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08" r:id="rId3"/>
    <p:sldMasterId id="2147483720" r:id="rId4"/>
    <p:sldMasterId id="2147483732" r:id="rId5"/>
    <p:sldMasterId id="2147483744" r:id="rId6"/>
    <p:sldMasterId id="2147483756" r:id="rId7"/>
    <p:sldMasterId id="2147483768" r:id="rId8"/>
    <p:sldMasterId id="2147483780" r:id="rId9"/>
    <p:sldMasterId id="2147483804" r:id="rId10"/>
  </p:sldMasterIdLst>
  <p:notesMasterIdLst>
    <p:notesMasterId r:id="rId82"/>
  </p:notesMasterIdLst>
  <p:sldIdLst>
    <p:sldId id="375" r:id="rId11"/>
    <p:sldId id="365" r:id="rId12"/>
    <p:sldId id="377" r:id="rId13"/>
    <p:sldId id="404" r:id="rId14"/>
    <p:sldId id="405" r:id="rId15"/>
    <p:sldId id="421" r:id="rId16"/>
    <p:sldId id="455" r:id="rId17"/>
    <p:sldId id="465" r:id="rId18"/>
    <p:sldId id="409" r:id="rId19"/>
    <p:sldId id="368" r:id="rId20"/>
    <p:sldId id="466" r:id="rId21"/>
    <p:sldId id="367" r:id="rId22"/>
    <p:sldId id="485" r:id="rId23"/>
    <p:sldId id="369" r:id="rId24"/>
    <p:sldId id="422" r:id="rId25"/>
    <p:sldId id="410" r:id="rId26"/>
    <p:sldId id="450" r:id="rId27"/>
    <p:sldId id="445" r:id="rId28"/>
    <p:sldId id="474" r:id="rId29"/>
    <p:sldId id="412" r:id="rId30"/>
    <p:sldId id="453" r:id="rId31"/>
    <p:sldId id="454" r:id="rId32"/>
    <p:sldId id="452" r:id="rId33"/>
    <p:sldId id="408" r:id="rId34"/>
    <p:sldId id="418" r:id="rId35"/>
    <p:sldId id="446" r:id="rId36"/>
    <p:sldId id="407" r:id="rId37"/>
    <p:sldId id="478" r:id="rId38"/>
    <p:sldId id="479" r:id="rId39"/>
    <p:sldId id="480" r:id="rId40"/>
    <p:sldId id="477" r:id="rId41"/>
    <p:sldId id="416" r:id="rId42"/>
    <p:sldId id="476" r:id="rId43"/>
    <p:sldId id="436" r:id="rId44"/>
    <p:sldId id="417" r:id="rId45"/>
    <p:sldId id="472" r:id="rId46"/>
    <p:sldId id="456" r:id="rId47"/>
    <p:sldId id="378" r:id="rId48"/>
    <p:sldId id="389" r:id="rId49"/>
    <p:sldId id="420" r:id="rId50"/>
    <p:sldId id="403" r:id="rId51"/>
    <p:sldId id="390" r:id="rId52"/>
    <p:sldId id="441" r:id="rId53"/>
    <p:sldId id="442" r:id="rId54"/>
    <p:sldId id="433" r:id="rId55"/>
    <p:sldId id="434" r:id="rId56"/>
    <p:sldId id="435" r:id="rId57"/>
    <p:sldId id="458" r:id="rId58"/>
    <p:sldId id="431" r:id="rId59"/>
    <p:sldId id="469" r:id="rId60"/>
    <p:sldId id="444" r:id="rId61"/>
    <p:sldId id="437" r:id="rId62"/>
    <p:sldId id="432" r:id="rId63"/>
    <p:sldId id="443" r:id="rId64"/>
    <p:sldId id="468" r:id="rId65"/>
    <p:sldId id="426" r:id="rId66"/>
    <p:sldId id="427" r:id="rId67"/>
    <p:sldId id="429" r:id="rId68"/>
    <p:sldId id="482" r:id="rId69"/>
    <p:sldId id="471" r:id="rId70"/>
    <p:sldId id="486" r:id="rId71"/>
    <p:sldId id="461" r:id="rId72"/>
    <p:sldId id="467" r:id="rId73"/>
    <p:sldId id="430" r:id="rId74"/>
    <p:sldId id="269" r:id="rId75"/>
    <p:sldId id="270" r:id="rId76"/>
    <p:sldId id="363" r:id="rId77"/>
    <p:sldId id="481" r:id="rId78"/>
    <p:sldId id="483" r:id="rId79"/>
    <p:sldId id="484" r:id="rId80"/>
    <p:sldId id="473" r:id="rId8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71" autoAdjust="0"/>
    <p:restoredTop sz="94660"/>
  </p:normalViewPr>
  <p:slideViewPr>
    <p:cSldViewPr>
      <p:cViewPr>
        <p:scale>
          <a:sx n="43" d="100"/>
          <a:sy n="43" d="100"/>
        </p:scale>
        <p:origin x="-1272" y="-13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slide" Target="slides/slide40.xml"/><Relationship Id="rId55" Type="http://schemas.openxmlformats.org/officeDocument/2006/relationships/slide" Target="slides/slide45.xml"/><Relationship Id="rId63" Type="http://schemas.openxmlformats.org/officeDocument/2006/relationships/slide" Target="slides/slide53.xml"/><Relationship Id="rId68" Type="http://schemas.openxmlformats.org/officeDocument/2006/relationships/slide" Target="slides/slide58.xml"/><Relationship Id="rId76" Type="http://schemas.openxmlformats.org/officeDocument/2006/relationships/slide" Target="slides/slide66.xml"/><Relationship Id="rId8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9" Type="http://schemas.openxmlformats.org/officeDocument/2006/relationships/slide" Target="slides/slide19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slide" Target="slides/slide43.xml"/><Relationship Id="rId58" Type="http://schemas.openxmlformats.org/officeDocument/2006/relationships/slide" Target="slides/slide48.xml"/><Relationship Id="rId66" Type="http://schemas.openxmlformats.org/officeDocument/2006/relationships/slide" Target="slides/slide56.xml"/><Relationship Id="rId74" Type="http://schemas.openxmlformats.org/officeDocument/2006/relationships/slide" Target="slides/slide64.xml"/><Relationship Id="rId79" Type="http://schemas.openxmlformats.org/officeDocument/2006/relationships/slide" Target="slides/slide69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1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slide" Target="slides/slide46.xml"/><Relationship Id="rId64" Type="http://schemas.openxmlformats.org/officeDocument/2006/relationships/slide" Target="slides/slide54.xml"/><Relationship Id="rId69" Type="http://schemas.openxmlformats.org/officeDocument/2006/relationships/slide" Target="slides/slide59.xml"/><Relationship Id="rId77" Type="http://schemas.openxmlformats.org/officeDocument/2006/relationships/slide" Target="slides/slide67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1.xml"/><Relationship Id="rId72" Type="http://schemas.openxmlformats.org/officeDocument/2006/relationships/slide" Target="slides/slide62.xml"/><Relationship Id="rId80" Type="http://schemas.openxmlformats.org/officeDocument/2006/relationships/slide" Target="slides/slide70.xml"/><Relationship Id="rId85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slide" Target="slides/slide49.xml"/><Relationship Id="rId67" Type="http://schemas.openxmlformats.org/officeDocument/2006/relationships/slide" Target="slides/slide57.xml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54" Type="http://schemas.openxmlformats.org/officeDocument/2006/relationships/slide" Target="slides/slide44.xml"/><Relationship Id="rId62" Type="http://schemas.openxmlformats.org/officeDocument/2006/relationships/slide" Target="slides/slide52.xml"/><Relationship Id="rId70" Type="http://schemas.openxmlformats.org/officeDocument/2006/relationships/slide" Target="slides/slide60.xml"/><Relationship Id="rId75" Type="http://schemas.openxmlformats.org/officeDocument/2006/relationships/slide" Target="slides/slide65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slide" Target="slides/slide47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slide" Target="slides/slide50.xml"/><Relationship Id="rId65" Type="http://schemas.openxmlformats.org/officeDocument/2006/relationships/slide" Target="slides/slide55.xml"/><Relationship Id="rId73" Type="http://schemas.openxmlformats.org/officeDocument/2006/relationships/slide" Target="slides/slide63.xml"/><Relationship Id="rId78" Type="http://schemas.openxmlformats.org/officeDocument/2006/relationships/slide" Target="slides/slide68.xml"/><Relationship Id="rId81" Type="http://schemas.openxmlformats.org/officeDocument/2006/relationships/slide" Target="slides/slide71.xml"/><Relationship Id="rId86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644EC-5D62-41B8-BC7E-861213CEB081}" type="datetimeFigureOut">
              <a:rPr lang="it-IT" smtClean="0"/>
              <a:pPr/>
              <a:t>03/01/2019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FCF7B5-E5BF-4D73-91FA-E5FDC94125F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029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F7B5-E5BF-4D73-91FA-E5FDC94125F6}" type="slidenum">
              <a:rPr lang="it-IT" smtClean="0">
                <a:solidFill>
                  <a:prstClr val="black"/>
                </a:solidFill>
              </a:rPr>
              <a:pPr/>
              <a:t>25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009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F7B5-E5BF-4D73-91FA-E5FDC94125F6}" type="slidenum">
              <a:rPr lang="it-IT" smtClean="0"/>
              <a:pPr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1864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olo rettango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grpSp>
        <p:nvGrpSpPr>
          <p:cNvPr id="2" name="Grup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igura a mano libera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igura a mano libera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igura a mano libera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ttore 1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EDB3060-0029-4C2A-927B-03986992EC58}" type="datetime1">
              <a:rPr lang="it-IT" smtClean="0"/>
              <a:t>03/01/2019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0C64E-EDB6-4B28-86F2-866C0739794B}" type="datetime1">
              <a:rPr lang="it-IT" smtClean="0"/>
              <a:t>03/01/2019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07D8B-FC9F-4634-B5B7-B56764310F2E}" type="datetime1">
              <a:rPr lang="it-IT" smtClean="0">
                <a:solidFill>
                  <a:srgbClr val="DBF5F9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DBF5F9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DBF5F9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216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EF9D0-BB39-41DF-811B-74614C0B5BA2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14682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8479B-47CB-45FF-A2B0-0086120EE411}" type="datetime1">
              <a:rPr lang="it-IT" smtClean="0">
                <a:solidFill>
                  <a:srgbClr val="DBF5F9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DBF5F9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DBF5F9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8172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7046F-BBD5-40EE-8600-471DFA37F125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906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E1DCE-5003-4780-8494-B464288AA592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78289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EFC31-B423-466A-985C-4E446F621902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82087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84AC-8D9E-4C9F-8B2F-11306F67DCE7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4415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8032-3B1D-4474-A048-F993714914E7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75689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361DF-E21E-458F-92C5-FA49070B129B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01970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9685-8EAD-4891-B57A-7FC3BE66E1F9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434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0E1C3E-AB48-4D3F-A755-2F1BD2C7E189}" type="datetime1">
              <a:rPr lang="it-IT" smtClean="0"/>
              <a:t>03/01/2019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24FF-932C-409A-AD51-032DEA33F78F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037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352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3635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35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  <p:sp>
        <p:nvSpPr>
          <p:cNvPr id="36352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</a:endParaRPr>
          </a:p>
        </p:txBody>
      </p:sp>
      <p:grpSp>
        <p:nvGrpSpPr>
          <p:cNvPr id="363526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3635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grpSp>
          <p:nvGrpSpPr>
            <p:cNvPr id="36352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3635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35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35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35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35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635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  <p:grpSp>
        <p:nvGrpSpPr>
          <p:cNvPr id="36353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36353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353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353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353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354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354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  <p:sp>
        <p:nvSpPr>
          <p:cNvPr id="3635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635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36354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A7DC074C-F8F1-4932-A94A-F72F810117AF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3635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83108A7-CE5A-4E08-ABC8-B5BED9E80491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36354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449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6A016E-7403-4974-8B52-B1B37E868F42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13B08-05A4-42A6-9B58-D117A84662D2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1267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4FA99D-77A9-4DBC-9C3C-F487EAC988F1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462B3B-7EFD-473A-A512-DE83B5E9F705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73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6A6776-13A6-4731-905D-0E3E907783DD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345CD2-79E6-4C1A-A280-CE47BC631EA2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2556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417647-9109-4DBA-A656-7264BB7B7303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9F9C0-F72B-4EBB-9453-09B2FEA92791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6369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062D77-1912-4EA2-95DD-6CE31069AED2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6A938-45E5-481B-9332-690A153FA2EF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8609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F19940-1B00-45AC-91BA-795CD03A8943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CA0F3-26C3-49AC-87C6-CBC9C83582D0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1242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E220A2-1175-4AF2-862A-B0F872867264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AD082-E036-450B-BF43-82C0DA6659B4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131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F487CA-249B-4800-B4D0-B25CA2BFC406}" type="datetime1">
              <a:rPr lang="it-IT" smtClean="0"/>
              <a:t>03/01/2019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D14A93-C140-4892-8F00-F0DAF79D8800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27D64-25D3-40AC-85EC-35925C7D1054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7801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C3BBC5-0DBF-491D-BA2C-8B5A82B256C3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670E7E-A553-4DA9-991C-3A39BC7C3B1C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5659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6280F7-ADF0-492D-9D84-4A05ECD01B0F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AEFF0-F4E4-4EDD-80E0-D0EA0697DA78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3964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352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3635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35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  <p:sp>
        <p:nvSpPr>
          <p:cNvPr id="36352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</a:endParaRPr>
          </a:p>
        </p:txBody>
      </p:sp>
      <p:grpSp>
        <p:nvGrpSpPr>
          <p:cNvPr id="363526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3635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grpSp>
          <p:nvGrpSpPr>
            <p:cNvPr id="36352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3635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35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35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35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35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635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  <p:grpSp>
        <p:nvGrpSpPr>
          <p:cNvPr id="36353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36353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353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353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353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354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354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  <p:sp>
        <p:nvSpPr>
          <p:cNvPr id="3635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635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36354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8C6F54F7-47B0-41D7-A72A-99DCD3961C76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3635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83108A7-CE5A-4E08-ABC8-B5BED9E80491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36354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899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B88103-197C-4F0C-9549-2A72F7C86CC1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13B08-05A4-42A6-9B58-D117A84662D2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0276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4D8009-9BD2-4FD9-AC40-503C99DCF4F9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462B3B-7EFD-473A-A512-DE83B5E9F705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2283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331385-AFBA-43F5-BACA-750502C6ECCC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345CD2-79E6-4C1A-A280-CE47BC631EA2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7335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98EF71-0A21-4B6D-A132-AC3202AAC2D7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9F9C0-F72B-4EBB-9453-09B2FEA92791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5639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2676AB-2CE2-4687-A9DB-2BBC04F11E2E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6A938-45E5-481B-9332-690A153FA2EF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4992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A4AB8C-9D96-4746-BAE4-21E1D95C57BB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CA0F3-26C3-49AC-87C6-CBC9C83582D0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632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9D64FC-66FE-455D-9211-217656505F7F}" type="datetime1">
              <a:rPr lang="it-IT" smtClean="0"/>
              <a:t>03/01/2019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Gallone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Gallone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D4CC0-22B4-4EDD-AA41-F8E14CCFF56E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AD082-E036-450B-BF43-82C0DA6659B4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8226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606BAC-05F5-4660-8079-CFEA4E39CB48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27D64-25D3-40AC-85EC-35925C7D1054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800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AA5A37-0447-4BCE-811B-F05F3BC0D7FC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670E7E-A553-4DA9-991C-3A39BC7C3B1C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310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04358C-BA1C-43AB-B58A-B3A069908542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AEFF0-F4E4-4EDD-80E0-D0EA0697DA78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053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352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3635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35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  <p:sp>
        <p:nvSpPr>
          <p:cNvPr id="36352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</a:endParaRPr>
          </a:p>
        </p:txBody>
      </p:sp>
      <p:grpSp>
        <p:nvGrpSpPr>
          <p:cNvPr id="363526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3635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grpSp>
          <p:nvGrpSpPr>
            <p:cNvPr id="36352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3635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35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35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35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35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635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  <p:grpSp>
        <p:nvGrpSpPr>
          <p:cNvPr id="36353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36353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353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353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353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354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354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  <p:sp>
        <p:nvSpPr>
          <p:cNvPr id="3635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635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36354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3102E72-D479-4721-9AEA-202E89725E42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3635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83108A7-CE5A-4E08-ABC8-B5BED9E80491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36354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172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0F711A-F1D7-4EF8-91CD-DA0BE994F997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13B08-05A4-42A6-9B58-D117A84662D2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0832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7966F3-71A2-46CF-B51A-B9DB6819C24B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462B3B-7EFD-473A-A512-DE83B5E9F705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4495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CD6FD0-11E0-4241-AB38-9B8C6BF62778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345CD2-79E6-4C1A-A280-CE47BC631EA2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2AA341-F136-4E55-885F-537D829BB513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9F9C0-F72B-4EBB-9453-09B2FEA92791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6847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072A93-7BDD-441F-A7BA-D08B500867E0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6A938-45E5-481B-9332-690A153FA2EF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55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9C97B5-97CF-43D0-9D92-BBB703866635}" type="datetime1">
              <a:rPr lang="it-IT" smtClean="0"/>
              <a:t>03/01/2019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73DB90-1F72-40F1-8B89-83603B204561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CA0F3-26C3-49AC-87C6-CBC9C83582D0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5205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E8F3E5-2AB5-4DA4-956A-8436C35E3359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AD082-E036-450B-BF43-82C0DA6659B4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9213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629969-DF75-42F0-81C1-56766405D678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27D64-25D3-40AC-85EC-35925C7D1054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78646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62D2DF-E2FE-4761-B832-5DC46A78B0BF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670E7E-A553-4DA9-991C-3A39BC7C3B1C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47681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7CA308-96BB-42CD-8B75-03A3D0C0D7A5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AEFF0-F4E4-4EDD-80E0-D0EA0697DA78}" type="slidenum">
              <a:rPr lang="it-IT">
                <a:solidFill>
                  <a:srgbClr val="FFFFFF"/>
                </a:solidFill>
              </a:rPr>
              <a:pPr/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6313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olo rettango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grpSp>
        <p:nvGrpSpPr>
          <p:cNvPr id="2" name="Grup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igura a mano libera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igura a mano libera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igura a mano libera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Connettore 1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729EB58-8459-48C1-826E-95694525C59A}" type="datetime1">
              <a:rPr lang="it-IT" smtClean="0"/>
              <a:t>03/01/2019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it-IT" smtClean="0">
                <a:solidFill>
                  <a:srgbClr val="2DA2BF">
                    <a:tint val="20000"/>
                  </a:srgbClr>
                </a:solidFill>
              </a:rPr>
              <a:t>D.Fargion_Glashow_Disctrete_2018</a:t>
            </a:r>
            <a:endParaRPr lang="it-IT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58784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B56F32-D1C4-46D4-96F7-03A707312D05}" type="datetime1">
              <a:rPr lang="it-IT" smtClean="0">
                <a:solidFill>
                  <a:prstClr val="black"/>
                </a:solidFill>
              </a:rPr>
              <a:t>03/01/2019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>
                <a:solidFill>
                  <a:prstClr val="black"/>
                </a:solidFill>
              </a:rPr>
              <a:t>D.Fargion_Glashow_Disctrete_2018</a:t>
            </a:r>
            <a:endParaRPr lang="it-IT">
              <a:solidFill>
                <a:prstClr val="black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>
                <a:solidFill>
                  <a:prstClr val="black"/>
                </a:solidFill>
              </a:rPr>
              <a:pPr/>
              <a:t>‹N›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7698757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03BCB4-3224-4AD9-8247-58BEBDFC3A32}" type="datetime1">
              <a:rPr lang="it-IT" smtClean="0">
                <a:solidFill>
                  <a:prstClr val="white"/>
                </a:solidFill>
              </a:rPr>
              <a:t>03/01/2019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>
                <a:solidFill>
                  <a:prstClr val="white"/>
                </a:solidFill>
              </a:rPr>
              <a:t>D.Fargion_Glashow_Disctrete_2018</a:t>
            </a:r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>
                <a:solidFill>
                  <a:prstClr val="white"/>
                </a:solidFill>
              </a:rPr>
              <a:pPr/>
              <a:t>‹N›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7" name="Gallone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Gallone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8503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4B8DAA-216F-4A8D-B464-15C308AF3E2B}" type="datetime1">
              <a:rPr lang="it-IT" smtClean="0">
                <a:solidFill>
                  <a:prstClr val="white"/>
                </a:solidFill>
              </a:rPr>
              <a:t>03/01/2019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>
                <a:solidFill>
                  <a:prstClr val="white"/>
                </a:solidFill>
              </a:rPr>
              <a:t>D.Fargion_Glashow_Disctrete_2018</a:t>
            </a:r>
            <a:endParaRPr lang="it-IT">
              <a:solidFill>
                <a:prstClr val="white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>
                <a:solidFill>
                  <a:prstClr val="white"/>
                </a:solidFill>
              </a:rPr>
              <a:pPr/>
              <a:t>‹N›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276189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E458F6-8E46-434D-A445-CFE46F919E39}" type="datetime1">
              <a:rPr lang="it-IT" smtClean="0">
                <a:solidFill>
                  <a:prstClr val="black"/>
                </a:solidFill>
              </a:rPr>
              <a:t>03/01/2019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>
                <a:solidFill>
                  <a:prstClr val="black"/>
                </a:solidFill>
              </a:rPr>
              <a:t>D.Fargion_Glashow_Disctrete_2018</a:t>
            </a:r>
            <a:endParaRPr lang="it-IT">
              <a:solidFill>
                <a:prstClr val="black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>
                <a:solidFill>
                  <a:prstClr val="black"/>
                </a:solidFill>
              </a:rPr>
              <a:pPr/>
              <a:t>‹N›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426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29FE5F-CCFA-42BE-8BBD-965503047965}" type="datetime1">
              <a:rPr lang="it-IT" smtClean="0"/>
              <a:t>03/01/2019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08E7C6-0622-4883-9D10-B755C2DA635E}" type="datetime1">
              <a:rPr lang="it-IT" smtClean="0">
                <a:solidFill>
                  <a:prstClr val="white"/>
                </a:solidFill>
              </a:rPr>
              <a:t>03/01/2019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>
                <a:solidFill>
                  <a:prstClr val="white"/>
                </a:solidFill>
              </a:rPr>
              <a:t>D.Fargion_Glashow_Disctrete_2018</a:t>
            </a:r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>
                <a:solidFill>
                  <a:prstClr val="white"/>
                </a:solidFill>
              </a:rPr>
              <a:pPr/>
              <a:t>‹N›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068186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1090C1-1334-4FBF-B4C2-2E6C6A53F106}" type="datetime1">
              <a:rPr lang="it-IT" smtClean="0">
                <a:solidFill>
                  <a:prstClr val="black"/>
                </a:solidFill>
              </a:rPr>
              <a:t>03/01/2019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>
                <a:solidFill>
                  <a:prstClr val="black"/>
                </a:solidFill>
              </a:rPr>
              <a:t>D.Fargion_Glashow_Disctrete_2018</a:t>
            </a:r>
            <a:endParaRPr lang="it-IT">
              <a:solidFill>
                <a:prstClr val="black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>
                <a:solidFill>
                  <a:prstClr val="black"/>
                </a:solidFill>
              </a:rPr>
              <a:pPr/>
              <a:t>‹N›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61597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07AB8A5-D24F-4995-8973-5A614ADF9600}" type="datetime1">
              <a:rPr lang="it-IT" smtClean="0">
                <a:solidFill>
                  <a:prstClr val="black"/>
                </a:solidFill>
              </a:rPr>
              <a:t>03/01/2019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>
                <a:solidFill>
                  <a:prstClr val="black"/>
                </a:solidFill>
              </a:rPr>
              <a:t>D.Fargion_Glashow_Disctrete_2018</a:t>
            </a:r>
            <a:endParaRPr lang="it-IT">
              <a:solidFill>
                <a:prstClr val="black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>
                <a:solidFill>
                  <a:prstClr val="black"/>
                </a:solidFill>
              </a:rPr>
              <a:pPr/>
              <a:t>‹N›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4991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7889E0-6013-40EC-820C-9AD236E3B7FE}" type="datetime1">
              <a:rPr lang="it-IT" smtClean="0">
                <a:solidFill>
                  <a:prstClr val="white"/>
                </a:solidFill>
              </a:rPr>
              <a:t>03/01/2019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it-IT" smtClean="0">
                <a:solidFill>
                  <a:prstClr val="white"/>
                </a:solidFill>
              </a:rPr>
              <a:t>D.Fargion_Glashow_Disctrete_2018</a:t>
            </a:r>
            <a:endParaRPr lang="it-IT">
              <a:solidFill>
                <a:prstClr val="white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CF73E50-0F1C-4914-80DB-38BD5A5D20CB}" type="slidenum">
              <a:rPr lang="it-IT" smtClean="0">
                <a:solidFill>
                  <a:prstClr val="white"/>
                </a:solidFill>
              </a:rPr>
              <a:pPr/>
              <a:t>‹N›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igura a mano libera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riangolo rettango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Connettore 1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Gallone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Gallone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1933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374B59-71C1-496E-9B52-90BADFBCB5EB}" type="datetime1">
              <a:rPr lang="it-IT" smtClean="0">
                <a:solidFill>
                  <a:prstClr val="black"/>
                </a:solidFill>
              </a:rPr>
              <a:t>03/01/2019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>
                <a:solidFill>
                  <a:prstClr val="black"/>
                </a:solidFill>
              </a:rPr>
              <a:t>D.Fargion_Glashow_Disctrete_2018</a:t>
            </a:r>
            <a:endParaRPr lang="it-IT">
              <a:solidFill>
                <a:prstClr val="black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>
                <a:solidFill>
                  <a:prstClr val="black"/>
                </a:solidFill>
              </a:rPr>
              <a:pPr/>
              <a:t>‹N›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87744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CF1DE9-0C51-40C8-97F9-8C69BCD1CB44}" type="datetime1">
              <a:rPr lang="it-IT" smtClean="0">
                <a:solidFill>
                  <a:prstClr val="black"/>
                </a:solidFill>
              </a:rPr>
              <a:t>03/01/2019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>
                <a:solidFill>
                  <a:prstClr val="black"/>
                </a:solidFill>
              </a:rPr>
              <a:t>D.Fargion_Glashow_Disctrete_2018</a:t>
            </a:r>
            <a:endParaRPr lang="it-IT">
              <a:solidFill>
                <a:prstClr val="black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>
                <a:solidFill>
                  <a:prstClr val="black"/>
                </a:solidFill>
              </a:rPr>
              <a:pPr/>
              <a:t>‹N›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522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5E72-AFE4-4315-B7EF-57F9A1E2C28F}" type="datetime1">
              <a:rPr lang="it-IT" smtClean="0">
                <a:solidFill>
                  <a:srgbClr val="DBF5F9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DBF5F9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DBF5F9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691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EDD64-813F-4ED8-9C26-D4F74C564F4F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2251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706D-423C-4AA1-ADD9-50246670AD66}" type="datetime1">
              <a:rPr lang="it-IT" smtClean="0">
                <a:solidFill>
                  <a:srgbClr val="DBF5F9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DBF5F9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DBF5F9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2626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75D6B-4E53-4F81-9D65-C58149D21E65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756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FFC39B-C0D7-4A5C-97AA-260AFCFAEE9D}" type="datetime1">
              <a:rPr lang="it-IT" smtClean="0"/>
              <a:t>03/01/2019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CC05-08E1-40C2-B815-601DAC9CBF6C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0151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AAD2-FC36-49D9-A0B3-EA8E4256A494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34956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7416-1068-4584-80D8-C28682EE3E81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23902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0A2CE-0625-47CA-BC92-2D10AA29083F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85692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31473-DB46-44B5-BCFC-9CEA0AC57466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21153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04BE-F3A1-4FEF-AEBB-4243FA880705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4198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B654C-D319-48D2-BE20-1940BF704588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13987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A765-3071-47D0-835B-6B7CD16515E3}" type="datetime1">
              <a:rPr lang="it-IT" smtClean="0">
                <a:solidFill>
                  <a:srgbClr val="DBF5F9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DBF5F9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DBF5F9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4750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9D2EF-C731-4A45-B7DB-73C3B22967C9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39212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C10D-C3F9-4362-A642-5FD94631838D}" type="datetime1">
              <a:rPr lang="it-IT" smtClean="0">
                <a:solidFill>
                  <a:srgbClr val="DBF5F9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DBF5F9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DBF5F9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804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F55AD2-0301-4C9B-BEBE-8C57BA4515EB}" type="datetime1">
              <a:rPr lang="it-IT" smtClean="0"/>
              <a:t>03/01/2019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40D8-D3CD-41EA-AACF-072CF9E39398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52804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CE70F-C8B4-47F5-A7DB-442252B5DC9E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14246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2957C-EC2F-4AE7-8D22-EFFF321616A1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42224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9438-05AB-4DA5-9794-036A85ADA4FD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6278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A2762-EF43-41A8-BD3A-66875BB4763D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86838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FC835-1A88-4D58-B99E-39E4C86FB009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14985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C66F5-362C-4FCC-AAB3-58E137EEC48A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94895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3DBB9-BD53-480D-9510-74A9DFF16F86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38552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37F0F-8651-4A85-80C4-41ADC2BC0166}" type="datetime1">
              <a:rPr lang="it-IT" smtClean="0">
                <a:solidFill>
                  <a:srgbClr val="DBF5F9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DBF5F9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DBF5F9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1431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BFFC9-11B1-4555-BCAB-F2EB3FEBEA2B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266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94C2546-CE99-4C72-9C3C-769AC813DFD4}" type="datetime1">
              <a:rPr lang="it-IT" smtClean="0"/>
              <a:t>03/01/2019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57D50-1D95-4145-9B01-2936A73D578D}" type="datetime1">
              <a:rPr lang="it-IT" smtClean="0">
                <a:solidFill>
                  <a:srgbClr val="DBF5F9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DBF5F9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DBF5F9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4424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B8747-77A0-4030-B6C6-5016969F04D4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12530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45A37-4454-46E0-97B3-C6EF3B31C697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69387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C2F47-D7F3-4732-9EC8-8B8B84237304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8134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6CDF3-962C-43C5-BF52-74232C11E468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34744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58FF9-788C-4BF2-9546-0215081DE990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4318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0DBEE-3998-4915-95D1-2CE049C4B57F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46458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8820-33DC-46C6-8224-A8523EE788D1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98041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24C4E-9F5C-4D65-8FBF-78180187CB84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7340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5DB8A-C86D-4727-9591-3A2CD3851621}" type="datetime1">
              <a:rPr lang="it-IT" smtClean="0">
                <a:solidFill>
                  <a:srgbClr val="DBF5F9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DBF5F9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DBF5F9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0475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2798558-0206-4142-93D2-4CA47FF10476}" type="datetime1">
              <a:rPr lang="it-IT" smtClean="0"/>
              <a:t>03/01/2019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igura a mano libera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angolo rettango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nettore 1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Gallone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Gallone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BC7EA-5139-4B31-911F-741A340B7BA7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87392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5F15-170A-4865-862A-1ABF33A17BC3}" type="datetime1">
              <a:rPr lang="it-IT" smtClean="0">
                <a:solidFill>
                  <a:srgbClr val="DBF5F9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DBF5F9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DBF5F9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8469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79E71-3F96-40A5-A65D-5A907622C914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23752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259D4-5AA5-4DAA-BADB-FF4DC4765C7E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20833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D9671-E3C5-497A-BAAC-6768C81924BB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577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72A1B-A3E9-4732-AC3C-8872F8D9E247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76701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E30-1243-4EAF-A0DF-AF23BDCC4004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99504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355F-1F37-40E4-96FA-212B0AC09A9C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56860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37EC-A8E9-4713-90A0-590B3B54BFF5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27213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23DC-E3EC-4412-8D97-2CF0E06D5F1F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693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igura a mano libera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igura a mano libera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angolo rettango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nettore 1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1F9894C-6FD9-40CC-B1F4-84990C093B8B}" type="datetime1">
              <a:rPr lang="it-IT" smtClean="0"/>
              <a:t>03/01/2019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B4FAE6-54A3-45DC-B1FA-1C876DA0DAC8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77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24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624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25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  <p:sp>
        <p:nvSpPr>
          <p:cNvPr id="3625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</a:endParaRPr>
          </a:p>
        </p:txBody>
      </p:sp>
      <p:grpSp>
        <p:nvGrpSpPr>
          <p:cNvPr id="36250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3625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grpSp>
          <p:nvGrpSpPr>
            <p:cNvPr id="36250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3625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25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25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25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25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625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  <p:grpSp>
        <p:nvGrpSpPr>
          <p:cNvPr id="36251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3625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25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25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25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25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25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  <p:sp>
        <p:nvSpPr>
          <p:cNvPr id="3625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36251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3625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2F3783-833D-4EB9-82BE-57AC81BC6CAE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3625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3625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9092449-CB89-4AD6-99FD-76C4BCE8125A}" type="slidenum">
              <a:rPr lang="it-IT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55207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24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624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25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  <p:sp>
        <p:nvSpPr>
          <p:cNvPr id="3625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</a:endParaRPr>
          </a:p>
        </p:txBody>
      </p:sp>
      <p:grpSp>
        <p:nvGrpSpPr>
          <p:cNvPr id="36250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3625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grpSp>
          <p:nvGrpSpPr>
            <p:cNvPr id="36250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3625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25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25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25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25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625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  <p:grpSp>
        <p:nvGrpSpPr>
          <p:cNvPr id="36251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3625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25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25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25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25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25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  <p:sp>
        <p:nvSpPr>
          <p:cNvPr id="3625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36251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3625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795938-5DA5-407B-958D-8C9C14CCE581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3625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3625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9092449-CB89-4AD6-99FD-76C4BCE8125A}" type="slidenum">
              <a:rPr lang="it-IT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23282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24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624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25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  <p:sp>
        <p:nvSpPr>
          <p:cNvPr id="3625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</a:endParaRPr>
          </a:p>
        </p:txBody>
      </p:sp>
      <p:grpSp>
        <p:nvGrpSpPr>
          <p:cNvPr id="36250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3625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grpSp>
          <p:nvGrpSpPr>
            <p:cNvPr id="36250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3625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25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25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25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3625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625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  <p:grpSp>
        <p:nvGrpSpPr>
          <p:cNvPr id="36251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3625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25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25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25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25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3625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  <p:sp>
        <p:nvSpPr>
          <p:cNvPr id="3625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36251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3625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1066DC8-2A0B-4E63-A4B3-3BE65A0472C7}" type="datetime1">
              <a:rPr lang="it-IT" smtClean="0">
                <a:solidFill>
                  <a:srgbClr val="FFFFFF"/>
                </a:solidFill>
              </a:rPr>
              <a:t>03/01/2019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3625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3625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9092449-CB89-4AD6-99FD-76C4BCE8125A}" type="slidenum">
              <a:rPr lang="it-IT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‹N›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75366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igura a mano libera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igura a mano libera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Triangolo rettango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Connettore 1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A119A33-60EA-4026-8BB9-B414028DBAA9}" type="datetime1">
              <a:rPr lang="it-IT" smtClean="0">
                <a:solidFill>
                  <a:prstClr val="black"/>
                </a:solidFill>
              </a:rPr>
              <a:t>03/01/2019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it-IT" smtClean="0">
                <a:solidFill>
                  <a:prstClr val="black"/>
                </a:solidFill>
              </a:rPr>
              <a:t>D.Fargion_Glashow_Disctrete_2018</a:t>
            </a:r>
            <a:endParaRPr lang="it-IT">
              <a:solidFill>
                <a:prstClr val="black"/>
              </a:solidFill>
            </a:endParaRPr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CF73E50-0F1C-4914-80DB-38BD5A5D20CB}" type="slidenum">
              <a:rPr lang="it-IT" smtClean="0">
                <a:solidFill>
                  <a:prstClr val="black"/>
                </a:solidFill>
              </a:rPr>
              <a:pPr/>
              <a:t>‹N›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718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70A79C7-FF59-48D1-B79E-A81B15E20ACF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9894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94A6CFB-0960-491F-B378-FA4F76E2E67A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339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F53714-8813-4348-97C5-EE921B6F4327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6104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D89591-43B4-42ED-A392-720720C749DC}" type="datetime1">
              <a:rPr lang="it-IT" smtClean="0">
                <a:solidFill>
                  <a:srgbClr val="04617B">
                    <a:shade val="90000"/>
                  </a:srgbClr>
                </a:solidFill>
              </a:rPr>
              <a:t>03/01/2019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4609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indico.cern.ch/event/732911/sessions/284052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2.jpeg"/><Relationship Id="rId4" Type="http://schemas.openxmlformats.org/officeDocument/2006/relationships/image" Target="../media/image21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6.w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8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3.bin"/><Relationship Id="rId10" Type="http://schemas.microsoft.com/office/2007/relationships/hdphoto" Target="../media/hdphoto4.wdp"/><Relationship Id="rId4" Type="http://schemas.openxmlformats.org/officeDocument/2006/relationships/image" Target="../media/image43.wmf"/><Relationship Id="rId9" Type="http://schemas.openxmlformats.org/officeDocument/2006/relationships/image" Target="../media/image4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35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5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0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36.w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5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eg"/><Relationship Id="rId3" Type="http://schemas.openxmlformats.org/officeDocument/2006/relationships/image" Target="../media/image80.jpeg"/><Relationship Id="rId7" Type="http://schemas.openxmlformats.org/officeDocument/2006/relationships/image" Target="../media/image84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11" Type="http://schemas.openxmlformats.org/officeDocument/2006/relationships/image" Target="../media/image88.jpeg"/><Relationship Id="rId5" Type="http://schemas.openxmlformats.org/officeDocument/2006/relationships/image" Target="../media/image82.jpeg"/><Relationship Id="rId10" Type="http://schemas.openxmlformats.org/officeDocument/2006/relationships/image" Target="../media/image87.jpeg"/><Relationship Id="rId4" Type="http://schemas.openxmlformats.org/officeDocument/2006/relationships/image" Target="../media/image81.jpeg"/><Relationship Id="rId9" Type="http://schemas.openxmlformats.org/officeDocument/2006/relationships/image" Target="../media/image8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6910536" cy="794519"/>
          </a:xfrm>
        </p:spPr>
        <p:txBody>
          <a:bodyPr>
            <a:noAutofit/>
          </a:bodyPr>
          <a:lstStyle/>
          <a:p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Anti-Neutrino Glashow resonance rate testing matter antimatter symmetry</a:t>
            </a:r>
            <a:r>
              <a:rPr lang="en-US" sz="3600" b="1" dirty="0"/>
              <a:t/>
            </a:r>
            <a:br>
              <a:rPr lang="en-US" sz="3600" b="1" dirty="0"/>
            </a:br>
            <a:endParaRPr lang="it-IT" sz="36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23528" y="3356992"/>
            <a:ext cx="8064896" cy="3384376"/>
          </a:xfrm>
        </p:spPr>
        <p:txBody>
          <a:bodyPr>
            <a:normAutofit/>
          </a:bodyPr>
          <a:lstStyle/>
          <a:p>
            <a:r>
              <a:rPr lang="en-US" dirty="0"/>
              <a:t> 26 Nov 2018, 17:40</a:t>
            </a:r>
          </a:p>
          <a:p>
            <a:r>
              <a:rPr lang="en-US" dirty="0"/>
              <a:t> 25m</a:t>
            </a:r>
          </a:p>
          <a:p>
            <a:r>
              <a:rPr lang="en-US" dirty="0"/>
              <a:t> </a:t>
            </a:r>
            <a:r>
              <a:rPr lang="en-US" dirty="0" err="1"/>
              <a:t>Johannessaal</a:t>
            </a:r>
            <a:endParaRPr lang="en-US" dirty="0"/>
          </a:p>
          <a:p>
            <a:r>
              <a:rPr lang="en-US" sz="1800" dirty="0"/>
              <a:t>Invited Talk  [10] </a:t>
            </a:r>
            <a:r>
              <a:rPr lang="en-US" sz="1800" dirty="0" err="1"/>
              <a:t>Multimessenger</a:t>
            </a:r>
            <a:r>
              <a:rPr lang="en-US" sz="1800" dirty="0"/>
              <a:t> probes of the universe </a:t>
            </a:r>
            <a:r>
              <a:rPr lang="en-US" sz="1800" dirty="0" err="1">
                <a:hlinkClick r:id="rId2"/>
              </a:rPr>
              <a:t>Multimessenger</a:t>
            </a:r>
            <a:r>
              <a:rPr lang="en-US" sz="1800" dirty="0">
                <a:hlinkClick r:id="rId2"/>
              </a:rPr>
              <a:t> probes of the universe</a:t>
            </a:r>
            <a:endParaRPr lang="en-US" sz="1800" dirty="0"/>
          </a:p>
          <a:p>
            <a:r>
              <a:rPr lang="en-US" dirty="0"/>
              <a:t>Speaker</a:t>
            </a:r>
          </a:p>
          <a:p>
            <a:r>
              <a:rPr lang="en-US" dirty="0"/>
              <a:t> </a:t>
            </a:r>
            <a:r>
              <a:rPr lang="en-US" sz="2000" dirty="0">
                <a:solidFill>
                  <a:schemeClr val="bg1"/>
                </a:solidFill>
              </a:rPr>
              <a:t>Daniele </a:t>
            </a:r>
            <a:r>
              <a:rPr lang="en-US" sz="2000" dirty="0" err="1">
                <a:solidFill>
                  <a:schemeClr val="bg1"/>
                </a:solidFill>
              </a:rPr>
              <a:t>Fargion</a:t>
            </a:r>
            <a:r>
              <a:rPr lang="en-US" sz="2000" dirty="0">
                <a:solidFill>
                  <a:schemeClr val="bg1"/>
                </a:solidFill>
              </a:rPr>
              <a:t> (Rome University 1 Sapienza and INFN)</a:t>
            </a:r>
          </a:p>
          <a:p>
            <a:endParaRPr lang="it-IT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108945"/>
            <a:ext cx="349567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456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836712"/>
            <a:ext cx="9715568" cy="439718"/>
          </a:xfrm>
        </p:spPr>
        <p:txBody>
          <a:bodyPr>
            <a:noAutofit/>
          </a:bodyPr>
          <a:lstStyle/>
          <a:p>
            <a: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  <a:t>Anti neutrino electron </a:t>
            </a:r>
            <a:r>
              <a:rPr lang="it-IT" sz="3200" i="1" dirty="0" err="1" smtClean="0">
                <a:solidFill>
                  <a:schemeClr val="bg2">
                    <a:lumMod val="25000"/>
                  </a:schemeClr>
                </a:solidFill>
              </a:rPr>
              <a:t>Glashow</a:t>
            </a:r>
            <a: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3200" i="1" dirty="0" err="1" smtClean="0">
                <a:solidFill>
                  <a:schemeClr val="bg2">
                    <a:lumMod val="25000"/>
                  </a:schemeClr>
                </a:solidFill>
              </a:rPr>
              <a:t>resonance</a:t>
            </a:r>
            <a: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  <a:t>  versus the neutrino </a:t>
            </a:r>
            <a:r>
              <a:rPr lang="it-IT" sz="3200" i="1" dirty="0" err="1" smtClean="0">
                <a:solidFill>
                  <a:schemeClr val="bg2">
                    <a:lumMod val="25000"/>
                  </a:schemeClr>
                </a:solidFill>
              </a:rPr>
              <a:t>hadron</a:t>
            </a:r>
            <a: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3200" i="1" dirty="0" err="1" smtClean="0">
                <a:solidFill>
                  <a:schemeClr val="bg2">
                    <a:lumMod val="25000"/>
                  </a:schemeClr>
                </a:solidFill>
              </a:rPr>
              <a:t>interactions</a:t>
            </a:r>
            <a: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  <a:t>:</a:t>
            </a:r>
            <a:b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  <a:t>a  </a:t>
            </a:r>
            <a:r>
              <a:rPr lang="it-IT" sz="3200" i="1" dirty="0" err="1" smtClean="0">
                <a:solidFill>
                  <a:schemeClr val="bg2">
                    <a:lumMod val="25000"/>
                  </a:schemeClr>
                </a:solidFill>
              </a:rPr>
              <a:t>symmetric</a:t>
            </a:r>
            <a: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3200" i="1" dirty="0" err="1" smtClean="0">
                <a:solidFill>
                  <a:schemeClr val="bg2">
                    <a:lumMod val="25000"/>
                  </a:schemeClr>
                </a:solidFill>
              </a:rPr>
              <a:t>Universe</a:t>
            </a:r>
            <a: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3200" i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3200" i="1" dirty="0" err="1" smtClean="0">
                <a:solidFill>
                  <a:schemeClr val="bg2">
                    <a:lumMod val="25000"/>
                  </a:schemeClr>
                </a:solidFill>
              </a:rPr>
              <a:t>may</a:t>
            </a:r>
            <a: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3200" i="1" dirty="0" err="1" smtClean="0">
                <a:solidFill>
                  <a:schemeClr val="bg2">
                    <a:lumMod val="25000"/>
                  </a:schemeClr>
                </a:solidFill>
              </a:rPr>
              <a:t>hide</a:t>
            </a:r>
            <a: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  <a:t> or </a:t>
            </a:r>
            <a:b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it-IT" sz="3200" i="1" dirty="0" err="1" smtClean="0">
                <a:solidFill>
                  <a:schemeClr val="bg2">
                    <a:lumMod val="25000"/>
                  </a:schemeClr>
                </a:solidFill>
              </a:rPr>
              <a:t>amplify</a:t>
            </a:r>
            <a: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  <a:t>  the </a:t>
            </a:r>
            <a:r>
              <a:rPr lang="it-IT" sz="3200" i="1" dirty="0" err="1" smtClean="0">
                <a:solidFill>
                  <a:schemeClr val="bg2">
                    <a:lumMod val="25000"/>
                  </a:schemeClr>
                </a:solidFill>
              </a:rPr>
              <a:t>peak</a:t>
            </a:r>
            <a:endParaRPr lang="it-IT" sz="3200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0" contras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912" y="2076003"/>
            <a:ext cx="6870576" cy="4737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045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6388" y="476672"/>
            <a:ext cx="7931224" cy="852704"/>
          </a:xfrm>
        </p:spPr>
        <p:txBody>
          <a:bodyPr>
            <a:noAutofit/>
          </a:bodyPr>
          <a:lstStyle/>
          <a:p>
            <a:r>
              <a:rPr lang="it-IT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2018: A  </a:t>
            </a:r>
            <a:r>
              <a:rPr lang="it-IT" sz="4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</a:t>
            </a:r>
            <a:r>
              <a:rPr lang="it-IT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4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Glashow</a:t>
            </a:r>
            <a:r>
              <a:rPr lang="it-IT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it-IT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4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resonance</a:t>
            </a:r>
            <a:r>
              <a:rPr lang="it-IT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?</a:t>
            </a:r>
            <a:endParaRPr lang="it-IT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28167"/>
            <a:ext cx="868680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50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3494" y="173702"/>
            <a:ext cx="9094650" cy="6684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" name="Connettore 2 2"/>
          <p:cNvCxnSpPr/>
          <p:nvPr/>
        </p:nvCxnSpPr>
        <p:spPr>
          <a:xfrm flipV="1">
            <a:off x="8172400" y="1412776"/>
            <a:ext cx="0" cy="504056"/>
          </a:xfrm>
          <a:prstGeom prst="straightConnector1">
            <a:avLst/>
          </a:prstGeom>
          <a:ln w="3492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981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179512" y="1412776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/>
              <a:t>No guaranteed neutrino astronomy without (enough) </a:t>
            </a:r>
            <a:r>
              <a:rPr lang="en-US" sz="2000" dirty="0" err="1"/>
              <a:t>taus</a:t>
            </a:r>
            <a:endParaRPr lang="it-IT" sz="200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There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tension</a:t>
            </a:r>
            <a:r>
              <a:rPr lang="it-IT" dirty="0" smtClean="0"/>
              <a:t> </a:t>
            </a:r>
            <a:r>
              <a:rPr lang="it-IT" dirty="0" err="1" smtClean="0"/>
              <a:t>between</a:t>
            </a:r>
            <a:r>
              <a:rPr lang="it-IT" dirty="0" smtClean="0"/>
              <a:t> </a:t>
            </a:r>
            <a:br>
              <a:rPr lang="it-IT" dirty="0" smtClean="0"/>
            </a:br>
            <a:r>
              <a:rPr lang="it-IT" dirty="0" smtClean="0"/>
              <a:t>HESE and </a:t>
            </a:r>
            <a:r>
              <a:rPr lang="it-IT" dirty="0" err="1" smtClean="0"/>
              <a:t>Crossing</a:t>
            </a:r>
            <a:r>
              <a:rPr lang="it-IT" dirty="0" smtClean="0"/>
              <a:t> </a:t>
            </a:r>
            <a:r>
              <a:rPr lang="it-IT" dirty="0" err="1" smtClean="0"/>
              <a:t>Muons</a:t>
            </a:r>
            <a:endParaRPr lang="it-IT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785812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826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58006" cy="439718"/>
          </a:xfrm>
        </p:spPr>
        <p:txBody>
          <a:bodyPr>
            <a:noAutofit/>
          </a:bodyPr>
          <a:lstStyle/>
          <a:p>
            <a:r>
              <a:rPr lang="it-IT" sz="2800" i="1" dirty="0" err="1" smtClean="0">
                <a:solidFill>
                  <a:schemeClr val="bg2">
                    <a:lumMod val="25000"/>
                  </a:schemeClr>
                </a:solidFill>
              </a:rPr>
              <a:t>Acceptance</a:t>
            </a:r>
            <a:r>
              <a:rPr lang="it-IT" sz="2800" i="1" dirty="0" smtClean="0">
                <a:solidFill>
                  <a:schemeClr val="bg2">
                    <a:lumMod val="25000"/>
                  </a:schemeClr>
                </a:solidFill>
              </a:rPr>
              <a:t>  of </a:t>
            </a:r>
            <a:r>
              <a:rPr lang="it-IT" sz="2800" i="1" dirty="0" err="1" smtClean="0">
                <a:solidFill>
                  <a:schemeClr val="bg2">
                    <a:lumMod val="25000"/>
                  </a:schemeClr>
                </a:solidFill>
              </a:rPr>
              <a:t>neutrinos</a:t>
            </a:r>
            <a:r>
              <a:rPr lang="it-IT" sz="2800" i="1" dirty="0" smtClean="0">
                <a:solidFill>
                  <a:schemeClr val="bg2">
                    <a:lumMod val="25000"/>
                  </a:schemeClr>
                </a:solidFill>
              </a:rPr>
              <a:t> in </a:t>
            </a:r>
            <a:r>
              <a:rPr lang="it-IT" sz="2800" i="1" dirty="0" err="1" smtClean="0">
                <a:solidFill>
                  <a:schemeClr val="bg2">
                    <a:lumMod val="25000"/>
                  </a:schemeClr>
                </a:solidFill>
              </a:rPr>
              <a:t>icecube</a:t>
            </a:r>
            <a:endParaRPr lang="it-IT" sz="2800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7675" y="781050"/>
            <a:ext cx="8248650" cy="52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251520" y="2708920"/>
            <a:ext cx="8229600" cy="1143000"/>
          </a:xfrm>
        </p:spPr>
        <p:txBody>
          <a:bodyPr>
            <a:noAutofit/>
          </a:bodyPr>
          <a:lstStyle/>
          <a:p>
            <a:r>
              <a:rPr lang="it-IT" sz="6000" dirty="0" smtClean="0">
                <a:solidFill>
                  <a:srgbClr val="0070C0"/>
                </a:solidFill>
              </a:rPr>
              <a:t>Back to the </a:t>
            </a:r>
            <a:r>
              <a:rPr lang="it-IT" sz="6000" dirty="0" err="1" smtClean="0">
                <a:solidFill>
                  <a:srgbClr val="0070C0"/>
                </a:solidFill>
              </a:rPr>
              <a:t>present</a:t>
            </a:r>
            <a:r>
              <a:rPr lang="it-IT" sz="6000" dirty="0" smtClean="0">
                <a:solidFill>
                  <a:srgbClr val="0070C0"/>
                </a:solidFill>
              </a:rPr>
              <a:t> Neutrino</a:t>
            </a:r>
            <a:r>
              <a:rPr lang="it-IT" sz="6000" dirty="0">
                <a:solidFill>
                  <a:srgbClr val="0070C0"/>
                </a:solidFill>
              </a:rPr>
              <a:t> </a:t>
            </a:r>
            <a:r>
              <a:rPr lang="it-IT" sz="6000" dirty="0" smtClean="0">
                <a:solidFill>
                  <a:srgbClr val="0070C0"/>
                </a:solidFill>
              </a:rPr>
              <a:t> </a:t>
            </a:r>
            <a:r>
              <a:rPr lang="it-IT" sz="6000" dirty="0" err="1" smtClean="0">
                <a:solidFill>
                  <a:srgbClr val="0070C0"/>
                </a:solidFill>
              </a:rPr>
              <a:t>Astronomy</a:t>
            </a:r>
            <a:r>
              <a:rPr lang="it-IT" sz="6000" dirty="0" smtClean="0">
                <a:solidFill>
                  <a:srgbClr val="0070C0"/>
                </a:solidFill>
              </a:rPr>
              <a:t>  </a:t>
            </a:r>
            <a:r>
              <a:rPr lang="it-IT" sz="6000" dirty="0" err="1" smtClean="0">
                <a:solidFill>
                  <a:srgbClr val="0070C0"/>
                </a:solidFill>
              </a:rPr>
              <a:t>goals</a:t>
            </a:r>
            <a:r>
              <a:rPr lang="it-IT" sz="6000" dirty="0" smtClean="0">
                <a:solidFill>
                  <a:srgbClr val="0070C0"/>
                </a:solidFill>
              </a:rPr>
              <a:t> and </a:t>
            </a:r>
            <a:r>
              <a:rPr lang="it-IT" sz="6000" dirty="0" err="1" smtClean="0">
                <a:solidFill>
                  <a:srgbClr val="0070C0"/>
                </a:solidFill>
              </a:rPr>
              <a:t>hopes</a:t>
            </a:r>
            <a:r>
              <a:rPr lang="it-IT" sz="6000" dirty="0" smtClean="0">
                <a:solidFill>
                  <a:srgbClr val="0070C0"/>
                </a:solidFill>
              </a:rPr>
              <a:t>:</a:t>
            </a:r>
            <a:br>
              <a:rPr lang="it-IT" sz="6000" dirty="0" smtClean="0">
                <a:solidFill>
                  <a:srgbClr val="0070C0"/>
                </a:solidFill>
              </a:rPr>
            </a:br>
            <a:r>
              <a:rPr lang="it-IT" sz="6000" dirty="0" smtClean="0">
                <a:solidFill>
                  <a:srgbClr val="0070C0"/>
                </a:solidFill>
              </a:rPr>
              <a:t/>
            </a:r>
            <a:br>
              <a:rPr lang="it-IT" sz="6000" dirty="0" smtClean="0">
                <a:solidFill>
                  <a:srgbClr val="0070C0"/>
                </a:solidFill>
              </a:rPr>
            </a:br>
            <a:r>
              <a:rPr lang="it-IT" sz="6000" dirty="0" err="1" smtClean="0">
                <a:solidFill>
                  <a:srgbClr val="0070C0"/>
                </a:solidFill>
              </a:rPr>
              <a:t>Why</a:t>
            </a:r>
            <a:r>
              <a:rPr lang="it-IT" sz="6000" dirty="0" smtClean="0">
                <a:solidFill>
                  <a:srgbClr val="0070C0"/>
                </a:solidFill>
              </a:rPr>
              <a:t> </a:t>
            </a:r>
            <a:r>
              <a:rPr lang="it-IT" sz="6000" dirty="0" err="1" smtClean="0">
                <a:solidFill>
                  <a:srgbClr val="0070C0"/>
                </a:solidFill>
              </a:rPr>
              <a:t>urgent</a:t>
            </a:r>
            <a:r>
              <a:rPr lang="it-IT" sz="6000" dirty="0" smtClean="0">
                <a:solidFill>
                  <a:srgbClr val="0070C0"/>
                </a:solidFill>
              </a:rPr>
              <a:t> neutrino</a:t>
            </a:r>
            <a:r>
              <a:rPr lang="it-IT" sz="6000" dirty="0">
                <a:solidFill>
                  <a:srgbClr val="0070C0"/>
                </a:solidFill>
              </a:rPr>
              <a:t> </a:t>
            </a:r>
            <a:r>
              <a:rPr lang="it-IT" sz="6000" dirty="0" smtClean="0">
                <a:solidFill>
                  <a:srgbClr val="0070C0"/>
                </a:solidFill>
              </a:rPr>
              <a:t>      </a:t>
            </a:r>
            <a:br>
              <a:rPr lang="it-IT" sz="6000" dirty="0" smtClean="0">
                <a:solidFill>
                  <a:srgbClr val="0070C0"/>
                </a:solidFill>
              </a:rPr>
            </a:br>
            <a:r>
              <a:rPr lang="it-IT" sz="6000" dirty="0">
                <a:solidFill>
                  <a:srgbClr val="0070C0"/>
                </a:solidFill>
              </a:rPr>
              <a:t> </a:t>
            </a:r>
            <a:r>
              <a:rPr lang="it-IT" sz="6000" dirty="0" smtClean="0">
                <a:solidFill>
                  <a:srgbClr val="0070C0"/>
                </a:solidFill>
              </a:rPr>
              <a:t>        </a:t>
            </a:r>
            <a:r>
              <a:rPr lang="it-IT" sz="6000" dirty="0" err="1" smtClean="0">
                <a:solidFill>
                  <a:srgbClr val="0070C0"/>
                </a:solidFill>
              </a:rPr>
              <a:t>astronomy</a:t>
            </a:r>
            <a:r>
              <a:rPr lang="it-IT" sz="6000" dirty="0" smtClean="0">
                <a:solidFill>
                  <a:srgbClr val="0070C0"/>
                </a:solidFill>
              </a:rPr>
              <a:t>?</a:t>
            </a:r>
            <a:endParaRPr lang="it-IT" sz="6000" dirty="0">
              <a:solidFill>
                <a:srgbClr val="0070C0"/>
              </a:solidFill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817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D56E7-265F-4FA1-B086-A47BC2B3C85F}" type="slidenum">
              <a:rPr lang="it-IT">
                <a:solidFill>
                  <a:srgbClr val="FFFFFF"/>
                </a:solidFill>
              </a:rPr>
              <a:pPr/>
              <a:t>16</a:t>
            </a:fld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437250" name="Text Box 2"/>
          <p:cNvSpPr txBox="1">
            <a:spLocks noChangeArrowheads="1"/>
          </p:cNvSpPr>
          <p:nvPr/>
        </p:nvSpPr>
        <p:spPr bwMode="auto">
          <a:xfrm>
            <a:off x="1098477" y="0"/>
            <a:ext cx="704071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/>
              <a:t>Why Neutrino may see where and what gamma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/>
              <a:t>and UHECR are no allowed </a:t>
            </a:r>
            <a:r>
              <a:rPr lang="en-US" sz="2400" b="1" dirty="0" smtClean="0"/>
              <a:t>to?</a:t>
            </a:r>
            <a:endParaRPr lang="en-US" sz="2400" b="1" dirty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 dirty="0">
              <a:solidFill>
                <a:srgbClr val="FF0000"/>
              </a:solidFill>
              <a:sym typeface="Symbol" pitchFamily="18" charset="2"/>
            </a:endParaRPr>
          </a:p>
        </p:txBody>
      </p:sp>
      <p:graphicFrame>
        <p:nvGraphicFramePr>
          <p:cNvPr id="437251" name="Object 3"/>
          <p:cNvGraphicFramePr>
            <a:graphicFrameLocks noChangeAspect="1"/>
          </p:cNvGraphicFramePr>
          <p:nvPr/>
        </p:nvGraphicFramePr>
        <p:xfrm>
          <a:off x="4800600" y="1524000"/>
          <a:ext cx="3833813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78" name="Microsoft Equation 3.0" r:id="rId3" imgW="1916868" imgH="482391" progId="Equation.3">
                  <p:embed/>
                </p:oleObj>
              </mc:Choice>
              <mc:Fallback>
                <p:oleObj name="Microsoft Equation 3.0" r:id="rId3" imgW="1916868" imgH="48239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524000"/>
                        <a:ext cx="3833813" cy="9652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37252" name="Picture 4" descr="length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052513"/>
            <a:ext cx="4283968" cy="5805487"/>
          </a:xfrm>
          <a:prstGeom prst="rect">
            <a:avLst/>
          </a:prstGeom>
          <a:noFill/>
        </p:spPr>
      </p:pic>
      <p:sp>
        <p:nvSpPr>
          <p:cNvPr id="437253" name="Text Box 5"/>
          <p:cNvSpPr txBox="1">
            <a:spLocks noChangeArrowheads="1"/>
          </p:cNvSpPr>
          <p:nvPr/>
        </p:nvSpPr>
        <p:spPr bwMode="auto">
          <a:xfrm>
            <a:off x="4648200" y="990600"/>
            <a:ext cx="306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FFFFFF"/>
                </a:solidFill>
              </a:rPr>
              <a:t>accelerated protons interact:</a:t>
            </a:r>
          </a:p>
        </p:txBody>
      </p:sp>
      <p:sp>
        <p:nvSpPr>
          <p:cNvPr id="437254" name="Text Box 6"/>
          <p:cNvSpPr txBox="1">
            <a:spLocks noChangeArrowheads="1"/>
          </p:cNvSpPr>
          <p:nvPr/>
        </p:nvSpPr>
        <p:spPr bwMode="auto">
          <a:xfrm>
            <a:off x="5105400" y="2819400"/>
            <a:ext cx="41392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FFFF"/>
                </a:solidFill>
              </a:rPr>
              <a:t>=&gt; </a:t>
            </a:r>
            <a:r>
              <a:rPr lang="en-US" b="1" i="1" dirty="0">
                <a:solidFill>
                  <a:srgbClr val="FFFFFF"/>
                </a:solidFill>
              </a:rPr>
              <a:t>the energy </a:t>
            </a:r>
            <a:r>
              <a:rPr lang="en-US" b="1" i="1" dirty="0" err="1">
                <a:solidFill>
                  <a:srgbClr val="FFFFFF"/>
                </a:solidFill>
              </a:rPr>
              <a:t>fluences</a:t>
            </a:r>
            <a:r>
              <a:rPr lang="en-US" b="1" i="1" dirty="0">
                <a:solidFill>
                  <a:srgbClr val="FFFFFF"/>
                </a:solidFill>
              </a:rPr>
              <a:t> in </a:t>
            </a:r>
            <a:r>
              <a:rPr lang="en-US" b="1" i="1" dirty="0">
                <a:solidFill>
                  <a:srgbClr val="FFFFFF"/>
                </a:solidFill>
                <a:sym typeface="Symbol" pitchFamily="18" charset="2"/>
              </a:rPr>
              <a:t>-rays and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i="1" dirty="0">
                <a:solidFill>
                  <a:srgbClr val="FFFFFF"/>
                </a:solidFill>
                <a:sym typeface="Symbol" pitchFamily="18" charset="2"/>
              </a:rPr>
              <a:t>     neutrinos are comparable due to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i="1" dirty="0">
                <a:solidFill>
                  <a:srgbClr val="FFFFFF"/>
                </a:solidFill>
                <a:sym typeface="Symbol" pitchFamily="18" charset="2"/>
              </a:rPr>
              <a:t>     isospin symmetry.</a:t>
            </a:r>
          </a:p>
        </p:txBody>
      </p:sp>
      <p:sp>
        <p:nvSpPr>
          <p:cNvPr id="437255" name="Text Box 7"/>
          <p:cNvSpPr txBox="1">
            <a:spLocks noChangeArrowheads="1"/>
          </p:cNvSpPr>
          <p:nvPr/>
        </p:nvSpPr>
        <p:spPr bwMode="auto">
          <a:xfrm>
            <a:off x="4355976" y="3717032"/>
            <a:ext cx="4929555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i="1" dirty="0">
                <a:solidFill>
                  <a:srgbClr val="FFFF00"/>
                </a:solidFill>
              </a:rPr>
              <a:t>For neutrinos the observable spectrum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i="1" dirty="0">
                <a:solidFill>
                  <a:srgbClr val="FFFF00"/>
                </a:solidFill>
              </a:rPr>
              <a:t>is practically identical to the production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i="1" dirty="0">
                <a:solidFill>
                  <a:srgbClr val="FFFF00"/>
                </a:solidFill>
              </a:rPr>
              <a:t>spectrum, whereas </a:t>
            </a:r>
            <a:r>
              <a:rPr lang="en-US" b="1" i="1" dirty="0">
                <a:solidFill>
                  <a:srgbClr val="FFFF00"/>
                </a:solidFill>
                <a:sym typeface="Symbol" pitchFamily="18" charset="2"/>
              </a:rPr>
              <a:t>-rays pile up below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i="1" dirty="0">
                <a:solidFill>
                  <a:srgbClr val="FFFF00"/>
                </a:solidFill>
                <a:sym typeface="Symbol" pitchFamily="18" charset="2"/>
              </a:rPr>
              <a:t>the pair production threshold on the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i="1" dirty="0">
                <a:solidFill>
                  <a:srgbClr val="FFFF00"/>
                </a:solidFill>
                <a:sym typeface="Symbol" pitchFamily="18" charset="2"/>
              </a:rPr>
              <a:t>CMB at a few 10</a:t>
            </a:r>
            <a:r>
              <a:rPr lang="en-US" b="1" i="1" baseline="30000" dirty="0">
                <a:solidFill>
                  <a:srgbClr val="FFFF00"/>
                </a:solidFill>
                <a:sym typeface="Symbol" pitchFamily="18" charset="2"/>
              </a:rPr>
              <a:t>14</a:t>
            </a:r>
            <a:r>
              <a:rPr lang="en-US" b="1" i="1" dirty="0">
                <a:solidFill>
                  <a:srgbClr val="FFFF00"/>
                </a:solidFill>
                <a:sym typeface="Symbol" pitchFamily="18" charset="2"/>
              </a:rPr>
              <a:t> eV</a:t>
            </a:r>
            <a:r>
              <a:rPr lang="en-US" dirty="0">
                <a:solidFill>
                  <a:srgbClr val="FFFFFF"/>
                </a:solidFill>
                <a:sym typeface="Symbol" pitchFamily="18" charset="2"/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i="1" dirty="0">
                <a:solidFill>
                  <a:srgbClr val="FFFFFF"/>
                </a:solidFill>
                <a:sym typeface="Symbol" pitchFamily="18" charset="2"/>
              </a:rPr>
              <a:t>The Universe acts as a calorimeter for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i="1" dirty="0">
                <a:solidFill>
                  <a:srgbClr val="FFFFFF"/>
                </a:solidFill>
                <a:sym typeface="Symbol" pitchFamily="18" charset="2"/>
              </a:rPr>
              <a:t>the total injected electromagnetic energy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i="1" dirty="0">
                <a:solidFill>
                  <a:srgbClr val="FFFFFF"/>
                </a:solidFill>
                <a:sym typeface="Symbol" pitchFamily="18" charset="2"/>
              </a:rPr>
              <a:t>above the pair threshold. This constrains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i="1" dirty="0">
                <a:solidFill>
                  <a:srgbClr val="FFFFFF"/>
                </a:solidFill>
                <a:sym typeface="Symbol" pitchFamily="18" charset="2"/>
              </a:rPr>
              <a:t>gamma but only part of the neutrino fluxes</a:t>
            </a:r>
            <a:r>
              <a:rPr lang="en-US" dirty="0">
                <a:solidFill>
                  <a:srgbClr val="FFCCCC"/>
                </a:solidFill>
                <a:sym typeface="Symbol" pitchFamily="18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85614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7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7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37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7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37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7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72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50868" y="540440"/>
            <a:ext cx="8197596" cy="440288"/>
          </a:xfrm>
        </p:spPr>
        <p:txBody>
          <a:bodyPr>
            <a:noAutofit/>
          </a:bodyPr>
          <a:lstStyle/>
          <a:p>
            <a:r>
              <a:rPr lang="it-IT" sz="2800" i="1" dirty="0" err="1" smtClean="0">
                <a:solidFill>
                  <a:schemeClr val="accent4">
                    <a:lumMod val="75000"/>
                  </a:schemeClr>
                </a:solidFill>
              </a:rPr>
              <a:t>Gen</a:t>
            </a:r>
            <a:r>
              <a:rPr lang="it-IT" sz="2800" i="1" dirty="0" smtClean="0">
                <a:solidFill>
                  <a:schemeClr val="accent4">
                    <a:lumMod val="75000"/>
                  </a:schemeClr>
                </a:solidFill>
              </a:rPr>
              <a:t> 2 </a:t>
            </a:r>
            <a:r>
              <a:rPr lang="it-IT" sz="2800" i="1" dirty="0" err="1" smtClean="0">
                <a:solidFill>
                  <a:schemeClr val="accent4">
                    <a:lumMod val="75000"/>
                  </a:schemeClr>
                </a:solidFill>
              </a:rPr>
              <a:t>icecube</a:t>
            </a:r>
            <a:r>
              <a:rPr lang="it-IT" sz="2800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it-IT" sz="2800" i="1" dirty="0" err="1" smtClean="0">
                <a:solidFill>
                  <a:schemeClr val="accent4">
                    <a:lumMod val="75000"/>
                  </a:schemeClr>
                </a:solidFill>
              </a:rPr>
              <a:t>will</a:t>
            </a:r>
            <a:r>
              <a:rPr lang="it-IT" sz="2800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it-IT" sz="2800" i="1" dirty="0" err="1" smtClean="0">
                <a:solidFill>
                  <a:schemeClr val="accent4">
                    <a:lumMod val="75000"/>
                  </a:schemeClr>
                </a:solidFill>
              </a:rPr>
              <a:t>find</a:t>
            </a:r>
            <a:r>
              <a:rPr lang="it-IT" sz="2800" i="1" dirty="0" smtClean="0">
                <a:solidFill>
                  <a:schemeClr val="accent4">
                    <a:lumMod val="75000"/>
                  </a:schemeClr>
                </a:solidFill>
              </a:rPr>
              <a:t>  hundreds of </a:t>
            </a:r>
            <a:r>
              <a:rPr lang="it-IT" sz="2800" i="1" dirty="0" err="1" smtClean="0">
                <a:solidFill>
                  <a:schemeClr val="accent4">
                    <a:lumMod val="75000"/>
                  </a:schemeClr>
                </a:solidFill>
              </a:rPr>
              <a:t>PeVs</a:t>
            </a:r>
            <a:r>
              <a:rPr lang="it-IT" sz="2800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it-IT" sz="2800" i="1" dirty="0" err="1" smtClean="0">
                <a:solidFill>
                  <a:schemeClr val="accent4">
                    <a:lumMod val="75000"/>
                  </a:schemeClr>
                </a:solidFill>
              </a:rPr>
              <a:t>events</a:t>
            </a:r>
            <a:r>
              <a:rPr lang="it-IT" sz="2800" i="1" dirty="0" smtClean="0">
                <a:solidFill>
                  <a:schemeClr val="accent4">
                    <a:lumMod val="75000"/>
                  </a:schemeClr>
                </a:solidFill>
              </a:rPr>
              <a:t> and  </a:t>
            </a:r>
            <a:r>
              <a:rPr lang="it-IT" sz="2800" i="1" dirty="0" err="1" smtClean="0">
                <a:solidFill>
                  <a:schemeClr val="accent4">
                    <a:lumMod val="75000"/>
                  </a:schemeClr>
                </a:solidFill>
              </a:rPr>
              <a:t>tens</a:t>
            </a:r>
            <a:r>
              <a:rPr lang="it-IT" sz="2800" i="1" dirty="0" smtClean="0">
                <a:solidFill>
                  <a:schemeClr val="accent4">
                    <a:lumMod val="75000"/>
                  </a:schemeClr>
                </a:solidFill>
              </a:rPr>
              <a:t> of </a:t>
            </a:r>
            <a:r>
              <a:rPr lang="it-IT" sz="2800" i="1" dirty="0" err="1" smtClean="0">
                <a:solidFill>
                  <a:schemeClr val="accent4">
                    <a:lumMod val="75000"/>
                  </a:schemeClr>
                </a:solidFill>
              </a:rPr>
              <a:t>Glashow</a:t>
            </a:r>
            <a:r>
              <a:rPr lang="it-IT" sz="2800" i="1" dirty="0" smtClean="0">
                <a:solidFill>
                  <a:schemeClr val="accent4">
                    <a:lumMod val="75000"/>
                  </a:schemeClr>
                </a:solidFill>
              </a:rPr>
              <a:t>  </a:t>
            </a:r>
            <a:r>
              <a:rPr lang="it-IT" sz="2800" i="1" dirty="0" err="1" smtClean="0">
                <a:solidFill>
                  <a:schemeClr val="accent4">
                    <a:lumMod val="75000"/>
                  </a:schemeClr>
                </a:solidFill>
              </a:rPr>
              <a:t>ones</a:t>
            </a:r>
            <a:endParaRPr lang="it-IT" sz="28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0958" y="1540112"/>
            <a:ext cx="6311322" cy="4817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8299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426773"/>
            <a:ext cx="8363272" cy="4882547"/>
          </a:xfrm>
        </p:spPr>
        <p:txBody>
          <a:bodyPr>
            <a:normAutofit fontScale="77500" lnSpcReduction="20000"/>
          </a:bodyPr>
          <a:lstStyle/>
          <a:p>
            <a:r>
              <a:rPr lang="it-IT" sz="30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</a:t>
            </a:r>
            <a:r>
              <a:rPr lang="it-IT" dirty="0" smtClean="0"/>
              <a:t>  Neutrino </a:t>
            </a:r>
            <a:r>
              <a:rPr lang="it-IT" dirty="0" err="1" smtClean="0"/>
              <a:t>sky</a:t>
            </a:r>
            <a:r>
              <a:rPr lang="it-IT" dirty="0" smtClean="0"/>
              <a:t> (</a:t>
            </a:r>
            <a:r>
              <a:rPr lang="it-IT" dirty="0" err="1" smtClean="0"/>
              <a:t>Tens</a:t>
            </a:r>
            <a:r>
              <a:rPr lang="it-IT" dirty="0" smtClean="0"/>
              <a:t> </a:t>
            </a:r>
            <a:r>
              <a:rPr lang="it-IT" dirty="0" err="1" smtClean="0"/>
              <a:t>TeV-PeVs</a:t>
            </a:r>
            <a:r>
              <a:rPr lang="it-IT" dirty="0" smtClean="0"/>
              <a:t>):</a:t>
            </a:r>
          </a:p>
          <a:p>
            <a:r>
              <a:rPr lang="it-IT" sz="30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Icecube</a:t>
            </a:r>
            <a:r>
              <a:rPr lang="it-IT" sz="3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HESE : BECAUSE FLAVOR CHANGES</a:t>
            </a:r>
          </a:p>
          <a:p>
            <a:endParaRPr lang="it-IT" b="1" i="1" u="sng" dirty="0" smtClean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b="1" i="1" u="sng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Icecube</a:t>
            </a:r>
            <a:r>
              <a:rPr lang="it-IT" b="1" i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i="1" u="sng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Crossing</a:t>
            </a:r>
            <a:r>
              <a:rPr lang="it-IT" b="1" i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(or </a:t>
            </a:r>
            <a:r>
              <a:rPr lang="it-IT" b="1" i="1" u="sng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trough</a:t>
            </a:r>
            <a:r>
              <a:rPr lang="it-IT" b="1" i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i="1" u="sng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going</a:t>
            </a:r>
            <a:r>
              <a:rPr lang="it-IT" b="1" i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it-IT" b="1" i="1" u="sng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muons</a:t>
            </a:r>
            <a:r>
              <a:rPr lang="it-IT" b="1" i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</a:t>
            </a:r>
          </a:p>
          <a:p>
            <a:r>
              <a:rPr lang="it-IT" b="1" i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it-IT" b="1" i="1" u="sng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Sept</a:t>
            </a:r>
            <a:r>
              <a:rPr lang="it-IT" b="1" i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2017  AGN connection</a:t>
            </a:r>
          </a:p>
          <a:p>
            <a:endParaRPr lang="it-IT" sz="3000" b="1" i="1" u="sng" dirty="0" smtClean="0">
              <a:solidFill>
                <a:srgbClr val="0070C0"/>
              </a:solidFill>
            </a:endParaRPr>
          </a:p>
          <a:p>
            <a:r>
              <a:rPr lang="it-IT" sz="35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Tau </a:t>
            </a:r>
            <a:r>
              <a:rPr lang="it-IT" sz="3500" b="1" i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Airshower</a:t>
            </a:r>
            <a:r>
              <a:rPr lang="it-IT" sz="35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search</a:t>
            </a:r>
            <a:r>
              <a:rPr lang="it-IT" sz="3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it-IT" sz="3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Pevs</a:t>
            </a:r>
            <a:r>
              <a:rPr lang="it-IT" sz="3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</a:t>
            </a:r>
            <a:r>
              <a:rPr lang="it-IT" sz="3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EeV</a:t>
            </a:r>
            <a:r>
              <a:rPr lang="it-IT" sz="3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in:</a:t>
            </a:r>
          </a:p>
          <a:p>
            <a:r>
              <a:rPr lang="it-IT" sz="30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AUGER (</a:t>
            </a:r>
            <a:r>
              <a:rPr lang="it-IT" sz="3000" b="1" i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Surface</a:t>
            </a:r>
            <a:r>
              <a:rPr lang="it-IT" sz="30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Detectors or </a:t>
            </a:r>
            <a:r>
              <a:rPr lang="it-IT" sz="3000" b="1" i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Fluorescence</a:t>
            </a:r>
            <a:r>
              <a:rPr lang="it-IT" sz="30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000" b="1" i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Telescope</a:t>
            </a:r>
            <a:r>
              <a:rPr lang="it-IT" sz="30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and TA</a:t>
            </a:r>
          </a:p>
          <a:p>
            <a:endParaRPr lang="it-IT" sz="3000" b="1" i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sz="30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ASHRA: (</a:t>
            </a:r>
            <a:r>
              <a:rPr lang="it-IT" sz="3000" b="1" i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Cherenkov</a:t>
            </a:r>
            <a:r>
              <a:rPr lang="it-IT" sz="30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array </a:t>
            </a:r>
            <a:r>
              <a:rPr lang="it-IT" sz="3000" b="1" i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telescope</a:t>
            </a:r>
            <a:r>
              <a:rPr lang="it-IT" sz="30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r>
              <a:rPr lang="it-IT" sz="3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GRAND: (</a:t>
            </a:r>
            <a:r>
              <a:rPr lang="it-IT" sz="30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Chinese</a:t>
            </a:r>
            <a:r>
              <a:rPr lang="it-IT" sz="3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Radio Array)</a:t>
            </a:r>
          </a:p>
          <a:p>
            <a:r>
              <a:rPr lang="it-IT" sz="3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POEMMA: (</a:t>
            </a:r>
            <a:r>
              <a:rPr lang="it-IT" sz="30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Skimming</a:t>
            </a:r>
            <a:r>
              <a:rPr lang="it-IT" sz="3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0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Cherenkov</a:t>
            </a:r>
            <a:r>
              <a:rPr lang="it-IT" sz="3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satellite)</a:t>
            </a:r>
          </a:p>
          <a:p>
            <a:r>
              <a:rPr lang="it-IT" sz="3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ANITA: radio balloons in Antartide.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i="1" dirty="0" err="1" smtClean="0"/>
              <a:t>Present</a:t>
            </a:r>
            <a:r>
              <a:rPr lang="it-IT" i="1" dirty="0" smtClean="0"/>
              <a:t> Neutrino </a:t>
            </a:r>
            <a:r>
              <a:rPr lang="it-IT" i="1" dirty="0" err="1" smtClean="0"/>
              <a:t>Astronomy</a:t>
            </a:r>
            <a:endParaRPr lang="it-IT" i="1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126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13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48F4-C181-416A-89C4-146526B0C978}" type="slidenum">
              <a:rPr lang="it-IT"/>
              <a:pPr/>
              <a:t>19</a:t>
            </a:fld>
            <a:endParaRPr lang="it-IT"/>
          </a:p>
        </p:txBody>
      </p:sp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3375"/>
            <a:ext cx="9144000" cy="287338"/>
          </a:xfrm>
        </p:spPr>
        <p:txBody>
          <a:bodyPr>
            <a:normAutofit fontScale="90000"/>
          </a:bodyPr>
          <a:lstStyle/>
          <a:p>
            <a:r>
              <a:rPr lang="it-IT" sz="2800" i="1">
                <a:solidFill>
                  <a:schemeClr val="tx1"/>
                </a:solidFill>
                <a:latin typeface="Times New Roman" pitchFamily="18" charset="0"/>
              </a:rPr>
              <a:t>Unstable  tau versus muons at highest energy</a:t>
            </a:r>
          </a:p>
        </p:txBody>
      </p:sp>
      <p:pic>
        <p:nvPicPr>
          <p:cNvPr id="432131" name="Picture 3" descr="Fig01APJ2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125538"/>
            <a:ext cx="7648575" cy="5019675"/>
          </a:xfrm>
          <a:prstGeom prst="rect">
            <a:avLst/>
          </a:prstGeom>
          <a:noFill/>
        </p:spPr>
      </p:pic>
      <p:sp>
        <p:nvSpPr>
          <p:cNvPr id="432132" name="Line 4"/>
          <p:cNvSpPr>
            <a:spLocks noChangeShapeType="1"/>
          </p:cNvSpPr>
          <p:nvPr/>
        </p:nvSpPr>
        <p:spPr bwMode="auto">
          <a:xfrm>
            <a:off x="395288" y="4221163"/>
            <a:ext cx="1296987" cy="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432133" name="Line 5"/>
          <p:cNvSpPr>
            <a:spLocks noChangeShapeType="1"/>
          </p:cNvSpPr>
          <p:nvPr/>
        </p:nvSpPr>
        <p:spPr bwMode="auto">
          <a:xfrm>
            <a:off x="2124075" y="5157788"/>
            <a:ext cx="576263" cy="71437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432134" name="Line 6"/>
          <p:cNvSpPr>
            <a:spLocks noChangeShapeType="1"/>
          </p:cNvSpPr>
          <p:nvPr/>
        </p:nvSpPr>
        <p:spPr bwMode="auto">
          <a:xfrm>
            <a:off x="2843213" y="3716338"/>
            <a:ext cx="10795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432135" name="Line 7"/>
          <p:cNvSpPr>
            <a:spLocks noChangeShapeType="1"/>
          </p:cNvSpPr>
          <p:nvPr/>
        </p:nvSpPr>
        <p:spPr bwMode="auto">
          <a:xfrm>
            <a:off x="3635375" y="2495550"/>
            <a:ext cx="720725" cy="862013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432136" name="Oval 8"/>
          <p:cNvSpPr>
            <a:spLocks noChangeArrowheads="1"/>
          </p:cNvSpPr>
          <p:nvPr/>
        </p:nvSpPr>
        <p:spPr bwMode="auto">
          <a:xfrm>
            <a:off x="4211638" y="3429000"/>
            <a:ext cx="358775" cy="215900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432137" name="Oval 9"/>
          <p:cNvSpPr>
            <a:spLocks noChangeArrowheads="1"/>
          </p:cNvSpPr>
          <p:nvPr/>
        </p:nvSpPr>
        <p:spPr bwMode="auto">
          <a:xfrm>
            <a:off x="1619250" y="4221163"/>
            <a:ext cx="792163" cy="503237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432138" name="Oval 10"/>
          <p:cNvSpPr>
            <a:spLocks noChangeArrowheads="1"/>
          </p:cNvSpPr>
          <p:nvPr/>
        </p:nvSpPr>
        <p:spPr bwMode="auto">
          <a:xfrm>
            <a:off x="2411413" y="5373688"/>
            <a:ext cx="792162" cy="503237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" name="Freccia a destra 14"/>
          <p:cNvSpPr/>
          <p:nvPr/>
        </p:nvSpPr>
        <p:spPr>
          <a:xfrm rot="16200000">
            <a:off x="2996340" y="4741051"/>
            <a:ext cx="1847785" cy="424656"/>
          </a:xfrm>
          <a:prstGeom prst="rightArrow">
            <a:avLst/>
          </a:prstGeom>
          <a:solidFill>
            <a:srgbClr val="FF0000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16" name="Freccia a destra 15"/>
          <p:cNvSpPr/>
          <p:nvPr/>
        </p:nvSpPr>
        <p:spPr>
          <a:xfrm rot="16200000">
            <a:off x="3290131" y="4530787"/>
            <a:ext cx="2268314" cy="424656"/>
          </a:xfrm>
          <a:prstGeom prst="rightArrow">
            <a:avLst/>
          </a:prstGeom>
          <a:solidFill>
            <a:srgbClr val="FF0000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678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321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321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321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32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32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32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32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32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2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32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2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2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32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2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32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32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32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32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32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2130" grpId="0"/>
      <p:bldP spid="432132" grpId="0" animBg="1"/>
      <p:bldP spid="432133" grpId="0" animBg="1"/>
      <p:bldP spid="432134" grpId="0" animBg="1"/>
      <p:bldP spid="432135" grpId="0" animBg="1"/>
      <p:bldP spid="432136" grpId="0" animBg="1"/>
      <p:bldP spid="432137" grpId="0" animBg="1"/>
      <p:bldP spid="432138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17240" y="1412776"/>
            <a:ext cx="8363272" cy="5112568"/>
          </a:xfrm>
        </p:spPr>
        <p:txBody>
          <a:bodyPr>
            <a:normAutofit fontScale="25000" lnSpcReduction="20000"/>
          </a:bodyPr>
          <a:lstStyle/>
          <a:p>
            <a:r>
              <a:rPr lang="en-US" sz="9800" b="1" i="1" dirty="0" smtClean="0">
                <a:solidFill>
                  <a:schemeClr val="bg2">
                    <a:lumMod val="50000"/>
                  </a:schemeClr>
                </a:solidFill>
              </a:rPr>
              <a:t>Abstract</a:t>
            </a:r>
          </a:p>
          <a:p>
            <a:endParaRPr lang="en-US" sz="9800" b="1" i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2800" b="1" i="1" dirty="0" smtClean="0">
                <a:solidFill>
                  <a:schemeClr val="accent1">
                    <a:lumMod val="75000"/>
                  </a:schemeClr>
                </a:solidFill>
              </a:rPr>
              <a:t>Extended </a:t>
            </a:r>
            <a:r>
              <a:rPr lang="en-US" sz="12800" b="1" i="1" dirty="0" err="1">
                <a:solidFill>
                  <a:schemeClr val="accent1">
                    <a:lumMod val="75000"/>
                  </a:schemeClr>
                </a:solidFill>
              </a:rPr>
              <a:t>Icecube</a:t>
            </a:r>
            <a:r>
              <a:rPr lang="en-US" sz="12800" b="1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128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2800" i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US" sz="12800" i="1" dirty="0">
                <a:solidFill>
                  <a:schemeClr val="accent1">
                    <a:lumMod val="75000"/>
                  </a:schemeClr>
                </a:solidFill>
              </a:rPr>
              <a:t>as well as </a:t>
            </a:r>
            <a:r>
              <a:rPr lang="en-US" sz="12800" i="1" dirty="0" smtClean="0">
                <a:solidFill>
                  <a:schemeClr val="accent1">
                    <a:lumMod val="75000"/>
                  </a:schemeClr>
                </a:solidFill>
              </a:rPr>
              <a:t>future</a:t>
            </a:r>
          </a:p>
          <a:p>
            <a:r>
              <a:rPr lang="en-US" sz="128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28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Tau </a:t>
            </a:r>
            <a:r>
              <a:rPr lang="en-US" sz="12800" b="1" i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Airshower</a:t>
            </a:r>
            <a:r>
              <a:rPr lang="en-US" sz="128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array detectors </a:t>
            </a:r>
            <a:r>
              <a:rPr lang="en-US" sz="12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</a:t>
            </a:r>
          </a:p>
          <a:p>
            <a:r>
              <a:rPr lang="en-US" sz="12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AUGER, </a:t>
            </a:r>
            <a:r>
              <a:rPr lang="en-US" sz="128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POEMMA, </a:t>
            </a:r>
            <a:r>
              <a:rPr lang="en-US" sz="12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GRAND, Anita</a:t>
            </a:r>
            <a:r>
              <a:rPr lang="en-US" sz="12800" i="1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</a:p>
          <a:p>
            <a:r>
              <a:rPr lang="en-US" sz="12800" i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en-US" sz="12800" i="1" dirty="0">
                <a:solidFill>
                  <a:schemeClr val="accent1">
                    <a:lumMod val="75000"/>
                  </a:schemeClr>
                </a:solidFill>
              </a:rPr>
              <a:t>would be </a:t>
            </a:r>
            <a:r>
              <a:rPr lang="en-US" sz="128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soon able to reach a </a:t>
            </a:r>
            <a:r>
              <a:rPr lang="en-US" sz="12800" b="1" i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PeVs</a:t>
            </a:r>
            <a:r>
              <a:rPr lang="en-US" sz="128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</a:t>
            </a:r>
            <a:r>
              <a:rPr lang="en-US" sz="128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EeV</a:t>
            </a:r>
            <a:r>
              <a:rPr lang="en-US" sz="12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range </a:t>
            </a:r>
            <a:r>
              <a:rPr lang="en-US" sz="12800" i="1" dirty="0">
                <a:solidFill>
                  <a:schemeClr val="accent1">
                    <a:lumMod val="75000"/>
                  </a:schemeClr>
                </a:solidFill>
              </a:rPr>
              <a:t>of energy where </a:t>
            </a:r>
            <a:r>
              <a:rPr lang="en-US" sz="12800" b="1" i="1" dirty="0">
                <a:solidFill>
                  <a:schemeClr val="accent1">
                    <a:lumMod val="75000"/>
                  </a:schemeClr>
                </a:solidFill>
              </a:rPr>
              <a:t>decades of </a:t>
            </a:r>
            <a:r>
              <a:rPr lang="en-US" sz="128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anti-neutrino electron </a:t>
            </a:r>
            <a:r>
              <a:rPr lang="en-US" sz="12800" b="1" i="1" dirty="0">
                <a:solidFill>
                  <a:schemeClr val="accent1">
                    <a:lumMod val="75000"/>
                  </a:schemeClr>
                </a:solidFill>
              </a:rPr>
              <a:t>(resonant at Glashow peak) on rest electron may be put </a:t>
            </a:r>
            <a:r>
              <a:rPr lang="en-US" sz="128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front of muon tracks</a:t>
            </a:r>
            <a:r>
              <a:rPr lang="en-US" sz="12800" b="1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2800" b="1" i="1" dirty="0" smtClean="0">
                <a:solidFill>
                  <a:schemeClr val="accent1">
                    <a:lumMod val="75000"/>
                  </a:schemeClr>
                </a:solidFill>
              </a:rPr>
              <a:t>in </a:t>
            </a:r>
            <a:r>
              <a:rPr lang="en-US" sz="12800" b="1" i="1" dirty="0">
                <a:solidFill>
                  <a:schemeClr val="accent1">
                    <a:lumMod val="75000"/>
                  </a:schemeClr>
                </a:solidFill>
              </a:rPr>
              <a:t>a weighted statistical way</a:t>
            </a:r>
            <a:r>
              <a:rPr lang="en-US" sz="12800" b="1" i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en-US" sz="5500" dirty="0"/>
              <a:t/>
            </a:r>
            <a:br>
              <a:rPr lang="en-US" sz="5500" dirty="0"/>
            </a:b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i="1" dirty="0" smtClean="0">
                <a:solidFill>
                  <a:schemeClr val="bg2">
                    <a:lumMod val="25000"/>
                  </a:schemeClr>
                </a:solidFill>
              </a:rPr>
              <a:t>Anti neutrino electron – electron  </a:t>
            </a:r>
            <a:r>
              <a:rPr lang="it-IT" b="1" i="1" u="sng" dirty="0" err="1" smtClean="0">
                <a:solidFill>
                  <a:schemeClr val="bg2">
                    <a:lumMod val="25000"/>
                  </a:schemeClr>
                </a:solidFill>
              </a:rPr>
              <a:t>Glashow</a:t>
            </a:r>
            <a:r>
              <a:rPr lang="it-IT" b="1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b="1" i="1" dirty="0" err="1" smtClean="0">
                <a:solidFill>
                  <a:schemeClr val="bg2">
                    <a:lumMod val="25000"/>
                  </a:schemeClr>
                </a:solidFill>
              </a:rPr>
              <a:t>resonance</a:t>
            </a:r>
            <a:r>
              <a:rPr lang="it-IT" b="1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b="1" i="1" dirty="0" err="1" smtClean="0">
                <a:solidFill>
                  <a:schemeClr val="bg2">
                    <a:lumMod val="25000"/>
                  </a:schemeClr>
                </a:solidFill>
              </a:rPr>
              <a:t>role</a:t>
            </a:r>
            <a:endParaRPr lang="it-IT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908720"/>
            <a:ext cx="1726314" cy="2026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809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79512" y="548680"/>
            <a:ext cx="10873208" cy="1783592"/>
          </a:xfrm>
        </p:spPr>
        <p:txBody>
          <a:bodyPr>
            <a:normAutofit fontScale="90000"/>
          </a:bodyPr>
          <a:lstStyle/>
          <a:p>
            <a:r>
              <a:rPr lang="it-IT" i="1" dirty="0" smtClean="0">
                <a:solidFill>
                  <a:schemeClr val="accent2">
                    <a:lumMod val="75000"/>
                  </a:schemeClr>
                </a:solidFill>
              </a:rPr>
              <a:t>Out of </a:t>
            </a:r>
            <a:r>
              <a:rPr lang="it-IT" i="1" dirty="0" err="1" smtClean="0">
                <a:solidFill>
                  <a:schemeClr val="accent2">
                    <a:lumMod val="75000"/>
                  </a:schemeClr>
                </a:solidFill>
              </a:rPr>
              <a:t>rarest</a:t>
            </a:r>
            <a:r>
              <a:rPr lang="it-IT" i="1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it-IT" dirty="0" err="1" smtClean="0"/>
              <a:t>correlated</a:t>
            </a:r>
            <a:r>
              <a:rPr lang="it-IT" dirty="0" smtClean="0"/>
              <a:t> ICECUBE</a:t>
            </a:r>
            <a:br>
              <a:rPr lang="it-IT" dirty="0" smtClean="0"/>
            </a:br>
            <a:r>
              <a:rPr lang="it-IT" dirty="0" smtClean="0"/>
              <a:t>  </a:t>
            </a:r>
            <a:r>
              <a:rPr lang="it-IT" dirty="0" err="1" smtClean="0"/>
              <a:t>event</a:t>
            </a:r>
            <a:r>
              <a:rPr lang="it-IT" dirty="0" smtClean="0"/>
              <a:t> on </a:t>
            </a: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22 </a:t>
            </a:r>
            <a:r>
              <a:rPr lang="it-IT" dirty="0" err="1" smtClean="0">
                <a:solidFill>
                  <a:schemeClr val="accent2">
                    <a:lumMod val="75000"/>
                  </a:schemeClr>
                </a:solidFill>
              </a:rPr>
              <a:t>Sept</a:t>
            </a: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 2017 </a:t>
            </a:r>
            <a:r>
              <a:rPr lang="it-IT" dirty="0" err="1" smtClean="0"/>
              <a:t>event</a:t>
            </a:r>
            <a:r>
              <a:rPr lang="it-IT" dirty="0" smtClean="0"/>
              <a:t>…</a:t>
            </a:r>
            <a:br>
              <a:rPr lang="it-IT" dirty="0" smtClean="0"/>
            </a:br>
            <a:r>
              <a:rPr lang="it-IT" i="1" dirty="0" err="1" smtClean="0">
                <a:solidFill>
                  <a:schemeClr val="accent2">
                    <a:lumMod val="75000"/>
                  </a:schemeClr>
                </a:solidFill>
              </a:rPr>
              <a:t>Very</a:t>
            </a:r>
            <a:r>
              <a:rPr lang="it-IT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i="1" dirty="0" err="1" smtClean="0">
                <a:solidFill>
                  <a:schemeClr val="accent2">
                    <a:lumMod val="75000"/>
                  </a:schemeClr>
                </a:solidFill>
              </a:rPr>
              <a:t>little</a:t>
            </a:r>
            <a:r>
              <a:rPr lang="it-IT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i="1" dirty="0" err="1" smtClean="0">
                <a:solidFill>
                  <a:schemeClr val="accent2">
                    <a:lumMod val="75000"/>
                  </a:schemeClr>
                </a:solidFill>
              </a:rPr>
              <a:t>correlation</a:t>
            </a:r>
            <a:r>
              <a:rPr lang="it-IT" i="1" dirty="0" smtClean="0">
                <a:solidFill>
                  <a:schemeClr val="accent2">
                    <a:lumMod val="75000"/>
                  </a:schemeClr>
                </a:solidFill>
              </a:rPr>
              <a:t> with </a:t>
            </a:r>
            <a:r>
              <a:rPr lang="it-IT" i="1" dirty="0" err="1" smtClean="0">
                <a:solidFill>
                  <a:schemeClr val="accent2">
                    <a:lumMod val="75000"/>
                  </a:schemeClr>
                </a:solidFill>
              </a:rPr>
              <a:t>sources</a:t>
            </a:r>
            <a:endParaRPr lang="it-IT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56" y="2349748"/>
            <a:ext cx="8789685" cy="4247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407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i="1" dirty="0" err="1" smtClean="0">
                <a:solidFill>
                  <a:schemeClr val="accent2">
                    <a:lumMod val="75000"/>
                  </a:schemeClr>
                </a:solidFill>
              </a:rPr>
              <a:t>Contradictory</a:t>
            </a:r>
            <a:r>
              <a:rPr lang="it-IT" i="1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it-IT" i="1" dirty="0" err="1" smtClean="0">
                <a:solidFill>
                  <a:schemeClr val="accent2">
                    <a:lumMod val="75000"/>
                  </a:schemeClr>
                </a:solidFill>
              </a:rPr>
              <a:t>Icecube</a:t>
            </a:r>
            <a:r>
              <a:rPr lang="it-IT" i="1" dirty="0" smtClean="0">
                <a:solidFill>
                  <a:schemeClr val="accent2">
                    <a:lumMod val="75000"/>
                  </a:schemeClr>
                </a:solidFill>
              </a:rPr>
              <a:t>  Gamma </a:t>
            </a:r>
            <a:r>
              <a:rPr lang="it-IT" i="1" dirty="0" err="1" smtClean="0">
                <a:solidFill>
                  <a:schemeClr val="accent2">
                    <a:lumMod val="75000"/>
                  </a:schemeClr>
                </a:solidFill>
              </a:rPr>
              <a:t>correlating</a:t>
            </a:r>
            <a:r>
              <a:rPr lang="it-IT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i="1" dirty="0" err="1" smtClean="0">
                <a:solidFill>
                  <a:schemeClr val="accent2">
                    <a:lumMod val="75000"/>
                  </a:schemeClr>
                </a:solidFill>
              </a:rPr>
              <a:t>events</a:t>
            </a:r>
            <a:endParaRPr lang="it-IT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899592" y="1844824"/>
            <a:ext cx="65344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Search for steady point-like sources in the astrophysical muon neutrino flux with 8 years of </a:t>
            </a:r>
            <a:r>
              <a:rPr lang="en-US" sz="3600" b="1" i="1" dirty="0" err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IceCube</a:t>
            </a:r>
            <a:r>
              <a:rPr lang="en-US" sz="3600" b="1" i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data </a:t>
            </a:r>
            <a:r>
              <a:rPr lang="en-US" sz="3600" b="1" i="1" dirty="0" err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IceCube</a:t>
            </a:r>
            <a:r>
              <a:rPr lang="en-US" sz="3600" b="1" i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i="1" dirty="0" err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Collaborationa</a:t>
            </a:r>
            <a:r>
              <a:rPr lang="en-US" sz="3600" b="1" i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sz="36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Few days ago..</a:t>
            </a:r>
          </a:p>
          <a:p>
            <a:endParaRPr lang="en-US" sz="3600" b="1" i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sz="3600" b="1" i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arXiv:1811.07979v1</a:t>
            </a:r>
          </a:p>
        </p:txBody>
      </p:sp>
      <p:sp>
        <p:nvSpPr>
          <p:cNvPr id="5" name="Freccia a destra 4"/>
          <p:cNvSpPr/>
          <p:nvPr/>
        </p:nvSpPr>
        <p:spPr>
          <a:xfrm>
            <a:off x="107504" y="1844824"/>
            <a:ext cx="64807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891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i="1" dirty="0" err="1" smtClean="0">
                <a:solidFill>
                  <a:schemeClr val="accent2">
                    <a:lumMod val="75000"/>
                  </a:schemeClr>
                </a:solidFill>
              </a:rPr>
              <a:t>Homogeneous</a:t>
            </a:r>
            <a:r>
              <a:rPr lang="it-IT" i="1" dirty="0" smtClean="0">
                <a:solidFill>
                  <a:schemeClr val="accent2">
                    <a:lumMod val="75000"/>
                  </a:schemeClr>
                </a:solidFill>
              </a:rPr>
              <a:t> ICECUBE   neutrino </a:t>
            </a:r>
            <a:r>
              <a:rPr lang="it-IT" i="1" dirty="0" err="1" smtClean="0">
                <a:solidFill>
                  <a:schemeClr val="accent2">
                    <a:lumMod val="75000"/>
                  </a:schemeClr>
                </a:solidFill>
              </a:rPr>
              <a:t>sky</a:t>
            </a:r>
            <a:r>
              <a:rPr lang="it-IT" i="1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it-IT" i="1" dirty="0" err="1" smtClean="0">
                <a:solidFill>
                  <a:schemeClr val="accent2">
                    <a:lumMod val="75000"/>
                  </a:schemeClr>
                </a:solidFill>
              </a:rPr>
              <a:t>missing</a:t>
            </a:r>
            <a:r>
              <a:rPr lang="it-IT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i="1" dirty="0" err="1" smtClean="0">
                <a:solidFill>
                  <a:schemeClr val="accent2">
                    <a:lumMod val="75000"/>
                  </a:schemeClr>
                </a:solidFill>
              </a:rPr>
              <a:t>galactic</a:t>
            </a:r>
            <a:r>
              <a:rPr lang="it-IT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i="1" dirty="0" err="1" smtClean="0">
                <a:solidFill>
                  <a:schemeClr val="accent2">
                    <a:lumMod val="75000"/>
                  </a:schemeClr>
                </a:solidFill>
              </a:rPr>
              <a:t>plane</a:t>
            </a:r>
            <a:r>
              <a:rPr lang="it-IT" i="1" dirty="0" smtClean="0">
                <a:solidFill>
                  <a:schemeClr val="accent2">
                    <a:lumMod val="75000"/>
                  </a:schemeClr>
                </a:solidFill>
              </a:rPr>
              <a:t> and gamma </a:t>
            </a:r>
            <a:r>
              <a:rPr lang="it-IT" i="1" dirty="0" err="1" smtClean="0">
                <a:solidFill>
                  <a:schemeClr val="accent2">
                    <a:lumMod val="75000"/>
                  </a:schemeClr>
                </a:solidFill>
              </a:rPr>
              <a:t>sources</a:t>
            </a:r>
            <a:r>
              <a:rPr lang="it-IT" i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it-IT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35386"/>
            <a:ext cx="9011344" cy="3713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534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i="1" dirty="0" smtClean="0">
                <a:solidFill>
                  <a:schemeClr val="accent4">
                    <a:lumMod val="75000"/>
                  </a:schemeClr>
                </a:solidFill>
              </a:rPr>
              <a:t>No </a:t>
            </a:r>
            <a:r>
              <a:rPr lang="it-IT" i="1" dirty="0" err="1" smtClean="0">
                <a:solidFill>
                  <a:schemeClr val="accent4">
                    <a:lumMod val="75000"/>
                  </a:schemeClr>
                </a:solidFill>
              </a:rPr>
              <a:t>signals</a:t>
            </a:r>
            <a:r>
              <a:rPr lang="it-IT" i="1" dirty="0" smtClean="0">
                <a:solidFill>
                  <a:schemeClr val="accent4">
                    <a:lumMod val="75000"/>
                  </a:schemeClr>
                </a:solidFill>
              </a:rPr>
              <a:t> from </a:t>
            </a:r>
            <a:r>
              <a:rPr lang="it-IT" i="1" dirty="0" err="1" smtClean="0">
                <a:solidFill>
                  <a:schemeClr val="accent4">
                    <a:lumMod val="75000"/>
                  </a:schemeClr>
                </a:solidFill>
              </a:rPr>
              <a:t>brightest</a:t>
            </a:r>
            <a:r>
              <a:rPr lang="it-IT" i="1" dirty="0" smtClean="0">
                <a:solidFill>
                  <a:schemeClr val="accent4">
                    <a:lumMod val="75000"/>
                  </a:schemeClr>
                </a:solidFill>
              </a:rPr>
              <a:t>   gamma </a:t>
            </a:r>
            <a:r>
              <a:rPr lang="it-IT" i="1" dirty="0" err="1" smtClean="0">
                <a:solidFill>
                  <a:schemeClr val="accent4">
                    <a:lumMod val="75000"/>
                  </a:schemeClr>
                </a:solidFill>
              </a:rPr>
              <a:t>sources</a:t>
            </a:r>
            <a:endParaRPr lang="it-IT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465287"/>
            <a:ext cx="7334250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796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Autofit/>
          </a:bodyPr>
          <a:lstStyle/>
          <a:p>
            <a:r>
              <a:rPr lang="it-IT" sz="3200" dirty="0" err="1" smtClean="0">
                <a:solidFill>
                  <a:schemeClr val="accent4">
                    <a:lumMod val="75000"/>
                  </a:schemeClr>
                </a:solidFill>
              </a:rPr>
              <a:t>Present</a:t>
            </a:r>
            <a:r>
              <a:rPr lang="it-IT" sz="32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it-IT" sz="3200" dirty="0" err="1" smtClean="0">
                <a:solidFill>
                  <a:schemeClr val="accent4">
                    <a:lumMod val="75000"/>
                  </a:schemeClr>
                </a:solidFill>
              </a:rPr>
              <a:t>Flavor</a:t>
            </a:r>
            <a:r>
              <a:rPr lang="it-IT" sz="3200" dirty="0" smtClean="0">
                <a:solidFill>
                  <a:schemeClr val="accent4">
                    <a:lumMod val="75000"/>
                  </a:schemeClr>
                </a:solidFill>
              </a:rPr>
              <a:t> ratio in HESE </a:t>
            </a:r>
            <a:br>
              <a:rPr lang="it-IT" sz="32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it-IT" sz="3200" dirty="0" smtClean="0">
                <a:solidFill>
                  <a:schemeClr val="accent4">
                    <a:lumMod val="75000"/>
                  </a:schemeClr>
                </a:solidFill>
              </a:rPr>
              <a:t>(</a:t>
            </a:r>
            <a:r>
              <a:rPr lang="it-IT" sz="3200" dirty="0" err="1" smtClean="0">
                <a:solidFill>
                  <a:schemeClr val="accent4">
                    <a:lumMod val="75000"/>
                  </a:schemeClr>
                </a:solidFill>
              </a:rPr>
              <a:t>internal</a:t>
            </a:r>
            <a:r>
              <a:rPr lang="it-IT" sz="3200" dirty="0" smtClean="0">
                <a:solidFill>
                  <a:schemeClr val="accent4">
                    <a:lumMod val="75000"/>
                  </a:schemeClr>
                </a:solidFill>
              </a:rPr>
              <a:t> neutrino </a:t>
            </a:r>
            <a:r>
              <a:rPr lang="it-IT" sz="3200" dirty="0" err="1" smtClean="0">
                <a:solidFill>
                  <a:schemeClr val="accent4">
                    <a:lumMod val="75000"/>
                  </a:schemeClr>
                </a:solidFill>
              </a:rPr>
              <a:t>events</a:t>
            </a:r>
            <a:r>
              <a:rPr lang="it-IT" sz="3200" dirty="0" smtClean="0">
                <a:solidFill>
                  <a:schemeClr val="accent4">
                    <a:lumMod val="75000"/>
                  </a:schemeClr>
                </a:solidFill>
              </a:rPr>
              <a:t>)</a:t>
            </a:r>
            <a:br>
              <a:rPr lang="it-IT" sz="32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it-IT" sz="3200" dirty="0" smtClean="0">
                <a:solidFill>
                  <a:schemeClr val="accent2">
                    <a:lumMod val="75000"/>
                  </a:schemeClr>
                </a:solidFill>
              </a:rPr>
              <a:t>(more </a:t>
            </a:r>
            <a:r>
              <a:rPr lang="it-IT" sz="3200" dirty="0" err="1" smtClean="0">
                <a:solidFill>
                  <a:schemeClr val="accent2">
                    <a:lumMod val="75000"/>
                  </a:schemeClr>
                </a:solidFill>
              </a:rPr>
              <a:t>consistent</a:t>
            </a:r>
            <a:r>
              <a:rPr lang="it-IT" sz="3200" dirty="0" smtClean="0">
                <a:solidFill>
                  <a:schemeClr val="accent2">
                    <a:lumMod val="75000"/>
                  </a:schemeClr>
                </a:solidFill>
              </a:rPr>
              <a:t>  with </a:t>
            </a:r>
            <a:r>
              <a:rPr lang="it-IT" sz="3200" dirty="0" err="1" smtClean="0">
                <a:solidFill>
                  <a:schemeClr val="accent2">
                    <a:lumMod val="75000"/>
                  </a:schemeClr>
                </a:solidFill>
              </a:rPr>
              <a:t>charmed</a:t>
            </a:r>
            <a:r>
              <a:rPr lang="it-IT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sz="3200" dirty="0" err="1" smtClean="0">
                <a:solidFill>
                  <a:schemeClr val="accent2">
                    <a:lumMod val="75000"/>
                  </a:schemeClr>
                </a:solidFill>
              </a:rPr>
              <a:t>ones</a:t>
            </a:r>
            <a:r>
              <a:rPr lang="it-IT" sz="3200" dirty="0" smtClean="0">
                <a:solidFill>
                  <a:schemeClr val="accent2">
                    <a:lumMod val="75000"/>
                  </a:schemeClr>
                </a:solidFill>
              </a:rPr>
              <a:t>) </a:t>
            </a:r>
            <a:endParaRPr lang="it-IT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104789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reccia in giù 3"/>
          <p:cNvSpPr/>
          <p:nvPr/>
        </p:nvSpPr>
        <p:spPr>
          <a:xfrm rot="3470841">
            <a:off x="7008856" y="2752012"/>
            <a:ext cx="864096" cy="1440160"/>
          </a:xfrm>
          <a:prstGeom prst="downArrow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5406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43040" y="285728"/>
            <a:ext cx="10772288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466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HESE and </a:t>
            </a:r>
            <a:r>
              <a:rPr lang="it-IT" dirty="0" err="1" smtClean="0"/>
              <a:t>trough-going</a:t>
            </a:r>
            <a:r>
              <a:rPr lang="it-IT" dirty="0" smtClean="0"/>
              <a:t> </a:t>
            </a:r>
            <a:r>
              <a:rPr lang="it-IT" dirty="0" err="1" smtClean="0"/>
              <a:t>muons</a:t>
            </a:r>
            <a:r>
              <a:rPr lang="it-IT" dirty="0" smtClean="0"/>
              <a:t>:</a:t>
            </a:r>
            <a:br>
              <a:rPr lang="it-IT" dirty="0" smtClean="0"/>
            </a:b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different</a:t>
            </a:r>
            <a:r>
              <a:rPr lang="it-IT" dirty="0" smtClean="0"/>
              <a:t> nature?</a:t>
            </a:r>
            <a:endParaRPr lang="it-IT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851" y="1969372"/>
            <a:ext cx="8900590" cy="3342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134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32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Possibly</a:t>
            </a:r>
            <a:r>
              <a:rPr lang="it-IT" sz="32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2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also</a:t>
            </a:r>
            <a:r>
              <a:rPr lang="it-IT" sz="32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it-IT" sz="32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Charmed</a:t>
            </a:r>
            <a:r>
              <a:rPr lang="it-IT" sz="32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neutrino </a:t>
            </a:r>
            <a:r>
              <a:rPr lang="it-IT" sz="3200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noise</a:t>
            </a:r>
            <a:r>
              <a:rPr lang="it-IT" sz="32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200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</a:t>
            </a:r>
            <a:r>
              <a:rPr lang="it-IT" sz="32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play a </a:t>
            </a:r>
            <a:r>
              <a:rPr lang="it-IT" sz="3200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role</a:t>
            </a:r>
            <a:r>
              <a:rPr lang="it-IT" sz="32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(</a:t>
            </a:r>
            <a:r>
              <a:rPr lang="it-IT" sz="3200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hiding</a:t>
            </a:r>
            <a:r>
              <a:rPr lang="it-IT" sz="32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it-IT" sz="3200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</a:t>
            </a:r>
            <a:r>
              <a:rPr lang="it-IT" sz="32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200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Astronomy</a:t>
            </a:r>
            <a:r>
              <a:rPr lang="it-IT" sz="32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endParaRPr lang="it-IT" sz="3200" b="1" i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sz="3200" b="1" i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sz="32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tau </a:t>
            </a:r>
            <a:r>
              <a:rPr lang="it-IT" sz="32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neutrinos</a:t>
            </a:r>
            <a:r>
              <a:rPr lang="it-IT" sz="32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the antineutrino </a:t>
            </a:r>
            <a:r>
              <a:rPr lang="it-IT" sz="32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Glashow</a:t>
            </a:r>
            <a:r>
              <a:rPr lang="it-IT" sz="32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2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resonance</a:t>
            </a:r>
            <a:r>
              <a:rPr lang="it-IT" sz="32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and double bangs </a:t>
            </a:r>
            <a:r>
              <a:rPr lang="it-IT" sz="32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</a:t>
            </a:r>
            <a:r>
              <a:rPr lang="it-IT" sz="32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it-IT" sz="32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soon</a:t>
            </a:r>
            <a:r>
              <a:rPr lang="it-IT" sz="32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2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clarify</a:t>
            </a:r>
            <a:r>
              <a:rPr lang="it-IT" sz="32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state of art.</a:t>
            </a:r>
            <a:endParaRPr lang="it-IT" sz="32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The ICECUBE puzzle </a:t>
            </a:r>
            <a:r>
              <a:rPr lang="it-IT" dirty="0" err="1" smtClean="0"/>
              <a:t>escape</a:t>
            </a:r>
            <a:r>
              <a:rPr lang="it-IT" dirty="0" smtClean="0"/>
              <a:t> room: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950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1143000"/>
          </a:xfrm>
        </p:spPr>
        <p:txBody>
          <a:bodyPr>
            <a:noAutofit/>
          </a:bodyPr>
          <a:lstStyle/>
          <a:p>
            <a:r>
              <a:rPr lang="it-IT" sz="3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</a:t>
            </a:r>
            <a:r>
              <a:rPr lang="it-IT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Tau </a:t>
            </a:r>
            <a:r>
              <a:rPr lang="it-IT" sz="3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Airshower</a:t>
            </a:r>
            <a:r>
              <a:rPr lang="it-IT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it-IT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so </a:t>
            </a:r>
            <a:r>
              <a:rPr lang="it-IT" sz="3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foundamental</a:t>
            </a:r>
            <a:r>
              <a:rPr lang="it-IT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it-IT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b="1" i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PeVs-EeV</a:t>
            </a:r>
            <a:r>
              <a:rPr lang="it-IT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neutrino are </a:t>
            </a:r>
            <a:r>
              <a:rPr lang="it-IT" b="1" i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related</a:t>
            </a:r>
            <a:r>
              <a:rPr lang="it-IT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UHECR</a:t>
            </a:r>
          </a:p>
          <a:p>
            <a:r>
              <a:rPr lang="it-IT" b="1" i="1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Muons</a:t>
            </a:r>
            <a:r>
              <a:rPr lang="it-IT" b="1" i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</a:t>
            </a:r>
            <a:r>
              <a:rPr lang="it-IT" b="1" i="1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polluted</a:t>
            </a:r>
            <a:r>
              <a:rPr lang="it-IT" b="1" i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by </a:t>
            </a:r>
            <a:r>
              <a:rPr lang="it-IT" b="1" i="1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atmospheric</a:t>
            </a:r>
            <a:r>
              <a:rPr lang="it-IT" b="1" i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CR</a:t>
            </a:r>
          </a:p>
          <a:p>
            <a:r>
              <a:rPr lang="it-IT" b="1" i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 </a:t>
            </a:r>
            <a:r>
              <a:rPr lang="it-IT" b="1" i="1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too</a:t>
            </a:r>
            <a:r>
              <a:rPr lang="it-IT" b="1" i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 a </a:t>
            </a:r>
            <a:r>
              <a:rPr lang="it-IT" b="1" i="1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little</a:t>
            </a:r>
            <a:r>
              <a:rPr lang="it-IT" b="1" i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i="1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polluted</a:t>
            </a:r>
            <a:r>
              <a:rPr lang="it-IT" b="1" i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by  CR </a:t>
            </a:r>
            <a:r>
              <a:rPr lang="it-IT" b="1" i="1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too</a:t>
            </a:r>
            <a:r>
              <a:rPr lang="it-IT" b="1" i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it-IT" b="1" i="1" dirty="0" smtClean="0">
              <a:solidFill>
                <a:srgbClr val="FF5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b="1" i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Tau neutrino </a:t>
            </a:r>
            <a:r>
              <a:rPr lang="it-IT" b="1" i="1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guaranted</a:t>
            </a:r>
            <a:r>
              <a:rPr lang="it-IT" b="1" i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by </a:t>
            </a:r>
            <a:r>
              <a:rPr lang="it-IT" b="1" i="1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Cosmic</a:t>
            </a:r>
            <a:r>
              <a:rPr lang="it-IT" b="1" i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mixing </a:t>
            </a:r>
          </a:p>
          <a:p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Tau </a:t>
            </a:r>
            <a:r>
              <a:rPr lang="it-I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Airshower</a:t>
            </a: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does</a:t>
            </a: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produce  just 1 </a:t>
            </a:r>
            <a:r>
              <a:rPr lang="it-I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tracks</a:t>
            </a:r>
            <a:endParaRPr lang="it-IT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sz="3000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</a:t>
            </a:r>
            <a:r>
              <a:rPr lang="it-IT" sz="30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tau </a:t>
            </a:r>
            <a:r>
              <a:rPr lang="it-IT" sz="3000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airshower</a:t>
            </a:r>
            <a:r>
              <a:rPr lang="it-IT" sz="30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produce (</a:t>
            </a:r>
            <a:r>
              <a:rPr lang="it-IT" sz="3000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PeV</a:t>
            </a:r>
            <a:r>
              <a:rPr lang="it-IT" sz="30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-&gt; </a:t>
            </a:r>
            <a:r>
              <a:rPr lang="it-IT" sz="3000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Million</a:t>
            </a:r>
            <a:r>
              <a:rPr lang="it-IT" sz="30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(</a:t>
            </a:r>
            <a:r>
              <a:rPr lang="it-IT" sz="3000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EeV</a:t>
            </a:r>
            <a:r>
              <a:rPr lang="it-IT" sz="30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-&gt; </a:t>
            </a:r>
            <a:r>
              <a:rPr lang="it-IT" sz="3000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Billions</a:t>
            </a:r>
            <a:r>
              <a:rPr lang="it-IT" sz="30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it-IT" sz="3000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secondaries</a:t>
            </a:r>
            <a:r>
              <a:rPr lang="it-IT" sz="30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it-IT" sz="3000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huge</a:t>
            </a:r>
            <a:r>
              <a:rPr lang="it-IT" sz="30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area (km </a:t>
            </a:r>
            <a:r>
              <a:rPr lang="it-IT" sz="3000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square</a:t>
            </a:r>
            <a:r>
              <a:rPr lang="it-IT" sz="30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000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size</a:t>
            </a:r>
            <a:r>
              <a:rPr lang="it-IT" sz="30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</a:p>
          <a:p>
            <a:r>
              <a:rPr lang="it-IT" sz="3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Huge</a:t>
            </a:r>
            <a:r>
              <a:rPr lang="it-IT" sz="3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natural</a:t>
            </a:r>
            <a:r>
              <a:rPr lang="it-IT" sz="3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amplifier</a:t>
            </a:r>
            <a:r>
              <a:rPr lang="it-IT" sz="3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</a:t>
            </a:r>
            <a:r>
              <a:rPr lang="it-IT" sz="3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UHE </a:t>
            </a:r>
            <a:r>
              <a:rPr lang="it-IT" sz="3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energies</a:t>
            </a:r>
            <a:r>
              <a:rPr lang="it-IT" sz="3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it-IT" sz="3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</a:t>
            </a:r>
            <a:r>
              <a:rPr lang="it-IT" sz="3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signal</a:t>
            </a:r>
            <a:r>
              <a:rPr lang="it-IT" sz="3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it-IT" sz="3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like</a:t>
            </a:r>
            <a:r>
              <a:rPr lang="it-IT" sz="3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km </a:t>
            </a:r>
            <a:r>
              <a:rPr lang="it-IT" sz="3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size</a:t>
            </a:r>
            <a:r>
              <a:rPr lang="it-IT" sz="3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area</a:t>
            </a:r>
          </a:p>
        </p:txBody>
      </p:sp>
      <p:sp>
        <p:nvSpPr>
          <p:cNvPr id="4" name="Freccia a destra 3"/>
          <p:cNvSpPr/>
          <p:nvPr/>
        </p:nvSpPr>
        <p:spPr>
          <a:xfrm>
            <a:off x="144016" y="5229200"/>
            <a:ext cx="539552" cy="360040"/>
          </a:xfrm>
          <a:prstGeom prst="rightArrow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3303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435280" cy="1786211"/>
          </a:xfrm>
        </p:spPr>
        <p:txBody>
          <a:bodyPr>
            <a:noAutofit/>
          </a:bodyPr>
          <a:lstStyle/>
          <a:p>
            <a:r>
              <a:rPr lang="it-IT" sz="28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Atmospheric</a:t>
            </a:r>
            <a:r>
              <a:rPr lang="it-IT" sz="2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8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Charmed</a:t>
            </a:r>
            <a:r>
              <a:rPr lang="it-IT" sz="2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Tau are </a:t>
            </a:r>
            <a:r>
              <a:rPr lang="it-IT" sz="28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suppressed</a:t>
            </a:r>
            <a:r>
              <a:rPr lang="it-IT" sz="2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8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respect</a:t>
            </a:r>
            <a:r>
              <a:rPr lang="it-IT" sz="2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it-IT" sz="28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</a:t>
            </a:r>
            <a:r>
              <a:rPr lang="it-IT" sz="2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8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ones</a:t>
            </a:r>
            <a:r>
              <a:rPr lang="it-IT" sz="2400" b="1" i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it-IT" sz="2400" b="1" i="1" dirty="0" err="1" smtClean="0">
                <a:solidFill>
                  <a:schemeClr val="tx2">
                    <a:lumMod val="75000"/>
                  </a:schemeClr>
                </a:solidFill>
              </a:rPr>
              <a:t>Negligible</a:t>
            </a:r>
            <a:r>
              <a:rPr lang="it-IT" sz="24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2400" b="1" i="1" dirty="0" err="1" smtClean="0">
                <a:solidFill>
                  <a:schemeClr val="tx2">
                    <a:lumMod val="75000"/>
                  </a:schemeClr>
                </a:solidFill>
              </a:rPr>
              <a:t>noises</a:t>
            </a:r>
            <a:r>
              <a:rPr lang="it-IT" sz="2400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it-IT" sz="24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it-IT" sz="2400" b="1" i="1" dirty="0" err="1" smtClean="0">
                <a:solidFill>
                  <a:srgbClr val="00B050"/>
                </a:solidFill>
              </a:rPr>
              <a:t>But</a:t>
            </a:r>
            <a:r>
              <a:rPr lang="it-IT" sz="2400" b="1" i="1" dirty="0" smtClean="0">
                <a:solidFill>
                  <a:srgbClr val="00B050"/>
                </a:solidFill>
              </a:rPr>
              <a:t> </a:t>
            </a:r>
            <a:r>
              <a:rPr lang="it-IT" sz="2400" b="1" i="1" dirty="0" err="1" smtClean="0">
                <a:solidFill>
                  <a:srgbClr val="00B050"/>
                </a:solidFill>
              </a:rPr>
              <a:t>Astrophysical</a:t>
            </a:r>
            <a:r>
              <a:rPr lang="it-IT" sz="2400" b="1" i="1" dirty="0" smtClean="0">
                <a:solidFill>
                  <a:srgbClr val="00B050"/>
                </a:solidFill>
              </a:rPr>
              <a:t> </a:t>
            </a:r>
            <a:r>
              <a:rPr lang="it-IT" sz="2400" b="1" i="1" dirty="0" err="1" smtClean="0">
                <a:solidFill>
                  <a:srgbClr val="00B050"/>
                </a:solidFill>
              </a:rPr>
              <a:t>ones</a:t>
            </a:r>
            <a:r>
              <a:rPr lang="it-IT" sz="2400" b="1" i="1" dirty="0" smtClean="0">
                <a:solidFill>
                  <a:srgbClr val="00B050"/>
                </a:solidFill>
              </a:rPr>
              <a:t> are </a:t>
            </a:r>
            <a:r>
              <a:rPr lang="it-IT" sz="2400" b="1" i="1" dirty="0" err="1" smtClean="0">
                <a:solidFill>
                  <a:srgbClr val="00B050"/>
                </a:solidFill>
              </a:rPr>
              <a:t>not</a:t>
            </a:r>
            <a:r>
              <a:rPr lang="it-IT" sz="2400" b="1" i="1" dirty="0" smtClean="0">
                <a:solidFill>
                  <a:srgbClr val="00B050"/>
                </a:solidFill>
              </a:rPr>
              <a:t>: </a:t>
            </a:r>
            <a:r>
              <a:rPr lang="it-IT" sz="2400" b="1" i="1" dirty="0" err="1" smtClean="0">
                <a:solidFill>
                  <a:srgbClr val="00B050"/>
                </a:solidFill>
              </a:rPr>
              <a:t>born</a:t>
            </a:r>
            <a:r>
              <a:rPr lang="it-IT" sz="2400" b="1" i="1" dirty="0" smtClean="0">
                <a:solidFill>
                  <a:srgbClr val="00B050"/>
                </a:solidFill>
              </a:rPr>
              <a:t> by mixing</a:t>
            </a:r>
            <a:endParaRPr lang="it-IT" sz="2400" b="1" i="1" dirty="0">
              <a:solidFill>
                <a:srgbClr val="00B05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3" y="1778471"/>
            <a:ext cx="7610475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569" y="2489922"/>
            <a:ext cx="571839" cy="1299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D.Fargion_Glashow_Disctrete_2018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96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96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same </a:t>
            </a:r>
            <a:r>
              <a:rPr lang="en-US" sz="96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Tau,</a:t>
            </a:r>
            <a:r>
              <a:rPr lang="en-US" sz="96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96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(Discovered by </a:t>
            </a:r>
            <a:r>
              <a:rPr lang="en-US" sz="96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M.Perl</a:t>
            </a:r>
            <a:r>
              <a:rPr lang="en-US" sz="96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96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96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its tau neutrino and</a:t>
            </a:r>
          </a:p>
          <a:p>
            <a:r>
              <a:rPr lang="en-US" sz="96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 and muon ratio </a:t>
            </a:r>
            <a:r>
              <a:rPr lang="en-US" sz="96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weighted with the Glashow </a:t>
            </a:r>
            <a:r>
              <a:rPr lang="en-US" sz="96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signals may play a fine tuned role in understanding the  final and the primordial  mixed flavor components.</a:t>
            </a:r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i="1" dirty="0" smtClean="0"/>
              <a:t>The </a:t>
            </a:r>
            <a:r>
              <a:rPr lang="it-IT" i="1" dirty="0" err="1" smtClean="0"/>
              <a:t>matter</a:t>
            </a:r>
            <a:r>
              <a:rPr lang="it-IT" i="1" dirty="0" smtClean="0"/>
              <a:t> and </a:t>
            </a:r>
            <a:r>
              <a:rPr lang="it-IT" i="1" dirty="0" err="1" smtClean="0"/>
              <a:t>antimatter</a:t>
            </a:r>
            <a:r>
              <a:rPr lang="it-IT" i="1" dirty="0" smtClean="0"/>
              <a:t> </a:t>
            </a:r>
            <a:r>
              <a:rPr lang="it-IT" i="1" dirty="0" err="1" smtClean="0"/>
              <a:t>ratio</a:t>
            </a:r>
            <a:endParaRPr lang="it-IT" i="1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091" y="1124744"/>
            <a:ext cx="1920214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1628800"/>
            <a:ext cx="8604448" cy="1080120"/>
          </a:xfrm>
        </p:spPr>
        <p:txBody>
          <a:bodyPr>
            <a:noAutofit/>
          </a:bodyPr>
          <a:lstStyle/>
          <a:p>
            <a:r>
              <a:rPr lang="it-IT" sz="4400" b="1" i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</a:t>
            </a:r>
            <a:r>
              <a:rPr lang="it-IT" sz="44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44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neutrino </a:t>
            </a:r>
            <a:r>
              <a:rPr lang="it-IT" sz="4400" b="1" i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</a:t>
            </a:r>
            <a:r>
              <a:rPr lang="it-IT" sz="44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high </a:t>
            </a:r>
            <a:r>
              <a:rPr lang="it-IT" sz="4400" b="1" i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</a:t>
            </a:r>
            <a:r>
              <a:rPr lang="it-IT" sz="44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44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44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it-IT" sz="4400" b="1" i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TeVs</a:t>
            </a:r>
            <a:r>
              <a:rPr lang="it-IT" sz="44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it-IT" sz="4400" b="1" i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cannot</a:t>
            </a:r>
            <a:r>
              <a:rPr lang="it-IT" sz="44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oscillate to tau </a:t>
            </a:r>
            <a:r>
              <a:rPr lang="it-IT" sz="4400" b="1" i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along</a:t>
            </a:r>
            <a:r>
              <a:rPr lang="it-IT" sz="44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Earth : </a:t>
            </a:r>
            <a:r>
              <a:rPr lang="it-IT" sz="4400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</a:t>
            </a:r>
            <a:r>
              <a:rPr lang="it-IT" sz="44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4400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</a:t>
            </a:r>
            <a:r>
              <a:rPr lang="it-IT" sz="44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must </a:t>
            </a:r>
            <a:br>
              <a:rPr lang="it-IT" sz="44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4400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mix </a:t>
            </a:r>
            <a:r>
              <a:rPr lang="it-IT" sz="44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it-IT" sz="4400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astrophysic</a:t>
            </a:r>
            <a:r>
              <a:rPr lang="it-IT" sz="44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4400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space</a:t>
            </a:r>
            <a:r>
              <a:rPr lang="it-IT" sz="44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it-IT" sz="4400" b="1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852936"/>
            <a:ext cx="7643192" cy="3471664"/>
          </a:xfrm>
        </p:spPr>
        <p:txBody>
          <a:bodyPr>
            <a:normAutofit fontScale="85000" lnSpcReduction="20000"/>
          </a:bodyPr>
          <a:lstStyle/>
          <a:p>
            <a:endParaRPr lang="it-IT" sz="7200" b="1" i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sz="7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Therefore</a:t>
            </a:r>
            <a:r>
              <a:rPr lang="it-IT" sz="7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94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tau </a:t>
            </a:r>
            <a:r>
              <a:rPr lang="it-IT" sz="7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astronomy</a:t>
            </a:r>
            <a:r>
              <a:rPr lang="it-IT" sz="7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72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it-IT" sz="7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72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noisefree</a:t>
            </a:r>
            <a:endParaRPr lang="it-IT" sz="7200" b="1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sz="7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30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75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971600" y="116632"/>
            <a:ext cx="7869560" cy="1283542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The first idea</a:t>
            </a:r>
            <a:r>
              <a:rPr lang="it-IT" dirty="0"/>
              <a:t> </a:t>
            </a:r>
            <a:r>
              <a:rPr lang="it-IT" dirty="0" smtClean="0"/>
              <a:t>;Tau double bang : </a:t>
            </a:r>
            <a:endParaRPr lang="it-IT" dirty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6000" contrast="7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6840760" cy="5068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3563888" y="6381328"/>
            <a:ext cx="3738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  Second idea :Bang in and out..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406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12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C376-B225-4E9E-8D1E-94B1BA724057}" type="slidenum">
              <a:rPr lang="it-IT">
                <a:solidFill>
                  <a:srgbClr val="FFFFFF"/>
                </a:solidFill>
              </a:rPr>
              <a:pPr/>
              <a:t>32</a:t>
            </a:fld>
            <a:endParaRPr lang="it-IT">
              <a:solidFill>
                <a:srgbClr val="FFFFFF"/>
              </a:solidFill>
            </a:endParaRPr>
          </a:p>
        </p:txBody>
      </p:sp>
      <p:pic>
        <p:nvPicPr>
          <p:cNvPr id="516098" name="Picture 2" descr="mount_ta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412875"/>
            <a:ext cx="8288338" cy="4473575"/>
          </a:xfrm>
          <a:prstGeom prst="rect">
            <a:avLst/>
          </a:prstGeom>
          <a:noFill/>
        </p:spPr>
      </p:pic>
      <p:pic>
        <p:nvPicPr>
          <p:cNvPr id="516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348788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6100" name="Picture 4" descr="Solo-Show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34461" flipH="1" flipV="1">
            <a:off x="6216650" y="3367088"/>
            <a:ext cx="2663825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6101" name="Picture 5" descr="Solo-Show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365539" flipH="1">
            <a:off x="5292725" y="3024188"/>
            <a:ext cx="1654175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6102" name="Picture 6" descr="Solo-Show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592624" flipH="1">
            <a:off x="5580063" y="3573463"/>
            <a:ext cx="1798637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6103" name="Picture 7" descr="Solo-Show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365539" flipH="1">
            <a:off x="6156325" y="3789363"/>
            <a:ext cx="21590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6104" name="Picture 8" descr="Solo-Show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365539" flipH="1">
            <a:off x="6948488" y="2636838"/>
            <a:ext cx="187166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6105" name="Text Box 9"/>
          <p:cNvSpPr txBox="1">
            <a:spLocks noChangeArrowheads="1"/>
          </p:cNvSpPr>
          <p:nvPr/>
        </p:nvSpPr>
        <p:spPr bwMode="auto">
          <a:xfrm>
            <a:off x="2916238" y="1484313"/>
            <a:ext cx="419893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000" i="1">
                <a:solidFill>
                  <a:srgbClr val="46341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 </a:t>
            </a:r>
            <a:r>
              <a:rPr lang="it-IT" sz="2000" i="1">
                <a:solidFill>
                  <a:srgbClr val="46341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26th ICRC,He 6.1.09, p.396-398.1999.</a:t>
            </a:r>
          </a:p>
        </p:txBody>
      </p:sp>
    </p:spTree>
    <p:extLst>
      <p:ext uri="{BB962C8B-B14F-4D97-AF65-F5344CB8AC3E}">
        <p14:creationId xmlns:p14="http://schemas.microsoft.com/office/powerpoint/2010/main" val="3851193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6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6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6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6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6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6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6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6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6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6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6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6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6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11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E2C31-40F9-41BD-987A-E16437034DA3}" type="slidenum">
              <a:rPr lang="it-IT">
                <a:solidFill>
                  <a:srgbClr val="FFFFFF"/>
                </a:solidFill>
              </a:rPr>
              <a:pPr/>
              <a:t>33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506882" name="Text Box 2"/>
          <p:cNvSpPr txBox="1">
            <a:spLocks noChangeArrowheads="1"/>
          </p:cNvSpPr>
          <p:nvPr/>
        </p:nvSpPr>
        <p:spPr bwMode="auto">
          <a:xfrm>
            <a:off x="2824163" y="15763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506883" name="Text Box 3"/>
          <p:cNvSpPr txBox="1">
            <a:spLocks noChangeArrowheads="1"/>
          </p:cNvSpPr>
          <p:nvPr/>
        </p:nvSpPr>
        <p:spPr bwMode="auto">
          <a:xfrm>
            <a:off x="0" y="0"/>
            <a:ext cx="8974138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Why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</a:t>
            </a:r>
            <a:r>
              <a:rPr lang="it-IT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Horizontal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– </a:t>
            </a:r>
            <a:r>
              <a:rPr lang="it-IT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Upward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Tau </a:t>
            </a:r>
            <a:r>
              <a:rPr lang="it-IT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Showering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it-IT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is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so </a:t>
            </a:r>
            <a:r>
              <a:rPr lang="it-IT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much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it-IT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linked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to neutrino mass and mixing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800" b="1" dirty="0" smtClean="0"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800" b="1" dirty="0" err="1" smtClean="0">
                <a:latin typeface="Times New Roman" pitchFamily="18" charset="0"/>
              </a:rPr>
              <a:t>Because</a:t>
            </a:r>
            <a:r>
              <a:rPr lang="it-IT" sz="2800" b="1" dirty="0" smtClean="0">
                <a:latin typeface="Times New Roman" pitchFamily="18" charset="0"/>
              </a:rPr>
              <a:t> </a:t>
            </a:r>
            <a:r>
              <a:rPr lang="it-IT" sz="2800" b="1" dirty="0">
                <a:latin typeface="Times New Roman" pitchFamily="18" charset="0"/>
              </a:rPr>
              <a:t>mixing, </a:t>
            </a:r>
            <a:r>
              <a:rPr lang="it-IT" sz="2800" b="1" dirty="0" err="1">
                <a:latin typeface="Times New Roman" pitchFamily="18" charset="0"/>
              </a:rPr>
              <a:t>even</a:t>
            </a:r>
            <a:r>
              <a:rPr lang="it-IT" sz="2800" b="1" dirty="0">
                <a:latin typeface="Times New Roman" pitchFamily="18" charset="0"/>
              </a:rPr>
              <a:t> for </a:t>
            </a:r>
            <a:r>
              <a:rPr lang="it-IT" sz="2800" b="1" dirty="0" err="1">
                <a:latin typeface="Times New Roman" pitchFamily="18" charset="0"/>
              </a:rPr>
              <a:t>minimal</a:t>
            </a:r>
            <a:r>
              <a:rPr lang="it-IT" sz="2800" b="1" dirty="0">
                <a:latin typeface="Times New Roman" pitchFamily="18" charset="0"/>
              </a:rPr>
              <a:t> </a:t>
            </a:r>
            <a:r>
              <a:rPr lang="it-IT" sz="2800" b="1" dirty="0" smtClean="0">
                <a:latin typeface="Times New Roman" pitchFamily="18" charset="0"/>
              </a:rPr>
              <a:t>neutrino </a:t>
            </a:r>
            <a:r>
              <a:rPr lang="it-IT" sz="2800" b="1" dirty="0" err="1" smtClean="0">
                <a:latin typeface="Times New Roman" pitchFamily="18" charset="0"/>
              </a:rPr>
              <a:t>masses</a:t>
            </a:r>
            <a:r>
              <a:rPr lang="it-IT" sz="2800" b="1" dirty="0" smtClean="0">
                <a:latin typeface="Times New Roman" pitchFamily="18" charset="0"/>
              </a:rPr>
              <a:t> </a:t>
            </a:r>
            <a:r>
              <a:rPr lang="it-IT" sz="2800" b="1" dirty="0" err="1">
                <a:latin typeface="Times New Roman" pitchFamily="18" charset="0"/>
              </a:rPr>
              <a:t>guarantee</a:t>
            </a:r>
            <a:r>
              <a:rPr lang="it-IT" sz="2800" b="1" dirty="0">
                <a:latin typeface="Times New Roman" pitchFamily="18" charset="0"/>
              </a:rPr>
              <a:t> the </a:t>
            </a:r>
            <a:r>
              <a:rPr lang="it-IT" sz="2800" b="1" dirty="0" err="1">
                <a:latin typeface="Times New Roman" pitchFamily="18" charset="0"/>
              </a:rPr>
              <a:t>flavour</a:t>
            </a:r>
            <a:r>
              <a:rPr lang="it-IT" sz="2800" b="1" dirty="0">
                <a:latin typeface="Times New Roman" pitchFamily="18" charset="0"/>
              </a:rPr>
              <a:t> </a:t>
            </a:r>
            <a:r>
              <a:rPr lang="it-IT" sz="2800" b="1" dirty="0" err="1" smtClean="0">
                <a:latin typeface="Times New Roman" pitchFamily="18" charset="0"/>
              </a:rPr>
              <a:t>transformation</a:t>
            </a:r>
            <a:r>
              <a:rPr lang="it-IT" sz="2800" b="1" dirty="0" smtClean="0">
                <a:latin typeface="Times New Roman" pitchFamily="18" charset="0"/>
              </a:rPr>
              <a:t>: from </a:t>
            </a:r>
            <a:r>
              <a:rPr lang="it-IT" sz="2800" b="1" dirty="0" err="1">
                <a:latin typeface="Times New Roman" pitchFamily="18" charset="0"/>
              </a:rPr>
              <a:t>Muon</a:t>
            </a:r>
            <a:r>
              <a:rPr lang="it-IT" sz="2800" b="1" dirty="0">
                <a:latin typeface="Times New Roman" pitchFamily="18" charset="0"/>
              </a:rPr>
              <a:t> </a:t>
            </a:r>
            <a:r>
              <a:rPr lang="it-IT" sz="2800" b="1" dirty="0" err="1">
                <a:latin typeface="Times New Roman" pitchFamily="18" charset="0"/>
              </a:rPr>
              <a:t>Neutrinos</a:t>
            </a:r>
            <a:r>
              <a:rPr lang="it-IT" sz="2800" b="1" dirty="0">
                <a:latin typeface="Times New Roman" pitchFamily="18" charset="0"/>
              </a:rPr>
              <a:t> to the Tau </a:t>
            </a:r>
            <a:r>
              <a:rPr lang="it-IT" sz="2800" b="1" dirty="0" err="1">
                <a:latin typeface="Times New Roman" pitchFamily="18" charset="0"/>
              </a:rPr>
              <a:t>Neutrinos</a:t>
            </a:r>
            <a:r>
              <a:rPr lang="it-IT" sz="2800" b="1" dirty="0" smtClean="0">
                <a:latin typeface="Times New Roman" pitchFamily="18" charset="0"/>
              </a:rPr>
              <a:t>. (</a:t>
            </a:r>
            <a:r>
              <a:rPr lang="it-IT" sz="2800" b="1" dirty="0" err="1" smtClean="0">
                <a:latin typeface="Times New Roman" pitchFamily="18" charset="0"/>
              </a:rPr>
              <a:t>Kamiokande</a:t>
            </a:r>
            <a:r>
              <a:rPr lang="it-IT" sz="2800" b="1" dirty="0" smtClean="0">
                <a:latin typeface="Times New Roman" pitchFamily="18" charset="0"/>
              </a:rPr>
              <a:t> 98’)</a:t>
            </a:r>
            <a:endParaRPr lang="it-IT" sz="2800" b="1" dirty="0"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800" b="1" dirty="0">
                <a:latin typeface="Times New Roman" pitchFamily="18" charset="0"/>
              </a:rPr>
              <a:t> </a:t>
            </a:r>
            <a:r>
              <a:rPr lang="it-IT" sz="2800" b="1" dirty="0" err="1">
                <a:latin typeface="Times New Roman" pitchFamily="18" charset="0"/>
              </a:rPr>
              <a:t>Galactic</a:t>
            </a:r>
            <a:r>
              <a:rPr lang="it-IT" sz="2800" b="1" dirty="0">
                <a:latin typeface="Times New Roman" pitchFamily="18" charset="0"/>
              </a:rPr>
              <a:t>  and </a:t>
            </a:r>
            <a:r>
              <a:rPr lang="it-IT" sz="2800" b="1" dirty="0" err="1">
                <a:latin typeface="Times New Roman" pitchFamily="18" charset="0"/>
              </a:rPr>
              <a:t>cosmic</a:t>
            </a:r>
            <a:r>
              <a:rPr lang="it-IT" sz="2800" b="1" dirty="0">
                <a:latin typeface="Times New Roman" pitchFamily="18" charset="0"/>
              </a:rPr>
              <a:t> </a:t>
            </a:r>
            <a:r>
              <a:rPr lang="it-IT" sz="2800" b="1" dirty="0" err="1">
                <a:latin typeface="Times New Roman" pitchFamily="18" charset="0"/>
              </a:rPr>
              <a:t>distances</a:t>
            </a:r>
            <a:r>
              <a:rPr lang="it-IT" sz="2800" b="1" dirty="0">
                <a:latin typeface="Times New Roman" pitchFamily="18" charset="0"/>
              </a:rPr>
              <a:t> are </a:t>
            </a:r>
            <a:r>
              <a:rPr lang="it-IT" sz="2800" b="1" dirty="0" err="1">
                <a:latin typeface="Times New Roman" pitchFamily="18" charset="0"/>
              </a:rPr>
              <a:t>huge</a:t>
            </a:r>
            <a:r>
              <a:rPr lang="it-IT" sz="2800" b="1" dirty="0">
                <a:latin typeface="Times New Roman" pitchFamily="18" charset="0"/>
              </a:rPr>
              <a:t> </a:t>
            </a:r>
            <a:r>
              <a:rPr lang="it-IT" sz="2800" b="1" dirty="0" err="1">
                <a:latin typeface="Times New Roman" pitchFamily="18" charset="0"/>
              </a:rPr>
              <a:t>respect</a:t>
            </a:r>
            <a:r>
              <a:rPr lang="it-IT" sz="2800" b="1" dirty="0">
                <a:latin typeface="Times New Roman" pitchFamily="18" charset="0"/>
              </a:rPr>
              <a:t> </a:t>
            </a:r>
            <a:r>
              <a:rPr lang="it-IT" sz="2800" b="1" dirty="0" err="1">
                <a:latin typeface="Times New Roman" pitchFamily="18" charset="0"/>
              </a:rPr>
              <a:t>oscillation</a:t>
            </a:r>
            <a:r>
              <a:rPr lang="it-IT" sz="2800" b="1" dirty="0">
                <a:latin typeface="Times New Roman" pitchFamily="18" charset="0"/>
              </a:rPr>
              <a:t> </a:t>
            </a:r>
            <a:r>
              <a:rPr lang="it-IT" sz="2800" b="1" dirty="0" err="1">
                <a:latin typeface="Times New Roman" pitchFamily="18" charset="0"/>
              </a:rPr>
              <a:t>lenghts</a:t>
            </a:r>
            <a:r>
              <a:rPr lang="it-IT" sz="2800" b="1" dirty="0">
                <a:latin typeface="Times New Roman" pitchFamily="18" charset="0"/>
              </a:rPr>
              <a:t>.</a:t>
            </a:r>
          </a:p>
        </p:txBody>
      </p:sp>
      <p:grpSp>
        <p:nvGrpSpPr>
          <p:cNvPr id="506884" name="Group 4"/>
          <p:cNvGrpSpPr>
            <a:grpSpLocks/>
          </p:cNvGrpSpPr>
          <p:nvPr/>
        </p:nvGrpSpPr>
        <p:grpSpPr bwMode="auto">
          <a:xfrm>
            <a:off x="179388" y="3933825"/>
            <a:ext cx="8763000" cy="1736725"/>
            <a:chOff x="113" y="2478"/>
            <a:chExt cx="5520" cy="1094"/>
          </a:xfrm>
        </p:grpSpPr>
        <p:grpSp>
          <p:nvGrpSpPr>
            <p:cNvPr id="506885" name="Group 5"/>
            <p:cNvGrpSpPr>
              <a:grpSpLocks/>
            </p:cNvGrpSpPr>
            <p:nvPr/>
          </p:nvGrpSpPr>
          <p:grpSpPr bwMode="auto">
            <a:xfrm>
              <a:off x="113" y="2478"/>
              <a:ext cx="5520" cy="1094"/>
              <a:chOff x="204" y="2109"/>
              <a:chExt cx="5520" cy="1094"/>
            </a:xfrm>
          </p:grpSpPr>
          <p:pic>
            <p:nvPicPr>
              <p:cNvPr id="506886" name="Picture 6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04" y="2109"/>
                <a:ext cx="5520" cy="1094"/>
              </a:xfrm>
              <a:prstGeom prst="rect">
                <a:avLst/>
              </a:prstGeom>
              <a:noFill/>
            </p:spPr>
          </p:pic>
          <p:sp>
            <p:nvSpPr>
              <p:cNvPr id="506887" name="Text Box 7"/>
              <p:cNvSpPr txBox="1">
                <a:spLocks noChangeArrowheads="1"/>
              </p:cNvSpPr>
              <p:nvPr/>
            </p:nvSpPr>
            <p:spPr bwMode="auto">
              <a:xfrm>
                <a:off x="1156" y="2478"/>
                <a:ext cx="953" cy="422"/>
              </a:xfrm>
              <a:prstGeom prst="rect">
                <a:avLst/>
              </a:prstGeom>
              <a:solidFill>
                <a:schemeClr val="bg2">
                  <a:lumMod val="75000"/>
                  <a:alpha val="86000"/>
                </a:schemeClr>
              </a:solidFill>
              <a:ln w="2857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it-IT" sz="3600">
                    <a:solidFill>
                      <a:srgbClr val="463416"/>
                    </a:solidFill>
                  </a:rPr>
                  <a:t>8.3</a:t>
                </a:r>
                <a:r>
                  <a:rPr lang="it-IT" sz="2000">
                    <a:solidFill>
                      <a:srgbClr val="463416"/>
                    </a:solidFill>
                  </a:rPr>
                  <a:t> </a:t>
                </a:r>
                <a:r>
                  <a:rPr lang="it-IT" sz="3200">
                    <a:solidFill>
                      <a:srgbClr val="463416"/>
                    </a:solidFill>
                  </a:rPr>
                  <a:t>pc</a:t>
                </a:r>
              </a:p>
            </p:txBody>
          </p:sp>
        </p:grpSp>
        <p:sp>
          <p:nvSpPr>
            <p:cNvPr id="506888" name="Rectangle 8"/>
            <p:cNvSpPr>
              <a:spLocks noChangeArrowheads="1"/>
            </p:cNvSpPr>
            <p:nvPr/>
          </p:nvSpPr>
          <p:spPr bwMode="auto">
            <a:xfrm>
              <a:off x="4830" y="2886"/>
              <a:ext cx="772" cy="40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254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06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06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06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06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06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06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06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06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06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06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D.Fargion_Glashow_Disctrete_2018</a:t>
            </a:r>
            <a:endParaRPr lang="it-IT">
              <a:solidFill>
                <a:prstClr val="black"/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75B1-146A-44F3-9B85-BBD8128A130C}" type="slidenum">
              <a:rPr lang="it-IT">
                <a:solidFill>
                  <a:prstClr val="black"/>
                </a:solidFill>
              </a:rPr>
              <a:pPr/>
              <a:t>34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The Ande Shadows on AUGER</a:t>
            </a:r>
          </a:p>
        </p:txBody>
      </p:sp>
      <p:pic>
        <p:nvPicPr>
          <p:cNvPr id="206853" name="Picture 5" descr="AUGER-3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96975"/>
            <a:ext cx="9010650" cy="4448175"/>
          </a:xfrm>
          <a:prstGeom prst="rect">
            <a:avLst/>
          </a:prstGeom>
          <a:noFill/>
        </p:spPr>
      </p:pic>
      <p:sp>
        <p:nvSpPr>
          <p:cNvPr id="206854" name="Text Box 6"/>
          <p:cNvSpPr txBox="1">
            <a:spLocks noChangeArrowheads="1"/>
          </p:cNvSpPr>
          <p:nvPr/>
        </p:nvSpPr>
        <p:spPr bwMode="auto">
          <a:xfrm>
            <a:off x="6659563" y="5780088"/>
            <a:ext cx="243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2000" b="1">
                <a:solidFill>
                  <a:prstClr val="white"/>
                </a:solidFill>
              </a:rPr>
              <a:t>Pastor  et. All 2005</a:t>
            </a:r>
          </a:p>
        </p:txBody>
      </p:sp>
    </p:spTree>
    <p:extLst>
      <p:ext uri="{BB962C8B-B14F-4D97-AF65-F5344CB8AC3E}">
        <p14:creationId xmlns:p14="http://schemas.microsoft.com/office/powerpoint/2010/main" val="90087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6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6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9E150-34C1-468C-A17F-2A0DA920CDC8}" type="slidenum">
              <a:rPr lang="it-IT">
                <a:solidFill>
                  <a:srgbClr val="FFFFFF"/>
                </a:solidFill>
              </a:rPr>
              <a:pPr/>
              <a:t>35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5171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i="1" dirty="0">
                <a:solidFill>
                  <a:srgbClr val="FFFF00"/>
                </a:solidFill>
              </a:rPr>
              <a:t>Tau </a:t>
            </a:r>
            <a:r>
              <a:rPr lang="it-IT" sz="3600" i="1" dirty="0" smtClean="0">
                <a:solidFill>
                  <a:srgbClr val="FFFF00"/>
                </a:solidFill>
              </a:rPr>
              <a:t>Air-</a:t>
            </a:r>
            <a:r>
              <a:rPr lang="it-IT" sz="3600" i="1" dirty="0" err="1" smtClean="0">
                <a:solidFill>
                  <a:srgbClr val="FFFF00"/>
                </a:solidFill>
              </a:rPr>
              <a:t>Showers</a:t>
            </a:r>
            <a:r>
              <a:rPr lang="it-IT" sz="3600" i="1" dirty="0">
                <a:solidFill>
                  <a:srgbClr val="FFFF00"/>
                </a:solidFill>
              </a:rPr>
              <a:t>.</a:t>
            </a:r>
            <a:r>
              <a:rPr lang="it-IT" sz="3600" i="1" dirty="0" smtClean="0">
                <a:solidFill>
                  <a:srgbClr val="FFFF00"/>
                </a:solidFill>
              </a:rPr>
              <a:t> In </a:t>
            </a:r>
            <a:r>
              <a:rPr lang="it-IT" sz="3600" i="1" dirty="0" err="1">
                <a:solidFill>
                  <a:srgbClr val="FFFF00"/>
                </a:solidFill>
              </a:rPr>
              <a:t>principle</a:t>
            </a:r>
            <a:r>
              <a:rPr lang="it-IT" sz="3600" i="1" dirty="0">
                <a:solidFill>
                  <a:srgbClr val="FFFF00"/>
                </a:solidFill>
              </a:rPr>
              <a:t>  </a:t>
            </a:r>
            <a:r>
              <a:rPr lang="it-IT" sz="3600" i="1" dirty="0" err="1">
                <a:solidFill>
                  <a:srgbClr val="FFFF00"/>
                </a:solidFill>
              </a:rPr>
              <a:t>Astronomy</a:t>
            </a:r>
            <a:r>
              <a:rPr lang="it-IT" sz="3600" i="1" dirty="0">
                <a:solidFill>
                  <a:srgbClr val="FFFF00"/>
                </a:solidFill>
              </a:rPr>
              <a:t>  versus </a:t>
            </a:r>
            <a:r>
              <a:rPr lang="it-IT" sz="3600" i="1" dirty="0" err="1">
                <a:solidFill>
                  <a:srgbClr val="FFFF00"/>
                </a:solidFill>
              </a:rPr>
              <a:t>Elementary</a:t>
            </a:r>
            <a:r>
              <a:rPr lang="it-IT" sz="3600" i="1" dirty="0">
                <a:solidFill>
                  <a:srgbClr val="FFFF00"/>
                </a:solidFill>
              </a:rPr>
              <a:t> </a:t>
            </a:r>
            <a:r>
              <a:rPr lang="it-IT" sz="3600" i="1" dirty="0" err="1" smtClean="0">
                <a:solidFill>
                  <a:srgbClr val="FFFF00"/>
                </a:solidFill>
              </a:rPr>
              <a:t>Particle</a:t>
            </a:r>
            <a:r>
              <a:rPr lang="it-IT" sz="3600" i="1" dirty="0" smtClean="0">
                <a:solidFill>
                  <a:srgbClr val="FFFF00"/>
                </a:solidFill>
              </a:rPr>
              <a:t>: </a:t>
            </a:r>
            <a:r>
              <a:rPr lang="it-IT" sz="3600" i="1" dirty="0">
                <a:solidFill>
                  <a:srgbClr val="FFFF00"/>
                </a:solidFill>
              </a:rPr>
              <a:t>Tau </a:t>
            </a:r>
            <a:r>
              <a:rPr lang="it-IT" sz="3600" i="1" dirty="0" err="1">
                <a:solidFill>
                  <a:srgbClr val="FFFF00"/>
                </a:solidFill>
              </a:rPr>
              <a:t>Channels</a:t>
            </a:r>
            <a:r>
              <a:rPr lang="it-IT" sz="3600" i="1" dirty="0">
                <a:solidFill>
                  <a:srgbClr val="FFFF00"/>
                </a:solidFill>
              </a:rPr>
              <a:t> </a:t>
            </a:r>
            <a:r>
              <a:rPr lang="it-IT" sz="3600" i="1" dirty="0" err="1">
                <a:solidFill>
                  <a:srgbClr val="FFFF00"/>
                </a:solidFill>
              </a:rPr>
              <a:t>Modes</a:t>
            </a:r>
            <a:endParaRPr lang="it-IT" sz="3600" i="1" dirty="0">
              <a:solidFill>
                <a:srgbClr val="FFFF00"/>
              </a:solidFill>
            </a:endParaRPr>
          </a:p>
        </p:txBody>
      </p:sp>
      <p:pic>
        <p:nvPicPr>
          <p:cNvPr id="5099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1801713"/>
            <a:ext cx="8582025" cy="421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0521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171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171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171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712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Tau </a:t>
            </a:r>
            <a:r>
              <a:rPr lang="it-IT" dirty="0" err="1" smtClean="0"/>
              <a:t>Airshower</a:t>
            </a:r>
            <a:r>
              <a:rPr lang="it-IT" dirty="0" smtClean="0"/>
              <a:t>= </a:t>
            </a:r>
            <a:r>
              <a:rPr lang="it-IT" dirty="0" err="1" smtClean="0"/>
              <a:t>Skimming</a:t>
            </a:r>
            <a:r>
              <a:rPr lang="it-IT" dirty="0" smtClean="0"/>
              <a:t> Neutrino</a:t>
            </a:r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2000" contras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26" y="1317090"/>
            <a:ext cx="8820150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D.Fargion_Glashow_Disctrete_2018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49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Tau  </a:t>
            </a:r>
            <a:r>
              <a:rPr lang="it-I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escaping</a:t>
            </a: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 Earth</a:t>
            </a:r>
            <a:b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Because</a:t>
            </a: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Earth </a:t>
            </a:r>
            <a:r>
              <a:rPr lang="it-I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opacity</a:t>
            </a: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it-I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mostly</a:t>
            </a: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PeV</a:t>
            </a: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upward</a:t>
            </a: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</a:t>
            </a:r>
            <a:r>
              <a:rPr lang="it-I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EeV</a:t>
            </a: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only</a:t>
            </a: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horizontal</a:t>
            </a:r>
            <a:endParaRPr lang="it-IT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4864"/>
            <a:ext cx="8229600" cy="1954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964" y="4091532"/>
            <a:ext cx="6311428" cy="2649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ccia a destra 4"/>
          <p:cNvSpPr/>
          <p:nvPr/>
        </p:nvSpPr>
        <p:spPr>
          <a:xfrm>
            <a:off x="216024" y="4581128"/>
            <a:ext cx="827584" cy="504056"/>
          </a:xfrm>
          <a:prstGeom prst="rightArrow">
            <a:avLst/>
          </a:prstGeom>
          <a:solidFill>
            <a:schemeClr val="accent1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37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34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2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53F33-7F98-4E21-BE71-757C9C2CF886}" type="slidenum">
              <a:rPr lang="it-IT"/>
              <a:pPr/>
              <a:t>38</a:t>
            </a:fld>
            <a:endParaRPr lang="it-IT"/>
          </a:p>
        </p:txBody>
      </p:sp>
      <p:sp>
        <p:nvSpPr>
          <p:cNvPr id="5089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199" y="0"/>
            <a:ext cx="8774113" cy="1417638"/>
          </a:xfrm>
        </p:spPr>
        <p:txBody>
          <a:bodyPr>
            <a:noAutofit/>
          </a:bodyPr>
          <a:lstStyle/>
          <a:p>
            <a:r>
              <a:rPr lang="it-IT" sz="28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The Earth </a:t>
            </a:r>
            <a:r>
              <a:rPr lang="it-IT" sz="2800" b="1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act</a:t>
            </a:r>
            <a:r>
              <a:rPr lang="it-IT" sz="28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it-IT" sz="2800" b="1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as</a:t>
            </a:r>
            <a:r>
              <a:rPr lang="it-IT" sz="28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 a </a:t>
            </a:r>
            <a:r>
              <a:rPr lang="it-IT" sz="2800" b="1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beam</a:t>
            </a:r>
            <a:r>
              <a:rPr lang="it-IT" sz="28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it-IT" sz="2800" b="1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dump</a:t>
            </a:r>
            <a:r>
              <a:rPr lang="it-IT" sz="28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 </a:t>
            </a:r>
            <a:br>
              <a:rPr lang="it-IT" sz="28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</a:br>
            <a:r>
              <a:rPr lang="it-IT" sz="28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and the </a:t>
            </a:r>
            <a:r>
              <a:rPr lang="it-IT" sz="2800" b="1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atmosphere</a:t>
            </a:r>
            <a:r>
              <a:rPr lang="it-IT" sz="28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it-IT" sz="2800" b="1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as</a:t>
            </a:r>
            <a:r>
              <a:rPr lang="it-IT" sz="28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 a </a:t>
            </a:r>
            <a:r>
              <a:rPr lang="it-IT" sz="2800" b="1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calorimeter</a:t>
            </a:r>
            <a:r>
              <a:rPr lang="it-IT" sz="28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 </a:t>
            </a:r>
            <a:br>
              <a:rPr lang="it-IT" sz="28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</a:br>
            <a:r>
              <a:rPr lang="it-IT" sz="28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to </a:t>
            </a:r>
            <a:r>
              <a:rPr lang="it-IT" sz="2800" b="1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amplify</a:t>
            </a:r>
            <a:r>
              <a:rPr lang="it-IT" sz="28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 the Tau </a:t>
            </a:r>
            <a:r>
              <a:rPr lang="it-IT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Air-</a:t>
            </a:r>
            <a:r>
              <a:rPr lang="it-IT" sz="28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Shower</a:t>
            </a:r>
            <a:r>
              <a:rPr lang="it-IT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  :ANITA </a:t>
            </a:r>
            <a:r>
              <a:rPr lang="it-IT" sz="28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events</a:t>
            </a:r>
            <a:endParaRPr lang="it-IT" sz="36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763713" y="2133600"/>
            <a:ext cx="5113337" cy="900113"/>
            <a:chOff x="1056" y="1362"/>
            <a:chExt cx="2448" cy="567"/>
          </a:xfrm>
        </p:grpSpPr>
        <p:cxnSp>
          <p:nvCxnSpPr>
            <p:cNvPr id="508932" name="AutoShape 4"/>
            <p:cNvCxnSpPr>
              <a:cxnSpLocks noChangeShapeType="1"/>
            </p:cNvCxnSpPr>
            <p:nvPr/>
          </p:nvCxnSpPr>
          <p:spPr bwMode="auto">
            <a:xfrm rot="16200000" flipH="1">
              <a:off x="1296" y="1122"/>
              <a:ext cx="384" cy="864"/>
            </a:xfrm>
            <a:prstGeom prst="bentConnector2">
              <a:avLst/>
            </a:prstGeom>
            <a:noFill/>
            <a:ln w="25400">
              <a:solidFill>
                <a:srgbClr val="FFCC00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508933" name="Text Box 5"/>
            <p:cNvSpPr txBox="1">
              <a:spLocks noChangeArrowheads="1"/>
            </p:cNvSpPr>
            <p:nvPr/>
          </p:nvSpPr>
          <p:spPr bwMode="auto">
            <a:xfrm>
              <a:off x="1920" y="1602"/>
              <a:ext cx="158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2800">
                  <a:solidFill>
                    <a:srgbClr val="FFCC00"/>
                  </a:solidFill>
                  <a:latin typeface="Times New Roman" pitchFamily="18" charset="0"/>
                </a:rPr>
                <a:t>Charged current:</a:t>
              </a:r>
            </a:p>
          </p:txBody>
        </p:sp>
      </p:grp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1763713" y="2781300"/>
            <a:ext cx="4191000" cy="1585913"/>
            <a:chOff x="1056" y="1746"/>
            <a:chExt cx="2640" cy="999"/>
          </a:xfrm>
        </p:grpSpPr>
        <p:cxnSp>
          <p:nvCxnSpPr>
            <p:cNvPr id="508935" name="AutoShape 7"/>
            <p:cNvCxnSpPr>
              <a:cxnSpLocks noChangeShapeType="1"/>
            </p:cNvCxnSpPr>
            <p:nvPr/>
          </p:nvCxnSpPr>
          <p:spPr bwMode="auto">
            <a:xfrm rot="16200000" flipH="1">
              <a:off x="1080" y="1722"/>
              <a:ext cx="816" cy="864"/>
            </a:xfrm>
            <a:prstGeom prst="bentConnector2">
              <a:avLst/>
            </a:prstGeom>
            <a:noFill/>
            <a:ln w="25400">
              <a:solidFill>
                <a:srgbClr val="FFCC00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508936" name="Text Box 8"/>
            <p:cNvSpPr txBox="1">
              <a:spLocks noChangeArrowheads="1"/>
            </p:cNvSpPr>
            <p:nvPr/>
          </p:nvSpPr>
          <p:spPr bwMode="auto">
            <a:xfrm>
              <a:off x="1920" y="2418"/>
              <a:ext cx="177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2800">
                  <a:solidFill>
                    <a:srgbClr val="FFCC00"/>
                  </a:solidFill>
                  <a:latin typeface="Times New Roman" pitchFamily="18" charset="0"/>
                </a:rPr>
                <a:t>Neutral current:</a:t>
              </a:r>
            </a:p>
          </p:txBody>
        </p:sp>
      </p:grpSp>
      <p:graphicFrame>
        <p:nvGraphicFramePr>
          <p:cNvPr id="508937" name="Object 9"/>
          <p:cNvGraphicFramePr>
            <a:graphicFrameLocks noChangeAspect="1"/>
          </p:cNvGraphicFramePr>
          <p:nvPr/>
        </p:nvGraphicFramePr>
        <p:xfrm>
          <a:off x="3124200" y="3000375"/>
          <a:ext cx="5257800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6" r:id="rId3" imgW="1625600" imgH="241300" progId="Equation.3">
                  <p:embed/>
                </p:oleObj>
              </mc:Choice>
              <mc:Fallback>
                <p:oleObj r:id="rId3" imgW="1625600" imgH="2413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3000375"/>
                        <a:ext cx="5257800" cy="768350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8938" name="Object 10"/>
          <p:cNvGraphicFramePr>
            <a:graphicFrameLocks noChangeAspect="1"/>
          </p:cNvGraphicFramePr>
          <p:nvPr/>
        </p:nvGraphicFramePr>
        <p:xfrm>
          <a:off x="3124200" y="4292600"/>
          <a:ext cx="5257800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7" r:id="rId5" imgW="1638300" imgH="228600" progId="Equation.3">
                  <p:embed/>
                </p:oleObj>
              </mc:Choice>
              <mc:Fallback>
                <p:oleObj r:id="rId5" imgW="163830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292600"/>
                        <a:ext cx="5257800" cy="733425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1763713" y="4076700"/>
            <a:ext cx="7467600" cy="1524000"/>
            <a:chOff x="1056" y="2544"/>
            <a:chExt cx="4704" cy="960"/>
          </a:xfrm>
        </p:grpSpPr>
        <p:cxnSp>
          <p:nvCxnSpPr>
            <p:cNvPr id="508940" name="AutoShape 12"/>
            <p:cNvCxnSpPr>
              <a:cxnSpLocks noChangeShapeType="1"/>
            </p:cNvCxnSpPr>
            <p:nvPr/>
          </p:nvCxnSpPr>
          <p:spPr bwMode="auto">
            <a:xfrm rot="16200000" flipH="1">
              <a:off x="1080" y="2520"/>
              <a:ext cx="816" cy="864"/>
            </a:xfrm>
            <a:prstGeom prst="bentConnector2">
              <a:avLst/>
            </a:prstGeom>
            <a:noFill/>
            <a:ln w="25400">
              <a:solidFill>
                <a:srgbClr val="FFCC00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508941" name="Text Box 13"/>
            <p:cNvSpPr txBox="1">
              <a:spLocks noChangeArrowheads="1"/>
            </p:cNvSpPr>
            <p:nvPr/>
          </p:nvSpPr>
          <p:spPr bwMode="auto">
            <a:xfrm>
              <a:off x="1920" y="3177"/>
              <a:ext cx="38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2800">
                  <a:solidFill>
                    <a:srgbClr val="FFCC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Glashow  </a:t>
              </a:r>
              <a:r>
                <a:rPr lang="it-IT" sz="2400">
                  <a:solidFill>
                    <a:srgbClr val="FFCC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Resonance(E = 6.3 × 10</a:t>
              </a:r>
              <a:r>
                <a:rPr lang="it-IT" sz="2400" baseline="30000">
                  <a:solidFill>
                    <a:srgbClr val="FFCC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15</a:t>
              </a:r>
              <a:r>
                <a:rPr lang="it-IT" sz="2400">
                  <a:solidFill>
                    <a:srgbClr val="FFCC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 eV):</a:t>
              </a:r>
            </a:p>
          </p:txBody>
        </p:sp>
      </p:grp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3124200" y="5516563"/>
            <a:ext cx="5791200" cy="849312"/>
            <a:chOff x="1968" y="3456"/>
            <a:chExt cx="3648" cy="535"/>
          </a:xfrm>
        </p:grpSpPr>
        <p:graphicFrame>
          <p:nvGraphicFramePr>
            <p:cNvPr id="508943" name="Object 15"/>
            <p:cNvGraphicFramePr>
              <a:graphicFrameLocks noChangeAspect="1"/>
            </p:cNvGraphicFramePr>
            <p:nvPr/>
          </p:nvGraphicFramePr>
          <p:xfrm>
            <a:off x="1968" y="3456"/>
            <a:ext cx="2544" cy="5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58" r:id="rId7" imgW="1143000" imgH="241300" progId="Equation.3">
                    <p:embed/>
                  </p:oleObj>
                </mc:Choice>
                <mc:Fallback>
                  <p:oleObj r:id="rId7" imgW="1143000" imgH="24130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8" y="3456"/>
                          <a:ext cx="2544" cy="530"/>
                        </a:xfrm>
                        <a:prstGeom prst="rect">
                          <a:avLst/>
                        </a:prstGeom>
                        <a:solidFill>
                          <a:srgbClr val="FFCC00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08944" name="Text Box 16"/>
            <p:cNvSpPr txBox="1">
              <a:spLocks noChangeArrowheads="1"/>
            </p:cNvSpPr>
            <p:nvPr/>
          </p:nvSpPr>
          <p:spPr bwMode="auto">
            <a:xfrm>
              <a:off x="4512" y="3456"/>
              <a:ext cx="1104" cy="535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tIns="140400" bIns="176400" anchor="ctr" anchorCtr="1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it-IT" sz="3500">
                  <a:solidFill>
                    <a:srgbClr val="000000"/>
                  </a:solidFill>
                  <a:latin typeface="Times New Roman" pitchFamily="18" charset="0"/>
                </a:rPr>
                <a:t>Cascade</a:t>
              </a:r>
            </a:p>
          </p:txBody>
        </p:sp>
      </p:grpSp>
      <p:pic>
        <p:nvPicPr>
          <p:cNvPr id="508945" name="Picture 17" descr="nutau_new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46000" contrast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55650" y="1440259"/>
            <a:ext cx="7885113" cy="5445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508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508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508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5089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8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7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04-83EE-4BB2-8A52-4E25A0076929}" type="slidenum">
              <a:rPr lang="it-IT"/>
              <a:pPr/>
              <a:t>39</a:t>
            </a:fld>
            <a:endParaRPr lang="it-IT"/>
          </a:p>
        </p:txBody>
      </p:sp>
      <p:sp>
        <p:nvSpPr>
          <p:cNvPr id="4710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it-IT" sz="4000">
                <a:solidFill>
                  <a:schemeClr val="tx1"/>
                </a:solidFill>
              </a:rPr>
              <a:t>Earth Opacity  by Inner Earth Density Structures</a:t>
            </a:r>
          </a:p>
        </p:txBody>
      </p:sp>
      <p:pic>
        <p:nvPicPr>
          <p:cNvPr id="471043" name="Picture 3" descr="Fig0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 rot="5400000">
            <a:off x="913606" y="1397794"/>
            <a:ext cx="3101975" cy="4427538"/>
          </a:xfrm>
          <a:solidFill>
            <a:schemeClr val="tx1">
              <a:alpha val="1000"/>
            </a:schemeClr>
          </a:solidFill>
          <a:ln/>
        </p:spPr>
      </p:pic>
      <p:pic>
        <p:nvPicPr>
          <p:cNvPr id="471044" name="Picture 4" descr="Strati_CR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787900" y="2600325"/>
            <a:ext cx="4356100" cy="2181225"/>
          </a:xfrm>
          <a:solidFill>
            <a:schemeClr val="tx1">
              <a:alpha val="32000"/>
            </a:schemeClr>
          </a:solidFill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35497" y="274638"/>
            <a:ext cx="8651303" cy="1143000"/>
          </a:xfrm>
        </p:spPr>
        <p:txBody>
          <a:bodyPr>
            <a:normAutofit fontScale="90000"/>
          </a:bodyPr>
          <a:lstStyle/>
          <a:p>
            <a:r>
              <a:rPr lang="it-IT" i="1" dirty="0" err="1" smtClean="0">
                <a:solidFill>
                  <a:schemeClr val="accent4">
                    <a:lumMod val="75000"/>
                  </a:schemeClr>
                </a:solidFill>
              </a:rPr>
              <a:t>Any</a:t>
            </a:r>
            <a:r>
              <a:rPr lang="it-IT" i="1" dirty="0" smtClean="0">
                <a:solidFill>
                  <a:schemeClr val="accent4">
                    <a:lumMod val="75000"/>
                  </a:schemeClr>
                </a:solidFill>
              </a:rPr>
              <a:t> source of an </a:t>
            </a:r>
            <a:r>
              <a:rPr lang="it-IT" i="1" dirty="0" err="1" smtClean="0">
                <a:solidFill>
                  <a:schemeClr val="accent4">
                    <a:lumMod val="75000"/>
                  </a:schemeClr>
                </a:solidFill>
              </a:rPr>
              <a:t>matter</a:t>
            </a:r>
            <a:r>
              <a:rPr lang="it-IT" i="1" dirty="0" smtClean="0">
                <a:solidFill>
                  <a:schemeClr val="accent4">
                    <a:lumMod val="75000"/>
                  </a:schemeClr>
                </a:solidFill>
              </a:rPr>
              <a:t> –</a:t>
            </a:r>
            <a:r>
              <a:rPr lang="it-IT" i="1" dirty="0" err="1" smtClean="0">
                <a:solidFill>
                  <a:schemeClr val="accent4">
                    <a:lumMod val="75000"/>
                  </a:schemeClr>
                </a:solidFill>
              </a:rPr>
              <a:t>antimatter</a:t>
            </a:r>
            <a:r>
              <a:rPr lang="it-IT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it-IT" i="1" dirty="0" err="1" smtClean="0">
                <a:solidFill>
                  <a:schemeClr val="accent4">
                    <a:lumMod val="75000"/>
                  </a:schemeClr>
                </a:solidFill>
              </a:rPr>
              <a:t>asymmetry</a:t>
            </a:r>
            <a:r>
              <a:rPr lang="it-IT" i="1" dirty="0" smtClean="0">
                <a:solidFill>
                  <a:schemeClr val="accent4">
                    <a:lumMod val="75000"/>
                  </a:schemeClr>
                </a:solidFill>
              </a:rPr>
              <a:t> in GZK </a:t>
            </a:r>
            <a:r>
              <a:rPr lang="it-IT" i="1" dirty="0" err="1" smtClean="0">
                <a:solidFill>
                  <a:schemeClr val="accent4">
                    <a:lumMod val="75000"/>
                  </a:schemeClr>
                </a:solidFill>
              </a:rPr>
              <a:t>cut</a:t>
            </a:r>
            <a:r>
              <a:rPr lang="it-IT" i="1" dirty="0" smtClean="0">
                <a:solidFill>
                  <a:schemeClr val="accent4">
                    <a:lumMod val="75000"/>
                  </a:schemeClr>
                </a:solidFill>
              </a:rPr>
              <a:t> off?</a:t>
            </a:r>
            <a:br>
              <a:rPr lang="it-IT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it-IT" i="1" dirty="0" smtClean="0">
                <a:solidFill>
                  <a:schemeClr val="accent4">
                    <a:lumMod val="75000"/>
                  </a:schemeClr>
                </a:solidFill>
              </a:rPr>
              <a:t>Proton and </a:t>
            </a:r>
            <a:r>
              <a:rPr lang="it-IT" i="1" dirty="0" err="1" smtClean="0">
                <a:solidFill>
                  <a:schemeClr val="accent4">
                    <a:lumMod val="75000"/>
                  </a:schemeClr>
                </a:solidFill>
              </a:rPr>
              <a:t>photons</a:t>
            </a:r>
            <a:r>
              <a:rPr lang="it-IT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it-IT" i="1" dirty="0" err="1" smtClean="0">
                <a:solidFill>
                  <a:schemeClr val="accent4">
                    <a:lumMod val="75000"/>
                  </a:schemeClr>
                </a:solidFill>
              </a:rPr>
              <a:t>make</a:t>
            </a:r>
            <a:r>
              <a:rPr lang="it-IT" i="1" dirty="0" smtClean="0">
                <a:solidFill>
                  <a:schemeClr val="accent4">
                    <a:lumMod val="75000"/>
                  </a:schemeClr>
                </a:solidFill>
              </a:rPr>
              <a:t>  + Delta</a:t>
            </a:r>
            <a:endParaRPr lang="it-IT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687596"/>
            <a:ext cx="9108504" cy="313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eccia in giù 3"/>
          <p:cNvSpPr/>
          <p:nvPr/>
        </p:nvSpPr>
        <p:spPr>
          <a:xfrm>
            <a:off x="8244408" y="1772816"/>
            <a:ext cx="360040" cy="1008112"/>
          </a:xfrm>
          <a:prstGeom prst="downArrow">
            <a:avLst/>
          </a:prstGeom>
          <a:solidFill>
            <a:schemeClr val="accent1">
              <a:alpha val="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in giù 5"/>
          <p:cNvSpPr/>
          <p:nvPr/>
        </p:nvSpPr>
        <p:spPr>
          <a:xfrm flipV="1">
            <a:off x="8388424" y="4869160"/>
            <a:ext cx="360040" cy="1080120"/>
          </a:xfrm>
          <a:prstGeom prst="downArrow">
            <a:avLst/>
          </a:prstGeom>
          <a:solidFill>
            <a:schemeClr val="accent1">
              <a:alpha val="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/>
          <p:cNvSpPr txBox="1"/>
          <p:nvPr/>
        </p:nvSpPr>
        <p:spPr>
          <a:xfrm>
            <a:off x="323528" y="5013176"/>
            <a:ext cx="78967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anti-</a:t>
            </a:r>
            <a:r>
              <a:rPr lang="it-IT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matter</a:t>
            </a:r>
            <a:r>
              <a:rPr lang="it-IT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AGN </a:t>
            </a:r>
            <a:r>
              <a:rPr lang="it-IT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would</a:t>
            </a:r>
            <a:r>
              <a:rPr lang="it-IT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 source of </a:t>
            </a:r>
            <a:r>
              <a:rPr lang="it-IT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antiproton</a:t>
            </a:r>
            <a:r>
              <a:rPr lang="it-IT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it-IT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Whose</a:t>
            </a:r>
            <a:r>
              <a:rPr lang="it-IT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GZK </a:t>
            </a:r>
            <a:r>
              <a:rPr lang="it-IT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</a:t>
            </a:r>
            <a:r>
              <a:rPr lang="it-IT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produce  </a:t>
            </a:r>
            <a:r>
              <a:rPr lang="it-IT" sz="2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Delta </a:t>
            </a:r>
          </a:p>
          <a:p>
            <a:r>
              <a:rPr lang="it-IT" sz="28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and negative </a:t>
            </a:r>
            <a:r>
              <a:rPr lang="it-IT" sz="28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pions</a:t>
            </a:r>
            <a:r>
              <a:rPr lang="it-IT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it-IT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5659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2800" dirty="0"/>
              <a:t>Neutrino </a:t>
            </a:r>
            <a:r>
              <a:rPr lang="it-IT" sz="2800" dirty="0" err="1"/>
              <a:t>tomography</a:t>
            </a:r>
            <a:r>
              <a:rPr lang="it-IT" sz="2800" dirty="0"/>
              <a:t> of Earth</a:t>
            </a:r>
            <a:br>
              <a:rPr lang="it-IT" sz="2800" dirty="0"/>
            </a:br>
            <a:r>
              <a:rPr lang="it-IT" sz="2800" dirty="0"/>
              <a:t>Andrea </a:t>
            </a:r>
            <a:r>
              <a:rPr lang="it-IT" sz="2800" dirty="0" err="1"/>
              <a:t>Donini</a:t>
            </a:r>
            <a:r>
              <a:rPr lang="it-IT" sz="2800" dirty="0"/>
              <a:t>, Sergio </a:t>
            </a:r>
            <a:r>
              <a:rPr lang="it-IT" sz="2800" dirty="0" err="1"/>
              <a:t>Palomares-Ruiz</a:t>
            </a:r>
            <a:r>
              <a:rPr lang="it-IT" sz="2800" dirty="0"/>
              <a:t> &amp; Jordi </a:t>
            </a:r>
            <a:r>
              <a:rPr lang="it-IT" sz="2800" dirty="0" err="1"/>
              <a:t>Salvado</a:t>
            </a:r>
            <a:r>
              <a:rPr lang="it-IT" sz="2800" dirty="0"/>
              <a:t> </a:t>
            </a:r>
            <a:br>
              <a:rPr lang="it-IT" sz="2800" dirty="0"/>
            </a:br>
            <a:r>
              <a:rPr lang="it-IT" sz="2800" dirty="0"/>
              <a:t>Nature </a:t>
            </a:r>
            <a:r>
              <a:rPr lang="it-IT" sz="2800" dirty="0" err="1"/>
              <a:t>Physics</a:t>
            </a:r>
            <a:r>
              <a:rPr lang="it-IT" sz="2800" dirty="0"/>
              <a:t> (2018)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844824"/>
            <a:ext cx="8572500" cy="48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40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05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05064" y="476672"/>
            <a:ext cx="16057784" cy="8719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6804248" y="1700808"/>
            <a:ext cx="28236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Opacity</a:t>
            </a:r>
            <a:endParaRPr lang="it-IT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Without</a:t>
            </a:r>
            <a:endParaRPr lang="it-IT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Tau </a:t>
            </a:r>
            <a:r>
              <a:rPr lang="it-I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regeneration</a:t>
            </a: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it-I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Ghandi</a:t>
            </a: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1998</a:t>
            </a:r>
          </a:p>
          <a:p>
            <a:endParaRPr lang="it-IT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Too </a:t>
            </a:r>
            <a:r>
              <a:rPr lang="it-I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</a:t>
            </a: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severe.</a:t>
            </a:r>
            <a:endParaRPr lang="it-IT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41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556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504" y="228600"/>
            <a:ext cx="8579296" cy="1112168"/>
          </a:xfrm>
        </p:spPr>
        <p:txBody>
          <a:bodyPr/>
          <a:lstStyle/>
          <a:p>
            <a:r>
              <a:rPr lang="it-IT" dirty="0" err="1" smtClean="0"/>
              <a:t>Pevs</a:t>
            </a:r>
            <a:r>
              <a:rPr lang="it-IT" dirty="0" smtClean="0"/>
              <a:t> </a:t>
            </a:r>
            <a:r>
              <a:rPr lang="it-IT" b="1" dirty="0" err="1" smtClean="0">
                <a:solidFill>
                  <a:srgbClr val="00B050"/>
                </a:solidFill>
              </a:rPr>
              <a:t>UpTau</a:t>
            </a:r>
            <a:r>
              <a:rPr lang="it-IT" dirty="0" smtClean="0"/>
              <a:t> </a:t>
            </a:r>
            <a:r>
              <a:rPr lang="it-IT" dirty="0" smtClean="0">
                <a:solidFill>
                  <a:schemeClr val="bg2">
                    <a:lumMod val="50000"/>
                  </a:schemeClr>
                </a:solidFill>
              </a:rPr>
              <a:t>versus </a:t>
            </a:r>
            <a:r>
              <a:rPr lang="it-IT" b="1" dirty="0" err="1" smtClean="0">
                <a:solidFill>
                  <a:schemeClr val="accent2">
                    <a:lumMod val="75000"/>
                  </a:schemeClr>
                </a:solidFill>
              </a:rPr>
              <a:t>EeV</a:t>
            </a: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b="1" dirty="0" err="1" smtClean="0">
                <a:solidFill>
                  <a:schemeClr val="accent2">
                    <a:lumMod val="75000"/>
                  </a:schemeClr>
                </a:solidFill>
              </a:rPr>
              <a:t>Hortau</a:t>
            </a:r>
            <a:endParaRPr lang="it-IT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3B08-05A4-42A6-9B58-D117A84662D2}" type="slidenum">
              <a:rPr lang="it-IT" smtClean="0"/>
              <a:pPr/>
              <a:t>42</a:t>
            </a:fld>
            <a:endParaRPr lang="it-IT"/>
          </a:p>
        </p:txBody>
      </p:sp>
      <p:pic>
        <p:nvPicPr>
          <p:cNvPr id="5109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41560"/>
            <a:ext cx="6810375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reccia a destra 6"/>
          <p:cNvSpPr/>
          <p:nvPr/>
        </p:nvSpPr>
        <p:spPr>
          <a:xfrm rot="16847072">
            <a:off x="4830960" y="2418100"/>
            <a:ext cx="794361" cy="418682"/>
          </a:xfrm>
          <a:prstGeom prst="rightArrow">
            <a:avLst/>
          </a:prstGeom>
          <a:solidFill>
            <a:srgbClr val="0FA112">
              <a:alpha val="22000"/>
            </a:srgbClr>
          </a:solidFill>
          <a:ln>
            <a:solidFill>
              <a:srgbClr val="00B05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a destra 8"/>
          <p:cNvSpPr/>
          <p:nvPr/>
        </p:nvSpPr>
        <p:spPr>
          <a:xfrm rot="20441558">
            <a:off x="5657191" y="3447872"/>
            <a:ext cx="2392439" cy="157133"/>
          </a:xfrm>
          <a:prstGeom prst="rightArrow">
            <a:avLst/>
          </a:prstGeom>
          <a:solidFill>
            <a:schemeClr val="bg2">
              <a:lumMod val="75000"/>
              <a:lumOff val="25000"/>
              <a:alpha val="23000"/>
            </a:schemeClr>
          </a:solidFill>
          <a:ln>
            <a:solidFill>
              <a:schemeClr val="bg2">
                <a:lumMod val="90000"/>
                <a:lumOff val="10000"/>
                <a:alpha val="4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33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4000" contrast="94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09600" y="981075"/>
            <a:ext cx="79248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43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971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3000" contrast="7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20700" y="1035050"/>
            <a:ext cx="8524418" cy="5037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44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420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36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0B55-B175-4AA1-AACA-AB9BBBEE1DF0}" type="slidenum">
              <a:rPr lang="it-IT">
                <a:solidFill>
                  <a:srgbClr val="FFFFFF"/>
                </a:solidFill>
              </a:rPr>
              <a:pPr/>
              <a:t>45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499714" name="Rectangle 2"/>
          <p:cNvSpPr>
            <a:spLocks noChangeArrowheads="1"/>
          </p:cNvSpPr>
          <p:nvPr/>
        </p:nvSpPr>
        <p:spPr bwMode="auto">
          <a:xfrm>
            <a:off x="179388" y="3644900"/>
            <a:ext cx="4824412" cy="32131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499715" name="Rectangle 3"/>
          <p:cNvSpPr>
            <a:spLocks noChangeArrowheads="1"/>
          </p:cNvSpPr>
          <p:nvPr/>
        </p:nvSpPr>
        <p:spPr bwMode="auto">
          <a:xfrm>
            <a:off x="179388" y="188913"/>
            <a:ext cx="4897437" cy="331311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499716" name="Rectangle 4"/>
          <p:cNvSpPr>
            <a:spLocks noChangeArrowheads="1"/>
          </p:cNvSpPr>
          <p:nvPr/>
        </p:nvSpPr>
        <p:spPr bwMode="auto">
          <a:xfrm>
            <a:off x="5580063" y="1844675"/>
            <a:ext cx="3779837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6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Expected</a:t>
            </a:r>
            <a:r>
              <a:rPr lang="it-IT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Tau</a:t>
            </a:r>
            <a:r>
              <a:rPr lang="en-US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events at different angles.</a:t>
            </a:r>
            <a:br>
              <a:rPr lang="en-US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GZK input neutrino flux</a:t>
            </a:r>
            <a:endParaRPr lang="el-GR" sz="3600" b="1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99717" name="Text Box 5"/>
          <p:cNvSpPr txBox="1">
            <a:spLocks noChangeArrowheads="1"/>
          </p:cNvSpPr>
          <p:nvPr/>
        </p:nvSpPr>
        <p:spPr bwMode="auto">
          <a:xfrm>
            <a:off x="3203575" y="3500438"/>
            <a:ext cx="18732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2400">
                <a:solidFill>
                  <a:srgbClr val="FFFFFF"/>
                </a:solidFill>
              </a:rPr>
              <a:t>                                                             Rock </a:t>
            </a:r>
          </a:p>
        </p:txBody>
      </p:sp>
      <p:sp>
        <p:nvSpPr>
          <p:cNvPr id="499718" name="Text Box 6"/>
          <p:cNvSpPr txBox="1">
            <a:spLocks noChangeArrowheads="1"/>
          </p:cNvSpPr>
          <p:nvPr/>
        </p:nvSpPr>
        <p:spPr bwMode="auto">
          <a:xfrm>
            <a:off x="5292725" y="6299200"/>
            <a:ext cx="215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</a:endParaRPr>
          </a:p>
        </p:txBody>
      </p:sp>
      <p:grpSp>
        <p:nvGrpSpPr>
          <p:cNvPr id="499719" name="Group 7"/>
          <p:cNvGrpSpPr>
            <a:grpSpLocks/>
          </p:cNvGrpSpPr>
          <p:nvPr/>
        </p:nvGrpSpPr>
        <p:grpSpPr bwMode="auto">
          <a:xfrm>
            <a:off x="179388" y="-139700"/>
            <a:ext cx="6048375" cy="3956050"/>
            <a:chOff x="113" y="-88"/>
            <a:chExt cx="3810" cy="2492"/>
          </a:xfrm>
        </p:grpSpPr>
        <p:sp>
          <p:nvSpPr>
            <p:cNvPr id="499720" name="AutoShape 8"/>
            <p:cNvSpPr>
              <a:spLocks noChangeAspect="1" noChangeArrowheads="1" noTextEdit="1"/>
            </p:cNvSpPr>
            <p:nvPr/>
          </p:nvSpPr>
          <p:spPr bwMode="auto">
            <a:xfrm>
              <a:off x="113" y="-88"/>
              <a:ext cx="3810" cy="2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grpSp>
          <p:nvGrpSpPr>
            <p:cNvPr id="499721" name="Group 9"/>
            <p:cNvGrpSpPr>
              <a:grpSpLocks/>
            </p:cNvGrpSpPr>
            <p:nvPr/>
          </p:nvGrpSpPr>
          <p:grpSpPr bwMode="auto">
            <a:xfrm>
              <a:off x="229" y="154"/>
              <a:ext cx="2915" cy="1997"/>
              <a:chOff x="229" y="154"/>
              <a:chExt cx="2915" cy="1997"/>
            </a:xfrm>
          </p:grpSpPr>
          <p:sp>
            <p:nvSpPr>
              <p:cNvPr id="499722" name="Line 10"/>
              <p:cNvSpPr>
                <a:spLocks noChangeShapeType="1"/>
              </p:cNvSpPr>
              <p:nvPr/>
            </p:nvSpPr>
            <p:spPr bwMode="auto">
              <a:xfrm flipV="1">
                <a:off x="852" y="2036"/>
                <a:ext cx="1" cy="14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23" name="Freeform 11"/>
              <p:cNvSpPr>
                <a:spLocks noEditPoints="1"/>
              </p:cNvSpPr>
              <p:nvPr/>
            </p:nvSpPr>
            <p:spPr bwMode="auto">
              <a:xfrm>
                <a:off x="835" y="2095"/>
                <a:ext cx="36" cy="56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0"/>
                  </a:cxn>
                  <a:cxn ang="0">
                    <a:pos x="2" y="12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12" y="0"/>
                  </a:cxn>
                  <a:cxn ang="0">
                    <a:pos x="18" y="0"/>
                  </a:cxn>
                  <a:cxn ang="0">
                    <a:pos x="24" y="0"/>
                  </a:cxn>
                  <a:cxn ang="0">
                    <a:pos x="26" y="2"/>
                  </a:cxn>
                  <a:cxn ang="0">
                    <a:pos x="30" y="4"/>
                  </a:cxn>
                  <a:cxn ang="0">
                    <a:pos x="32" y="8"/>
                  </a:cxn>
                  <a:cxn ang="0">
                    <a:pos x="34" y="10"/>
                  </a:cxn>
                  <a:cxn ang="0">
                    <a:pos x="36" y="16"/>
                  </a:cxn>
                  <a:cxn ang="0">
                    <a:pos x="38" y="22"/>
                  </a:cxn>
                  <a:cxn ang="0">
                    <a:pos x="38" y="30"/>
                  </a:cxn>
                  <a:cxn ang="0">
                    <a:pos x="36" y="38"/>
                  </a:cxn>
                  <a:cxn ang="0">
                    <a:pos x="36" y="46"/>
                  </a:cxn>
                  <a:cxn ang="0">
                    <a:pos x="32" y="52"/>
                  </a:cxn>
                  <a:cxn ang="0">
                    <a:pos x="30" y="56"/>
                  </a:cxn>
                  <a:cxn ang="0">
                    <a:pos x="24" y="58"/>
                  </a:cxn>
                  <a:cxn ang="0">
                    <a:pos x="18" y="58"/>
                  </a:cxn>
                  <a:cxn ang="0">
                    <a:pos x="14" y="58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0" y="38"/>
                  </a:cxn>
                  <a:cxn ang="0">
                    <a:pos x="0" y="30"/>
                  </a:cxn>
                  <a:cxn ang="0">
                    <a:pos x="8" y="30"/>
                  </a:cxn>
                  <a:cxn ang="0">
                    <a:pos x="8" y="38"/>
                  </a:cxn>
                  <a:cxn ang="0">
                    <a:pos x="8" y="44"/>
                  </a:cxn>
                  <a:cxn ang="0">
                    <a:pos x="10" y="48"/>
                  </a:cxn>
                  <a:cxn ang="0">
                    <a:pos x="14" y="50"/>
                  </a:cxn>
                  <a:cxn ang="0">
                    <a:pos x="18" y="52"/>
                  </a:cxn>
                  <a:cxn ang="0">
                    <a:pos x="24" y="50"/>
                  </a:cxn>
                  <a:cxn ang="0">
                    <a:pos x="26" y="48"/>
                  </a:cxn>
                  <a:cxn ang="0">
                    <a:pos x="28" y="44"/>
                  </a:cxn>
                  <a:cxn ang="0">
                    <a:pos x="30" y="38"/>
                  </a:cxn>
                  <a:cxn ang="0">
                    <a:pos x="30" y="30"/>
                  </a:cxn>
                  <a:cxn ang="0">
                    <a:pos x="30" y="22"/>
                  </a:cxn>
                  <a:cxn ang="0">
                    <a:pos x="28" y="16"/>
                  </a:cxn>
                  <a:cxn ang="0">
                    <a:pos x="26" y="12"/>
                  </a:cxn>
                  <a:cxn ang="0">
                    <a:pos x="24" y="8"/>
                  </a:cxn>
                  <a:cxn ang="0">
                    <a:pos x="18" y="6"/>
                  </a:cxn>
                  <a:cxn ang="0">
                    <a:pos x="14" y="8"/>
                  </a:cxn>
                  <a:cxn ang="0">
                    <a:pos x="10" y="10"/>
                  </a:cxn>
                  <a:cxn ang="0">
                    <a:pos x="8" y="14"/>
                  </a:cxn>
                  <a:cxn ang="0">
                    <a:pos x="8" y="22"/>
                  </a:cxn>
                  <a:cxn ang="0">
                    <a:pos x="8" y="30"/>
                  </a:cxn>
                </a:cxnLst>
                <a:rect l="0" t="0" r="r" b="b"/>
                <a:pathLst>
                  <a:path w="38" h="58">
                    <a:moveTo>
                      <a:pt x="0" y="30"/>
                    </a:moveTo>
                    <a:lnTo>
                      <a:pt x="0" y="20"/>
                    </a:lnTo>
                    <a:lnTo>
                      <a:pt x="2" y="12"/>
                    </a:lnTo>
                    <a:lnTo>
                      <a:pt x="4" y="8"/>
                    </a:lnTo>
                    <a:lnTo>
                      <a:pt x="8" y="4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26" y="2"/>
                    </a:lnTo>
                    <a:lnTo>
                      <a:pt x="30" y="4"/>
                    </a:lnTo>
                    <a:lnTo>
                      <a:pt x="32" y="8"/>
                    </a:lnTo>
                    <a:lnTo>
                      <a:pt x="34" y="10"/>
                    </a:lnTo>
                    <a:lnTo>
                      <a:pt x="36" y="16"/>
                    </a:lnTo>
                    <a:lnTo>
                      <a:pt x="38" y="22"/>
                    </a:lnTo>
                    <a:lnTo>
                      <a:pt x="38" y="30"/>
                    </a:lnTo>
                    <a:lnTo>
                      <a:pt x="36" y="38"/>
                    </a:lnTo>
                    <a:lnTo>
                      <a:pt x="36" y="46"/>
                    </a:lnTo>
                    <a:lnTo>
                      <a:pt x="32" y="52"/>
                    </a:lnTo>
                    <a:lnTo>
                      <a:pt x="30" y="56"/>
                    </a:lnTo>
                    <a:lnTo>
                      <a:pt x="24" y="58"/>
                    </a:lnTo>
                    <a:lnTo>
                      <a:pt x="18" y="58"/>
                    </a:lnTo>
                    <a:lnTo>
                      <a:pt x="14" y="58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38"/>
                    </a:lnTo>
                    <a:lnTo>
                      <a:pt x="0" y="30"/>
                    </a:lnTo>
                    <a:close/>
                    <a:moveTo>
                      <a:pt x="8" y="30"/>
                    </a:moveTo>
                    <a:lnTo>
                      <a:pt x="8" y="38"/>
                    </a:lnTo>
                    <a:lnTo>
                      <a:pt x="8" y="44"/>
                    </a:lnTo>
                    <a:lnTo>
                      <a:pt x="10" y="48"/>
                    </a:lnTo>
                    <a:lnTo>
                      <a:pt x="14" y="50"/>
                    </a:lnTo>
                    <a:lnTo>
                      <a:pt x="18" y="52"/>
                    </a:lnTo>
                    <a:lnTo>
                      <a:pt x="24" y="50"/>
                    </a:lnTo>
                    <a:lnTo>
                      <a:pt x="26" y="48"/>
                    </a:lnTo>
                    <a:lnTo>
                      <a:pt x="28" y="44"/>
                    </a:lnTo>
                    <a:lnTo>
                      <a:pt x="30" y="38"/>
                    </a:lnTo>
                    <a:lnTo>
                      <a:pt x="30" y="30"/>
                    </a:lnTo>
                    <a:lnTo>
                      <a:pt x="30" y="22"/>
                    </a:lnTo>
                    <a:lnTo>
                      <a:pt x="28" y="16"/>
                    </a:lnTo>
                    <a:lnTo>
                      <a:pt x="26" y="12"/>
                    </a:lnTo>
                    <a:lnTo>
                      <a:pt x="24" y="8"/>
                    </a:lnTo>
                    <a:lnTo>
                      <a:pt x="18" y="6"/>
                    </a:lnTo>
                    <a:lnTo>
                      <a:pt x="14" y="8"/>
                    </a:lnTo>
                    <a:lnTo>
                      <a:pt x="10" y="10"/>
                    </a:lnTo>
                    <a:lnTo>
                      <a:pt x="8" y="14"/>
                    </a:lnTo>
                    <a:lnTo>
                      <a:pt x="8" y="22"/>
                    </a:lnTo>
                    <a:lnTo>
                      <a:pt x="8" y="3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24" name="Line 12"/>
              <p:cNvSpPr>
                <a:spLocks noChangeShapeType="1"/>
              </p:cNvSpPr>
              <p:nvPr/>
            </p:nvSpPr>
            <p:spPr bwMode="auto">
              <a:xfrm flipV="1">
                <a:off x="1167" y="2036"/>
                <a:ext cx="1" cy="14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25" name="Freeform 13"/>
              <p:cNvSpPr>
                <a:spLocks noEditPoints="1"/>
              </p:cNvSpPr>
              <p:nvPr/>
            </p:nvSpPr>
            <p:spPr bwMode="auto">
              <a:xfrm>
                <a:off x="1096" y="2095"/>
                <a:ext cx="36" cy="56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0"/>
                  </a:cxn>
                  <a:cxn ang="0">
                    <a:pos x="2" y="12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12" y="0"/>
                  </a:cxn>
                  <a:cxn ang="0">
                    <a:pos x="18" y="0"/>
                  </a:cxn>
                  <a:cxn ang="0">
                    <a:pos x="22" y="0"/>
                  </a:cxn>
                  <a:cxn ang="0">
                    <a:pos x="26" y="2"/>
                  </a:cxn>
                  <a:cxn ang="0">
                    <a:pos x="30" y="4"/>
                  </a:cxn>
                  <a:cxn ang="0">
                    <a:pos x="32" y="8"/>
                  </a:cxn>
                  <a:cxn ang="0">
                    <a:pos x="34" y="10"/>
                  </a:cxn>
                  <a:cxn ang="0">
                    <a:pos x="36" y="16"/>
                  </a:cxn>
                  <a:cxn ang="0">
                    <a:pos x="36" y="22"/>
                  </a:cxn>
                  <a:cxn ang="0">
                    <a:pos x="38" y="30"/>
                  </a:cxn>
                  <a:cxn ang="0">
                    <a:pos x="36" y="38"/>
                  </a:cxn>
                  <a:cxn ang="0">
                    <a:pos x="36" y="46"/>
                  </a:cxn>
                  <a:cxn ang="0">
                    <a:pos x="32" y="52"/>
                  </a:cxn>
                  <a:cxn ang="0">
                    <a:pos x="28" y="56"/>
                  </a:cxn>
                  <a:cxn ang="0">
                    <a:pos x="24" y="58"/>
                  </a:cxn>
                  <a:cxn ang="0">
                    <a:pos x="18" y="58"/>
                  </a:cxn>
                  <a:cxn ang="0">
                    <a:pos x="14" y="58"/>
                  </a:cxn>
                  <a:cxn ang="0">
                    <a:pos x="8" y="56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0" y="38"/>
                  </a:cxn>
                  <a:cxn ang="0">
                    <a:pos x="0" y="30"/>
                  </a:cxn>
                  <a:cxn ang="0">
                    <a:pos x="8" y="30"/>
                  </a:cxn>
                  <a:cxn ang="0">
                    <a:pos x="8" y="38"/>
                  </a:cxn>
                  <a:cxn ang="0">
                    <a:pos x="8" y="44"/>
                  </a:cxn>
                  <a:cxn ang="0">
                    <a:pos x="10" y="48"/>
                  </a:cxn>
                  <a:cxn ang="0">
                    <a:pos x="14" y="50"/>
                  </a:cxn>
                  <a:cxn ang="0">
                    <a:pos x="18" y="52"/>
                  </a:cxn>
                  <a:cxn ang="0">
                    <a:pos x="22" y="50"/>
                  </a:cxn>
                  <a:cxn ang="0">
                    <a:pos x="26" y="48"/>
                  </a:cxn>
                  <a:cxn ang="0">
                    <a:pos x="28" y="44"/>
                  </a:cxn>
                  <a:cxn ang="0">
                    <a:pos x="30" y="38"/>
                  </a:cxn>
                  <a:cxn ang="0">
                    <a:pos x="30" y="30"/>
                  </a:cxn>
                  <a:cxn ang="0">
                    <a:pos x="30" y="22"/>
                  </a:cxn>
                  <a:cxn ang="0">
                    <a:pos x="28" y="16"/>
                  </a:cxn>
                  <a:cxn ang="0">
                    <a:pos x="26" y="12"/>
                  </a:cxn>
                  <a:cxn ang="0">
                    <a:pos x="22" y="8"/>
                  </a:cxn>
                  <a:cxn ang="0">
                    <a:pos x="18" y="6"/>
                  </a:cxn>
                  <a:cxn ang="0">
                    <a:pos x="14" y="8"/>
                  </a:cxn>
                  <a:cxn ang="0">
                    <a:pos x="10" y="10"/>
                  </a:cxn>
                  <a:cxn ang="0">
                    <a:pos x="8" y="14"/>
                  </a:cxn>
                  <a:cxn ang="0">
                    <a:pos x="8" y="22"/>
                  </a:cxn>
                  <a:cxn ang="0">
                    <a:pos x="8" y="30"/>
                  </a:cxn>
                </a:cxnLst>
                <a:rect l="0" t="0" r="r" b="b"/>
                <a:pathLst>
                  <a:path w="38" h="58">
                    <a:moveTo>
                      <a:pt x="0" y="30"/>
                    </a:moveTo>
                    <a:lnTo>
                      <a:pt x="0" y="20"/>
                    </a:lnTo>
                    <a:lnTo>
                      <a:pt x="2" y="12"/>
                    </a:lnTo>
                    <a:lnTo>
                      <a:pt x="4" y="8"/>
                    </a:lnTo>
                    <a:lnTo>
                      <a:pt x="8" y="4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2" y="0"/>
                    </a:lnTo>
                    <a:lnTo>
                      <a:pt x="26" y="2"/>
                    </a:lnTo>
                    <a:lnTo>
                      <a:pt x="30" y="4"/>
                    </a:lnTo>
                    <a:lnTo>
                      <a:pt x="32" y="8"/>
                    </a:lnTo>
                    <a:lnTo>
                      <a:pt x="34" y="10"/>
                    </a:lnTo>
                    <a:lnTo>
                      <a:pt x="36" y="16"/>
                    </a:lnTo>
                    <a:lnTo>
                      <a:pt x="36" y="22"/>
                    </a:lnTo>
                    <a:lnTo>
                      <a:pt x="38" y="30"/>
                    </a:lnTo>
                    <a:lnTo>
                      <a:pt x="36" y="38"/>
                    </a:lnTo>
                    <a:lnTo>
                      <a:pt x="36" y="46"/>
                    </a:lnTo>
                    <a:lnTo>
                      <a:pt x="32" y="52"/>
                    </a:lnTo>
                    <a:lnTo>
                      <a:pt x="28" y="56"/>
                    </a:lnTo>
                    <a:lnTo>
                      <a:pt x="24" y="58"/>
                    </a:lnTo>
                    <a:lnTo>
                      <a:pt x="18" y="58"/>
                    </a:lnTo>
                    <a:lnTo>
                      <a:pt x="14" y="58"/>
                    </a:lnTo>
                    <a:lnTo>
                      <a:pt x="8" y="56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38"/>
                    </a:lnTo>
                    <a:lnTo>
                      <a:pt x="0" y="30"/>
                    </a:lnTo>
                    <a:close/>
                    <a:moveTo>
                      <a:pt x="8" y="30"/>
                    </a:moveTo>
                    <a:lnTo>
                      <a:pt x="8" y="38"/>
                    </a:lnTo>
                    <a:lnTo>
                      <a:pt x="8" y="44"/>
                    </a:lnTo>
                    <a:lnTo>
                      <a:pt x="10" y="48"/>
                    </a:lnTo>
                    <a:lnTo>
                      <a:pt x="14" y="50"/>
                    </a:lnTo>
                    <a:lnTo>
                      <a:pt x="18" y="52"/>
                    </a:lnTo>
                    <a:lnTo>
                      <a:pt x="22" y="50"/>
                    </a:lnTo>
                    <a:lnTo>
                      <a:pt x="26" y="48"/>
                    </a:lnTo>
                    <a:lnTo>
                      <a:pt x="28" y="44"/>
                    </a:lnTo>
                    <a:lnTo>
                      <a:pt x="30" y="38"/>
                    </a:lnTo>
                    <a:lnTo>
                      <a:pt x="30" y="30"/>
                    </a:lnTo>
                    <a:lnTo>
                      <a:pt x="30" y="22"/>
                    </a:lnTo>
                    <a:lnTo>
                      <a:pt x="28" y="16"/>
                    </a:lnTo>
                    <a:lnTo>
                      <a:pt x="26" y="12"/>
                    </a:lnTo>
                    <a:lnTo>
                      <a:pt x="22" y="8"/>
                    </a:lnTo>
                    <a:lnTo>
                      <a:pt x="18" y="6"/>
                    </a:lnTo>
                    <a:lnTo>
                      <a:pt x="14" y="8"/>
                    </a:lnTo>
                    <a:lnTo>
                      <a:pt x="10" y="10"/>
                    </a:lnTo>
                    <a:lnTo>
                      <a:pt x="8" y="14"/>
                    </a:lnTo>
                    <a:lnTo>
                      <a:pt x="8" y="22"/>
                    </a:lnTo>
                    <a:lnTo>
                      <a:pt x="8" y="3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26" name="Rectangle 14"/>
              <p:cNvSpPr>
                <a:spLocks noChangeArrowheads="1"/>
              </p:cNvSpPr>
              <p:nvPr/>
            </p:nvSpPr>
            <p:spPr bwMode="auto">
              <a:xfrm>
                <a:off x="1142" y="2143"/>
                <a:ext cx="8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27" name="Freeform 15"/>
              <p:cNvSpPr>
                <a:spLocks/>
              </p:cNvSpPr>
              <p:nvPr/>
            </p:nvSpPr>
            <p:spPr bwMode="auto">
              <a:xfrm>
                <a:off x="1159" y="2095"/>
                <a:ext cx="34" cy="56"/>
              </a:xfrm>
              <a:custGeom>
                <a:avLst/>
                <a:gdLst/>
                <a:ahLst/>
                <a:cxnLst>
                  <a:cxn ang="0">
                    <a:pos x="36" y="50"/>
                  </a:cxn>
                  <a:cxn ang="0">
                    <a:pos x="36" y="58"/>
                  </a:cxn>
                  <a:cxn ang="0">
                    <a:pos x="0" y="58"/>
                  </a:cxn>
                  <a:cxn ang="0">
                    <a:pos x="0" y="54"/>
                  </a:cxn>
                  <a:cxn ang="0">
                    <a:pos x="0" y="52"/>
                  </a:cxn>
                  <a:cxn ang="0">
                    <a:pos x="2" y="48"/>
                  </a:cxn>
                  <a:cxn ang="0">
                    <a:pos x="4" y="44"/>
                  </a:cxn>
                  <a:cxn ang="0">
                    <a:pos x="8" y="40"/>
                  </a:cxn>
                  <a:cxn ang="0">
                    <a:pos x="14" y="36"/>
                  </a:cxn>
                  <a:cxn ang="0">
                    <a:pos x="18" y="32"/>
                  </a:cxn>
                  <a:cxn ang="0">
                    <a:pos x="22" y="28"/>
                  </a:cxn>
                  <a:cxn ang="0">
                    <a:pos x="26" y="24"/>
                  </a:cxn>
                  <a:cxn ang="0">
                    <a:pos x="28" y="20"/>
                  </a:cxn>
                  <a:cxn ang="0">
                    <a:pos x="28" y="16"/>
                  </a:cxn>
                  <a:cxn ang="0">
                    <a:pos x="28" y="12"/>
                  </a:cxn>
                  <a:cxn ang="0">
                    <a:pos x="26" y="10"/>
                  </a:cxn>
                  <a:cxn ang="0">
                    <a:pos x="22" y="8"/>
                  </a:cxn>
                  <a:cxn ang="0">
                    <a:pos x="18" y="6"/>
                  </a:cxn>
                  <a:cxn ang="0">
                    <a:pos x="14" y="8"/>
                  </a:cxn>
                  <a:cxn ang="0">
                    <a:pos x="10" y="10"/>
                  </a:cxn>
                  <a:cxn ang="0">
                    <a:pos x="8" y="12"/>
                  </a:cxn>
                  <a:cxn ang="0">
                    <a:pos x="8" y="16"/>
                  </a:cxn>
                  <a:cxn ang="0">
                    <a:pos x="0" y="16"/>
                  </a:cxn>
                  <a:cxn ang="0">
                    <a:pos x="2" y="8"/>
                  </a:cxn>
                  <a:cxn ang="0">
                    <a:pos x="6" y="4"/>
                  </a:cxn>
                  <a:cxn ang="0">
                    <a:pos x="12" y="0"/>
                  </a:cxn>
                  <a:cxn ang="0">
                    <a:pos x="18" y="0"/>
                  </a:cxn>
                  <a:cxn ang="0">
                    <a:pos x="26" y="2"/>
                  </a:cxn>
                  <a:cxn ang="0">
                    <a:pos x="32" y="4"/>
                  </a:cxn>
                  <a:cxn ang="0">
                    <a:pos x="34" y="10"/>
                  </a:cxn>
                  <a:cxn ang="0">
                    <a:pos x="36" y="16"/>
                  </a:cxn>
                  <a:cxn ang="0">
                    <a:pos x="36" y="20"/>
                  </a:cxn>
                  <a:cxn ang="0">
                    <a:pos x="34" y="22"/>
                  </a:cxn>
                  <a:cxn ang="0">
                    <a:pos x="34" y="26"/>
                  </a:cxn>
                  <a:cxn ang="0">
                    <a:pos x="30" y="30"/>
                  </a:cxn>
                  <a:cxn ang="0">
                    <a:pos x="26" y="34"/>
                  </a:cxn>
                  <a:cxn ang="0">
                    <a:pos x="20" y="40"/>
                  </a:cxn>
                  <a:cxn ang="0">
                    <a:pos x="16" y="44"/>
                  </a:cxn>
                  <a:cxn ang="0">
                    <a:pos x="12" y="46"/>
                  </a:cxn>
                  <a:cxn ang="0">
                    <a:pos x="10" y="48"/>
                  </a:cxn>
                  <a:cxn ang="0">
                    <a:pos x="10" y="50"/>
                  </a:cxn>
                  <a:cxn ang="0">
                    <a:pos x="36" y="50"/>
                  </a:cxn>
                </a:cxnLst>
                <a:rect l="0" t="0" r="r" b="b"/>
                <a:pathLst>
                  <a:path w="36" h="58">
                    <a:moveTo>
                      <a:pt x="36" y="50"/>
                    </a:moveTo>
                    <a:lnTo>
                      <a:pt x="36" y="58"/>
                    </a:lnTo>
                    <a:lnTo>
                      <a:pt x="0" y="58"/>
                    </a:lnTo>
                    <a:lnTo>
                      <a:pt x="0" y="54"/>
                    </a:lnTo>
                    <a:lnTo>
                      <a:pt x="0" y="52"/>
                    </a:lnTo>
                    <a:lnTo>
                      <a:pt x="2" y="48"/>
                    </a:lnTo>
                    <a:lnTo>
                      <a:pt x="4" y="44"/>
                    </a:lnTo>
                    <a:lnTo>
                      <a:pt x="8" y="40"/>
                    </a:lnTo>
                    <a:lnTo>
                      <a:pt x="14" y="36"/>
                    </a:lnTo>
                    <a:lnTo>
                      <a:pt x="18" y="32"/>
                    </a:lnTo>
                    <a:lnTo>
                      <a:pt x="22" y="28"/>
                    </a:lnTo>
                    <a:lnTo>
                      <a:pt x="26" y="24"/>
                    </a:lnTo>
                    <a:lnTo>
                      <a:pt x="28" y="20"/>
                    </a:lnTo>
                    <a:lnTo>
                      <a:pt x="28" y="16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2" y="8"/>
                    </a:lnTo>
                    <a:lnTo>
                      <a:pt x="18" y="6"/>
                    </a:lnTo>
                    <a:lnTo>
                      <a:pt x="14" y="8"/>
                    </a:lnTo>
                    <a:lnTo>
                      <a:pt x="10" y="10"/>
                    </a:lnTo>
                    <a:lnTo>
                      <a:pt x="8" y="12"/>
                    </a:lnTo>
                    <a:lnTo>
                      <a:pt x="8" y="16"/>
                    </a:lnTo>
                    <a:lnTo>
                      <a:pt x="0" y="16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6" y="2"/>
                    </a:lnTo>
                    <a:lnTo>
                      <a:pt x="32" y="4"/>
                    </a:lnTo>
                    <a:lnTo>
                      <a:pt x="34" y="10"/>
                    </a:lnTo>
                    <a:lnTo>
                      <a:pt x="36" y="16"/>
                    </a:lnTo>
                    <a:lnTo>
                      <a:pt x="36" y="20"/>
                    </a:lnTo>
                    <a:lnTo>
                      <a:pt x="34" y="22"/>
                    </a:lnTo>
                    <a:lnTo>
                      <a:pt x="34" y="26"/>
                    </a:lnTo>
                    <a:lnTo>
                      <a:pt x="30" y="30"/>
                    </a:lnTo>
                    <a:lnTo>
                      <a:pt x="26" y="34"/>
                    </a:lnTo>
                    <a:lnTo>
                      <a:pt x="20" y="40"/>
                    </a:lnTo>
                    <a:lnTo>
                      <a:pt x="16" y="44"/>
                    </a:lnTo>
                    <a:lnTo>
                      <a:pt x="12" y="46"/>
                    </a:lnTo>
                    <a:lnTo>
                      <a:pt x="10" y="48"/>
                    </a:lnTo>
                    <a:lnTo>
                      <a:pt x="10" y="50"/>
                    </a:lnTo>
                    <a:lnTo>
                      <a:pt x="3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28" name="Freeform 16"/>
              <p:cNvSpPr>
                <a:spLocks/>
              </p:cNvSpPr>
              <p:nvPr/>
            </p:nvSpPr>
            <p:spPr bwMode="auto">
              <a:xfrm>
                <a:off x="1201" y="2095"/>
                <a:ext cx="36" cy="56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8" y="42"/>
                  </a:cxn>
                  <a:cxn ang="0">
                    <a:pos x="10" y="46"/>
                  </a:cxn>
                  <a:cxn ang="0">
                    <a:pos x="12" y="50"/>
                  </a:cxn>
                  <a:cxn ang="0">
                    <a:pos x="14" y="50"/>
                  </a:cxn>
                  <a:cxn ang="0">
                    <a:pos x="18" y="52"/>
                  </a:cxn>
                  <a:cxn ang="0">
                    <a:pos x="24" y="50"/>
                  </a:cxn>
                  <a:cxn ang="0">
                    <a:pos x="28" y="48"/>
                  </a:cxn>
                  <a:cxn ang="0">
                    <a:pos x="30" y="44"/>
                  </a:cxn>
                  <a:cxn ang="0">
                    <a:pos x="30" y="38"/>
                  </a:cxn>
                  <a:cxn ang="0">
                    <a:pos x="30" y="34"/>
                  </a:cxn>
                  <a:cxn ang="0">
                    <a:pos x="28" y="30"/>
                  </a:cxn>
                  <a:cxn ang="0">
                    <a:pos x="24" y="26"/>
                  </a:cxn>
                  <a:cxn ang="0">
                    <a:pos x="18" y="26"/>
                  </a:cxn>
                  <a:cxn ang="0">
                    <a:pos x="16" y="26"/>
                  </a:cxn>
                  <a:cxn ang="0">
                    <a:pos x="12" y="28"/>
                  </a:cxn>
                  <a:cxn ang="0">
                    <a:pos x="10" y="28"/>
                  </a:cxn>
                  <a:cxn ang="0">
                    <a:pos x="8" y="30"/>
                  </a:cxn>
                  <a:cxn ang="0">
                    <a:pos x="2" y="30"/>
                  </a:cxn>
                  <a:cxn ang="0">
                    <a:pos x="8" y="0"/>
                  </a:cxn>
                  <a:cxn ang="0">
                    <a:pos x="34" y="0"/>
                  </a:cxn>
                  <a:cxn ang="0">
                    <a:pos x="34" y="8"/>
                  </a:cxn>
                  <a:cxn ang="0">
                    <a:pos x="14" y="8"/>
                  </a:cxn>
                  <a:cxn ang="0">
                    <a:pos x="10" y="22"/>
                  </a:cxn>
                  <a:cxn ang="0">
                    <a:pos x="16" y="20"/>
                  </a:cxn>
                  <a:cxn ang="0">
                    <a:pos x="20" y="20"/>
                  </a:cxn>
                  <a:cxn ang="0">
                    <a:pos x="28" y="20"/>
                  </a:cxn>
                  <a:cxn ang="0">
                    <a:pos x="34" y="24"/>
                  </a:cxn>
                  <a:cxn ang="0">
                    <a:pos x="36" y="30"/>
                  </a:cxn>
                  <a:cxn ang="0">
                    <a:pos x="38" y="38"/>
                  </a:cxn>
                  <a:cxn ang="0">
                    <a:pos x="36" y="46"/>
                  </a:cxn>
                  <a:cxn ang="0">
                    <a:pos x="34" y="52"/>
                  </a:cxn>
                  <a:cxn ang="0">
                    <a:pos x="30" y="56"/>
                  </a:cxn>
                  <a:cxn ang="0">
                    <a:pos x="24" y="58"/>
                  </a:cxn>
                  <a:cxn ang="0">
                    <a:pos x="18" y="58"/>
                  </a:cxn>
                  <a:cxn ang="0">
                    <a:pos x="12" y="58"/>
                  </a:cxn>
                  <a:cxn ang="0">
                    <a:pos x="6" y="54"/>
                  </a:cxn>
                  <a:cxn ang="0">
                    <a:pos x="2" y="48"/>
                  </a:cxn>
                  <a:cxn ang="0">
                    <a:pos x="0" y="42"/>
                  </a:cxn>
                </a:cxnLst>
                <a:rect l="0" t="0" r="r" b="b"/>
                <a:pathLst>
                  <a:path w="38" h="58">
                    <a:moveTo>
                      <a:pt x="0" y="42"/>
                    </a:moveTo>
                    <a:lnTo>
                      <a:pt x="8" y="42"/>
                    </a:lnTo>
                    <a:lnTo>
                      <a:pt x="10" y="46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8" y="52"/>
                    </a:lnTo>
                    <a:lnTo>
                      <a:pt x="24" y="50"/>
                    </a:lnTo>
                    <a:lnTo>
                      <a:pt x="28" y="48"/>
                    </a:lnTo>
                    <a:lnTo>
                      <a:pt x="30" y="44"/>
                    </a:lnTo>
                    <a:lnTo>
                      <a:pt x="30" y="38"/>
                    </a:lnTo>
                    <a:lnTo>
                      <a:pt x="30" y="34"/>
                    </a:lnTo>
                    <a:lnTo>
                      <a:pt x="28" y="30"/>
                    </a:lnTo>
                    <a:lnTo>
                      <a:pt x="24" y="26"/>
                    </a:lnTo>
                    <a:lnTo>
                      <a:pt x="18" y="26"/>
                    </a:lnTo>
                    <a:lnTo>
                      <a:pt x="16" y="26"/>
                    </a:lnTo>
                    <a:lnTo>
                      <a:pt x="12" y="28"/>
                    </a:lnTo>
                    <a:lnTo>
                      <a:pt x="10" y="28"/>
                    </a:lnTo>
                    <a:lnTo>
                      <a:pt x="8" y="30"/>
                    </a:lnTo>
                    <a:lnTo>
                      <a:pt x="2" y="30"/>
                    </a:lnTo>
                    <a:lnTo>
                      <a:pt x="8" y="0"/>
                    </a:lnTo>
                    <a:lnTo>
                      <a:pt x="34" y="0"/>
                    </a:lnTo>
                    <a:lnTo>
                      <a:pt x="34" y="8"/>
                    </a:lnTo>
                    <a:lnTo>
                      <a:pt x="14" y="8"/>
                    </a:lnTo>
                    <a:lnTo>
                      <a:pt x="10" y="22"/>
                    </a:lnTo>
                    <a:lnTo>
                      <a:pt x="16" y="20"/>
                    </a:lnTo>
                    <a:lnTo>
                      <a:pt x="20" y="20"/>
                    </a:lnTo>
                    <a:lnTo>
                      <a:pt x="28" y="20"/>
                    </a:lnTo>
                    <a:lnTo>
                      <a:pt x="34" y="24"/>
                    </a:lnTo>
                    <a:lnTo>
                      <a:pt x="36" y="30"/>
                    </a:lnTo>
                    <a:lnTo>
                      <a:pt x="38" y="38"/>
                    </a:lnTo>
                    <a:lnTo>
                      <a:pt x="36" y="46"/>
                    </a:lnTo>
                    <a:lnTo>
                      <a:pt x="34" y="52"/>
                    </a:lnTo>
                    <a:lnTo>
                      <a:pt x="30" y="56"/>
                    </a:lnTo>
                    <a:lnTo>
                      <a:pt x="24" y="58"/>
                    </a:lnTo>
                    <a:lnTo>
                      <a:pt x="18" y="58"/>
                    </a:lnTo>
                    <a:lnTo>
                      <a:pt x="12" y="58"/>
                    </a:lnTo>
                    <a:lnTo>
                      <a:pt x="6" y="54"/>
                    </a:lnTo>
                    <a:lnTo>
                      <a:pt x="2" y="48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29" name="Line 17"/>
              <p:cNvSpPr>
                <a:spLocks noChangeShapeType="1"/>
              </p:cNvSpPr>
              <p:nvPr/>
            </p:nvSpPr>
            <p:spPr bwMode="auto">
              <a:xfrm flipV="1">
                <a:off x="1479" y="2036"/>
                <a:ext cx="1" cy="14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30" name="Freeform 18"/>
              <p:cNvSpPr>
                <a:spLocks noEditPoints="1"/>
              </p:cNvSpPr>
              <p:nvPr/>
            </p:nvSpPr>
            <p:spPr bwMode="auto">
              <a:xfrm>
                <a:off x="1430" y="2095"/>
                <a:ext cx="36" cy="56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0"/>
                  </a:cxn>
                  <a:cxn ang="0">
                    <a:pos x="2" y="12"/>
                  </a:cxn>
                  <a:cxn ang="0">
                    <a:pos x="6" y="8"/>
                  </a:cxn>
                  <a:cxn ang="0">
                    <a:pos x="8" y="4"/>
                  </a:cxn>
                  <a:cxn ang="0">
                    <a:pos x="14" y="0"/>
                  </a:cxn>
                  <a:cxn ang="0">
                    <a:pos x="20" y="0"/>
                  </a:cxn>
                  <a:cxn ang="0">
                    <a:pos x="24" y="0"/>
                  </a:cxn>
                  <a:cxn ang="0">
                    <a:pos x="28" y="2"/>
                  </a:cxn>
                  <a:cxn ang="0">
                    <a:pos x="30" y="4"/>
                  </a:cxn>
                  <a:cxn ang="0">
                    <a:pos x="34" y="8"/>
                  </a:cxn>
                  <a:cxn ang="0">
                    <a:pos x="36" y="10"/>
                  </a:cxn>
                  <a:cxn ang="0">
                    <a:pos x="36" y="16"/>
                  </a:cxn>
                  <a:cxn ang="0">
                    <a:pos x="38" y="22"/>
                  </a:cxn>
                  <a:cxn ang="0">
                    <a:pos x="38" y="30"/>
                  </a:cxn>
                  <a:cxn ang="0">
                    <a:pos x="38" y="38"/>
                  </a:cxn>
                  <a:cxn ang="0">
                    <a:pos x="36" y="46"/>
                  </a:cxn>
                  <a:cxn ang="0">
                    <a:pos x="34" y="52"/>
                  </a:cxn>
                  <a:cxn ang="0">
                    <a:pos x="30" y="56"/>
                  </a:cxn>
                  <a:cxn ang="0">
                    <a:pos x="24" y="58"/>
                  </a:cxn>
                  <a:cxn ang="0">
                    <a:pos x="20" y="58"/>
                  </a:cxn>
                  <a:cxn ang="0">
                    <a:pos x="14" y="58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0" y="38"/>
                  </a:cxn>
                  <a:cxn ang="0">
                    <a:pos x="0" y="30"/>
                  </a:cxn>
                  <a:cxn ang="0">
                    <a:pos x="8" y="30"/>
                  </a:cxn>
                  <a:cxn ang="0">
                    <a:pos x="8" y="38"/>
                  </a:cxn>
                  <a:cxn ang="0">
                    <a:pos x="10" y="44"/>
                  </a:cxn>
                  <a:cxn ang="0">
                    <a:pos x="12" y="48"/>
                  </a:cxn>
                  <a:cxn ang="0">
                    <a:pos x="14" y="50"/>
                  </a:cxn>
                  <a:cxn ang="0">
                    <a:pos x="20" y="52"/>
                  </a:cxn>
                  <a:cxn ang="0">
                    <a:pos x="24" y="50"/>
                  </a:cxn>
                  <a:cxn ang="0">
                    <a:pos x="28" y="48"/>
                  </a:cxn>
                  <a:cxn ang="0">
                    <a:pos x="28" y="44"/>
                  </a:cxn>
                  <a:cxn ang="0">
                    <a:pos x="30" y="38"/>
                  </a:cxn>
                  <a:cxn ang="0">
                    <a:pos x="30" y="30"/>
                  </a:cxn>
                  <a:cxn ang="0">
                    <a:pos x="30" y="22"/>
                  </a:cxn>
                  <a:cxn ang="0">
                    <a:pos x="28" y="16"/>
                  </a:cxn>
                  <a:cxn ang="0">
                    <a:pos x="28" y="12"/>
                  </a:cxn>
                  <a:cxn ang="0">
                    <a:pos x="24" y="8"/>
                  </a:cxn>
                  <a:cxn ang="0">
                    <a:pos x="20" y="6"/>
                  </a:cxn>
                  <a:cxn ang="0">
                    <a:pos x="14" y="8"/>
                  </a:cxn>
                  <a:cxn ang="0">
                    <a:pos x="12" y="10"/>
                  </a:cxn>
                  <a:cxn ang="0">
                    <a:pos x="10" y="14"/>
                  </a:cxn>
                  <a:cxn ang="0">
                    <a:pos x="8" y="22"/>
                  </a:cxn>
                  <a:cxn ang="0">
                    <a:pos x="8" y="30"/>
                  </a:cxn>
                </a:cxnLst>
                <a:rect l="0" t="0" r="r" b="b"/>
                <a:pathLst>
                  <a:path w="38" h="58">
                    <a:moveTo>
                      <a:pt x="0" y="30"/>
                    </a:moveTo>
                    <a:lnTo>
                      <a:pt x="0" y="20"/>
                    </a:lnTo>
                    <a:lnTo>
                      <a:pt x="2" y="12"/>
                    </a:lnTo>
                    <a:lnTo>
                      <a:pt x="6" y="8"/>
                    </a:lnTo>
                    <a:lnTo>
                      <a:pt x="8" y="4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0" y="4"/>
                    </a:lnTo>
                    <a:lnTo>
                      <a:pt x="34" y="8"/>
                    </a:lnTo>
                    <a:lnTo>
                      <a:pt x="36" y="10"/>
                    </a:lnTo>
                    <a:lnTo>
                      <a:pt x="36" y="16"/>
                    </a:lnTo>
                    <a:lnTo>
                      <a:pt x="38" y="22"/>
                    </a:lnTo>
                    <a:lnTo>
                      <a:pt x="38" y="30"/>
                    </a:lnTo>
                    <a:lnTo>
                      <a:pt x="38" y="38"/>
                    </a:lnTo>
                    <a:lnTo>
                      <a:pt x="36" y="46"/>
                    </a:lnTo>
                    <a:lnTo>
                      <a:pt x="34" y="52"/>
                    </a:lnTo>
                    <a:lnTo>
                      <a:pt x="30" y="56"/>
                    </a:lnTo>
                    <a:lnTo>
                      <a:pt x="24" y="58"/>
                    </a:lnTo>
                    <a:lnTo>
                      <a:pt x="20" y="58"/>
                    </a:lnTo>
                    <a:lnTo>
                      <a:pt x="14" y="58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38"/>
                    </a:lnTo>
                    <a:lnTo>
                      <a:pt x="0" y="30"/>
                    </a:lnTo>
                    <a:close/>
                    <a:moveTo>
                      <a:pt x="8" y="30"/>
                    </a:moveTo>
                    <a:lnTo>
                      <a:pt x="8" y="38"/>
                    </a:lnTo>
                    <a:lnTo>
                      <a:pt x="10" y="44"/>
                    </a:lnTo>
                    <a:lnTo>
                      <a:pt x="12" y="48"/>
                    </a:lnTo>
                    <a:lnTo>
                      <a:pt x="14" y="50"/>
                    </a:lnTo>
                    <a:lnTo>
                      <a:pt x="20" y="52"/>
                    </a:lnTo>
                    <a:lnTo>
                      <a:pt x="24" y="50"/>
                    </a:lnTo>
                    <a:lnTo>
                      <a:pt x="28" y="48"/>
                    </a:lnTo>
                    <a:lnTo>
                      <a:pt x="28" y="44"/>
                    </a:lnTo>
                    <a:lnTo>
                      <a:pt x="30" y="38"/>
                    </a:lnTo>
                    <a:lnTo>
                      <a:pt x="30" y="30"/>
                    </a:lnTo>
                    <a:lnTo>
                      <a:pt x="30" y="22"/>
                    </a:lnTo>
                    <a:lnTo>
                      <a:pt x="28" y="16"/>
                    </a:lnTo>
                    <a:lnTo>
                      <a:pt x="28" y="12"/>
                    </a:lnTo>
                    <a:lnTo>
                      <a:pt x="24" y="8"/>
                    </a:lnTo>
                    <a:lnTo>
                      <a:pt x="20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0" y="14"/>
                    </a:lnTo>
                    <a:lnTo>
                      <a:pt x="8" y="22"/>
                    </a:lnTo>
                    <a:lnTo>
                      <a:pt x="8" y="3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31" name="Rectangle 19"/>
              <p:cNvSpPr>
                <a:spLocks noChangeArrowheads="1"/>
              </p:cNvSpPr>
              <p:nvPr/>
            </p:nvSpPr>
            <p:spPr bwMode="auto">
              <a:xfrm>
                <a:off x="1475" y="2143"/>
                <a:ext cx="8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32" name="Freeform 20"/>
              <p:cNvSpPr>
                <a:spLocks/>
              </p:cNvSpPr>
              <p:nvPr/>
            </p:nvSpPr>
            <p:spPr bwMode="auto">
              <a:xfrm>
                <a:off x="1494" y="2095"/>
                <a:ext cx="35" cy="56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6" y="42"/>
                  </a:cxn>
                  <a:cxn ang="0">
                    <a:pos x="8" y="46"/>
                  </a:cxn>
                  <a:cxn ang="0">
                    <a:pos x="10" y="50"/>
                  </a:cxn>
                  <a:cxn ang="0">
                    <a:pos x="14" y="50"/>
                  </a:cxn>
                  <a:cxn ang="0">
                    <a:pos x="18" y="52"/>
                  </a:cxn>
                  <a:cxn ang="0">
                    <a:pos x="22" y="50"/>
                  </a:cxn>
                  <a:cxn ang="0">
                    <a:pos x="26" y="48"/>
                  </a:cxn>
                  <a:cxn ang="0">
                    <a:pos x="28" y="44"/>
                  </a:cxn>
                  <a:cxn ang="0">
                    <a:pos x="30" y="38"/>
                  </a:cxn>
                  <a:cxn ang="0">
                    <a:pos x="28" y="34"/>
                  </a:cxn>
                  <a:cxn ang="0">
                    <a:pos x="26" y="30"/>
                  </a:cxn>
                  <a:cxn ang="0">
                    <a:pos x="22" y="26"/>
                  </a:cxn>
                  <a:cxn ang="0">
                    <a:pos x="18" y="26"/>
                  </a:cxn>
                  <a:cxn ang="0">
                    <a:pos x="14" y="26"/>
                  </a:cxn>
                  <a:cxn ang="0">
                    <a:pos x="12" y="28"/>
                  </a:cxn>
                  <a:cxn ang="0">
                    <a:pos x="10" y="28"/>
                  </a:cxn>
                  <a:cxn ang="0">
                    <a:pos x="8" y="30"/>
                  </a:cxn>
                  <a:cxn ang="0">
                    <a:pos x="0" y="30"/>
                  </a:cxn>
                  <a:cxn ang="0">
                    <a:pos x="6" y="0"/>
                  </a:cxn>
                  <a:cxn ang="0">
                    <a:pos x="34" y="0"/>
                  </a:cxn>
                  <a:cxn ang="0">
                    <a:pos x="34" y="8"/>
                  </a:cxn>
                  <a:cxn ang="0">
                    <a:pos x="12" y="8"/>
                  </a:cxn>
                  <a:cxn ang="0">
                    <a:pos x="8" y="22"/>
                  </a:cxn>
                  <a:cxn ang="0">
                    <a:pos x="14" y="20"/>
                  </a:cxn>
                  <a:cxn ang="0">
                    <a:pos x="20" y="20"/>
                  </a:cxn>
                  <a:cxn ang="0">
                    <a:pos x="26" y="20"/>
                  </a:cxn>
                  <a:cxn ang="0">
                    <a:pos x="32" y="24"/>
                  </a:cxn>
                  <a:cxn ang="0">
                    <a:pos x="36" y="30"/>
                  </a:cxn>
                  <a:cxn ang="0">
                    <a:pos x="36" y="38"/>
                  </a:cxn>
                  <a:cxn ang="0">
                    <a:pos x="36" y="46"/>
                  </a:cxn>
                  <a:cxn ang="0">
                    <a:pos x="32" y="52"/>
                  </a:cxn>
                  <a:cxn ang="0">
                    <a:pos x="28" y="56"/>
                  </a:cxn>
                  <a:cxn ang="0">
                    <a:pos x="24" y="58"/>
                  </a:cxn>
                  <a:cxn ang="0">
                    <a:pos x="18" y="58"/>
                  </a:cxn>
                  <a:cxn ang="0">
                    <a:pos x="10" y="58"/>
                  </a:cxn>
                  <a:cxn ang="0">
                    <a:pos x="4" y="54"/>
                  </a:cxn>
                  <a:cxn ang="0">
                    <a:pos x="0" y="48"/>
                  </a:cxn>
                  <a:cxn ang="0">
                    <a:pos x="0" y="42"/>
                  </a:cxn>
                </a:cxnLst>
                <a:rect l="0" t="0" r="r" b="b"/>
                <a:pathLst>
                  <a:path w="36" h="58">
                    <a:moveTo>
                      <a:pt x="0" y="42"/>
                    </a:moveTo>
                    <a:lnTo>
                      <a:pt x="6" y="42"/>
                    </a:lnTo>
                    <a:lnTo>
                      <a:pt x="8" y="46"/>
                    </a:lnTo>
                    <a:lnTo>
                      <a:pt x="10" y="50"/>
                    </a:lnTo>
                    <a:lnTo>
                      <a:pt x="14" y="50"/>
                    </a:lnTo>
                    <a:lnTo>
                      <a:pt x="18" y="52"/>
                    </a:lnTo>
                    <a:lnTo>
                      <a:pt x="22" y="50"/>
                    </a:lnTo>
                    <a:lnTo>
                      <a:pt x="26" y="48"/>
                    </a:lnTo>
                    <a:lnTo>
                      <a:pt x="28" y="44"/>
                    </a:lnTo>
                    <a:lnTo>
                      <a:pt x="30" y="38"/>
                    </a:lnTo>
                    <a:lnTo>
                      <a:pt x="28" y="34"/>
                    </a:lnTo>
                    <a:lnTo>
                      <a:pt x="26" y="30"/>
                    </a:lnTo>
                    <a:lnTo>
                      <a:pt x="22" y="26"/>
                    </a:lnTo>
                    <a:lnTo>
                      <a:pt x="18" y="26"/>
                    </a:lnTo>
                    <a:lnTo>
                      <a:pt x="14" y="26"/>
                    </a:lnTo>
                    <a:lnTo>
                      <a:pt x="12" y="28"/>
                    </a:lnTo>
                    <a:lnTo>
                      <a:pt x="10" y="28"/>
                    </a:lnTo>
                    <a:lnTo>
                      <a:pt x="8" y="30"/>
                    </a:lnTo>
                    <a:lnTo>
                      <a:pt x="0" y="30"/>
                    </a:lnTo>
                    <a:lnTo>
                      <a:pt x="6" y="0"/>
                    </a:lnTo>
                    <a:lnTo>
                      <a:pt x="34" y="0"/>
                    </a:lnTo>
                    <a:lnTo>
                      <a:pt x="34" y="8"/>
                    </a:lnTo>
                    <a:lnTo>
                      <a:pt x="12" y="8"/>
                    </a:lnTo>
                    <a:lnTo>
                      <a:pt x="8" y="22"/>
                    </a:lnTo>
                    <a:lnTo>
                      <a:pt x="14" y="20"/>
                    </a:lnTo>
                    <a:lnTo>
                      <a:pt x="20" y="20"/>
                    </a:lnTo>
                    <a:lnTo>
                      <a:pt x="26" y="20"/>
                    </a:lnTo>
                    <a:lnTo>
                      <a:pt x="32" y="24"/>
                    </a:lnTo>
                    <a:lnTo>
                      <a:pt x="36" y="30"/>
                    </a:lnTo>
                    <a:lnTo>
                      <a:pt x="36" y="38"/>
                    </a:lnTo>
                    <a:lnTo>
                      <a:pt x="36" y="46"/>
                    </a:lnTo>
                    <a:lnTo>
                      <a:pt x="32" y="52"/>
                    </a:lnTo>
                    <a:lnTo>
                      <a:pt x="28" y="56"/>
                    </a:lnTo>
                    <a:lnTo>
                      <a:pt x="24" y="58"/>
                    </a:lnTo>
                    <a:lnTo>
                      <a:pt x="18" y="58"/>
                    </a:lnTo>
                    <a:lnTo>
                      <a:pt x="10" y="58"/>
                    </a:lnTo>
                    <a:lnTo>
                      <a:pt x="4" y="54"/>
                    </a:lnTo>
                    <a:lnTo>
                      <a:pt x="0" y="48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33" name="Line 21"/>
              <p:cNvSpPr>
                <a:spLocks noChangeShapeType="1"/>
              </p:cNvSpPr>
              <p:nvPr/>
            </p:nvSpPr>
            <p:spPr bwMode="auto">
              <a:xfrm flipV="1">
                <a:off x="1792" y="2036"/>
                <a:ext cx="1" cy="14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34" name="Freeform 22"/>
              <p:cNvSpPr>
                <a:spLocks noEditPoints="1"/>
              </p:cNvSpPr>
              <p:nvPr/>
            </p:nvSpPr>
            <p:spPr bwMode="auto">
              <a:xfrm>
                <a:off x="1723" y="2095"/>
                <a:ext cx="34" cy="56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0"/>
                  </a:cxn>
                  <a:cxn ang="0">
                    <a:pos x="2" y="12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12" y="0"/>
                  </a:cxn>
                  <a:cxn ang="0">
                    <a:pos x="18" y="0"/>
                  </a:cxn>
                  <a:cxn ang="0">
                    <a:pos x="22" y="0"/>
                  </a:cxn>
                  <a:cxn ang="0">
                    <a:pos x="26" y="2"/>
                  </a:cxn>
                  <a:cxn ang="0">
                    <a:pos x="30" y="4"/>
                  </a:cxn>
                  <a:cxn ang="0">
                    <a:pos x="32" y="8"/>
                  </a:cxn>
                  <a:cxn ang="0">
                    <a:pos x="34" y="10"/>
                  </a:cxn>
                  <a:cxn ang="0">
                    <a:pos x="36" y="16"/>
                  </a:cxn>
                  <a:cxn ang="0">
                    <a:pos x="36" y="22"/>
                  </a:cxn>
                  <a:cxn ang="0">
                    <a:pos x="36" y="30"/>
                  </a:cxn>
                  <a:cxn ang="0">
                    <a:pos x="36" y="38"/>
                  </a:cxn>
                  <a:cxn ang="0">
                    <a:pos x="34" y="46"/>
                  </a:cxn>
                  <a:cxn ang="0">
                    <a:pos x="32" y="52"/>
                  </a:cxn>
                  <a:cxn ang="0">
                    <a:pos x="28" y="56"/>
                  </a:cxn>
                  <a:cxn ang="0">
                    <a:pos x="24" y="58"/>
                  </a:cxn>
                  <a:cxn ang="0">
                    <a:pos x="18" y="58"/>
                  </a:cxn>
                  <a:cxn ang="0">
                    <a:pos x="12" y="58"/>
                  </a:cxn>
                  <a:cxn ang="0">
                    <a:pos x="8" y="56"/>
                  </a:cxn>
                  <a:cxn ang="0">
                    <a:pos x="4" y="52"/>
                  </a:cxn>
                  <a:cxn ang="0">
                    <a:pos x="2" y="46"/>
                  </a:cxn>
                  <a:cxn ang="0">
                    <a:pos x="0" y="38"/>
                  </a:cxn>
                  <a:cxn ang="0">
                    <a:pos x="0" y="30"/>
                  </a:cxn>
                  <a:cxn ang="0">
                    <a:pos x="6" y="30"/>
                  </a:cxn>
                  <a:cxn ang="0">
                    <a:pos x="6" y="38"/>
                  </a:cxn>
                  <a:cxn ang="0">
                    <a:pos x="8" y="44"/>
                  </a:cxn>
                  <a:cxn ang="0">
                    <a:pos x="10" y="48"/>
                  </a:cxn>
                  <a:cxn ang="0">
                    <a:pos x="14" y="50"/>
                  </a:cxn>
                  <a:cxn ang="0">
                    <a:pos x="18" y="52"/>
                  </a:cxn>
                  <a:cxn ang="0">
                    <a:pos x="22" y="50"/>
                  </a:cxn>
                  <a:cxn ang="0">
                    <a:pos x="26" y="48"/>
                  </a:cxn>
                  <a:cxn ang="0">
                    <a:pos x="28" y="44"/>
                  </a:cxn>
                  <a:cxn ang="0">
                    <a:pos x="28" y="38"/>
                  </a:cxn>
                  <a:cxn ang="0">
                    <a:pos x="30" y="30"/>
                  </a:cxn>
                  <a:cxn ang="0">
                    <a:pos x="28" y="22"/>
                  </a:cxn>
                  <a:cxn ang="0">
                    <a:pos x="28" y="16"/>
                  </a:cxn>
                  <a:cxn ang="0">
                    <a:pos x="26" y="12"/>
                  </a:cxn>
                  <a:cxn ang="0">
                    <a:pos x="22" y="8"/>
                  </a:cxn>
                  <a:cxn ang="0">
                    <a:pos x="18" y="6"/>
                  </a:cxn>
                  <a:cxn ang="0">
                    <a:pos x="14" y="8"/>
                  </a:cxn>
                  <a:cxn ang="0">
                    <a:pos x="10" y="10"/>
                  </a:cxn>
                  <a:cxn ang="0">
                    <a:pos x="8" y="14"/>
                  </a:cxn>
                  <a:cxn ang="0">
                    <a:pos x="6" y="22"/>
                  </a:cxn>
                  <a:cxn ang="0">
                    <a:pos x="6" y="30"/>
                  </a:cxn>
                </a:cxnLst>
                <a:rect l="0" t="0" r="r" b="b"/>
                <a:pathLst>
                  <a:path w="36" h="58">
                    <a:moveTo>
                      <a:pt x="0" y="30"/>
                    </a:moveTo>
                    <a:lnTo>
                      <a:pt x="0" y="20"/>
                    </a:lnTo>
                    <a:lnTo>
                      <a:pt x="2" y="12"/>
                    </a:lnTo>
                    <a:lnTo>
                      <a:pt x="4" y="8"/>
                    </a:lnTo>
                    <a:lnTo>
                      <a:pt x="8" y="4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2" y="0"/>
                    </a:lnTo>
                    <a:lnTo>
                      <a:pt x="26" y="2"/>
                    </a:lnTo>
                    <a:lnTo>
                      <a:pt x="30" y="4"/>
                    </a:lnTo>
                    <a:lnTo>
                      <a:pt x="32" y="8"/>
                    </a:lnTo>
                    <a:lnTo>
                      <a:pt x="34" y="10"/>
                    </a:lnTo>
                    <a:lnTo>
                      <a:pt x="36" y="16"/>
                    </a:lnTo>
                    <a:lnTo>
                      <a:pt x="36" y="22"/>
                    </a:lnTo>
                    <a:lnTo>
                      <a:pt x="36" y="30"/>
                    </a:lnTo>
                    <a:lnTo>
                      <a:pt x="36" y="38"/>
                    </a:lnTo>
                    <a:lnTo>
                      <a:pt x="34" y="46"/>
                    </a:lnTo>
                    <a:lnTo>
                      <a:pt x="32" y="52"/>
                    </a:lnTo>
                    <a:lnTo>
                      <a:pt x="28" y="56"/>
                    </a:lnTo>
                    <a:lnTo>
                      <a:pt x="24" y="58"/>
                    </a:lnTo>
                    <a:lnTo>
                      <a:pt x="18" y="58"/>
                    </a:lnTo>
                    <a:lnTo>
                      <a:pt x="12" y="58"/>
                    </a:lnTo>
                    <a:lnTo>
                      <a:pt x="8" y="56"/>
                    </a:lnTo>
                    <a:lnTo>
                      <a:pt x="4" y="52"/>
                    </a:lnTo>
                    <a:lnTo>
                      <a:pt x="2" y="46"/>
                    </a:lnTo>
                    <a:lnTo>
                      <a:pt x="0" y="38"/>
                    </a:lnTo>
                    <a:lnTo>
                      <a:pt x="0" y="30"/>
                    </a:lnTo>
                    <a:close/>
                    <a:moveTo>
                      <a:pt x="6" y="30"/>
                    </a:moveTo>
                    <a:lnTo>
                      <a:pt x="6" y="38"/>
                    </a:lnTo>
                    <a:lnTo>
                      <a:pt x="8" y="44"/>
                    </a:lnTo>
                    <a:lnTo>
                      <a:pt x="10" y="48"/>
                    </a:lnTo>
                    <a:lnTo>
                      <a:pt x="14" y="50"/>
                    </a:lnTo>
                    <a:lnTo>
                      <a:pt x="18" y="52"/>
                    </a:lnTo>
                    <a:lnTo>
                      <a:pt x="22" y="50"/>
                    </a:lnTo>
                    <a:lnTo>
                      <a:pt x="26" y="48"/>
                    </a:lnTo>
                    <a:lnTo>
                      <a:pt x="28" y="44"/>
                    </a:lnTo>
                    <a:lnTo>
                      <a:pt x="28" y="38"/>
                    </a:lnTo>
                    <a:lnTo>
                      <a:pt x="30" y="30"/>
                    </a:lnTo>
                    <a:lnTo>
                      <a:pt x="28" y="22"/>
                    </a:lnTo>
                    <a:lnTo>
                      <a:pt x="28" y="16"/>
                    </a:lnTo>
                    <a:lnTo>
                      <a:pt x="26" y="12"/>
                    </a:lnTo>
                    <a:lnTo>
                      <a:pt x="22" y="8"/>
                    </a:lnTo>
                    <a:lnTo>
                      <a:pt x="18" y="6"/>
                    </a:lnTo>
                    <a:lnTo>
                      <a:pt x="14" y="8"/>
                    </a:lnTo>
                    <a:lnTo>
                      <a:pt x="10" y="10"/>
                    </a:lnTo>
                    <a:lnTo>
                      <a:pt x="8" y="14"/>
                    </a:lnTo>
                    <a:lnTo>
                      <a:pt x="6" y="22"/>
                    </a:lnTo>
                    <a:lnTo>
                      <a:pt x="6" y="3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35" name="Rectangle 23"/>
              <p:cNvSpPr>
                <a:spLocks noChangeArrowheads="1"/>
              </p:cNvSpPr>
              <p:nvPr/>
            </p:nvSpPr>
            <p:spPr bwMode="auto">
              <a:xfrm>
                <a:off x="1769" y="2143"/>
                <a:ext cx="6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36" name="Freeform 24"/>
              <p:cNvSpPr>
                <a:spLocks/>
              </p:cNvSpPr>
              <p:nvPr/>
            </p:nvSpPr>
            <p:spPr bwMode="auto">
              <a:xfrm>
                <a:off x="1786" y="2095"/>
                <a:ext cx="36" cy="56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0"/>
                  </a:cxn>
                  <a:cxn ang="0">
                    <a:pos x="38" y="0"/>
                  </a:cxn>
                  <a:cxn ang="0">
                    <a:pos x="38" y="6"/>
                  </a:cxn>
                  <a:cxn ang="0">
                    <a:pos x="32" y="14"/>
                  </a:cxn>
                  <a:cxn ang="0">
                    <a:pos x="26" y="22"/>
                  </a:cxn>
                  <a:cxn ang="0">
                    <a:pos x="22" y="32"/>
                  </a:cxn>
                  <a:cxn ang="0">
                    <a:pos x="20" y="42"/>
                  </a:cxn>
                  <a:cxn ang="0">
                    <a:pos x="18" y="50"/>
                  </a:cxn>
                  <a:cxn ang="0">
                    <a:pos x="16" y="58"/>
                  </a:cxn>
                  <a:cxn ang="0">
                    <a:pos x="8" y="58"/>
                  </a:cxn>
                  <a:cxn ang="0">
                    <a:pos x="10" y="50"/>
                  </a:cxn>
                  <a:cxn ang="0">
                    <a:pos x="12" y="42"/>
                  </a:cxn>
                  <a:cxn ang="0">
                    <a:pos x="14" y="32"/>
                  </a:cxn>
                  <a:cxn ang="0">
                    <a:pos x="20" y="24"/>
                  </a:cxn>
                  <a:cxn ang="0">
                    <a:pos x="24" y="14"/>
                  </a:cxn>
                  <a:cxn ang="0">
                    <a:pos x="30" y="8"/>
                  </a:cxn>
                  <a:cxn ang="0">
                    <a:pos x="0" y="8"/>
                  </a:cxn>
                </a:cxnLst>
                <a:rect l="0" t="0" r="r" b="b"/>
                <a:pathLst>
                  <a:path w="38" h="58">
                    <a:moveTo>
                      <a:pt x="0" y="8"/>
                    </a:moveTo>
                    <a:lnTo>
                      <a:pt x="0" y="0"/>
                    </a:lnTo>
                    <a:lnTo>
                      <a:pt x="38" y="0"/>
                    </a:lnTo>
                    <a:lnTo>
                      <a:pt x="38" y="6"/>
                    </a:lnTo>
                    <a:lnTo>
                      <a:pt x="32" y="14"/>
                    </a:lnTo>
                    <a:lnTo>
                      <a:pt x="26" y="22"/>
                    </a:lnTo>
                    <a:lnTo>
                      <a:pt x="22" y="32"/>
                    </a:lnTo>
                    <a:lnTo>
                      <a:pt x="20" y="42"/>
                    </a:lnTo>
                    <a:lnTo>
                      <a:pt x="18" y="50"/>
                    </a:lnTo>
                    <a:lnTo>
                      <a:pt x="16" y="58"/>
                    </a:lnTo>
                    <a:lnTo>
                      <a:pt x="8" y="58"/>
                    </a:lnTo>
                    <a:lnTo>
                      <a:pt x="10" y="50"/>
                    </a:lnTo>
                    <a:lnTo>
                      <a:pt x="12" y="42"/>
                    </a:lnTo>
                    <a:lnTo>
                      <a:pt x="14" y="32"/>
                    </a:lnTo>
                    <a:lnTo>
                      <a:pt x="20" y="24"/>
                    </a:lnTo>
                    <a:lnTo>
                      <a:pt x="24" y="14"/>
                    </a:lnTo>
                    <a:lnTo>
                      <a:pt x="3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37" name="Freeform 25"/>
              <p:cNvSpPr>
                <a:spLocks/>
              </p:cNvSpPr>
              <p:nvPr/>
            </p:nvSpPr>
            <p:spPr bwMode="auto">
              <a:xfrm>
                <a:off x="1828" y="2095"/>
                <a:ext cx="36" cy="56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8" y="42"/>
                  </a:cxn>
                  <a:cxn ang="0">
                    <a:pos x="8" y="46"/>
                  </a:cxn>
                  <a:cxn ang="0">
                    <a:pos x="10" y="50"/>
                  </a:cxn>
                  <a:cxn ang="0">
                    <a:pos x="14" y="50"/>
                  </a:cxn>
                  <a:cxn ang="0">
                    <a:pos x="18" y="52"/>
                  </a:cxn>
                  <a:cxn ang="0">
                    <a:pos x="24" y="50"/>
                  </a:cxn>
                  <a:cxn ang="0">
                    <a:pos x="26" y="48"/>
                  </a:cxn>
                  <a:cxn ang="0">
                    <a:pos x="30" y="44"/>
                  </a:cxn>
                  <a:cxn ang="0">
                    <a:pos x="30" y="38"/>
                  </a:cxn>
                  <a:cxn ang="0">
                    <a:pos x="30" y="34"/>
                  </a:cxn>
                  <a:cxn ang="0">
                    <a:pos x="28" y="30"/>
                  </a:cxn>
                  <a:cxn ang="0">
                    <a:pos x="24" y="26"/>
                  </a:cxn>
                  <a:cxn ang="0">
                    <a:pos x="18" y="26"/>
                  </a:cxn>
                  <a:cxn ang="0">
                    <a:pos x="14" y="26"/>
                  </a:cxn>
                  <a:cxn ang="0">
                    <a:pos x="12" y="28"/>
                  </a:cxn>
                  <a:cxn ang="0">
                    <a:pos x="10" y="28"/>
                  </a:cxn>
                  <a:cxn ang="0">
                    <a:pos x="8" y="30"/>
                  </a:cxn>
                  <a:cxn ang="0">
                    <a:pos x="0" y="30"/>
                  </a:cxn>
                  <a:cxn ang="0">
                    <a:pos x="6" y="0"/>
                  </a:cxn>
                  <a:cxn ang="0">
                    <a:pos x="34" y="0"/>
                  </a:cxn>
                  <a:cxn ang="0">
                    <a:pos x="34" y="8"/>
                  </a:cxn>
                  <a:cxn ang="0">
                    <a:pos x="12" y="8"/>
                  </a:cxn>
                  <a:cxn ang="0">
                    <a:pos x="10" y="22"/>
                  </a:cxn>
                  <a:cxn ang="0">
                    <a:pos x="14" y="20"/>
                  </a:cxn>
                  <a:cxn ang="0">
                    <a:pos x="20" y="20"/>
                  </a:cxn>
                  <a:cxn ang="0">
                    <a:pos x="26" y="20"/>
                  </a:cxn>
                  <a:cxn ang="0">
                    <a:pos x="32" y="24"/>
                  </a:cxn>
                  <a:cxn ang="0">
                    <a:pos x="36" y="30"/>
                  </a:cxn>
                  <a:cxn ang="0">
                    <a:pos x="38" y="38"/>
                  </a:cxn>
                  <a:cxn ang="0">
                    <a:pos x="36" y="46"/>
                  </a:cxn>
                  <a:cxn ang="0">
                    <a:pos x="32" y="52"/>
                  </a:cxn>
                  <a:cxn ang="0">
                    <a:pos x="28" y="56"/>
                  </a:cxn>
                  <a:cxn ang="0">
                    <a:pos x="24" y="58"/>
                  </a:cxn>
                  <a:cxn ang="0">
                    <a:pos x="18" y="58"/>
                  </a:cxn>
                  <a:cxn ang="0">
                    <a:pos x="12" y="58"/>
                  </a:cxn>
                  <a:cxn ang="0">
                    <a:pos x="6" y="54"/>
                  </a:cxn>
                  <a:cxn ang="0">
                    <a:pos x="2" y="48"/>
                  </a:cxn>
                  <a:cxn ang="0">
                    <a:pos x="0" y="42"/>
                  </a:cxn>
                </a:cxnLst>
                <a:rect l="0" t="0" r="r" b="b"/>
                <a:pathLst>
                  <a:path w="38" h="58">
                    <a:moveTo>
                      <a:pt x="0" y="42"/>
                    </a:moveTo>
                    <a:lnTo>
                      <a:pt x="8" y="42"/>
                    </a:lnTo>
                    <a:lnTo>
                      <a:pt x="8" y="46"/>
                    </a:lnTo>
                    <a:lnTo>
                      <a:pt x="10" y="50"/>
                    </a:lnTo>
                    <a:lnTo>
                      <a:pt x="14" y="50"/>
                    </a:lnTo>
                    <a:lnTo>
                      <a:pt x="18" y="52"/>
                    </a:lnTo>
                    <a:lnTo>
                      <a:pt x="24" y="50"/>
                    </a:lnTo>
                    <a:lnTo>
                      <a:pt x="26" y="48"/>
                    </a:lnTo>
                    <a:lnTo>
                      <a:pt x="30" y="44"/>
                    </a:lnTo>
                    <a:lnTo>
                      <a:pt x="30" y="38"/>
                    </a:lnTo>
                    <a:lnTo>
                      <a:pt x="30" y="34"/>
                    </a:lnTo>
                    <a:lnTo>
                      <a:pt x="28" y="30"/>
                    </a:lnTo>
                    <a:lnTo>
                      <a:pt x="24" y="26"/>
                    </a:lnTo>
                    <a:lnTo>
                      <a:pt x="18" y="26"/>
                    </a:lnTo>
                    <a:lnTo>
                      <a:pt x="14" y="26"/>
                    </a:lnTo>
                    <a:lnTo>
                      <a:pt x="12" y="28"/>
                    </a:lnTo>
                    <a:lnTo>
                      <a:pt x="10" y="28"/>
                    </a:lnTo>
                    <a:lnTo>
                      <a:pt x="8" y="30"/>
                    </a:lnTo>
                    <a:lnTo>
                      <a:pt x="0" y="30"/>
                    </a:lnTo>
                    <a:lnTo>
                      <a:pt x="6" y="0"/>
                    </a:lnTo>
                    <a:lnTo>
                      <a:pt x="34" y="0"/>
                    </a:lnTo>
                    <a:lnTo>
                      <a:pt x="34" y="8"/>
                    </a:lnTo>
                    <a:lnTo>
                      <a:pt x="12" y="8"/>
                    </a:lnTo>
                    <a:lnTo>
                      <a:pt x="10" y="22"/>
                    </a:lnTo>
                    <a:lnTo>
                      <a:pt x="14" y="20"/>
                    </a:lnTo>
                    <a:lnTo>
                      <a:pt x="20" y="20"/>
                    </a:lnTo>
                    <a:lnTo>
                      <a:pt x="26" y="20"/>
                    </a:lnTo>
                    <a:lnTo>
                      <a:pt x="32" y="24"/>
                    </a:lnTo>
                    <a:lnTo>
                      <a:pt x="36" y="30"/>
                    </a:lnTo>
                    <a:lnTo>
                      <a:pt x="38" y="38"/>
                    </a:lnTo>
                    <a:lnTo>
                      <a:pt x="36" y="46"/>
                    </a:lnTo>
                    <a:lnTo>
                      <a:pt x="32" y="52"/>
                    </a:lnTo>
                    <a:lnTo>
                      <a:pt x="28" y="56"/>
                    </a:lnTo>
                    <a:lnTo>
                      <a:pt x="24" y="58"/>
                    </a:lnTo>
                    <a:lnTo>
                      <a:pt x="18" y="58"/>
                    </a:lnTo>
                    <a:lnTo>
                      <a:pt x="12" y="58"/>
                    </a:lnTo>
                    <a:lnTo>
                      <a:pt x="6" y="54"/>
                    </a:lnTo>
                    <a:lnTo>
                      <a:pt x="2" y="48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38" name="Line 26"/>
              <p:cNvSpPr>
                <a:spLocks noChangeShapeType="1"/>
              </p:cNvSpPr>
              <p:nvPr/>
            </p:nvSpPr>
            <p:spPr bwMode="auto">
              <a:xfrm flipV="1">
                <a:off x="2105" y="2036"/>
                <a:ext cx="1" cy="14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39" name="Freeform 27"/>
              <p:cNvSpPr>
                <a:spLocks/>
              </p:cNvSpPr>
              <p:nvPr/>
            </p:nvSpPr>
            <p:spPr bwMode="auto">
              <a:xfrm>
                <a:off x="2092" y="2095"/>
                <a:ext cx="19" cy="56"/>
              </a:xfrm>
              <a:custGeom>
                <a:avLst/>
                <a:gdLst/>
                <a:ahLst/>
                <a:cxnLst>
                  <a:cxn ang="0">
                    <a:pos x="20" y="58"/>
                  </a:cxn>
                  <a:cxn ang="0">
                    <a:pos x="14" y="58"/>
                  </a:cxn>
                  <a:cxn ang="0">
                    <a:pos x="14" y="12"/>
                  </a:cxn>
                  <a:cxn ang="0">
                    <a:pos x="10" y="16"/>
                  </a:cxn>
                  <a:cxn ang="0">
                    <a:pos x="6" y="18"/>
                  </a:cxn>
                  <a:cxn ang="0">
                    <a:pos x="4" y="20"/>
                  </a:cxn>
                  <a:cxn ang="0">
                    <a:pos x="0" y="22"/>
                  </a:cxn>
                  <a:cxn ang="0">
                    <a:pos x="0" y="14"/>
                  </a:cxn>
                  <a:cxn ang="0">
                    <a:pos x="6" y="12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16" y="0"/>
                  </a:cxn>
                  <a:cxn ang="0">
                    <a:pos x="20" y="0"/>
                  </a:cxn>
                  <a:cxn ang="0">
                    <a:pos x="20" y="58"/>
                  </a:cxn>
                </a:cxnLst>
                <a:rect l="0" t="0" r="r" b="b"/>
                <a:pathLst>
                  <a:path w="20" h="58">
                    <a:moveTo>
                      <a:pt x="20" y="58"/>
                    </a:moveTo>
                    <a:lnTo>
                      <a:pt x="14" y="58"/>
                    </a:lnTo>
                    <a:lnTo>
                      <a:pt x="14" y="12"/>
                    </a:lnTo>
                    <a:lnTo>
                      <a:pt x="10" y="16"/>
                    </a:lnTo>
                    <a:lnTo>
                      <a:pt x="6" y="18"/>
                    </a:lnTo>
                    <a:lnTo>
                      <a:pt x="4" y="20"/>
                    </a:lnTo>
                    <a:lnTo>
                      <a:pt x="0" y="22"/>
                    </a:lnTo>
                    <a:lnTo>
                      <a:pt x="0" y="14"/>
                    </a:lnTo>
                    <a:lnTo>
                      <a:pt x="6" y="12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0" y="5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40" name="Line 28"/>
              <p:cNvSpPr>
                <a:spLocks noChangeShapeType="1"/>
              </p:cNvSpPr>
              <p:nvPr/>
            </p:nvSpPr>
            <p:spPr bwMode="auto">
              <a:xfrm flipV="1">
                <a:off x="2418" y="2036"/>
                <a:ext cx="1" cy="14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41" name="Freeform 29"/>
              <p:cNvSpPr>
                <a:spLocks/>
              </p:cNvSpPr>
              <p:nvPr/>
            </p:nvSpPr>
            <p:spPr bwMode="auto">
              <a:xfrm>
                <a:off x="2353" y="2095"/>
                <a:ext cx="19" cy="56"/>
              </a:xfrm>
              <a:custGeom>
                <a:avLst/>
                <a:gdLst/>
                <a:ahLst/>
                <a:cxnLst>
                  <a:cxn ang="0">
                    <a:pos x="20" y="58"/>
                  </a:cxn>
                  <a:cxn ang="0">
                    <a:pos x="12" y="58"/>
                  </a:cxn>
                  <a:cxn ang="0">
                    <a:pos x="12" y="12"/>
                  </a:cxn>
                  <a:cxn ang="0">
                    <a:pos x="10" y="16"/>
                  </a:cxn>
                  <a:cxn ang="0">
                    <a:pos x="6" y="18"/>
                  </a:cxn>
                  <a:cxn ang="0">
                    <a:pos x="2" y="20"/>
                  </a:cxn>
                  <a:cxn ang="0">
                    <a:pos x="0" y="22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16" y="0"/>
                  </a:cxn>
                  <a:cxn ang="0">
                    <a:pos x="20" y="0"/>
                  </a:cxn>
                  <a:cxn ang="0">
                    <a:pos x="20" y="58"/>
                  </a:cxn>
                </a:cxnLst>
                <a:rect l="0" t="0" r="r" b="b"/>
                <a:pathLst>
                  <a:path w="20" h="58">
                    <a:moveTo>
                      <a:pt x="20" y="58"/>
                    </a:moveTo>
                    <a:lnTo>
                      <a:pt x="12" y="58"/>
                    </a:lnTo>
                    <a:lnTo>
                      <a:pt x="12" y="12"/>
                    </a:lnTo>
                    <a:lnTo>
                      <a:pt x="10" y="16"/>
                    </a:lnTo>
                    <a:lnTo>
                      <a:pt x="6" y="18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0" y="14"/>
                    </a:lnTo>
                    <a:lnTo>
                      <a:pt x="4" y="12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0" y="5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42" name="Rectangle 30"/>
              <p:cNvSpPr>
                <a:spLocks noChangeArrowheads="1"/>
              </p:cNvSpPr>
              <p:nvPr/>
            </p:nvSpPr>
            <p:spPr bwMode="auto">
              <a:xfrm>
                <a:off x="2393" y="2143"/>
                <a:ext cx="8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43" name="Freeform 31"/>
              <p:cNvSpPr>
                <a:spLocks/>
              </p:cNvSpPr>
              <p:nvPr/>
            </p:nvSpPr>
            <p:spPr bwMode="auto">
              <a:xfrm>
                <a:off x="2410" y="2095"/>
                <a:ext cx="36" cy="56"/>
              </a:xfrm>
              <a:custGeom>
                <a:avLst/>
                <a:gdLst/>
                <a:ahLst/>
                <a:cxnLst>
                  <a:cxn ang="0">
                    <a:pos x="38" y="50"/>
                  </a:cxn>
                  <a:cxn ang="0">
                    <a:pos x="38" y="58"/>
                  </a:cxn>
                  <a:cxn ang="0">
                    <a:pos x="0" y="58"/>
                  </a:cxn>
                  <a:cxn ang="0">
                    <a:pos x="0" y="54"/>
                  </a:cxn>
                  <a:cxn ang="0">
                    <a:pos x="2" y="52"/>
                  </a:cxn>
                  <a:cxn ang="0">
                    <a:pos x="2" y="48"/>
                  </a:cxn>
                  <a:cxn ang="0">
                    <a:pos x="6" y="44"/>
                  </a:cxn>
                  <a:cxn ang="0">
                    <a:pos x="10" y="40"/>
                  </a:cxn>
                  <a:cxn ang="0">
                    <a:pos x="14" y="36"/>
                  </a:cxn>
                  <a:cxn ang="0">
                    <a:pos x="20" y="32"/>
                  </a:cxn>
                  <a:cxn ang="0">
                    <a:pos x="24" y="28"/>
                  </a:cxn>
                  <a:cxn ang="0">
                    <a:pos x="26" y="24"/>
                  </a:cxn>
                  <a:cxn ang="0">
                    <a:pos x="28" y="20"/>
                  </a:cxn>
                  <a:cxn ang="0">
                    <a:pos x="30" y="16"/>
                  </a:cxn>
                  <a:cxn ang="0">
                    <a:pos x="28" y="12"/>
                  </a:cxn>
                  <a:cxn ang="0">
                    <a:pos x="26" y="10"/>
                  </a:cxn>
                  <a:cxn ang="0">
                    <a:pos x="24" y="8"/>
                  </a:cxn>
                  <a:cxn ang="0">
                    <a:pos x="20" y="6"/>
                  </a:cxn>
                  <a:cxn ang="0">
                    <a:pos x="16" y="8"/>
                  </a:cxn>
                  <a:cxn ang="0">
                    <a:pos x="12" y="10"/>
                  </a:cxn>
                  <a:cxn ang="0">
                    <a:pos x="10" y="12"/>
                  </a:cxn>
                  <a:cxn ang="0">
                    <a:pos x="8" y="16"/>
                  </a:cxn>
                  <a:cxn ang="0">
                    <a:pos x="2" y="16"/>
                  </a:cxn>
                  <a:cxn ang="0">
                    <a:pos x="2" y="8"/>
                  </a:cxn>
                  <a:cxn ang="0">
                    <a:pos x="6" y="4"/>
                  </a:cxn>
                  <a:cxn ang="0">
                    <a:pos x="12" y="0"/>
                  </a:cxn>
                  <a:cxn ang="0">
                    <a:pos x="20" y="0"/>
                  </a:cxn>
                  <a:cxn ang="0">
                    <a:pos x="26" y="2"/>
                  </a:cxn>
                  <a:cxn ang="0">
                    <a:pos x="32" y="4"/>
                  </a:cxn>
                  <a:cxn ang="0">
                    <a:pos x="36" y="10"/>
                  </a:cxn>
                  <a:cxn ang="0">
                    <a:pos x="38" y="16"/>
                  </a:cxn>
                  <a:cxn ang="0">
                    <a:pos x="36" y="20"/>
                  </a:cxn>
                  <a:cxn ang="0">
                    <a:pos x="36" y="22"/>
                  </a:cxn>
                  <a:cxn ang="0">
                    <a:pos x="34" y="26"/>
                  </a:cxn>
                  <a:cxn ang="0">
                    <a:pos x="32" y="30"/>
                  </a:cxn>
                  <a:cxn ang="0">
                    <a:pos x="28" y="34"/>
                  </a:cxn>
                  <a:cxn ang="0">
                    <a:pos x="22" y="40"/>
                  </a:cxn>
                  <a:cxn ang="0">
                    <a:pos x="16" y="44"/>
                  </a:cxn>
                  <a:cxn ang="0">
                    <a:pos x="14" y="46"/>
                  </a:cxn>
                  <a:cxn ang="0">
                    <a:pos x="12" y="48"/>
                  </a:cxn>
                  <a:cxn ang="0">
                    <a:pos x="10" y="50"/>
                  </a:cxn>
                  <a:cxn ang="0">
                    <a:pos x="38" y="50"/>
                  </a:cxn>
                </a:cxnLst>
                <a:rect l="0" t="0" r="r" b="b"/>
                <a:pathLst>
                  <a:path w="38" h="58">
                    <a:moveTo>
                      <a:pt x="38" y="50"/>
                    </a:moveTo>
                    <a:lnTo>
                      <a:pt x="38" y="58"/>
                    </a:lnTo>
                    <a:lnTo>
                      <a:pt x="0" y="58"/>
                    </a:lnTo>
                    <a:lnTo>
                      <a:pt x="0" y="54"/>
                    </a:lnTo>
                    <a:lnTo>
                      <a:pt x="2" y="52"/>
                    </a:lnTo>
                    <a:lnTo>
                      <a:pt x="2" y="48"/>
                    </a:lnTo>
                    <a:lnTo>
                      <a:pt x="6" y="44"/>
                    </a:lnTo>
                    <a:lnTo>
                      <a:pt x="10" y="40"/>
                    </a:lnTo>
                    <a:lnTo>
                      <a:pt x="14" y="36"/>
                    </a:lnTo>
                    <a:lnTo>
                      <a:pt x="20" y="32"/>
                    </a:lnTo>
                    <a:lnTo>
                      <a:pt x="24" y="28"/>
                    </a:lnTo>
                    <a:lnTo>
                      <a:pt x="26" y="24"/>
                    </a:lnTo>
                    <a:lnTo>
                      <a:pt x="28" y="20"/>
                    </a:lnTo>
                    <a:lnTo>
                      <a:pt x="30" y="16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4" y="8"/>
                    </a:lnTo>
                    <a:lnTo>
                      <a:pt x="20" y="6"/>
                    </a:lnTo>
                    <a:lnTo>
                      <a:pt x="16" y="8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6"/>
                    </a:lnTo>
                    <a:lnTo>
                      <a:pt x="2" y="16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12" y="0"/>
                    </a:lnTo>
                    <a:lnTo>
                      <a:pt x="20" y="0"/>
                    </a:lnTo>
                    <a:lnTo>
                      <a:pt x="26" y="2"/>
                    </a:lnTo>
                    <a:lnTo>
                      <a:pt x="32" y="4"/>
                    </a:lnTo>
                    <a:lnTo>
                      <a:pt x="36" y="10"/>
                    </a:lnTo>
                    <a:lnTo>
                      <a:pt x="38" y="16"/>
                    </a:lnTo>
                    <a:lnTo>
                      <a:pt x="36" y="20"/>
                    </a:lnTo>
                    <a:lnTo>
                      <a:pt x="36" y="22"/>
                    </a:lnTo>
                    <a:lnTo>
                      <a:pt x="34" y="26"/>
                    </a:lnTo>
                    <a:lnTo>
                      <a:pt x="32" y="30"/>
                    </a:lnTo>
                    <a:lnTo>
                      <a:pt x="28" y="34"/>
                    </a:lnTo>
                    <a:lnTo>
                      <a:pt x="22" y="40"/>
                    </a:lnTo>
                    <a:lnTo>
                      <a:pt x="16" y="44"/>
                    </a:lnTo>
                    <a:lnTo>
                      <a:pt x="14" y="46"/>
                    </a:lnTo>
                    <a:lnTo>
                      <a:pt x="12" y="48"/>
                    </a:lnTo>
                    <a:lnTo>
                      <a:pt x="10" y="50"/>
                    </a:lnTo>
                    <a:lnTo>
                      <a:pt x="38" y="5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44" name="Freeform 32"/>
              <p:cNvSpPr>
                <a:spLocks/>
              </p:cNvSpPr>
              <p:nvPr/>
            </p:nvSpPr>
            <p:spPr bwMode="auto">
              <a:xfrm>
                <a:off x="2454" y="2095"/>
                <a:ext cx="34" cy="56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6" y="42"/>
                  </a:cxn>
                  <a:cxn ang="0">
                    <a:pos x="8" y="46"/>
                  </a:cxn>
                  <a:cxn ang="0">
                    <a:pos x="10" y="50"/>
                  </a:cxn>
                  <a:cxn ang="0">
                    <a:pos x="14" y="50"/>
                  </a:cxn>
                  <a:cxn ang="0">
                    <a:pos x="18" y="52"/>
                  </a:cxn>
                  <a:cxn ang="0">
                    <a:pos x="22" y="50"/>
                  </a:cxn>
                  <a:cxn ang="0">
                    <a:pos x="26" y="48"/>
                  </a:cxn>
                  <a:cxn ang="0">
                    <a:pos x="28" y="44"/>
                  </a:cxn>
                  <a:cxn ang="0">
                    <a:pos x="30" y="38"/>
                  </a:cxn>
                  <a:cxn ang="0">
                    <a:pos x="28" y="34"/>
                  </a:cxn>
                  <a:cxn ang="0">
                    <a:pos x="26" y="30"/>
                  </a:cxn>
                  <a:cxn ang="0">
                    <a:pos x="22" y="26"/>
                  </a:cxn>
                  <a:cxn ang="0">
                    <a:pos x="18" y="26"/>
                  </a:cxn>
                  <a:cxn ang="0">
                    <a:pos x="14" y="26"/>
                  </a:cxn>
                  <a:cxn ang="0">
                    <a:pos x="12" y="28"/>
                  </a:cxn>
                  <a:cxn ang="0">
                    <a:pos x="10" y="28"/>
                  </a:cxn>
                  <a:cxn ang="0">
                    <a:pos x="8" y="30"/>
                  </a:cxn>
                  <a:cxn ang="0">
                    <a:pos x="0" y="30"/>
                  </a:cxn>
                  <a:cxn ang="0">
                    <a:pos x="6" y="0"/>
                  </a:cxn>
                  <a:cxn ang="0">
                    <a:pos x="34" y="0"/>
                  </a:cxn>
                  <a:cxn ang="0">
                    <a:pos x="34" y="8"/>
                  </a:cxn>
                  <a:cxn ang="0">
                    <a:pos x="12" y="8"/>
                  </a:cxn>
                  <a:cxn ang="0">
                    <a:pos x="10" y="22"/>
                  </a:cxn>
                  <a:cxn ang="0">
                    <a:pos x="14" y="20"/>
                  </a:cxn>
                  <a:cxn ang="0">
                    <a:pos x="20" y="20"/>
                  </a:cxn>
                  <a:cxn ang="0">
                    <a:pos x="26" y="20"/>
                  </a:cxn>
                  <a:cxn ang="0">
                    <a:pos x="32" y="24"/>
                  </a:cxn>
                  <a:cxn ang="0">
                    <a:pos x="36" y="30"/>
                  </a:cxn>
                  <a:cxn ang="0">
                    <a:pos x="36" y="38"/>
                  </a:cxn>
                  <a:cxn ang="0">
                    <a:pos x="36" y="46"/>
                  </a:cxn>
                  <a:cxn ang="0">
                    <a:pos x="32" y="52"/>
                  </a:cxn>
                  <a:cxn ang="0">
                    <a:pos x="28" y="56"/>
                  </a:cxn>
                  <a:cxn ang="0">
                    <a:pos x="24" y="58"/>
                  </a:cxn>
                  <a:cxn ang="0">
                    <a:pos x="18" y="58"/>
                  </a:cxn>
                  <a:cxn ang="0">
                    <a:pos x="10" y="58"/>
                  </a:cxn>
                  <a:cxn ang="0">
                    <a:pos x="4" y="54"/>
                  </a:cxn>
                  <a:cxn ang="0">
                    <a:pos x="2" y="48"/>
                  </a:cxn>
                  <a:cxn ang="0">
                    <a:pos x="0" y="42"/>
                  </a:cxn>
                </a:cxnLst>
                <a:rect l="0" t="0" r="r" b="b"/>
                <a:pathLst>
                  <a:path w="36" h="58">
                    <a:moveTo>
                      <a:pt x="0" y="42"/>
                    </a:moveTo>
                    <a:lnTo>
                      <a:pt x="6" y="42"/>
                    </a:lnTo>
                    <a:lnTo>
                      <a:pt x="8" y="46"/>
                    </a:lnTo>
                    <a:lnTo>
                      <a:pt x="10" y="50"/>
                    </a:lnTo>
                    <a:lnTo>
                      <a:pt x="14" y="50"/>
                    </a:lnTo>
                    <a:lnTo>
                      <a:pt x="18" y="52"/>
                    </a:lnTo>
                    <a:lnTo>
                      <a:pt x="22" y="50"/>
                    </a:lnTo>
                    <a:lnTo>
                      <a:pt x="26" y="48"/>
                    </a:lnTo>
                    <a:lnTo>
                      <a:pt x="28" y="44"/>
                    </a:lnTo>
                    <a:lnTo>
                      <a:pt x="30" y="38"/>
                    </a:lnTo>
                    <a:lnTo>
                      <a:pt x="28" y="34"/>
                    </a:lnTo>
                    <a:lnTo>
                      <a:pt x="26" y="30"/>
                    </a:lnTo>
                    <a:lnTo>
                      <a:pt x="22" y="26"/>
                    </a:lnTo>
                    <a:lnTo>
                      <a:pt x="18" y="26"/>
                    </a:lnTo>
                    <a:lnTo>
                      <a:pt x="14" y="26"/>
                    </a:lnTo>
                    <a:lnTo>
                      <a:pt x="12" y="28"/>
                    </a:lnTo>
                    <a:lnTo>
                      <a:pt x="10" y="28"/>
                    </a:lnTo>
                    <a:lnTo>
                      <a:pt x="8" y="30"/>
                    </a:lnTo>
                    <a:lnTo>
                      <a:pt x="0" y="30"/>
                    </a:lnTo>
                    <a:lnTo>
                      <a:pt x="6" y="0"/>
                    </a:lnTo>
                    <a:lnTo>
                      <a:pt x="34" y="0"/>
                    </a:lnTo>
                    <a:lnTo>
                      <a:pt x="34" y="8"/>
                    </a:lnTo>
                    <a:lnTo>
                      <a:pt x="12" y="8"/>
                    </a:lnTo>
                    <a:lnTo>
                      <a:pt x="10" y="22"/>
                    </a:lnTo>
                    <a:lnTo>
                      <a:pt x="14" y="20"/>
                    </a:lnTo>
                    <a:lnTo>
                      <a:pt x="20" y="20"/>
                    </a:lnTo>
                    <a:lnTo>
                      <a:pt x="26" y="20"/>
                    </a:lnTo>
                    <a:lnTo>
                      <a:pt x="32" y="24"/>
                    </a:lnTo>
                    <a:lnTo>
                      <a:pt x="36" y="30"/>
                    </a:lnTo>
                    <a:lnTo>
                      <a:pt x="36" y="38"/>
                    </a:lnTo>
                    <a:lnTo>
                      <a:pt x="36" y="46"/>
                    </a:lnTo>
                    <a:lnTo>
                      <a:pt x="32" y="52"/>
                    </a:lnTo>
                    <a:lnTo>
                      <a:pt x="28" y="56"/>
                    </a:lnTo>
                    <a:lnTo>
                      <a:pt x="24" y="58"/>
                    </a:lnTo>
                    <a:lnTo>
                      <a:pt x="18" y="58"/>
                    </a:lnTo>
                    <a:lnTo>
                      <a:pt x="10" y="58"/>
                    </a:lnTo>
                    <a:lnTo>
                      <a:pt x="4" y="54"/>
                    </a:lnTo>
                    <a:lnTo>
                      <a:pt x="2" y="48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45" name="Line 33"/>
              <p:cNvSpPr>
                <a:spLocks noChangeShapeType="1"/>
              </p:cNvSpPr>
              <p:nvPr/>
            </p:nvSpPr>
            <p:spPr bwMode="auto">
              <a:xfrm flipV="1">
                <a:off x="2730" y="2036"/>
                <a:ext cx="1" cy="14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46" name="Freeform 34"/>
              <p:cNvSpPr>
                <a:spLocks/>
              </p:cNvSpPr>
              <p:nvPr/>
            </p:nvSpPr>
            <p:spPr bwMode="auto">
              <a:xfrm>
                <a:off x="2686" y="2095"/>
                <a:ext cx="21" cy="56"/>
              </a:xfrm>
              <a:custGeom>
                <a:avLst/>
                <a:gdLst/>
                <a:ahLst/>
                <a:cxnLst>
                  <a:cxn ang="0">
                    <a:pos x="22" y="58"/>
                  </a:cxn>
                  <a:cxn ang="0">
                    <a:pos x="14" y="58"/>
                  </a:cxn>
                  <a:cxn ang="0">
                    <a:pos x="14" y="12"/>
                  </a:cxn>
                  <a:cxn ang="0">
                    <a:pos x="10" y="16"/>
                  </a:cxn>
                  <a:cxn ang="0">
                    <a:pos x="8" y="18"/>
                  </a:cxn>
                  <a:cxn ang="0">
                    <a:pos x="4" y="20"/>
                  </a:cxn>
                  <a:cxn ang="0">
                    <a:pos x="0" y="22"/>
                  </a:cxn>
                  <a:cxn ang="0">
                    <a:pos x="0" y="14"/>
                  </a:cxn>
                  <a:cxn ang="0">
                    <a:pos x="6" y="12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16" y="0"/>
                  </a:cxn>
                  <a:cxn ang="0">
                    <a:pos x="22" y="0"/>
                  </a:cxn>
                  <a:cxn ang="0">
                    <a:pos x="22" y="58"/>
                  </a:cxn>
                </a:cxnLst>
                <a:rect l="0" t="0" r="r" b="b"/>
                <a:pathLst>
                  <a:path w="22" h="58">
                    <a:moveTo>
                      <a:pt x="22" y="58"/>
                    </a:moveTo>
                    <a:lnTo>
                      <a:pt x="14" y="58"/>
                    </a:lnTo>
                    <a:lnTo>
                      <a:pt x="14" y="12"/>
                    </a:lnTo>
                    <a:lnTo>
                      <a:pt x="10" y="16"/>
                    </a:lnTo>
                    <a:lnTo>
                      <a:pt x="8" y="18"/>
                    </a:lnTo>
                    <a:lnTo>
                      <a:pt x="4" y="20"/>
                    </a:lnTo>
                    <a:lnTo>
                      <a:pt x="0" y="22"/>
                    </a:lnTo>
                    <a:lnTo>
                      <a:pt x="0" y="14"/>
                    </a:lnTo>
                    <a:lnTo>
                      <a:pt x="6" y="12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16" y="0"/>
                    </a:lnTo>
                    <a:lnTo>
                      <a:pt x="22" y="0"/>
                    </a:lnTo>
                    <a:lnTo>
                      <a:pt x="22" y="5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47" name="Rectangle 35"/>
              <p:cNvSpPr>
                <a:spLocks noChangeArrowheads="1"/>
              </p:cNvSpPr>
              <p:nvPr/>
            </p:nvSpPr>
            <p:spPr bwMode="auto">
              <a:xfrm>
                <a:off x="2728" y="2143"/>
                <a:ext cx="8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48" name="Freeform 36"/>
              <p:cNvSpPr>
                <a:spLocks/>
              </p:cNvSpPr>
              <p:nvPr/>
            </p:nvSpPr>
            <p:spPr bwMode="auto">
              <a:xfrm>
                <a:off x="2745" y="2095"/>
                <a:ext cx="37" cy="56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8" y="42"/>
                  </a:cxn>
                  <a:cxn ang="0">
                    <a:pos x="8" y="46"/>
                  </a:cxn>
                  <a:cxn ang="0">
                    <a:pos x="10" y="50"/>
                  </a:cxn>
                  <a:cxn ang="0">
                    <a:pos x="14" y="50"/>
                  </a:cxn>
                  <a:cxn ang="0">
                    <a:pos x="18" y="52"/>
                  </a:cxn>
                  <a:cxn ang="0">
                    <a:pos x="24" y="50"/>
                  </a:cxn>
                  <a:cxn ang="0">
                    <a:pos x="26" y="48"/>
                  </a:cxn>
                  <a:cxn ang="0">
                    <a:pos x="30" y="44"/>
                  </a:cxn>
                  <a:cxn ang="0">
                    <a:pos x="30" y="38"/>
                  </a:cxn>
                  <a:cxn ang="0">
                    <a:pos x="30" y="34"/>
                  </a:cxn>
                  <a:cxn ang="0">
                    <a:pos x="28" y="30"/>
                  </a:cxn>
                  <a:cxn ang="0">
                    <a:pos x="24" y="26"/>
                  </a:cxn>
                  <a:cxn ang="0">
                    <a:pos x="18" y="26"/>
                  </a:cxn>
                  <a:cxn ang="0">
                    <a:pos x="14" y="26"/>
                  </a:cxn>
                  <a:cxn ang="0">
                    <a:pos x="12" y="28"/>
                  </a:cxn>
                  <a:cxn ang="0">
                    <a:pos x="10" y="28"/>
                  </a:cxn>
                  <a:cxn ang="0">
                    <a:pos x="8" y="30"/>
                  </a:cxn>
                  <a:cxn ang="0">
                    <a:pos x="0" y="30"/>
                  </a:cxn>
                  <a:cxn ang="0">
                    <a:pos x="6" y="0"/>
                  </a:cxn>
                  <a:cxn ang="0">
                    <a:pos x="34" y="0"/>
                  </a:cxn>
                  <a:cxn ang="0">
                    <a:pos x="34" y="8"/>
                  </a:cxn>
                  <a:cxn ang="0">
                    <a:pos x="12" y="8"/>
                  </a:cxn>
                  <a:cxn ang="0">
                    <a:pos x="10" y="22"/>
                  </a:cxn>
                  <a:cxn ang="0">
                    <a:pos x="14" y="20"/>
                  </a:cxn>
                  <a:cxn ang="0">
                    <a:pos x="20" y="20"/>
                  </a:cxn>
                  <a:cxn ang="0">
                    <a:pos x="26" y="20"/>
                  </a:cxn>
                  <a:cxn ang="0">
                    <a:pos x="32" y="24"/>
                  </a:cxn>
                  <a:cxn ang="0">
                    <a:pos x="36" y="30"/>
                  </a:cxn>
                  <a:cxn ang="0">
                    <a:pos x="38" y="38"/>
                  </a:cxn>
                  <a:cxn ang="0">
                    <a:pos x="36" y="46"/>
                  </a:cxn>
                  <a:cxn ang="0">
                    <a:pos x="34" y="52"/>
                  </a:cxn>
                  <a:cxn ang="0">
                    <a:pos x="28" y="56"/>
                  </a:cxn>
                  <a:cxn ang="0">
                    <a:pos x="24" y="58"/>
                  </a:cxn>
                  <a:cxn ang="0">
                    <a:pos x="18" y="58"/>
                  </a:cxn>
                  <a:cxn ang="0">
                    <a:pos x="12" y="58"/>
                  </a:cxn>
                  <a:cxn ang="0">
                    <a:pos x="6" y="54"/>
                  </a:cxn>
                  <a:cxn ang="0">
                    <a:pos x="2" y="48"/>
                  </a:cxn>
                  <a:cxn ang="0">
                    <a:pos x="0" y="42"/>
                  </a:cxn>
                </a:cxnLst>
                <a:rect l="0" t="0" r="r" b="b"/>
                <a:pathLst>
                  <a:path w="38" h="58">
                    <a:moveTo>
                      <a:pt x="0" y="42"/>
                    </a:moveTo>
                    <a:lnTo>
                      <a:pt x="8" y="42"/>
                    </a:lnTo>
                    <a:lnTo>
                      <a:pt x="8" y="46"/>
                    </a:lnTo>
                    <a:lnTo>
                      <a:pt x="10" y="50"/>
                    </a:lnTo>
                    <a:lnTo>
                      <a:pt x="14" y="50"/>
                    </a:lnTo>
                    <a:lnTo>
                      <a:pt x="18" y="52"/>
                    </a:lnTo>
                    <a:lnTo>
                      <a:pt x="24" y="50"/>
                    </a:lnTo>
                    <a:lnTo>
                      <a:pt x="26" y="48"/>
                    </a:lnTo>
                    <a:lnTo>
                      <a:pt x="30" y="44"/>
                    </a:lnTo>
                    <a:lnTo>
                      <a:pt x="30" y="38"/>
                    </a:lnTo>
                    <a:lnTo>
                      <a:pt x="30" y="34"/>
                    </a:lnTo>
                    <a:lnTo>
                      <a:pt x="28" y="30"/>
                    </a:lnTo>
                    <a:lnTo>
                      <a:pt x="24" y="26"/>
                    </a:lnTo>
                    <a:lnTo>
                      <a:pt x="18" y="26"/>
                    </a:lnTo>
                    <a:lnTo>
                      <a:pt x="14" y="26"/>
                    </a:lnTo>
                    <a:lnTo>
                      <a:pt x="12" y="28"/>
                    </a:lnTo>
                    <a:lnTo>
                      <a:pt x="10" y="28"/>
                    </a:lnTo>
                    <a:lnTo>
                      <a:pt x="8" y="30"/>
                    </a:lnTo>
                    <a:lnTo>
                      <a:pt x="0" y="30"/>
                    </a:lnTo>
                    <a:lnTo>
                      <a:pt x="6" y="0"/>
                    </a:lnTo>
                    <a:lnTo>
                      <a:pt x="34" y="0"/>
                    </a:lnTo>
                    <a:lnTo>
                      <a:pt x="34" y="8"/>
                    </a:lnTo>
                    <a:lnTo>
                      <a:pt x="12" y="8"/>
                    </a:lnTo>
                    <a:lnTo>
                      <a:pt x="10" y="22"/>
                    </a:lnTo>
                    <a:lnTo>
                      <a:pt x="14" y="20"/>
                    </a:lnTo>
                    <a:lnTo>
                      <a:pt x="20" y="20"/>
                    </a:lnTo>
                    <a:lnTo>
                      <a:pt x="26" y="20"/>
                    </a:lnTo>
                    <a:lnTo>
                      <a:pt x="32" y="24"/>
                    </a:lnTo>
                    <a:lnTo>
                      <a:pt x="36" y="30"/>
                    </a:lnTo>
                    <a:lnTo>
                      <a:pt x="38" y="38"/>
                    </a:lnTo>
                    <a:lnTo>
                      <a:pt x="36" y="46"/>
                    </a:lnTo>
                    <a:lnTo>
                      <a:pt x="34" y="52"/>
                    </a:lnTo>
                    <a:lnTo>
                      <a:pt x="28" y="56"/>
                    </a:lnTo>
                    <a:lnTo>
                      <a:pt x="24" y="58"/>
                    </a:lnTo>
                    <a:lnTo>
                      <a:pt x="18" y="58"/>
                    </a:lnTo>
                    <a:lnTo>
                      <a:pt x="12" y="58"/>
                    </a:lnTo>
                    <a:lnTo>
                      <a:pt x="6" y="54"/>
                    </a:lnTo>
                    <a:lnTo>
                      <a:pt x="2" y="48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49" name="Line 37"/>
              <p:cNvSpPr>
                <a:spLocks noChangeShapeType="1"/>
              </p:cNvSpPr>
              <p:nvPr/>
            </p:nvSpPr>
            <p:spPr bwMode="auto">
              <a:xfrm flipV="1">
                <a:off x="915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50" name="Line 38"/>
              <p:cNvSpPr>
                <a:spLocks noChangeShapeType="1"/>
              </p:cNvSpPr>
              <p:nvPr/>
            </p:nvSpPr>
            <p:spPr bwMode="auto">
              <a:xfrm flipV="1">
                <a:off x="978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51" name="Line 39"/>
              <p:cNvSpPr>
                <a:spLocks noChangeShapeType="1"/>
              </p:cNvSpPr>
              <p:nvPr/>
            </p:nvSpPr>
            <p:spPr bwMode="auto">
              <a:xfrm flipV="1">
                <a:off x="1041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52" name="Line 40"/>
              <p:cNvSpPr>
                <a:spLocks noChangeShapeType="1"/>
              </p:cNvSpPr>
              <p:nvPr/>
            </p:nvSpPr>
            <p:spPr bwMode="auto">
              <a:xfrm flipV="1">
                <a:off x="1104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53" name="Line 41"/>
              <p:cNvSpPr>
                <a:spLocks noChangeShapeType="1"/>
              </p:cNvSpPr>
              <p:nvPr/>
            </p:nvSpPr>
            <p:spPr bwMode="auto">
              <a:xfrm flipV="1">
                <a:off x="1230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54" name="Line 42"/>
              <p:cNvSpPr>
                <a:spLocks noChangeShapeType="1"/>
              </p:cNvSpPr>
              <p:nvPr/>
            </p:nvSpPr>
            <p:spPr bwMode="auto">
              <a:xfrm flipV="1">
                <a:off x="1291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55" name="Line 43"/>
              <p:cNvSpPr>
                <a:spLocks noChangeShapeType="1"/>
              </p:cNvSpPr>
              <p:nvPr/>
            </p:nvSpPr>
            <p:spPr bwMode="auto">
              <a:xfrm flipV="1">
                <a:off x="1353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56" name="Line 44"/>
              <p:cNvSpPr>
                <a:spLocks noChangeShapeType="1"/>
              </p:cNvSpPr>
              <p:nvPr/>
            </p:nvSpPr>
            <p:spPr bwMode="auto">
              <a:xfrm flipV="1">
                <a:off x="1416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57" name="Line 45"/>
              <p:cNvSpPr>
                <a:spLocks noChangeShapeType="1"/>
              </p:cNvSpPr>
              <p:nvPr/>
            </p:nvSpPr>
            <p:spPr bwMode="auto">
              <a:xfrm flipV="1">
                <a:off x="1542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58" name="Line 46"/>
              <p:cNvSpPr>
                <a:spLocks noChangeShapeType="1"/>
              </p:cNvSpPr>
              <p:nvPr/>
            </p:nvSpPr>
            <p:spPr bwMode="auto">
              <a:xfrm flipV="1">
                <a:off x="1605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59" name="Line 47"/>
              <p:cNvSpPr>
                <a:spLocks noChangeShapeType="1"/>
              </p:cNvSpPr>
              <p:nvPr/>
            </p:nvSpPr>
            <p:spPr bwMode="auto">
              <a:xfrm flipV="1">
                <a:off x="1668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60" name="Line 48"/>
              <p:cNvSpPr>
                <a:spLocks noChangeShapeType="1"/>
              </p:cNvSpPr>
              <p:nvPr/>
            </p:nvSpPr>
            <p:spPr bwMode="auto">
              <a:xfrm flipV="1">
                <a:off x="1731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61" name="Line 49"/>
              <p:cNvSpPr>
                <a:spLocks noChangeShapeType="1"/>
              </p:cNvSpPr>
              <p:nvPr/>
            </p:nvSpPr>
            <p:spPr bwMode="auto">
              <a:xfrm flipV="1">
                <a:off x="1855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62" name="Line 50"/>
              <p:cNvSpPr>
                <a:spLocks noChangeShapeType="1"/>
              </p:cNvSpPr>
              <p:nvPr/>
            </p:nvSpPr>
            <p:spPr bwMode="auto">
              <a:xfrm flipV="1">
                <a:off x="1917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63" name="Line 51"/>
              <p:cNvSpPr>
                <a:spLocks noChangeShapeType="1"/>
              </p:cNvSpPr>
              <p:nvPr/>
            </p:nvSpPr>
            <p:spPr bwMode="auto">
              <a:xfrm flipV="1">
                <a:off x="1980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64" name="Line 52"/>
              <p:cNvSpPr>
                <a:spLocks noChangeShapeType="1"/>
              </p:cNvSpPr>
              <p:nvPr/>
            </p:nvSpPr>
            <p:spPr bwMode="auto">
              <a:xfrm flipV="1">
                <a:off x="2042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65" name="Line 53"/>
              <p:cNvSpPr>
                <a:spLocks noChangeShapeType="1"/>
              </p:cNvSpPr>
              <p:nvPr/>
            </p:nvSpPr>
            <p:spPr bwMode="auto">
              <a:xfrm flipV="1">
                <a:off x="2168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66" name="Line 54"/>
              <p:cNvSpPr>
                <a:spLocks noChangeShapeType="1"/>
              </p:cNvSpPr>
              <p:nvPr/>
            </p:nvSpPr>
            <p:spPr bwMode="auto">
              <a:xfrm flipV="1">
                <a:off x="2229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67" name="Line 55"/>
              <p:cNvSpPr>
                <a:spLocks noChangeShapeType="1"/>
              </p:cNvSpPr>
              <p:nvPr/>
            </p:nvSpPr>
            <p:spPr bwMode="auto">
              <a:xfrm flipV="1">
                <a:off x="2292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68" name="Line 56"/>
              <p:cNvSpPr>
                <a:spLocks noChangeShapeType="1"/>
              </p:cNvSpPr>
              <p:nvPr/>
            </p:nvSpPr>
            <p:spPr bwMode="auto">
              <a:xfrm flipV="1">
                <a:off x="2355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69" name="Line 57"/>
              <p:cNvSpPr>
                <a:spLocks noChangeShapeType="1"/>
              </p:cNvSpPr>
              <p:nvPr/>
            </p:nvSpPr>
            <p:spPr bwMode="auto">
              <a:xfrm flipV="1">
                <a:off x="2481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70" name="Line 58"/>
              <p:cNvSpPr>
                <a:spLocks noChangeShapeType="1"/>
              </p:cNvSpPr>
              <p:nvPr/>
            </p:nvSpPr>
            <p:spPr bwMode="auto">
              <a:xfrm flipV="1">
                <a:off x="2543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71" name="Line 59"/>
              <p:cNvSpPr>
                <a:spLocks noChangeShapeType="1"/>
              </p:cNvSpPr>
              <p:nvPr/>
            </p:nvSpPr>
            <p:spPr bwMode="auto">
              <a:xfrm flipV="1">
                <a:off x="2606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72" name="Line 60"/>
              <p:cNvSpPr>
                <a:spLocks noChangeShapeType="1"/>
              </p:cNvSpPr>
              <p:nvPr/>
            </p:nvSpPr>
            <p:spPr bwMode="auto">
              <a:xfrm flipV="1">
                <a:off x="2669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73" name="Line 61"/>
              <p:cNvSpPr>
                <a:spLocks noChangeShapeType="1"/>
              </p:cNvSpPr>
              <p:nvPr/>
            </p:nvSpPr>
            <p:spPr bwMode="auto">
              <a:xfrm flipV="1">
                <a:off x="2793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74" name="Line 62"/>
              <p:cNvSpPr>
                <a:spLocks noChangeShapeType="1"/>
              </p:cNvSpPr>
              <p:nvPr/>
            </p:nvSpPr>
            <p:spPr bwMode="auto">
              <a:xfrm flipV="1">
                <a:off x="2856" y="2042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75" name="Line 63"/>
              <p:cNvSpPr>
                <a:spLocks noChangeShapeType="1"/>
              </p:cNvSpPr>
              <p:nvPr/>
            </p:nvSpPr>
            <p:spPr bwMode="auto">
              <a:xfrm>
                <a:off x="803" y="2050"/>
                <a:ext cx="2066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76" name="Freeform 64"/>
              <p:cNvSpPr>
                <a:spLocks noEditPoints="1"/>
              </p:cNvSpPr>
              <p:nvPr/>
            </p:nvSpPr>
            <p:spPr bwMode="auto">
              <a:xfrm>
                <a:off x="2938" y="2023"/>
                <a:ext cx="32" cy="53"/>
              </a:xfrm>
              <a:custGeom>
                <a:avLst/>
                <a:gdLst/>
                <a:ahLst/>
                <a:cxnLst>
                  <a:cxn ang="0">
                    <a:pos x="34" y="14"/>
                  </a:cxn>
                  <a:cxn ang="0">
                    <a:pos x="34" y="10"/>
                  </a:cxn>
                  <a:cxn ang="0">
                    <a:pos x="32" y="6"/>
                  </a:cxn>
                  <a:cxn ang="0">
                    <a:pos x="32" y="4"/>
                  </a:cxn>
                  <a:cxn ang="0">
                    <a:pos x="28" y="2"/>
                  </a:cxn>
                  <a:cxn ang="0">
                    <a:pos x="24" y="0"/>
                  </a:cxn>
                  <a:cxn ang="0">
                    <a:pos x="20" y="2"/>
                  </a:cxn>
                  <a:cxn ang="0">
                    <a:pos x="14" y="4"/>
                  </a:cxn>
                  <a:cxn ang="0">
                    <a:pos x="10" y="8"/>
                  </a:cxn>
                  <a:cxn ang="0">
                    <a:pos x="8" y="12"/>
                  </a:cxn>
                  <a:cxn ang="0">
                    <a:pos x="4" y="22"/>
                  </a:cxn>
                  <a:cxn ang="0">
                    <a:pos x="2" y="30"/>
                  </a:cxn>
                  <a:cxn ang="0">
                    <a:pos x="0" y="40"/>
                  </a:cxn>
                  <a:cxn ang="0">
                    <a:pos x="0" y="44"/>
                  </a:cxn>
                  <a:cxn ang="0">
                    <a:pos x="2" y="48"/>
                  </a:cxn>
                  <a:cxn ang="0">
                    <a:pos x="4" y="52"/>
                  </a:cxn>
                  <a:cxn ang="0">
                    <a:pos x="6" y="54"/>
                  </a:cxn>
                  <a:cxn ang="0">
                    <a:pos x="10" y="56"/>
                  </a:cxn>
                  <a:cxn ang="0">
                    <a:pos x="22" y="50"/>
                  </a:cxn>
                  <a:cxn ang="0">
                    <a:pos x="28" y="40"/>
                  </a:cxn>
                  <a:cxn ang="0">
                    <a:pos x="32" y="26"/>
                  </a:cxn>
                  <a:cxn ang="0">
                    <a:pos x="34" y="14"/>
                  </a:cxn>
                  <a:cxn ang="0">
                    <a:pos x="28" y="10"/>
                  </a:cxn>
                  <a:cxn ang="0">
                    <a:pos x="28" y="18"/>
                  </a:cxn>
                  <a:cxn ang="0">
                    <a:pos x="26" y="26"/>
                  </a:cxn>
                  <a:cxn ang="0">
                    <a:pos x="8" y="26"/>
                  </a:cxn>
                  <a:cxn ang="0">
                    <a:pos x="10" y="22"/>
                  </a:cxn>
                  <a:cxn ang="0">
                    <a:pos x="12" y="18"/>
                  </a:cxn>
                  <a:cxn ang="0">
                    <a:pos x="14" y="12"/>
                  </a:cxn>
                  <a:cxn ang="0">
                    <a:pos x="16" y="6"/>
                  </a:cxn>
                  <a:cxn ang="0">
                    <a:pos x="20" y="4"/>
                  </a:cxn>
                  <a:cxn ang="0">
                    <a:pos x="24" y="2"/>
                  </a:cxn>
                  <a:cxn ang="0">
                    <a:pos x="26" y="2"/>
                  </a:cxn>
                  <a:cxn ang="0">
                    <a:pos x="28" y="4"/>
                  </a:cxn>
                  <a:cxn ang="0">
                    <a:pos x="28" y="8"/>
                  </a:cxn>
                  <a:cxn ang="0">
                    <a:pos x="28" y="10"/>
                  </a:cxn>
                  <a:cxn ang="0">
                    <a:pos x="26" y="30"/>
                  </a:cxn>
                  <a:cxn ang="0">
                    <a:pos x="24" y="34"/>
                  </a:cxn>
                  <a:cxn ang="0">
                    <a:pos x="24" y="38"/>
                  </a:cxn>
                  <a:cxn ang="0">
                    <a:pos x="22" y="44"/>
                  </a:cxn>
                  <a:cxn ang="0">
                    <a:pos x="18" y="48"/>
                  </a:cxn>
                  <a:cxn ang="0">
                    <a:pos x="16" y="52"/>
                  </a:cxn>
                  <a:cxn ang="0">
                    <a:pos x="12" y="54"/>
                  </a:cxn>
                  <a:cxn ang="0">
                    <a:pos x="8" y="52"/>
                  </a:cxn>
                  <a:cxn ang="0">
                    <a:pos x="8" y="50"/>
                  </a:cxn>
                  <a:cxn ang="0">
                    <a:pos x="6" y="48"/>
                  </a:cxn>
                  <a:cxn ang="0">
                    <a:pos x="6" y="44"/>
                  </a:cxn>
                  <a:cxn ang="0">
                    <a:pos x="6" y="36"/>
                  </a:cxn>
                  <a:cxn ang="0">
                    <a:pos x="8" y="30"/>
                  </a:cxn>
                  <a:cxn ang="0">
                    <a:pos x="26" y="30"/>
                  </a:cxn>
                </a:cxnLst>
                <a:rect l="0" t="0" r="r" b="b"/>
                <a:pathLst>
                  <a:path w="34" h="56">
                    <a:moveTo>
                      <a:pt x="34" y="14"/>
                    </a:moveTo>
                    <a:lnTo>
                      <a:pt x="34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28" y="2"/>
                    </a:lnTo>
                    <a:lnTo>
                      <a:pt x="24" y="0"/>
                    </a:lnTo>
                    <a:lnTo>
                      <a:pt x="20" y="2"/>
                    </a:lnTo>
                    <a:lnTo>
                      <a:pt x="14" y="4"/>
                    </a:lnTo>
                    <a:lnTo>
                      <a:pt x="10" y="8"/>
                    </a:lnTo>
                    <a:lnTo>
                      <a:pt x="8" y="12"/>
                    </a:lnTo>
                    <a:lnTo>
                      <a:pt x="4" y="22"/>
                    </a:lnTo>
                    <a:lnTo>
                      <a:pt x="2" y="30"/>
                    </a:lnTo>
                    <a:lnTo>
                      <a:pt x="0" y="40"/>
                    </a:lnTo>
                    <a:lnTo>
                      <a:pt x="0" y="44"/>
                    </a:lnTo>
                    <a:lnTo>
                      <a:pt x="2" y="48"/>
                    </a:lnTo>
                    <a:lnTo>
                      <a:pt x="4" y="52"/>
                    </a:lnTo>
                    <a:lnTo>
                      <a:pt x="6" y="54"/>
                    </a:lnTo>
                    <a:lnTo>
                      <a:pt x="10" y="56"/>
                    </a:lnTo>
                    <a:lnTo>
                      <a:pt x="22" y="50"/>
                    </a:lnTo>
                    <a:lnTo>
                      <a:pt x="28" y="40"/>
                    </a:lnTo>
                    <a:lnTo>
                      <a:pt x="32" y="26"/>
                    </a:lnTo>
                    <a:lnTo>
                      <a:pt x="34" y="14"/>
                    </a:lnTo>
                    <a:close/>
                    <a:moveTo>
                      <a:pt x="28" y="10"/>
                    </a:moveTo>
                    <a:lnTo>
                      <a:pt x="28" y="18"/>
                    </a:lnTo>
                    <a:lnTo>
                      <a:pt x="26" y="26"/>
                    </a:lnTo>
                    <a:lnTo>
                      <a:pt x="8" y="26"/>
                    </a:lnTo>
                    <a:lnTo>
                      <a:pt x="10" y="22"/>
                    </a:lnTo>
                    <a:lnTo>
                      <a:pt x="12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8" y="4"/>
                    </a:lnTo>
                    <a:lnTo>
                      <a:pt x="28" y="8"/>
                    </a:lnTo>
                    <a:lnTo>
                      <a:pt x="28" y="10"/>
                    </a:lnTo>
                    <a:close/>
                    <a:moveTo>
                      <a:pt x="26" y="30"/>
                    </a:moveTo>
                    <a:lnTo>
                      <a:pt x="24" y="34"/>
                    </a:lnTo>
                    <a:lnTo>
                      <a:pt x="24" y="38"/>
                    </a:lnTo>
                    <a:lnTo>
                      <a:pt x="22" y="44"/>
                    </a:lnTo>
                    <a:lnTo>
                      <a:pt x="18" y="48"/>
                    </a:lnTo>
                    <a:lnTo>
                      <a:pt x="16" y="52"/>
                    </a:lnTo>
                    <a:lnTo>
                      <a:pt x="12" y="54"/>
                    </a:lnTo>
                    <a:lnTo>
                      <a:pt x="8" y="52"/>
                    </a:lnTo>
                    <a:lnTo>
                      <a:pt x="8" y="50"/>
                    </a:lnTo>
                    <a:lnTo>
                      <a:pt x="6" y="48"/>
                    </a:lnTo>
                    <a:lnTo>
                      <a:pt x="6" y="44"/>
                    </a:lnTo>
                    <a:lnTo>
                      <a:pt x="6" y="36"/>
                    </a:lnTo>
                    <a:lnTo>
                      <a:pt x="8" y="30"/>
                    </a:lnTo>
                    <a:lnTo>
                      <a:pt x="26" y="3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77" name="Freeform 65"/>
              <p:cNvSpPr>
                <a:spLocks/>
              </p:cNvSpPr>
              <p:nvPr/>
            </p:nvSpPr>
            <p:spPr bwMode="auto">
              <a:xfrm>
                <a:off x="2997" y="2023"/>
                <a:ext cx="17" cy="65"/>
              </a:xfrm>
              <a:custGeom>
                <a:avLst/>
                <a:gdLst/>
                <a:ahLst/>
                <a:cxnLst>
                  <a:cxn ang="0">
                    <a:pos x="18" y="68"/>
                  </a:cxn>
                  <a:cxn ang="0">
                    <a:pos x="18" y="66"/>
                  </a:cxn>
                  <a:cxn ang="0">
                    <a:pos x="10" y="66"/>
                  </a:cxn>
                  <a:cxn ang="0">
                    <a:pos x="8" y="64"/>
                  </a:cxn>
                  <a:cxn ang="0">
                    <a:pos x="6" y="62"/>
                  </a:cxn>
                  <a:cxn ang="0">
                    <a:pos x="6" y="6"/>
                  </a:cxn>
                  <a:cxn ang="0">
                    <a:pos x="8" y="2"/>
                  </a:cxn>
                  <a:cxn ang="0">
                    <a:pos x="10" y="2"/>
                  </a:cxn>
                  <a:cxn ang="0">
                    <a:pos x="18" y="2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8"/>
                  </a:cxn>
                  <a:cxn ang="0">
                    <a:pos x="18" y="68"/>
                  </a:cxn>
                </a:cxnLst>
                <a:rect l="0" t="0" r="r" b="b"/>
                <a:pathLst>
                  <a:path w="18" h="68">
                    <a:moveTo>
                      <a:pt x="18" y="68"/>
                    </a:moveTo>
                    <a:lnTo>
                      <a:pt x="18" y="66"/>
                    </a:lnTo>
                    <a:lnTo>
                      <a:pt x="10" y="66"/>
                    </a:lnTo>
                    <a:lnTo>
                      <a:pt x="8" y="64"/>
                    </a:lnTo>
                    <a:lnTo>
                      <a:pt x="6" y="62"/>
                    </a:lnTo>
                    <a:lnTo>
                      <a:pt x="6" y="6"/>
                    </a:lnTo>
                    <a:lnTo>
                      <a:pt x="8" y="2"/>
                    </a:lnTo>
                    <a:lnTo>
                      <a:pt x="10" y="2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8"/>
                    </a:lnTo>
                    <a:lnTo>
                      <a:pt x="18" y="6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78" name="Freeform 66"/>
              <p:cNvSpPr>
                <a:spLocks/>
              </p:cNvSpPr>
              <p:nvPr/>
            </p:nvSpPr>
            <p:spPr bwMode="auto">
              <a:xfrm>
                <a:off x="3022" y="2034"/>
                <a:ext cx="21" cy="40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6" y="6"/>
                  </a:cxn>
                  <a:cxn ang="0">
                    <a:pos x="8" y="4"/>
                  </a:cxn>
                  <a:cxn ang="0">
                    <a:pos x="10" y="2"/>
                  </a:cxn>
                  <a:cxn ang="0">
                    <a:pos x="12" y="0"/>
                  </a:cxn>
                  <a:cxn ang="0">
                    <a:pos x="14" y="0"/>
                  </a:cxn>
                  <a:cxn ang="0">
                    <a:pos x="18" y="0"/>
                  </a:cxn>
                  <a:cxn ang="0">
                    <a:pos x="22" y="2"/>
                  </a:cxn>
                  <a:cxn ang="0">
                    <a:pos x="20" y="8"/>
                  </a:cxn>
                  <a:cxn ang="0">
                    <a:pos x="16" y="6"/>
                  </a:cxn>
                  <a:cxn ang="0">
                    <a:pos x="14" y="6"/>
                  </a:cxn>
                  <a:cxn ang="0">
                    <a:pos x="12" y="6"/>
                  </a:cxn>
                  <a:cxn ang="0">
                    <a:pos x="10" y="8"/>
                  </a:cxn>
                  <a:cxn ang="0">
                    <a:pos x="10" y="10"/>
                  </a:cxn>
                  <a:cxn ang="0">
                    <a:pos x="8" y="12"/>
                  </a:cxn>
                  <a:cxn ang="0">
                    <a:pos x="8" y="16"/>
                  </a:cxn>
                  <a:cxn ang="0">
                    <a:pos x="8" y="20"/>
                  </a:cxn>
                  <a:cxn ang="0">
                    <a:pos x="8" y="42"/>
                  </a:cxn>
                  <a:cxn ang="0">
                    <a:pos x="0" y="42"/>
                  </a:cxn>
                </a:cxnLst>
                <a:rect l="0" t="0" r="r" b="b"/>
                <a:pathLst>
                  <a:path w="22" h="42">
                    <a:moveTo>
                      <a:pt x="0" y="42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6" y="6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8" y="0"/>
                    </a:lnTo>
                    <a:lnTo>
                      <a:pt x="22" y="2"/>
                    </a:lnTo>
                    <a:lnTo>
                      <a:pt x="20" y="8"/>
                    </a:lnTo>
                    <a:lnTo>
                      <a:pt x="16" y="6"/>
                    </a:lnTo>
                    <a:lnTo>
                      <a:pt x="14" y="6"/>
                    </a:lnTo>
                    <a:lnTo>
                      <a:pt x="12" y="6"/>
                    </a:lnTo>
                    <a:lnTo>
                      <a:pt x="10" y="8"/>
                    </a:lnTo>
                    <a:lnTo>
                      <a:pt x="10" y="10"/>
                    </a:lnTo>
                    <a:lnTo>
                      <a:pt x="8" y="12"/>
                    </a:lnTo>
                    <a:lnTo>
                      <a:pt x="8" y="16"/>
                    </a:lnTo>
                    <a:lnTo>
                      <a:pt x="8" y="20"/>
                    </a:lnTo>
                    <a:lnTo>
                      <a:pt x="8" y="42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79" name="Freeform 67"/>
              <p:cNvSpPr>
                <a:spLocks noEditPoints="1"/>
              </p:cNvSpPr>
              <p:nvPr/>
            </p:nvSpPr>
            <p:spPr bwMode="auto">
              <a:xfrm>
                <a:off x="3045" y="2034"/>
                <a:ext cx="36" cy="42"/>
              </a:xfrm>
              <a:custGeom>
                <a:avLst/>
                <a:gdLst/>
                <a:ahLst/>
                <a:cxnLst>
                  <a:cxn ang="0">
                    <a:pos x="24" y="40"/>
                  </a:cxn>
                  <a:cxn ang="0">
                    <a:pos x="16" y="42"/>
                  </a:cxn>
                  <a:cxn ang="0">
                    <a:pos x="8" y="42"/>
                  </a:cxn>
                  <a:cxn ang="0">
                    <a:pos x="0" y="36"/>
                  </a:cxn>
                  <a:cxn ang="0">
                    <a:pos x="0" y="28"/>
                  </a:cxn>
                  <a:cxn ang="0">
                    <a:pos x="2" y="24"/>
                  </a:cxn>
                  <a:cxn ang="0">
                    <a:pos x="6" y="20"/>
                  </a:cxn>
                  <a:cxn ang="0">
                    <a:pos x="12" y="18"/>
                  </a:cxn>
                  <a:cxn ang="0">
                    <a:pos x="22" y="16"/>
                  </a:cxn>
                  <a:cxn ang="0">
                    <a:pos x="26" y="14"/>
                  </a:cxn>
                  <a:cxn ang="0">
                    <a:pos x="26" y="10"/>
                  </a:cxn>
                  <a:cxn ang="0">
                    <a:pos x="22" y="8"/>
                  </a:cxn>
                  <a:cxn ang="0">
                    <a:pos x="14" y="6"/>
                  </a:cxn>
                  <a:cxn ang="0">
                    <a:pos x="10" y="10"/>
                  </a:cxn>
                  <a:cxn ang="0">
                    <a:pos x="0" y="12"/>
                  </a:cxn>
                  <a:cxn ang="0">
                    <a:pos x="4" y="6"/>
                  </a:cxn>
                  <a:cxn ang="0">
                    <a:pos x="10" y="2"/>
                  </a:cxn>
                  <a:cxn ang="0">
                    <a:pos x="20" y="0"/>
                  </a:cxn>
                  <a:cxn ang="0">
                    <a:pos x="28" y="2"/>
                  </a:cxn>
                  <a:cxn ang="0">
                    <a:pos x="32" y="4"/>
                  </a:cxn>
                  <a:cxn ang="0">
                    <a:pos x="34" y="10"/>
                  </a:cxn>
                  <a:cxn ang="0">
                    <a:pos x="34" y="16"/>
                  </a:cxn>
                  <a:cxn ang="0">
                    <a:pos x="36" y="32"/>
                  </a:cxn>
                  <a:cxn ang="0">
                    <a:pos x="36" y="40"/>
                  </a:cxn>
                  <a:cxn ang="0">
                    <a:pos x="30" y="42"/>
                  </a:cxn>
                  <a:cxn ang="0">
                    <a:pos x="28" y="38"/>
                  </a:cxn>
                  <a:cxn ang="0">
                    <a:pos x="22" y="24"/>
                  </a:cxn>
                  <a:cxn ang="0">
                    <a:pos x="12" y="26"/>
                  </a:cxn>
                  <a:cxn ang="0">
                    <a:pos x="10" y="26"/>
                  </a:cxn>
                  <a:cxn ang="0">
                    <a:pos x="8" y="30"/>
                  </a:cxn>
                  <a:cxn ang="0">
                    <a:pos x="8" y="34"/>
                  </a:cxn>
                  <a:cxn ang="0">
                    <a:pos x="12" y="36"/>
                  </a:cxn>
                  <a:cxn ang="0">
                    <a:pos x="18" y="36"/>
                  </a:cxn>
                  <a:cxn ang="0">
                    <a:pos x="24" y="32"/>
                  </a:cxn>
                  <a:cxn ang="0">
                    <a:pos x="26" y="28"/>
                  </a:cxn>
                  <a:cxn ang="0">
                    <a:pos x="26" y="22"/>
                  </a:cxn>
                </a:cxnLst>
                <a:rect l="0" t="0" r="r" b="b"/>
                <a:pathLst>
                  <a:path w="38" h="44">
                    <a:moveTo>
                      <a:pt x="28" y="38"/>
                    </a:moveTo>
                    <a:lnTo>
                      <a:pt x="24" y="40"/>
                    </a:lnTo>
                    <a:lnTo>
                      <a:pt x="20" y="42"/>
                    </a:lnTo>
                    <a:lnTo>
                      <a:pt x="16" y="42"/>
                    </a:lnTo>
                    <a:lnTo>
                      <a:pt x="14" y="44"/>
                    </a:lnTo>
                    <a:lnTo>
                      <a:pt x="8" y="42"/>
                    </a:lnTo>
                    <a:lnTo>
                      <a:pt x="4" y="40"/>
                    </a:lnTo>
                    <a:lnTo>
                      <a:pt x="0" y="36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2" y="26"/>
                    </a:lnTo>
                    <a:lnTo>
                      <a:pt x="2" y="24"/>
                    </a:lnTo>
                    <a:lnTo>
                      <a:pt x="4" y="22"/>
                    </a:lnTo>
                    <a:lnTo>
                      <a:pt x="6" y="20"/>
                    </a:lnTo>
                    <a:lnTo>
                      <a:pt x="10" y="20"/>
                    </a:lnTo>
                    <a:lnTo>
                      <a:pt x="12" y="18"/>
                    </a:lnTo>
                    <a:lnTo>
                      <a:pt x="14" y="18"/>
                    </a:lnTo>
                    <a:lnTo>
                      <a:pt x="22" y="16"/>
                    </a:lnTo>
                    <a:lnTo>
                      <a:pt x="26" y="16"/>
                    </a:lnTo>
                    <a:lnTo>
                      <a:pt x="26" y="14"/>
                    </a:lnTo>
                    <a:lnTo>
                      <a:pt x="26" y="14"/>
                    </a:lnTo>
                    <a:lnTo>
                      <a:pt x="26" y="10"/>
                    </a:lnTo>
                    <a:lnTo>
                      <a:pt x="24" y="8"/>
                    </a:lnTo>
                    <a:lnTo>
                      <a:pt x="22" y="8"/>
                    </a:lnTo>
                    <a:lnTo>
                      <a:pt x="18" y="6"/>
                    </a:lnTo>
                    <a:lnTo>
                      <a:pt x="14" y="6"/>
                    </a:lnTo>
                    <a:lnTo>
                      <a:pt x="12" y="8"/>
                    </a:lnTo>
                    <a:lnTo>
                      <a:pt x="10" y="10"/>
                    </a:lnTo>
                    <a:lnTo>
                      <a:pt x="8" y="14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6" y="2"/>
                    </a:lnTo>
                    <a:lnTo>
                      <a:pt x="10" y="2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2" y="4"/>
                    </a:lnTo>
                    <a:lnTo>
                      <a:pt x="34" y="6"/>
                    </a:lnTo>
                    <a:lnTo>
                      <a:pt x="34" y="10"/>
                    </a:lnTo>
                    <a:lnTo>
                      <a:pt x="34" y="12"/>
                    </a:lnTo>
                    <a:lnTo>
                      <a:pt x="34" y="16"/>
                    </a:lnTo>
                    <a:lnTo>
                      <a:pt x="34" y="24"/>
                    </a:lnTo>
                    <a:lnTo>
                      <a:pt x="36" y="32"/>
                    </a:lnTo>
                    <a:lnTo>
                      <a:pt x="36" y="36"/>
                    </a:lnTo>
                    <a:lnTo>
                      <a:pt x="36" y="40"/>
                    </a:lnTo>
                    <a:lnTo>
                      <a:pt x="38" y="42"/>
                    </a:lnTo>
                    <a:lnTo>
                      <a:pt x="30" y="42"/>
                    </a:lnTo>
                    <a:lnTo>
                      <a:pt x="28" y="40"/>
                    </a:lnTo>
                    <a:lnTo>
                      <a:pt x="28" y="38"/>
                    </a:lnTo>
                    <a:close/>
                    <a:moveTo>
                      <a:pt x="26" y="22"/>
                    </a:moveTo>
                    <a:lnTo>
                      <a:pt x="22" y="24"/>
                    </a:lnTo>
                    <a:lnTo>
                      <a:pt x="16" y="24"/>
                    </a:lnTo>
                    <a:lnTo>
                      <a:pt x="12" y="26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8" y="28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8" y="36"/>
                    </a:lnTo>
                    <a:lnTo>
                      <a:pt x="22" y="34"/>
                    </a:lnTo>
                    <a:lnTo>
                      <a:pt x="24" y="32"/>
                    </a:lnTo>
                    <a:lnTo>
                      <a:pt x="26" y="30"/>
                    </a:lnTo>
                    <a:lnTo>
                      <a:pt x="26" y="28"/>
                    </a:lnTo>
                    <a:lnTo>
                      <a:pt x="26" y="24"/>
                    </a:lnTo>
                    <a:lnTo>
                      <a:pt x="26" y="2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80" name="Freeform 68"/>
              <p:cNvSpPr>
                <a:spLocks noEditPoints="1"/>
              </p:cNvSpPr>
              <p:nvPr/>
            </p:nvSpPr>
            <p:spPr bwMode="auto">
              <a:xfrm>
                <a:off x="3086" y="2019"/>
                <a:ext cx="35" cy="57"/>
              </a:xfrm>
              <a:custGeom>
                <a:avLst/>
                <a:gdLst/>
                <a:ahLst/>
                <a:cxnLst>
                  <a:cxn ang="0">
                    <a:pos x="28" y="58"/>
                  </a:cxn>
                  <a:cxn ang="0">
                    <a:pos x="28" y="52"/>
                  </a:cxn>
                  <a:cxn ang="0">
                    <a:pos x="24" y="56"/>
                  </a:cxn>
                  <a:cxn ang="0">
                    <a:pos x="20" y="58"/>
                  </a:cxn>
                  <a:cxn ang="0">
                    <a:pos x="16" y="60"/>
                  </a:cxn>
                  <a:cxn ang="0">
                    <a:pos x="12" y="58"/>
                  </a:cxn>
                  <a:cxn ang="0">
                    <a:pos x="8" y="56"/>
                  </a:cxn>
                  <a:cxn ang="0">
                    <a:pos x="4" y="54"/>
                  </a:cxn>
                  <a:cxn ang="0">
                    <a:pos x="2" y="48"/>
                  </a:cxn>
                  <a:cxn ang="0">
                    <a:pos x="0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2"/>
                  </a:cxn>
                  <a:cxn ang="0">
                    <a:pos x="8" y="18"/>
                  </a:cxn>
                  <a:cxn ang="0">
                    <a:pos x="12" y="16"/>
                  </a:cxn>
                  <a:cxn ang="0">
                    <a:pos x="16" y="16"/>
                  </a:cxn>
                  <a:cxn ang="0">
                    <a:pos x="20" y="16"/>
                  </a:cxn>
                  <a:cxn ang="0">
                    <a:pos x="22" y="18"/>
                  </a:cxn>
                  <a:cxn ang="0">
                    <a:pos x="26" y="20"/>
                  </a:cxn>
                  <a:cxn ang="0">
                    <a:pos x="28" y="22"/>
                  </a:cxn>
                  <a:cxn ang="0">
                    <a:pos x="28" y="0"/>
                  </a:cxn>
                  <a:cxn ang="0">
                    <a:pos x="36" y="0"/>
                  </a:cxn>
                  <a:cxn ang="0">
                    <a:pos x="36" y="58"/>
                  </a:cxn>
                  <a:cxn ang="0">
                    <a:pos x="28" y="58"/>
                  </a:cxn>
                  <a:cxn ang="0">
                    <a:pos x="6" y="38"/>
                  </a:cxn>
                  <a:cxn ang="0">
                    <a:pos x="8" y="44"/>
                  </a:cxn>
                  <a:cxn ang="0">
                    <a:pos x="10" y="48"/>
                  </a:cxn>
                  <a:cxn ang="0">
                    <a:pos x="14" y="52"/>
                  </a:cxn>
                  <a:cxn ang="0">
                    <a:pos x="18" y="52"/>
                  </a:cxn>
                  <a:cxn ang="0">
                    <a:pos x="22" y="52"/>
                  </a:cxn>
                  <a:cxn ang="0">
                    <a:pos x="24" y="48"/>
                  </a:cxn>
                  <a:cxn ang="0">
                    <a:pos x="26" y="44"/>
                  </a:cxn>
                  <a:cxn ang="0">
                    <a:pos x="28" y="38"/>
                  </a:cxn>
                  <a:cxn ang="0">
                    <a:pos x="26" y="32"/>
                  </a:cxn>
                  <a:cxn ang="0">
                    <a:pos x="24" y="26"/>
                  </a:cxn>
                  <a:cxn ang="0">
                    <a:pos x="22" y="24"/>
                  </a:cxn>
                  <a:cxn ang="0">
                    <a:pos x="16" y="22"/>
                  </a:cxn>
                  <a:cxn ang="0">
                    <a:pos x="12" y="24"/>
                  </a:cxn>
                  <a:cxn ang="0">
                    <a:pos x="10" y="26"/>
                  </a:cxn>
                  <a:cxn ang="0">
                    <a:pos x="8" y="30"/>
                  </a:cxn>
                  <a:cxn ang="0">
                    <a:pos x="6" y="38"/>
                  </a:cxn>
                </a:cxnLst>
                <a:rect l="0" t="0" r="r" b="b"/>
                <a:pathLst>
                  <a:path w="36" h="60">
                    <a:moveTo>
                      <a:pt x="28" y="58"/>
                    </a:moveTo>
                    <a:lnTo>
                      <a:pt x="28" y="52"/>
                    </a:lnTo>
                    <a:lnTo>
                      <a:pt x="24" y="56"/>
                    </a:lnTo>
                    <a:lnTo>
                      <a:pt x="20" y="58"/>
                    </a:lnTo>
                    <a:lnTo>
                      <a:pt x="16" y="60"/>
                    </a:lnTo>
                    <a:lnTo>
                      <a:pt x="12" y="58"/>
                    </a:lnTo>
                    <a:lnTo>
                      <a:pt x="8" y="56"/>
                    </a:lnTo>
                    <a:lnTo>
                      <a:pt x="4" y="54"/>
                    </a:lnTo>
                    <a:lnTo>
                      <a:pt x="2" y="48"/>
                    </a:lnTo>
                    <a:lnTo>
                      <a:pt x="0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2"/>
                    </a:lnTo>
                    <a:lnTo>
                      <a:pt x="8" y="18"/>
                    </a:lnTo>
                    <a:lnTo>
                      <a:pt x="12" y="16"/>
                    </a:lnTo>
                    <a:lnTo>
                      <a:pt x="16" y="16"/>
                    </a:lnTo>
                    <a:lnTo>
                      <a:pt x="20" y="16"/>
                    </a:lnTo>
                    <a:lnTo>
                      <a:pt x="22" y="18"/>
                    </a:lnTo>
                    <a:lnTo>
                      <a:pt x="26" y="20"/>
                    </a:lnTo>
                    <a:lnTo>
                      <a:pt x="28" y="22"/>
                    </a:lnTo>
                    <a:lnTo>
                      <a:pt x="28" y="0"/>
                    </a:lnTo>
                    <a:lnTo>
                      <a:pt x="36" y="0"/>
                    </a:lnTo>
                    <a:lnTo>
                      <a:pt x="36" y="58"/>
                    </a:lnTo>
                    <a:lnTo>
                      <a:pt x="28" y="58"/>
                    </a:lnTo>
                    <a:close/>
                    <a:moveTo>
                      <a:pt x="6" y="38"/>
                    </a:moveTo>
                    <a:lnTo>
                      <a:pt x="8" y="44"/>
                    </a:lnTo>
                    <a:lnTo>
                      <a:pt x="10" y="48"/>
                    </a:lnTo>
                    <a:lnTo>
                      <a:pt x="14" y="52"/>
                    </a:lnTo>
                    <a:lnTo>
                      <a:pt x="18" y="52"/>
                    </a:lnTo>
                    <a:lnTo>
                      <a:pt x="22" y="52"/>
                    </a:lnTo>
                    <a:lnTo>
                      <a:pt x="24" y="48"/>
                    </a:lnTo>
                    <a:lnTo>
                      <a:pt x="26" y="44"/>
                    </a:lnTo>
                    <a:lnTo>
                      <a:pt x="28" y="38"/>
                    </a:lnTo>
                    <a:lnTo>
                      <a:pt x="26" y="32"/>
                    </a:lnTo>
                    <a:lnTo>
                      <a:pt x="24" y="26"/>
                    </a:lnTo>
                    <a:lnTo>
                      <a:pt x="22" y="24"/>
                    </a:lnTo>
                    <a:lnTo>
                      <a:pt x="16" y="22"/>
                    </a:lnTo>
                    <a:lnTo>
                      <a:pt x="12" y="24"/>
                    </a:lnTo>
                    <a:lnTo>
                      <a:pt x="10" y="26"/>
                    </a:lnTo>
                    <a:lnTo>
                      <a:pt x="8" y="30"/>
                    </a:lnTo>
                    <a:lnTo>
                      <a:pt x="6" y="3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81" name="Freeform 69"/>
              <p:cNvSpPr>
                <a:spLocks/>
              </p:cNvSpPr>
              <p:nvPr/>
            </p:nvSpPr>
            <p:spPr bwMode="auto">
              <a:xfrm>
                <a:off x="3128" y="2023"/>
                <a:ext cx="16" cy="65"/>
              </a:xfrm>
              <a:custGeom>
                <a:avLst/>
                <a:gdLst/>
                <a:ahLst/>
                <a:cxnLst>
                  <a:cxn ang="0">
                    <a:pos x="16" y="68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6" y="2"/>
                  </a:cxn>
                  <a:cxn ang="0">
                    <a:pos x="8" y="2"/>
                  </a:cxn>
                  <a:cxn ang="0">
                    <a:pos x="10" y="6"/>
                  </a:cxn>
                  <a:cxn ang="0">
                    <a:pos x="10" y="62"/>
                  </a:cxn>
                  <a:cxn ang="0">
                    <a:pos x="8" y="64"/>
                  </a:cxn>
                  <a:cxn ang="0">
                    <a:pos x="6" y="66"/>
                  </a:cxn>
                  <a:cxn ang="0">
                    <a:pos x="0" y="66"/>
                  </a:cxn>
                  <a:cxn ang="0">
                    <a:pos x="0" y="68"/>
                  </a:cxn>
                  <a:cxn ang="0">
                    <a:pos x="16" y="68"/>
                  </a:cxn>
                </a:cxnLst>
                <a:rect l="0" t="0" r="r" b="b"/>
                <a:pathLst>
                  <a:path w="16" h="68">
                    <a:moveTo>
                      <a:pt x="16" y="68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10" y="6"/>
                    </a:lnTo>
                    <a:lnTo>
                      <a:pt x="10" y="62"/>
                    </a:lnTo>
                    <a:lnTo>
                      <a:pt x="8" y="64"/>
                    </a:lnTo>
                    <a:lnTo>
                      <a:pt x="6" y="66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16" y="6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82" name="Line 70"/>
              <p:cNvSpPr>
                <a:spLocks noChangeShapeType="1"/>
              </p:cNvSpPr>
              <p:nvPr/>
            </p:nvSpPr>
            <p:spPr bwMode="auto">
              <a:xfrm>
                <a:off x="803" y="2050"/>
                <a:ext cx="13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83" name="Freeform 71"/>
              <p:cNvSpPr>
                <a:spLocks/>
              </p:cNvSpPr>
              <p:nvPr/>
            </p:nvSpPr>
            <p:spPr bwMode="auto">
              <a:xfrm>
                <a:off x="456" y="2023"/>
                <a:ext cx="19" cy="55"/>
              </a:xfrm>
              <a:custGeom>
                <a:avLst/>
                <a:gdLst/>
                <a:ahLst/>
                <a:cxnLst>
                  <a:cxn ang="0">
                    <a:pos x="20" y="58"/>
                  </a:cxn>
                  <a:cxn ang="0">
                    <a:pos x="12" y="58"/>
                  </a:cxn>
                  <a:cxn ang="0">
                    <a:pos x="12" y="12"/>
                  </a:cxn>
                  <a:cxn ang="0">
                    <a:pos x="10" y="14"/>
                  </a:cxn>
                  <a:cxn ang="0">
                    <a:pos x="6" y="18"/>
                  </a:cxn>
                  <a:cxn ang="0">
                    <a:pos x="2" y="20"/>
                  </a:cxn>
                  <a:cxn ang="0">
                    <a:pos x="0" y="20"/>
                  </a:cxn>
                  <a:cxn ang="0">
                    <a:pos x="0" y="14"/>
                  </a:cxn>
                  <a:cxn ang="0">
                    <a:pos x="4" y="10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16" y="0"/>
                  </a:cxn>
                  <a:cxn ang="0">
                    <a:pos x="20" y="0"/>
                  </a:cxn>
                  <a:cxn ang="0">
                    <a:pos x="20" y="58"/>
                  </a:cxn>
                </a:cxnLst>
                <a:rect l="0" t="0" r="r" b="b"/>
                <a:pathLst>
                  <a:path w="20" h="58">
                    <a:moveTo>
                      <a:pt x="20" y="58"/>
                    </a:moveTo>
                    <a:lnTo>
                      <a:pt x="12" y="58"/>
                    </a:lnTo>
                    <a:lnTo>
                      <a:pt x="12" y="12"/>
                    </a:lnTo>
                    <a:lnTo>
                      <a:pt x="10" y="14"/>
                    </a:lnTo>
                    <a:lnTo>
                      <a:pt x="6" y="18"/>
                    </a:lnTo>
                    <a:lnTo>
                      <a:pt x="2" y="20"/>
                    </a:lnTo>
                    <a:lnTo>
                      <a:pt x="0" y="20"/>
                    </a:lnTo>
                    <a:lnTo>
                      <a:pt x="0" y="14"/>
                    </a:lnTo>
                    <a:lnTo>
                      <a:pt x="4" y="10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0" y="5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84" name="Rectangle 72"/>
              <p:cNvSpPr>
                <a:spLocks noChangeArrowheads="1"/>
              </p:cNvSpPr>
              <p:nvPr/>
            </p:nvSpPr>
            <p:spPr bwMode="auto">
              <a:xfrm>
                <a:off x="496" y="2071"/>
                <a:ext cx="8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85" name="Freeform 73"/>
              <p:cNvSpPr>
                <a:spLocks/>
              </p:cNvSpPr>
              <p:nvPr/>
            </p:nvSpPr>
            <p:spPr bwMode="auto">
              <a:xfrm>
                <a:off x="526" y="2038"/>
                <a:ext cx="39" cy="40"/>
              </a:xfrm>
              <a:custGeom>
                <a:avLst/>
                <a:gdLst/>
                <a:ahLst/>
                <a:cxnLst>
                  <a:cxn ang="0">
                    <a:pos x="40" y="38"/>
                  </a:cxn>
                  <a:cxn ang="0">
                    <a:pos x="24" y="20"/>
                  </a:cxn>
                  <a:cxn ang="0">
                    <a:pos x="40" y="2"/>
                  </a:cxn>
                  <a:cxn ang="0">
                    <a:pos x="38" y="0"/>
                  </a:cxn>
                  <a:cxn ang="0">
                    <a:pos x="20" y="18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16" y="20"/>
                  </a:cxn>
                  <a:cxn ang="0">
                    <a:pos x="0" y="38"/>
                  </a:cxn>
                  <a:cxn ang="0">
                    <a:pos x="2" y="42"/>
                  </a:cxn>
                  <a:cxn ang="0">
                    <a:pos x="20" y="24"/>
                  </a:cxn>
                  <a:cxn ang="0">
                    <a:pos x="38" y="42"/>
                  </a:cxn>
                  <a:cxn ang="0">
                    <a:pos x="40" y="38"/>
                  </a:cxn>
                </a:cxnLst>
                <a:rect l="0" t="0" r="r" b="b"/>
                <a:pathLst>
                  <a:path w="40" h="42">
                    <a:moveTo>
                      <a:pt x="40" y="38"/>
                    </a:moveTo>
                    <a:lnTo>
                      <a:pt x="24" y="20"/>
                    </a:lnTo>
                    <a:lnTo>
                      <a:pt x="40" y="2"/>
                    </a:lnTo>
                    <a:lnTo>
                      <a:pt x="38" y="0"/>
                    </a:lnTo>
                    <a:lnTo>
                      <a:pt x="20" y="18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6" y="20"/>
                    </a:lnTo>
                    <a:lnTo>
                      <a:pt x="0" y="38"/>
                    </a:lnTo>
                    <a:lnTo>
                      <a:pt x="2" y="42"/>
                    </a:lnTo>
                    <a:lnTo>
                      <a:pt x="20" y="24"/>
                    </a:lnTo>
                    <a:lnTo>
                      <a:pt x="38" y="42"/>
                    </a:lnTo>
                    <a:lnTo>
                      <a:pt x="4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86" name="Freeform 74"/>
              <p:cNvSpPr>
                <a:spLocks/>
              </p:cNvSpPr>
              <p:nvPr/>
            </p:nvSpPr>
            <p:spPr bwMode="auto">
              <a:xfrm>
                <a:off x="587" y="2023"/>
                <a:ext cx="21" cy="55"/>
              </a:xfrm>
              <a:custGeom>
                <a:avLst/>
                <a:gdLst/>
                <a:ahLst/>
                <a:cxnLst>
                  <a:cxn ang="0">
                    <a:pos x="22" y="58"/>
                  </a:cxn>
                  <a:cxn ang="0">
                    <a:pos x="14" y="58"/>
                  </a:cxn>
                  <a:cxn ang="0">
                    <a:pos x="14" y="12"/>
                  </a:cxn>
                  <a:cxn ang="0">
                    <a:pos x="12" y="14"/>
                  </a:cxn>
                  <a:cxn ang="0">
                    <a:pos x="8" y="18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0" y="14"/>
                  </a:cxn>
                  <a:cxn ang="0">
                    <a:pos x="6" y="10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16" y="0"/>
                  </a:cxn>
                  <a:cxn ang="0">
                    <a:pos x="22" y="0"/>
                  </a:cxn>
                  <a:cxn ang="0">
                    <a:pos x="22" y="58"/>
                  </a:cxn>
                </a:cxnLst>
                <a:rect l="0" t="0" r="r" b="b"/>
                <a:pathLst>
                  <a:path w="22" h="58">
                    <a:moveTo>
                      <a:pt x="22" y="58"/>
                    </a:moveTo>
                    <a:lnTo>
                      <a:pt x="14" y="58"/>
                    </a:lnTo>
                    <a:lnTo>
                      <a:pt x="14" y="12"/>
                    </a:lnTo>
                    <a:lnTo>
                      <a:pt x="12" y="14"/>
                    </a:lnTo>
                    <a:lnTo>
                      <a:pt x="8" y="18"/>
                    </a:lnTo>
                    <a:lnTo>
                      <a:pt x="4" y="20"/>
                    </a:lnTo>
                    <a:lnTo>
                      <a:pt x="0" y="20"/>
                    </a:lnTo>
                    <a:lnTo>
                      <a:pt x="0" y="14"/>
                    </a:lnTo>
                    <a:lnTo>
                      <a:pt x="6" y="10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16" y="0"/>
                    </a:lnTo>
                    <a:lnTo>
                      <a:pt x="22" y="0"/>
                    </a:lnTo>
                    <a:lnTo>
                      <a:pt x="22" y="5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87" name="Freeform 75"/>
              <p:cNvSpPr>
                <a:spLocks noEditPoints="1"/>
              </p:cNvSpPr>
              <p:nvPr/>
            </p:nvSpPr>
            <p:spPr bwMode="auto">
              <a:xfrm>
                <a:off x="626" y="2023"/>
                <a:ext cx="36" cy="55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0" y="20"/>
                  </a:cxn>
                  <a:cxn ang="0">
                    <a:pos x="2" y="12"/>
                  </a:cxn>
                  <a:cxn ang="0">
                    <a:pos x="4" y="6"/>
                  </a:cxn>
                  <a:cxn ang="0">
                    <a:pos x="8" y="2"/>
                  </a:cxn>
                  <a:cxn ang="0">
                    <a:pos x="12" y="0"/>
                  </a:cxn>
                  <a:cxn ang="0">
                    <a:pos x="18" y="0"/>
                  </a:cxn>
                  <a:cxn ang="0">
                    <a:pos x="22" y="0"/>
                  </a:cxn>
                  <a:cxn ang="0">
                    <a:pos x="26" y="2"/>
                  </a:cxn>
                  <a:cxn ang="0">
                    <a:pos x="30" y="4"/>
                  </a:cxn>
                  <a:cxn ang="0">
                    <a:pos x="32" y="6"/>
                  </a:cxn>
                  <a:cxn ang="0">
                    <a:pos x="34" y="10"/>
                  </a:cxn>
                  <a:cxn ang="0">
                    <a:pos x="36" y="16"/>
                  </a:cxn>
                  <a:cxn ang="0">
                    <a:pos x="36" y="22"/>
                  </a:cxn>
                  <a:cxn ang="0">
                    <a:pos x="38" y="28"/>
                  </a:cxn>
                  <a:cxn ang="0">
                    <a:pos x="36" y="38"/>
                  </a:cxn>
                  <a:cxn ang="0">
                    <a:pos x="36" y="46"/>
                  </a:cxn>
                  <a:cxn ang="0">
                    <a:pos x="32" y="50"/>
                  </a:cxn>
                  <a:cxn ang="0">
                    <a:pos x="30" y="54"/>
                  </a:cxn>
                  <a:cxn ang="0">
                    <a:pos x="24" y="58"/>
                  </a:cxn>
                  <a:cxn ang="0">
                    <a:pos x="18" y="58"/>
                  </a:cxn>
                  <a:cxn ang="0">
                    <a:pos x="14" y="58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0" y="38"/>
                  </a:cxn>
                  <a:cxn ang="0">
                    <a:pos x="0" y="28"/>
                  </a:cxn>
                  <a:cxn ang="0">
                    <a:pos x="8" y="28"/>
                  </a:cxn>
                  <a:cxn ang="0">
                    <a:pos x="8" y="36"/>
                  </a:cxn>
                  <a:cxn ang="0">
                    <a:pos x="8" y="44"/>
                  </a:cxn>
                  <a:cxn ang="0">
                    <a:pos x="10" y="46"/>
                  </a:cxn>
                  <a:cxn ang="0">
                    <a:pos x="14" y="50"/>
                  </a:cxn>
                  <a:cxn ang="0">
                    <a:pos x="18" y="52"/>
                  </a:cxn>
                  <a:cxn ang="0">
                    <a:pos x="22" y="50"/>
                  </a:cxn>
                  <a:cxn ang="0">
                    <a:pos x="26" y="46"/>
                  </a:cxn>
                  <a:cxn ang="0">
                    <a:pos x="28" y="44"/>
                  </a:cxn>
                  <a:cxn ang="0">
                    <a:pos x="30" y="36"/>
                  </a:cxn>
                  <a:cxn ang="0">
                    <a:pos x="30" y="28"/>
                  </a:cxn>
                  <a:cxn ang="0">
                    <a:pos x="30" y="20"/>
                  </a:cxn>
                  <a:cxn ang="0">
                    <a:pos x="28" y="14"/>
                  </a:cxn>
                  <a:cxn ang="0">
                    <a:pos x="26" y="10"/>
                  </a:cxn>
                  <a:cxn ang="0">
                    <a:pos x="24" y="8"/>
                  </a:cxn>
                  <a:cxn ang="0">
                    <a:pos x="18" y="6"/>
                  </a:cxn>
                  <a:cxn ang="0">
                    <a:pos x="14" y="8"/>
                  </a:cxn>
                  <a:cxn ang="0">
                    <a:pos x="10" y="10"/>
                  </a:cxn>
                  <a:cxn ang="0">
                    <a:pos x="8" y="14"/>
                  </a:cxn>
                  <a:cxn ang="0">
                    <a:pos x="8" y="20"/>
                  </a:cxn>
                  <a:cxn ang="0">
                    <a:pos x="8" y="28"/>
                  </a:cxn>
                </a:cxnLst>
                <a:rect l="0" t="0" r="r" b="b"/>
                <a:pathLst>
                  <a:path w="38" h="58">
                    <a:moveTo>
                      <a:pt x="0" y="28"/>
                    </a:moveTo>
                    <a:lnTo>
                      <a:pt x="0" y="20"/>
                    </a:lnTo>
                    <a:lnTo>
                      <a:pt x="2" y="12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2" y="0"/>
                    </a:lnTo>
                    <a:lnTo>
                      <a:pt x="26" y="2"/>
                    </a:lnTo>
                    <a:lnTo>
                      <a:pt x="30" y="4"/>
                    </a:lnTo>
                    <a:lnTo>
                      <a:pt x="32" y="6"/>
                    </a:lnTo>
                    <a:lnTo>
                      <a:pt x="34" y="10"/>
                    </a:lnTo>
                    <a:lnTo>
                      <a:pt x="36" y="16"/>
                    </a:lnTo>
                    <a:lnTo>
                      <a:pt x="36" y="22"/>
                    </a:lnTo>
                    <a:lnTo>
                      <a:pt x="38" y="28"/>
                    </a:lnTo>
                    <a:lnTo>
                      <a:pt x="36" y="38"/>
                    </a:lnTo>
                    <a:lnTo>
                      <a:pt x="36" y="46"/>
                    </a:lnTo>
                    <a:lnTo>
                      <a:pt x="32" y="50"/>
                    </a:lnTo>
                    <a:lnTo>
                      <a:pt x="30" y="54"/>
                    </a:lnTo>
                    <a:lnTo>
                      <a:pt x="24" y="58"/>
                    </a:lnTo>
                    <a:lnTo>
                      <a:pt x="18" y="58"/>
                    </a:lnTo>
                    <a:lnTo>
                      <a:pt x="14" y="58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38"/>
                    </a:lnTo>
                    <a:lnTo>
                      <a:pt x="0" y="28"/>
                    </a:lnTo>
                    <a:close/>
                    <a:moveTo>
                      <a:pt x="8" y="28"/>
                    </a:moveTo>
                    <a:lnTo>
                      <a:pt x="8" y="36"/>
                    </a:lnTo>
                    <a:lnTo>
                      <a:pt x="8" y="44"/>
                    </a:lnTo>
                    <a:lnTo>
                      <a:pt x="10" y="46"/>
                    </a:lnTo>
                    <a:lnTo>
                      <a:pt x="14" y="50"/>
                    </a:lnTo>
                    <a:lnTo>
                      <a:pt x="18" y="52"/>
                    </a:lnTo>
                    <a:lnTo>
                      <a:pt x="22" y="50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30" y="36"/>
                    </a:lnTo>
                    <a:lnTo>
                      <a:pt x="30" y="28"/>
                    </a:lnTo>
                    <a:lnTo>
                      <a:pt x="30" y="20"/>
                    </a:lnTo>
                    <a:lnTo>
                      <a:pt x="28" y="14"/>
                    </a:lnTo>
                    <a:lnTo>
                      <a:pt x="26" y="10"/>
                    </a:lnTo>
                    <a:lnTo>
                      <a:pt x="24" y="8"/>
                    </a:lnTo>
                    <a:lnTo>
                      <a:pt x="18" y="6"/>
                    </a:lnTo>
                    <a:lnTo>
                      <a:pt x="14" y="8"/>
                    </a:lnTo>
                    <a:lnTo>
                      <a:pt x="10" y="10"/>
                    </a:lnTo>
                    <a:lnTo>
                      <a:pt x="8" y="14"/>
                    </a:lnTo>
                    <a:lnTo>
                      <a:pt x="8" y="20"/>
                    </a:lnTo>
                    <a:lnTo>
                      <a:pt x="8" y="2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88" name="Rectangle 76"/>
              <p:cNvSpPr>
                <a:spLocks noChangeArrowheads="1"/>
              </p:cNvSpPr>
              <p:nvPr/>
            </p:nvSpPr>
            <p:spPr bwMode="auto">
              <a:xfrm>
                <a:off x="667" y="2027"/>
                <a:ext cx="29" cy="2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89" name="Freeform 77"/>
              <p:cNvSpPr>
                <a:spLocks/>
              </p:cNvSpPr>
              <p:nvPr/>
            </p:nvSpPr>
            <p:spPr bwMode="auto">
              <a:xfrm>
                <a:off x="700" y="2002"/>
                <a:ext cx="27" cy="40"/>
              </a:xfrm>
              <a:custGeom>
                <a:avLst/>
                <a:gdLst/>
                <a:ahLst/>
                <a:cxnLst>
                  <a:cxn ang="0">
                    <a:pos x="28" y="36"/>
                  </a:cxn>
                  <a:cxn ang="0">
                    <a:pos x="28" y="42"/>
                  </a:cxn>
                  <a:cxn ang="0">
                    <a:pos x="0" y="42"/>
                  </a:cxn>
                  <a:cxn ang="0">
                    <a:pos x="0" y="40"/>
                  </a:cxn>
                  <a:cxn ang="0">
                    <a:pos x="2" y="38"/>
                  </a:cxn>
                  <a:cxn ang="0">
                    <a:pos x="2" y="36"/>
                  </a:cxn>
                  <a:cxn ang="0">
                    <a:pos x="4" y="32"/>
                  </a:cxn>
                  <a:cxn ang="0">
                    <a:pos x="6" y="30"/>
                  </a:cxn>
                  <a:cxn ang="0">
                    <a:pos x="10" y="26"/>
                  </a:cxn>
                  <a:cxn ang="0">
                    <a:pos x="16" y="22"/>
                  </a:cxn>
                  <a:cxn ang="0">
                    <a:pos x="20" y="18"/>
                  </a:cxn>
                  <a:cxn ang="0">
                    <a:pos x="20" y="14"/>
                  </a:cxn>
                  <a:cxn ang="0">
                    <a:pos x="22" y="12"/>
                  </a:cxn>
                  <a:cxn ang="0">
                    <a:pos x="20" y="10"/>
                  </a:cxn>
                  <a:cxn ang="0">
                    <a:pos x="20" y="8"/>
                  </a:cxn>
                  <a:cxn ang="0">
                    <a:pos x="18" y="6"/>
                  </a:cxn>
                  <a:cxn ang="0">
                    <a:pos x="14" y="6"/>
                  </a:cxn>
                  <a:cxn ang="0">
                    <a:pos x="12" y="6"/>
                  </a:cxn>
                  <a:cxn ang="0">
                    <a:pos x="8" y="8"/>
                  </a:cxn>
                  <a:cxn ang="0">
                    <a:pos x="8" y="10"/>
                  </a:cxn>
                  <a:cxn ang="0">
                    <a:pos x="6" y="12"/>
                  </a:cxn>
                  <a:cxn ang="0">
                    <a:pos x="2" y="12"/>
                  </a:cxn>
                  <a:cxn ang="0">
                    <a:pos x="2" y="8"/>
                  </a:cxn>
                  <a:cxn ang="0">
                    <a:pos x="6" y="4"/>
                  </a:cxn>
                  <a:cxn ang="0">
                    <a:pos x="10" y="2"/>
                  </a:cxn>
                  <a:cxn ang="0">
                    <a:pos x="14" y="0"/>
                  </a:cxn>
                  <a:cxn ang="0">
                    <a:pos x="20" y="2"/>
                  </a:cxn>
                  <a:cxn ang="0">
                    <a:pos x="24" y="4"/>
                  </a:cxn>
                  <a:cxn ang="0">
                    <a:pos x="26" y="8"/>
                  </a:cxn>
                  <a:cxn ang="0">
                    <a:pos x="26" y="12"/>
                  </a:cxn>
                  <a:cxn ang="0">
                    <a:pos x="26" y="14"/>
                  </a:cxn>
                  <a:cxn ang="0">
                    <a:pos x="26" y="16"/>
                  </a:cxn>
                  <a:cxn ang="0">
                    <a:pos x="24" y="20"/>
                  </a:cxn>
                  <a:cxn ang="0">
                    <a:pos x="22" y="22"/>
                  </a:cxn>
                  <a:cxn ang="0">
                    <a:pos x="20" y="24"/>
                  </a:cxn>
                  <a:cxn ang="0">
                    <a:pos x="16" y="28"/>
                  </a:cxn>
                  <a:cxn ang="0">
                    <a:pos x="12" y="32"/>
                  </a:cxn>
                  <a:cxn ang="0">
                    <a:pos x="10" y="34"/>
                  </a:cxn>
                  <a:cxn ang="0">
                    <a:pos x="8" y="34"/>
                  </a:cxn>
                  <a:cxn ang="0">
                    <a:pos x="8" y="36"/>
                  </a:cxn>
                  <a:cxn ang="0">
                    <a:pos x="28" y="36"/>
                  </a:cxn>
                </a:cxnLst>
                <a:rect l="0" t="0" r="r" b="b"/>
                <a:pathLst>
                  <a:path w="28" h="42">
                    <a:moveTo>
                      <a:pt x="28" y="36"/>
                    </a:moveTo>
                    <a:lnTo>
                      <a:pt x="28" y="42"/>
                    </a:lnTo>
                    <a:lnTo>
                      <a:pt x="0" y="42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2" y="36"/>
                    </a:lnTo>
                    <a:lnTo>
                      <a:pt x="4" y="32"/>
                    </a:lnTo>
                    <a:lnTo>
                      <a:pt x="6" y="30"/>
                    </a:lnTo>
                    <a:lnTo>
                      <a:pt x="10" y="26"/>
                    </a:lnTo>
                    <a:lnTo>
                      <a:pt x="16" y="22"/>
                    </a:lnTo>
                    <a:lnTo>
                      <a:pt x="20" y="18"/>
                    </a:lnTo>
                    <a:lnTo>
                      <a:pt x="20" y="14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20" y="8"/>
                    </a:lnTo>
                    <a:lnTo>
                      <a:pt x="18" y="6"/>
                    </a:lnTo>
                    <a:lnTo>
                      <a:pt x="14" y="6"/>
                    </a:lnTo>
                    <a:lnTo>
                      <a:pt x="12" y="6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6" y="12"/>
                    </a:lnTo>
                    <a:lnTo>
                      <a:pt x="2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10" y="2"/>
                    </a:lnTo>
                    <a:lnTo>
                      <a:pt x="14" y="0"/>
                    </a:lnTo>
                    <a:lnTo>
                      <a:pt x="20" y="2"/>
                    </a:lnTo>
                    <a:lnTo>
                      <a:pt x="24" y="4"/>
                    </a:lnTo>
                    <a:lnTo>
                      <a:pt x="26" y="8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6" y="16"/>
                    </a:lnTo>
                    <a:lnTo>
                      <a:pt x="24" y="20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16" y="28"/>
                    </a:lnTo>
                    <a:lnTo>
                      <a:pt x="12" y="32"/>
                    </a:lnTo>
                    <a:lnTo>
                      <a:pt x="10" y="34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28" y="3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90" name="Freeform 78"/>
              <p:cNvSpPr>
                <a:spLocks noEditPoints="1"/>
              </p:cNvSpPr>
              <p:nvPr/>
            </p:nvSpPr>
            <p:spPr bwMode="auto">
              <a:xfrm>
                <a:off x="730" y="2002"/>
                <a:ext cx="27" cy="40"/>
              </a:xfrm>
              <a:custGeom>
                <a:avLst/>
                <a:gdLst/>
                <a:ahLst/>
                <a:cxnLst>
                  <a:cxn ang="0">
                    <a:pos x="26" y="12"/>
                  </a:cxn>
                  <a:cxn ang="0">
                    <a:pos x="22" y="12"/>
                  </a:cxn>
                  <a:cxn ang="0">
                    <a:pos x="20" y="10"/>
                  </a:cxn>
                  <a:cxn ang="0">
                    <a:pos x="20" y="8"/>
                  </a:cxn>
                  <a:cxn ang="0">
                    <a:pos x="18" y="6"/>
                  </a:cxn>
                  <a:cxn ang="0">
                    <a:pos x="14" y="6"/>
                  </a:cxn>
                  <a:cxn ang="0">
                    <a:pos x="12" y="6"/>
                  </a:cxn>
                  <a:cxn ang="0">
                    <a:pos x="10" y="6"/>
                  </a:cxn>
                  <a:cxn ang="0">
                    <a:pos x="8" y="8"/>
                  </a:cxn>
                  <a:cxn ang="0">
                    <a:pos x="6" y="12"/>
                  </a:cxn>
                  <a:cxn ang="0">
                    <a:pos x="6" y="14"/>
                  </a:cxn>
                  <a:cxn ang="0">
                    <a:pos x="6" y="20"/>
                  </a:cxn>
                  <a:cxn ang="0">
                    <a:pos x="8" y="18"/>
                  </a:cxn>
                  <a:cxn ang="0">
                    <a:pos x="10" y="16"/>
                  </a:cxn>
                  <a:cxn ang="0">
                    <a:pos x="12" y="16"/>
                  </a:cxn>
                  <a:cxn ang="0">
                    <a:pos x="16" y="14"/>
                  </a:cxn>
                  <a:cxn ang="0">
                    <a:pos x="20" y="16"/>
                  </a:cxn>
                  <a:cxn ang="0">
                    <a:pos x="24" y="18"/>
                  </a:cxn>
                  <a:cxn ang="0">
                    <a:pos x="26" y="22"/>
                  </a:cxn>
                  <a:cxn ang="0">
                    <a:pos x="28" y="28"/>
                  </a:cxn>
                  <a:cxn ang="0">
                    <a:pos x="26" y="32"/>
                  </a:cxn>
                  <a:cxn ang="0">
                    <a:pos x="26" y="36"/>
                  </a:cxn>
                  <a:cxn ang="0">
                    <a:pos x="24" y="38"/>
                  </a:cxn>
                  <a:cxn ang="0">
                    <a:pos x="22" y="40"/>
                  </a:cxn>
                  <a:cxn ang="0">
                    <a:pos x="18" y="42"/>
                  </a:cxn>
                  <a:cxn ang="0">
                    <a:pos x="14" y="42"/>
                  </a:cxn>
                  <a:cxn ang="0">
                    <a:pos x="8" y="42"/>
                  </a:cxn>
                  <a:cxn ang="0">
                    <a:pos x="4" y="38"/>
                  </a:cxn>
                  <a:cxn ang="0">
                    <a:pos x="2" y="34"/>
                  </a:cxn>
                  <a:cxn ang="0">
                    <a:pos x="0" y="28"/>
                  </a:cxn>
                  <a:cxn ang="0">
                    <a:pos x="0" y="22"/>
                  </a:cxn>
                  <a:cxn ang="0">
                    <a:pos x="0" y="16"/>
                  </a:cxn>
                  <a:cxn ang="0">
                    <a:pos x="2" y="10"/>
                  </a:cxn>
                  <a:cxn ang="0">
                    <a:pos x="4" y="6"/>
                  </a:cxn>
                  <a:cxn ang="0">
                    <a:pos x="10" y="2"/>
                  </a:cxn>
                  <a:cxn ang="0">
                    <a:pos x="14" y="0"/>
                  </a:cxn>
                  <a:cxn ang="0">
                    <a:pos x="20" y="2"/>
                  </a:cxn>
                  <a:cxn ang="0">
                    <a:pos x="24" y="4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6" y="28"/>
                  </a:cxn>
                  <a:cxn ang="0">
                    <a:pos x="6" y="30"/>
                  </a:cxn>
                  <a:cxn ang="0">
                    <a:pos x="6" y="32"/>
                  </a:cxn>
                  <a:cxn ang="0">
                    <a:pos x="8" y="34"/>
                  </a:cxn>
                  <a:cxn ang="0">
                    <a:pos x="10" y="36"/>
                  </a:cxn>
                  <a:cxn ang="0">
                    <a:pos x="12" y="38"/>
                  </a:cxn>
                  <a:cxn ang="0">
                    <a:pos x="14" y="38"/>
                  </a:cxn>
                  <a:cxn ang="0">
                    <a:pos x="18" y="36"/>
                  </a:cxn>
                  <a:cxn ang="0">
                    <a:pos x="20" y="34"/>
                  </a:cxn>
                  <a:cxn ang="0">
                    <a:pos x="22" y="32"/>
                  </a:cxn>
                  <a:cxn ang="0">
                    <a:pos x="22" y="28"/>
                  </a:cxn>
                  <a:cxn ang="0">
                    <a:pos x="22" y="24"/>
                  </a:cxn>
                  <a:cxn ang="0">
                    <a:pos x="20" y="22"/>
                  </a:cxn>
                  <a:cxn ang="0">
                    <a:pos x="18" y="20"/>
                  </a:cxn>
                  <a:cxn ang="0">
                    <a:pos x="14" y="20"/>
                  </a:cxn>
                  <a:cxn ang="0">
                    <a:pos x="10" y="20"/>
                  </a:cxn>
                  <a:cxn ang="0">
                    <a:pos x="8" y="22"/>
                  </a:cxn>
                  <a:cxn ang="0">
                    <a:pos x="6" y="24"/>
                  </a:cxn>
                  <a:cxn ang="0">
                    <a:pos x="6" y="28"/>
                  </a:cxn>
                </a:cxnLst>
                <a:rect l="0" t="0" r="r" b="b"/>
                <a:pathLst>
                  <a:path w="28" h="42">
                    <a:moveTo>
                      <a:pt x="26" y="12"/>
                    </a:moveTo>
                    <a:lnTo>
                      <a:pt x="22" y="12"/>
                    </a:lnTo>
                    <a:lnTo>
                      <a:pt x="20" y="10"/>
                    </a:lnTo>
                    <a:lnTo>
                      <a:pt x="20" y="8"/>
                    </a:lnTo>
                    <a:lnTo>
                      <a:pt x="18" y="6"/>
                    </a:lnTo>
                    <a:lnTo>
                      <a:pt x="14" y="6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6" y="14"/>
                    </a:lnTo>
                    <a:lnTo>
                      <a:pt x="6" y="20"/>
                    </a:lnTo>
                    <a:lnTo>
                      <a:pt x="8" y="18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6" y="14"/>
                    </a:lnTo>
                    <a:lnTo>
                      <a:pt x="20" y="16"/>
                    </a:lnTo>
                    <a:lnTo>
                      <a:pt x="24" y="18"/>
                    </a:lnTo>
                    <a:lnTo>
                      <a:pt x="26" y="22"/>
                    </a:lnTo>
                    <a:lnTo>
                      <a:pt x="28" y="28"/>
                    </a:lnTo>
                    <a:lnTo>
                      <a:pt x="26" y="32"/>
                    </a:lnTo>
                    <a:lnTo>
                      <a:pt x="26" y="36"/>
                    </a:lnTo>
                    <a:lnTo>
                      <a:pt x="24" y="38"/>
                    </a:lnTo>
                    <a:lnTo>
                      <a:pt x="22" y="40"/>
                    </a:lnTo>
                    <a:lnTo>
                      <a:pt x="18" y="42"/>
                    </a:lnTo>
                    <a:lnTo>
                      <a:pt x="14" y="42"/>
                    </a:lnTo>
                    <a:lnTo>
                      <a:pt x="8" y="42"/>
                    </a:lnTo>
                    <a:lnTo>
                      <a:pt x="4" y="38"/>
                    </a:lnTo>
                    <a:lnTo>
                      <a:pt x="2" y="34"/>
                    </a:lnTo>
                    <a:lnTo>
                      <a:pt x="0" y="28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2" y="10"/>
                    </a:lnTo>
                    <a:lnTo>
                      <a:pt x="4" y="6"/>
                    </a:lnTo>
                    <a:lnTo>
                      <a:pt x="10" y="2"/>
                    </a:lnTo>
                    <a:lnTo>
                      <a:pt x="14" y="0"/>
                    </a:lnTo>
                    <a:lnTo>
                      <a:pt x="20" y="2"/>
                    </a:lnTo>
                    <a:lnTo>
                      <a:pt x="24" y="4"/>
                    </a:lnTo>
                    <a:lnTo>
                      <a:pt x="26" y="6"/>
                    </a:lnTo>
                    <a:lnTo>
                      <a:pt x="26" y="12"/>
                    </a:lnTo>
                    <a:close/>
                    <a:moveTo>
                      <a:pt x="6" y="28"/>
                    </a:moveTo>
                    <a:lnTo>
                      <a:pt x="6" y="30"/>
                    </a:lnTo>
                    <a:lnTo>
                      <a:pt x="6" y="32"/>
                    </a:lnTo>
                    <a:lnTo>
                      <a:pt x="8" y="34"/>
                    </a:lnTo>
                    <a:lnTo>
                      <a:pt x="10" y="36"/>
                    </a:lnTo>
                    <a:lnTo>
                      <a:pt x="12" y="38"/>
                    </a:lnTo>
                    <a:lnTo>
                      <a:pt x="14" y="38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2"/>
                    </a:lnTo>
                    <a:lnTo>
                      <a:pt x="22" y="28"/>
                    </a:lnTo>
                    <a:lnTo>
                      <a:pt x="22" y="24"/>
                    </a:lnTo>
                    <a:lnTo>
                      <a:pt x="20" y="22"/>
                    </a:lnTo>
                    <a:lnTo>
                      <a:pt x="18" y="20"/>
                    </a:lnTo>
                    <a:lnTo>
                      <a:pt x="14" y="20"/>
                    </a:lnTo>
                    <a:lnTo>
                      <a:pt x="10" y="20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6" y="2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91" name="Line 79"/>
              <p:cNvSpPr>
                <a:spLocks noChangeShapeType="1"/>
              </p:cNvSpPr>
              <p:nvPr/>
            </p:nvSpPr>
            <p:spPr bwMode="auto">
              <a:xfrm>
                <a:off x="803" y="1619"/>
                <a:ext cx="13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92" name="Freeform 80"/>
              <p:cNvSpPr>
                <a:spLocks/>
              </p:cNvSpPr>
              <p:nvPr/>
            </p:nvSpPr>
            <p:spPr bwMode="auto">
              <a:xfrm>
                <a:off x="456" y="1592"/>
                <a:ext cx="19" cy="56"/>
              </a:xfrm>
              <a:custGeom>
                <a:avLst/>
                <a:gdLst/>
                <a:ahLst/>
                <a:cxnLst>
                  <a:cxn ang="0">
                    <a:pos x="20" y="58"/>
                  </a:cxn>
                  <a:cxn ang="0">
                    <a:pos x="12" y="58"/>
                  </a:cxn>
                  <a:cxn ang="0">
                    <a:pos x="12" y="14"/>
                  </a:cxn>
                  <a:cxn ang="0">
                    <a:pos x="10" y="16"/>
                  </a:cxn>
                  <a:cxn ang="0">
                    <a:pos x="6" y="18"/>
                  </a:cxn>
                  <a:cxn ang="0">
                    <a:pos x="2" y="20"/>
                  </a:cxn>
                  <a:cxn ang="0">
                    <a:pos x="0" y="22"/>
                  </a:cxn>
                  <a:cxn ang="0">
                    <a:pos x="0" y="16"/>
                  </a:cxn>
                  <a:cxn ang="0">
                    <a:pos x="4" y="12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16" y="0"/>
                  </a:cxn>
                  <a:cxn ang="0">
                    <a:pos x="20" y="0"/>
                  </a:cxn>
                  <a:cxn ang="0">
                    <a:pos x="20" y="58"/>
                  </a:cxn>
                </a:cxnLst>
                <a:rect l="0" t="0" r="r" b="b"/>
                <a:pathLst>
                  <a:path w="20" h="58">
                    <a:moveTo>
                      <a:pt x="20" y="58"/>
                    </a:moveTo>
                    <a:lnTo>
                      <a:pt x="12" y="58"/>
                    </a:lnTo>
                    <a:lnTo>
                      <a:pt x="12" y="14"/>
                    </a:lnTo>
                    <a:lnTo>
                      <a:pt x="10" y="16"/>
                    </a:lnTo>
                    <a:lnTo>
                      <a:pt x="6" y="18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4" y="12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0" y="5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93" name="Rectangle 81"/>
              <p:cNvSpPr>
                <a:spLocks noChangeArrowheads="1"/>
              </p:cNvSpPr>
              <p:nvPr/>
            </p:nvSpPr>
            <p:spPr bwMode="auto">
              <a:xfrm>
                <a:off x="496" y="1640"/>
                <a:ext cx="8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94" name="Freeform 82"/>
              <p:cNvSpPr>
                <a:spLocks/>
              </p:cNvSpPr>
              <p:nvPr/>
            </p:nvSpPr>
            <p:spPr bwMode="auto">
              <a:xfrm>
                <a:off x="526" y="1608"/>
                <a:ext cx="39" cy="40"/>
              </a:xfrm>
              <a:custGeom>
                <a:avLst/>
                <a:gdLst/>
                <a:ahLst/>
                <a:cxnLst>
                  <a:cxn ang="0">
                    <a:pos x="40" y="40"/>
                  </a:cxn>
                  <a:cxn ang="0">
                    <a:pos x="24" y="22"/>
                  </a:cxn>
                  <a:cxn ang="0">
                    <a:pos x="40" y="4"/>
                  </a:cxn>
                  <a:cxn ang="0">
                    <a:pos x="38" y="0"/>
                  </a:cxn>
                  <a:cxn ang="0">
                    <a:pos x="20" y="18"/>
                  </a:cxn>
                  <a:cxn ang="0">
                    <a:pos x="2" y="0"/>
                  </a:cxn>
                  <a:cxn ang="0">
                    <a:pos x="0" y="4"/>
                  </a:cxn>
                  <a:cxn ang="0">
                    <a:pos x="16" y="22"/>
                  </a:cxn>
                  <a:cxn ang="0">
                    <a:pos x="0" y="40"/>
                  </a:cxn>
                  <a:cxn ang="0">
                    <a:pos x="2" y="42"/>
                  </a:cxn>
                  <a:cxn ang="0">
                    <a:pos x="20" y="24"/>
                  </a:cxn>
                  <a:cxn ang="0">
                    <a:pos x="38" y="42"/>
                  </a:cxn>
                  <a:cxn ang="0">
                    <a:pos x="40" y="40"/>
                  </a:cxn>
                </a:cxnLst>
                <a:rect l="0" t="0" r="r" b="b"/>
                <a:pathLst>
                  <a:path w="40" h="42">
                    <a:moveTo>
                      <a:pt x="40" y="40"/>
                    </a:moveTo>
                    <a:lnTo>
                      <a:pt x="24" y="22"/>
                    </a:lnTo>
                    <a:lnTo>
                      <a:pt x="40" y="4"/>
                    </a:lnTo>
                    <a:lnTo>
                      <a:pt x="38" y="0"/>
                    </a:lnTo>
                    <a:lnTo>
                      <a:pt x="20" y="18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16" y="22"/>
                    </a:lnTo>
                    <a:lnTo>
                      <a:pt x="0" y="40"/>
                    </a:lnTo>
                    <a:lnTo>
                      <a:pt x="2" y="42"/>
                    </a:lnTo>
                    <a:lnTo>
                      <a:pt x="20" y="24"/>
                    </a:lnTo>
                    <a:lnTo>
                      <a:pt x="38" y="42"/>
                    </a:lnTo>
                    <a:lnTo>
                      <a:pt x="4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95" name="Freeform 83"/>
              <p:cNvSpPr>
                <a:spLocks/>
              </p:cNvSpPr>
              <p:nvPr/>
            </p:nvSpPr>
            <p:spPr bwMode="auto">
              <a:xfrm>
                <a:off x="587" y="1592"/>
                <a:ext cx="21" cy="56"/>
              </a:xfrm>
              <a:custGeom>
                <a:avLst/>
                <a:gdLst/>
                <a:ahLst/>
                <a:cxnLst>
                  <a:cxn ang="0">
                    <a:pos x="22" y="58"/>
                  </a:cxn>
                  <a:cxn ang="0">
                    <a:pos x="14" y="58"/>
                  </a:cxn>
                  <a:cxn ang="0">
                    <a:pos x="14" y="14"/>
                  </a:cxn>
                  <a:cxn ang="0">
                    <a:pos x="12" y="16"/>
                  </a:cxn>
                  <a:cxn ang="0">
                    <a:pos x="8" y="18"/>
                  </a:cxn>
                  <a:cxn ang="0">
                    <a:pos x="4" y="20"/>
                  </a:cxn>
                  <a:cxn ang="0">
                    <a:pos x="0" y="22"/>
                  </a:cxn>
                  <a:cxn ang="0">
                    <a:pos x="0" y="16"/>
                  </a:cxn>
                  <a:cxn ang="0">
                    <a:pos x="6" y="12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16" y="0"/>
                  </a:cxn>
                  <a:cxn ang="0">
                    <a:pos x="22" y="0"/>
                  </a:cxn>
                  <a:cxn ang="0">
                    <a:pos x="22" y="58"/>
                  </a:cxn>
                </a:cxnLst>
                <a:rect l="0" t="0" r="r" b="b"/>
                <a:pathLst>
                  <a:path w="22" h="58">
                    <a:moveTo>
                      <a:pt x="22" y="58"/>
                    </a:moveTo>
                    <a:lnTo>
                      <a:pt x="14" y="58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8" y="18"/>
                    </a:lnTo>
                    <a:lnTo>
                      <a:pt x="4" y="20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6" y="12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16" y="0"/>
                    </a:lnTo>
                    <a:lnTo>
                      <a:pt x="22" y="0"/>
                    </a:lnTo>
                    <a:lnTo>
                      <a:pt x="22" y="5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96" name="Freeform 84"/>
              <p:cNvSpPr>
                <a:spLocks noEditPoints="1"/>
              </p:cNvSpPr>
              <p:nvPr/>
            </p:nvSpPr>
            <p:spPr bwMode="auto">
              <a:xfrm>
                <a:off x="626" y="1592"/>
                <a:ext cx="36" cy="58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0"/>
                  </a:cxn>
                  <a:cxn ang="0">
                    <a:pos x="2" y="14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12" y="2"/>
                  </a:cxn>
                  <a:cxn ang="0">
                    <a:pos x="18" y="0"/>
                  </a:cxn>
                  <a:cxn ang="0">
                    <a:pos x="22" y="2"/>
                  </a:cxn>
                  <a:cxn ang="0">
                    <a:pos x="26" y="2"/>
                  </a:cxn>
                  <a:cxn ang="0">
                    <a:pos x="30" y="4"/>
                  </a:cxn>
                  <a:cxn ang="0">
                    <a:pos x="32" y="8"/>
                  </a:cxn>
                  <a:cxn ang="0">
                    <a:pos x="34" y="12"/>
                  </a:cxn>
                  <a:cxn ang="0">
                    <a:pos x="36" y="16"/>
                  </a:cxn>
                  <a:cxn ang="0">
                    <a:pos x="36" y="22"/>
                  </a:cxn>
                  <a:cxn ang="0">
                    <a:pos x="38" y="30"/>
                  </a:cxn>
                  <a:cxn ang="0">
                    <a:pos x="36" y="40"/>
                  </a:cxn>
                  <a:cxn ang="0">
                    <a:pos x="36" y="46"/>
                  </a:cxn>
                  <a:cxn ang="0">
                    <a:pos x="32" y="52"/>
                  </a:cxn>
                  <a:cxn ang="0">
                    <a:pos x="30" y="56"/>
                  </a:cxn>
                  <a:cxn ang="0">
                    <a:pos x="24" y="58"/>
                  </a:cxn>
                  <a:cxn ang="0">
                    <a:pos x="18" y="60"/>
                  </a:cxn>
                  <a:cxn ang="0">
                    <a:pos x="14" y="58"/>
                  </a:cxn>
                  <a:cxn ang="0">
                    <a:pos x="10" y="56"/>
                  </a:cxn>
                  <a:cxn ang="0">
                    <a:pos x="6" y="54"/>
                  </a:cxn>
                  <a:cxn ang="0">
                    <a:pos x="2" y="48"/>
                  </a:cxn>
                  <a:cxn ang="0">
                    <a:pos x="0" y="40"/>
                  </a:cxn>
                  <a:cxn ang="0">
                    <a:pos x="0" y="30"/>
                  </a:cxn>
                  <a:cxn ang="0">
                    <a:pos x="8" y="30"/>
                  </a:cxn>
                  <a:cxn ang="0">
                    <a:pos x="8" y="38"/>
                  </a:cxn>
                  <a:cxn ang="0">
                    <a:pos x="8" y="44"/>
                  </a:cxn>
                  <a:cxn ang="0">
                    <a:pos x="10" y="48"/>
                  </a:cxn>
                  <a:cxn ang="0">
                    <a:pos x="14" y="52"/>
                  </a:cxn>
                  <a:cxn ang="0">
                    <a:pos x="18" y="52"/>
                  </a:cxn>
                  <a:cxn ang="0">
                    <a:pos x="22" y="52"/>
                  </a:cxn>
                  <a:cxn ang="0">
                    <a:pos x="26" y="48"/>
                  </a:cxn>
                  <a:cxn ang="0">
                    <a:pos x="28" y="44"/>
                  </a:cxn>
                  <a:cxn ang="0">
                    <a:pos x="30" y="38"/>
                  </a:cxn>
                  <a:cxn ang="0">
                    <a:pos x="30" y="30"/>
                  </a:cxn>
                  <a:cxn ang="0">
                    <a:pos x="30" y="22"/>
                  </a:cxn>
                  <a:cxn ang="0">
                    <a:pos x="28" y="16"/>
                  </a:cxn>
                  <a:cxn ang="0">
                    <a:pos x="26" y="12"/>
                  </a:cxn>
                  <a:cxn ang="0">
                    <a:pos x="24" y="8"/>
                  </a:cxn>
                  <a:cxn ang="0">
                    <a:pos x="18" y="8"/>
                  </a:cxn>
                  <a:cxn ang="0">
                    <a:pos x="14" y="8"/>
                  </a:cxn>
                  <a:cxn ang="0">
                    <a:pos x="10" y="12"/>
                  </a:cxn>
                  <a:cxn ang="0">
                    <a:pos x="8" y="16"/>
                  </a:cxn>
                  <a:cxn ang="0">
                    <a:pos x="8" y="22"/>
                  </a:cxn>
                  <a:cxn ang="0">
                    <a:pos x="8" y="30"/>
                  </a:cxn>
                </a:cxnLst>
                <a:rect l="0" t="0" r="r" b="b"/>
                <a:pathLst>
                  <a:path w="38" h="60">
                    <a:moveTo>
                      <a:pt x="0" y="30"/>
                    </a:moveTo>
                    <a:lnTo>
                      <a:pt x="0" y="20"/>
                    </a:lnTo>
                    <a:lnTo>
                      <a:pt x="2" y="14"/>
                    </a:lnTo>
                    <a:lnTo>
                      <a:pt x="4" y="8"/>
                    </a:lnTo>
                    <a:lnTo>
                      <a:pt x="8" y="4"/>
                    </a:lnTo>
                    <a:lnTo>
                      <a:pt x="12" y="2"/>
                    </a:lnTo>
                    <a:lnTo>
                      <a:pt x="18" y="0"/>
                    </a:lnTo>
                    <a:lnTo>
                      <a:pt x="22" y="2"/>
                    </a:lnTo>
                    <a:lnTo>
                      <a:pt x="26" y="2"/>
                    </a:lnTo>
                    <a:lnTo>
                      <a:pt x="30" y="4"/>
                    </a:lnTo>
                    <a:lnTo>
                      <a:pt x="32" y="8"/>
                    </a:lnTo>
                    <a:lnTo>
                      <a:pt x="34" y="12"/>
                    </a:lnTo>
                    <a:lnTo>
                      <a:pt x="36" y="16"/>
                    </a:lnTo>
                    <a:lnTo>
                      <a:pt x="36" y="22"/>
                    </a:lnTo>
                    <a:lnTo>
                      <a:pt x="38" y="30"/>
                    </a:lnTo>
                    <a:lnTo>
                      <a:pt x="36" y="40"/>
                    </a:lnTo>
                    <a:lnTo>
                      <a:pt x="36" y="46"/>
                    </a:lnTo>
                    <a:lnTo>
                      <a:pt x="32" y="52"/>
                    </a:lnTo>
                    <a:lnTo>
                      <a:pt x="30" y="56"/>
                    </a:lnTo>
                    <a:lnTo>
                      <a:pt x="24" y="58"/>
                    </a:lnTo>
                    <a:lnTo>
                      <a:pt x="18" y="60"/>
                    </a:lnTo>
                    <a:lnTo>
                      <a:pt x="14" y="58"/>
                    </a:lnTo>
                    <a:lnTo>
                      <a:pt x="10" y="56"/>
                    </a:lnTo>
                    <a:lnTo>
                      <a:pt x="6" y="54"/>
                    </a:lnTo>
                    <a:lnTo>
                      <a:pt x="2" y="48"/>
                    </a:lnTo>
                    <a:lnTo>
                      <a:pt x="0" y="40"/>
                    </a:lnTo>
                    <a:lnTo>
                      <a:pt x="0" y="30"/>
                    </a:lnTo>
                    <a:close/>
                    <a:moveTo>
                      <a:pt x="8" y="30"/>
                    </a:moveTo>
                    <a:lnTo>
                      <a:pt x="8" y="38"/>
                    </a:lnTo>
                    <a:lnTo>
                      <a:pt x="8" y="44"/>
                    </a:lnTo>
                    <a:lnTo>
                      <a:pt x="10" y="48"/>
                    </a:lnTo>
                    <a:lnTo>
                      <a:pt x="14" y="52"/>
                    </a:lnTo>
                    <a:lnTo>
                      <a:pt x="18" y="52"/>
                    </a:lnTo>
                    <a:lnTo>
                      <a:pt x="22" y="52"/>
                    </a:lnTo>
                    <a:lnTo>
                      <a:pt x="26" y="48"/>
                    </a:lnTo>
                    <a:lnTo>
                      <a:pt x="28" y="44"/>
                    </a:lnTo>
                    <a:lnTo>
                      <a:pt x="30" y="38"/>
                    </a:lnTo>
                    <a:lnTo>
                      <a:pt x="30" y="30"/>
                    </a:lnTo>
                    <a:lnTo>
                      <a:pt x="30" y="22"/>
                    </a:lnTo>
                    <a:lnTo>
                      <a:pt x="28" y="16"/>
                    </a:lnTo>
                    <a:lnTo>
                      <a:pt x="26" y="12"/>
                    </a:lnTo>
                    <a:lnTo>
                      <a:pt x="24" y="8"/>
                    </a:lnTo>
                    <a:lnTo>
                      <a:pt x="18" y="8"/>
                    </a:lnTo>
                    <a:lnTo>
                      <a:pt x="14" y="8"/>
                    </a:lnTo>
                    <a:lnTo>
                      <a:pt x="10" y="12"/>
                    </a:lnTo>
                    <a:lnTo>
                      <a:pt x="8" y="16"/>
                    </a:lnTo>
                    <a:lnTo>
                      <a:pt x="8" y="22"/>
                    </a:lnTo>
                    <a:lnTo>
                      <a:pt x="8" y="3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97" name="Rectangle 85"/>
              <p:cNvSpPr>
                <a:spLocks noChangeArrowheads="1"/>
              </p:cNvSpPr>
              <p:nvPr/>
            </p:nvSpPr>
            <p:spPr bwMode="auto">
              <a:xfrm>
                <a:off x="667" y="1596"/>
                <a:ext cx="29" cy="4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98" name="Freeform 86"/>
              <p:cNvSpPr>
                <a:spLocks/>
              </p:cNvSpPr>
              <p:nvPr/>
            </p:nvSpPr>
            <p:spPr bwMode="auto">
              <a:xfrm>
                <a:off x="700" y="1573"/>
                <a:ext cx="27" cy="38"/>
              </a:xfrm>
              <a:custGeom>
                <a:avLst/>
                <a:gdLst/>
                <a:ahLst/>
                <a:cxnLst>
                  <a:cxn ang="0">
                    <a:pos x="28" y="36"/>
                  </a:cxn>
                  <a:cxn ang="0">
                    <a:pos x="28" y="40"/>
                  </a:cxn>
                  <a:cxn ang="0">
                    <a:pos x="0" y="40"/>
                  </a:cxn>
                  <a:cxn ang="0">
                    <a:pos x="0" y="38"/>
                  </a:cxn>
                  <a:cxn ang="0">
                    <a:pos x="2" y="38"/>
                  </a:cxn>
                  <a:cxn ang="0">
                    <a:pos x="2" y="34"/>
                  </a:cxn>
                  <a:cxn ang="0">
                    <a:pos x="4" y="32"/>
                  </a:cxn>
                  <a:cxn ang="0">
                    <a:pos x="6" y="28"/>
                  </a:cxn>
                  <a:cxn ang="0">
                    <a:pos x="10" y="26"/>
                  </a:cxn>
                  <a:cxn ang="0">
                    <a:pos x="16" y="20"/>
                  </a:cxn>
                  <a:cxn ang="0">
                    <a:pos x="20" y="16"/>
                  </a:cxn>
                  <a:cxn ang="0">
                    <a:pos x="20" y="14"/>
                  </a:cxn>
                  <a:cxn ang="0">
                    <a:pos x="22" y="12"/>
                  </a:cxn>
                  <a:cxn ang="0">
                    <a:pos x="20" y="8"/>
                  </a:cxn>
                  <a:cxn ang="0">
                    <a:pos x="20" y="6"/>
                  </a:cxn>
                  <a:cxn ang="0">
                    <a:pos x="18" y="6"/>
                  </a:cxn>
                  <a:cxn ang="0">
                    <a:pos x="14" y="4"/>
                  </a:cxn>
                  <a:cxn ang="0">
                    <a:pos x="12" y="6"/>
                  </a:cxn>
                  <a:cxn ang="0">
                    <a:pos x="8" y="6"/>
                  </a:cxn>
                  <a:cxn ang="0">
                    <a:pos x="8" y="8"/>
                  </a:cxn>
                  <a:cxn ang="0">
                    <a:pos x="6" y="12"/>
                  </a:cxn>
                  <a:cxn ang="0">
                    <a:pos x="2" y="12"/>
                  </a:cxn>
                  <a:cxn ang="0">
                    <a:pos x="2" y="6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20" y="0"/>
                  </a:cxn>
                  <a:cxn ang="0">
                    <a:pos x="24" y="4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26" y="14"/>
                  </a:cxn>
                  <a:cxn ang="0">
                    <a:pos x="26" y="16"/>
                  </a:cxn>
                  <a:cxn ang="0">
                    <a:pos x="24" y="18"/>
                  </a:cxn>
                  <a:cxn ang="0">
                    <a:pos x="22" y="20"/>
                  </a:cxn>
                  <a:cxn ang="0">
                    <a:pos x="20" y="24"/>
                  </a:cxn>
                  <a:cxn ang="0">
                    <a:pos x="16" y="28"/>
                  </a:cxn>
                  <a:cxn ang="0">
                    <a:pos x="12" y="30"/>
                  </a:cxn>
                  <a:cxn ang="0">
                    <a:pos x="10" y="32"/>
                  </a:cxn>
                  <a:cxn ang="0">
                    <a:pos x="8" y="34"/>
                  </a:cxn>
                  <a:cxn ang="0">
                    <a:pos x="8" y="36"/>
                  </a:cxn>
                  <a:cxn ang="0">
                    <a:pos x="28" y="36"/>
                  </a:cxn>
                </a:cxnLst>
                <a:rect l="0" t="0" r="r" b="b"/>
                <a:pathLst>
                  <a:path w="28" h="40">
                    <a:moveTo>
                      <a:pt x="28" y="36"/>
                    </a:moveTo>
                    <a:lnTo>
                      <a:pt x="28" y="40"/>
                    </a:lnTo>
                    <a:lnTo>
                      <a:pt x="0" y="40"/>
                    </a:lnTo>
                    <a:lnTo>
                      <a:pt x="0" y="38"/>
                    </a:lnTo>
                    <a:lnTo>
                      <a:pt x="2" y="38"/>
                    </a:lnTo>
                    <a:lnTo>
                      <a:pt x="2" y="34"/>
                    </a:lnTo>
                    <a:lnTo>
                      <a:pt x="4" y="32"/>
                    </a:lnTo>
                    <a:lnTo>
                      <a:pt x="6" y="28"/>
                    </a:lnTo>
                    <a:lnTo>
                      <a:pt x="10" y="26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0" y="14"/>
                    </a:lnTo>
                    <a:lnTo>
                      <a:pt x="22" y="12"/>
                    </a:lnTo>
                    <a:lnTo>
                      <a:pt x="20" y="8"/>
                    </a:lnTo>
                    <a:lnTo>
                      <a:pt x="20" y="6"/>
                    </a:lnTo>
                    <a:lnTo>
                      <a:pt x="18" y="6"/>
                    </a:lnTo>
                    <a:lnTo>
                      <a:pt x="14" y="4"/>
                    </a:lnTo>
                    <a:lnTo>
                      <a:pt x="12" y="6"/>
                    </a:lnTo>
                    <a:lnTo>
                      <a:pt x="8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2" y="12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4" y="4"/>
                    </a:lnTo>
                    <a:lnTo>
                      <a:pt x="26" y="6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6" y="16"/>
                    </a:lnTo>
                    <a:lnTo>
                      <a:pt x="24" y="18"/>
                    </a:lnTo>
                    <a:lnTo>
                      <a:pt x="22" y="20"/>
                    </a:lnTo>
                    <a:lnTo>
                      <a:pt x="20" y="24"/>
                    </a:lnTo>
                    <a:lnTo>
                      <a:pt x="16" y="28"/>
                    </a:lnTo>
                    <a:lnTo>
                      <a:pt x="12" y="30"/>
                    </a:lnTo>
                    <a:lnTo>
                      <a:pt x="10" y="32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28" y="3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799" name="Freeform 87"/>
              <p:cNvSpPr>
                <a:spLocks noEditPoints="1"/>
              </p:cNvSpPr>
              <p:nvPr/>
            </p:nvSpPr>
            <p:spPr bwMode="auto">
              <a:xfrm>
                <a:off x="728" y="1573"/>
                <a:ext cx="29" cy="38"/>
              </a:xfrm>
              <a:custGeom>
                <a:avLst/>
                <a:gdLst/>
                <a:ahLst/>
                <a:cxnLst>
                  <a:cxn ang="0">
                    <a:pos x="20" y="40"/>
                  </a:cxn>
                  <a:cxn ang="0">
                    <a:pos x="20" y="32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0" y="0"/>
                  </a:cxn>
                  <a:cxn ang="0">
                    <a:pos x="24" y="0"/>
                  </a:cxn>
                  <a:cxn ang="0">
                    <a:pos x="24" y="26"/>
                  </a:cxn>
                  <a:cxn ang="0">
                    <a:pos x="30" y="26"/>
                  </a:cxn>
                  <a:cxn ang="0">
                    <a:pos x="30" y="32"/>
                  </a:cxn>
                  <a:cxn ang="0">
                    <a:pos x="24" y="32"/>
                  </a:cxn>
                  <a:cxn ang="0">
                    <a:pos x="24" y="40"/>
                  </a:cxn>
                  <a:cxn ang="0">
                    <a:pos x="20" y="40"/>
                  </a:cxn>
                  <a:cxn ang="0">
                    <a:pos x="20" y="26"/>
                  </a:cxn>
                  <a:cxn ang="0">
                    <a:pos x="20" y="10"/>
                  </a:cxn>
                  <a:cxn ang="0">
                    <a:pos x="8" y="26"/>
                  </a:cxn>
                  <a:cxn ang="0">
                    <a:pos x="20" y="26"/>
                  </a:cxn>
                </a:cxnLst>
                <a:rect l="0" t="0" r="r" b="b"/>
                <a:pathLst>
                  <a:path w="30" h="40">
                    <a:moveTo>
                      <a:pt x="20" y="40"/>
                    </a:moveTo>
                    <a:lnTo>
                      <a:pt x="20" y="32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4" y="26"/>
                    </a:lnTo>
                    <a:lnTo>
                      <a:pt x="30" y="26"/>
                    </a:lnTo>
                    <a:lnTo>
                      <a:pt x="30" y="32"/>
                    </a:lnTo>
                    <a:lnTo>
                      <a:pt x="24" y="32"/>
                    </a:lnTo>
                    <a:lnTo>
                      <a:pt x="24" y="40"/>
                    </a:lnTo>
                    <a:lnTo>
                      <a:pt x="20" y="40"/>
                    </a:lnTo>
                    <a:close/>
                    <a:moveTo>
                      <a:pt x="20" y="26"/>
                    </a:moveTo>
                    <a:lnTo>
                      <a:pt x="20" y="10"/>
                    </a:lnTo>
                    <a:lnTo>
                      <a:pt x="8" y="26"/>
                    </a:lnTo>
                    <a:lnTo>
                      <a:pt x="20" y="2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00" name="Line 88"/>
              <p:cNvSpPr>
                <a:spLocks noChangeShapeType="1"/>
              </p:cNvSpPr>
              <p:nvPr/>
            </p:nvSpPr>
            <p:spPr bwMode="auto">
              <a:xfrm>
                <a:off x="803" y="1190"/>
                <a:ext cx="13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01" name="Freeform 89"/>
              <p:cNvSpPr>
                <a:spLocks/>
              </p:cNvSpPr>
              <p:nvPr/>
            </p:nvSpPr>
            <p:spPr bwMode="auto">
              <a:xfrm>
                <a:off x="456" y="1164"/>
                <a:ext cx="19" cy="55"/>
              </a:xfrm>
              <a:custGeom>
                <a:avLst/>
                <a:gdLst/>
                <a:ahLst/>
                <a:cxnLst>
                  <a:cxn ang="0">
                    <a:pos x="20" y="58"/>
                  </a:cxn>
                  <a:cxn ang="0">
                    <a:pos x="12" y="58"/>
                  </a:cxn>
                  <a:cxn ang="0">
                    <a:pos x="12" y="12"/>
                  </a:cxn>
                  <a:cxn ang="0">
                    <a:pos x="10" y="16"/>
                  </a:cxn>
                  <a:cxn ang="0">
                    <a:pos x="6" y="18"/>
                  </a:cxn>
                  <a:cxn ang="0">
                    <a:pos x="2" y="20"/>
                  </a:cxn>
                  <a:cxn ang="0">
                    <a:pos x="0" y="22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16" y="0"/>
                  </a:cxn>
                  <a:cxn ang="0">
                    <a:pos x="20" y="0"/>
                  </a:cxn>
                  <a:cxn ang="0">
                    <a:pos x="20" y="58"/>
                  </a:cxn>
                </a:cxnLst>
                <a:rect l="0" t="0" r="r" b="b"/>
                <a:pathLst>
                  <a:path w="20" h="58">
                    <a:moveTo>
                      <a:pt x="20" y="58"/>
                    </a:moveTo>
                    <a:lnTo>
                      <a:pt x="12" y="58"/>
                    </a:lnTo>
                    <a:lnTo>
                      <a:pt x="12" y="12"/>
                    </a:lnTo>
                    <a:lnTo>
                      <a:pt x="10" y="16"/>
                    </a:lnTo>
                    <a:lnTo>
                      <a:pt x="6" y="18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0" y="14"/>
                    </a:lnTo>
                    <a:lnTo>
                      <a:pt x="4" y="12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0" y="5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02" name="Rectangle 90"/>
              <p:cNvSpPr>
                <a:spLocks noChangeArrowheads="1"/>
              </p:cNvSpPr>
              <p:nvPr/>
            </p:nvSpPr>
            <p:spPr bwMode="auto">
              <a:xfrm>
                <a:off x="496" y="1211"/>
                <a:ext cx="8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03" name="Freeform 91"/>
              <p:cNvSpPr>
                <a:spLocks/>
              </p:cNvSpPr>
              <p:nvPr/>
            </p:nvSpPr>
            <p:spPr bwMode="auto">
              <a:xfrm>
                <a:off x="526" y="1179"/>
                <a:ext cx="39" cy="40"/>
              </a:xfrm>
              <a:custGeom>
                <a:avLst/>
                <a:gdLst/>
                <a:ahLst/>
                <a:cxnLst>
                  <a:cxn ang="0">
                    <a:pos x="40" y="38"/>
                  </a:cxn>
                  <a:cxn ang="0">
                    <a:pos x="24" y="22"/>
                  </a:cxn>
                  <a:cxn ang="0">
                    <a:pos x="40" y="4"/>
                  </a:cxn>
                  <a:cxn ang="0">
                    <a:pos x="38" y="0"/>
                  </a:cxn>
                  <a:cxn ang="0">
                    <a:pos x="20" y="18"/>
                  </a:cxn>
                  <a:cxn ang="0">
                    <a:pos x="2" y="0"/>
                  </a:cxn>
                  <a:cxn ang="0">
                    <a:pos x="0" y="4"/>
                  </a:cxn>
                  <a:cxn ang="0">
                    <a:pos x="16" y="22"/>
                  </a:cxn>
                  <a:cxn ang="0">
                    <a:pos x="0" y="38"/>
                  </a:cxn>
                  <a:cxn ang="0">
                    <a:pos x="2" y="42"/>
                  </a:cxn>
                  <a:cxn ang="0">
                    <a:pos x="20" y="24"/>
                  </a:cxn>
                  <a:cxn ang="0">
                    <a:pos x="38" y="42"/>
                  </a:cxn>
                  <a:cxn ang="0">
                    <a:pos x="40" y="38"/>
                  </a:cxn>
                </a:cxnLst>
                <a:rect l="0" t="0" r="r" b="b"/>
                <a:pathLst>
                  <a:path w="40" h="42">
                    <a:moveTo>
                      <a:pt x="40" y="38"/>
                    </a:moveTo>
                    <a:lnTo>
                      <a:pt x="24" y="22"/>
                    </a:lnTo>
                    <a:lnTo>
                      <a:pt x="40" y="4"/>
                    </a:lnTo>
                    <a:lnTo>
                      <a:pt x="38" y="0"/>
                    </a:lnTo>
                    <a:lnTo>
                      <a:pt x="20" y="18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16" y="22"/>
                    </a:lnTo>
                    <a:lnTo>
                      <a:pt x="0" y="38"/>
                    </a:lnTo>
                    <a:lnTo>
                      <a:pt x="2" y="42"/>
                    </a:lnTo>
                    <a:lnTo>
                      <a:pt x="20" y="24"/>
                    </a:lnTo>
                    <a:lnTo>
                      <a:pt x="38" y="42"/>
                    </a:lnTo>
                    <a:lnTo>
                      <a:pt x="4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04" name="Freeform 92"/>
              <p:cNvSpPr>
                <a:spLocks/>
              </p:cNvSpPr>
              <p:nvPr/>
            </p:nvSpPr>
            <p:spPr bwMode="auto">
              <a:xfrm>
                <a:off x="587" y="1164"/>
                <a:ext cx="21" cy="55"/>
              </a:xfrm>
              <a:custGeom>
                <a:avLst/>
                <a:gdLst/>
                <a:ahLst/>
                <a:cxnLst>
                  <a:cxn ang="0">
                    <a:pos x="22" y="58"/>
                  </a:cxn>
                  <a:cxn ang="0">
                    <a:pos x="14" y="58"/>
                  </a:cxn>
                  <a:cxn ang="0">
                    <a:pos x="14" y="12"/>
                  </a:cxn>
                  <a:cxn ang="0">
                    <a:pos x="12" y="16"/>
                  </a:cxn>
                  <a:cxn ang="0">
                    <a:pos x="8" y="18"/>
                  </a:cxn>
                  <a:cxn ang="0">
                    <a:pos x="4" y="20"/>
                  </a:cxn>
                  <a:cxn ang="0">
                    <a:pos x="0" y="22"/>
                  </a:cxn>
                  <a:cxn ang="0">
                    <a:pos x="0" y="14"/>
                  </a:cxn>
                  <a:cxn ang="0">
                    <a:pos x="6" y="12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16" y="0"/>
                  </a:cxn>
                  <a:cxn ang="0">
                    <a:pos x="22" y="0"/>
                  </a:cxn>
                  <a:cxn ang="0">
                    <a:pos x="22" y="58"/>
                  </a:cxn>
                </a:cxnLst>
                <a:rect l="0" t="0" r="r" b="b"/>
                <a:pathLst>
                  <a:path w="22" h="58">
                    <a:moveTo>
                      <a:pt x="22" y="58"/>
                    </a:moveTo>
                    <a:lnTo>
                      <a:pt x="14" y="58"/>
                    </a:lnTo>
                    <a:lnTo>
                      <a:pt x="14" y="12"/>
                    </a:lnTo>
                    <a:lnTo>
                      <a:pt x="12" y="16"/>
                    </a:lnTo>
                    <a:lnTo>
                      <a:pt x="8" y="18"/>
                    </a:lnTo>
                    <a:lnTo>
                      <a:pt x="4" y="20"/>
                    </a:lnTo>
                    <a:lnTo>
                      <a:pt x="0" y="22"/>
                    </a:lnTo>
                    <a:lnTo>
                      <a:pt x="0" y="14"/>
                    </a:lnTo>
                    <a:lnTo>
                      <a:pt x="6" y="12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16" y="0"/>
                    </a:lnTo>
                    <a:lnTo>
                      <a:pt x="22" y="0"/>
                    </a:lnTo>
                    <a:lnTo>
                      <a:pt x="22" y="5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05" name="Freeform 93"/>
              <p:cNvSpPr>
                <a:spLocks noEditPoints="1"/>
              </p:cNvSpPr>
              <p:nvPr/>
            </p:nvSpPr>
            <p:spPr bwMode="auto">
              <a:xfrm>
                <a:off x="626" y="1164"/>
                <a:ext cx="36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0"/>
                  </a:cxn>
                  <a:cxn ang="0">
                    <a:pos x="2" y="12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12" y="0"/>
                  </a:cxn>
                  <a:cxn ang="0">
                    <a:pos x="18" y="0"/>
                  </a:cxn>
                  <a:cxn ang="0">
                    <a:pos x="22" y="0"/>
                  </a:cxn>
                  <a:cxn ang="0">
                    <a:pos x="26" y="2"/>
                  </a:cxn>
                  <a:cxn ang="0">
                    <a:pos x="30" y="4"/>
                  </a:cxn>
                  <a:cxn ang="0">
                    <a:pos x="32" y="8"/>
                  </a:cxn>
                  <a:cxn ang="0">
                    <a:pos x="34" y="12"/>
                  </a:cxn>
                  <a:cxn ang="0">
                    <a:pos x="36" y="16"/>
                  </a:cxn>
                  <a:cxn ang="0">
                    <a:pos x="36" y="22"/>
                  </a:cxn>
                  <a:cxn ang="0">
                    <a:pos x="38" y="30"/>
                  </a:cxn>
                  <a:cxn ang="0">
                    <a:pos x="36" y="38"/>
                  </a:cxn>
                  <a:cxn ang="0">
                    <a:pos x="36" y="46"/>
                  </a:cxn>
                  <a:cxn ang="0">
                    <a:pos x="32" y="52"/>
                  </a:cxn>
                  <a:cxn ang="0">
                    <a:pos x="30" y="56"/>
                  </a:cxn>
                  <a:cxn ang="0">
                    <a:pos x="24" y="58"/>
                  </a:cxn>
                  <a:cxn ang="0">
                    <a:pos x="18" y="58"/>
                  </a:cxn>
                  <a:cxn ang="0">
                    <a:pos x="14" y="58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0"/>
                  </a:cxn>
                  <a:cxn ang="0">
                    <a:pos x="8" y="30"/>
                  </a:cxn>
                  <a:cxn ang="0">
                    <a:pos x="8" y="38"/>
                  </a:cxn>
                  <a:cxn ang="0">
                    <a:pos x="8" y="44"/>
                  </a:cxn>
                  <a:cxn ang="0">
                    <a:pos x="10" y="48"/>
                  </a:cxn>
                  <a:cxn ang="0">
                    <a:pos x="14" y="50"/>
                  </a:cxn>
                  <a:cxn ang="0">
                    <a:pos x="18" y="52"/>
                  </a:cxn>
                  <a:cxn ang="0">
                    <a:pos x="22" y="50"/>
                  </a:cxn>
                  <a:cxn ang="0">
                    <a:pos x="26" y="48"/>
                  </a:cxn>
                  <a:cxn ang="0">
                    <a:pos x="28" y="44"/>
                  </a:cxn>
                  <a:cxn ang="0">
                    <a:pos x="30" y="38"/>
                  </a:cxn>
                  <a:cxn ang="0">
                    <a:pos x="30" y="30"/>
                  </a:cxn>
                  <a:cxn ang="0">
                    <a:pos x="30" y="22"/>
                  </a:cxn>
                  <a:cxn ang="0">
                    <a:pos x="28" y="16"/>
                  </a:cxn>
                  <a:cxn ang="0">
                    <a:pos x="26" y="12"/>
                  </a:cxn>
                  <a:cxn ang="0">
                    <a:pos x="24" y="8"/>
                  </a:cxn>
                  <a:cxn ang="0">
                    <a:pos x="18" y="6"/>
                  </a:cxn>
                  <a:cxn ang="0">
                    <a:pos x="14" y="8"/>
                  </a:cxn>
                  <a:cxn ang="0">
                    <a:pos x="10" y="10"/>
                  </a:cxn>
                  <a:cxn ang="0">
                    <a:pos x="8" y="16"/>
                  </a:cxn>
                  <a:cxn ang="0">
                    <a:pos x="8" y="22"/>
                  </a:cxn>
                  <a:cxn ang="0">
                    <a:pos x="8" y="30"/>
                  </a:cxn>
                </a:cxnLst>
                <a:rect l="0" t="0" r="r" b="b"/>
                <a:pathLst>
                  <a:path w="38" h="58">
                    <a:moveTo>
                      <a:pt x="0" y="30"/>
                    </a:moveTo>
                    <a:lnTo>
                      <a:pt x="0" y="20"/>
                    </a:lnTo>
                    <a:lnTo>
                      <a:pt x="2" y="12"/>
                    </a:lnTo>
                    <a:lnTo>
                      <a:pt x="4" y="8"/>
                    </a:lnTo>
                    <a:lnTo>
                      <a:pt x="8" y="4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2" y="0"/>
                    </a:lnTo>
                    <a:lnTo>
                      <a:pt x="26" y="2"/>
                    </a:lnTo>
                    <a:lnTo>
                      <a:pt x="30" y="4"/>
                    </a:lnTo>
                    <a:lnTo>
                      <a:pt x="32" y="8"/>
                    </a:lnTo>
                    <a:lnTo>
                      <a:pt x="34" y="12"/>
                    </a:lnTo>
                    <a:lnTo>
                      <a:pt x="36" y="16"/>
                    </a:lnTo>
                    <a:lnTo>
                      <a:pt x="36" y="22"/>
                    </a:lnTo>
                    <a:lnTo>
                      <a:pt x="38" y="30"/>
                    </a:lnTo>
                    <a:lnTo>
                      <a:pt x="36" y="38"/>
                    </a:lnTo>
                    <a:lnTo>
                      <a:pt x="36" y="46"/>
                    </a:lnTo>
                    <a:lnTo>
                      <a:pt x="32" y="52"/>
                    </a:lnTo>
                    <a:lnTo>
                      <a:pt x="30" y="56"/>
                    </a:lnTo>
                    <a:lnTo>
                      <a:pt x="24" y="58"/>
                    </a:lnTo>
                    <a:lnTo>
                      <a:pt x="18" y="58"/>
                    </a:lnTo>
                    <a:lnTo>
                      <a:pt x="14" y="58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0"/>
                    </a:lnTo>
                    <a:close/>
                    <a:moveTo>
                      <a:pt x="8" y="30"/>
                    </a:moveTo>
                    <a:lnTo>
                      <a:pt x="8" y="38"/>
                    </a:lnTo>
                    <a:lnTo>
                      <a:pt x="8" y="44"/>
                    </a:lnTo>
                    <a:lnTo>
                      <a:pt x="10" y="48"/>
                    </a:lnTo>
                    <a:lnTo>
                      <a:pt x="14" y="50"/>
                    </a:lnTo>
                    <a:lnTo>
                      <a:pt x="18" y="52"/>
                    </a:lnTo>
                    <a:lnTo>
                      <a:pt x="22" y="50"/>
                    </a:lnTo>
                    <a:lnTo>
                      <a:pt x="26" y="48"/>
                    </a:lnTo>
                    <a:lnTo>
                      <a:pt x="28" y="44"/>
                    </a:lnTo>
                    <a:lnTo>
                      <a:pt x="30" y="38"/>
                    </a:lnTo>
                    <a:lnTo>
                      <a:pt x="30" y="30"/>
                    </a:lnTo>
                    <a:lnTo>
                      <a:pt x="30" y="22"/>
                    </a:lnTo>
                    <a:lnTo>
                      <a:pt x="28" y="16"/>
                    </a:lnTo>
                    <a:lnTo>
                      <a:pt x="26" y="12"/>
                    </a:lnTo>
                    <a:lnTo>
                      <a:pt x="24" y="8"/>
                    </a:lnTo>
                    <a:lnTo>
                      <a:pt x="18" y="6"/>
                    </a:lnTo>
                    <a:lnTo>
                      <a:pt x="14" y="8"/>
                    </a:lnTo>
                    <a:lnTo>
                      <a:pt x="10" y="10"/>
                    </a:lnTo>
                    <a:lnTo>
                      <a:pt x="8" y="16"/>
                    </a:lnTo>
                    <a:lnTo>
                      <a:pt x="8" y="22"/>
                    </a:lnTo>
                    <a:lnTo>
                      <a:pt x="8" y="3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06" name="Rectangle 94"/>
              <p:cNvSpPr>
                <a:spLocks noChangeArrowheads="1"/>
              </p:cNvSpPr>
              <p:nvPr/>
            </p:nvSpPr>
            <p:spPr bwMode="auto">
              <a:xfrm>
                <a:off x="667" y="1168"/>
                <a:ext cx="29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07" name="Freeform 95"/>
              <p:cNvSpPr>
                <a:spLocks/>
              </p:cNvSpPr>
              <p:nvPr/>
            </p:nvSpPr>
            <p:spPr bwMode="auto">
              <a:xfrm>
                <a:off x="700" y="1145"/>
                <a:ext cx="27" cy="38"/>
              </a:xfrm>
              <a:custGeom>
                <a:avLst/>
                <a:gdLst/>
                <a:ahLst/>
                <a:cxnLst>
                  <a:cxn ang="0">
                    <a:pos x="28" y="34"/>
                  </a:cxn>
                  <a:cxn ang="0">
                    <a:pos x="28" y="40"/>
                  </a:cxn>
                  <a:cxn ang="0">
                    <a:pos x="0" y="40"/>
                  </a:cxn>
                  <a:cxn ang="0">
                    <a:pos x="0" y="38"/>
                  </a:cxn>
                  <a:cxn ang="0">
                    <a:pos x="2" y="36"/>
                  </a:cxn>
                  <a:cxn ang="0">
                    <a:pos x="2" y="34"/>
                  </a:cxn>
                  <a:cxn ang="0">
                    <a:pos x="4" y="30"/>
                  </a:cxn>
                  <a:cxn ang="0">
                    <a:pos x="6" y="28"/>
                  </a:cxn>
                  <a:cxn ang="0">
                    <a:pos x="10" y="24"/>
                  </a:cxn>
                  <a:cxn ang="0">
                    <a:pos x="16" y="20"/>
                  </a:cxn>
                  <a:cxn ang="0">
                    <a:pos x="20" y="16"/>
                  </a:cxn>
                  <a:cxn ang="0">
                    <a:pos x="20" y="14"/>
                  </a:cxn>
                  <a:cxn ang="0">
                    <a:pos x="22" y="10"/>
                  </a:cxn>
                  <a:cxn ang="0">
                    <a:pos x="20" y="8"/>
                  </a:cxn>
                  <a:cxn ang="0">
                    <a:pos x="20" y="6"/>
                  </a:cxn>
                  <a:cxn ang="0">
                    <a:pos x="18" y="4"/>
                  </a:cxn>
                  <a:cxn ang="0">
                    <a:pos x="14" y="4"/>
                  </a:cxn>
                  <a:cxn ang="0">
                    <a:pos x="12" y="4"/>
                  </a:cxn>
                  <a:cxn ang="0">
                    <a:pos x="8" y="6"/>
                  </a:cxn>
                  <a:cxn ang="0">
                    <a:pos x="8" y="8"/>
                  </a:cxn>
                  <a:cxn ang="0">
                    <a:pos x="6" y="12"/>
                  </a:cxn>
                  <a:cxn ang="0">
                    <a:pos x="2" y="10"/>
                  </a:cxn>
                  <a:cxn ang="0">
                    <a:pos x="2" y="6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20" y="0"/>
                  </a:cxn>
                  <a:cxn ang="0">
                    <a:pos x="24" y="2"/>
                  </a:cxn>
                  <a:cxn ang="0">
                    <a:pos x="26" y="6"/>
                  </a:cxn>
                  <a:cxn ang="0">
                    <a:pos x="26" y="10"/>
                  </a:cxn>
                  <a:cxn ang="0">
                    <a:pos x="26" y="12"/>
                  </a:cxn>
                  <a:cxn ang="0">
                    <a:pos x="26" y="16"/>
                  </a:cxn>
                  <a:cxn ang="0">
                    <a:pos x="24" y="18"/>
                  </a:cxn>
                  <a:cxn ang="0">
                    <a:pos x="22" y="20"/>
                  </a:cxn>
                  <a:cxn ang="0">
                    <a:pos x="20" y="24"/>
                  </a:cxn>
                  <a:cxn ang="0">
                    <a:pos x="16" y="28"/>
                  </a:cxn>
                  <a:cxn ang="0">
                    <a:pos x="12" y="30"/>
                  </a:cxn>
                  <a:cxn ang="0">
                    <a:pos x="10" y="32"/>
                  </a:cxn>
                  <a:cxn ang="0">
                    <a:pos x="8" y="34"/>
                  </a:cxn>
                  <a:cxn ang="0">
                    <a:pos x="8" y="34"/>
                  </a:cxn>
                  <a:cxn ang="0">
                    <a:pos x="28" y="34"/>
                  </a:cxn>
                </a:cxnLst>
                <a:rect l="0" t="0" r="r" b="b"/>
                <a:pathLst>
                  <a:path w="28" h="40">
                    <a:moveTo>
                      <a:pt x="28" y="34"/>
                    </a:moveTo>
                    <a:lnTo>
                      <a:pt x="28" y="40"/>
                    </a:lnTo>
                    <a:lnTo>
                      <a:pt x="0" y="40"/>
                    </a:lnTo>
                    <a:lnTo>
                      <a:pt x="0" y="38"/>
                    </a:lnTo>
                    <a:lnTo>
                      <a:pt x="2" y="36"/>
                    </a:lnTo>
                    <a:lnTo>
                      <a:pt x="2" y="34"/>
                    </a:lnTo>
                    <a:lnTo>
                      <a:pt x="4" y="30"/>
                    </a:lnTo>
                    <a:lnTo>
                      <a:pt x="6" y="28"/>
                    </a:lnTo>
                    <a:lnTo>
                      <a:pt x="10" y="24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0" y="14"/>
                    </a:lnTo>
                    <a:lnTo>
                      <a:pt x="22" y="10"/>
                    </a:lnTo>
                    <a:lnTo>
                      <a:pt x="20" y="8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8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2" y="10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4" y="2"/>
                    </a:lnTo>
                    <a:lnTo>
                      <a:pt x="26" y="6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6" y="16"/>
                    </a:lnTo>
                    <a:lnTo>
                      <a:pt x="24" y="18"/>
                    </a:lnTo>
                    <a:lnTo>
                      <a:pt x="22" y="20"/>
                    </a:lnTo>
                    <a:lnTo>
                      <a:pt x="20" y="24"/>
                    </a:lnTo>
                    <a:lnTo>
                      <a:pt x="16" y="28"/>
                    </a:lnTo>
                    <a:lnTo>
                      <a:pt x="12" y="30"/>
                    </a:lnTo>
                    <a:lnTo>
                      <a:pt x="10" y="32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28" y="3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08" name="Freeform 96"/>
              <p:cNvSpPr>
                <a:spLocks/>
              </p:cNvSpPr>
              <p:nvPr/>
            </p:nvSpPr>
            <p:spPr bwMode="auto">
              <a:xfrm>
                <a:off x="730" y="1145"/>
                <a:ext cx="25" cy="38"/>
              </a:xfrm>
              <a:custGeom>
                <a:avLst/>
                <a:gdLst/>
                <a:ahLst/>
                <a:cxnLst>
                  <a:cxn ang="0">
                    <a:pos x="26" y="34"/>
                  </a:cxn>
                  <a:cxn ang="0">
                    <a:pos x="26" y="40"/>
                  </a:cxn>
                  <a:cxn ang="0">
                    <a:pos x="0" y="40"/>
                  </a:cxn>
                  <a:cxn ang="0">
                    <a:pos x="0" y="38"/>
                  </a:cxn>
                  <a:cxn ang="0">
                    <a:pos x="0" y="36"/>
                  </a:cxn>
                  <a:cxn ang="0">
                    <a:pos x="2" y="34"/>
                  </a:cxn>
                  <a:cxn ang="0">
                    <a:pos x="4" y="30"/>
                  </a:cxn>
                  <a:cxn ang="0">
                    <a:pos x="6" y="28"/>
                  </a:cxn>
                  <a:cxn ang="0">
                    <a:pos x="10" y="24"/>
                  </a:cxn>
                  <a:cxn ang="0">
                    <a:pos x="16" y="20"/>
                  </a:cxn>
                  <a:cxn ang="0">
                    <a:pos x="18" y="16"/>
                  </a:cxn>
                  <a:cxn ang="0">
                    <a:pos x="20" y="14"/>
                  </a:cxn>
                  <a:cxn ang="0">
                    <a:pos x="20" y="10"/>
                  </a:cxn>
                  <a:cxn ang="0">
                    <a:pos x="20" y="8"/>
                  </a:cxn>
                  <a:cxn ang="0">
                    <a:pos x="18" y="6"/>
                  </a:cxn>
                  <a:cxn ang="0">
                    <a:pos x="16" y="4"/>
                  </a:cxn>
                  <a:cxn ang="0">
                    <a:pos x="14" y="4"/>
                  </a:cxn>
                  <a:cxn ang="0">
                    <a:pos x="10" y="4"/>
                  </a:cxn>
                  <a:cxn ang="0">
                    <a:pos x="8" y="6"/>
                  </a:cxn>
                  <a:cxn ang="0">
                    <a:pos x="6" y="8"/>
                  </a:cxn>
                  <a:cxn ang="0">
                    <a:pos x="6" y="12"/>
                  </a:cxn>
                  <a:cxn ang="0">
                    <a:pos x="0" y="10"/>
                  </a:cxn>
                  <a:cxn ang="0">
                    <a:pos x="2" y="6"/>
                  </a:cxn>
                  <a:cxn ang="0">
                    <a:pos x="4" y="2"/>
                  </a:cxn>
                  <a:cxn ang="0">
                    <a:pos x="8" y="0"/>
                  </a:cxn>
                  <a:cxn ang="0">
                    <a:pos x="14" y="0"/>
                  </a:cxn>
                  <a:cxn ang="0">
                    <a:pos x="18" y="0"/>
                  </a:cxn>
                  <a:cxn ang="0">
                    <a:pos x="22" y="2"/>
                  </a:cxn>
                  <a:cxn ang="0">
                    <a:pos x="26" y="6"/>
                  </a:cxn>
                  <a:cxn ang="0">
                    <a:pos x="26" y="10"/>
                  </a:cxn>
                  <a:cxn ang="0">
                    <a:pos x="26" y="12"/>
                  </a:cxn>
                  <a:cxn ang="0">
                    <a:pos x="26" y="16"/>
                  </a:cxn>
                  <a:cxn ang="0">
                    <a:pos x="24" y="18"/>
                  </a:cxn>
                  <a:cxn ang="0">
                    <a:pos x="22" y="20"/>
                  </a:cxn>
                  <a:cxn ang="0">
                    <a:pos x="20" y="24"/>
                  </a:cxn>
                  <a:cxn ang="0">
                    <a:pos x="14" y="28"/>
                  </a:cxn>
                  <a:cxn ang="0">
                    <a:pos x="12" y="30"/>
                  </a:cxn>
                  <a:cxn ang="0">
                    <a:pos x="10" y="32"/>
                  </a:cxn>
                  <a:cxn ang="0">
                    <a:pos x="8" y="34"/>
                  </a:cxn>
                  <a:cxn ang="0">
                    <a:pos x="6" y="34"/>
                  </a:cxn>
                  <a:cxn ang="0">
                    <a:pos x="26" y="34"/>
                  </a:cxn>
                </a:cxnLst>
                <a:rect l="0" t="0" r="r" b="b"/>
                <a:pathLst>
                  <a:path w="26" h="40">
                    <a:moveTo>
                      <a:pt x="26" y="34"/>
                    </a:moveTo>
                    <a:lnTo>
                      <a:pt x="26" y="40"/>
                    </a:lnTo>
                    <a:lnTo>
                      <a:pt x="0" y="40"/>
                    </a:lnTo>
                    <a:lnTo>
                      <a:pt x="0" y="38"/>
                    </a:lnTo>
                    <a:lnTo>
                      <a:pt x="0" y="36"/>
                    </a:lnTo>
                    <a:lnTo>
                      <a:pt x="2" y="34"/>
                    </a:lnTo>
                    <a:lnTo>
                      <a:pt x="4" y="30"/>
                    </a:lnTo>
                    <a:lnTo>
                      <a:pt x="6" y="28"/>
                    </a:lnTo>
                    <a:lnTo>
                      <a:pt x="10" y="24"/>
                    </a:lnTo>
                    <a:lnTo>
                      <a:pt x="16" y="20"/>
                    </a:lnTo>
                    <a:lnTo>
                      <a:pt x="18" y="16"/>
                    </a:lnTo>
                    <a:lnTo>
                      <a:pt x="20" y="14"/>
                    </a:lnTo>
                    <a:lnTo>
                      <a:pt x="20" y="10"/>
                    </a:lnTo>
                    <a:lnTo>
                      <a:pt x="20" y="8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0" y="4"/>
                    </a:lnTo>
                    <a:lnTo>
                      <a:pt x="8" y="6"/>
                    </a:lnTo>
                    <a:lnTo>
                      <a:pt x="6" y="8"/>
                    </a:lnTo>
                    <a:lnTo>
                      <a:pt x="6" y="12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4" y="2"/>
                    </a:lnTo>
                    <a:lnTo>
                      <a:pt x="8" y="0"/>
                    </a:lnTo>
                    <a:lnTo>
                      <a:pt x="14" y="0"/>
                    </a:lnTo>
                    <a:lnTo>
                      <a:pt x="18" y="0"/>
                    </a:lnTo>
                    <a:lnTo>
                      <a:pt x="22" y="2"/>
                    </a:lnTo>
                    <a:lnTo>
                      <a:pt x="26" y="6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6" y="16"/>
                    </a:lnTo>
                    <a:lnTo>
                      <a:pt x="24" y="18"/>
                    </a:lnTo>
                    <a:lnTo>
                      <a:pt x="22" y="20"/>
                    </a:lnTo>
                    <a:lnTo>
                      <a:pt x="20" y="24"/>
                    </a:lnTo>
                    <a:lnTo>
                      <a:pt x="14" y="28"/>
                    </a:lnTo>
                    <a:lnTo>
                      <a:pt x="12" y="30"/>
                    </a:lnTo>
                    <a:lnTo>
                      <a:pt x="10" y="32"/>
                    </a:lnTo>
                    <a:lnTo>
                      <a:pt x="8" y="34"/>
                    </a:lnTo>
                    <a:lnTo>
                      <a:pt x="6" y="34"/>
                    </a:lnTo>
                    <a:lnTo>
                      <a:pt x="26" y="3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09" name="Line 97"/>
              <p:cNvSpPr>
                <a:spLocks noChangeShapeType="1"/>
              </p:cNvSpPr>
              <p:nvPr/>
            </p:nvSpPr>
            <p:spPr bwMode="auto">
              <a:xfrm>
                <a:off x="803" y="762"/>
                <a:ext cx="13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10" name="Freeform 98"/>
              <p:cNvSpPr>
                <a:spLocks/>
              </p:cNvSpPr>
              <p:nvPr/>
            </p:nvSpPr>
            <p:spPr bwMode="auto">
              <a:xfrm>
                <a:off x="456" y="735"/>
                <a:ext cx="19" cy="53"/>
              </a:xfrm>
              <a:custGeom>
                <a:avLst/>
                <a:gdLst/>
                <a:ahLst/>
                <a:cxnLst>
                  <a:cxn ang="0">
                    <a:pos x="20" y="56"/>
                  </a:cxn>
                  <a:cxn ang="0">
                    <a:pos x="12" y="56"/>
                  </a:cxn>
                  <a:cxn ang="0">
                    <a:pos x="12" y="12"/>
                  </a:cxn>
                  <a:cxn ang="0">
                    <a:pos x="10" y="14"/>
                  </a:cxn>
                  <a:cxn ang="0">
                    <a:pos x="6" y="16"/>
                  </a:cxn>
                  <a:cxn ang="0">
                    <a:pos x="2" y="20"/>
                  </a:cxn>
                  <a:cxn ang="0">
                    <a:pos x="0" y="20"/>
                  </a:cxn>
                  <a:cxn ang="0">
                    <a:pos x="0" y="14"/>
                  </a:cxn>
                  <a:cxn ang="0">
                    <a:pos x="4" y="10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16" y="0"/>
                  </a:cxn>
                  <a:cxn ang="0">
                    <a:pos x="20" y="0"/>
                  </a:cxn>
                  <a:cxn ang="0">
                    <a:pos x="20" y="56"/>
                  </a:cxn>
                </a:cxnLst>
                <a:rect l="0" t="0" r="r" b="b"/>
                <a:pathLst>
                  <a:path w="20" h="56">
                    <a:moveTo>
                      <a:pt x="20" y="56"/>
                    </a:moveTo>
                    <a:lnTo>
                      <a:pt x="12" y="56"/>
                    </a:lnTo>
                    <a:lnTo>
                      <a:pt x="12" y="12"/>
                    </a:lnTo>
                    <a:lnTo>
                      <a:pt x="10" y="14"/>
                    </a:lnTo>
                    <a:lnTo>
                      <a:pt x="6" y="16"/>
                    </a:lnTo>
                    <a:lnTo>
                      <a:pt x="2" y="20"/>
                    </a:lnTo>
                    <a:lnTo>
                      <a:pt x="0" y="20"/>
                    </a:lnTo>
                    <a:lnTo>
                      <a:pt x="0" y="14"/>
                    </a:lnTo>
                    <a:lnTo>
                      <a:pt x="4" y="10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11" name="Rectangle 99"/>
              <p:cNvSpPr>
                <a:spLocks noChangeArrowheads="1"/>
              </p:cNvSpPr>
              <p:nvPr/>
            </p:nvSpPr>
            <p:spPr bwMode="auto">
              <a:xfrm>
                <a:off x="496" y="783"/>
                <a:ext cx="8" cy="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12" name="Freeform 100"/>
              <p:cNvSpPr>
                <a:spLocks/>
              </p:cNvSpPr>
              <p:nvPr/>
            </p:nvSpPr>
            <p:spPr bwMode="auto">
              <a:xfrm>
                <a:off x="526" y="750"/>
                <a:ext cx="39" cy="40"/>
              </a:xfrm>
              <a:custGeom>
                <a:avLst/>
                <a:gdLst/>
                <a:ahLst/>
                <a:cxnLst>
                  <a:cxn ang="0">
                    <a:pos x="40" y="38"/>
                  </a:cxn>
                  <a:cxn ang="0">
                    <a:pos x="24" y="20"/>
                  </a:cxn>
                  <a:cxn ang="0">
                    <a:pos x="40" y="2"/>
                  </a:cxn>
                  <a:cxn ang="0">
                    <a:pos x="38" y="0"/>
                  </a:cxn>
                  <a:cxn ang="0">
                    <a:pos x="20" y="18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16" y="20"/>
                  </a:cxn>
                  <a:cxn ang="0">
                    <a:pos x="0" y="38"/>
                  </a:cxn>
                  <a:cxn ang="0">
                    <a:pos x="2" y="42"/>
                  </a:cxn>
                  <a:cxn ang="0">
                    <a:pos x="20" y="24"/>
                  </a:cxn>
                  <a:cxn ang="0">
                    <a:pos x="38" y="42"/>
                  </a:cxn>
                  <a:cxn ang="0">
                    <a:pos x="40" y="38"/>
                  </a:cxn>
                </a:cxnLst>
                <a:rect l="0" t="0" r="r" b="b"/>
                <a:pathLst>
                  <a:path w="40" h="42">
                    <a:moveTo>
                      <a:pt x="40" y="38"/>
                    </a:moveTo>
                    <a:lnTo>
                      <a:pt x="24" y="20"/>
                    </a:lnTo>
                    <a:lnTo>
                      <a:pt x="40" y="2"/>
                    </a:lnTo>
                    <a:lnTo>
                      <a:pt x="38" y="0"/>
                    </a:lnTo>
                    <a:lnTo>
                      <a:pt x="20" y="18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6" y="20"/>
                    </a:lnTo>
                    <a:lnTo>
                      <a:pt x="0" y="38"/>
                    </a:lnTo>
                    <a:lnTo>
                      <a:pt x="2" y="42"/>
                    </a:lnTo>
                    <a:lnTo>
                      <a:pt x="20" y="24"/>
                    </a:lnTo>
                    <a:lnTo>
                      <a:pt x="38" y="42"/>
                    </a:lnTo>
                    <a:lnTo>
                      <a:pt x="4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13" name="Freeform 101"/>
              <p:cNvSpPr>
                <a:spLocks/>
              </p:cNvSpPr>
              <p:nvPr/>
            </p:nvSpPr>
            <p:spPr bwMode="auto">
              <a:xfrm>
                <a:off x="587" y="735"/>
                <a:ext cx="21" cy="53"/>
              </a:xfrm>
              <a:custGeom>
                <a:avLst/>
                <a:gdLst/>
                <a:ahLst/>
                <a:cxnLst>
                  <a:cxn ang="0">
                    <a:pos x="22" y="56"/>
                  </a:cxn>
                  <a:cxn ang="0">
                    <a:pos x="14" y="56"/>
                  </a:cxn>
                  <a:cxn ang="0">
                    <a:pos x="14" y="12"/>
                  </a:cxn>
                  <a:cxn ang="0">
                    <a:pos x="12" y="14"/>
                  </a:cxn>
                  <a:cxn ang="0">
                    <a:pos x="8" y="16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0" y="14"/>
                  </a:cxn>
                  <a:cxn ang="0">
                    <a:pos x="6" y="10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16" y="0"/>
                  </a:cxn>
                  <a:cxn ang="0">
                    <a:pos x="22" y="0"/>
                  </a:cxn>
                  <a:cxn ang="0">
                    <a:pos x="22" y="56"/>
                  </a:cxn>
                </a:cxnLst>
                <a:rect l="0" t="0" r="r" b="b"/>
                <a:pathLst>
                  <a:path w="22" h="56">
                    <a:moveTo>
                      <a:pt x="22" y="56"/>
                    </a:moveTo>
                    <a:lnTo>
                      <a:pt x="14" y="56"/>
                    </a:lnTo>
                    <a:lnTo>
                      <a:pt x="14" y="12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4" y="20"/>
                    </a:lnTo>
                    <a:lnTo>
                      <a:pt x="0" y="20"/>
                    </a:lnTo>
                    <a:lnTo>
                      <a:pt x="0" y="14"/>
                    </a:lnTo>
                    <a:lnTo>
                      <a:pt x="6" y="10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16" y="0"/>
                    </a:lnTo>
                    <a:lnTo>
                      <a:pt x="22" y="0"/>
                    </a:lnTo>
                    <a:lnTo>
                      <a:pt x="22" y="5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14" name="Freeform 102"/>
              <p:cNvSpPr>
                <a:spLocks noEditPoints="1"/>
              </p:cNvSpPr>
              <p:nvPr/>
            </p:nvSpPr>
            <p:spPr bwMode="auto">
              <a:xfrm>
                <a:off x="626" y="735"/>
                <a:ext cx="36" cy="55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0" y="20"/>
                  </a:cxn>
                  <a:cxn ang="0">
                    <a:pos x="2" y="12"/>
                  </a:cxn>
                  <a:cxn ang="0">
                    <a:pos x="4" y="6"/>
                  </a:cxn>
                  <a:cxn ang="0">
                    <a:pos x="8" y="2"/>
                  </a:cxn>
                  <a:cxn ang="0">
                    <a:pos x="12" y="0"/>
                  </a:cxn>
                  <a:cxn ang="0">
                    <a:pos x="18" y="0"/>
                  </a:cxn>
                  <a:cxn ang="0">
                    <a:pos x="22" y="0"/>
                  </a:cxn>
                  <a:cxn ang="0">
                    <a:pos x="26" y="2"/>
                  </a:cxn>
                  <a:cxn ang="0">
                    <a:pos x="30" y="4"/>
                  </a:cxn>
                  <a:cxn ang="0">
                    <a:pos x="32" y="6"/>
                  </a:cxn>
                  <a:cxn ang="0">
                    <a:pos x="34" y="10"/>
                  </a:cxn>
                  <a:cxn ang="0">
                    <a:pos x="36" y="16"/>
                  </a:cxn>
                  <a:cxn ang="0">
                    <a:pos x="36" y="20"/>
                  </a:cxn>
                  <a:cxn ang="0">
                    <a:pos x="38" y="28"/>
                  </a:cxn>
                  <a:cxn ang="0">
                    <a:pos x="36" y="38"/>
                  </a:cxn>
                  <a:cxn ang="0">
                    <a:pos x="36" y="46"/>
                  </a:cxn>
                  <a:cxn ang="0">
                    <a:pos x="32" y="50"/>
                  </a:cxn>
                  <a:cxn ang="0">
                    <a:pos x="30" y="54"/>
                  </a:cxn>
                  <a:cxn ang="0">
                    <a:pos x="24" y="56"/>
                  </a:cxn>
                  <a:cxn ang="0">
                    <a:pos x="18" y="58"/>
                  </a:cxn>
                  <a:cxn ang="0">
                    <a:pos x="14" y="58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0" y="38"/>
                  </a:cxn>
                  <a:cxn ang="0">
                    <a:pos x="0" y="28"/>
                  </a:cxn>
                  <a:cxn ang="0">
                    <a:pos x="8" y="28"/>
                  </a:cxn>
                  <a:cxn ang="0">
                    <a:pos x="8" y="36"/>
                  </a:cxn>
                  <a:cxn ang="0">
                    <a:pos x="8" y="42"/>
                  </a:cxn>
                  <a:cxn ang="0">
                    <a:pos x="10" y="46"/>
                  </a:cxn>
                  <a:cxn ang="0">
                    <a:pos x="14" y="50"/>
                  </a:cxn>
                  <a:cxn ang="0">
                    <a:pos x="18" y="52"/>
                  </a:cxn>
                  <a:cxn ang="0">
                    <a:pos x="22" y="50"/>
                  </a:cxn>
                  <a:cxn ang="0">
                    <a:pos x="26" y="46"/>
                  </a:cxn>
                  <a:cxn ang="0">
                    <a:pos x="28" y="42"/>
                  </a:cxn>
                  <a:cxn ang="0">
                    <a:pos x="30" y="36"/>
                  </a:cxn>
                  <a:cxn ang="0">
                    <a:pos x="30" y="28"/>
                  </a:cxn>
                  <a:cxn ang="0">
                    <a:pos x="30" y="20"/>
                  </a:cxn>
                  <a:cxn ang="0">
                    <a:pos x="28" y="14"/>
                  </a:cxn>
                  <a:cxn ang="0">
                    <a:pos x="26" y="10"/>
                  </a:cxn>
                  <a:cxn ang="0">
                    <a:pos x="24" y="8"/>
                  </a:cxn>
                  <a:cxn ang="0">
                    <a:pos x="18" y="6"/>
                  </a:cxn>
                  <a:cxn ang="0">
                    <a:pos x="14" y="8"/>
                  </a:cxn>
                  <a:cxn ang="0">
                    <a:pos x="10" y="10"/>
                  </a:cxn>
                  <a:cxn ang="0">
                    <a:pos x="8" y="14"/>
                  </a:cxn>
                  <a:cxn ang="0">
                    <a:pos x="8" y="20"/>
                  </a:cxn>
                  <a:cxn ang="0">
                    <a:pos x="8" y="28"/>
                  </a:cxn>
                </a:cxnLst>
                <a:rect l="0" t="0" r="r" b="b"/>
                <a:pathLst>
                  <a:path w="38" h="58">
                    <a:moveTo>
                      <a:pt x="0" y="28"/>
                    </a:moveTo>
                    <a:lnTo>
                      <a:pt x="0" y="20"/>
                    </a:lnTo>
                    <a:lnTo>
                      <a:pt x="2" y="12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2" y="0"/>
                    </a:lnTo>
                    <a:lnTo>
                      <a:pt x="26" y="2"/>
                    </a:lnTo>
                    <a:lnTo>
                      <a:pt x="30" y="4"/>
                    </a:lnTo>
                    <a:lnTo>
                      <a:pt x="32" y="6"/>
                    </a:lnTo>
                    <a:lnTo>
                      <a:pt x="34" y="10"/>
                    </a:lnTo>
                    <a:lnTo>
                      <a:pt x="36" y="16"/>
                    </a:lnTo>
                    <a:lnTo>
                      <a:pt x="36" y="20"/>
                    </a:lnTo>
                    <a:lnTo>
                      <a:pt x="38" y="28"/>
                    </a:lnTo>
                    <a:lnTo>
                      <a:pt x="36" y="38"/>
                    </a:lnTo>
                    <a:lnTo>
                      <a:pt x="36" y="46"/>
                    </a:lnTo>
                    <a:lnTo>
                      <a:pt x="32" y="50"/>
                    </a:lnTo>
                    <a:lnTo>
                      <a:pt x="30" y="54"/>
                    </a:lnTo>
                    <a:lnTo>
                      <a:pt x="24" y="56"/>
                    </a:lnTo>
                    <a:lnTo>
                      <a:pt x="18" y="58"/>
                    </a:lnTo>
                    <a:lnTo>
                      <a:pt x="14" y="58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38"/>
                    </a:lnTo>
                    <a:lnTo>
                      <a:pt x="0" y="28"/>
                    </a:lnTo>
                    <a:close/>
                    <a:moveTo>
                      <a:pt x="8" y="28"/>
                    </a:moveTo>
                    <a:lnTo>
                      <a:pt x="8" y="36"/>
                    </a:lnTo>
                    <a:lnTo>
                      <a:pt x="8" y="42"/>
                    </a:lnTo>
                    <a:lnTo>
                      <a:pt x="10" y="46"/>
                    </a:lnTo>
                    <a:lnTo>
                      <a:pt x="14" y="50"/>
                    </a:lnTo>
                    <a:lnTo>
                      <a:pt x="18" y="52"/>
                    </a:lnTo>
                    <a:lnTo>
                      <a:pt x="22" y="50"/>
                    </a:lnTo>
                    <a:lnTo>
                      <a:pt x="26" y="46"/>
                    </a:lnTo>
                    <a:lnTo>
                      <a:pt x="28" y="42"/>
                    </a:lnTo>
                    <a:lnTo>
                      <a:pt x="30" y="36"/>
                    </a:lnTo>
                    <a:lnTo>
                      <a:pt x="30" y="28"/>
                    </a:lnTo>
                    <a:lnTo>
                      <a:pt x="30" y="20"/>
                    </a:lnTo>
                    <a:lnTo>
                      <a:pt x="28" y="14"/>
                    </a:lnTo>
                    <a:lnTo>
                      <a:pt x="26" y="10"/>
                    </a:lnTo>
                    <a:lnTo>
                      <a:pt x="24" y="8"/>
                    </a:lnTo>
                    <a:lnTo>
                      <a:pt x="18" y="6"/>
                    </a:lnTo>
                    <a:lnTo>
                      <a:pt x="14" y="8"/>
                    </a:lnTo>
                    <a:lnTo>
                      <a:pt x="10" y="10"/>
                    </a:lnTo>
                    <a:lnTo>
                      <a:pt x="8" y="14"/>
                    </a:lnTo>
                    <a:lnTo>
                      <a:pt x="8" y="20"/>
                    </a:lnTo>
                    <a:lnTo>
                      <a:pt x="8" y="2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15" name="Rectangle 103"/>
              <p:cNvSpPr>
                <a:spLocks noChangeArrowheads="1"/>
              </p:cNvSpPr>
              <p:nvPr/>
            </p:nvSpPr>
            <p:spPr bwMode="auto">
              <a:xfrm>
                <a:off x="667" y="739"/>
                <a:ext cx="29" cy="2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16" name="Freeform 104"/>
              <p:cNvSpPr>
                <a:spLocks/>
              </p:cNvSpPr>
              <p:nvPr/>
            </p:nvSpPr>
            <p:spPr bwMode="auto">
              <a:xfrm>
                <a:off x="700" y="714"/>
                <a:ext cx="27" cy="40"/>
              </a:xfrm>
              <a:custGeom>
                <a:avLst/>
                <a:gdLst/>
                <a:ahLst/>
                <a:cxnLst>
                  <a:cxn ang="0">
                    <a:pos x="28" y="36"/>
                  </a:cxn>
                  <a:cxn ang="0">
                    <a:pos x="28" y="42"/>
                  </a:cxn>
                  <a:cxn ang="0">
                    <a:pos x="0" y="42"/>
                  </a:cxn>
                  <a:cxn ang="0">
                    <a:pos x="0" y="40"/>
                  </a:cxn>
                  <a:cxn ang="0">
                    <a:pos x="2" y="38"/>
                  </a:cxn>
                  <a:cxn ang="0">
                    <a:pos x="2" y="34"/>
                  </a:cxn>
                  <a:cxn ang="0">
                    <a:pos x="4" y="32"/>
                  </a:cxn>
                  <a:cxn ang="0">
                    <a:pos x="6" y="30"/>
                  </a:cxn>
                  <a:cxn ang="0">
                    <a:pos x="10" y="26"/>
                  </a:cxn>
                  <a:cxn ang="0">
                    <a:pos x="16" y="22"/>
                  </a:cxn>
                  <a:cxn ang="0">
                    <a:pos x="20" y="18"/>
                  </a:cxn>
                  <a:cxn ang="0">
                    <a:pos x="20" y="14"/>
                  </a:cxn>
                  <a:cxn ang="0">
                    <a:pos x="22" y="12"/>
                  </a:cxn>
                  <a:cxn ang="0">
                    <a:pos x="20" y="10"/>
                  </a:cxn>
                  <a:cxn ang="0">
                    <a:pos x="20" y="8"/>
                  </a:cxn>
                  <a:cxn ang="0">
                    <a:pos x="18" y="6"/>
                  </a:cxn>
                  <a:cxn ang="0">
                    <a:pos x="14" y="6"/>
                  </a:cxn>
                  <a:cxn ang="0">
                    <a:pos x="12" y="6"/>
                  </a:cxn>
                  <a:cxn ang="0">
                    <a:pos x="8" y="8"/>
                  </a:cxn>
                  <a:cxn ang="0">
                    <a:pos x="8" y="10"/>
                  </a:cxn>
                  <a:cxn ang="0">
                    <a:pos x="6" y="12"/>
                  </a:cxn>
                  <a:cxn ang="0">
                    <a:pos x="2" y="12"/>
                  </a:cxn>
                  <a:cxn ang="0">
                    <a:pos x="2" y="6"/>
                  </a:cxn>
                  <a:cxn ang="0">
                    <a:pos x="6" y="4"/>
                  </a:cxn>
                  <a:cxn ang="0">
                    <a:pos x="10" y="2"/>
                  </a:cxn>
                  <a:cxn ang="0">
                    <a:pos x="14" y="0"/>
                  </a:cxn>
                  <a:cxn ang="0">
                    <a:pos x="20" y="2"/>
                  </a:cxn>
                  <a:cxn ang="0">
                    <a:pos x="24" y="4"/>
                  </a:cxn>
                  <a:cxn ang="0">
                    <a:pos x="26" y="8"/>
                  </a:cxn>
                  <a:cxn ang="0">
                    <a:pos x="26" y="12"/>
                  </a:cxn>
                  <a:cxn ang="0">
                    <a:pos x="26" y="14"/>
                  </a:cxn>
                  <a:cxn ang="0">
                    <a:pos x="26" y="16"/>
                  </a:cxn>
                  <a:cxn ang="0">
                    <a:pos x="24" y="18"/>
                  </a:cxn>
                  <a:cxn ang="0">
                    <a:pos x="22" y="22"/>
                  </a:cxn>
                  <a:cxn ang="0">
                    <a:pos x="20" y="24"/>
                  </a:cxn>
                  <a:cxn ang="0">
                    <a:pos x="16" y="28"/>
                  </a:cxn>
                  <a:cxn ang="0">
                    <a:pos x="12" y="32"/>
                  </a:cxn>
                  <a:cxn ang="0">
                    <a:pos x="10" y="34"/>
                  </a:cxn>
                  <a:cxn ang="0">
                    <a:pos x="8" y="34"/>
                  </a:cxn>
                  <a:cxn ang="0">
                    <a:pos x="8" y="36"/>
                  </a:cxn>
                  <a:cxn ang="0">
                    <a:pos x="28" y="36"/>
                  </a:cxn>
                </a:cxnLst>
                <a:rect l="0" t="0" r="r" b="b"/>
                <a:pathLst>
                  <a:path w="28" h="42">
                    <a:moveTo>
                      <a:pt x="28" y="36"/>
                    </a:moveTo>
                    <a:lnTo>
                      <a:pt x="28" y="42"/>
                    </a:lnTo>
                    <a:lnTo>
                      <a:pt x="0" y="42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2" y="34"/>
                    </a:lnTo>
                    <a:lnTo>
                      <a:pt x="4" y="32"/>
                    </a:lnTo>
                    <a:lnTo>
                      <a:pt x="6" y="30"/>
                    </a:lnTo>
                    <a:lnTo>
                      <a:pt x="10" y="26"/>
                    </a:lnTo>
                    <a:lnTo>
                      <a:pt x="16" y="22"/>
                    </a:lnTo>
                    <a:lnTo>
                      <a:pt x="20" y="18"/>
                    </a:lnTo>
                    <a:lnTo>
                      <a:pt x="20" y="14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20" y="8"/>
                    </a:lnTo>
                    <a:lnTo>
                      <a:pt x="18" y="6"/>
                    </a:lnTo>
                    <a:lnTo>
                      <a:pt x="14" y="6"/>
                    </a:lnTo>
                    <a:lnTo>
                      <a:pt x="12" y="6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6" y="12"/>
                    </a:lnTo>
                    <a:lnTo>
                      <a:pt x="2" y="12"/>
                    </a:lnTo>
                    <a:lnTo>
                      <a:pt x="2" y="6"/>
                    </a:lnTo>
                    <a:lnTo>
                      <a:pt x="6" y="4"/>
                    </a:lnTo>
                    <a:lnTo>
                      <a:pt x="10" y="2"/>
                    </a:lnTo>
                    <a:lnTo>
                      <a:pt x="14" y="0"/>
                    </a:lnTo>
                    <a:lnTo>
                      <a:pt x="20" y="2"/>
                    </a:lnTo>
                    <a:lnTo>
                      <a:pt x="24" y="4"/>
                    </a:lnTo>
                    <a:lnTo>
                      <a:pt x="26" y="8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6" y="16"/>
                    </a:lnTo>
                    <a:lnTo>
                      <a:pt x="24" y="18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16" y="28"/>
                    </a:lnTo>
                    <a:lnTo>
                      <a:pt x="12" y="32"/>
                    </a:lnTo>
                    <a:lnTo>
                      <a:pt x="10" y="34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28" y="3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17" name="Freeform 105"/>
              <p:cNvSpPr>
                <a:spLocks noEditPoints="1"/>
              </p:cNvSpPr>
              <p:nvPr/>
            </p:nvSpPr>
            <p:spPr bwMode="auto">
              <a:xfrm>
                <a:off x="730" y="714"/>
                <a:ext cx="27" cy="40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2" y="14"/>
                  </a:cxn>
                  <a:cxn ang="0">
                    <a:pos x="2" y="10"/>
                  </a:cxn>
                  <a:cxn ang="0">
                    <a:pos x="4" y="6"/>
                  </a:cxn>
                  <a:cxn ang="0">
                    <a:pos x="6" y="2"/>
                  </a:cxn>
                  <a:cxn ang="0">
                    <a:pos x="10" y="2"/>
                  </a:cxn>
                  <a:cxn ang="0">
                    <a:pos x="14" y="0"/>
                  </a:cxn>
                  <a:cxn ang="0">
                    <a:pos x="18" y="0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6"/>
                  </a:cxn>
                  <a:cxn ang="0">
                    <a:pos x="26" y="8"/>
                  </a:cxn>
                  <a:cxn ang="0">
                    <a:pos x="26" y="12"/>
                  </a:cxn>
                  <a:cxn ang="0">
                    <a:pos x="28" y="16"/>
                  </a:cxn>
                  <a:cxn ang="0">
                    <a:pos x="28" y="22"/>
                  </a:cxn>
                  <a:cxn ang="0">
                    <a:pos x="28" y="28"/>
                  </a:cxn>
                  <a:cxn ang="0">
                    <a:pos x="26" y="32"/>
                  </a:cxn>
                  <a:cxn ang="0">
                    <a:pos x="24" y="36"/>
                  </a:cxn>
                  <a:cxn ang="0">
                    <a:pos x="22" y="40"/>
                  </a:cxn>
                  <a:cxn ang="0">
                    <a:pos x="18" y="42"/>
                  </a:cxn>
                  <a:cxn ang="0">
                    <a:pos x="14" y="42"/>
                  </a:cxn>
                  <a:cxn ang="0">
                    <a:pos x="8" y="42"/>
                  </a:cxn>
                  <a:cxn ang="0">
                    <a:pos x="4" y="38"/>
                  </a:cxn>
                  <a:cxn ang="0">
                    <a:pos x="2" y="34"/>
                  </a:cxn>
                  <a:cxn ang="0">
                    <a:pos x="2" y="28"/>
                  </a:cxn>
                  <a:cxn ang="0">
                    <a:pos x="0" y="22"/>
                  </a:cxn>
                  <a:cxn ang="0">
                    <a:pos x="6" y="22"/>
                  </a:cxn>
                  <a:cxn ang="0">
                    <a:pos x="6" y="28"/>
                  </a:cxn>
                  <a:cxn ang="0">
                    <a:pos x="8" y="32"/>
                  </a:cxn>
                  <a:cxn ang="0">
                    <a:pos x="8" y="34"/>
                  </a:cxn>
                  <a:cxn ang="0">
                    <a:pos x="10" y="36"/>
                  </a:cxn>
                  <a:cxn ang="0">
                    <a:pos x="14" y="38"/>
                  </a:cxn>
                  <a:cxn ang="0">
                    <a:pos x="18" y="36"/>
                  </a:cxn>
                  <a:cxn ang="0">
                    <a:pos x="20" y="34"/>
                  </a:cxn>
                  <a:cxn ang="0">
                    <a:pos x="22" y="32"/>
                  </a:cxn>
                  <a:cxn ang="0">
                    <a:pos x="22" y="28"/>
                  </a:cxn>
                  <a:cxn ang="0">
                    <a:pos x="22" y="22"/>
                  </a:cxn>
                  <a:cxn ang="0">
                    <a:pos x="22" y="16"/>
                  </a:cxn>
                  <a:cxn ang="0">
                    <a:pos x="22" y="12"/>
                  </a:cxn>
                  <a:cxn ang="0">
                    <a:pos x="20" y="8"/>
                  </a:cxn>
                  <a:cxn ang="0">
                    <a:pos x="18" y="6"/>
                  </a:cxn>
                  <a:cxn ang="0">
                    <a:pos x="14" y="6"/>
                  </a:cxn>
                  <a:cxn ang="0">
                    <a:pos x="10" y="6"/>
                  </a:cxn>
                  <a:cxn ang="0">
                    <a:pos x="8" y="8"/>
                  </a:cxn>
                  <a:cxn ang="0">
                    <a:pos x="8" y="12"/>
                  </a:cxn>
                  <a:cxn ang="0">
                    <a:pos x="6" y="16"/>
                  </a:cxn>
                  <a:cxn ang="0">
                    <a:pos x="6" y="22"/>
                  </a:cxn>
                </a:cxnLst>
                <a:rect l="0" t="0" r="r" b="b"/>
                <a:pathLst>
                  <a:path w="28" h="42">
                    <a:moveTo>
                      <a:pt x="0" y="22"/>
                    </a:moveTo>
                    <a:lnTo>
                      <a:pt x="2" y="14"/>
                    </a:lnTo>
                    <a:lnTo>
                      <a:pt x="2" y="10"/>
                    </a:lnTo>
                    <a:lnTo>
                      <a:pt x="4" y="6"/>
                    </a:lnTo>
                    <a:lnTo>
                      <a:pt x="6" y="2"/>
                    </a:lnTo>
                    <a:lnTo>
                      <a:pt x="10" y="2"/>
                    </a:lnTo>
                    <a:lnTo>
                      <a:pt x="14" y="0"/>
                    </a:lnTo>
                    <a:lnTo>
                      <a:pt x="18" y="0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6"/>
                    </a:lnTo>
                    <a:lnTo>
                      <a:pt x="26" y="8"/>
                    </a:lnTo>
                    <a:lnTo>
                      <a:pt x="26" y="12"/>
                    </a:lnTo>
                    <a:lnTo>
                      <a:pt x="28" y="16"/>
                    </a:lnTo>
                    <a:lnTo>
                      <a:pt x="28" y="22"/>
                    </a:lnTo>
                    <a:lnTo>
                      <a:pt x="28" y="28"/>
                    </a:lnTo>
                    <a:lnTo>
                      <a:pt x="26" y="32"/>
                    </a:lnTo>
                    <a:lnTo>
                      <a:pt x="24" y="36"/>
                    </a:lnTo>
                    <a:lnTo>
                      <a:pt x="22" y="40"/>
                    </a:lnTo>
                    <a:lnTo>
                      <a:pt x="18" y="42"/>
                    </a:lnTo>
                    <a:lnTo>
                      <a:pt x="14" y="42"/>
                    </a:lnTo>
                    <a:lnTo>
                      <a:pt x="8" y="42"/>
                    </a:lnTo>
                    <a:lnTo>
                      <a:pt x="4" y="38"/>
                    </a:lnTo>
                    <a:lnTo>
                      <a:pt x="2" y="34"/>
                    </a:lnTo>
                    <a:lnTo>
                      <a:pt x="2" y="28"/>
                    </a:lnTo>
                    <a:lnTo>
                      <a:pt x="0" y="22"/>
                    </a:lnTo>
                    <a:close/>
                    <a:moveTo>
                      <a:pt x="6" y="22"/>
                    </a:moveTo>
                    <a:lnTo>
                      <a:pt x="6" y="28"/>
                    </a:lnTo>
                    <a:lnTo>
                      <a:pt x="8" y="32"/>
                    </a:lnTo>
                    <a:lnTo>
                      <a:pt x="8" y="34"/>
                    </a:lnTo>
                    <a:lnTo>
                      <a:pt x="10" y="36"/>
                    </a:lnTo>
                    <a:lnTo>
                      <a:pt x="14" y="38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2"/>
                    </a:lnTo>
                    <a:lnTo>
                      <a:pt x="22" y="28"/>
                    </a:lnTo>
                    <a:lnTo>
                      <a:pt x="22" y="22"/>
                    </a:lnTo>
                    <a:lnTo>
                      <a:pt x="22" y="16"/>
                    </a:lnTo>
                    <a:lnTo>
                      <a:pt x="22" y="12"/>
                    </a:lnTo>
                    <a:lnTo>
                      <a:pt x="20" y="8"/>
                    </a:lnTo>
                    <a:lnTo>
                      <a:pt x="18" y="6"/>
                    </a:lnTo>
                    <a:lnTo>
                      <a:pt x="14" y="6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6" y="16"/>
                    </a:lnTo>
                    <a:lnTo>
                      <a:pt x="6" y="2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18" name="Line 106"/>
              <p:cNvSpPr>
                <a:spLocks noChangeShapeType="1"/>
              </p:cNvSpPr>
              <p:nvPr/>
            </p:nvSpPr>
            <p:spPr bwMode="auto">
              <a:xfrm>
                <a:off x="803" y="1817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19" name="Line 107"/>
              <p:cNvSpPr>
                <a:spLocks noChangeShapeType="1"/>
              </p:cNvSpPr>
              <p:nvPr/>
            </p:nvSpPr>
            <p:spPr bwMode="auto">
              <a:xfrm>
                <a:off x="803" y="1756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20" name="Line 108"/>
              <p:cNvSpPr>
                <a:spLocks noChangeShapeType="1"/>
              </p:cNvSpPr>
              <p:nvPr/>
            </p:nvSpPr>
            <p:spPr bwMode="auto">
              <a:xfrm>
                <a:off x="803" y="1720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21" name="Line 109"/>
              <p:cNvSpPr>
                <a:spLocks noChangeShapeType="1"/>
              </p:cNvSpPr>
              <p:nvPr/>
            </p:nvSpPr>
            <p:spPr bwMode="auto">
              <a:xfrm>
                <a:off x="803" y="1693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22" name="Line 110"/>
              <p:cNvSpPr>
                <a:spLocks noChangeShapeType="1"/>
              </p:cNvSpPr>
              <p:nvPr/>
            </p:nvSpPr>
            <p:spPr bwMode="auto">
              <a:xfrm>
                <a:off x="803" y="1674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23" name="Line 111"/>
              <p:cNvSpPr>
                <a:spLocks noChangeShapeType="1"/>
              </p:cNvSpPr>
              <p:nvPr/>
            </p:nvSpPr>
            <p:spPr bwMode="auto">
              <a:xfrm>
                <a:off x="803" y="1657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24" name="Line 112"/>
              <p:cNvSpPr>
                <a:spLocks noChangeShapeType="1"/>
              </p:cNvSpPr>
              <p:nvPr/>
            </p:nvSpPr>
            <p:spPr bwMode="auto">
              <a:xfrm>
                <a:off x="803" y="1642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25" name="Line 113"/>
              <p:cNvSpPr>
                <a:spLocks noChangeShapeType="1"/>
              </p:cNvSpPr>
              <p:nvPr/>
            </p:nvSpPr>
            <p:spPr bwMode="auto">
              <a:xfrm>
                <a:off x="803" y="1630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26" name="Line 114"/>
              <p:cNvSpPr>
                <a:spLocks noChangeShapeType="1"/>
              </p:cNvSpPr>
              <p:nvPr/>
            </p:nvSpPr>
            <p:spPr bwMode="auto">
              <a:xfrm>
                <a:off x="803" y="1389"/>
                <a:ext cx="9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27" name="Line 115"/>
              <p:cNvSpPr>
                <a:spLocks noChangeShapeType="1"/>
              </p:cNvSpPr>
              <p:nvPr/>
            </p:nvSpPr>
            <p:spPr bwMode="auto">
              <a:xfrm>
                <a:off x="803" y="1328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28" name="Line 116"/>
              <p:cNvSpPr>
                <a:spLocks noChangeShapeType="1"/>
              </p:cNvSpPr>
              <p:nvPr/>
            </p:nvSpPr>
            <p:spPr bwMode="auto">
              <a:xfrm>
                <a:off x="803" y="1291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29" name="Line 117"/>
              <p:cNvSpPr>
                <a:spLocks noChangeShapeType="1"/>
              </p:cNvSpPr>
              <p:nvPr/>
            </p:nvSpPr>
            <p:spPr bwMode="auto">
              <a:xfrm>
                <a:off x="803" y="1265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30" name="Line 118"/>
              <p:cNvSpPr>
                <a:spLocks noChangeShapeType="1"/>
              </p:cNvSpPr>
              <p:nvPr/>
            </p:nvSpPr>
            <p:spPr bwMode="auto">
              <a:xfrm>
                <a:off x="803" y="1244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31" name="Line 119"/>
              <p:cNvSpPr>
                <a:spLocks noChangeShapeType="1"/>
              </p:cNvSpPr>
              <p:nvPr/>
            </p:nvSpPr>
            <p:spPr bwMode="auto">
              <a:xfrm>
                <a:off x="803" y="1228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32" name="Line 120"/>
              <p:cNvSpPr>
                <a:spLocks noChangeShapeType="1"/>
              </p:cNvSpPr>
              <p:nvPr/>
            </p:nvSpPr>
            <p:spPr bwMode="auto">
              <a:xfrm>
                <a:off x="803" y="1213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33" name="Line 121"/>
              <p:cNvSpPr>
                <a:spLocks noChangeShapeType="1"/>
              </p:cNvSpPr>
              <p:nvPr/>
            </p:nvSpPr>
            <p:spPr bwMode="auto">
              <a:xfrm>
                <a:off x="803" y="1202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34" name="Line 122"/>
              <p:cNvSpPr>
                <a:spLocks noChangeShapeType="1"/>
              </p:cNvSpPr>
              <p:nvPr/>
            </p:nvSpPr>
            <p:spPr bwMode="auto">
              <a:xfrm>
                <a:off x="803" y="958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35" name="Line 123"/>
              <p:cNvSpPr>
                <a:spLocks noChangeShapeType="1"/>
              </p:cNvSpPr>
              <p:nvPr/>
            </p:nvSpPr>
            <p:spPr bwMode="auto">
              <a:xfrm>
                <a:off x="803" y="897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36" name="Line 124"/>
              <p:cNvSpPr>
                <a:spLocks noChangeShapeType="1"/>
              </p:cNvSpPr>
              <p:nvPr/>
            </p:nvSpPr>
            <p:spPr bwMode="auto">
              <a:xfrm>
                <a:off x="803" y="861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37" name="Line 125"/>
              <p:cNvSpPr>
                <a:spLocks noChangeShapeType="1"/>
              </p:cNvSpPr>
              <p:nvPr/>
            </p:nvSpPr>
            <p:spPr bwMode="auto">
              <a:xfrm>
                <a:off x="803" y="836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38" name="Line 126"/>
              <p:cNvSpPr>
                <a:spLocks noChangeShapeType="1"/>
              </p:cNvSpPr>
              <p:nvPr/>
            </p:nvSpPr>
            <p:spPr bwMode="auto">
              <a:xfrm>
                <a:off x="803" y="815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39" name="Line 127"/>
              <p:cNvSpPr>
                <a:spLocks noChangeShapeType="1"/>
              </p:cNvSpPr>
              <p:nvPr/>
            </p:nvSpPr>
            <p:spPr bwMode="auto">
              <a:xfrm>
                <a:off x="803" y="798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40" name="Line 128"/>
              <p:cNvSpPr>
                <a:spLocks noChangeShapeType="1"/>
              </p:cNvSpPr>
              <p:nvPr/>
            </p:nvSpPr>
            <p:spPr bwMode="auto">
              <a:xfrm>
                <a:off x="803" y="785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41" name="Line 129"/>
              <p:cNvSpPr>
                <a:spLocks noChangeShapeType="1"/>
              </p:cNvSpPr>
              <p:nvPr/>
            </p:nvSpPr>
            <p:spPr bwMode="auto">
              <a:xfrm>
                <a:off x="803" y="771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42" name="Line 130"/>
              <p:cNvSpPr>
                <a:spLocks noChangeShapeType="1"/>
              </p:cNvSpPr>
              <p:nvPr/>
            </p:nvSpPr>
            <p:spPr bwMode="auto">
              <a:xfrm>
                <a:off x="803" y="529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43" name="Line 131"/>
              <p:cNvSpPr>
                <a:spLocks noChangeShapeType="1"/>
              </p:cNvSpPr>
              <p:nvPr/>
            </p:nvSpPr>
            <p:spPr bwMode="auto">
              <a:xfrm>
                <a:off x="803" y="468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44" name="Line 132"/>
              <p:cNvSpPr>
                <a:spLocks noChangeShapeType="1"/>
              </p:cNvSpPr>
              <p:nvPr/>
            </p:nvSpPr>
            <p:spPr bwMode="auto">
              <a:xfrm>
                <a:off x="803" y="432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45" name="Line 133"/>
              <p:cNvSpPr>
                <a:spLocks noChangeShapeType="1"/>
              </p:cNvSpPr>
              <p:nvPr/>
            </p:nvSpPr>
            <p:spPr bwMode="auto">
              <a:xfrm>
                <a:off x="803" y="405"/>
                <a:ext cx="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46" name="Line 134"/>
              <p:cNvSpPr>
                <a:spLocks noChangeShapeType="1"/>
              </p:cNvSpPr>
              <p:nvPr/>
            </p:nvSpPr>
            <p:spPr bwMode="auto">
              <a:xfrm flipV="1">
                <a:off x="803" y="396"/>
                <a:ext cx="1" cy="1654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47" name="Freeform 135"/>
              <p:cNvSpPr>
                <a:spLocks noEditPoints="1"/>
              </p:cNvSpPr>
              <p:nvPr/>
            </p:nvSpPr>
            <p:spPr bwMode="auto">
              <a:xfrm>
                <a:off x="416" y="154"/>
                <a:ext cx="34" cy="55"/>
              </a:xfrm>
              <a:custGeom>
                <a:avLst/>
                <a:gdLst/>
                <a:ahLst/>
                <a:cxnLst>
                  <a:cxn ang="0">
                    <a:pos x="28" y="58"/>
                  </a:cxn>
                  <a:cxn ang="0">
                    <a:pos x="28" y="50"/>
                  </a:cxn>
                  <a:cxn ang="0">
                    <a:pos x="26" y="54"/>
                  </a:cxn>
                  <a:cxn ang="0">
                    <a:pos x="22" y="58"/>
                  </a:cxn>
                  <a:cxn ang="0">
                    <a:pos x="18" y="58"/>
                  </a:cxn>
                  <a:cxn ang="0">
                    <a:pos x="14" y="58"/>
                  </a:cxn>
                  <a:cxn ang="0">
                    <a:pos x="8" y="56"/>
                  </a:cxn>
                  <a:cxn ang="0">
                    <a:pos x="6" y="52"/>
                  </a:cxn>
                  <a:cxn ang="0">
                    <a:pos x="2" y="48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0" y="30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8" y="18"/>
                  </a:cxn>
                  <a:cxn ang="0">
                    <a:pos x="12" y="16"/>
                  </a:cxn>
                  <a:cxn ang="0">
                    <a:pos x="18" y="14"/>
                  </a:cxn>
                  <a:cxn ang="0">
                    <a:pos x="22" y="16"/>
                  </a:cxn>
                  <a:cxn ang="0">
                    <a:pos x="24" y="16"/>
                  </a:cxn>
                  <a:cxn ang="0">
                    <a:pos x="26" y="18"/>
                  </a:cxn>
                  <a:cxn ang="0">
                    <a:pos x="28" y="22"/>
                  </a:cxn>
                  <a:cxn ang="0">
                    <a:pos x="28" y="0"/>
                  </a:cxn>
                  <a:cxn ang="0">
                    <a:pos x="36" y="0"/>
                  </a:cxn>
                  <a:cxn ang="0">
                    <a:pos x="36" y="58"/>
                  </a:cxn>
                  <a:cxn ang="0">
                    <a:pos x="28" y="58"/>
                  </a:cxn>
                  <a:cxn ang="0">
                    <a:pos x="8" y="36"/>
                  </a:cxn>
                  <a:cxn ang="0">
                    <a:pos x="8" y="42"/>
                  </a:cxn>
                  <a:cxn ang="0">
                    <a:pos x="12" y="48"/>
                  </a:cxn>
                  <a:cxn ang="0">
                    <a:pos x="14" y="50"/>
                  </a:cxn>
                  <a:cxn ang="0">
                    <a:pos x="18" y="52"/>
                  </a:cxn>
                  <a:cxn ang="0">
                    <a:pos x="22" y="50"/>
                  </a:cxn>
                  <a:cxn ang="0">
                    <a:pos x="26" y="48"/>
                  </a:cxn>
                  <a:cxn ang="0">
                    <a:pos x="28" y="44"/>
                  </a:cxn>
                  <a:cxn ang="0">
                    <a:pos x="28" y="36"/>
                  </a:cxn>
                  <a:cxn ang="0">
                    <a:pos x="28" y="30"/>
                  </a:cxn>
                  <a:cxn ang="0">
                    <a:pos x="26" y="26"/>
                  </a:cxn>
                  <a:cxn ang="0">
                    <a:pos x="22" y="22"/>
                  </a:cxn>
                  <a:cxn ang="0">
                    <a:pos x="18" y="22"/>
                  </a:cxn>
                  <a:cxn ang="0">
                    <a:pos x="14" y="22"/>
                  </a:cxn>
                  <a:cxn ang="0">
                    <a:pos x="10" y="24"/>
                  </a:cxn>
                  <a:cxn ang="0">
                    <a:pos x="8" y="30"/>
                  </a:cxn>
                  <a:cxn ang="0">
                    <a:pos x="8" y="36"/>
                  </a:cxn>
                </a:cxnLst>
                <a:rect l="0" t="0" r="r" b="b"/>
                <a:pathLst>
                  <a:path w="36" h="58">
                    <a:moveTo>
                      <a:pt x="28" y="58"/>
                    </a:moveTo>
                    <a:lnTo>
                      <a:pt x="28" y="50"/>
                    </a:lnTo>
                    <a:lnTo>
                      <a:pt x="26" y="54"/>
                    </a:lnTo>
                    <a:lnTo>
                      <a:pt x="22" y="58"/>
                    </a:lnTo>
                    <a:lnTo>
                      <a:pt x="18" y="58"/>
                    </a:lnTo>
                    <a:lnTo>
                      <a:pt x="14" y="58"/>
                    </a:lnTo>
                    <a:lnTo>
                      <a:pt x="8" y="56"/>
                    </a:lnTo>
                    <a:lnTo>
                      <a:pt x="6" y="52"/>
                    </a:lnTo>
                    <a:lnTo>
                      <a:pt x="2" y="48"/>
                    </a:lnTo>
                    <a:lnTo>
                      <a:pt x="0" y="42"/>
                    </a:lnTo>
                    <a:lnTo>
                      <a:pt x="0" y="36"/>
                    </a:lnTo>
                    <a:lnTo>
                      <a:pt x="0" y="30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8" y="18"/>
                    </a:lnTo>
                    <a:lnTo>
                      <a:pt x="12" y="16"/>
                    </a:lnTo>
                    <a:lnTo>
                      <a:pt x="18" y="14"/>
                    </a:lnTo>
                    <a:lnTo>
                      <a:pt x="22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2"/>
                    </a:lnTo>
                    <a:lnTo>
                      <a:pt x="28" y="0"/>
                    </a:lnTo>
                    <a:lnTo>
                      <a:pt x="36" y="0"/>
                    </a:lnTo>
                    <a:lnTo>
                      <a:pt x="36" y="58"/>
                    </a:lnTo>
                    <a:lnTo>
                      <a:pt x="28" y="58"/>
                    </a:lnTo>
                    <a:close/>
                    <a:moveTo>
                      <a:pt x="8" y="36"/>
                    </a:moveTo>
                    <a:lnTo>
                      <a:pt x="8" y="42"/>
                    </a:lnTo>
                    <a:lnTo>
                      <a:pt x="12" y="48"/>
                    </a:lnTo>
                    <a:lnTo>
                      <a:pt x="14" y="50"/>
                    </a:lnTo>
                    <a:lnTo>
                      <a:pt x="18" y="52"/>
                    </a:lnTo>
                    <a:lnTo>
                      <a:pt x="22" y="50"/>
                    </a:lnTo>
                    <a:lnTo>
                      <a:pt x="26" y="48"/>
                    </a:lnTo>
                    <a:lnTo>
                      <a:pt x="28" y="44"/>
                    </a:lnTo>
                    <a:lnTo>
                      <a:pt x="28" y="36"/>
                    </a:lnTo>
                    <a:lnTo>
                      <a:pt x="28" y="30"/>
                    </a:lnTo>
                    <a:lnTo>
                      <a:pt x="26" y="26"/>
                    </a:lnTo>
                    <a:lnTo>
                      <a:pt x="22" y="22"/>
                    </a:lnTo>
                    <a:lnTo>
                      <a:pt x="18" y="22"/>
                    </a:lnTo>
                    <a:lnTo>
                      <a:pt x="14" y="22"/>
                    </a:lnTo>
                    <a:lnTo>
                      <a:pt x="10" y="24"/>
                    </a:lnTo>
                    <a:lnTo>
                      <a:pt x="8" y="30"/>
                    </a:lnTo>
                    <a:lnTo>
                      <a:pt x="8" y="3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48" name="Freeform 136"/>
              <p:cNvSpPr>
                <a:spLocks/>
              </p:cNvSpPr>
              <p:nvPr/>
            </p:nvSpPr>
            <p:spPr bwMode="auto">
              <a:xfrm>
                <a:off x="462" y="154"/>
                <a:ext cx="42" cy="55"/>
              </a:xfrm>
              <a:custGeom>
                <a:avLst/>
                <a:gdLst/>
                <a:ahLst/>
                <a:cxnLst>
                  <a:cxn ang="0">
                    <a:pos x="0" y="58"/>
                  </a:cxn>
                  <a:cxn ang="0">
                    <a:pos x="0" y="0"/>
                  </a:cxn>
                  <a:cxn ang="0">
                    <a:pos x="8" y="0"/>
                  </a:cxn>
                  <a:cxn ang="0">
                    <a:pos x="38" y="44"/>
                  </a:cxn>
                  <a:cxn ang="0">
                    <a:pos x="38" y="0"/>
                  </a:cxn>
                  <a:cxn ang="0">
                    <a:pos x="44" y="0"/>
                  </a:cxn>
                  <a:cxn ang="0">
                    <a:pos x="44" y="58"/>
                  </a:cxn>
                  <a:cxn ang="0">
                    <a:pos x="36" y="58"/>
                  </a:cxn>
                  <a:cxn ang="0">
                    <a:pos x="8" y="12"/>
                  </a:cxn>
                  <a:cxn ang="0">
                    <a:pos x="8" y="58"/>
                  </a:cxn>
                  <a:cxn ang="0">
                    <a:pos x="0" y="58"/>
                  </a:cxn>
                </a:cxnLst>
                <a:rect l="0" t="0" r="r" b="b"/>
                <a:pathLst>
                  <a:path w="44" h="58">
                    <a:moveTo>
                      <a:pt x="0" y="5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38" y="44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44" y="58"/>
                    </a:lnTo>
                    <a:lnTo>
                      <a:pt x="36" y="58"/>
                    </a:lnTo>
                    <a:lnTo>
                      <a:pt x="8" y="12"/>
                    </a:lnTo>
                    <a:lnTo>
                      <a:pt x="8" y="58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49" name="Freeform 137"/>
              <p:cNvSpPr>
                <a:spLocks/>
              </p:cNvSpPr>
              <p:nvPr/>
            </p:nvSpPr>
            <p:spPr bwMode="auto">
              <a:xfrm>
                <a:off x="511" y="198"/>
                <a:ext cx="25" cy="25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10" y="0"/>
                  </a:cxn>
                  <a:cxn ang="0">
                    <a:pos x="6" y="2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4"/>
                  </a:cxn>
                  <a:cxn ang="0">
                    <a:pos x="6" y="4"/>
                  </a:cxn>
                  <a:cxn ang="0">
                    <a:pos x="12" y="4"/>
                  </a:cxn>
                  <a:cxn ang="0">
                    <a:pos x="8" y="16"/>
                  </a:cxn>
                  <a:cxn ang="0">
                    <a:pos x="8" y="20"/>
                  </a:cxn>
                  <a:cxn ang="0">
                    <a:pos x="8" y="22"/>
                  </a:cxn>
                  <a:cxn ang="0">
                    <a:pos x="8" y="24"/>
                  </a:cxn>
                  <a:cxn ang="0">
                    <a:pos x="10" y="26"/>
                  </a:cxn>
                  <a:cxn ang="0">
                    <a:pos x="12" y="26"/>
                  </a:cxn>
                  <a:cxn ang="0">
                    <a:pos x="14" y="26"/>
                  </a:cxn>
                  <a:cxn ang="0">
                    <a:pos x="14" y="24"/>
                  </a:cxn>
                  <a:cxn ang="0">
                    <a:pos x="14" y="22"/>
                  </a:cxn>
                  <a:cxn ang="0">
                    <a:pos x="14" y="20"/>
                  </a:cxn>
                  <a:cxn ang="0">
                    <a:pos x="12" y="20"/>
                  </a:cxn>
                  <a:cxn ang="0">
                    <a:pos x="12" y="18"/>
                  </a:cxn>
                  <a:cxn ang="0">
                    <a:pos x="12" y="16"/>
                  </a:cxn>
                  <a:cxn ang="0">
                    <a:pos x="12" y="16"/>
                  </a:cxn>
                  <a:cxn ang="0">
                    <a:pos x="16" y="4"/>
                  </a:cxn>
                  <a:cxn ang="0">
                    <a:pos x="24" y="4"/>
                  </a:cxn>
                  <a:cxn ang="0">
                    <a:pos x="26" y="0"/>
                  </a:cxn>
                </a:cxnLst>
                <a:rect l="0" t="0" r="r" b="b"/>
                <a:pathLst>
                  <a:path w="26" h="26">
                    <a:moveTo>
                      <a:pt x="26" y="0"/>
                    </a:moveTo>
                    <a:lnTo>
                      <a:pt x="10" y="0"/>
                    </a:lnTo>
                    <a:lnTo>
                      <a:pt x="6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12" y="4"/>
                    </a:lnTo>
                    <a:lnTo>
                      <a:pt x="8" y="16"/>
                    </a:lnTo>
                    <a:lnTo>
                      <a:pt x="8" y="20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10" y="26"/>
                    </a:lnTo>
                    <a:lnTo>
                      <a:pt x="12" y="26"/>
                    </a:lnTo>
                    <a:lnTo>
                      <a:pt x="14" y="26"/>
                    </a:lnTo>
                    <a:lnTo>
                      <a:pt x="14" y="24"/>
                    </a:lnTo>
                    <a:lnTo>
                      <a:pt x="14" y="22"/>
                    </a:lnTo>
                    <a:lnTo>
                      <a:pt x="14" y="20"/>
                    </a:lnTo>
                    <a:lnTo>
                      <a:pt x="12" y="20"/>
                    </a:lnTo>
                    <a:lnTo>
                      <a:pt x="12" y="18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6" y="4"/>
                    </a:lnTo>
                    <a:lnTo>
                      <a:pt x="24" y="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50" name="Rectangle 138"/>
              <p:cNvSpPr>
                <a:spLocks noChangeArrowheads="1"/>
              </p:cNvSpPr>
              <p:nvPr/>
            </p:nvSpPr>
            <p:spPr bwMode="auto">
              <a:xfrm>
                <a:off x="229" y="242"/>
                <a:ext cx="14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51" name="Rectangle 139"/>
              <p:cNvSpPr>
                <a:spLocks noChangeArrowheads="1"/>
              </p:cNvSpPr>
              <p:nvPr/>
            </p:nvSpPr>
            <p:spPr bwMode="auto">
              <a:xfrm>
                <a:off x="241" y="242"/>
                <a:ext cx="15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52" name="Rectangle 140"/>
              <p:cNvSpPr>
                <a:spLocks noChangeArrowheads="1"/>
              </p:cNvSpPr>
              <p:nvPr/>
            </p:nvSpPr>
            <p:spPr bwMode="auto">
              <a:xfrm>
                <a:off x="254" y="242"/>
                <a:ext cx="13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53" name="Rectangle 141"/>
              <p:cNvSpPr>
                <a:spLocks noChangeArrowheads="1"/>
              </p:cNvSpPr>
              <p:nvPr/>
            </p:nvSpPr>
            <p:spPr bwMode="auto">
              <a:xfrm>
                <a:off x="267" y="242"/>
                <a:ext cx="14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54" name="Rectangle 142"/>
              <p:cNvSpPr>
                <a:spLocks noChangeArrowheads="1"/>
              </p:cNvSpPr>
              <p:nvPr/>
            </p:nvSpPr>
            <p:spPr bwMode="auto">
              <a:xfrm>
                <a:off x="279" y="242"/>
                <a:ext cx="15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55" name="Rectangle 143"/>
              <p:cNvSpPr>
                <a:spLocks noChangeArrowheads="1"/>
              </p:cNvSpPr>
              <p:nvPr/>
            </p:nvSpPr>
            <p:spPr bwMode="auto">
              <a:xfrm>
                <a:off x="292" y="242"/>
                <a:ext cx="13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56" name="Rectangle 144"/>
              <p:cNvSpPr>
                <a:spLocks noChangeArrowheads="1"/>
              </p:cNvSpPr>
              <p:nvPr/>
            </p:nvSpPr>
            <p:spPr bwMode="auto">
              <a:xfrm>
                <a:off x="304" y="242"/>
                <a:ext cx="15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57" name="Rectangle 145"/>
              <p:cNvSpPr>
                <a:spLocks noChangeArrowheads="1"/>
              </p:cNvSpPr>
              <p:nvPr/>
            </p:nvSpPr>
            <p:spPr bwMode="auto">
              <a:xfrm>
                <a:off x="317" y="242"/>
                <a:ext cx="13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58" name="Rectangle 146"/>
              <p:cNvSpPr>
                <a:spLocks noChangeArrowheads="1"/>
              </p:cNvSpPr>
              <p:nvPr/>
            </p:nvSpPr>
            <p:spPr bwMode="auto">
              <a:xfrm>
                <a:off x="330" y="242"/>
                <a:ext cx="14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59" name="Rectangle 147"/>
              <p:cNvSpPr>
                <a:spLocks noChangeArrowheads="1"/>
              </p:cNvSpPr>
              <p:nvPr/>
            </p:nvSpPr>
            <p:spPr bwMode="auto">
              <a:xfrm>
                <a:off x="342" y="242"/>
                <a:ext cx="15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60" name="Rectangle 148"/>
              <p:cNvSpPr>
                <a:spLocks noChangeArrowheads="1"/>
              </p:cNvSpPr>
              <p:nvPr/>
            </p:nvSpPr>
            <p:spPr bwMode="auto">
              <a:xfrm>
                <a:off x="355" y="242"/>
                <a:ext cx="13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61" name="Rectangle 149"/>
              <p:cNvSpPr>
                <a:spLocks noChangeArrowheads="1"/>
              </p:cNvSpPr>
              <p:nvPr/>
            </p:nvSpPr>
            <p:spPr bwMode="auto">
              <a:xfrm>
                <a:off x="366" y="242"/>
                <a:ext cx="16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62" name="Rectangle 150"/>
              <p:cNvSpPr>
                <a:spLocks noChangeArrowheads="1"/>
              </p:cNvSpPr>
              <p:nvPr/>
            </p:nvSpPr>
            <p:spPr bwMode="auto">
              <a:xfrm>
                <a:off x="380" y="242"/>
                <a:ext cx="13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63" name="Rectangle 151"/>
              <p:cNvSpPr>
                <a:spLocks noChangeArrowheads="1"/>
              </p:cNvSpPr>
              <p:nvPr/>
            </p:nvSpPr>
            <p:spPr bwMode="auto">
              <a:xfrm>
                <a:off x="393" y="242"/>
                <a:ext cx="13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64" name="Rectangle 152"/>
              <p:cNvSpPr>
                <a:spLocks noChangeArrowheads="1"/>
              </p:cNvSpPr>
              <p:nvPr/>
            </p:nvSpPr>
            <p:spPr bwMode="auto">
              <a:xfrm>
                <a:off x="405" y="242"/>
                <a:ext cx="15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65" name="Rectangle 153"/>
              <p:cNvSpPr>
                <a:spLocks noChangeArrowheads="1"/>
              </p:cNvSpPr>
              <p:nvPr/>
            </p:nvSpPr>
            <p:spPr bwMode="auto">
              <a:xfrm>
                <a:off x="418" y="242"/>
                <a:ext cx="13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66" name="Rectangle 154"/>
              <p:cNvSpPr>
                <a:spLocks noChangeArrowheads="1"/>
              </p:cNvSpPr>
              <p:nvPr/>
            </p:nvSpPr>
            <p:spPr bwMode="auto">
              <a:xfrm>
                <a:off x="429" y="242"/>
                <a:ext cx="16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67" name="Rectangle 155"/>
              <p:cNvSpPr>
                <a:spLocks noChangeArrowheads="1"/>
              </p:cNvSpPr>
              <p:nvPr/>
            </p:nvSpPr>
            <p:spPr bwMode="auto">
              <a:xfrm>
                <a:off x="443" y="242"/>
                <a:ext cx="13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68" name="Rectangle 156"/>
              <p:cNvSpPr>
                <a:spLocks noChangeArrowheads="1"/>
              </p:cNvSpPr>
              <p:nvPr/>
            </p:nvSpPr>
            <p:spPr bwMode="auto">
              <a:xfrm>
                <a:off x="456" y="242"/>
                <a:ext cx="13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69" name="Rectangle 157"/>
              <p:cNvSpPr>
                <a:spLocks noChangeArrowheads="1"/>
              </p:cNvSpPr>
              <p:nvPr/>
            </p:nvSpPr>
            <p:spPr bwMode="auto">
              <a:xfrm>
                <a:off x="467" y="242"/>
                <a:ext cx="16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70" name="Rectangle 158"/>
              <p:cNvSpPr>
                <a:spLocks noChangeArrowheads="1"/>
              </p:cNvSpPr>
              <p:nvPr/>
            </p:nvSpPr>
            <p:spPr bwMode="auto">
              <a:xfrm>
                <a:off x="481" y="242"/>
                <a:ext cx="13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71" name="Rectangle 159"/>
              <p:cNvSpPr>
                <a:spLocks noChangeArrowheads="1"/>
              </p:cNvSpPr>
              <p:nvPr/>
            </p:nvSpPr>
            <p:spPr bwMode="auto">
              <a:xfrm>
                <a:off x="492" y="242"/>
                <a:ext cx="15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72" name="Rectangle 160"/>
              <p:cNvSpPr>
                <a:spLocks noChangeArrowheads="1"/>
              </p:cNvSpPr>
              <p:nvPr/>
            </p:nvSpPr>
            <p:spPr bwMode="auto">
              <a:xfrm>
                <a:off x="506" y="242"/>
                <a:ext cx="13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73" name="Rectangle 161"/>
              <p:cNvSpPr>
                <a:spLocks noChangeArrowheads="1"/>
              </p:cNvSpPr>
              <p:nvPr/>
            </p:nvSpPr>
            <p:spPr bwMode="auto">
              <a:xfrm>
                <a:off x="519" y="242"/>
                <a:ext cx="13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74" name="Rectangle 162"/>
              <p:cNvSpPr>
                <a:spLocks noChangeArrowheads="1"/>
              </p:cNvSpPr>
              <p:nvPr/>
            </p:nvSpPr>
            <p:spPr bwMode="auto">
              <a:xfrm>
                <a:off x="530" y="242"/>
                <a:ext cx="16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75" name="Rectangle 163"/>
              <p:cNvSpPr>
                <a:spLocks noChangeArrowheads="1"/>
              </p:cNvSpPr>
              <p:nvPr/>
            </p:nvSpPr>
            <p:spPr bwMode="auto">
              <a:xfrm>
                <a:off x="544" y="242"/>
                <a:ext cx="13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76" name="Rectangle 164"/>
              <p:cNvSpPr>
                <a:spLocks noChangeArrowheads="1"/>
              </p:cNvSpPr>
              <p:nvPr/>
            </p:nvSpPr>
            <p:spPr bwMode="auto">
              <a:xfrm>
                <a:off x="555" y="242"/>
                <a:ext cx="15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77" name="Rectangle 165"/>
              <p:cNvSpPr>
                <a:spLocks noChangeArrowheads="1"/>
              </p:cNvSpPr>
              <p:nvPr/>
            </p:nvSpPr>
            <p:spPr bwMode="auto">
              <a:xfrm>
                <a:off x="568" y="242"/>
                <a:ext cx="14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78" name="Rectangle 166"/>
              <p:cNvSpPr>
                <a:spLocks noChangeArrowheads="1"/>
              </p:cNvSpPr>
              <p:nvPr/>
            </p:nvSpPr>
            <p:spPr bwMode="auto">
              <a:xfrm>
                <a:off x="582" y="242"/>
                <a:ext cx="13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79" name="Rectangle 167"/>
              <p:cNvSpPr>
                <a:spLocks noChangeArrowheads="1"/>
              </p:cNvSpPr>
              <p:nvPr/>
            </p:nvSpPr>
            <p:spPr bwMode="auto">
              <a:xfrm>
                <a:off x="593" y="242"/>
                <a:ext cx="15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80" name="Rectangle 168"/>
              <p:cNvSpPr>
                <a:spLocks noChangeArrowheads="1"/>
              </p:cNvSpPr>
              <p:nvPr/>
            </p:nvSpPr>
            <p:spPr bwMode="auto">
              <a:xfrm>
                <a:off x="607" y="242"/>
                <a:ext cx="13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81" name="Rectangle 169"/>
              <p:cNvSpPr>
                <a:spLocks noChangeArrowheads="1"/>
              </p:cNvSpPr>
              <p:nvPr/>
            </p:nvSpPr>
            <p:spPr bwMode="auto">
              <a:xfrm>
                <a:off x="618" y="242"/>
                <a:ext cx="15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82" name="Rectangle 170"/>
              <p:cNvSpPr>
                <a:spLocks noChangeArrowheads="1"/>
              </p:cNvSpPr>
              <p:nvPr/>
            </p:nvSpPr>
            <p:spPr bwMode="auto">
              <a:xfrm>
                <a:off x="565" y="242"/>
                <a:ext cx="13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83" name="Rectangle 171"/>
              <p:cNvSpPr>
                <a:spLocks noChangeArrowheads="1"/>
              </p:cNvSpPr>
              <p:nvPr/>
            </p:nvSpPr>
            <p:spPr bwMode="auto">
              <a:xfrm>
                <a:off x="576" y="242"/>
                <a:ext cx="15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84" name="Rectangle 172"/>
              <p:cNvSpPr>
                <a:spLocks noChangeArrowheads="1"/>
              </p:cNvSpPr>
              <p:nvPr/>
            </p:nvSpPr>
            <p:spPr bwMode="auto">
              <a:xfrm>
                <a:off x="589" y="242"/>
                <a:ext cx="14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85" name="Rectangle 173"/>
              <p:cNvSpPr>
                <a:spLocks noChangeArrowheads="1"/>
              </p:cNvSpPr>
              <p:nvPr/>
            </p:nvSpPr>
            <p:spPr bwMode="auto">
              <a:xfrm>
                <a:off x="603" y="242"/>
                <a:ext cx="13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86" name="Rectangle 174"/>
              <p:cNvSpPr>
                <a:spLocks noChangeArrowheads="1"/>
              </p:cNvSpPr>
              <p:nvPr/>
            </p:nvSpPr>
            <p:spPr bwMode="auto">
              <a:xfrm>
                <a:off x="614" y="242"/>
                <a:ext cx="15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87" name="Rectangle 175"/>
              <p:cNvSpPr>
                <a:spLocks noChangeArrowheads="1"/>
              </p:cNvSpPr>
              <p:nvPr/>
            </p:nvSpPr>
            <p:spPr bwMode="auto">
              <a:xfrm>
                <a:off x="627" y="242"/>
                <a:ext cx="14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88" name="Rectangle 176"/>
              <p:cNvSpPr>
                <a:spLocks noChangeArrowheads="1"/>
              </p:cNvSpPr>
              <p:nvPr/>
            </p:nvSpPr>
            <p:spPr bwMode="auto">
              <a:xfrm>
                <a:off x="639" y="242"/>
                <a:ext cx="15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89" name="Rectangle 177"/>
              <p:cNvSpPr>
                <a:spLocks noChangeArrowheads="1"/>
              </p:cNvSpPr>
              <p:nvPr/>
            </p:nvSpPr>
            <p:spPr bwMode="auto">
              <a:xfrm>
                <a:off x="652" y="242"/>
                <a:ext cx="14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90" name="Rectangle 178"/>
              <p:cNvSpPr>
                <a:spLocks noChangeArrowheads="1"/>
              </p:cNvSpPr>
              <p:nvPr/>
            </p:nvSpPr>
            <p:spPr bwMode="auto">
              <a:xfrm>
                <a:off x="648" y="242"/>
                <a:ext cx="14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91" name="Rectangle 179"/>
              <p:cNvSpPr>
                <a:spLocks noChangeArrowheads="1"/>
              </p:cNvSpPr>
              <p:nvPr/>
            </p:nvSpPr>
            <p:spPr bwMode="auto">
              <a:xfrm>
                <a:off x="660" y="242"/>
                <a:ext cx="15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92" name="Rectangle 180"/>
              <p:cNvSpPr>
                <a:spLocks noChangeArrowheads="1"/>
              </p:cNvSpPr>
              <p:nvPr/>
            </p:nvSpPr>
            <p:spPr bwMode="auto">
              <a:xfrm>
                <a:off x="673" y="242"/>
                <a:ext cx="14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93" name="Rectangle 181"/>
              <p:cNvSpPr>
                <a:spLocks noChangeArrowheads="1"/>
              </p:cNvSpPr>
              <p:nvPr/>
            </p:nvSpPr>
            <p:spPr bwMode="auto">
              <a:xfrm>
                <a:off x="687" y="242"/>
                <a:ext cx="13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94" name="Rectangle 182"/>
              <p:cNvSpPr>
                <a:spLocks noChangeArrowheads="1"/>
              </p:cNvSpPr>
              <p:nvPr/>
            </p:nvSpPr>
            <p:spPr bwMode="auto">
              <a:xfrm>
                <a:off x="690" y="242"/>
                <a:ext cx="14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95" name="Rectangle 183"/>
              <p:cNvSpPr>
                <a:spLocks noChangeArrowheads="1"/>
              </p:cNvSpPr>
              <p:nvPr/>
            </p:nvSpPr>
            <p:spPr bwMode="auto">
              <a:xfrm>
                <a:off x="702" y="242"/>
                <a:ext cx="15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96" name="Rectangle 184"/>
              <p:cNvSpPr>
                <a:spLocks noChangeArrowheads="1"/>
              </p:cNvSpPr>
              <p:nvPr/>
            </p:nvSpPr>
            <p:spPr bwMode="auto">
              <a:xfrm>
                <a:off x="711" y="242"/>
                <a:ext cx="14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97" name="Freeform 185"/>
              <p:cNvSpPr>
                <a:spLocks noEditPoints="1"/>
              </p:cNvSpPr>
              <p:nvPr/>
            </p:nvSpPr>
            <p:spPr bwMode="auto">
              <a:xfrm>
                <a:off x="239" y="266"/>
                <a:ext cx="34" cy="56"/>
              </a:xfrm>
              <a:custGeom>
                <a:avLst/>
                <a:gdLst/>
                <a:ahLst/>
                <a:cxnLst>
                  <a:cxn ang="0">
                    <a:pos x="30" y="58"/>
                  </a:cxn>
                  <a:cxn ang="0">
                    <a:pos x="30" y="52"/>
                  </a:cxn>
                  <a:cxn ang="0">
                    <a:pos x="26" y="56"/>
                  </a:cxn>
                  <a:cxn ang="0">
                    <a:pos x="22" y="58"/>
                  </a:cxn>
                  <a:cxn ang="0">
                    <a:pos x="18" y="58"/>
                  </a:cxn>
                  <a:cxn ang="0">
                    <a:pos x="14" y="58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4" y="48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2" y="32"/>
                  </a:cxn>
                  <a:cxn ang="0">
                    <a:pos x="2" y="26"/>
                  </a:cxn>
                  <a:cxn ang="0">
                    <a:pos x="6" y="22"/>
                  </a:cxn>
                  <a:cxn ang="0">
                    <a:pos x="10" y="18"/>
                  </a:cxn>
                  <a:cxn ang="0">
                    <a:pos x="14" y="16"/>
                  </a:cxn>
                  <a:cxn ang="0">
                    <a:pos x="18" y="16"/>
                  </a:cxn>
                  <a:cxn ang="0">
                    <a:pos x="22" y="16"/>
                  </a:cxn>
                  <a:cxn ang="0">
                    <a:pos x="24" y="18"/>
                  </a:cxn>
                  <a:cxn ang="0">
                    <a:pos x="28" y="20"/>
                  </a:cxn>
                  <a:cxn ang="0">
                    <a:pos x="30" y="22"/>
                  </a:cxn>
                  <a:cxn ang="0">
                    <a:pos x="30" y="0"/>
                  </a:cxn>
                  <a:cxn ang="0">
                    <a:pos x="36" y="0"/>
                  </a:cxn>
                  <a:cxn ang="0">
                    <a:pos x="36" y="58"/>
                  </a:cxn>
                  <a:cxn ang="0">
                    <a:pos x="30" y="58"/>
                  </a:cxn>
                  <a:cxn ang="0">
                    <a:pos x="8" y="38"/>
                  </a:cxn>
                  <a:cxn ang="0">
                    <a:pos x="10" y="44"/>
                  </a:cxn>
                  <a:cxn ang="0">
                    <a:pos x="12" y="48"/>
                  </a:cxn>
                  <a:cxn ang="0">
                    <a:pos x="14" y="52"/>
                  </a:cxn>
                  <a:cxn ang="0">
                    <a:pos x="18" y="52"/>
                  </a:cxn>
                  <a:cxn ang="0">
                    <a:pos x="22" y="52"/>
                  </a:cxn>
                  <a:cxn ang="0">
                    <a:pos x="26" y="48"/>
                  </a:cxn>
                  <a:cxn ang="0">
                    <a:pos x="28" y="44"/>
                  </a:cxn>
                  <a:cxn ang="0">
                    <a:pos x="30" y="38"/>
                  </a:cxn>
                  <a:cxn ang="0">
                    <a:pos x="28" y="30"/>
                  </a:cxn>
                  <a:cxn ang="0">
                    <a:pos x="26" y="26"/>
                  </a:cxn>
                  <a:cxn ang="0">
                    <a:pos x="22" y="24"/>
                  </a:cxn>
                  <a:cxn ang="0">
                    <a:pos x="18" y="22"/>
                  </a:cxn>
                  <a:cxn ang="0">
                    <a:pos x="14" y="24"/>
                  </a:cxn>
                  <a:cxn ang="0">
                    <a:pos x="12" y="26"/>
                  </a:cxn>
                  <a:cxn ang="0">
                    <a:pos x="10" y="30"/>
                  </a:cxn>
                  <a:cxn ang="0">
                    <a:pos x="8" y="38"/>
                  </a:cxn>
                </a:cxnLst>
                <a:rect l="0" t="0" r="r" b="b"/>
                <a:pathLst>
                  <a:path w="36" h="58">
                    <a:moveTo>
                      <a:pt x="30" y="58"/>
                    </a:moveTo>
                    <a:lnTo>
                      <a:pt x="30" y="52"/>
                    </a:lnTo>
                    <a:lnTo>
                      <a:pt x="26" y="56"/>
                    </a:lnTo>
                    <a:lnTo>
                      <a:pt x="22" y="58"/>
                    </a:lnTo>
                    <a:lnTo>
                      <a:pt x="18" y="58"/>
                    </a:lnTo>
                    <a:lnTo>
                      <a:pt x="14" y="58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4" y="48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2" y="32"/>
                    </a:lnTo>
                    <a:lnTo>
                      <a:pt x="2" y="26"/>
                    </a:lnTo>
                    <a:lnTo>
                      <a:pt x="6" y="22"/>
                    </a:lnTo>
                    <a:lnTo>
                      <a:pt x="10" y="18"/>
                    </a:lnTo>
                    <a:lnTo>
                      <a:pt x="14" y="16"/>
                    </a:lnTo>
                    <a:lnTo>
                      <a:pt x="18" y="16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8" y="20"/>
                    </a:lnTo>
                    <a:lnTo>
                      <a:pt x="30" y="22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36" y="58"/>
                    </a:lnTo>
                    <a:lnTo>
                      <a:pt x="30" y="58"/>
                    </a:lnTo>
                    <a:close/>
                    <a:moveTo>
                      <a:pt x="8" y="38"/>
                    </a:moveTo>
                    <a:lnTo>
                      <a:pt x="10" y="44"/>
                    </a:lnTo>
                    <a:lnTo>
                      <a:pt x="12" y="48"/>
                    </a:lnTo>
                    <a:lnTo>
                      <a:pt x="14" y="52"/>
                    </a:lnTo>
                    <a:lnTo>
                      <a:pt x="18" y="52"/>
                    </a:lnTo>
                    <a:lnTo>
                      <a:pt x="22" y="52"/>
                    </a:lnTo>
                    <a:lnTo>
                      <a:pt x="26" y="48"/>
                    </a:lnTo>
                    <a:lnTo>
                      <a:pt x="28" y="44"/>
                    </a:lnTo>
                    <a:lnTo>
                      <a:pt x="30" y="38"/>
                    </a:lnTo>
                    <a:lnTo>
                      <a:pt x="28" y="30"/>
                    </a:lnTo>
                    <a:lnTo>
                      <a:pt x="26" y="26"/>
                    </a:lnTo>
                    <a:lnTo>
                      <a:pt x="22" y="24"/>
                    </a:lnTo>
                    <a:lnTo>
                      <a:pt x="18" y="22"/>
                    </a:lnTo>
                    <a:lnTo>
                      <a:pt x="14" y="24"/>
                    </a:lnTo>
                    <a:lnTo>
                      <a:pt x="12" y="26"/>
                    </a:lnTo>
                    <a:lnTo>
                      <a:pt x="10" y="30"/>
                    </a:lnTo>
                    <a:lnTo>
                      <a:pt x="8" y="3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98" name="Freeform 186"/>
              <p:cNvSpPr>
                <a:spLocks noEditPoints="1"/>
              </p:cNvSpPr>
              <p:nvPr/>
            </p:nvSpPr>
            <p:spPr bwMode="auto">
              <a:xfrm>
                <a:off x="281" y="270"/>
                <a:ext cx="32" cy="54"/>
              </a:xfrm>
              <a:custGeom>
                <a:avLst/>
                <a:gdLst/>
                <a:ahLst/>
                <a:cxnLst>
                  <a:cxn ang="0">
                    <a:pos x="34" y="14"/>
                  </a:cxn>
                  <a:cxn ang="0">
                    <a:pos x="34" y="10"/>
                  </a:cxn>
                  <a:cxn ang="0">
                    <a:pos x="34" y="6"/>
                  </a:cxn>
                  <a:cxn ang="0">
                    <a:pos x="32" y="4"/>
                  </a:cxn>
                  <a:cxn ang="0">
                    <a:pos x="30" y="0"/>
                  </a:cxn>
                  <a:cxn ang="0">
                    <a:pos x="26" y="0"/>
                  </a:cxn>
                  <a:cxn ang="0">
                    <a:pos x="20" y="2"/>
                  </a:cxn>
                  <a:cxn ang="0">
                    <a:pos x="16" y="4"/>
                  </a:cxn>
                  <a:cxn ang="0">
                    <a:pos x="12" y="8"/>
                  </a:cxn>
                  <a:cxn ang="0">
                    <a:pos x="8" y="12"/>
                  </a:cxn>
                  <a:cxn ang="0">
                    <a:pos x="4" y="20"/>
                  </a:cxn>
                  <a:cxn ang="0">
                    <a:pos x="2" y="30"/>
                  </a:cxn>
                  <a:cxn ang="0">
                    <a:pos x="0" y="38"/>
                  </a:cxn>
                  <a:cxn ang="0">
                    <a:pos x="2" y="44"/>
                  </a:cxn>
                  <a:cxn ang="0">
                    <a:pos x="2" y="48"/>
                  </a:cxn>
                  <a:cxn ang="0">
                    <a:pos x="4" y="52"/>
                  </a:cxn>
                  <a:cxn ang="0">
                    <a:pos x="8" y="54"/>
                  </a:cxn>
                  <a:cxn ang="0">
                    <a:pos x="12" y="56"/>
                  </a:cxn>
                  <a:cxn ang="0">
                    <a:pos x="22" y="50"/>
                  </a:cxn>
                  <a:cxn ang="0">
                    <a:pos x="30" y="40"/>
                  </a:cxn>
                  <a:cxn ang="0">
                    <a:pos x="34" y="26"/>
                  </a:cxn>
                  <a:cxn ang="0">
                    <a:pos x="34" y="14"/>
                  </a:cxn>
                  <a:cxn ang="0">
                    <a:pos x="30" y="10"/>
                  </a:cxn>
                  <a:cxn ang="0">
                    <a:pos x="28" y="18"/>
                  </a:cxn>
                  <a:cxn ang="0">
                    <a:pos x="26" y="26"/>
                  </a:cxn>
                  <a:cxn ang="0">
                    <a:pos x="10" y="26"/>
                  </a:cxn>
                  <a:cxn ang="0">
                    <a:pos x="10" y="22"/>
                  </a:cxn>
                  <a:cxn ang="0">
                    <a:pos x="12" y="18"/>
                  </a:cxn>
                  <a:cxn ang="0">
                    <a:pos x="14" y="12"/>
                  </a:cxn>
                  <a:cxn ang="0">
                    <a:pos x="18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28" y="2"/>
                  </a:cxn>
                  <a:cxn ang="0">
                    <a:pos x="28" y="4"/>
                  </a:cxn>
                  <a:cxn ang="0">
                    <a:pos x="30" y="6"/>
                  </a:cxn>
                  <a:cxn ang="0">
                    <a:pos x="30" y="10"/>
                  </a:cxn>
                  <a:cxn ang="0">
                    <a:pos x="26" y="30"/>
                  </a:cxn>
                  <a:cxn ang="0">
                    <a:pos x="26" y="34"/>
                  </a:cxn>
                  <a:cxn ang="0">
                    <a:pos x="24" y="38"/>
                  </a:cxn>
                  <a:cxn ang="0">
                    <a:pos x="22" y="44"/>
                  </a:cxn>
                  <a:cxn ang="0">
                    <a:pos x="20" y="48"/>
                  </a:cxn>
                  <a:cxn ang="0">
                    <a:pos x="16" y="52"/>
                  </a:cxn>
                  <a:cxn ang="0">
                    <a:pos x="12" y="54"/>
                  </a:cxn>
                  <a:cxn ang="0">
                    <a:pos x="10" y="52"/>
                  </a:cxn>
                  <a:cxn ang="0">
                    <a:pos x="8" y="50"/>
                  </a:cxn>
                  <a:cxn ang="0">
                    <a:pos x="6" y="48"/>
                  </a:cxn>
                  <a:cxn ang="0">
                    <a:pos x="6" y="44"/>
                  </a:cxn>
                  <a:cxn ang="0">
                    <a:pos x="8" y="36"/>
                  </a:cxn>
                  <a:cxn ang="0">
                    <a:pos x="8" y="30"/>
                  </a:cxn>
                  <a:cxn ang="0">
                    <a:pos x="26" y="30"/>
                  </a:cxn>
                </a:cxnLst>
                <a:rect l="0" t="0" r="r" b="b"/>
                <a:pathLst>
                  <a:path w="34" h="56">
                    <a:moveTo>
                      <a:pt x="34" y="14"/>
                    </a:moveTo>
                    <a:lnTo>
                      <a:pt x="34" y="10"/>
                    </a:lnTo>
                    <a:lnTo>
                      <a:pt x="34" y="6"/>
                    </a:lnTo>
                    <a:lnTo>
                      <a:pt x="32" y="4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0" y="2"/>
                    </a:lnTo>
                    <a:lnTo>
                      <a:pt x="16" y="4"/>
                    </a:lnTo>
                    <a:lnTo>
                      <a:pt x="12" y="8"/>
                    </a:lnTo>
                    <a:lnTo>
                      <a:pt x="8" y="12"/>
                    </a:lnTo>
                    <a:lnTo>
                      <a:pt x="4" y="20"/>
                    </a:lnTo>
                    <a:lnTo>
                      <a:pt x="2" y="30"/>
                    </a:lnTo>
                    <a:lnTo>
                      <a:pt x="0" y="38"/>
                    </a:lnTo>
                    <a:lnTo>
                      <a:pt x="2" y="44"/>
                    </a:lnTo>
                    <a:lnTo>
                      <a:pt x="2" y="48"/>
                    </a:lnTo>
                    <a:lnTo>
                      <a:pt x="4" y="52"/>
                    </a:lnTo>
                    <a:lnTo>
                      <a:pt x="8" y="54"/>
                    </a:lnTo>
                    <a:lnTo>
                      <a:pt x="12" y="56"/>
                    </a:lnTo>
                    <a:lnTo>
                      <a:pt x="22" y="50"/>
                    </a:lnTo>
                    <a:lnTo>
                      <a:pt x="30" y="40"/>
                    </a:lnTo>
                    <a:lnTo>
                      <a:pt x="34" y="26"/>
                    </a:lnTo>
                    <a:lnTo>
                      <a:pt x="34" y="14"/>
                    </a:lnTo>
                    <a:close/>
                    <a:moveTo>
                      <a:pt x="30" y="10"/>
                    </a:moveTo>
                    <a:lnTo>
                      <a:pt x="28" y="18"/>
                    </a:lnTo>
                    <a:lnTo>
                      <a:pt x="26" y="26"/>
                    </a:lnTo>
                    <a:lnTo>
                      <a:pt x="10" y="26"/>
                    </a:lnTo>
                    <a:lnTo>
                      <a:pt x="10" y="22"/>
                    </a:lnTo>
                    <a:lnTo>
                      <a:pt x="12" y="18"/>
                    </a:lnTo>
                    <a:lnTo>
                      <a:pt x="14" y="12"/>
                    </a:lnTo>
                    <a:lnTo>
                      <a:pt x="18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28" y="2"/>
                    </a:lnTo>
                    <a:lnTo>
                      <a:pt x="28" y="4"/>
                    </a:lnTo>
                    <a:lnTo>
                      <a:pt x="30" y="6"/>
                    </a:lnTo>
                    <a:lnTo>
                      <a:pt x="30" y="10"/>
                    </a:lnTo>
                    <a:close/>
                    <a:moveTo>
                      <a:pt x="26" y="30"/>
                    </a:moveTo>
                    <a:lnTo>
                      <a:pt x="26" y="34"/>
                    </a:lnTo>
                    <a:lnTo>
                      <a:pt x="24" y="38"/>
                    </a:lnTo>
                    <a:lnTo>
                      <a:pt x="22" y="44"/>
                    </a:lnTo>
                    <a:lnTo>
                      <a:pt x="20" y="48"/>
                    </a:lnTo>
                    <a:lnTo>
                      <a:pt x="16" y="52"/>
                    </a:lnTo>
                    <a:lnTo>
                      <a:pt x="12" y="54"/>
                    </a:lnTo>
                    <a:lnTo>
                      <a:pt x="10" y="52"/>
                    </a:lnTo>
                    <a:lnTo>
                      <a:pt x="8" y="50"/>
                    </a:lnTo>
                    <a:lnTo>
                      <a:pt x="6" y="48"/>
                    </a:lnTo>
                    <a:lnTo>
                      <a:pt x="6" y="44"/>
                    </a:lnTo>
                    <a:lnTo>
                      <a:pt x="8" y="36"/>
                    </a:lnTo>
                    <a:lnTo>
                      <a:pt x="8" y="30"/>
                    </a:lnTo>
                    <a:lnTo>
                      <a:pt x="26" y="3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899" name="Freeform 187"/>
              <p:cNvSpPr>
                <a:spLocks noEditPoints="1"/>
              </p:cNvSpPr>
              <p:nvPr/>
            </p:nvSpPr>
            <p:spPr bwMode="auto">
              <a:xfrm>
                <a:off x="330" y="266"/>
                <a:ext cx="35" cy="56"/>
              </a:xfrm>
              <a:custGeom>
                <a:avLst/>
                <a:gdLst/>
                <a:ahLst/>
                <a:cxnLst>
                  <a:cxn ang="0">
                    <a:pos x="28" y="58"/>
                  </a:cxn>
                  <a:cxn ang="0">
                    <a:pos x="28" y="52"/>
                  </a:cxn>
                  <a:cxn ang="0">
                    <a:pos x="24" y="56"/>
                  </a:cxn>
                  <a:cxn ang="0">
                    <a:pos x="22" y="58"/>
                  </a:cxn>
                  <a:cxn ang="0">
                    <a:pos x="16" y="58"/>
                  </a:cxn>
                  <a:cxn ang="0">
                    <a:pos x="12" y="58"/>
                  </a:cxn>
                  <a:cxn ang="0">
                    <a:pos x="8" y="56"/>
                  </a:cxn>
                  <a:cxn ang="0">
                    <a:pos x="4" y="52"/>
                  </a:cxn>
                  <a:cxn ang="0">
                    <a:pos x="2" y="48"/>
                  </a:cxn>
                  <a:cxn ang="0">
                    <a:pos x="0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2"/>
                  </a:cxn>
                  <a:cxn ang="0">
                    <a:pos x="8" y="18"/>
                  </a:cxn>
                  <a:cxn ang="0">
                    <a:pos x="12" y="16"/>
                  </a:cxn>
                  <a:cxn ang="0">
                    <a:pos x="16" y="16"/>
                  </a:cxn>
                  <a:cxn ang="0">
                    <a:pos x="20" y="16"/>
                  </a:cxn>
                  <a:cxn ang="0">
                    <a:pos x="24" y="18"/>
                  </a:cxn>
                  <a:cxn ang="0">
                    <a:pos x="26" y="20"/>
                  </a:cxn>
                  <a:cxn ang="0">
                    <a:pos x="28" y="22"/>
                  </a:cxn>
                  <a:cxn ang="0">
                    <a:pos x="28" y="0"/>
                  </a:cxn>
                  <a:cxn ang="0">
                    <a:pos x="36" y="0"/>
                  </a:cxn>
                  <a:cxn ang="0">
                    <a:pos x="36" y="58"/>
                  </a:cxn>
                  <a:cxn ang="0">
                    <a:pos x="28" y="58"/>
                  </a:cxn>
                  <a:cxn ang="0">
                    <a:pos x="6" y="38"/>
                  </a:cxn>
                  <a:cxn ang="0">
                    <a:pos x="8" y="44"/>
                  </a:cxn>
                  <a:cxn ang="0">
                    <a:pos x="10" y="48"/>
                  </a:cxn>
                  <a:cxn ang="0">
                    <a:pos x="14" y="52"/>
                  </a:cxn>
                  <a:cxn ang="0">
                    <a:pos x="18" y="52"/>
                  </a:cxn>
                  <a:cxn ang="0">
                    <a:pos x="22" y="52"/>
                  </a:cxn>
                  <a:cxn ang="0">
                    <a:pos x="24" y="48"/>
                  </a:cxn>
                  <a:cxn ang="0">
                    <a:pos x="28" y="44"/>
                  </a:cxn>
                  <a:cxn ang="0">
                    <a:pos x="28" y="38"/>
                  </a:cxn>
                  <a:cxn ang="0">
                    <a:pos x="26" y="30"/>
                  </a:cxn>
                  <a:cxn ang="0">
                    <a:pos x="24" y="26"/>
                  </a:cxn>
                  <a:cxn ang="0">
                    <a:pos x="22" y="24"/>
                  </a:cxn>
                  <a:cxn ang="0">
                    <a:pos x="18" y="22"/>
                  </a:cxn>
                  <a:cxn ang="0">
                    <a:pos x="14" y="24"/>
                  </a:cxn>
                  <a:cxn ang="0">
                    <a:pos x="10" y="26"/>
                  </a:cxn>
                  <a:cxn ang="0">
                    <a:pos x="8" y="30"/>
                  </a:cxn>
                  <a:cxn ang="0">
                    <a:pos x="6" y="38"/>
                  </a:cxn>
                </a:cxnLst>
                <a:rect l="0" t="0" r="r" b="b"/>
                <a:pathLst>
                  <a:path w="36" h="58">
                    <a:moveTo>
                      <a:pt x="28" y="58"/>
                    </a:moveTo>
                    <a:lnTo>
                      <a:pt x="28" y="52"/>
                    </a:lnTo>
                    <a:lnTo>
                      <a:pt x="24" y="56"/>
                    </a:lnTo>
                    <a:lnTo>
                      <a:pt x="22" y="58"/>
                    </a:lnTo>
                    <a:lnTo>
                      <a:pt x="16" y="58"/>
                    </a:lnTo>
                    <a:lnTo>
                      <a:pt x="12" y="58"/>
                    </a:lnTo>
                    <a:lnTo>
                      <a:pt x="8" y="56"/>
                    </a:lnTo>
                    <a:lnTo>
                      <a:pt x="4" y="52"/>
                    </a:lnTo>
                    <a:lnTo>
                      <a:pt x="2" y="48"/>
                    </a:lnTo>
                    <a:lnTo>
                      <a:pt x="0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2"/>
                    </a:lnTo>
                    <a:lnTo>
                      <a:pt x="8" y="18"/>
                    </a:lnTo>
                    <a:lnTo>
                      <a:pt x="12" y="16"/>
                    </a:lnTo>
                    <a:lnTo>
                      <a:pt x="16" y="16"/>
                    </a:lnTo>
                    <a:lnTo>
                      <a:pt x="20" y="16"/>
                    </a:lnTo>
                    <a:lnTo>
                      <a:pt x="24" y="18"/>
                    </a:lnTo>
                    <a:lnTo>
                      <a:pt x="26" y="20"/>
                    </a:lnTo>
                    <a:lnTo>
                      <a:pt x="28" y="22"/>
                    </a:lnTo>
                    <a:lnTo>
                      <a:pt x="28" y="0"/>
                    </a:lnTo>
                    <a:lnTo>
                      <a:pt x="36" y="0"/>
                    </a:lnTo>
                    <a:lnTo>
                      <a:pt x="36" y="58"/>
                    </a:lnTo>
                    <a:lnTo>
                      <a:pt x="28" y="58"/>
                    </a:lnTo>
                    <a:close/>
                    <a:moveTo>
                      <a:pt x="6" y="38"/>
                    </a:moveTo>
                    <a:lnTo>
                      <a:pt x="8" y="44"/>
                    </a:lnTo>
                    <a:lnTo>
                      <a:pt x="10" y="48"/>
                    </a:lnTo>
                    <a:lnTo>
                      <a:pt x="14" y="52"/>
                    </a:lnTo>
                    <a:lnTo>
                      <a:pt x="18" y="52"/>
                    </a:lnTo>
                    <a:lnTo>
                      <a:pt x="22" y="52"/>
                    </a:lnTo>
                    <a:lnTo>
                      <a:pt x="24" y="48"/>
                    </a:lnTo>
                    <a:lnTo>
                      <a:pt x="28" y="44"/>
                    </a:lnTo>
                    <a:lnTo>
                      <a:pt x="28" y="38"/>
                    </a:lnTo>
                    <a:lnTo>
                      <a:pt x="26" y="30"/>
                    </a:lnTo>
                    <a:lnTo>
                      <a:pt x="24" y="26"/>
                    </a:lnTo>
                    <a:lnTo>
                      <a:pt x="22" y="24"/>
                    </a:lnTo>
                    <a:lnTo>
                      <a:pt x="18" y="22"/>
                    </a:lnTo>
                    <a:lnTo>
                      <a:pt x="14" y="24"/>
                    </a:lnTo>
                    <a:lnTo>
                      <a:pt x="10" y="26"/>
                    </a:lnTo>
                    <a:lnTo>
                      <a:pt x="8" y="30"/>
                    </a:lnTo>
                    <a:lnTo>
                      <a:pt x="6" y="3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900" name="Freeform 188"/>
              <p:cNvSpPr>
                <a:spLocks noEditPoints="1"/>
              </p:cNvSpPr>
              <p:nvPr/>
            </p:nvSpPr>
            <p:spPr bwMode="auto">
              <a:xfrm>
                <a:off x="370" y="287"/>
                <a:ext cx="40" cy="50"/>
              </a:xfrm>
              <a:custGeom>
                <a:avLst/>
                <a:gdLst/>
                <a:ahLst/>
                <a:cxnLst>
                  <a:cxn ang="0">
                    <a:pos x="42" y="12"/>
                  </a:cxn>
                  <a:cxn ang="0">
                    <a:pos x="42" y="6"/>
                  </a:cxn>
                  <a:cxn ang="0">
                    <a:pos x="40" y="4"/>
                  </a:cxn>
                  <a:cxn ang="0">
                    <a:pos x="38" y="0"/>
                  </a:cxn>
                  <a:cxn ang="0">
                    <a:pos x="34" y="0"/>
                  </a:cxn>
                  <a:cxn ang="0">
                    <a:pos x="30" y="0"/>
                  </a:cxn>
                  <a:cxn ang="0">
                    <a:pos x="26" y="2"/>
                  </a:cxn>
                  <a:cxn ang="0">
                    <a:pos x="24" y="6"/>
                  </a:cxn>
                  <a:cxn ang="0">
                    <a:pos x="20" y="14"/>
                  </a:cxn>
                  <a:cxn ang="0">
                    <a:pos x="18" y="22"/>
                  </a:cxn>
                  <a:cxn ang="0">
                    <a:pos x="16" y="30"/>
                  </a:cxn>
                  <a:cxn ang="0">
                    <a:pos x="12" y="30"/>
                  </a:cxn>
                  <a:cxn ang="0">
                    <a:pos x="8" y="28"/>
                  </a:cxn>
                  <a:cxn ang="0">
                    <a:pos x="6" y="24"/>
                  </a:cxn>
                  <a:cxn ang="0">
                    <a:pos x="6" y="20"/>
                  </a:cxn>
                  <a:cxn ang="0">
                    <a:pos x="6" y="16"/>
                  </a:cxn>
                  <a:cxn ang="0">
                    <a:pos x="8" y="10"/>
                  </a:cxn>
                  <a:cxn ang="0">
                    <a:pos x="10" y="6"/>
                  </a:cxn>
                  <a:cxn ang="0">
                    <a:pos x="10" y="6"/>
                  </a:cxn>
                  <a:cxn ang="0">
                    <a:pos x="12" y="4"/>
                  </a:cxn>
                  <a:cxn ang="0">
                    <a:pos x="12" y="2"/>
                  </a:cxn>
                  <a:cxn ang="0">
                    <a:pos x="14" y="2"/>
                  </a:cxn>
                  <a:cxn ang="0">
                    <a:pos x="14" y="2"/>
                  </a:cxn>
                  <a:cxn ang="0">
                    <a:pos x="12" y="0"/>
                  </a:cxn>
                  <a:cxn ang="0">
                    <a:pos x="8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0" y="24"/>
                  </a:cxn>
                  <a:cxn ang="0">
                    <a:pos x="2" y="28"/>
                  </a:cxn>
                  <a:cxn ang="0">
                    <a:pos x="4" y="32"/>
                  </a:cxn>
                  <a:cxn ang="0">
                    <a:pos x="10" y="36"/>
                  </a:cxn>
                  <a:cxn ang="0">
                    <a:pos x="14" y="36"/>
                  </a:cxn>
                  <a:cxn ang="0">
                    <a:pos x="12" y="42"/>
                  </a:cxn>
                  <a:cxn ang="0">
                    <a:pos x="10" y="48"/>
                  </a:cxn>
                  <a:cxn ang="0">
                    <a:pos x="8" y="52"/>
                  </a:cxn>
                  <a:cxn ang="0">
                    <a:pos x="14" y="52"/>
                  </a:cxn>
                  <a:cxn ang="0">
                    <a:pos x="18" y="36"/>
                  </a:cxn>
                  <a:cxn ang="0">
                    <a:pos x="26" y="36"/>
                  </a:cxn>
                  <a:cxn ang="0">
                    <a:pos x="34" y="32"/>
                  </a:cxn>
                  <a:cxn ang="0">
                    <a:pos x="38" y="26"/>
                  </a:cxn>
                  <a:cxn ang="0">
                    <a:pos x="42" y="20"/>
                  </a:cxn>
                  <a:cxn ang="0">
                    <a:pos x="42" y="12"/>
                  </a:cxn>
                  <a:cxn ang="0">
                    <a:pos x="40" y="14"/>
                  </a:cxn>
                  <a:cxn ang="0">
                    <a:pos x="40" y="18"/>
                  </a:cxn>
                  <a:cxn ang="0">
                    <a:pos x="38" y="22"/>
                  </a:cxn>
                  <a:cxn ang="0">
                    <a:pos x="36" y="24"/>
                  </a:cxn>
                  <a:cxn ang="0">
                    <a:pos x="30" y="28"/>
                  </a:cxn>
                  <a:cxn ang="0">
                    <a:pos x="26" y="28"/>
                  </a:cxn>
                  <a:cxn ang="0">
                    <a:pos x="20" y="30"/>
                  </a:cxn>
                  <a:cxn ang="0">
                    <a:pos x="22" y="26"/>
                  </a:cxn>
                  <a:cxn ang="0">
                    <a:pos x="22" y="22"/>
                  </a:cxn>
                  <a:cxn ang="0">
                    <a:pos x="24" y="18"/>
                  </a:cxn>
                  <a:cxn ang="0">
                    <a:pos x="26" y="12"/>
                  </a:cxn>
                  <a:cxn ang="0">
                    <a:pos x="28" y="8"/>
                  </a:cxn>
                  <a:cxn ang="0">
                    <a:pos x="30" y="6"/>
                  </a:cxn>
                  <a:cxn ang="0">
                    <a:pos x="34" y="6"/>
                  </a:cxn>
                  <a:cxn ang="0">
                    <a:pos x="38" y="6"/>
                  </a:cxn>
                  <a:cxn ang="0">
                    <a:pos x="40" y="8"/>
                  </a:cxn>
                  <a:cxn ang="0">
                    <a:pos x="40" y="10"/>
                  </a:cxn>
                  <a:cxn ang="0">
                    <a:pos x="40" y="14"/>
                  </a:cxn>
                </a:cxnLst>
                <a:rect l="0" t="0" r="r" b="b"/>
                <a:pathLst>
                  <a:path w="42" h="52">
                    <a:moveTo>
                      <a:pt x="42" y="12"/>
                    </a:moveTo>
                    <a:lnTo>
                      <a:pt x="42" y="6"/>
                    </a:lnTo>
                    <a:lnTo>
                      <a:pt x="40" y="4"/>
                    </a:lnTo>
                    <a:lnTo>
                      <a:pt x="38" y="0"/>
                    </a:lnTo>
                    <a:lnTo>
                      <a:pt x="34" y="0"/>
                    </a:lnTo>
                    <a:lnTo>
                      <a:pt x="30" y="0"/>
                    </a:lnTo>
                    <a:lnTo>
                      <a:pt x="26" y="2"/>
                    </a:lnTo>
                    <a:lnTo>
                      <a:pt x="24" y="6"/>
                    </a:lnTo>
                    <a:lnTo>
                      <a:pt x="20" y="14"/>
                    </a:lnTo>
                    <a:lnTo>
                      <a:pt x="18" y="22"/>
                    </a:lnTo>
                    <a:lnTo>
                      <a:pt x="16" y="30"/>
                    </a:lnTo>
                    <a:lnTo>
                      <a:pt x="12" y="30"/>
                    </a:lnTo>
                    <a:lnTo>
                      <a:pt x="8" y="28"/>
                    </a:lnTo>
                    <a:lnTo>
                      <a:pt x="6" y="24"/>
                    </a:lnTo>
                    <a:lnTo>
                      <a:pt x="6" y="20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2" y="4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0" y="24"/>
                    </a:lnTo>
                    <a:lnTo>
                      <a:pt x="2" y="28"/>
                    </a:lnTo>
                    <a:lnTo>
                      <a:pt x="4" y="32"/>
                    </a:lnTo>
                    <a:lnTo>
                      <a:pt x="10" y="36"/>
                    </a:lnTo>
                    <a:lnTo>
                      <a:pt x="14" y="36"/>
                    </a:lnTo>
                    <a:lnTo>
                      <a:pt x="12" y="42"/>
                    </a:lnTo>
                    <a:lnTo>
                      <a:pt x="10" y="48"/>
                    </a:lnTo>
                    <a:lnTo>
                      <a:pt x="8" y="52"/>
                    </a:lnTo>
                    <a:lnTo>
                      <a:pt x="14" y="52"/>
                    </a:lnTo>
                    <a:lnTo>
                      <a:pt x="18" y="36"/>
                    </a:lnTo>
                    <a:lnTo>
                      <a:pt x="26" y="36"/>
                    </a:lnTo>
                    <a:lnTo>
                      <a:pt x="34" y="32"/>
                    </a:lnTo>
                    <a:lnTo>
                      <a:pt x="38" y="26"/>
                    </a:lnTo>
                    <a:lnTo>
                      <a:pt x="42" y="20"/>
                    </a:lnTo>
                    <a:lnTo>
                      <a:pt x="42" y="12"/>
                    </a:lnTo>
                    <a:close/>
                    <a:moveTo>
                      <a:pt x="40" y="14"/>
                    </a:moveTo>
                    <a:lnTo>
                      <a:pt x="40" y="18"/>
                    </a:lnTo>
                    <a:lnTo>
                      <a:pt x="38" y="22"/>
                    </a:lnTo>
                    <a:lnTo>
                      <a:pt x="36" y="24"/>
                    </a:lnTo>
                    <a:lnTo>
                      <a:pt x="30" y="28"/>
                    </a:lnTo>
                    <a:lnTo>
                      <a:pt x="26" y="28"/>
                    </a:lnTo>
                    <a:lnTo>
                      <a:pt x="20" y="30"/>
                    </a:lnTo>
                    <a:lnTo>
                      <a:pt x="22" y="26"/>
                    </a:lnTo>
                    <a:lnTo>
                      <a:pt x="22" y="22"/>
                    </a:lnTo>
                    <a:lnTo>
                      <a:pt x="24" y="18"/>
                    </a:lnTo>
                    <a:lnTo>
                      <a:pt x="26" y="12"/>
                    </a:lnTo>
                    <a:lnTo>
                      <a:pt x="28" y="8"/>
                    </a:lnTo>
                    <a:lnTo>
                      <a:pt x="30" y="6"/>
                    </a:lnTo>
                    <a:lnTo>
                      <a:pt x="34" y="6"/>
                    </a:lnTo>
                    <a:lnTo>
                      <a:pt x="38" y="6"/>
                    </a:lnTo>
                    <a:lnTo>
                      <a:pt x="40" y="8"/>
                    </a:lnTo>
                    <a:lnTo>
                      <a:pt x="40" y="10"/>
                    </a:lnTo>
                    <a:lnTo>
                      <a:pt x="4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901" name="Freeform 189"/>
              <p:cNvSpPr>
                <a:spLocks noEditPoints="1"/>
              </p:cNvSpPr>
              <p:nvPr/>
            </p:nvSpPr>
            <p:spPr bwMode="auto">
              <a:xfrm>
                <a:off x="443" y="266"/>
                <a:ext cx="34" cy="56"/>
              </a:xfrm>
              <a:custGeom>
                <a:avLst/>
                <a:gdLst/>
                <a:ahLst/>
                <a:cxnLst>
                  <a:cxn ang="0">
                    <a:pos x="28" y="58"/>
                  </a:cxn>
                  <a:cxn ang="0">
                    <a:pos x="28" y="52"/>
                  </a:cxn>
                  <a:cxn ang="0">
                    <a:pos x="26" y="56"/>
                  </a:cxn>
                  <a:cxn ang="0">
                    <a:pos x="22" y="58"/>
                  </a:cxn>
                  <a:cxn ang="0">
                    <a:pos x="18" y="58"/>
                  </a:cxn>
                  <a:cxn ang="0">
                    <a:pos x="14" y="58"/>
                  </a:cxn>
                  <a:cxn ang="0">
                    <a:pos x="8" y="56"/>
                  </a:cxn>
                  <a:cxn ang="0">
                    <a:pos x="6" y="52"/>
                  </a:cxn>
                  <a:cxn ang="0">
                    <a:pos x="2" y="48"/>
                  </a:cxn>
                  <a:cxn ang="0">
                    <a:pos x="0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2"/>
                  </a:cxn>
                  <a:cxn ang="0">
                    <a:pos x="8" y="18"/>
                  </a:cxn>
                  <a:cxn ang="0">
                    <a:pos x="12" y="16"/>
                  </a:cxn>
                  <a:cxn ang="0">
                    <a:pos x="18" y="16"/>
                  </a:cxn>
                  <a:cxn ang="0">
                    <a:pos x="22" y="16"/>
                  </a:cxn>
                  <a:cxn ang="0">
                    <a:pos x="24" y="18"/>
                  </a:cxn>
                  <a:cxn ang="0">
                    <a:pos x="26" y="20"/>
                  </a:cxn>
                  <a:cxn ang="0">
                    <a:pos x="28" y="22"/>
                  </a:cxn>
                  <a:cxn ang="0">
                    <a:pos x="28" y="0"/>
                  </a:cxn>
                  <a:cxn ang="0">
                    <a:pos x="36" y="0"/>
                  </a:cxn>
                  <a:cxn ang="0">
                    <a:pos x="36" y="58"/>
                  </a:cxn>
                  <a:cxn ang="0">
                    <a:pos x="28" y="58"/>
                  </a:cxn>
                  <a:cxn ang="0">
                    <a:pos x="8" y="38"/>
                  </a:cxn>
                  <a:cxn ang="0">
                    <a:pos x="8" y="44"/>
                  </a:cxn>
                  <a:cxn ang="0">
                    <a:pos x="12" y="48"/>
                  </a:cxn>
                  <a:cxn ang="0">
                    <a:pos x="14" y="52"/>
                  </a:cxn>
                  <a:cxn ang="0">
                    <a:pos x="18" y="52"/>
                  </a:cxn>
                  <a:cxn ang="0">
                    <a:pos x="22" y="52"/>
                  </a:cxn>
                  <a:cxn ang="0">
                    <a:pos x="26" y="48"/>
                  </a:cxn>
                  <a:cxn ang="0">
                    <a:pos x="28" y="44"/>
                  </a:cxn>
                  <a:cxn ang="0">
                    <a:pos x="28" y="38"/>
                  </a:cxn>
                  <a:cxn ang="0">
                    <a:pos x="28" y="30"/>
                  </a:cxn>
                  <a:cxn ang="0">
                    <a:pos x="26" y="26"/>
                  </a:cxn>
                  <a:cxn ang="0">
                    <a:pos x="22" y="24"/>
                  </a:cxn>
                  <a:cxn ang="0">
                    <a:pos x="18" y="22"/>
                  </a:cxn>
                  <a:cxn ang="0">
                    <a:pos x="14" y="24"/>
                  </a:cxn>
                  <a:cxn ang="0">
                    <a:pos x="10" y="26"/>
                  </a:cxn>
                  <a:cxn ang="0">
                    <a:pos x="8" y="30"/>
                  </a:cxn>
                  <a:cxn ang="0">
                    <a:pos x="8" y="38"/>
                  </a:cxn>
                </a:cxnLst>
                <a:rect l="0" t="0" r="r" b="b"/>
                <a:pathLst>
                  <a:path w="36" h="58">
                    <a:moveTo>
                      <a:pt x="28" y="58"/>
                    </a:moveTo>
                    <a:lnTo>
                      <a:pt x="28" y="52"/>
                    </a:lnTo>
                    <a:lnTo>
                      <a:pt x="26" y="56"/>
                    </a:lnTo>
                    <a:lnTo>
                      <a:pt x="22" y="58"/>
                    </a:lnTo>
                    <a:lnTo>
                      <a:pt x="18" y="58"/>
                    </a:lnTo>
                    <a:lnTo>
                      <a:pt x="14" y="58"/>
                    </a:lnTo>
                    <a:lnTo>
                      <a:pt x="8" y="56"/>
                    </a:lnTo>
                    <a:lnTo>
                      <a:pt x="6" y="52"/>
                    </a:lnTo>
                    <a:lnTo>
                      <a:pt x="2" y="48"/>
                    </a:lnTo>
                    <a:lnTo>
                      <a:pt x="0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2"/>
                    </a:lnTo>
                    <a:lnTo>
                      <a:pt x="8" y="18"/>
                    </a:lnTo>
                    <a:lnTo>
                      <a:pt x="12" y="16"/>
                    </a:lnTo>
                    <a:lnTo>
                      <a:pt x="18" y="16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6" y="20"/>
                    </a:lnTo>
                    <a:lnTo>
                      <a:pt x="28" y="22"/>
                    </a:lnTo>
                    <a:lnTo>
                      <a:pt x="28" y="0"/>
                    </a:lnTo>
                    <a:lnTo>
                      <a:pt x="36" y="0"/>
                    </a:lnTo>
                    <a:lnTo>
                      <a:pt x="36" y="58"/>
                    </a:lnTo>
                    <a:lnTo>
                      <a:pt x="28" y="58"/>
                    </a:lnTo>
                    <a:close/>
                    <a:moveTo>
                      <a:pt x="8" y="38"/>
                    </a:moveTo>
                    <a:lnTo>
                      <a:pt x="8" y="44"/>
                    </a:lnTo>
                    <a:lnTo>
                      <a:pt x="12" y="48"/>
                    </a:lnTo>
                    <a:lnTo>
                      <a:pt x="14" y="52"/>
                    </a:lnTo>
                    <a:lnTo>
                      <a:pt x="18" y="52"/>
                    </a:lnTo>
                    <a:lnTo>
                      <a:pt x="22" y="52"/>
                    </a:lnTo>
                    <a:lnTo>
                      <a:pt x="26" y="48"/>
                    </a:lnTo>
                    <a:lnTo>
                      <a:pt x="28" y="44"/>
                    </a:lnTo>
                    <a:lnTo>
                      <a:pt x="28" y="38"/>
                    </a:lnTo>
                    <a:lnTo>
                      <a:pt x="28" y="30"/>
                    </a:lnTo>
                    <a:lnTo>
                      <a:pt x="26" y="26"/>
                    </a:lnTo>
                    <a:lnTo>
                      <a:pt x="22" y="24"/>
                    </a:lnTo>
                    <a:lnTo>
                      <a:pt x="18" y="22"/>
                    </a:lnTo>
                    <a:lnTo>
                      <a:pt x="14" y="24"/>
                    </a:lnTo>
                    <a:lnTo>
                      <a:pt x="10" y="26"/>
                    </a:lnTo>
                    <a:lnTo>
                      <a:pt x="8" y="30"/>
                    </a:lnTo>
                    <a:lnTo>
                      <a:pt x="8" y="3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902" name="Freeform 190"/>
              <p:cNvSpPr>
                <a:spLocks/>
              </p:cNvSpPr>
              <p:nvPr/>
            </p:nvSpPr>
            <p:spPr bwMode="auto">
              <a:xfrm>
                <a:off x="485" y="268"/>
                <a:ext cx="19" cy="54"/>
              </a:xfrm>
              <a:custGeom>
                <a:avLst/>
                <a:gdLst/>
                <a:ahLst/>
                <a:cxnLst>
                  <a:cxn ang="0">
                    <a:pos x="18" y="50"/>
                  </a:cxn>
                  <a:cxn ang="0">
                    <a:pos x="20" y="56"/>
                  </a:cxn>
                  <a:cxn ang="0">
                    <a:pos x="16" y="56"/>
                  </a:cxn>
                  <a:cxn ang="0">
                    <a:pos x="14" y="56"/>
                  </a:cxn>
                  <a:cxn ang="0">
                    <a:pos x="12" y="56"/>
                  </a:cxn>
                  <a:cxn ang="0">
                    <a:pos x="8" y="56"/>
                  </a:cxn>
                  <a:cxn ang="0">
                    <a:pos x="6" y="54"/>
                  </a:cxn>
                  <a:cxn ang="0">
                    <a:pos x="6" y="52"/>
                  </a:cxn>
                  <a:cxn ang="0">
                    <a:pos x="4" y="50"/>
                  </a:cxn>
                  <a:cxn ang="0">
                    <a:pos x="4" y="44"/>
                  </a:cxn>
                  <a:cxn ang="0">
                    <a:pos x="4" y="22"/>
                  </a:cxn>
                  <a:cxn ang="0">
                    <a:pos x="0" y="22"/>
                  </a:cxn>
                  <a:cxn ang="0">
                    <a:pos x="0" y="14"/>
                  </a:cxn>
                  <a:cxn ang="0">
                    <a:pos x="4" y="14"/>
                  </a:cxn>
                  <a:cxn ang="0">
                    <a:pos x="4" y="4"/>
                  </a:cxn>
                  <a:cxn ang="0">
                    <a:pos x="12" y="0"/>
                  </a:cxn>
                  <a:cxn ang="0">
                    <a:pos x="12" y="14"/>
                  </a:cxn>
                  <a:cxn ang="0">
                    <a:pos x="18" y="14"/>
                  </a:cxn>
                  <a:cxn ang="0">
                    <a:pos x="18" y="22"/>
                  </a:cxn>
                  <a:cxn ang="0">
                    <a:pos x="12" y="22"/>
                  </a:cxn>
                  <a:cxn ang="0">
                    <a:pos x="12" y="44"/>
                  </a:cxn>
                  <a:cxn ang="0">
                    <a:pos x="12" y="48"/>
                  </a:cxn>
                  <a:cxn ang="0">
                    <a:pos x="12" y="48"/>
                  </a:cxn>
                  <a:cxn ang="0">
                    <a:pos x="14" y="50"/>
                  </a:cxn>
                  <a:cxn ang="0">
                    <a:pos x="14" y="50"/>
                  </a:cxn>
                  <a:cxn ang="0">
                    <a:pos x="14" y="50"/>
                  </a:cxn>
                  <a:cxn ang="0">
                    <a:pos x="16" y="50"/>
                  </a:cxn>
                  <a:cxn ang="0">
                    <a:pos x="18" y="50"/>
                  </a:cxn>
                  <a:cxn ang="0">
                    <a:pos x="18" y="50"/>
                  </a:cxn>
                </a:cxnLst>
                <a:rect l="0" t="0" r="r" b="b"/>
                <a:pathLst>
                  <a:path w="20" h="56">
                    <a:moveTo>
                      <a:pt x="18" y="50"/>
                    </a:moveTo>
                    <a:lnTo>
                      <a:pt x="20" y="56"/>
                    </a:lnTo>
                    <a:lnTo>
                      <a:pt x="16" y="56"/>
                    </a:lnTo>
                    <a:lnTo>
                      <a:pt x="14" y="56"/>
                    </a:lnTo>
                    <a:lnTo>
                      <a:pt x="12" y="56"/>
                    </a:lnTo>
                    <a:lnTo>
                      <a:pt x="8" y="56"/>
                    </a:lnTo>
                    <a:lnTo>
                      <a:pt x="6" y="54"/>
                    </a:lnTo>
                    <a:lnTo>
                      <a:pt x="6" y="52"/>
                    </a:lnTo>
                    <a:lnTo>
                      <a:pt x="4" y="50"/>
                    </a:lnTo>
                    <a:lnTo>
                      <a:pt x="4" y="44"/>
                    </a:lnTo>
                    <a:lnTo>
                      <a:pt x="4" y="22"/>
                    </a:lnTo>
                    <a:lnTo>
                      <a:pt x="0" y="22"/>
                    </a:lnTo>
                    <a:lnTo>
                      <a:pt x="0" y="14"/>
                    </a:lnTo>
                    <a:lnTo>
                      <a:pt x="4" y="14"/>
                    </a:lnTo>
                    <a:lnTo>
                      <a:pt x="4" y="4"/>
                    </a:lnTo>
                    <a:lnTo>
                      <a:pt x="12" y="0"/>
                    </a:lnTo>
                    <a:lnTo>
                      <a:pt x="12" y="14"/>
                    </a:lnTo>
                    <a:lnTo>
                      <a:pt x="18" y="14"/>
                    </a:lnTo>
                    <a:lnTo>
                      <a:pt x="18" y="22"/>
                    </a:lnTo>
                    <a:lnTo>
                      <a:pt x="12" y="22"/>
                    </a:lnTo>
                    <a:lnTo>
                      <a:pt x="12" y="44"/>
                    </a:lnTo>
                    <a:lnTo>
                      <a:pt x="12" y="48"/>
                    </a:lnTo>
                    <a:lnTo>
                      <a:pt x="12" y="48"/>
                    </a:lnTo>
                    <a:lnTo>
                      <a:pt x="14" y="50"/>
                    </a:lnTo>
                    <a:lnTo>
                      <a:pt x="14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8" y="50"/>
                    </a:lnTo>
                    <a:lnTo>
                      <a:pt x="18" y="5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903" name="Freeform 191"/>
              <p:cNvSpPr>
                <a:spLocks noEditPoints="1"/>
              </p:cNvSpPr>
              <p:nvPr/>
            </p:nvSpPr>
            <p:spPr bwMode="auto">
              <a:xfrm>
                <a:off x="521" y="266"/>
                <a:ext cx="34" cy="56"/>
              </a:xfrm>
              <a:custGeom>
                <a:avLst/>
                <a:gdLst/>
                <a:ahLst/>
                <a:cxnLst>
                  <a:cxn ang="0">
                    <a:pos x="28" y="58"/>
                  </a:cxn>
                  <a:cxn ang="0">
                    <a:pos x="28" y="52"/>
                  </a:cxn>
                  <a:cxn ang="0">
                    <a:pos x="24" y="56"/>
                  </a:cxn>
                  <a:cxn ang="0">
                    <a:pos x="22" y="58"/>
                  </a:cxn>
                  <a:cxn ang="0">
                    <a:pos x="16" y="58"/>
                  </a:cxn>
                  <a:cxn ang="0">
                    <a:pos x="12" y="58"/>
                  </a:cxn>
                  <a:cxn ang="0">
                    <a:pos x="8" y="56"/>
                  </a:cxn>
                  <a:cxn ang="0">
                    <a:pos x="4" y="52"/>
                  </a:cxn>
                  <a:cxn ang="0">
                    <a:pos x="2" y="48"/>
                  </a:cxn>
                  <a:cxn ang="0">
                    <a:pos x="0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2"/>
                  </a:cxn>
                  <a:cxn ang="0">
                    <a:pos x="8" y="18"/>
                  </a:cxn>
                  <a:cxn ang="0">
                    <a:pos x="12" y="16"/>
                  </a:cxn>
                  <a:cxn ang="0">
                    <a:pos x="16" y="16"/>
                  </a:cxn>
                  <a:cxn ang="0">
                    <a:pos x="20" y="16"/>
                  </a:cxn>
                  <a:cxn ang="0">
                    <a:pos x="24" y="18"/>
                  </a:cxn>
                  <a:cxn ang="0">
                    <a:pos x="26" y="20"/>
                  </a:cxn>
                  <a:cxn ang="0">
                    <a:pos x="28" y="22"/>
                  </a:cxn>
                  <a:cxn ang="0">
                    <a:pos x="28" y="0"/>
                  </a:cxn>
                  <a:cxn ang="0">
                    <a:pos x="36" y="0"/>
                  </a:cxn>
                  <a:cxn ang="0">
                    <a:pos x="36" y="58"/>
                  </a:cxn>
                  <a:cxn ang="0">
                    <a:pos x="28" y="58"/>
                  </a:cxn>
                  <a:cxn ang="0">
                    <a:pos x="6" y="38"/>
                  </a:cxn>
                  <a:cxn ang="0">
                    <a:pos x="8" y="44"/>
                  </a:cxn>
                  <a:cxn ang="0">
                    <a:pos x="10" y="48"/>
                  </a:cxn>
                  <a:cxn ang="0">
                    <a:pos x="14" y="52"/>
                  </a:cxn>
                  <a:cxn ang="0">
                    <a:pos x="18" y="52"/>
                  </a:cxn>
                  <a:cxn ang="0">
                    <a:pos x="22" y="52"/>
                  </a:cxn>
                  <a:cxn ang="0">
                    <a:pos x="24" y="48"/>
                  </a:cxn>
                  <a:cxn ang="0">
                    <a:pos x="28" y="44"/>
                  </a:cxn>
                  <a:cxn ang="0">
                    <a:pos x="28" y="38"/>
                  </a:cxn>
                  <a:cxn ang="0">
                    <a:pos x="26" y="30"/>
                  </a:cxn>
                  <a:cxn ang="0">
                    <a:pos x="24" y="26"/>
                  </a:cxn>
                  <a:cxn ang="0">
                    <a:pos x="22" y="24"/>
                  </a:cxn>
                  <a:cxn ang="0">
                    <a:pos x="18" y="22"/>
                  </a:cxn>
                  <a:cxn ang="0">
                    <a:pos x="14" y="24"/>
                  </a:cxn>
                  <a:cxn ang="0">
                    <a:pos x="10" y="26"/>
                  </a:cxn>
                  <a:cxn ang="0">
                    <a:pos x="8" y="30"/>
                  </a:cxn>
                  <a:cxn ang="0">
                    <a:pos x="6" y="38"/>
                  </a:cxn>
                </a:cxnLst>
                <a:rect l="0" t="0" r="r" b="b"/>
                <a:pathLst>
                  <a:path w="36" h="58">
                    <a:moveTo>
                      <a:pt x="28" y="58"/>
                    </a:moveTo>
                    <a:lnTo>
                      <a:pt x="28" y="52"/>
                    </a:lnTo>
                    <a:lnTo>
                      <a:pt x="24" y="56"/>
                    </a:lnTo>
                    <a:lnTo>
                      <a:pt x="22" y="58"/>
                    </a:lnTo>
                    <a:lnTo>
                      <a:pt x="16" y="58"/>
                    </a:lnTo>
                    <a:lnTo>
                      <a:pt x="12" y="58"/>
                    </a:lnTo>
                    <a:lnTo>
                      <a:pt x="8" y="56"/>
                    </a:lnTo>
                    <a:lnTo>
                      <a:pt x="4" y="52"/>
                    </a:lnTo>
                    <a:lnTo>
                      <a:pt x="2" y="48"/>
                    </a:lnTo>
                    <a:lnTo>
                      <a:pt x="0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2"/>
                    </a:lnTo>
                    <a:lnTo>
                      <a:pt x="8" y="18"/>
                    </a:lnTo>
                    <a:lnTo>
                      <a:pt x="12" y="16"/>
                    </a:lnTo>
                    <a:lnTo>
                      <a:pt x="16" y="16"/>
                    </a:lnTo>
                    <a:lnTo>
                      <a:pt x="20" y="16"/>
                    </a:lnTo>
                    <a:lnTo>
                      <a:pt x="24" y="18"/>
                    </a:lnTo>
                    <a:lnTo>
                      <a:pt x="26" y="20"/>
                    </a:lnTo>
                    <a:lnTo>
                      <a:pt x="28" y="22"/>
                    </a:lnTo>
                    <a:lnTo>
                      <a:pt x="28" y="0"/>
                    </a:lnTo>
                    <a:lnTo>
                      <a:pt x="36" y="0"/>
                    </a:lnTo>
                    <a:lnTo>
                      <a:pt x="36" y="58"/>
                    </a:lnTo>
                    <a:lnTo>
                      <a:pt x="28" y="58"/>
                    </a:lnTo>
                    <a:close/>
                    <a:moveTo>
                      <a:pt x="6" y="38"/>
                    </a:moveTo>
                    <a:lnTo>
                      <a:pt x="8" y="44"/>
                    </a:lnTo>
                    <a:lnTo>
                      <a:pt x="10" y="48"/>
                    </a:lnTo>
                    <a:lnTo>
                      <a:pt x="14" y="52"/>
                    </a:lnTo>
                    <a:lnTo>
                      <a:pt x="18" y="52"/>
                    </a:lnTo>
                    <a:lnTo>
                      <a:pt x="22" y="52"/>
                    </a:lnTo>
                    <a:lnTo>
                      <a:pt x="24" y="48"/>
                    </a:lnTo>
                    <a:lnTo>
                      <a:pt x="28" y="44"/>
                    </a:lnTo>
                    <a:lnTo>
                      <a:pt x="28" y="38"/>
                    </a:lnTo>
                    <a:lnTo>
                      <a:pt x="26" y="30"/>
                    </a:lnTo>
                    <a:lnTo>
                      <a:pt x="24" y="26"/>
                    </a:lnTo>
                    <a:lnTo>
                      <a:pt x="22" y="24"/>
                    </a:lnTo>
                    <a:lnTo>
                      <a:pt x="18" y="22"/>
                    </a:lnTo>
                    <a:lnTo>
                      <a:pt x="14" y="24"/>
                    </a:lnTo>
                    <a:lnTo>
                      <a:pt x="10" y="26"/>
                    </a:lnTo>
                    <a:lnTo>
                      <a:pt x="8" y="30"/>
                    </a:lnTo>
                    <a:lnTo>
                      <a:pt x="6" y="3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904" name="Freeform 192"/>
              <p:cNvSpPr>
                <a:spLocks noEditPoints="1"/>
              </p:cNvSpPr>
              <p:nvPr/>
            </p:nvSpPr>
            <p:spPr bwMode="auto">
              <a:xfrm>
                <a:off x="559" y="266"/>
                <a:ext cx="51" cy="56"/>
              </a:xfrm>
              <a:custGeom>
                <a:avLst/>
                <a:gdLst/>
                <a:ahLst/>
                <a:cxnLst>
                  <a:cxn ang="0">
                    <a:pos x="0" y="58"/>
                  </a:cxn>
                  <a:cxn ang="0">
                    <a:pos x="24" y="0"/>
                  </a:cxn>
                  <a:cxn ang="0">
                    <a:pos x="32" y="0"/>
                  </a:cxn>
                  <a:cxn ang="0">
                    <a:pos x="54" y="58"/>
                  </a:cxn>
                  <a:cxn ang="0">
                    <a:pos x="46" y="58"/>
                  </a:cxn>
                  <a:cxn ang="0">
                    <a:pos x="40" y="40"/>
                  </a:cxn>
                  <a:cxn ang="0">
                    <a:pos x="16" y="40"/>
                  </a:cxn>
                  <a:cxn ang="0">
                    <a:pos x="8" y="58"/>
                  </a:cxn>
                  <a:cxn ang="0">
                    <a:pos x="0" y="58"/>
                  </a:cxn>
                  <a:cxn ang="0">
                    <a:pos x="18" y="34"/>
                  </a:cxn>
                  <a:cxn ang="0">
                    <a:pos x="38" y="34"/>
                  </a:cxn>
                  <a:cxn ang="0">
                    <a:pos x="32" y="18"/>
                  </a:cxn>
                  <a:cxn ang="0">
                    <a:pos x="30" y="12"/>
                  </a:cxn>
                  <a:cxn ang="0">
                    <a:pos x="28" y="8"/>
                  </a:cxn>
                  <a:cxn ang="0">
                    <a:pos x="26" y="12"/>
                  </a:cxn>
                  <a:cxn ang="0">
                    <a:pos x="24" y="18"/>
                  </a:cxn>
                  <a:cxn ang="0">
                    <a:pos x="18" y="34"/>
                  </a:cxn>
                </a:cxnLst>
                <a:rect l="0" t="0" r="r" b="b"/>
                <a:pathLst>
                  <a:path w="54" h="58">
                    <a:moveTo>
                      <a:pt x="0" y="58"/>
                    </a:moveTo>
                    <a:lnTo>
                      <a:pt x="24" y="0"/>
                    </a:lnTo>
                    <a:lnTo>
                      <a:pt x="32" y="0"/>
                    </a:lnTo>
                    <a:lnTo>
                      <a:pt x="54" y="58"/>
                    </a:lnTo>
                    <a:lnTo>
                      <a:pt x="46" y="58"/>
                    </a:lnTo>
                    <a:lnTo>
                      <a:pt x="40" y="40"/>
                    </a:lnTo>
                    <a:lnTo>
                      <a:pt x="16" y="40"/>
                    </a:lnTo>
                    <a:lnTo>
                      <a:pt x="8" y="58"/>
                    </a:lnTo>
                    <a:lnTo>
                      <a:pt x="0" y="58"/>
                    </a:lnTo>
                    <a:close/>
                    <a:moveTo>
                      <a:pt x="18" y="34"/>
                    </a:moveTo>
                    <a:lnTo>
                      <a:pt x="38" y="34"/>
                    </a:lnTo>
                    <a:lnTo>
                      <a:pt x="32" y="18"/>
                    </a:lnTo>
                    <a:lnTo>
                      <a:pt x="30" y="12"/>
                    </a:lnTo>
                    <a:lnTo>
                      <a:pt x="28" y="8"/>
                    </a:lnTo>
                    <a:lnTo>
                      <a:pt x="26" y="12"/>
                    </a:lnTo>
                    <a:lnTo>
                      <a:pt x="24" y="18"/>
                    </a:lnTo>
                    <a:lnTo>
                      <a:pt x="18" y="3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905" name="Freeform 193"/>
              <p:cNvSpPr>
                <a:spLocks noEditPoints="1"/>
              </p:cNvSpPr>
              <p:nvPr/>
            </p:nvSpPr>
            <p:spPr bwMode="auto">
              <a:xfrm>
                <a:off x="626" y="266"/>
                <a:ext cx="34" cy="56"/>
              </a:xfrm>
              <a:custGeom>
                <a:avLst/>
                <a:gdLst/>
                <a:ahLst/>
                <a:cxnLst>
                  <a:cxn ang="0">
                    <a:pos x="30" y="58"/>
                  </a:cxn>
                  <a:cxn ang="0">
                    <a:pos x="30" y="52"/>
                  </a:cxn>
                  <a:cxn ang="0">
                    <a:pos x="26" y="56"/>
                  </a:cxn>
                  <a:cxn ang="0">
                    <a:pos x="22" y="58"/>
                  </a:cxn>
                  <a:cxn ang="0">
                    <a:pos x="18" y="58"/>
                  </a:cxn>
                  <a:cxn ang="0">
                    <a:pos x="14" y="58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4" y="48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2" y="32"/>
                  </a:cxn>
                  <a:cxn ang="0">
                    <a:pos x="2" y="26"/>
                  </a:cxn>
                  <a:cxn ang="0">
                    <a:pos x="6" y="22"/>
                  </a:cxn>
                  <a:cxn ang="0">
                    <a:pos x="10" y="18"/>
                  </a:cxn>
                  <a:cxn ang="0">
                    <a:pos x="14" y="16"/>
                  </a:cxn>
                  <a:cxn ang="0">
                    <a:pos x="18" y="16"/>
                  </a:cxn>
                  <a:cxn ang="0">
                    <a:pos x="22" y="16"/>
                  </a:cxn>
                  <a:cxn ang="0">
                    <a:pos x="24" y="18"/>
                  </a:cxn>
                  <a:cxn ang="0">
                    <a:pos x="28" y="20"/>
                  </a:cxn>
                  <a:cxn ang="0">
                    <a:pos x="30" y="22"/>
                  </a:cxn>
                  <a:cxn ang="0">
                    <a:pos x="30" y="0"/>
                  </a:cxn>
                  <a:cxn ang="0">
                    <a:pos x="36" y="0"/>
                  </a:cxn>
                  <a:cxn ang="0">
                    <a:pos x="36" y="58"/>
                  </a:cxn>
                  <a:cxn ang="0">
                    <a:pos x="30" y="58"/>
                  </a:cxn>
                  <a:cxn ang="0">
                    <a:pos x="8" y="38"/>
                  </a:cxn>
                  <a:cxn ang="0">
                    <a:pos x="10" y="44"/>
                  </a:cxn>
                  <a:cxn ang="0">
                    <a:pos x="12" y="48"/>
                  </a:cxn>
                  <a:cxn ang="0">
                    <a:pos x="14" y="52"/>
                  </a:cxn>
                  <a:cxn ang="0">
                    <a:pos x="18" y="52"/>
                  </a:cxn>
                  <a:cxn ang="0">
                    <a:pos x="22" y="52"/>
                  </a:cxn>
                  <a:cxn ang="0">
                    <a:pos x="26" y="48"/>
                  </a:cxn>
                  <a:cxn ang="0">
                    <a:pos x="28" y="44"/>
                  </a:cxn>
                  <a:cxn ang="0">
                    <a:pos x="30" y="38"/>
                  </a:cxn>
                  <a:cxn ang="0">
                    <a:pos x="28" y="30"/>
                  </a:cxn>
                  <a:cxn ang="0">
                    <a:pos x="26" y="26"/>
                  </a:cxn>
                  <a:cxn ang="0">
                    <a:pos x="22" y="24"/>
                  </a:cxn>
                  <a:cxn ang="0">
                    <a:pos x="18" y="22"/>
                  </a:cxn>
                  <a:cxn ang="0">
                    <a:pos x="14" y="24"/>
                  </a:cxn>
                  <a:cxn ang="0">
                    <a:pos x="12" y="26"/>
                  </a:cxn>
                  <a:cxn ang="0">
                    <a:pos x="10" y="30"/>
                  </a:cxn>
                  <a:cxn ang="0">
                    <a:pos x="8" y="38"/>
                  </a:cxn>
                </a:cxnLst>
                <a:rect l="0" t="0" r="r" b="b"/>
                <a:pathLst>
                  <a:path w="36" h="58">
                    <a:moveTo>
                      <a:pt x="30" y="58"/>
                    </a:moveTo>
                    <a:lnTo>
                      <a:pt x="30" y="52"/>
                    </a:lnTo>
                    <a:lnTo>
                      <a:pt x="26" y="56"/>
                    </a:lnTo>
                    <a:lnTo>
                      <a:pt x="22" y="58"/>
                    </a:lnTo>
                    <a:lnTo>
                      <a:pt x="18" y="58"/>
                    </a:lnTo>
                    <a:lnTo>
                      <a:pt x="14" y="58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4" y="48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2" y="32"/>
                    </a:lnTo>
                    <a:lnTo>
                      <a:pt x="2" y="26"/>
                    </a:lnTo>
                    <a:lnTo>
                      <a:pt x="6" y="22"/>
                    </a:lnTo>
                    <a:lnTo>
                      <a:pt x="10" y="18"/>
                    </a:lnTo>
                    <a:lnTo>
                      <a:pt x="14" y="16"/>
                    </a:lnTo>
                    <a:lnTo>
                      <a:pt x="18" y="16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8" y="20"/>
                    </a:lnTo>
                    <a:lnTo>
                      <a:pt x="30" y="22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36" y="58"/>
                    </a:lnTo>
                    <a:lnTo>
                      <a:pt x="30" y="58"/>
                    </a:lnTo>
                    <a:close/>
                    <a:moveTo>
                      <a:pt x="8" y="38"/>
                    </a:moveTo>
                    <a:lnTo>
                      <a:pt x="10" y="44"/>
                    </a:lnTo>
                    <a:lnTo>
                      <a:pt x="12" y="48"/>
                    </a:lnTo>
                    <a:lnTo>
                      <a:pt x="14" y="52"/>
                    </a:lnTo>
                    <a:lnTo>
                      <a:pt x="18" y="52"/>
                    </a:lnTo>
                    <a:lnTo>
                      <a:pt x="22" y="52"/>
                    </a:lnTo>
                    <a:lnTo>
                      <a:pt x="26" y="48"/>
                    </a:lnTo>
                    <a:lnTo>
                      <a:pt x="28" y="44"/>
                    </a:lnTo>
                    <a:lnTo>
                      <a:pt x="30" y="38"/>
                    </a:lnTo>
                    <a:lnTo>
                      <a:pt x="28" y="30"/>
                    </a:lnTo>
                    <a:lnTo>
                      <a:pt x="26" y="26"/>
                    </a:lnTo>
                    <a:lnTo>
                      <a:pt x="22" y="24"/>
                    </a:lnTo>
                    <a:lnTo>
                      <a:pt x="18" y="22"/>
                    </a:lnTo>
                    <a:lnTo>
                      <a:pt x="14" y="24"/>
                    </a:lnTo>
                    <a:lnTo>
                      <a:pt x="12" y="26"/>
                    </a:lnTo>
                    <a:lnTo>
                      <a:pt x="10" y="30"/>
                    </a:lnTo>
                    <a:lnTo>
                      <a:pt x="8" y="3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906" name="Freeform 194"/>
              <p:cNvSpPr>
                <a:spLocks/>
              </p:cNvSpPr>
              <p:nvPr/>
            </p:nvSpPr>
            <p:spPr bwMode="auto">
              <a:xfrm>
                <a:off x="673" y="266"/>
                <a:ext cx="40" cy="56"/>
              </a:xfrm>
              <a:custGeom>
                <a:avLst/>
                <a:gdLst/>
                <a:ahLst/>
                <a:cxnLst>
                  <a:cxn ang="0">
                    <a:pos x="0" y="58"/>
                  </a:cxn>
                  <a:cxn ang="0">
                    <a:pos x="0" y="0"/>
                  </a:cxn>
                  <a:cxn ang="0">
                    <a:pos x="40" y="0"/>
                  </a:cxn>
                  <a:cxn ang="0">
                    <a:pos x="40" y="8"/>
                  </a:cxn>
                  <a:cxn ang="0">
                    <a:pos x="6" y="8"/>
                  </a:cxn>
                  <a:cxn ang="0">
                    <a:pos x="6" y="24"/>
                  </a:cxn>
                  <a:cxn ang="0">
                    <a:pos x="38" y="24"/>
                  </a:cxn>
                  <a:cxn ang="0">
                    <a:pos x="38" y="32"/>
                  </a:cxn>
                  <a:cxn ang="0">
                    <a:pos x="6" y="32"/>
                  </a:cxn>
                  <a:cxn ang="0">
                    <a:pos x="6" y="52"/>
                  </a:cxn>
                  <a:cxn ang="0">
                    <a:pos x="42" y="52"/>
                  </a:cxn>
                  <a:cxn ang="0">
                    <a:pos x="42" y="58"/>
                  </a:cxn>
                  <a:cxn ang="0">
                    <a:pos x="0" y="58"/>
                  </a:cxn>
                </a:cxnLst>
                <a:rect l="0" t="0" r="r" b="b"/>
                <a:pathLst>
                  <a:path w="42" h="58">
                    <a:moveTo>
                      <a:pt x="0" y="58"/>
                    </a:moveTo>
                    <a:lnTo>
                      <a:pt x="0" y="0"/>
                    </a:lnTo>
                    <a:lnTo>
                      <a:pt x="40" y="0"/>
                    </a:lnTo>
                    <a:lnTo>
                      <a:pt x="40" y="8"/>
                    </a:lnTo>
                    <a:lnTo>
                      <a:pt x="6" y="8"/>
                    </a:lnTo>
                    <a:lnTo>
                      <a:pt x="6" y="24"/>
                    </a:lnTo>
                    <a:lnTo>
                      <a:pt x="38" y="24"/>
                    </a:lnTo>
                    <a:lnTo>
                      <a:pt x="38" y="32"/>
                    </a:lnTo>
                    <a:lnTo>
                      <a:pt x="6" y="32"/>
                    </a:lnTo>
                    <a:lnTo>
                      <a:pt x="6" y="52"/>
                    </a:lnTo>
                    <a:lnTo>
                      <a:pt x="42" y="52"/>
                    </a:lnTo>
                    <a:lnTo>
                      <a:pt x="42" y="58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907" name="Freeform 195"/>
              <p:cNvSpPr>
                <a:spLocks/>
              </p:cNvSpPr>
              <p:nvPr/>
            </p:nvSpPr>
            <p:spPr bwMode="auto">
              <a:xfrm>
                <a:off x="742" y="209"/>
                <a:ext cx="40" cy="55"/>
              </a:xfrm>
              <a:custGeom>
                <a:avLst/>
                <a:gdLst/>
                <a:ahLst/>
                <a:cxnLst>
                  <a:cxn ang="0">
                    <a:pos x="0" y="58"/>
                  </a:cxn>
                  <a:cxn ang="0">
                    <a:pos x="0" y="0"/>
                  </a:cxn>
                  <a:cxn ang="0">
                    <a:pos x="40" y="0"/>
                  </a:cxn>
                  <a:cxn ang="0">
                    <a:pos x="40" y="6"/>
                  </a:cxn>
                  <a:cxn ang="0">
                    <a:pos x="6" y="6"/>
                  </a:cxn>
                  <a:cxn ang="0">
                    <a:pos x="6" y="24"/>
                  </a:cxn>
                  <a:cxn ang="0">
                    <a:pos x="38" y="24"/>
                  </a:cxn>
                  <a:cxn ang="0">
                    <a:pos x="38" y="30"/>
                  </a:cxn>
                  <a:cxn ang="0">
                    <a:pos x="6" y="30"/>
                  </a:cxn>
                  <a:cxn ang="0">
                    <a:pos x="6" y="50"/>
                  </a:cxn>
                  <a:cxn ang="0">
                    <a:pos x="42" y="50"/>
                  </a:cxn>
                  <a:cxn ang="0">
                    <a:pos x="42" y="58"/>
                  </a:cxn>
                  <a:cxn ang="0">
                    <a:pos x="0" y="58"/>
                  </a:cxn>
                </a:cxnLst>
                <a:rect l="0" t="0" r="r" b="b"/>
                <a:pathLst>
                  <a:path w="42" h="58">
                    <a:moveTo>
                      <a:pt x="0" y="58"/>
                    </a:moveTo>
                    <a:lnTo>
                      <a:pt x="0" y="0"/>
                    </a:lnTo>
                    <a:lnTo>
                      <a:pt x="40" y="0"/>
                    </a:lnTo>
                    <a:lnTo>
                      <a:pt x="40" y="6"/>
                    </a:lnTo>
                    <a:lnTo>
                      <a:pt x="6" y="6"/>
                    </a:lnTo>
                    <a:lnTo>
                      <a:pt x="6" y="24"/>
                    </a:lnTo>
                    <a:lnTo>
                      <a:pt x="38" y="24"/>
                    </a:lnTo>
                    <a:lnTo>
                      <a:pt x="38" y="30"/>
                    </a:lnTo>
                    <a:lnTo>
                      <a:pt x="6" y="30"/>
                    </a:lnTo>
                    <a:lnTo>
                      <a:pt x="6" y="50"/>
                    </a:lnTo>
                    <a:lnTo>
                      <a:pt x="42" y="50"/>
                    </a:lnTo>
                    <a:lnTo>
                      <a:pt x="42" y="58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908" name="Freeform 196"/>
              <p:cNvSpPr>
                <a:spLocks/>
              </p:cNvSpPr>
              <p:nvPr/>
            </p:nvSpPr>
            <p:spPr bwMode="auto">
              <a:xfrm>
                <a:off x="812" y="211"/>
                <a:ext cx="16" cy="65"/>
              </a:xfrm>
              <a:custGeom>
                <a:avLst/>
                <a:gdLst/>
                <a:ahLst/>
                <a:cxnLst>
                  <a:cxn ang="0">
                    <a:pos x="16" y="68"/>
                  </a:cxn>
                  <a:cxn ang="0">
                    <a:pos x="16" y="66"/>
                  </a:cxn>
                  <a:cxn ang="0">
                    <a:pos x="10" y="66"/>
                  </a:cxn>
                  <a:cxn ang="0">
                    <a:pos x="8" y="66"/>
                  </a:cxn>
                  <a:cxn ang="0">
                    <a:pos x="6" y="62"/>
                  </a:cxn>
                  <a:cxn ang="0">
                    <a:pos x="6" y="6"/>
                  </a:cxn>
                  <a:cxn ang="0">
                    <a:pos x="8" y="4"/>
                  </a:cxn>
                  <a:cxn ang="0">
                    <a:pos x="10" y="2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0" y="68"/>
                  </a:cxn>
                  <a:cxn ang="0">
                    <a:pos x="16" y="68"/>
                  </a:cxn>
                </a:cxnLst>
                <a:rect l="0" t="0" r="r" b="b"/>
                <a:pathLst>
                  <a:path w="16" h="68">
                    <a:moveTo>
                      <a:pt x="16" y="68"/>
                    </a:moveTo>
                    <a:lnTo>
                      <a:pt x="16" y="66"/>
                    </a:lnTo>
                    <a:lnTo>
                      <a:pt x="10" y="66"/>
                    </a:lnTo>
                    <a:lnTo>
                      <a:pt x="8" y="66"/>
                    </a:lnTo>
                    <a:lnTo>
                      <a:pt x="6" y="62"/>
                    </a:lnTo>
                    <a:lnTo>
                      <a:pt x="6" y="6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68"/>
                    </a:lnTo>
                    <a:lnTo>
                      <a:pt x="16" y="6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909" name="Freeform 197"/>
              <p:cNvSpPr>
                <a:spLocks/>
              </p:cNvSpPr>
              <p:nvPr/>
            </p:nvSpPr>
            <p:spPr bwMode="auto">
              <a:xfrm>
                <a:off x="833" y="223"/>
                <a:ext cx="35" cy="41"/>
              </a:xfrm>
              <a:custGeom>
                <a:avLst/>
                <a:gdLst/>
                <a:ahLst/>
                <a:cxnLst>
                  <a:cxn ang="0">
                    <a:pos x="30" y="28"/>
                  </a:cxn>
                  <a:cxn ang="0">
                    <a:pos x="36" y="28"/>
                  </a:cxn>
                  <a:cxn ang="0">
                    <a:pos x="34" y="36"/>
                  </a:cxn>
                  <a:cxn ang="0">
                    <a:pos x="30" y="40"/>
                  </a:cxn>
                  <a:cxn ang="0">
                    <a:pos x="26" y="42"/>
                  </a:cxn>
                  <a:cxn ang="0">
                    <a:pos x="20" y="44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8"/>
                  </a:cxn>
                  <a:cxn ang="0">
                    <a:pos x="4" y="34"/>
                  </a:cxn>
                  <a:cxn ang="0">
                    <a:pos x="2" y="28"/>
                  </a:cxn>
                  <a:cxn ang="0">
                    <a:pos x="0" y="22"/>
                  </a:cxn>
                  <a:cxn ang="0">
                    <a:pos x="2" y="16"/>
                  </a:cxn>
                  <a:cxn ang="0">
                    <a:pos x="2" y="10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0"/>
                  </a:cxn>
                  <a:cxn ang="0">
                    <a:pos x="26" y="2"/>
                  </a:cxn>
                  <a:cxn ang="0">
                    <a:pos x="30" y="4"/>
                  </a:cxn>
                  <a:cxn ang="0">
                    <a:pos x="34" y="8"/>
                  </a:cxn>
                  <a:cxn ang="0">
                    <a:pos x="36" y="14"/>
                  </a:cxn>
                  <a:cxn ang="0">
                    <a:pos x="28" y="14"/>
                  </a:cxn>
                  <a:cxn ang="0">
                    <a:pos x="26" y="12"/>
                  </a:cxn>
                  <a:cxn ang="0">
                    <a:pos x="26" y="10"/>
                  </a:cxn>
                  <a:cxn ang="0">
                    <a:pos x="22" y="8"/>
                  </a:cxn>
                  <a:cxn ang="0">
                    <a:pos x="20" y="8"/>
                  </a:cxn>
                  <a:cxn ang="0">
                    <a:pos x="14" y="8"/>
                  </a:cxn>
                  <a:cxn ang="0">
                    <a:pos x="12" y="10"/>
                  </a:cxn>
                  <a:cxn ang="0">
                    <a:pos x="10" y="16"/>
                  </a:cxn>
                  <a:cxn ang="0">
                    <a:pos x="8" y="22"/>
                  </a:cxn>
                  <a:cxn ang="0">
                    <a:pos x="10" y="30"/>
                  </a:cxn>
                  <a:cxn ang="0">
                    <a:pos x="12" y="34"/>
                  </a:cxn>
                  <a:cxn ang="0">
                    <a:pos x="14" y="36"/>
                  </a:cxn>
                  <a:cxn ang="0">
                    <a:pos x="20" y="38"/>
                  </a:cxn>
                  <a:cxn ang="0">
                    <a:pos x="22" y="36"/>
                  </a:cxn>
                  <a:cxn ang="0">
                    <a:pos x="26" y="34"/>
                  </a:cxn>
                  <a:cxn ang="0">
                    <a:pos x="28" y="32"/>
                  </a:cxn>
                  <a:cxn ang="0">
                    <a:pos x="30" y="28"/>
                  </a:cxn>
                </a:cxnLst>
                <a:rect l="0" t="0" r="r" b="b"/>
                <a:pathLst>
                  <a:path w="36" h="44">
                    <a:moveTo>
                      <a:pt x="30" y="28"/>
                    </a:moveTo>
                    <a:lnTo>
                      <a:pt x="36" y="28"/>
                    </a:lnTo>
                    <a:lnTo>
                      <a:pt x="34" y="36"/>
                    </a:lnTo>
                    <a:lnTo>
                      <a:pt x="30" y="40"/>
                    </a:lnTo>
                    <a:lnTo>
                      <a:pt x="26" y="42"/>
                    </a:lnTo>
                    <a:lnTo>
                      <a:pt x="20" y="44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8"/>
                    </a:lnTo>
                    <a:lnTo>
                      <a:pt x="4" y="34"/>
                    </a:lnTo>
                    <a:lnTo>
                      <a:pt x="2" y="28"/>
                    </a:lnTo>
                    <a:lnTo>
                      <a:pt x="0" y="22"/>
                    </a:lnTo>
                    <a:lnTo>
                      <a:pt x="2" y="16"/>
                    </a:lnTo>
                    <a:lnTo>
                      <a:pt x="2" y="10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0"/>
                    </a:lnTo>
                    <a:lnTo>
                      <a:pt x="26" y="2"/>
                    </a:lnTo>
                    <a:lnTo>
                      <a:pt x="30" y="4"/>
                    </a:lnTo>
                    <a:lnTo>
                      <a:pt x="34" y="8"/>
                    </a:lnTo>
                    <a:lnTo>
                      <a:pt x="36" y="14"/>
                    </a:lnTo>
                    <a:lnTo>
                      <a:pt x="28" y="14"/>
                    </a:lnTo>
                    <a:lnTo>
                      <a:pt x="26" y="12"/>
                    </a:lnTo>
                    <a:lnTo>
                      <a:pt x="26" y="10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0" y="16"/>
                    </a:lnTo>
                    <a:lnTo>
                      <a:pt x="8" y="22"/>
                    </a:lnTo>
                    <a:lnTo>
                      <a:pt x="10" y="30"/>
                    </a:lnTo>
                    <a:lnTo>
                      <a:pt x="12" y="34"/>
                    </a:lnTo>
                    <a:lnTo>
                      <a:pt x="14" y="36"/>
                    </a:lnTo>
                    <a:lnTo>
                      <a:pt x="20" y="38"/>
                    </a:lnTo>
                    <a:lnTo>
                      <a:pt x="22" y="36"/>
                    </a:lnTo>
                    <a:lnTo>
                      <a:pt x="26" y="34"/>
                    </a:lnTo>
                    <a:lnTo>
                      <a:pt x="28" y="32"/>
                    </a:lnTo>
                    <a:lnTo>
                      <a:pt x="30" y="2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910" name="Freeform 198"/>
              <p:cNvSpPr>
                <a:spLocks/>
              </p:cNvSpPr>
              <p:nvPr/>
            </p:nvSpPr>
            <p:spPr bwMode="auto">
              <a:xfrm>
                <a:off x="873" y="223"/>
                <a:ext cx="56" cy="41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2"/>
                  </a:cxn>
                  <a:cxn ang="0">
                    <a:pos x="8" y="2"/>
                  </a:cxn>
                  <a:cxn ang="0">
                    <a:pos x="8" y="8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16" y="2"/>
                  </a:cxn>
                  <a:cxn ang="0">
                    <a:pos x="20" y="0"/>
                  </a:cxn>
                  <a:cxn ang="0">
                    <a:pos x="24" y="2"/>
                  </a:cxn>
                  <a:cxn ang="0">
                    <a:pos x="28" y="2"/>
                  </a:cxn>
                  <a:cxn ang="0">
                    <a:pos x="30" y="6"/>
                  </a:cxn>
                  <a:cxn ang="0">
                    <a:pos x="32" y="8"/>
                  </a:cxn>
                  <a:cxn ang="0">
                    <a:pos x="36" y="4"/>
                  </a:cxn>
                  <a:cxn ang="0">
                    <a:pos x="40" y="2"/>
                  </a:cxn>
                  <a:cxn ang="0">
                    <a:pos x="44" y="0"/>
                  </a:cxn>
                  <a:cxn ang="0">
                    <a:pos x="50" y="2"/>
                  </a:cxn>
                  <a:cxn ang="0">
                    <a:pos x="54" y="4"/>
                  </a:cxn>
                  <a:cxn ang="0">
                    <a:pos x="58" y="8"/>
                  </a:cxn>
                  <a:cxn ang="0">
                    <a:pos x="58" y="14"/>
                  </a:cxn>
                  <a:cxn ang="0">
                    <a:pos x="58" y="44"/>
                  </a:cxn>
                  <a:cxn ang="0">
                    <a:pos x="50" y="44"/>
                  </a:cxn>
                  <a:cxn ang="0">
                    <a:pos x="50" y="18"/>
                  </a:cxn>
                  <a:cxn ang="0">
                    <a:pos x="50" y="14"/>
                  </a:cxn>
                  <a:cxn ang="0">
                    <a:pos x="50" y="12"/>
                  </a:cxn>
                  <a:cxn ang="0">
                    <a:pos x="48" y="10"/>
                  </a:cxn>
                  <a:cxn ang="0">
                    <a:pos x="48" y="8"/>
                  </a:cxn>
                  <a:cxn ang="0">
                    <a:pos x="46" y="8"/>
                  </a:cxn>
                  <a:cxn ang="0">
                    <a:pos x="44" y="8"/>
                  </a:cxn>
                  <a:cxn ang="0">
                    <a:pos x="40" y="8"/>
                  </a:cxn>
                  <a:cxn ang="0">
                    <a:pos x="36" y="10"/>
                  </a:cxn>
                  <a:cxn ang="0">
                    <a:pos x="34" y="14"/>
                  </a:cxn>
                  <a:cxn ang="0">
                    <a:pos x="32" y="20"/>
                  </a:cxn>
                  <a:cxn ang="0">
                    <a:pos x="32" y="44"/>
                  </a:cxn>
                  <a:cxn ang="0">
                    <a:pos x="26" y="44"/>
                  </a:cxn>
                  <a:cxn ang="0">
                    <a:pos x="26" y="16"/>
                  </a:cxn>
                  <a:cxn ang="0">
                    <a:pos x="24" y="12"/>
                  </a:cxn>
                  <a:cxn ang="0">
                    <a:pos x="24" y="10"/>
                  </a:cxn>
                  <a:cxn ang="0">
                    <a:pos x="22" y="8"/>
                  </a:cxn>
                  <a:cxn ang="0">
                    <a:pos x="18" y="8"/>
                  </a:cxn>
                  <a:cxn ang="0">
                    <a:pos x="16" y="8"/>
                  </a:cxn>
                  <a:cxn ang="0">
                    <a:pos x="12" y="8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8" y="16"/>
                  </a:cxn>
                  <a:cxn ang="0">
                    <a:pos x="8" y="22"/>
                  </a:cxn>
                  <a:cxn ang="0">
                    <a:pos x="8" y="44"/>
                  </a:cxn>
                  <a:cxn ang="0">
                    <a:pos x="0" y="44"/>
                  </a:cxn>
                </a:cxnLst>
                <a:rect l="0" t="0" r="r" b="b"/>
                <a:pathLst>
                  <a:path w="58" h="44">
                    <a:moveTo>
                      <a:pt x="0" y="44"/>
                    </a:moveTo>
                    <a:lnTo>
                      <a:pt x="0" y="2"/>
                    </a:lnTo>
                    <a:lnTo>
                      <a:pt x="8" y="2"/>
                    </a:lnTo>
                    <a:lnTo>
                      <a:pt x="8" y="8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16" y="2"/>
                    </a:lnTo>
                    <a:lnTo>
                      <a:pt x="20" y="0"/>
                    </a:lnTo>
                    <a:lnTo>
                      <a:pt x="24" y="2"/>
                    </a:lnTo>
                    <a:lnTo>
                      <a:pt x="28" y="2"/>
                    </a:lnTo>
                    <a:lnTo>
                      <a:pt x="30" y="6"/>
                    </a:lnTo>
                    <a:lnTo>
                      <a:pt x="32" y="8"/>
                    </a:lnTo>
                    <a:lnTo>
                      <a:pt x="36" y="4"/>
                    </a:lnTo>
                    <a:lnTo>
                      <a:pt x="40" y="2"/>
                    </a:lnTo>
                    <a:lnTo>
                      <a:pt x="44" y="0"/>
                    </a:lnTo>
                    <a:lnTo>
                      <a:pt x="50" y="2"/>
                    </a:lnTo>
                    <a:lnTo>
                      <a:pt x="54" y="4"/>
                    </a:lnTo>
                    <a:lnTo>
                      <a:pt x="58" y="8"/>
                    </a:lnTo>
                    <a:lnTo>
                      <a:pt x="58" y="14"/>
                    </a:lnTo>
                    <a:lnTo>
                      <a:pt x="58" y="44"/>
                    </a:lnTo>
                    <a:lnTo>
                      <a:pt x="50" y="44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50" y="12"/>
                    </a:lnTo>
                    <a:lnTo>
                      <a:pt x="48" y="10"/>
                    </a:lnTo>
                    <a:lnTo>
                      <a:pt x="48" y="8"/>
                    </a:lnTo>
                    <a:lnTo>
                      <a:pt x="46" y="8"/>
                    </a:lnTo>
                    <a:lnTo>
                      <a:pt x="44" y="8"/>
                    </a:lnTo>
                    <a:lnTo>
                      <a:pt x="40" y="8"/>
                    </a:lnTo>
                    <a:lnTo>
                      <a:pt x="36" y="10"/>
                    </a:lnTo>
                    <a:lnTo>
                      <a:pt x="34" y="14"/>
                    </a:lnTo>
                    <a:lnTo>
                      <a:pt x="32" y="20"/>
                    </a:lnTo>
                    <a:lnTo>
                      <a:pt x="32" y="44"/>
                    </a:lnTo>
                    <a:lnTo>
                      <a:pt x="26" y="44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18" y="8"/>
                    </a:lnTo>
                    <a:lnTo>
                      <a:pt x="16" y="8"/>
                    </a:lnTo>
                    <a:lnTo>
                      <a:pt x="12" y="8"/>
                    </a:lnTo>
                    <a:lnTo>
                      <a:pt x="10" y="10"/>
                    </a:lnTo>
                    <a:lnTo>
                      <a:pt x="10" y="14"/>
                    </a:lnTo>
                    <a:lnTo>
                      <a:pt x="8" y="16"/>
                    </a:lnTo>
                    <a:lnTo>
                      <a:pt x="8" y="22"/>
                    </a:lnTo>
                    <a:lnTo>
                      <a:pt x="8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911" name="Rectangle 199"/>
              <p:cNvSpPr>
                <a:spLocks noChangeArrowheads="1"/>
              </p:cNvSpPr>
              <p:nvPr/>
            </p:nvSpPr>
            <p:spPr bwMode="auto">
              <a:xfrm>
                <a:off x="938" y="213"/>
                <a:ext cx="27" cy="2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912" name="Freeform 200"/>
              <p:cNvSpPr>
                <a:spLocks/>
              </p:cNvSpPr>
              <p:nvPr/>
            </p:nvSpPr>
            <p:spPr bwMode="auto">
              <a:xfrm>
                <a:off x="970" y="188"/>
                <a:ext cx="25" cy="40"/>
              </a:xfrm>
              <a:custGeom>
                <a:avLst/>
                <a:gdLst/>
                <a:ahLst/>
                <a:cxnLst>
                  <a:cxn ang="0">
                    <a:pos x="26" y="36"/>
                  </a:cxn>
                  <a:cxn ang="0">
                    <a:pos x="26" y="42"/>
                  </a:cxn>
                  <a:cxn ang="0">
                    <a:pos x="0" y="42"/>
                  </a:cxn>
                  <a:cxn ang="0">
                    <a:pos x="0" y="40"/>
                  </a:cxn>
                  <a:cxn ang="0">
                    <a:pos x="0" y="38"/>
                  </a:cxn>
                  <a:cxn ang="0">
                    <a:pos x="2" y="36"/>
                  </a:cxn>
                  <a:cxn ang="0">
                    <a:pos x="4" y="32"/>
                  </a:cxn>
                  <a:cxn ang="0">
                    <a:pos x="6" y="30"/>
                  </a:cxn>
                  <a:cxn ang="0">
                    <a:pos x="10" y="26"/>
                  </a:cxn>
                  <a:cxn ang="0">
                    <a:pos x="16" y="22"/>
                  </a:cxn>
                  <a:cxn ang="0">
                    <a:pos x="18" y="18"/>
                  </a:cxn>
                  <a:cxn ang="0">
                    <a:pos x="20" y="14"/>
                  </a:cxn>
                  <a:cxn ang="0">
                    <a:pos x="20" y="12"/>
                  </a:cxn>
                  <a:cxn ang="0">
                    <a:pos x="20" y="10"/>
                  </a:cxn>
                  <a:cxn ang="0">
                    <a:pos x="18" y="8"/>
                  </a:cxn>
                  <a:cxn ang="0">
                    <a:pos x="16" y="6"/>
                  </a:cxn>
                  <a:cxn ang="0">
                    <a:pos x="14" y="6"/>
                  </a:cxn>
                  <a:cxn ang="0">
                    <a:pos x="10" y="6"/>
                  </a:cxn>
                  <a:cxn ang="0">
                    <a:pos x="8" y="8"/>
                  </a:cxn>
                  <a:cxn ang="0">
                    <a:pos x="6" y="10"/>
                  </a:cxn>
                  <a:cxn ang="0">
                    <a:pos x="6" y="12"/>
                  </a:cxn>
                  <a:cxn ang="0">
                    <a:pos x="0" y="12"/>
                  </a:cxn>
                  <a:cxn ang="0">
                    <a:pos x="2" y="8"/>
                  </a:cxn>
                  <a:cxn ang="0">
                    <a:pos x="4" y="4"/>
                  </a:cxn>
                  <a:cxn ang="0">
                    <a:pos x="8" y="2"/>
                  </a:cxn>
                  <a:cxn ang="0">
                    <a:pos x="14" y="0"/>
                  </a:cxn>
                  <a:cxn ang="0">
                    <a:pos x="18" y="2"/>
                  </a:cxn>
                  <a:cxn ang="0">
                    <a:pos x="22" y="4"/>
                  </a:cxn>
                  <a:cxn ang="0">
                    <a:pos x="24" y="8"/>
                  </a:cxn>
                  <a:cxn ang="0">
                    <a:pos x="26" y="12"/>
                  </a:cxn>
                  <a:cxn ang="0">
                    <a:pos x="26" y="14"/>
                  </a:cxn>
                  <a:cxn ang="0">
                    <a:pos x="24" y="16"/>
                  </a:cxn>
                  <a:cxn ang="0">
                    <a:pos x="24" y="20"/>
                  </a:cxn>
                  <a:cxn ang="0">
                    <a:pos x="22" y="22"/>
                  </a:cxn>
                  <a:cxn ang="0">
                    <a:pos x="20" y="24"/>
                  </a:cxn>
                  <a:cxn ang="0">
                    <a:pos x="14" y="28"/>
                  </a:cxn>
                  <a:cxn ang="0">
                    <a:pos x="10" y="32"/>
                  </a:cxn>
                  <a:cxn ang="0">
                    <a:pos x="8" y="34"/>
                  </a:cxn>
                  <a:cxn ang="0">
                    <a:pos x="8" y="34"/>
                  </a:cxn>
                  <a:cxn ang="0">
                    <a:pos x="6" y="36"/>
                  </a:cxn>
                  <a:cxn ang="0">
                    <a:pos x="26" y="36"/>
                  </a:cxn>
                </a:cxnLst>
                <a:rect l="0" t="0" r="r" b="b"/>
                <a:pathLst>
                  <a:path w="26" h="42">
                    <a:moveTo>
                      <a:pt x="26" y="36"/>
                    </a:moveTo>
                    <a:lnTo>
                      <a:pt x="26" y="42"/>
                    </a:lnTo>
                    <a:lnTo>
                      <a:pt x="0" y="42"/>
                    </a:lnTo>
                    <a:lnTo>
                      <a:pt x="0" y="40"/>
                    </a:lnTo>
                    <a:lnTo>
                      <a:pt x="0" y="38"/>
                    </a:lnTo>
                    <a:lnTo>
                      <a:pt x="2" y="36"/>
                    </a:lnTo>
                    <a:lnTo>
                      <a:pt x="4" y="32"/>
                    </a:lnTo>
                    <a:lnTo>
                      <a:pt x="6" y="30"/>
                    </a:lnTo>
                    <a:lnTo>
                      <a:pt x="10" y="26"/>
                    </a:lnTo>
                    <a:lnTo>
                      <a:pt x="16" y="22"/>
                    </a:lnTo>
                    <a:lnTo>
                      <a:pt x="18" y="18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0"/>
                    </a:lnTo>
                    <a:lnTo>
                      <a:pt x="18" y="8"/>
                    </a:lnTo>
                    <a:lnTo>
                      <a:pt x="16" y="6"/>
                    </a:lnTo>
                    <a:lnTo>
                      <a:pt x="14" y="6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6" y="10"/>
                    </a:lnTo>
                    <a:lnTo>
                      <a:pt x="6" y="12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4" y="4"/>
                    </a:lnTo>
                    <a:lnTo>
                      <a:pt x="8" y="2"/>
                    </a:lnTo>
                    <a:lnTo>
                      <a:pt x="14" y="0"/>
                    </a:lnTo>
                    <a:lnTo>
                      <a:pt x="18" y="2"/>
                    </a:lnTo>
                    <a:lnTo>
                      <a:pt x="22" y="4"/>
                    </a:lnTo>
                    <a:lnTo>
                      <a:pt x="24" y="8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4" y="16"/>
                    </a:lnTo>
                    <a:lnTo>
                      <a:pt x="24" y="20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14" y="28"/>
                    </a:lnTo>
                    <a:lnTo>
                      <a:pt x="10" y="32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6" y="36"/>
                    </a:lnTo>
                    <a:lnTo>
                      <a:pt x="26" y="3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913" name="Freeform 201"/>
              <p:cNvSpPr>
                <a:spLocks/>
              </p:cNvSpPr>
              <p:nvPr/>
            </p:nvSpPr>
            <p:spPr bwMode="auto">
              <a:xfrm>
                <a:off x="1026" y="223"/>
                <a:ext cx="32" cy="41"/>
              </a:xfrm>
              <a:custGeom>
                <a:avLst/>
                <a:gdLst/>
                <a:ahLst/>
                <a:cxnLst>
                  <a:cxn ang="0">
                    <a:pos x="8" y="30"/>
                  </a:cxn>
                  <a:cxn ang="0">
                    <a:pos x="10" y="36"/>
                  </a:cxn>
                  <a:cxn ang="0">
                    <a:pos x="18" y="38"/>
                  </a:cxn>
                  <a:cxn ang="0">
                    <a:pos x="24" y="36"/>
                  </a:cxn>
                  <a:cxn ang="0">
                    <a:pos x="26" y="32"/>
                  </a:cxn>
                  <a:cxn ang="0">
                    <a:pos x="24" y="28"/>
                  </a:cxn>
                  <a:cxn ang="0">
                    <a:pos x="18" y="26"/>
                  </a:cxn>
                  <a:cxn ang="0">
                    <a:pos x="8" y="22"/>
                  </a:cxn>
                  <a:cxn ang="0">
                    <a:pos x="2" y="18"/>
                  </a:cxn>
                  <a:cxn ang="0">
                    <a:pos x="0" y="12"/>
                  </a:cxn>
                  <a:cxn ang="0">
                    <a:pos x="2" y="8"/>
                  </a:cxn>
                  <a:cxn ang="0">
                    <a:pos x="6" y="4"/>
                  </a:cxn>
                  <a:cxn ang="0">
                    <a:pos x="10" y="2"/>
                  </a:cxn>
                  <a:cxn ang="0">
                    <a:pos x="16" y="0"/>
                  </a:cxn>
                  <a:cxn ang="0">
                    <a:pos x="24" y="2"/>
                  </a:cxn>
                  <a:cxn ang="0">
                    <a:pos x="30" y="6"/>
                  </a:cxn>
                  <a:cxn ang="0">
                    <a:pos x="32" y="12"/>
                  </a:cxn>
                  <a:cxn ang="0">
                    <a:pos x="24" y="10"/>
                  </a:cxn>
                  <a:cxn ang="0">
                    <a:pos x="20" y="8"/>
                  </a:cxn>
                  <a:cxn ang="0">
                    <a:pos x="12" y="8"/>
                  </a:cxn>
                  <a:cxn ang="0">
                    <a:pos x="8" y="10"/>
                  </a:cxn>
                  <a:cxn ang="0">
                    <a:pos x="8" y="14"/>
                  </a:cxn>
                  <a:cxn ang="0">
                    <a:pos x="10" y="16"/>
                  </a:cxn>
                  <a:cxn ang="0">
                    <a:pos x="14" y="16"/>
                  </a:cxn>
                  <a:cxn ang="0">
                    <a:pos x="22" y="20"/>
                  </a:cxn>
                  <a:cxn ang="0">
                    <a:pos x="30" y="22"/>
                  </a:cxn>
                  <a:cxn ang="0">
                    <a:pos x="34" y="28"/>
                  </a:cxn>
                  <a:cxn ang="0">
                    <a:pos x="34" y="34"/>
                  </a:cxn>
                  <a:cxn ang="0">
                    <a:pos x="30" y="40"/>
                  </a:cxn>
                  <a:cxn ang="0">
                    <a:pos x="22" y="44"/>
                  </a:cxn>
                  <a:cxn ang="0">
                    <a:pos x="10" y="44"/>
                  </a:cxn>
                  <a:cxn ang="0">
                    <a:pos x="2" y="36"/>
                  </a:cxn>
                </a:cxnLst>
                <a:rect l="0" t="0" r="r" b="b"/>
                <a:pathLst>
                  <a:path w="34" h="44">
                    <a:moveTo>
                      <a:pt x="0" y="30"/>
                    </a:moveTo>
                    <a:lnTo>
                      <a:pt x="8" y="30"/>
                    </a:lnTo>
                    <a:lnTo>
                      <a:pt x="8" y="32"/>
                    </a:lnTo>
                    <a:lnTo>
                      <a:pt x="10" y="36"/>
                    </a:lnTo>
                    <a:lnTo>
                      <a:pt x="14" y="36"/>
                    </a:lnTo>
                    <a:lnTo>
                      <a:pt x="18" y="38"/>
                    </a:lnTo>
                    <a:lnTo>
                      <a:pt x="22" y="36"/>
                    </a:lnTo>
                    <a:lnTo>
                      <a:pt x="24" y="36"/>
                    </a:lnTo>
                    <a:lnTo>
                      <a:pt x="26" y="34"/>
                    </a:lnTo>
                    <a:lnTo>
                      <a:pt x="26" y="32"/>
                    </a:lnTo>
                    <a:lnTo>
                      <a:pt x="26" y="30"/>
                    </a:lnTo>
                    <a:lnTo>
                      <a:pt x="24" y="28"/>
                    </a:lnTo>
                    <a:lnTo>
                      <a:pt x="22" y="28"/>
                    </a:lnTo>
                    <a:lnTo>
                      <a:pt x="18" y="26"/>
                    </a:lnTo>
                    <a:lnTo>
                      <a:pt x="12" y="24"/>
                    </a:lnTo>
                    <a:lnTo>
                      <a:pt x="8" y="22"/>
                    </a:lnTo>
                    <a:lnTo>
                      <a:pt x="4" y="20"/>
                    </a:lnTo>
                    <a:lnTo>
                      <a:pt x="2" y="18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4" y="2"/>
                    </a:lnTo>
                    <a:lnTo>
                      <a:pt x="28" y="4"/>
                    </a:lnTo>
                    <a:lnTo>
                      <a:pt x="30" y="6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16" y="8"/>
                    </a:lnTo>
                    <a:lnTo>
                      <a:pt x="12" y="8"/>
                    </a:lnTo>
                    <a:lnTo>
                      <a:pt x="10" y="8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6" y="18"/>
                    </a:lnTo>
                    <a:lnTo>
                      <a:pt x="22" y="20"/>
                    </a:lnTo>
                    <a:lnTo>
                      <a:pt x="26" y="20"/>
                    </a:lnTo>
                    <a:lnTo>
                      <a:pt x="30" y="22"/>
                    </a:lnTo>
                    <a:lnTo>
                      <a:pt x="32" y="24"/>
                    </a:lnTo>
                    <a:lnTo>
                      <a:pt x="34" y="28"/>
                    </a:lnTo>
                    <a:lnTo>
                      <a:pt x="34" y="30"/>
                    </a:lnTo>
                    <a:lnTo>
                      <a:pt x="34" y="34"/>
                    </a:lnTo>
                    <a:lnTo>
                      <a:pt x="32" y="38"/>
                    </a:lnTo>
                    <a:lnTo>
                      <a:pt x="30" y="40"/>
                    </a:lnTo>
                    <a:lnTo>
                      <a:pt x="26" y="42"/>
                    </a:lnTo>
                    <a:lnTo>
                      <a:pt x="22" y="44"/>
                    </a:lnTo>
                    <a:lnTo>
                      <a:pt x="18" y="44"/>
                    </a:lnTo>
                    <a:lnTo>
                      <a:pt x="10" y="44"/>
                    </a:lnTo>
                    <a:lnTo>
                      <a:pt x="6" y="40"/>
                    </a:lnTo>
                    <a:lnTo>
                      <a:pt x="2" y="36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914" name="Freeform 202"/>
              <p:cNvSpPr>
                <a:spLocks noEditPoints="1"/>
              </p:cNvSpPr>
              <p:nvPr/>
            </p:nvSpPr>
            <p:spPr bwMode="auto">
              <a:xfrm>
                <a:off x="1064" y="223"/>
                <a:ext cx="36" cy="41"/>
              </a:xfrm>
              <a:custGeom>
                <a:avLst/>
                <a:gdLst/>
                <a:ahLst/>
                <a:cxnLst>
                  <a:cxn ang="0">
                    <a:pos x="30" y="30"/>
                  </a:cxn>
                  <a:cxn ang="0">
                    <a:pos x="38" y="32"/>
                  </a:cxn>
                  <a:cxn ang="0">
                    <a:pos x="36" y="36"/>
                  </a:cxn>
                  <a:cxn ang="0">
                    <a:pos x="32" y="40"/>
                  </a:cxn>
                  <a:cxn ang="0">
                    <a:pos x="26" y="44"/>
                  </a:cxn>
                  <a:cxn ang="0">
                    <a:pos x="20" y="44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8"/>
                  </a:cxn>
                  <a:cxn ang="0">
                    <a:pos x="2" y="34"/>
                  </a:cxn>
                  <a:cxn ang="0">
                    <a:pos x="0" y="28"/>
                  </a:cxn>
                  <a:cxn ang="0">
                    <a:pos x="0" y="22"/>
                  </a:cxn>
                  <a:cxn ang="0">
                    <a:pos x="0" y="16"/>
                  </a:cxn>
                  <a:cxn ang="0">
                    <a:pos x="2" y="10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0"/>
                  </a:cxn>
                  <a:cxn ang="0">
                    <a:pos x="24" y="2"/>
                  </a:cxn>
                  <a:cxn ang="0">
                    <a:pos x="30" y="4"/>
                  </a:cxn>
                  <a:cxn ang="0">
                    <a:pos x="32" y="6"/>
                  </a:cxn>
                  <a:cxn ang="0">
                    <a:pos x="36" y="10"/>
                  </a:cxn>
                  <a:cxn ang="0">
                    <a:pos x="38" y="16"/>
                  </a:cxn>
                  <a:cxn ang="0">
                    <a:pos x="38" y="22"/>
                  </a:cxn>
                  <a:cxn ang="0">
                    <a:pos x="38" y="22"/>
                  </a:cxn>
                  <a:cxn ang="0">
                    <a:pos x="38" y="24"/>
                  </a:cxn>
                  <a:cxn ang="0">
                    <a:pos x="8" y="24"/>
                  </a:cxn>
                  <a:cxn ang="0">
                    <a:pos x="8" y="30"/>
                  </a:cxn>
                  <a:cxn ang="0">
                    <a:pos x="12" y="34"/>
                  </a:cxn>
                  <a:cxn ang="0">
                    <a:pos x="16" y="36"/>
                  </a:cxn>
                  <a:cxn ang="0">
                    <a:pos x="20" y="38"/>
                  </a:cxn>
                  <a:cxn ang="0">
                    <a:pos x="24" y="36"/>
                  </a:cxn>
                  <a:cxn ang="0">
                    <a:pos x="26" y="36"/>
                  </a:cxn>
                  <a:cxn ang="0">
                    <a:pos x="28" y="34"/>
                  </a:cxn>
                  <a:cxn ang="0">
                    <a:pos x="30" y="30"/>
                  </a:cxn>
                  <a:cxn ang="0">
                    <a:pos x="8" y="18"/>
                  </a:cxn>
                  <a:cxn ang="0">
                    <a:pos x="30" y="18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4" y="8"/>
                  </a:cxn>
                  <a:cxn ang="0">
                    <a:pos x="20" y="8"/>
                  </a:cxn>
                  <a:cxn ang="0">
                    <a:pos x="14" y="8"/>
                  </a:cxn>
                  <a:cxn ang="0">
                    <a:pos x="12" y="10"/>
                  </a:cxn>
                  <a:cxn ang="0">
                    <a:pos x="8" y="14"/>
                  </a:cxn>
                  <a:cxn ang="0">
                    <a:pos x="8" y="18"/>
                  </a:cxn>
                </a:cxnLst>
                <a:rect l="0" t="0" r="r" b="b"/>
                <a:pathLst>
                  <a:path w="38" h="44">
                    <a:moveTo>
                      <a:pt x="30" y="30"/>
                    </a:moveTo>
                    <a:lnTo>
                      <a:pt x="38" y="32"/>
                    </a:lnTo>
                    <a:lnTo>
                      <a:pt x="36" y="36"/>
                    </a:lnTo>
                    <a:lnTo>
                      <a:pt x="32" y="40"/>
                    </a:lnTo>
                    <a:lnTo>
                      <a:pt x="26" y="44"/>
                    </a:lnTo>
                    <a:lnTo>
                      <a:pt x="20" y="44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8"/>
                    </a:lnTo>
                    <a:lnTo>
                      <a:pt x="2" y="34"/>
                    </a:lnTo>
                    <a:lnTo>
                      <a:pt x="0" y="28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2" y="10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0"/>
                    </a:lnTo>
                    <a:lnTo>
                      <a:pt x="24" y="2"/>
                    </a:lnTo>
                    <a:lnTo>
                      <a:pt x="30" y="4"/>
                    </a:lnTo>
                    <a:lnTo>
                      <a:pt x="32" y="6"/>
                    </a:lnTo>
                    <a:lnTo>
                      <a:pt x="36" y="10"/>
                    </a:lnTo>
                    <a:lnTo>
                      <a:pt x="38" y="16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8" y="24"/>
                    </a:lnTo>
                    <a:lnTo>
                      <a:pt x="8" y="24"/>
                    </a:lnTo>
                    <a:lnTo>
                      <a:pt x="8" y="30"/>
                    </a:lnTo>
                    <a:lnTo>
                      <a:pt x="12" y="34"/>
                    </a:lnTo>
                    <a:lnTo>
                      <a:pt x="16" y="36"/>
                    </a:lnTo>
                    <a:lnTo>
                      <a:pt x="20" y="38"/>
                    </a:lnTo>
                    <a:lnTo>
                      <a:pt x="24" y="36"/>
                    </a:lnTo>
                    <a:lnTo>
                      <a:pt x="26" y="36"/>
                    </a:lnTo>
                    <a:lnTo>
                      <a:pt x="28" y="34"/>
                    </a:lnTo>
                    <a:lnTo>
                      <a:pt x="30" y="30"/>
                    </a:lnTo>
                    <a:close/>
                    <a:moveTo>
                      <a:pt x="8" y="18"/>
                    </a:moveTo>
                    <a:lnTo>
                      <a:pt x="30" y="18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4" y="8"/>
                    </a:lnTo>
                    <a:lnTo>
                      <a:pt x="20" y="8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8" y="14"/>
                    </a:lnTo>
                    <a:lnTo>
                      <a:pt x="8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915" name="Freeform 203"/>
              <p:cNvSpPr>
                <a:spLocks/>
              </p:cNvSpPr>
              <p:nvPr/>
            </p:nvSpPr>
            <p:spPr bwMode="auto">
              <a:xfrm>
                <a:off x="1106" y="223"/>
                <a:ext cx="34" cy="41"/>
              </a:xfrm>
              <a:custGeom>
                <a:avLst/>
                <a:gdLst/>
                <a:ahLst/>
                <a:cxnLst>
                  <a:cxn ang="0">
                    <a:pos x="30" y="28"/>
                  </a:cxn>
                  <a:cxn ang="0">
                    <a:pos x="36" y="28"/>
                  </a:cxn>
                  <a:cxn ang="0">
                    <a:pos x="34" y="36"/>
                  </a:cxn>
                  <a:cxn ang="0">
                    <a:pos x="32" y="40"/>
                  </a:cxn>
                  <a:cxn ang="0">
                    <a:pos x="26" y="42"/>
                  </a:cxn>
                  <a:cxn ang="0">
                    <a:pos x="20" y="44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8"/>
                  </a:cxn>
                  <a:cxn ang="0">
                    <a:pos x="4" y="34"/>
                  </a:cxn>
                  <a:cxn ang="0">
                    <a:pos x="2" y="28"/>
                  </a:cxn>
                  <a:cxn ang="0">
                    <a:pos x="0" y="22"/>
                  </a:cxn>
                  <a:cxn ang="0">
                    <a:pos x="2" y="16"/>
                  </a:cxn>
                  <a:cxn ang="0">
                    <a:pos x="4" y="10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0"/>
                  </a:cxn>
                  <a:cxn ang="0">
                    <a:pos x="26" y="2"/>
                  </a:cxn>
                  <a:cxn ang="0">
                    <a:pos x="30" y="4"/>
                  </a:cxn>
                  <a:cxn ang="0">
                    <a:pos x="34" y="8"/>
                  </a:cxn>
                  <a:cxn ang="0">
                    <a:pos x="36" y="14"/>
                  </a:cxn>
                  <a:cxn ang="0">
                    <a:pos x="28" y="14"/>
                  </a:cxn>
                  <a:cxn ang="0">
                    <a:pos x="28" y="12"/>
                  </a:cxn>
                  <a:cxn ang="0">
                    <a:pos x="26" y="10"/>
                  </a:cxn>
                  <a:cxn ang="0">
                    <a:pos x="22" y="8"/>
                  </a:cxn>
                  <a:cxn ang="0">
                    <a:pos x="20" y="8"/>
                  </a:cxn>
                  <a:cxn ang="0">
                    <a:pos x="16" y="8"/>
                  </a:cxn>
                  <a:cxn ang="0">
                    <a:pos x="12" y="10"/>
                  </a:cxn>
                  <a:cxn ang="0">
                    <a:pos x="10" y="16"/>
                  </a:cxn>
                  <a:cxn ang="0">
                    <a:pos x="8" y="22"/>
                  </a:cxn>
                  <a:cxn ang="0">
                    <a:pos x="10" y="30"/>
                  </a:cxn>
                  <a:cxn ang="0">
                    <a:pos x="12" y="34"/>
                  </a:cxn>
                  <a:cxn ang="0">
                    <a:pos x="14" y="36"/>
                  </a:cxn>
                  <a:cxn ang="0">
                    <a:pos x="20" y="38"/>
                  </a:cxn>
                  <a:cxn ang="0">
                    <a:pos x="22" y="36"/>
                  </a:cxn>
                  <a:cxn ang="0">
                    <a:pos x="26" y="34"/>
                  </a:cxn>
                  <a:cxn ang="0">
                    <a:pos x="28" y="32"/>
                  </a:cxn>
                  <a:cxn ang="0">
                    <a:pos x="30" y="28"/>
                  </a:cxn>
                </a:cxnLst>
                <a:rect l="0" t="0" r="r" b="b"/>
                <a:pathLst>
                  <a:path w="36" h="44">
                    <a:moveTo>
                      <a:pt x="30" y="28"/>
                    </a:moveTo>
                    <a:lnTo>
                      <a:pt x="36" y="28"/>
                    </a:lnTo>
                    <a:lnTo>
                      <a:pt x="34" y="36"/>
                    </a:lnTo>
                    <a:lnTo>
                      <a:pt x="32" y="40"/>
                    </a:lnTo>
                    <a:lnTo>
                      <a:pt x="26" y="42"/>
                    </a:lnTo>
                    <a:lnTo>
                      <a:pt x="20" y="44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8"/>
                    </a:lnTo>
                    <a:lnTo>
                      <a:pt x="4" y="34"/>
                    </a:lnTo>
                    <a:lnTo>
                      <a:pt x="2" y="28"/>
                    </a:lnTo>
                    <a:lnTo>
                      <a:pt x="0" y="22"/>
                    </a:lnTo>
                    <a:lnTo>
                      <a:pt x="2" y="16"/>
                    </a:lnTo>
                    <a:lnTo>
                      <a:pt x="4" y="10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0"/>
                    </a:lnTo>
                    <a:lnTo>
                      <a:pt x="26" y="2"/>
                    </a:lnTo>
                    <a:lnTo>
                      <a:pt x="30" y="4"/>
                    </a:lnTo>
                    <a:lnTo>
                      <a:pt x="34" y="8"/>
                    </a:lnTo>
                    <a:lnTo>
                      <a:pt x="36" y="14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16" y="8"/>
                    </a:lnTo>
                    <a:lnTo>
                      <a:pt x="12" y="10"/>
                    </a:lnTo>
                    <a:lnTo>
                      <a:pt x="10" y="16"/>
                    </a:lnTo>
                    <a:lnTo>
                      <a:pt x="8" y="22"/>
                    </a:lnTo>
                    <a:lnTo>
                      <a:pt x="10" y="30"/>
                    </a:lnTo>
                    <a:lnTo>
                      <a:pt x="12" y="34"/>
                    </a:lnTo>
                    <a:lnTo>
                      <a:pt x="14" y="36"/>
                    </a:lnTo>
                    <a:lnTo>
                      <a:pt x="20" y="38"/>
                    </a:lnTo>
                    <a:lnTo>
                      <a:pt x="22" y="36"/>
                    </a:lnTo>
                    <a:lnTo>
                      <a:pt x="26" y="34"/>
                    </a:lnTo>
                    <a:lnTo>
                      <a:pt x="28" y="32"/>
                    </a:lnTo>
                    <a:lnTo>
                      <a:pt x="30" y="2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916" name="Rectangle 204"/>
              <p:cNvSpPr>
                <a:spLocks noChangeArrowheads="1"/>
              </p:cNvSpPr>
              <p:nvPr/>
            </p:nvSpPr>
            <p:spPr bwMode="auto">
              <a:xfrm>
                <a:off x="1146" y="213"/>
                <a:ext cx="26" cy="2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917" name="Freeform 205"/>
              <p:cNvSpPr>
                <a:spLocks/>
              </p:cNvSpPr>
              <p:nvPr/>
            </p:nvSpPr>
            <p:spPr bwMode="auto">
              <a:xfrm>
                <a:off x="1182" y="188"/>
                <a:ext cx="13" cy="40"/>
              </a:xfrm>
              <a:custGeom>
                <a:avLst/>
                <a:gdLst/>
                <a:ahLst/>
                <a:cxnLst>
                  <a:cxn ang="0">
                    <a:pos x="14" y="42"/>
                  </a:cxn>
                  <a:cxn ang="0">
                    <a:pos x="10" y="42"/>
                  </a:cxn>
                  <a:cxn ang="0">
                    <a:pos x="10" y="10"/>
                  </a:cxn>
                  <a:cxn ang="0">
                    <a:pos x="8" y="12"/>
                  </a:cxn>
                  <a:cxn ang="0">
                    <a:pos x="4" y="14"/>
                  </a:cxn>
                  <a:cxn ang="0">
                    <a:pos x="2" y="14"/>
                  </a:cxn>
                  <a:cxn ang="0">
                    <a:pos x="0" y="16"/>
                  </a:cxn>
                  <a:cxn ang="0">
                    <a:pos x="0" y="10"/>
                  </a:cxn>
                  <a:cxn ang="0">
                    <a:pos x="4" y="8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2" y="0"/>
                  </a:cxn>
                  <a:cxn ang="0">
                    <a:pos x="14" y="0"/>
                  </a:cxn>
                  <a:cxn ang="0">
                    <a:pos x="14" y="42"/>
                  </a:cxn>
                </a:cxnLst>
                <a:rect l="0" t="0" r="r" b="b"/>
                <a:pathLst>
                  <a:path w="14" h="42">
                    <a:moveTo>
                      <a:pt x="14" y="42"/>
                    </a:moveTo>
                    <a:lnTo>
                      <a:pt x="10" y="42"/>
                    </a:lnTo>
                    <a:lnTo>
                      <a:pt x="10" y="10"/>
                    </a:lnTo>
                    <a:lnTo>
                      <a:pt x="8" y="12"/>
                    </a:lnTo>
                    <a:lnTo>
                      <a:pt x="4" y="14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4" y="8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4" y="4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918" name="Freeform 206"/>
              <p:cNvSpPr>
                <a:spLocks/>
              </p:cNvSpPr>
              <p:nvPr/>
            </p:nvSpPr>
            <p:spPr bwMode="auto">
              <a:xfrm>
                <a:off x="1233" y="223"/>
                <a:ext cx="33" cy="41"/>
              </a:xfrm>
              <a:custGeom>
                <a:avLst/>
                <a:gdLst/>
                <a:ahLst/>
                <a:cxnLst>
                  <a:cxn ang="0">
                    <a:pos x="8" y="30"/>
                  </a:cxn>
                  <a:cxn ang="0">
                    <a:pos x="10" y="36"/>
                  </a:cxn>
                  <a:cxn ang="0">
                    <a:pos x="18" y="38"/>
                  </a:cxn>
                  <a:cxn ang="0">
                    <a:pos x="24" y="36"/>
                  </a:cxn>
                  <a:cxn ang="0">
                    <a:pos x="26" y="32"/>
                  </a:cxn>
                  <a:cxn ang="0">
                    <a:pos x="24" y="28"/>
                  </a:cxn>
                  <a:cxn ang="0">
                    <a:pos x="18" y="26"/>
                  </a:cxn>
                  <a:cxn ang="0">
                    <a:pos x="8" y="22"/>
                  </a:cxn>
                  <a:cxn ang="0">
                    <a:pos x="2" y="18"/>
                  </a:cxn>
                  <a:cxn ang="0">
                    <a:pos x="0" y="12"/>
                  </a:cxn>
                  <a:cxn ang="0">
                    <a:pos x="2" y="8"/>
                  </a:cxn>
                  <a:cxn ang="0">
                    <a:pos x="6" y="4"/>
                  </a:cxn>
                  <a:cxn ang="0">
                    <a:pos x="10" y="2"/>
                  </a:cxn>
                  <a:cxn ang="0">
                    <a:pos x="16" y="0"/>
                  </a:cxn>
                  <a:cxn ang="0">
                    <a:pos x="24" y="2"/>
                  </a:cxn>
                  <a:cxn ang="0">
                    <a:pos x="30" y="6"/>
                  </a:cxn>
                  <a:cxn ang="0">
                    <a:pos x="32" y="12"/>
                  </a:cxn>
                  <a:cxn ang="0">
                    <a:pos x="24" y="10"/>
                  </a:cxn>
                  <a:cxn ang="0">
                    <a:pos x="20" y="8"/>
                  </a:cxn>
                  <a:cxn ang="0">
                    <a:pos x="12" y="8"/>
                  </a:cxn>
                  <a:cxn ang="0">
                    <a:pos x="8" y="10"/>
                  </a:cxn>
                  <a:cxn ang="0">
                    <a:pos x="8" y="14"/>
                  </a:cxn>
                  <a:cxn ang="0">
                    <a:pos x="10" y="16"/>
                  </a:cxn>
                  <a:cxn ang="0">
                    <a:pos x="14" y="16"/>
                  </a:cxn>
                  <a:cxn ang="0">
                    <a:pos x="22" y="20"/>
                  </a:cxn>
                  <a:cxn ang="0">
                    <a:pos x="30" y="22"/>
                  </a:cxn>
                  <a:cxn ang="0">
                    <a:pos x="34" y="28"/>
                  </a:cxn>
                  <a:cxn ang="0">
                    <a:pos x="34" y="34"/>
                  </a:cxn>
                  <a:cxn ang="0">
                    <a:pos x="30" y="40"/>
                  </a:cxn>
                  <a:cxn ang="0">
                    <a:pos x="22" y="44"/>
                  </a:cxn>
                  <a:cxn ang="0">
                    <a:pos x="10" y="44"/>
                  </a:cxn>
                  <a:cxn ang="0">
                    <a:pos x="2" y="36"/>
                  </a:cxn>
                </a:cxnLst>
                <a:rect l="0" t="0" r="r" b="b"/>
                <a:pathLst>
                  <a:path w="34" h="44">
                    <a:moveTo>
                      <a:pt x="0" y="30"/>
                    </a:moveTo>
                    <a:lnTo>
                      <a:pt x="8" y="30"/>
                    </a:lnTo>
                    <a:lnTo>
                      <a:pt x="8" y="32"/>
                    </a:lnTo>
                    <a:lnTo>
                      <a:pt x="10" y="36"/>
                    </a:lnTo>
                    <a:lnTo>
                      <a:pt x="14" y="36"/>
                    </a:lnTo>
                    <a:lnTo>
                      <a:pt x="18" y="38"/>
                    </a:lnTo>
                    <a:lnTo>
                      <a:pt x="22" y="36"/>
                    </a:lnTo>
                    <a:lnTo>
                      <a:pt x="24" y="36"/>
                    </a:lnTo>
                    <a:lnTo>
                      <a:pt x="26" y="34"/>
                    </a:lnTo>
                    <a:lnTo>
                      <a:pt x="26" y="32"/>
                    </a:lnTo>
                    <a:lnTo>
                      <a:pt x="26" y="30"/>
                    </a:lnTo>
                    <a:lnTo>
                      <a:pt x="24" y="28"/>
                    </a:lnTo>
                    <a:lnTo>
                      <a:pt x="22" y="28"/>
                    </a:lnTo>
                    <a:lnTo>
                      <a:pt x="18" y="26"/>
                    </a:lnTo>
                    <a:lnTo>
                      <a:pt x="12" y="24"/>
                    </a:lnTo>
                    <a:lnTo>
                      <a:pt x="8" y="22"/>
                    </a:lnTo>
                    <a:lnTo>
                      <a:pt x="4" y="20"/>
                    </a:lnTo>
                    <a:lnTo>
                      <a:pt x="2" y="18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4" y="2"/>
                    </a:lnTo>
                    <a:lnTo>
                      <a:pt x="28" y="4"/>
                    </a:lnTo>
                    <a:lnTo>
                      <a:pt x="30" y="6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16" y="8"/>
                    </a:lnTo>
                    <a:lnTo>
                      <a:pt x="12" y="8"/>
                    </a:lnTo>
                    <a:lnTo>
                      <a:pt x="10" y="8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6" y="18"/>
                    </a:lnTo>
                    <a:lnTo>
                      <a:pt x="22" y="20"/>
                    </a:lnTo>
                    <a:lnTo>
                      <a:pt x="26" y="20"/>
                    </a:lnTo>
                    <a:lnTo>
                      <a:pt x="30" y="22"/>
                    </a:lnTo>
                    <a:lnTo>
                      <a:pt x="32" y="24"/>
                    </a:lnTo>
                    <a:lnTo>
                      <a:pt x="34" y="28"/>
                    </a:lnTo>
                    <a:lnTo>
                      <a:pt x="34" y="30"/>
                    </a:lnTo>
                    <a:lnTo>
                      <a:pt x="34" y="34"/>
                    </a:lnTo>
                    <a:lnTo>
                      <a:pt x="32" y="38"/>
                    </a:lnTo>
                    <a:lnTo>
                      <a:pt x="30" y="40"/>
                    </a:lnTo>
                    <a:lnTo>
                      <a:pt x="26" y="42"/>
                    </a:lnTo>
                    <a:lnTo>
                      <a:pt x="22" y="44"/>
                    </a:lnTo>
                    <a:lnTo>
                      <a:pt x="18" y="44"/>
                    </a:lnTo>
                    <a:lnTo>
                      <a:pt x="10" y="44"/>
                    </a:lnTo>
                    <a:lnTo>
                      <a:pt x="6" y="40"/>
                    </a:lnTo>
                    <a:lnTo>
                      <a:pt x="2" y="36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919" name="Freeform 207"/>
              <p:cNvSpPr>
                <a:spLocks/>
              </p:cNvSpPr>
              <p:nvPr/>
            </p:nvSpPr>
            <p:spPr bwMode="auto">
              <a:xfrm>
                <a:off x="1275" y="223"/>
                <a:ext cx="19" cy="41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2"/>
                  </a:cxn>
                  <a:cxn ang="0">
                    <a:pos x="6" y="2"/>
                  </a:cxn>
                  <a:cxn ang="0">
                    <a:pos x="6" y="8"/>
                  </a:cxn>
                  <a:cxn ang="0">
                    <a:pos x="8" y="4"/>
                  </a:cxn>
                  <a:cxn ang="0">
                    <a:pos x="10" y="2"/>
                  </a:cxn>
                  <a:cxn ang="0">
                    <a:pos x="12" y="0"/>
                  </a:cxn>
                  <a:cxn ang="0">
                    <a:pos x="14" y="0"/>
                  </a:cxn>
                  <a:cxn ang="0">
                    <a:pos x="18" y="2"/>
                  </a:cxn>
                  <a:cxn ang="0">
                    <a:pos x="20" y="2"/>
                  </a:cxn>
                  <a:cxn ang="0">
                    <a:pos x="18" y="10"/>
                  </a:cxn>
                  <a:cxn ang="0">
                    <a:pos x="16" y="8"/>
                  </a:cxn>
                  <a:cxn ang="0">
                    <a:pos x="14" y="8"/>
                  </a:cxn>
                  <a:cxn ang="0">
                    <a:pos x="12" y="8"/>
                  </a:cxn>
                  <a:cxn ang="0">
                    <a:pos x="10" y="8"/>
                  </a:cxn>
                  <a:cxn ang="0">
                    <a:pos x="8" y="10"/>
                  </a:cxn>
                  <a:cxn ang="0">
                    <a:pos x="8" y="12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6" y="44"/>
                  </a:cxn>
                  <a:cxn ang="0">
                    <a:pos x="0" y="44"/>
                  </a:cxn>
                </a:cxnLst>
                <a:rect l="0" t="0" r="r" b="b"/>
                <a:pathLst>
                  <a:path w="20" h="44">
                    <a:moveTo>
                      <a:pt x="0" y="44"/>
                    </a:moveTo>
                    <a:lnTo>
                      <a:pt x="0" y="2"/>
                    </a:lnTo>
                    <a:lnTo>
                      <a:pt x="6" y="2"/>
                    </a:lnTo>
                    <a:lnTo>
                      <a:pt x="6" y="8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8" y="2"/>
                    </a:lnTo>
                    <a:lnTo>
                      <a:pt x="20" y="2"/>
                    </a:lnTo>
                    <a:lnTo>
                      <a:pt x="18" y="10"/>
                    </a:lnTo>
                    <a:lnTo>
                      <a:pt x="16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0" y="8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6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499920" name="Rectangle 208"/>
              <p:cNvSpPr>
                <a:spLocks noChangeArrowheads="1"/>
              </p:cNvSpPr>
              <p:nvPr/>
            </p:nvSpPr>
            <p:spPr bwMode="auto">
              <a:xfrm>
                <a:off x="1298" y="213"/>
                <a:ext cx="27" cy="2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99921" name="Freeform 209"/>
            <p:cNvSpPr>
              <a:spLocks/>
            </p:cNvSpPr>
            <p:nvPr/>
          </p:nvSpPr>
          <p:spPr bwMode="auto">
            <a:xfrm>
              <a:off x="1334" y="188"/>
              <a:ext cx="16" cy="40"/>
            </a:xfrm>
            <a:custGeom>
              <a:avLst/>
              <a:gdLst/>
              <a:ahLst/>
              <a:cxnLst>
                <a:cxn ang="0">
                  <a:pos x="16" y="42"/>
                </a:cxn>
                <a:cxn ang="0">
                  <a:pos x="10" y="42"/>
                </a:cxn>
                <a:cxn ang="0">
                  <a:pos x="10" y="10"/>
                </a:cxn>
                <a:cxn ang="0">
                  <a:pos x="8" y="12"/>
                </a:cxn>
                <a:cxn ang="0">
                  <a:pos x="6" y="14"/>
                </a:cxn>
                <a:cxn ang="0">
                  <a:pos x="2" y="14"/>
                </a:cxn>
                <a:cxn ang="0">
                  <a:pos x="0" y="16"/>
                </a:cxn>
                <a:cxn ang="0">
                  <a:pos x="0" y="10"/>
                </a:cxn>
                <a:cxn ang="0">
                  <a:pos x="4" y="8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2" y="0"/>
                </a:cxn>
                <a:cxn ang="0">
                  <a:pos x="16" y="0"/>
                </a:cxn>
                <a:cxn ang="0">
                  <a:pos x="16" y="42"/>
                </a:cxn>
              </a:cxnLst>
              <a:rect l="0" t="0" r="r" b="b"/>
              <a:pathLst>
                <a:path w="16" h="42">
                  <a:moveTo>
                    <a:pt x="16" y="42"/>
                  </a:moveTo>
                  <a:lnTo>
                    <a:pt x="10" y="42"/>
                  </a:lnTo>
                  <a:lnTo>
                    <a:pt x="10" y="10"/>
                  </a:lnTo>
                  <a:lnTo>
                    <a:pt x="8" y="12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8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6" y="4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22" name="Freeform 210"/>
            <p:cNvSpPr>
              <a:spLocks/>
            </p:cNvSpPr>
            <p:nvPr/>
          </p:nvSpPr>
          <p:spPr bwMode="auto">
            <a:xfrm>
              <a:off x="1365" y="211"/>
              <a:ext cx="17" cy="65"/>
            </a:xfrm>
            <a:custGeom>
              <a:avLst/>
              <a:gdLst/>
              <a:ahLst/>
              <a:cxnLst>
                <a:cxn ang="0">
                  <a:pos x="18" y="68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8" y="2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2"/>
                </a:cxn>
                <a:cxn ang="0">
                  <a:pos x="10" y="66"/>
                </a:cxn>
                <a:cxn ang="0">
                  <a:pos x="8" y="66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18" y="68"/>
                </a:cxn>
              </a:cxnLst>
              <a:rect l="0" t="0" r="r" b="b"/>
              <a:pathLst>
                <a:path w="18" h="68">
                  <a:moveTo>
                    <a:pt x="18" y="68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8" y="2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2"/>
                  </a:lnTo>
                  <a:lnTo>
                    <a:pt x="10" y="66"/>
                  </a:lnTo>
                  <a:lnTo>
                    <a:pt x="8" y="66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18" y="6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23" name="Freeform 211"/>
            <p:cNvSpPr>
              <a:spLocks/>
            </p:cNvSpPr>
            <p:nvPr/>
          </p:nvSpPr>
          <p:spPr bwMode="auto">
            <a:xfrm>
              <a:off x="868" y="1299"/>
              <a:ext cx="968" cy="356"/>
            </a:xfrm>
            <a:custGeom>
              <a:avLst/>
              <a:gdLst/>
              <a:ahLst/>
              <a:cxnLst>
                <a:cxn ang="0">
                  <a:pos x="0" y="374"/>
                </a:cxn>
                <a:cxn ang="0">
                  <a:pos x="0" y="374"/>
                </a:cxn>
                <a:cxn ang="0">
                  <a:pos x="0" y="374"/>
                </a:cxn>
                <a:cxn ang="0">
                  <a:pos x="0" y="374"/>
                </a:cxn>
                <a:cxn ang="0">
                  <a:pos x="0" y="374"/>
                </a:cxn>
                <a:cxn ang="0">
                  <a:pos x="0" y="372"/>
                </a:cxn>
                <a:cxn ang="0">
                  <a:pos x="0" y="372"/>
                </a:cxn>
                <a:cxn ang="0">
                  <a:pos x="0" y="370"/>
                </a:cxn>
                <a:cxn ang="0">
                  <a:pos x="0" y="366"/>
                </a:cxn>
                <a:cxn ang="0">
                  <a:pos x="2" y="358"/>
                </a:cxn>
                <a:cxn ang="0">
                  <a:pos x="4" y="346"/>
                </a:cxn>
                <a:cxn ang="0">
                  <a:pos x="14" y="304"/>
                </a:cxn>
                <a:cxn ang="0">
                  <a:pos x="20" y="286"/>
                </a:cxn>
                <a:cxn ang="0">
                  <a:pos x="26" y="274"/>
                </a:cxn>
                <a:cxn ang="0">
                  <a:pos x="36" y="250"/>
                </a:cxn>
                <a:cxn ang="0">
                  <a:pos x="48" y="230"/>
                </a:cxn>
                <a:cxn ang="0">
                  <a:pos x="68" y="202"/>
                </a:cxn>
                <a:cxn ang="0">
                  <a:pos x="92" y="180"/>
                </a:cxn>
                <a:cxn ang="0">
                  <a:pos x="116" y="160"/>
                </a:cxn>
                <a:cxn ang="0">
                  <a:pos x="160" y="132"/>
                </a:cxn>
                <a:cxn ang="0">
                  <a:pos x="202" y="110"/>
                </a:cxn>
                <a:cxn ang="0">
                  <a:pos x="242" y="96"/>
                </a:cxn>
                <a:cxn ang="0">
                  <a:pos x="326" y="70"/>
                </a:cxn>
                <a:cxn ang="0">
                  <a:pos x="416" y="50"/>
                </a:cxn>
                <a:cxn ang="0">
                  <a:pos x="502" y="34"/>
                </a:cxn>
                <a:cxn ang="0">
                  <a:pos x="586" y="24"/>
                </a:cxn>
                <a:cxn ang="0">
                  <a:pos x="674" y="14"/>
                </a:cxn>
                <a:cxn ang="0">
                  <a:pos x="718" y="12"/>
                </a:cxn>
                <a:cxn ang="0">
                  <a:pos x="760" y="8"/>
                </a:cxn>
                <a:cxn ang="0">
                  <a:pos x="800" y="6"/>
                </a:cxn>
                <a:cxn ang="0">
                  <a:pos x="842" y="4"/>
                </a:cxn>
                <a:cxn ang="0">
                  <a:pos x="884" y="2"/>
                </a:cxn>
                <a:cxn ang="0">
                  <a:pos x="926" y="2"/>
                </a:cxn>
                <a:cxn ang="0">
                  <a:pos x="946" y="2"/>
                </a:cxn>
                <a:cxn ang="0">
                  <a:pos x="958" y="2"/>
                </a:cxn>
                <a:cxn ang="0">
                  <a:pos x="968" y="2"/>
                </a:cxn>
                <a:cxn ang="0">
                  <a:pos x="978" y="2"/>
                </a:cxn>
                <a:cxn ang="0">
                  <a:pos x="984" y="2"/>
                </a:cxn>
                <a:cxn ang="0">
                  <a:pos x="988" y="2"/>
                </a:cxn>
                <a:cxn ang="0">
                  <a:pos x="994" y="2"/>
                </a:cxn>
                <a:cxn ang="0">
                  <a:pos x="998" y="2"/>
                </a:cxn>
                <a:cxn ang="0">
                  <a:pos x="1004" y="2"/>
                </a:cxn>
                <a:cxn ang="0">
                  <a:pos x="1006" y="2"/>
                </a:cxn>
                <a:cxn ang="0">
                  <a:pos x="1008" y="2"/>
                </a:cxn>
                <a:cxn ang="0">
                  <a:pos x="1010" y="2"/>
                </a:cxn>
                <a:cxn ang="0">
                  <a:pos x="1012" y="2"/>
                </a:cxn>
                <a:cxn ang="0">
                  <a:pos x="1014" y="2"/>
                </a:cxn>
                <a:cxn ang="0">
                  <a:pos x="1014" y="0"/>
                </a:cxn>
                <a:cxn ang="0">
                  <a:pos x="1014" y="0"/>
                </a:cxn>
                <a:cxn ang="0">
                  <a:pos x="1016" y="0"/>
                </a:cxn>
              </a:cxnLst>
              <a:rect l="0" t="0" r="r" b="b"/>
              <a:pathLst>
                <a:path w="1016" h="374">
                  <a:moveTo>
                    <a:pt x="0" y="374"/>
                  </a:moveTo>
                  <a:lnTo>
                    <a:pt x="0" y="374"/>
                  </a:lnTo>
                  <a:lnTo>
                    <a:pt x="0" y="374"/>
                  </a:lnTo>
                  <a:lnTo>
                    <a:pt x="0" y="374"/>
                  </a:lnTo>
                  <a:lnTo>
                    <a:pt x="0" y="374"/>
                  </a:lnTo>
                  <a:lnTo>
                    <a:pt x="0" y="372"/>
                  </a:lnTo>
                  <a:lnTo>
                    <a:pt x="0" y="372"/>
                  </a:lnTo>
                  <a:lnTo>
                    <a:pt x="0" y="370"/>
                  </a:lnTo>
                  <a:lnTo>
                    <a:pt x="0" y="366"/>
                  </a:lnTo>
                  <a:lnTo>
                    <a:pt x="2" y="358"/>
                  </a:lnTo>
                  <a:lnTo>
                    <a:pt x="4" y="346"/>
                  </a:lnTo>
                  <a:lnTo>
                    <a:pt x="14" y="304"/>
                  </a:lnTo>
                  <a:lnTo>
                    <a:pt x="20" y="286"/>
                  </a:lnTo>
                  <a:lnTo>
                    <a:pt x="26" y="274"/>
                  </a:lnTo>
                  <a:lnTo>
                    <a:pt x="36" y="250"/>
                  </a:lnTo>
                  <a:lnTo>
                    <a:pt x="48" y="230"/>
                  </a:lnTo>
                  <a:lnTo>
                    <a:pt x="68" y="202"/>
                  </a:lnTo>
                  <a:lnTo>
                    <a:pt x="92" y="180"/>
                  </a:lnTo>
                  <a:lnTo>
                    <a:pt x="116" y="160"/>
                  </a:lnTo>
                  <a:lnTo>
                    <a:pt x="160" y="132"/>
                  </a:lnTo>
                  <a:lnTo>
                    <a:pt x="202" y="110"/>
                  </a:lnTo>
                  <a:lnTo>
                    <a:pt x="242" y="96"/>
                  </a:lnTo>
                  <a:lnTo>
                    <a:pt x="326" y="70"/>
                  </a:lnTo>
                  <a:lnTo>
                    <a:pt x="416" y="50"/>
                  </a:lnTo>
                  <a:lnTo>
                    <a:pt x="502" y="34"/>
                  </a:lnTo>
                  <a:lnTo>
                    <a:pt x="586" y="24"/>
                  </a:lnTo>
                  <a:lnTo>
                    <a:pt x="674" y="14"/>
                  </a:lnTo>
                  <a:lnTo>
                    <a:pt x="718" y="12"/>
                  </a:lnTo>
                  <a:lnTo>
                    <a:pt x="760" y="8"/>
                  </a:lnTo>
                  <a:lnTo>
                    <a:pt x="800" y="6"/>
                  </a:lnTo>
                  <a:lnTo>
                    <a:pt x="842" y="4"/>
                  </a:lnTo>
                  <a:lnTo>
                    <a:pt x="884" y="2"/>
                  </a:lnTo>
                  <a:lnTo>
                    <a:pt x="926" y="2"/>
                  </a:lnTo>
                  <a:lnTo>
                    <a:pt x="946" y="2"/>
                  </a:lnTo>
                  <a:lnTo>
                    <a:pt x="958" y="2"/>
                  </a:lnTo>
                  <a:lnTo>
                    <a:pt x="968" y="2"/>
                  </a:lnTo>
                  <a:lnTo>
                    <a:pt x="978" y="2"/>
                  </a:lnTo>
                  <a:lnTo>
                    <a:pt x="984" y="2"/>
                  </a:lnTo>
                  <a:lnTo>
                    <a:pt x="988" y="2"/>
                  </a:lnTo>
                  <a:lnTo>
                    <a:pt x="994" y="2"/>
                  </a:lnTo>
                  <a:lnTo>
                    <a:pt x="998" y="2"/>
                  </a:lnTo>
                  <a:lnTo>
                    <a:pt x="1004" y="2"/>
                  </a:lnTo>
                  <a:lnTo>
                    <a:pt x="1006" y="2"/>
                  </a:lnTo>
                  <a:lnTo>
                    <a:pt x="1008" y="2"/>
                  </a:lnTo>
                  <a:lnTo>
                    <a:pt x="1010" y="2"/>
                  </a:lnTo>
                  <a:lnTo>
                    <a:pt x="1012" y="2"/>
                  </a:lnTo>
                  <a:lnTo>
                    <a:pt x="1014" y="2"/>
                  </a:lnTo>
                  <a:lnTo>
                    <a:pt x="1014" y="0"/>
                  </a:lnTo>
                  <a:lnTo>
                    <a:pt x="1014" y="0"/>
                  </a:lnTo>
                  <a:lnTo>
                    <a:pt x="1016" y="0"/>
                  </a:lnTo>
                </a:path>
              </a:pathLst>
            </a:custGeom>
            <a:noFill/>
            <a:ln w="6350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24" name="Freeform 212"/>
            <p:cNvSpPr>
              <a:spLocks/>
            </p:cNvSpPr>
            <p:nvPr/>
          </p:nvSpPr>
          <p:spPr bwMode="auto">
            <a:xfrm>
              <a:off x="1836" y="1299"/>
              <a:ext cx="1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noFill/>
            <a:ln w="6350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25" name="Freeform 213"/>
            <p:cNvSpPr>
              <a:spLocks/>
            </p:cNvSpPr>
            <p:nvPr/>
          </p:nvSpPr>
          <p:spPr bwMode="auto">
            <a:xfrm>
              <a:off x="1837" y="1299"/>
              <a:ext cx="981" cy="5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6" y="2"/>
                </a:cxn>
                <a:cxn ang="0">
                  <a:pos x="10" y="2"/>
                </a:cxn>
                <a:cxn ang="0">
                  <a:pos x="12" y="2"/>
                </a:cxn>
                <a:cxn ang="0">
                  <a:pos x="18" y="2"/>
                </a:cxn>
                <a:cxn ang="0">
                  <a:pos x="22" y="2"/>
                </a:cxn>
                <a:cxn ang="0">
                  <a:pos x="34" y="2"/>
                </a:cxn>
                <a:cxn ang="0">
                  <a:pos x="44" y="2"/>
                </a:cxn>
                <a:cxn ang="0">
                  <a:pos x="54" y="2"/>
                </a:cxn>
                <a:cxn ang="0">
                  <a:pos x="74" y="2"/>
                </a:cxn>
                <a:cxn ang="0">
                  <a:pos x="94" y="2"/>
                </a:cxn>
                <a:cxn ang="0">
                  <a:pos x="116" y="2"/>
                </a:cxn>
                <a:cxn ang="0">
                  <a:pos x="162" y="4"/>
                </a:cxn>
                <a:cxn ang="0">
                  <a:pos x="203" y="6"/>
                </a:cxn>
                <a:cxn ang="0">
                  <a:pos x="249" y="8"/>
                </a:cxn>
                <a:cxn ang="0">
                  <a:pos x="337" y="14"/>
                </a:cxn>
                <a:cxn ang="0">
                  <a:pos x="423" y="24"/>
                </a:cxn>
                <a:cxn ang="0">
                  <a:pos x="507" y="34"/>
                </a:cxn>
                <a:cxn ang="0">
                  <a:pos x="595" y="48"/>
                </a:cxn>
                <a:cxn ang="0">
                  <a:pos x="679" y="66"/>
                </a:cxn>
                <a:cxn ang="0">
                  <a:pos x="723" y="78"/>
                </a:cxn>
                <a:cxn ang="0">
                  <a:pos x="769" y="94"/>
                </a:cxn>
                <a:cxn ang="0">
                  <a:pos x="811" y="110"/>
                </a:cxn>
                <a:cxn ang="0">
                  <a:pos x="857" y="132"/>
                </a:cxn>
                <a:cxn ang="0">
                  <a:pos x="899" y="158"/>
                </a:cxn>
                <a:cxn ang="0">
                  <a:pos x="923" y="178"/>
                </a:cxn>
                <a:cxn ang="0">
                  <a:pos x="945" y="200"/>
                </a:cxn>
                <a:cxn ang="0">
                  <a:pos x="955" y="214"/>
                </a:cxn>
                <a:cxn ang="0">
                  <a:pos x="967" y="230"/>
                </a:cxn>
                <a:cxn ang="0">
                  <a:pos x="977" y="248"/>
                </a:cxn>
                <a:cxn ang="0">
                  <a:pos x="989" y="270"/>
                </a:cxn>
                <a:cxn ang="0">
                  <a:pos x="999" y="300"/>
                </a:cxn>
                <a:cxn ang="0">
                  <a:pos x="1009" y="338"/>
                </a:cxn>
                <a:cxn ang="0">
                  <a:pos x="1015" y="362"/>
                </a:cxn>
                <a:cxn ang="0">
                  <a:pos x="1017" y="378"/>
                </a:cxn>
                <a:cxn ang="0">
                  <a:pos x="1019" y="400"/>
                </a:cxn>
                <a:cxn ang="0">
                  <a:pos x="1023" y="422"/>
                </a:cxn>
                <a:cxn ang="0">
                  <a:pos x="1023" y="436"/>
                </a:cxn>
                <a:cxn ang="0">
                  <a:pos x="1025" y="454"/>
                </a:cxn>
                <a:cxn ang="0">
                  <a:pos x="1025" y="476"/>
                </a:cxn>
                <a:cxn ang="0">
                  <a:pos x="1027" y="500"/>
                </a:cxn>
                <a:cxn ang="0">
                  <a:pos x="1027" y="512"/>
                </a:cxn>
                <a:cxn ang="0">
                  <a:pos x="1029" y="530"/>
                </a:cxn>
                <a:cxn ang="0">
                  <a:pos x="1029" y="548"/>
                </a:cxn>
                <a:cxn ang="0">
                  <a:pos x="1029" y="574"/>
                </a:cxn>
              </a:cxnLst>
              <a:rect l="0" t="0" r="r" b="b"/>
              <a:pathLst>
                <a:path w="1029" h="574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8" y="2"/>
                  </a:lnTo>
                  <a:lnTo>
                    <a:pt x="22" y="2"/>
                  </a:lnTo>
                  <a:lnTo>
                    <a:pt x="34" y="2"/>
                  </a:lnTo>
                  <a:lnTo>
                    <a:pt x="44" y="2"/>
                  </a:lnTo>
                  <a:lnTo>
                    <a:pt x="54" y="2"/>
                  </a:lnTo>
                  <a:lnTo>
                    <a:pt x="74" y="2"/>
                  </a:lnTo>
                  <a:lnTo>
                    <a:pt x="94" y="2"/>
                  </a:lnTo>
                  <a:lnTo>
                    <a:pt x="116" y="2"/>
                  </a:lnTo>
                  <a:lnTo>
                    <a:pt x="162" y="4"/>
                  </a:lnTo>
                  <a:lnTo>
                    <a:pt x="203" y="6"/>
                  </a:lnTo>
                  <a:lnTo>
                    <a:pt x="249" y="8"/>
                  </a:lnTo>
                  <a:lnTo>
                    <a:pt x="337" y="14"/>
                  </a:lnTo>
                  <a:lnTo>
                    <a:pt x="423" y="24"/>
                  </a:lnTo>
                  <a:lnTo>
                    <a:pt x="507" y="34"/>
                  </a:lnTo>
                  <a:lnTo>
                    <a:pt x="595" y="48"/>
                  </a:lnTo>
                  <a:lnTo>
                    <a:pt x="679" y="66"/>
                  </a:lnTo>
                  <a:lnTo>
                    <a:pt x="723" y="78"/>
                  </a:lnTo>
                  <a:lnTo>
                    <a:pt x="769" y="94"/>
                  </a:lnTo>
                  <a:lnTo>
                    <a:pt x="811" y="110"/>
                  </a:lnTo>
                  <a:lnTo>
                    <a:pt x="857" y="132"/>
                  </a:lnTo>
                  <a:lnTo>
                    <a:pt x="899" y="158"/>
                  </a:lnTo>
                  <a:lnTo>
                    <a:pt x="923" y="178"/>
                  </a:lnTo>
                  <a:lnTo>
                    <a:pt x="945" y="200"/>
                  </a:lnTo>
                  <a:lnTo>
                    <a:pt x="955" y="214"/>
                  </a:lnTo>
                  <a:lnTo>
                    <a:pt x="967" y="230"/>
                  </a:lnTo>
                  <a:lnTo>
                    <a:pt x="977" y="248"/>
                  </a:lnTo>
                  <a:lnTo>
                    <a:pt x="989" y="270"/>
                  </a:lnTo>
                  <a:lnTo>
                    <a:pt x="999" y="300"/>
                  </a:lnTo>
                  <a:lnTo>
                    <a:pt x="1009" y="338"/>
                  </a:lnTo>
                  <a:lnTo>
                    <a:pt x="1015" y="362"/>
                  </a:lnTo>
                  <a:lnTo>
                    <a:pt x="1017" y="378"/>
                  </a:lnTo>
                  <a:lnTo>
                    <a:pt x="1019" y="400"/>
                  </a:lnTo>
                  <a:lnTo>
                    <a:pt x="1023" y="422"/>
                  </a:lnTo>
                  <a:lnTo>
                    <a:pt x="1023" y="436"/>
                  </a:lnTo>
                  <a:lnTo>
                    <a:pt x="1025" y="454"/>
                  </a:lnTo>
                  <a:lnTo>
                    <a:pt x="1025" y="476"/>
                  </a:lnTo>
                  <a:lnTo>
                    <a:pt x="1027" y="500"/>
                  </a:lnTo>
                  <a:lnTo>
                    <a:pt x="1027" y="512"/>
                  </a:lnTo>
                  <a:lnTo>
                    <a:pt x="1029" y="530"/>
                  </a:lnTo>
                  <a:lnTo>
                    <a:pt x="1029" y="548"/>
                  </a:lnTo>
                  <a:lnTo>
                    <a:pt x="1029" y="574"/>
                  </a:lnTo>
                </a:path>
              </a:pathLst>
            </a:custGeom>
            <a:noFill/>
            <a:ln w="6350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26" name="Freeform 214"/>
            <p:cNvSpPr>
              <a:spLocks/>
            </p:cNvSpPr>
            <p:nvPr/>
          </p:nvSpPr>
          <p:spPr bwMode="auto">
            <a:xfrm>
              <a:off x="2818" y="1846"/>
              <a:ext cx="2" cy="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8"/>
                </a:cxn>
                <a:cxn ang="0">
                  <a:pos x="2" y="64"/>
                </a:cxn>
                <a:cxn ang="0">
                  <a:pos x="2" y="94"/>
                </a:cxn>
                <a:cxn ang="0">
                  <a:pos x="2" y="130"/>
                </a:cxn>
                <a:cxn ang="0">
                  <a:pos x="2" y="156"/>
                </a:cxn>
                <a:cxn ang="0">
                  <a:pos x="2" y="176"/>
                </a:cxn>
                <a:cxn ang="0">
                  <a:pos x="2" y="200"/>
                </a:cxn>
              </a:cxnLst>
              <a:rect l="0" t="0" r="r" b="b"/>
              <a:pathLst>
                <a:path w="2" h="200">
                  <a:moveTo>
                    <a:pt x="0" y="0"/>
                  </a:moveTo>
                  <a:lnTo>
                    <a:pt x="0" y="28"/>
                  </a:lnTo>
                  <a:lnTo>
                    <a:pt x="2" y="64"/>
                  </a:lnTo>
                  <a:lnTo>
                    <a:pt x="2" y="94"/>
                  </a:lnTo>
                  <a:lnTo>
                    <a:pt x="2" y="130"/>
                  </a:lnTo>
                  <a:lnTo>
                    <a:pt x="2" y="156"/>
                  </a:lnTo>
                  <a:lnTo>
                    <a:pt x="2" y="176"/>
                  </a:lnTo>
                  <a:lnTo>
                    <a:pt x="2" y="200"/>
                  </a:lnTo>
                </a:path>
              </a:pathLst>
            </a:custGeom>
            <a:noFill/>
            <a:ln w="6350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27" name="Line 215"/>
            <p:cNvSpPr>
              <a:spLocks noChangeShapeType="1"/>
            </p:cNvSpPr>
            <p:nvPr/>
          </p:nvSpPr>
          <p:spPr bwMode="auto">
            <a:xfrm>
              <a:off x="2820" y="2036"/>
              <a:ext cx="1" cy="14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28" name="Freeform 216"/>
            <p:cNvSpPr>
              <a:spLocks/>
            </p:cNvSpPr>
            <p:nvPr/>
          </p:nvSpPr>
          <p:spPr bwMode="auto">
            <a:xfrm>
              <a:off x="868" y="1095"/>
              <a:ext cx="966" cy="354"/>
            </a:xfrm>
            <a:custGeom>
              <a:avLst/>
              <a:gdLst/>
              <a:ahLst/>
              <a:cxnLst>
                <a:cxn ang="0">
                  <a:pos x="0" y="372"/>
                </a:cxn>
                <a:cxn ang="0">
                  <a:pos x="0" y="372"/>
                </a:cxn>
                <a:cxn ang="0">
                  <a:pos x="0" y="372"/>
                </a:cxn>
                <a:cxn ang="0">
                  <a:pos x="0" y="372"/>
                </a:cxn>
                <a:cxn ang="0">
                  <a:pos x="0" y="370"/>
                </a:cxn>
                <a:cxn ang="0">
                  <a:pos x="0" y="370"/>
                </a:cxn>
                <a:cxn ang="0">
                  <a:pos x="0" y="368"/>
                </a:cxn>
                <a:cxn ang="0">
                  <a:pos x="0" y="364"/>
                </a:cxn>
                <a:cxn ang="0">
                  <a:pos x="2" y="356"/>
                </a:cxn>
                <a:cxn ang="0">
                  <a:pos x="4" y="344"/>
                </a:cxn>
                <a:cxn ang="0">
                  <a:pos x="14" y="302"/>
                </a:cxn>
                <a:cxn ang="0">
                  <a:pos x="20" y="286"/>
                </a:cxn>
                <a:cxn ang="0">
                  <a:pos x="26" y="272"/>
                </a:cxn>
                <a:cxn ang="0">
                  <a:pos x="36" y="248"/>
                </a:cxn>
                <a:cxn ang="0">
                  <a:pos x="48" y="230"/>
                </a:cxn>
                <a:cxn ang="0">
                  <a:pos x="68" y="202"/>
                </a:cxn>
                <a:cxn ang="0">
                  <a:pos x="92" y="178"/>
                </a:cxn>
                <a:cxn ang="0">
                  <a:pos x="116" y="158"/>
                </a:cxn>
                <a:cxn ang="0">
                  <a:pos x="160" y="130"/>
                </a:cxn>
                <a:cxn ang="0">
                  <a:pos x="202" y="110"/>
                </a:cxn>
                <a:cxn ang="0">
                  <a:pos x="242" y="94"/>
                </a:cxn>
                <a:cxn ang="0">
                  <a:pos x="326" y="68"/>
                </a:cxn>
                <a:cxn ang="0">
                  <a:pos x="416" y="48"/>
                </a:cxn>
                <a:cxn ang="0">
                  <a:pos x="502" y="34"/>
                </a:cxn>
                <a:cxn ang="0">
                  <a:pos x="586" y="22"/>
                </a:cxn>
                <a:cxn ang="0">
                  <a:pos x="674" y="14"/>
                </a:cxn>
                <a:cxn ang="0">
                  <a:pos x="718" y="10"/>
                </a:cxn>
                <a:cxn ang="0">
                  <a:pos x="760" y="8"/>
                </a:cxn>
                <a:cxn ang="0">
                  <a:pos x="800" y="6"/>
                </a:cxn>
                <a:cxn ang="0">
                  <a:pos x="842" y="4"/>
                </a:cxn>
                <a:cxn ang="0">
                  <a:pos x="884" y="2"/>
                </a:cxn>
                <a:cxn ang="0">
                  <a:pos x="926" y="0"/>
                </a:cxn>
                <a:cxn ang="0">
                  <a:pos x="946" y="0"/>
                </a:cxn>
                <a:cxn ang="0">
                  <a:pos x="958" y="0"/>
                </a:cxn>
                <a:cxn ang="0">
                  <a:pos x="968" y="0"/>
                </a:cxn>
                <a:cxn ang="0">
                  <a:pos x="978" y="0"/>
                </a:cxn>
                <a:cxn ang="0">
                  <a:pos x="984" y="0"/>
                </a:cxn>
                <a:cxn ang="0">
                  <a:pos x="988" y="0"/>
                </a:cxn>
                <a:cxn ang="0">
                  <a:pos x="994" y="0"/>
                </a:cxn>
                <a:cxn ang="0">
                  <a:pos x="998" y="0"/>
                </a:cxn>
                <a:cxn ang="0">
                  <a:pos x="1004" y="0"/>
                </a:cxn>
                <a:cxn ang="0">
                  <a:pos x="1006" y="0"/>
                </a:cxn>
                <a:cxn ang="0">
                  <a:pos x="1008" y="0"/>
                </a:cxn>
                <a:cxn ang="0">
                  <a:pos x="1010" y="0"/>
                </a:cxn>
                <a:cxn ang="0">
                  <a:pos x="1012" y="0"/>
                </a:cxn>
                <a:cxn ang="0">
                  <a:pos x="1012" y="0"/>
                </a:cxn>
                <a:cxn ang="0">
                  <a:pos x="1014" y="0"/>
                </a:cxn>
                <a:cxn ang="0">
                  <a:pos x="1014" y="0"/>
                </a:cxn>
                <a:cxn ang="0">
                  <a:pos x="1014" y="0"/>
                </a:cxn>
              </a:cxnLst>
              <a:rect l="0" t="0" r="r" b="b"/>
              <a:pathLst>
                <a:path w="1014" h="372">
                  <a:moveTo>
                    <a:pt x="0" y="372"/>
                  </a:moveTo>
                  <a:lnTo>
                    <a:pt x="0" y="372"/>
                  </a:lnTo>
                  <a:lnTo>
                    <a:pt x="0" y="372"/>
                  </a:lnTo>
                  <a:lnTo>
                    <a:pt x="0" y="372"/>
                  </a:lnTo>
                  <a:lnTo>
                    <a:pt x="0" y="370"/>
                  </a:lnTo>
                  <a:lnTo>
                    <a:pt x="0" y="370"/>
                  </a:lnTo>
                  <a:lnTo>
                    <a:pt x="0" y="368"/>
                  </a:lnTo>
                  <a:lnTo>
                    <a:pt x="0" y="364"/>
                  </a:lnTo>
                  <a:lnTo>
                    <a:pt x="2" y="356"/>
                  </a:lnTo>
                  <a:lnTo>
                    <a:pt x="4" y="344"/>
                  </a:lnTo>
                  <a:lnTo>
                    <a:pt x="14" y="302"/>
                  </a:lnTo>
                  <a:lnTo>
                    <a:pt x="20" y="286"/>
                  </a:lnTo>
                  <a:lnTo>
                    <a:pt x="26" y="272"/>
                  </a:lnTo>
                  <a:lnTo>
                    <a:pt x="36" y="248"/>
                  </a:lnTo>
                  <a:lnTo>
                    <a:pt x="48" y="230"/>
                  </a:lnTo>
                  <a:lnTo>
                    <a:pt x="68" y="202"/>
                  </a:lnTo>
                  <a:lnTo>
                    <a:pt x="92" y="178"/>
                  </a:lnTo>
                  <a:lnTo>
                    <a:pt x="116" y="158"/>
                  </a:lnTo>
                  <a:lnTo>
                    <a:pt x="160" y="130"/>
                  </a:lnTo>
                  <a:lnTo>
                    <a:pt x="202" y="110"/>
                  </a:lnTo>
                  <a:lnTo>
                    <a:pt x="242" y="94"/>
                  </a:lnTo>
                  <a:lnTo>
                    <a:pt x="326" y="68"/>
                  </a:lnTo>
                  <a:lnTo>
                    <a:pt x="416" y="48"/>
                  </a:lnTo>
                  <a:lnTo>
                    <a:pt x="502" y="34"/>
                  </a:lnTo>
                  <a:lnTo>
                    <a:pt x="586" y="22"/>
                  </a:lnTo>
                  <a:lnTo>
                    <a:pt x="674" y="14"/>
                  </a:lnTo>
                  <a:lnTo>
                    <a:pt x="718" y="10"/>
                  </a:lnTo>
                  <a:lnTo>
                    <a:pt x="760" y="8"/>
                  </a:lnTo>
                  <a:lnTo>
                    <a:pt x="800" y="6"/>
                  </a:lnTo>
                  <a:lnTo>
                    <a:pt x="842" y="4"/>
                  </a:lnTo>
                  <a:lnTo>
                    <a:pt x="884" y="2"/>
                  </a:lnTo>
                  <a:lnTo>
                    <a:pt x="926" y="0"/>
                  </a:lnTo>
                  <a:lnTo>
                    <a:pt x="946" y="0"/>
                  </a:lnTo>
                  <a:lnTo>
                    <a:pt x="958" y="0"/>
                  </a:lnTo>
                  <a:lnTo>
                    <a:pt x="968" y="0"/>
                  </a:lnTo>
                  <a:lnTo>
                    <a:pt x="978" y="0"/>
                  </a:lnTo>
                  <a:lnTo>
                    <a:pt x="984" y="0"/>
                  </a:lnTo>
                  <a:lnTo>
                    <a:pt x="988" y="0"/>
                  </a:lnTo>
                  <a:lnTo>
                    <a:pt x="994" y="0"/>
                  </a:lnTo>
                  <a:lnTo>
                    <a:pt x="998" y="0"/>
                  </a:lnTo>
                  <a:lnTo>
                    <a:pt x="1004" y="0"/>
                  </a:lnTo>
                  <a:lnTo>
                    <a:pt x="1006" y="0"/>
                  </a:lnTo>
                  <a:lnTo>
                    <a:pt x="1008" y="0"/>
                  </a:lnTo>
                  <a:lnTo>
                    <a:pt x="1010" y="0"/>
                  </a:lnTo>
                  <a:lnTo>
                    <a:pt x="1012" y="0"/>
                  </a:lnTo>
                  <a:lnTo>
                    <a:pt x="1012" y="0"/>
                  </a:lnTo>
                  <a:lnTo>
                    <a:pt x="1014" y="0"/>
                  </a:lnTo>
                  <a:lnTo>
                    <a:pt x="1014" y="0"/>
                  </a:lnTo>
                  <a:lnTo>
                    <a:pt x="1014" y="0"/>
                  </a:lnTo>
                </a:path>
              </a:pathLst>
            </a:custGeom>
            <a:noFill/>
            <a:ln w="6350">
              <a:solidFill>
                <a:srgbClr val="CC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29" name="Freeform 217"/>
            <p:cNvSpPr>
              <a:spLocks/>
            </p:cNvSpPr>
            <p:nvPr/>
          </p:nvSpPr>
          <p:spPr bwMode="auto">
            <a:xfrm>
              <a:off x="1834" y="1095"/>
              <a:ext cx="2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noFill/>
            <a:ln w="6350">
              <a:solidFill>
                <a:srgbClr val="CC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30" name="Freeform 218"/>
            <p:cNvSpPr>
              <a:spLocks/>
            </p:cNvSpPr>
            <p:nvPr/>
          </p:nvSpPr>
          <p:spPr bwMode="auto">
            <a:xfrm>
              <a:off x="1836" y="1095"/>
              <a:ext cx="982" cy="5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20" y="0"/>
                </a:cxn>
                <a:cxn ang="0">
                  <a:pos x="24" y="0"/>
                </a:cxn>
                <a:cxn ang="0">
                  <a:pos x="36" y="0"/>
                </a:cxn>
                <a:cxn ang="0">
                  <a:pos x="46" y="0"/>
                </a:cxn>
                <a:cxn ang="0">
                  <a:pos x="56" y="0"/>
                </a:cxn>
                <a:cxn ang="0">
                  <a:pos x="76" y="0"/>
                </a:cxn>
                <a:cxn ang="0">
                  <a:pos x="98" y="0"/>
                </a:cxn>
                <a:cxn ang="0">
                  <a:pos x="118" y="2"/>
                </a:cxn>
                <a:cxn ang="0">
                  <a:pos x="162" y="2"/>
                </a:cxn>
                <a:cxn ang="0">
                  <a:pos x="205" y="4"/>
                </a:cxn>
                <a:cxn ang="0">
                  <a:pos x="245" y="6"/>
                </a:cxn>
                <a:cxn ang="0">
                  <a:pos x="333" y="12"/>
                </a:cxn>
                <a:cxn ang="0">
                  <a:pos x="415" y="20"/>
                </a:cxn>
                <a:cxn ang="0">
                  <a:pos x="505" y="32"/>
                </a:cxn>
                <a:cxn ang="0">
                  <a:pos x="591" y="46"/>
                </a:cxn>
                <a:cxn ang="0">
                  <a:pos x="673" y="64"/>
                </a:cxn>
                <a:cxn ang="0">
                  <a:pos x="719" y="76"/>
                </a:cxn>
                <a:cxn ang="0">
                  <a:pos x="759" y="88"/>
                </a:cxn>
                <a:cxn ang="0">
                  <a:pos x="845" y="124"/>
                </a:cxn>
                <a:cxn ang="0">
                  <a:pos x="885" y="146"/>
                </a:cxn>
                <a:cxn ang="0">
                  <a:pos x="909" y="164"/>
                </a:cxn>
                <a:cxn ang="0">
                  <a:pos x="931" y="182"/>
                </a:cxn>
                <a:cxn ang="0">
                  <a:pos x="953" y="206"/>
                </a:cxn>
                <a:cxn ang="0">
                  <a:pos x="973" y="234"/>
                </a:cxn>
                <a:cxn ang="0">
                  <a:pos x="985" y="256"/>
                </a:cxn>
                <a:cxn ang="0">
                  <a:pos x="995" y="280"/>
                </a:cxn>
                <a:cxn ang="0">
                  <a:pos x="1007" y="314"/>
                </a:cxn>
                <a:cxn ang="0">
                  <a:pos x="1013" y="338"/>
                </a:cxn>
                <a:cxn ang="0">
                  <a:pos x="1019" y="374"/>
                </a:cxn>
                <a:cxn ang="0">
                  <a:pos x="1023" y="402"/>
                </a:cxn>
                <a:cxn ang="0">
                  <a:pos x="1025" y="440"/>
                </a:cxn>
                <a:cxn ang="0">
                  <a:pos x="1027" y="466"/>
                </a:cxn>
                <a:cxn ang="0">
                  <a:pos x="1029" y="486"/>
                </a:cxn>
                <a:cxn ang="0">
                  <a:pos x="1029" y="510"/>
                </a:cxn>
                <a:cxn ang="0">
                  <a:pos x="1031" y="536"/>
                </a:cxn>
              </a:cxnLst>
              <a:rect l="0" t="0" r="r" b="b"/>
              <a:pathLst>
                <a:path w="1031" h="53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36" y="0"/>
                  </a:lnTo>
                  <a:lnTo>
                    <a:pt x="46" y="0"/>
                  </a:lnTo>
                  <a:lnTo>
                    <a:pt x="56" y="0"/>
                  </a:lnTo>
                  <a:lnTo>
                    <a:pt x="76" y="0"/>
                  </a:lnTo>
                  <a:lnTo>
                    <a:pt x="98" y="0"/>
                  </a:lnTo>
                  <a:lnTo>
                    <a:pt x="118" y="2"/>
                  </a:lnTo>
                  <a:lnTo>
                    <a:pt x="162" y="2"/>
                  </a:lnTo>
                  <a:lnTo>
                    <a:pt x="205" y="4"/>
                  </a:lnTo>
                  <a:lnTo>
                    <a:pt x="245" y="6"/>
                  </a:lnTo>
                  <a:lnTo>
                    <a:pt x="333" y="12"/>
                  </a:lnTo>
                  <a:lnTo>
                    <a:pt x="415" y="20"/>
                  </a:lnTo>
                  <a:lnTo>
                    <a:pt x="505" y="32"/>
                  </a:lnTo>
                  <a:lnTo>
                    <a:pt x="591" y="46"/>
                  </a:lnTo>
                  <a:lnTo>
                    <a:pt x="673" y="64"/>
                  </a:lnTo>
                  <a:lnTo>
                    <a:pt x="719" y="76"/>
                  </a:lnTo>
                  <a:lnTo>
                    <a:pt x="759" y="88"/>
                  </a:lnTo>
                  <a:lnTo>
                    <a:pt x="845" y="124"/>
                  </a:lnTo>
                  <a:lnTo>
                    <a:pt x="885" y="146"/>
                  </a:lnTo>
                  <a:lnTo>
                    <a:pt x="909" y="164"/>
                  </a:lnTo>
                  <a:lnTo>
                    <a:pt x="931" y="182"/>
                  </a:lnTo>
                  <a:lnTo>
                    <a:pt x="953" y="206"/>
                  </a:lnTo>
                  <a:lnTo>
                    <a:pt x="973" y="234"/>
                  </a:lnTo>
                  <a:lnTo>
                    <a:pt x="985" y="256"/>
                  </a:lnTo>
                  <a:lnTo>
                    <a:pt x="995" y="280"/>
                  </a:lnTo>
                  <a:lnTo>
                    <a:pt x="1007" y="314"/>
                  </a:lnTo>
                  <a:lnTo>
                    <a:pt x="1013" y="338"/>
                  </a:lnTo>
                  <a:lnTo>
                    <a:pt x="1019" y="374"/>
                  </a:lnTo>
                  <a:lnTo>
                    <a:pt x="1023" y="402"/>
                  </a:lnTo>
                  <a:lnTo>
                    <a:pt x="1025" y="440"/>
                  </a:lnTo>
                  <a:lnTo>
                    <a:pt x="1027" y="466"/>
                  </a:lnTo>
                  <a:lnTo>
                    <a:pt x="1029" y="486"/>
                  </a:lnTo>
                  <a:lnTo>
                    <a:pt x="1029" y="510"/>
                  </a:lnTo>
                  <a:lnTo>
                    <a:pt x="1031" y="536"/>
                  </a:lnTo>
                </a:path>
              </a:pathLst>
            </a:custGeom>
            <a:noFill/>
            <a:ln w="6350">
              <a:solidFill>
                <a:srgbClr val="CC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31" name="Freeform 219"/>
            <p:cNvSpPr>
              <a:spLocks/>
            </p:cNvSpPr>
            <p:nvPr/>
          </p:nvSpPr>
          <p:spPr bwMode="auto">
            <a:xfrm>
              <a:off x="2818" y="1606"/>
              <a:ext cx="2" cy="4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0" y="66"/>
                </a:cxn>
                <a:cxn ang="0">
                  <a:pos x="0" y="86"/>
                </a:cxn>
                <a:cxn ang="0">
                  <a:pos x="2" y="110"/>
                </a:cxn>
                <a:cxn ang="0">
                  <a:pos x="2" y="138"/>
                </a:cxn>
                <a:cxn ang="0">
                  <a:pos x="2" y="158"/>
                </a:cxn>
                <a:cxn ang="0">
                  <a:pos x="2" y="180"/>
                </a:cxn>
                <a:cxn ang="0">
                  <a:pos x="2" y="208"/>
                </a:cxn>
                <a:cxn ang="0">
                  <a:pos x="2" y="244"/>
                </a:cxn>
                <a:cxn ang="0">
                  <a:pos x="2" y="272"/>
                </a:cxn>
                <a:cxn ang="0">
                  <a:pos x="2" y="292"/>
                </a:cxn>
                <a:cxn ang="0">
                  <a:pos x="2" y="316"/>
                </a:cxn>
                <a:cxn ang="0">
                  <a:pos x="2" y="342"/>
                </a:cxn>
                <a:cxn ang="0">
                  <a:pos x="2" y="380"/>
                </a:cxn>
                <a:cxn ang="0">
                  <a:pos x="2" y="408"/>
                </a:cxn>
                <a:cxn ang="0">
                  <a:pos x="2" y="428"/>
                </a:cxn>
                <a:cxn ang="0">
                  <a:pos x="2" y="452"/>
                </a:cxn>
              </a:cxnLst>
              <a:rect l="0" t="0" r="r" b="b"/>
              <a:pathLst>
                <a:path w="2" h="452">
                  <a:moveTo>
                    <a:pt x="0" y="0"/>
                  </a:moveTo>
                  <a:lnTo>
                    <a:pt x="0" y="38"/>
                  </a:lnTo>
                  <a:lnTo>
                    <a:pt x="0" y="66"/>
                  </a:lnTo>
                  <a:lnTo>
                    <a:pt x="0" y="86"/>
                  </a:lnTo>
                  <a:lnTo>
                    <a:pt x="2" y="110"/>
                  </a:lnTo>
                  <a:lnTo>
                    <a:pt x="2" y="138"/>
                  </a:lnTo>
                  <a:lnTo>
                    <a:pt x="2" y="158"/>
                  </a:lnTo>
                  <a:lnTo>
                    <a:pt x="2" y="180"/>
                  </a:lnTo>
                  <a:lnTo>
                    <a:pt x="2" y="208"/>
                  </a:lnTo>
                  <a:lnTo>
                    <a:pt x="2" y="244"/>
                  </a:lnTo>
                  <a:lnTo>
                    <a:pt x="2" y="272"/>
                  </a:lnTo>
                  <a:lnTo>
                    <a:pt x="2" y="292"/>
                  </a:lnTo>
                  <a:lnTo>
                    <a:pt x="2" y="316"/>
                  </a:lnTo>
                  <a:lnTo>
                    <a:pt x="2" y="342"/>
                  </a:lnTo>
                  <a:lnTo>
                    <a:pt x="2" y="380"/>
                  </a:lnTo>
                  <a:lnTo>
                    <a:pt x="2" y="408"/>
                  </a:lnTo>
                  <a:lnTo>
                    <a:pt x="2" y="428"/>
                  </a:lnTo>
                  <a:lnTo>
                    <a:pt x="2" y="452"/>
                  </a:lnTo>
                </a:path>
              </a:pathLst>
            </a:custGeom>
            <a:noFill/>
            <a:ln w="6350">
              <a:solidFill>
                <a:srgbClr val="CC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32" name="Line 220"/>
            <p:cNvSpPr>
              <a:spLocks noChangeShapeType="1"/>
            </p:cNvSpPr>
            <p:nvPr/>
          </p:nvSpPr>
          <p:spPr bwMode="auto">
            <a:xfrm>
              <a:off x="2820" y="2036"/>
              <a:ext cx="1" cy="14"/>
            </a:xfrm>
            <a:prstGeom prst="line">
              <a:avLst/>
            </a:prstGeom>
            <a:noFill/>
            <a:ln w="6350">
              <a:solidFill>
                <a:srgbClr val="CCFF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33" name="Freeform 221"/>
            <p:cNvSpPr>
              <a:spLocks/>
            </p:cNvSpPr>
            <p:nvPr/>
          </p:nvSpPr>
          <p:spPr bwMode="auto">
            <a:xfrm>
              <a:off x="868" y="893"/>
              <a:ext cx="960" cy="353"/>
            </a:xfrm>
            <a:custGeom>
              <a:avLst/>
              <a:gdLst/>
              <a:ahLst/>
              <a:cxnLst>
                <a:cxn ang="0">
                  <a:pos x="0" y="370"/>
                </a:cxn>
                <a:cxn ang="0">
                  <a:pos x="0" y="370"/>
                </a:cxn>
                <a:cxn ang="0">
                  <a:pos x="0" y="370"/>
                </a:cxn>
                <a:cxn ang="0">
                  <a:pos x="0" y="370"/>
                </a:cxn>
                <a:cxn ang="0">
                  <a:pos x="0" y="370"/>
                </a:cxn>
                <a:cxn ang="0">
                  <a:pos x="0" y="368"/>
                </a:cxn>
                <a:cxn ang="0">
                  <a:pos x="0" y="366"/>
                </a:cxn>
                <a:cxn ang="0">
                  <a:pos x="0" y="362"/>
                </a:cxn>
                <a:cxn ang="0">
                  <a:pos x="2" y="354"/>
                </a:cxn>
                <a:cxn ang="0">
                  <a:pos x="4" y="342"/>
                </a:cxn>
                <a:cxn ang="0">
                  <a:pos x="14" y="300"/>
                </a:cxn>
                <a:cxn ang="0">
                  <a:pos x="20" y="284"/>
                </a:cxn>
                <a:cxn ang="0">
                  <a:pos x="26" y="270"/>
                </a:cxn>
                <a:cxn ang="0">
                  <a:pos x="36" y="248"/>
                </a:cxn>
                <a:cxn ang="0">
                  <a:pos x="48" y="228"/>
                </a:cxn>
                <a:cxn ang="0">
                  <a:pos x="68" y="200"/>
                </a:cxn>
                <a:cxn ang="0">
                  <a:pos x="92" y="176"/>
                </a:cxn>
                <a:cxn ang="0">
                  <a:pos x="116" y="156"/>
                </a:cxn>
                <a:cxn ang="0">
                  <a:pos x="160" y="128"/>
                </a:cxn>
                <a:cxn ang="0">
                  <a:pos x="202" y="108"/>
                </a:cxn>
                <a:cxn ang="0">
                  <a:pos x="242" y="92"/>
                </a:cxn>
                <a:cxn ang="0">
                  <a:pos x="326" y="66"/>
                </a:cxn>
                <a:cxn ang="0">
                  <a:pos x="416" y="46"/>
                </a:cxn>
                <a:cxn ang="0">
                  <a:pos x="502" y="32"/>
                </a:cxn>
                <a:cxn ang="0">
                  <a:pos x="586" y="22"/>
                </a:cxn>
                <a:cxn ang="0">
                  <a:pos x="674" y="12"/>
                </a:cxn>
                <a:cxn ang="0">
                  <a:pos x="718" y="10"/>
                </a:cxn>
                <a:cxn ang="0">
                  <a:pos x="760" y="6"/>
                </a:cxn>
                <a:cxn ang="0">
                  <a:pos x="800" y="4"/>
                </a:cxn>
                <a:cxn ang="0">
                  <a:pos x="842" y="2"/>
                </a:cxn>
                <a:cxn ang="0">
                  <a:pos x="884" y="2"/>
                </a:cxn>
                <a:cxn ang="0">
                  <a:pos x="926" y="0"/>
                </a:cxn>
                <a:cxn ang="0">
                  <a:pos x="946" y="0"/>
                </a:cxn>
                <a:cxn ang="0">
                  <a:pos x="958" y="0"/>
                </a:cxn>
                <a:cxn ang="0">
                  <a:pos x="968" y="0"/>
                </a:cxn>
                <a:cxn ang="0">
                  <a:pos x="978" y="0"/>
                </a:cxn>
                <a:cxn ang="0">
                  <a:pos x="984" y="0"/>
                </a:cxn>
                <a:cxn ang="0">
                  <a:pos x="988" y="0"/>
                </a:cxn>
                <a:cxn ang="0">
                  <a:pos x="994" y="0"/>
                </a:cxn>
                <a:cxn ang="0">
                  <a:pos x="996" y="0"/>
                </a:cxn>
                <a:cxn ang="0">
                  <a:pos x="998" y="0"/>
                </a:cxn>
                <a:cxn ang="0">
                  <a:pos x="1002" y="0"/>
                </a:cxn>
                <a:cxn ang="0">
                  <a:pos x="1004" y="0"/>
                </a:cxn>
                <a:cxn ang="0">
                  <a:pos x="1004" y="0"/>
                </a:cxn>
                <a:cxn ang="0">
                  <a:pos x="1006" y="0"/>
                </a:cxn>
                <a:cxn ang="0">
                  <a:pos x="1006" y="0"/>
                </a:cxn>
                <a:cxn ang="0">
                  <a:pos x="1008" y="0"/>
                </a:cxn>
                <a:cxn ang="0">
                  <a:pos x="1008" y="0"/>
                </a:cxn>
                <a:cxn ang="0">
                  <a:pos x="1008" y="0"/>
                </a:cxn>
              </a:cxnLst>
              <a:rect l="0" t="0" r="r" b="b"/>
              <a:pathLst>
                <a:path w="1008" h="370">
                  <a:moveTo>
                    <a:pt x="0" y="370"/>
                  </a:moveTo>
                  <a:lnTo>
                    <a:pt x="0" y="370"/>
                  </a:lnTo>
                  <a:lnTo>
                    <a:pt x="0" y="370"/>
                  </a:lnTo>
                  <a:lnTo>
                    <a:pt x="0" y="370"/>
                  </a:lnTo>
                  <a:lnTo>
                    <a:pt x="0" y="370"/>
                  </a:lnTo>
                  <a:lnTo>
                    <a:pt x="0" y="368"/>
                  </a:lnTo>
                  <a:lnTo>
                    <a:pt x="0" y="366"/>
                  </a:lnTo>
                  <a:lnTo>
                    <a:pt x="0" y="362"/>
                  </a:lnTo>
                  <a:lnTo>
                    <a:pt x="2" y="354"/>
                  </a:lnTo>
                  <a:lnTo>
                    <a:pt x="4" y="342"/>
                  </a:lnTo>
                  <a:lnTo>
                    <a:pt x="14" y="300"/>
                  </a:lnTo>
                  <a:lnTo>
                    <a:pt x="20" y="284"/>
                  </a:lnTo>
                  <a:lnTo>
                    <a:pt x="26" y="270"/>
                  </a:lnTo>
                  <a:lnTo>
                    <a:pt x="36" y="248"/>
                  </a:lnTo>
                  <a:lnTo>
                    <a:pt x="48" y="228"/>
                  </a:lnTo>
                  <a:lnTo>
                    <a:pt x="68" y="200"/>
                  </a:lnTo>
                  <a:lnTo>
                    <a:pt x="92" y="176"/>
                  </a:lnTo>
                  <a:lnTo>
                    <a:pt x="116" y="156"/>
                  </a:lnTo>
                  <a:lnTo>
                    <a:pt x="160" y="128"/>
                  </a:lnTo>
                  <a:lnTo>
                    <a:pt x="202" y="108"/>
                  </a:lnTo>
                  <a:lnTo>
                    <a:pt x="242" y="92"/>
                  </a:lnTo>
                  <a:lnTo>
                    <a:pt x="326" y="66"/>
                  </a:lnTo>
                  <a:lnTo>
                    <a:pt x="416" y="46"/>
                  </a:lnTo>
                  <a:lnTo>
                    <a:pt x="502" y="32"/>
                  </a:lnTo>
                  <a:lnTo>
                    <a:pt x="586" y="22"/>
                  </a:lnTo>
                  <a:lnTo>
                    <a:pt x="674" y="12"/>
                  </a:lnTo>
                  <a:lnTo>
                    <a:pt x="718" y="10"/>
                  </a:lnTo>
                  <a:lnTo>
                    <a:pt x="760" y="6"/>
                  </a:lnTo>
                  <a:lnTo>
                    <a:pt x="800" y="4"/>
                  </a:lnTo>
                  <a:lnTo>
                    <a:pt x="842" y="2"/>
                  </a:lnTo>
                  <a:lnTo>
                    <a:pt x="884" y="2"/>
                  </a:lnTo>
                  <a:lnTo>
                    <a:pt x="926" y="0"/>
                  </a:lnTo>
                  <a:lnTo>
                    <a:pt x="946" y="0"/>
                  </a:lnTo>
                  <a:lnTo>
                    <a:pt x="958" y="0"/>
                  </a:lnTo>
                  <a:lnTo>
                    <a:pt x="968" y="0"/>
                  </a:lnTo>
                  <a:lnTo>
                    <a:pt x="978" y="0"/>
                  </a:lnTo>
                  <a:lnTo>
                    <a:pt x="984" y="0"/>
                  </a:lnTo>
                  <a:lnTo>
                    <a:pt x="988" y="0"/>
                  </a:lnTo>
                  <a:lnTo>
                    <a:pt x="994" y="0"/>
                  </a:lnTo>
                  <a:lnTo>
                    <a:pt x="996" y="0"/>
                  </a:lnTo>
                  <a:lnTo>
                    <a:pt x="998" y="0"/>
                  </a:lnTo>
                  <a:lnTo>
                    <a:pt x="1002" y="0"/>
                  </a:lnTo>
                  <a:lnTo>
                    <a:pt x="1004" y="0"/>
                  </a:lnTo>
                  <a:lnTo>
                    <a:pt x="1004" y="0"/>
                  </a:lnTo>
                  <a:lnTo>
                    <a:pt x="1006" y="0"/>
                  </a:lnTo>
                  <a:lnTo>
                    <a:pt x="1006" y="0"/>
                  </a:lnTo>
                  <a:lnTo>
                    <a:pt x="1008" y="0"/>
                  </a:lnTo>
                  <a:lnTo>
                    <a:pt x="1008" y="0"/>
                  </a:lnTo>
                  <a:lnTo>
                    <a:pt x="1008" y="0"/>
                  </a:lnTo>
                </a:path>
              </a:pathLst>
            </a:custGeom>
            <a:noFill/>
            <a:ln w="6350">
              <a:solidFill>
                <a:srgbClr val="33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34" name="Freeform 222"/>
            <p:cNvSpPr>
              <a:spLocks/>
            </p:cNvSpPr>
            <p:nvPr/>
          </p:nvSpPr>
          <p:spPr bwMode="auto">
            <a:xfrm>
              <a:off x="1828" y="893"/>
              <a:ext cx="2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noFill/>
            <a:ln w="6350">
              <a:solidFill>
                <a:srgbClr val="33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35" name="Freeform 223"/>
            <p:cNvSpPr>
              <a:spLocks/>
            </p:cNvSpPr>
            <p:nvPr/>
          </p:nvSpPr>
          <p:spPr bwMode="auto">
            <a:xfrm>
              <a:off x="1830" y="893"/>
              <a:ext cx="988" cy="58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20" y="0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42" y="0"/>
                </a:cxn>
                <a:cxn ang="0">
                  <a:pos x="62" y="0"/>
                </a:cxn>
                <a:cxn ang="0">
                  <a:pos x="82" y="0"/>
                </a:cxn>
                <a:cxn ang="0">
                  <a:pos x="104" y="0"/>
                </a:cxn>
                <a:cxn ang="0">
                  <a:pos x="124" y="2"/>
                </a:cxn>
                <a:cxn ang="0">
                  <a:pos x="170" y="2"/>
                </a:cxn>
                <a:cxn ang="0">
                  <a:pos x="211" y="4"/>
                </a:cxn>
                <a:cxn ang="0">
                  <a:pos x="255" y="8"/>
                </a:cxn>
                <a:cxn ang="0">
                  <a:pos x="343" y="14"/>
                </a:cxn>
                <a:cxn ang="0">
                  <a:pos x="427" y="22"/>
                </a:cxn>
                <a:cxn ang="0">
                  <a:pos x="517" y="34"/>
                </a:cxn>
                <a:cxn ang="0">
                  <a:pos x="605" y="50"/>
                </a:cxn>
                <a:cxn ang="0">
                  <a:pos x="687" y="68"/>
                </a:cxn>
                <a:cxn ang="0">
                  <a:pos x="731" y="80"/>
                </a:cxn>
                <a:cxn ang="0">
                  <a:pos x="777" y="94"/>
                </a:cxn>
                <a:cxn ang="0">
                  <a:pos x="821" y="112"/>
                </a:cxn>
                <a:cxn ang="0">
                  <a:pos x="863" y="132"/>
                </a:cxn>
                <a:cxn ang="0">
                  <a:pos x="905" y="158"/>
                </a:cxn>
                <a:cxn ang="0">
                  <a:pos x="927" y="176"/>
                </a:cxn>
                <a:cxn ang="0">
                  <a:pos x="949" y="198"/>
                </a:cxn>
                <a:cxn ang="0">
                  <a:pos x="969" y="222"/>
                </a:cxn>
                <a:cxn ang="0">
                  <a:pos x="991" y="258"/>
                </a:cxn>
                <a:cxn ang="0">
                  <a:pos x="1003" y="286"/>
                </a:cxn>
                <a:cxn ang="0">
                  <a:pos x="1009" y="304"/>
                </a:cxn>
                <a:cxn ang="0">
                  <a:pos x="1015" y="324"/>
                </a:cxn>
                <a:cxn ang="0">
                  <a:pos x="1019" y="346"/>
                </a:cxn>
                <a:cxn ang="0">
                  <a:pos x="1025" y="378"/>
                </a:cxn>
                <a:cxn ang="0">
                  <a:pos x="1027" y="400"/>
                </a:cxn>
                <a:cxn ang="0">
                  <a:pos x="1031" y="424"/>
                </a:cxn>
                <a:cxn ang="0">
                  <a:pos x="1033" y="462"/>
                </a:cxn>
                <a:cxn ang="0">
                  <a:pos x="1035" y="490"/>
                </a:cxn>
                <a:cxn ang="0">
                  <a:pos x="1037" y="528"/>
                </a:cxn>
                <a:cxn ang="0">
                  <a:pos x="1037" y="556"/>
                </a:cxn>
                <a:cxn ang="0">
                  <a:pos x="1037" y="592"/>
                </a:cxn>
                <a:cxn ang="0">
                  <a:pos x="1037" y="618"/>
                </a:cxn>
              </a:cxnLst>
              <a:rect l="0" t="0" r="r" b="b"/>
              <a:pathLst>
                <a:path w="1037" h="618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2" y="0"/>
                  </a:lnTo>
                  <a:lnTo>
                    <a:pt x="62" y="0"/>
                  </a:lnTo>
                  <a:lnTo>
                    <a:pt x="82" y="0"/>
                  </a:lnTo>
                  <a:lnTo>
                    <a:pt x="104" y="0"/>
                  </a:lnTo>
                  <a:lnTo>
                    <a:pt x="124" y="2"/>
                  </a:lnTo>
                  <a:lnTo>
                    <a:pt x="170" y="2"/>
                  </a:lnTo>
                  <a:lnTo>
                    <a:pt x="211" y="4"/>
                  </a:lnTo>
                  <a:lnTo>
                    <a:pt x="255" y="8"/>
                  </a:lnTo>
                  <a:lnTo>
                    <a:pt x="343" y="14"/>
                  </a:lnTo>
                  <a:lnTo>
                    <a:pt x="427" y="22"/>
                  </a:lnTo>
                  <a:lnTo>
                    <a:pt x="517" y="34"/>
                  </a:lnTo>
                  <a:lnTo>
                    <a:pt x="605" y="50"/>
                  </a:lnTo>
                  <a:lnTo>
                    <a:pt x="687" y="68"/>
                  </a:lnTo>
                  <a:lnTo>
                    <a:pt x="731" y="80"/>
                  </a:lnTo>
                  <a:lnTo>
                    <a:pt x="777" y="94"/>
                  </a:lnTo>
                  <a:lnTo>
                    <a:pt x="821" y="112"/>
                  </a:lnTo>
                  <a:lnTo>
                    <a:pt x="863" y="132"/>
                  </a:lnTo>
                  <a:lnTo>
                    <a:pt x="905" y="158"/>
                  </a:lnTo>
                  <a:lnTo>
                    <a:pt x="927" y="176"/>
                  </a:lnTo>
                  <a:lnTo>
                    <a:pt x="949" y="198"/>
                  </a:lnTo>
                  <a:lnTo>
                    <a:pt x="969" y="222"/>
                  </a:lnTo>
                  <a:lnTo>
                    <a:pt x="991" y="258"/>
                  </a:lnTo>
                  <a:lnTo>
                    <a:pt x="1003" y="286"/>
                  </a:lnTo>
                  <a:lnTo>
                    <a:pt x="1009" y="304"/>
                  </a:lnTo>
                  <a:lnTo>
                    <a:pt x="1015" y="324"/>
                  </a:lnTo>
                  <a:lnTo>
                    <a:pt x="1019" y="346"/>
                  </a:lnTo>
                  <a:lnTo>
                    <a:pt x="1025" y="378"/>
                  </a:lnTo>
                  <a:lnTo>
                    <a:pt x="1027" y="400"/>
                  </a:lnTo>
                  <a:lnTo>
                    <a:pt x="1031" y="424"/>
                  </a:lnTo>
                  <a:lnTo>
                    <a:pt x="1033" y="462"/>
                  </a:lnTo>
                  <a:lnTo>
                    <a:pt x="1035" y="490"/>
                  </a:lnTo>
                  <a:lnTo>
                    <a:pt x="1037" y="528"/>
                  </a:lnTo>
                  <a:lnTo>
                    <a:pt x="1037" y="556"/>
                  </a:lnTo>
                  <a:lnTo>
                    <a:pt x="1037" y="592"/>
                  </a:lnTo>
                  <a:lnTo>
                    <a:pt x="1037" y="618"/>
                  </a:lnTo>
                </a:path>
              </a:pathLst>
            </a:custGeom>
            <a:noFill/>
            <a:ln w="6350">
              <a:solidFill>
                <a:srgbClr val="33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36" name="Freeform 224"/>
            <p:cNvSpPr>
              <a:spLocks/>
            </p:cNvSpPr>
            <p:nvPr/>
          </p:nvSpPr>
          <p:spPr bwMode="auto">
            <a:xfrm>
              <a:off x="2818" y="1482"/>
              <a:ext cx="2" cy="5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0"/>
                </a:cxn>
                <a:cxn ang="0">
                  <a:pos x="2" y="68"/>
                </a:cxn>
                <a:cxn ang="0">
                  <a:pos x="2" y="88"/>
                </a:cxn>
                <a:cxn ang="0">
                  <a:pos x="2" y="110"/>
                </a:cxn>
                <a:cxn ang="0">
                  <a:pos x="2" y="138"/>
                </a:cxn>
                <a:cxn ang="0">
                  <a:pos x="2" y="158"/>
                </a:cxn>
                <a:cxn ang="0">
                  <a:pos x="2" y="180"/>
                </a:cxn>
                <a:cxn ang="0">
                  <a:pos x="2" y="210"/>
                </a:cxn>
                <a:cxn ang="0">
                  <a:pos x="2" y="246"/>
                </a:cxn>
                <a:cxn ang="0">
                  <a:pos x="2" y="274"/>
                </a:cxn>
                <a:cxn ang="0">
                  <a:pos x="2" y="294"/>
                </a:cxn>
                <a:cxn ang="0">
                  <a:pos x="2" y="316"/>
                </a:cxn>
                <a:cxn ang="0">
                  <a:pos x="2" y="342"/>
                </a:cxn>
                <a:cxn ang="0">
                  <a:pos x="2" y="382"/>
                </a:cxn>
                <a:cxn ang="0">
                  <a:pos x="2" y="410"/>
                </a:cxn>
                <a:cxn ang="0">
                  <a:pos x="2" y="430"/>
                </a:cxn>
                <a:cxn ang="0">
                  <a:pos x="2" y="452"/>
                </a:cxn>
                <a:cxn ang="0">
                  <a:pos x="2" y="480"/>
                </a:cxn>
                <a:cxn ang="0">
                  <a:pos x="2" y="500"/>
                </a:cxn>
                <a:cxn ang="0">
                  <a:pos x="2" y="522"/>
                </a:cxn>
                <a:cxn ang="0">
                  <a:pos x="2" y="548"/>
                </a:cxn>
                <a:cxn ang="0">
                  <a:pos x="2" y="586"/>
                </a:cxn>
              </a:cxnLst>
              <a:rect l="0" t="0" r="r" b="b"/>
              <a:pathLst>
                <a:path w="2" h="586">
                  <a:moveTo>
                    <a:pt x="0" y="0"/>
                  </a:moveTo>
                  <a:lnTo>
                    <a:pt x="2" y="40"/>
                  </a:lnTo>
                  <a:lnTo>
                    <a:pt x="2" y="68"/>
                  </a:lnTo>
                  <a:lnTo>
                    <a:pt x="2" y="88"/>
                  </a:lnTo>
                  <a:lnTo>
                    <a:pt x="2" y="110"/>
                  </a:lnTo>
                  <a:lnTo>
                    <a:pt x="2" y="138"/>
                  </a:lnTo>
                  <a:lnTo>
                    <a:pt x="2" y="158"/>
                  </a:lnTo>
                  <a:lnTo>
                    <a:pt x="2" y="180"/>
                  </a:lnTo>
                  <a:lnTo>
                    <a:pt x="2" y="210"/>
                  </a:lnTo>
                  <a:lnTo>
                    <a:pt x="2" y="246"/>
                  </a:lnTo>
                  <a:lnTo>
                    <a:pt x="2" y="274"/>
                  </a:lnTo>
                  <a:lnTo>
                    <a:pt x="2" y="294"/>
                  </a:lnTo>
                  <a:lnTo>
                    <a:pt x="2" y="316"/>
                  </a:lnTo>
                  <a:lnTo>
                    <a:pt x="2" y="342"/>
                  </a:lnTo>
                  <a:lnTo>
                    <a:pt x="2" y="382"/>
                  </a:lnTo>
                  <a:lnTo>
                    <a:pt x="2" y="410"/>
                  </a:lnTo>
                  <a:lnTo>
                    <a:pt x="2" y="430"/>
                  </a:lnTo>
                  <a:lnTo>
                    <a:pt x="2" y="452"/>
                  </a:lnTo>
                  <a:lnTo>
                    <a:pt x="2" y="480"/>
                  </a:lnTo>
                  <a:lnTo>
                    <a:pt x="2" y="500"/>
                  </a:lnTo>
                  <a:lnTo>
                    <a:pt x="2" y="522"/>
                  </a:lnTo>
                  <a:lnTo>
                    <a:pt x="2" y="548"/>
                  </a:lnTo>
                  <a:lnTo>
                    <a:pt x="2" y="586"/>
                  </a:lnTo>
                </a:path>
              </a:pathLst>
            </a:custGeom>
            <a:noFill/>
            <a:ln w="6350">
              <a:solidFill>
                <a:srgbClr val="33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37" name="Line 225"/>
            <p:cNvSpPr>
              <a:spLocks noChangeShapeType="1"/>
            </p:cNvSpPr>
            <p:nvPr/>
          </p:nvSpPr>
          <p:spPr bwMode="auto">
            <a:xfrm>
              <a:off x="2820" y="2040"/>
              <a:ext cx="1" cy="10"/>
            </a:xfrm>
            <a:prstGeom prst="line">
              <a:avLst/>
            </a:prstGeom>
            <a:noFill/>
            <a:ln w="6350">
              <a:solidFill>
                <a:srgbClr val="33FF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38" name="Freeform 226"/>
            <p:cNvSpPr>
              <a:spLocks/>
            </p:cNvSpPr>
            <p:nvPr/>
          </p:nvSpPr>
          <p:spPr bwMode="auto">
            <a:xfrm>
              <a:off x="868" y="718"/>
              <a:ext cx="914" cy="345"/>
            </a:xfrm>
            <a:custGeom>
              <a:avLst/>
              <a:gdLst/>
              <a:ahLst/>
              <a:cxnLst>
                <a:cxn ang="0">
                  <a:pos x="0" y="362"/>
                </a:cxn>
                <a:cxn ang="0">
                  <a:pos x="0" y="360"/>
                </a:cxn>
                <a:cxn ang="0">
                  <a:pos x="0" y="360"/>
                </a:cxn>
                <a:cxn ang="0">
                  <a:pos x="0" y="360"/>
                </a:cxn>
                <a:cxn ang="0">
                  <a:pos x="0" y="360"/>
                </a:cxn>
                <a:cxn ang="0">
                  <a:pos x="0" y="358"/>
                </a:cxn>
                <a:cxn ang="0">
                  <a:pos x="0" y="356"/>
                </a:cxn>
                <a:cxn ang="0">
                  <a:pos x="0" y="352"/>
                </a:cxn>
                <a:cxn ang="0">
                  <a:pos x="2" y="346"/>
                </a:cxn>
                <a:cxn ang="0">
                  <a:pos x="4" y="334"/>
                </a:cxn>
                <a:cxn ang="0">
                  <a:pos x="14" y="292"/>
                </a:cxn>
                <a:cxn ang="0">
                  <a:pos x="20" y="274"/>
                </a:cxn>
                <a:cxn ang="0">
                  <a:pos x="26" y="260"/>
                </a:cxn>
                <a:cxn ang="0">
                  <a:pos x="36" y="238"/>
                </a:cxn>
                <a:cxn ang="0">
                  <a:pos x="48" y="218"/>
                </a:cxn>
                <a:cxn ang="0">
                  <a:pos x="68" y="190"/>
                </a:cxn>
                <a:cxn ang="0">
                  <a:pos x="92" y="168"/>
                </a:cxn>
                <a:cxn ang="0">
                  <a:pos x="116" y="148"/>
                </a:cxn>
                <a:cxn ang="0">
                  <a:pos x="160" y="120"/>
                </a:cxn>
                <a:cxn ang="0">
                  <a:pos x="202" y="100"/>
                </a:cxn>
                <a:cxn ang="0">
                  <a:pos x="242" y="84"/>
                </a:cxn>
                <a:cxn ang="0">
                  <a:pos x="326" y="60"/>
                </a:cxn>
                <a:cxn ang="0">
                  <a:pos x="416" y="40"/>
                </a:cxn>
                <a:cxn ang="0">
                  <a:pos x="502" y="26"/>
                </a:cxn>
                <a:cxn ang="0">
                  <a:pos x="586" y="18"/>
                </a:cxn>
                <a:cxn ang="0">
                  <a:pos x="628" y="14"/>
                </a:cxn>
                <a:cxn ang="0">
                  <a:pos x="674" y="10"/>
                </a:cxn>
                <a:cxn ang="0">
                  <a:pos x="760" y="4"/>
                </a:cxn>
                <a:cxn ang="0">
                  <a:pos x="802" y="2"/>
                </a:cxn>
                <a:cxn ang="0">
                  <a:pos x="822" y="2"/>
                </a:cxn>
                <a:cxn ang="0">
                  <a:pos x="846" y="0"/>
                </a:cxn>
                <a:cxn ang="0">
                  <a:pos x="868" y="0"/>
                </a:cxn>
                <a:cxn ang="0">
                  <a:pos x="890" y="0"/>
                </a:cxn>
                <a:cxn ang="0">
                  <a:pos x="902" y="0"/>
                </a:cxn>
                <a:cxn ang="0">
                  <a:pos x="914" y="0"/>
                </a:cxn>
                <a:cxn ang="0">
                  <a:pos x="926" y="0"/>
                </a:cxn>
                <a:cxn ang="0">
                  <a:pos x="930" y="0"/>
                </a:cxn>
                <a:cxn ang="0">
                  <a:pos x="936" y="0"/>
                </a:cxn>
                <a:cxn ang="0">
                  <a:pos x="940" y="0"/>
                </a:cxn>
                <a:cxn ang="0">
                  <a:pos x="946" y="0"/>
                </a:cxn>
                <a:cxn ang="0">
                  <a:pos x="948" y="0"/>
                </a:cxn>
                <a:cxn ang="0">
                  <a:pos x="952" y="0"/>
                </a:cxn>
                <a:cxn ang="0">
                  <a:pos x="952" y="0"/>
                </a:cxn>
                <a:cxn ang="0">
                  <a:pos x="954" y="0"/>
                </a:cxn>
                <a:cxn ang="0">
                  <a:pos x="956" y="0"/>
                </a:cxn>
                <a:cxn ang="0">
                  <a:pos x="956" y="0"/>
                </a:cxn>
                <a:cxn ang="0">
                  <a:pos x="958" y="0"/>
                </a:cxn>
                <a:cxn ang="0">
                  <a:pos x="958" y="0"/>
                </a:cxn>
                <a:cxn ang="0">
                  <a:pos x="960" y="0"/>
                </a:cxn>
              </a:cxnLst>
              <a:rect l="0" t="0" r="r" b="b"/>
              <a:pathLst>
                <a:path w="960" h="362">
                  <a:moveTo>
                    <a:pt x="0" y="362"/>
                  </a:moveTo>
                  <a:lnTo>
                    <a:pt x="0" y="360"/>
                  </a:lnTo>
                  <a:lnTo>
                    <a:pt x="0" y="360"/>
                  </a:lnTo>
                  <a:lnTo>
                    <a:pt x="0" y="360"/>
                  </a:lnTo>
                  <a:lnTo>
                    <a:pt x="0" y="360"/>
                  </a:lnTo>
                  <a:lnTo>
                    <a:pt x="0" y="358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2" y="346"/>
                  </a:lnTo>
                  <a:lnTo>
                    <a:pt x="4" y="334"/>
                  </a:lnTo>
                  <a:lnTo>
                    <a:pt x="14" y="292"/>
                  </a:lnTo>
                  <a:lnTo>
                    <a:pt x="20" y="274"/>
                  </a:lnTo>
                  <a:lnTo>
                    <a:pt x="26" y="260"/>
                  </a:lnTo>
                  <a:lnTo>
                    <a:pt x="36" y="238"/>
                  </a:lnTo>
                  <a:lnTo>
                    <a:pt x="48" y="218"/>
                  </a:lnTo>
                  <a:lnTo>
                    <a:pt x="68" y="190"/>
                  </a:lnTo>
                  <a:lnTo>
                    <a:pt x="92" y="168"/>
                  </a:lnTo>
                  <a:lnTo>
                    <a:pt x="116" y="148"/>
                  </a:lnTo>
                  <a:lnTo>
                    <a:pt x="160" y="120"/>
                  </a:lnTo>
                  <a:lnTo>
                    <a:pt x="202" y="100"/>
                  </a:lnTo>
                  <a:lnTo>
                    <a:pt x="242" y="84"/>
                  </a:lnTo>
                  <a:lnTo>
                    <a:pt x="326" y="60"/>
                  </a:lnTo>
                  <a:lnTo>
                    <a:pt x="416" y="40"/>
                  </a:lnTo>
                  <a:lnTo>
                    <a:pt x="502" y="26"/>
                  </a:lnTo>
                  <a:lnTo>
                    <a:pt x="586" y="18"/>
                  </a:lnTo>
                  <a:lnTo>
                    <a:pt x="628" y="14"/>
                  </a:lnTo>
                  <a:lnTo>
                    <a:pt x="674" y="10"/>
                  </a:lnTo>
                  <a:lnTo>
                    <a:pt x="760" y="4"/>
                  </a:lnTo>
                  <a:lnTo>
                    <a:pt x="802" y="2"/>
                  </a:lnTo>
                  <a:lnTo>
                    <a:pt x="822" y="2"/>
                  </a:lnTo>
                  <a:lnTo>
                    <a:pt x="846" y="0"/>
                  </a:lnTo>
                  <a:lnTo>
                    <a:pt x="868" y="0"/>
                  </a:lnTo>
                  <a:lnTo>
                    <a:pt x="890" y="0"/>
                  </a:lnTo>
                  <a:lnTo>
                    <a:pt x="902" y="0"/>
                  </a:lnTo>
                  <a:lnTo>
                    <a:pt x="914" y="0"/>
                  </a:lnTo>
                  <a:lnTo>
                    <a:pt x="926" y="0"/>
                  </a:lnTo>
                  <a:lnTo>
                    <a:pt x="930" y="0"/>
                  </a:lnTo>
                  <a:lnTo>
                    <a:pt x="936" y="0"/>
                  </a:lnTo>
                  <a:lnTo>
                    <a:pt x="940" y="0"/>
                  </a:lnTo>
                  <a:lnTo>
                    <a:pt x="946" y="0"/>
                  </a:lnTo>
                  <a:lnTo>
                    <a:pt x="948" y="0"/>
                  </a:lnTo>
                  <a:lnTo>
                    <a:pt x="952" y="0"/>
                  </a:lnTo>
                  <a:lnTo>
                    <a:pt x="952" y="0"/>
                  </a:lnTo>
                  <a:lnTo>
                    <a:pt x="954" y="0"/>
                  </a:lnTo>
                  <a:lnTo>
                    <a:pt x="956" y="0"/>
                  </a:lnTo>
                  <a:lnTo>
                    <a:pt x="956" y="0"/>
                  </a:lnTo>
                  <a:lnTo>
                    <a:pt x="958" y="0"/>
                  </a:lnTo>
                  <a:lnTo>
                    <a:pt x="958" y="0"/>
                  </a:lnTo>
                  <a:lnTo>
                    <a:pt x="960" y="0"/>
                  </a:lnTo>
                </a:path>
              </a:pathLst>
            </a:custGeom>
            <a:noFill/>
            <a:ln w="6350">
              <a:solidFill>
                <a:srgbClr val="00FF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39" name="Freeform 227"/>
            <p:cNvSpPr>
              <a:spLocks/>
            </p:cNvSpPr>
            <p:nvPr/>
          </p:nvSpPr>
          <p:spPr bwMode="auto">
            <a:xfrm>
              <a:off x="1782" y="718"/>
              <a:ext cx="2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noFill/>
            <a:ln w="6350">
              <a:solidFill>
                <a:srgbClr val="00FF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40" name="Freeform 228"/>
            <p:cNvSpPr>
              <a:spLocks/>
            </p:cNvSpPr>
            <p:nvPr/>
          </p:nvSpPr>
          <p:spPr bwMode="auto">
            <a:xfrm>
              <a:off x="1784" y="718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</a:path>
              </a:pathLst>
            </a:custGeom>
            <a:noFill/>
            <a:ln w="6350">
              <a:solidFill>
                <a:srgbClr val="00FF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41" name="Freeform 229"/>
            <p:cNvSpPr>
              <a:spLocks/>
            </p:cNvSpPr>
            <p:nvPr/>
          </p:nvSpPr>
          <p:spPr bwMode="auto">
            <a:xfrm>
              <a:off x="1788" y="718"/>
              <a:ext cx="306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4" y="0"/>
                </a:cxn>
                <a:cxn ang="0">
                  <a:pos x="44" y="0"/>
                </a:cxn>
                <a:cxn ang="0">
                  <a:pos x="54" y="0"/>
                </a:cxn>
                <a:cxn ang="0">
                  <a:pos x="76" y="0"/>
                </a:cxn>
                <a:cxn ang="0">
                  <a:pos x="98" y="0"/>
                </a:cxn>
                <a:cxn ang="0">
                  <a:pos x="138" y="2"/>
                </a:cxn>
                <a:cxn ang="0">
                  <a:pos x="180" y="4"/>
                </a:cxn>
                <a:cxn ang="0">
                  <a:pos x="220" y="4"/>
                </a:cxn>
                <a:cxn ang="0">
                  <a:pos x="261" y="8"/>
                </a:cxn>
                <a:cxn ang="0">
                  <a:pos x="281" y="8"/>
                </a:cxn>
                <a:cxn ang="0">
                  <a:pos x="305" y="10"/>
                </a:cxn>
                <a:cxn ang="0">
                  <a:pos x="315" y="10"/>
                </a:cxn>
                <a:cxn ang="0">
                  <a:pos x="319" y="12"/>
                </a:cxn>
                <a:cxn ang="0">
                  <a:pos x="319" y="12"/>
                </a:cxn>
                <a:cxn ang="0">
                  <a:pos x="321" y="12"/>
                </a:cxn>
                <a:cxn ang="0">
                  <a:pos x="321" y="12"/>
                </a:cxn>
              </a:cxnLst>
              <a:rect l="0" t="0" r="r" b="b"/>
              <a:pathLst>
                <a:path w="321" h="1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4" y="0"/>
                  </a:lnTo>
                  <a:lnTo>
                    <a:pt x="54" y="0"/>
                  </a:lnTo>
                  <a:lnTo>
                    <a:pt x="76" y="0"/>
                  </a:lnTo>
                  <a:lnTo>
                    <a:pt x="98" y="0"/>
                  </a:lnTo>
                  <a:lnTo>
                    <a:pt x="138" y="2"/>
                  </a:lnTo>
                  <a:lnTo>
                    <a:pt x="180" y="4"/>
                  </a:lnTo>
                  <a:lnTo>
                    <a:pt x="220" y="4"/>
                  </a:lnTo>
                  <a:lnTo>
                    <a:pt x="261" y="8"/>
                  </a:lnTo>
                  <a:lnTo>
                    <a:pt x="281" y="8"/>
                  </a:lnTo>
                  <a:lnTo>
                    <a:pt x="305" y="10"/>
                  </a:lnTo>
                  <a:lnTo>
                    <a:pt x="315" y="10"/>
                  </a:lnTo>
                  <a:lnTo>
                    <a:pt x="319" y="12"/>
                  </a:lnTo>
                  <a:lnTo>
                    <a:pt x="319" y="12"/>
                  </a:lnTo>
                  <a:lnTo>
                    <a:pt x="321" y="12"/>
                  </a:lnTo>
                  <a:lnTo>
                    <a:pt x="321" y="12"/>
                  </a:lnTo>
                </a:path>
              </a:pathLst>
            </a:custGeom>
            <a:noFill/>
            <a:ln w="6350">
              <a:solidFill>
                <a:srgbClr val="00FF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42" name="Freeform 230"/>
            <p:cNvSpPr>
              <a:spLocks/>
            </p:cNvSpPr>
            <p:nvPr/>
          </p:nvSpPr>
          <p:spPr bwMode="auto">
            <a:xfrm>
              <a:off x="2094" y="729"/>
              <a:ext cx="726" cy="6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8" y="0"/>
                </a:cxn>
                <a:cxn ang="0">
                  <a:pos x="30" y="4"/>
                </a:cxn>
                <a:cxn ang="0">
                  <a:pos x="74" y="10"/>
                </a:cxn>
                <a:cxn ang="0">
                  <a:pos x="164" y="20"/>
                </a:cxn>
                <a:cxn ang="0">
                  <a:pos x="250" y="34"/>
                </a:cxn>
                <a:cxn ang="0">
                  <a:pos x="332" y="50"/>
                </a:cxn>
                <a:cxn ang="0">
                  <a:pos x="420" y="72"/>
                </a:cxn>
                <a:cxn ang="0">
                  <a:pos x="506" y="100"/>
                </a:cxn>
                <a:cxn ang="0">
                  <a:pos x="588" y="136"/>
                </a:cxn>
                <a:cxn ang="0">
                  <a:pos x="630" y="164"/>
                </a:cxn>
                <a:cxn ang="0">
                  <a:pos x="652" y="180"/>
                </a:cxn>
                <a:cxn ang="0">
                  <a:pos x="674" y="204"/>
                </a:cxn>
                <a:cxn ang="0">
                  <a:pos x="696" y="232"/>
                </a:cxn>
                <a:cxn ang="0">
                  <a:pos x="718" y="270"/>
                </a:cxn>
                <a:cxn ang="0">
                  <a:pos x="728" y="298"/>
                </a:cxn>
                <a:cxn ang="0">
                  <a:pos x="738" y="334"/>
                </a:cxn>
                <a:cxn ang="0">
                  <a:pos x="744" y="362"/>
                </a:cxn>
                <a:cxn ang="0">
                  <a:pos x="748" y="382"/>
                </a:cxn>
                <a:cxn ang="0">
                  <a:pos x="750" y="404"/>
                </a:cxn>
                <a:cxn ang="0">
                  <a:pos x="754" y="430"/>
                </a:cxn>
                <a:cxn ang="0">
                  <a:pos x="756" y="470"/>
                </a:cxn>
                <a:cxn ang="0">
                  <a:pos x="758" y="498"/>
                </a:cxn>
                <a:cxn ang="0">
                  <a:pos x="758" y="518"/>
                </a:cxn>
                <a:cxn ang="0">
                  <a:pos x="760" y="540"/>
                </a:cxn>
                <a:cxn ang="0">
                  <a:pos x="760" y="568"/>
                </a:cxn>
                <a:cxn ang="0">
                  <a:pos x="760" y="588"/>
                </a:cxn>
                <a:cxn ang="0">
                  <a:pos x="760" y="610"/>
                </a:cxn>
                <a:cxn ang="0">
                  <a:pos x="762" y="640"/>
                </a:cxn>
                <a:cxn ang="0">
                  <a:pos x="762" y="676"/>
                </a:cxn>
                <a:cxn ang="0">
                  <a:pos x="762" y="704"/>
                </a:cxn>
                <a:cxn ang="0">
                  <a:pos x="762" y="724"/>
                </a:cxn>
              </a:cxnLst>
              <a:rect l="0" t="0" r="r" b="b"/>
              <a:pathLst>
                <a:path w="762" h="72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8" y="0"/>
                  </a:lnTo>
                  <a:lnTo>
                    <a:pt x="30" y="4"/>
                  </a:lnTo>
                  <a:lnTo>
                    <a:pt x="74" y="10"/>
                  </a:lnTo>
                  <a:lnTo>
                    <a:pt x="164" y="20"/>
                  </a:lnTo>
                  <a:lnTo>
                    <a:pt x="250" y="34"/>
                  </a:lnTo>
                  <a:lnTo>
                    <a:pt x="332" y="50"/>
                  </a:lnTo>
                  <a:lnTo>
                    <a:pt x="420" y="72"/>
                  </a:lnTo>
                  <a:lnTo>
                    <a:pt x="506" y="100"/>
                  </a:lnTo>
                  <a:lnTo>
                    <a:pt x="588" y="136"/>
                  </a:lnTo>
                  <a:lnTo>
                    <a:pt x="630" y="164"/>
                  </a:lnTo>
                  <a:lnTo>
                    <a:pt x="652" y="180"/>
                  </a:lnTo>
                  <a:lnTo>
                    <a:pt x="674" y="204"/>
                  </a:lnTo>
                  <a:lnTo>
                    <a:pt x="696" y="232"/>
                  </a:lnTo>
                  <a:lnTo>
                    <a:pt x="718" y="270"/>
                  </a:lnTo>
                  <a:lnTo>
                    <a:pt x="728" y="298"/>
                  </a:lnTo>
                  <a:lnTo>
                    <a:pt x="738" y="334"/>
                  </a:lnTo>
                  <a:lnTo>
                    <a:pt x="744" y="362"/>
                  </a:lnTo>
                  <a:lnTo>
                    <a:pt x="748" y="382"/>
                  </a:lnTo>
                  <a:lnTo>
                    <a:pt x="750" y="404"/>
                  </a:lnTo>
                  <a:lnTo>
                    <a:pt x="754" y="430"/>
                  </a:lnTo>
                  <a:lnTo>
                    <a:pt x="756" y="470"/>
                  </a:lnTo>
                  <a:lnTo>
                    <a:pt x="758" y="498"/>
                  </a:lnTo>
                  <a:lnTo>
                    <a:pt x="758" y="518"/>
                  </a:lnTo>
                  <a:lnTo>
                    <a:pt x="760" y="540"/>
                  </a:lnTo>
                  <a:lnTo>
                    <a:pt x="760" y="568"/>
                  </a:lnTo>
                  <a:lnTo>
                    <a:pt x="760" y="588"/>
                  </a:lnTo>
                  <a:lnTo>
                    <a:pt x="760" y="610"/>
                  </a:lnTo>
                  <a:lnTo>
                    <a:pt x="762" y="640"/>
                  </a:lnTo>
                  <a:lnTo>
                    <a:pt x="762" y="676"/>
                  </a:lnTo>
                  <a:lnTo>
                    <a:pt x="762" y="704"/>
                  </a:lnTo>
                  <a:lnTo>
                    <a:pt x="762" y="724"/>
                  </a:lnTo>
                </a:path>
              </a:pathLst>
            </a:custGeom>
            <a:noFill/>
            <a:ln w="6350">
              <a:solidFill>
                <a:srgbClr val="00FF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43" name="Freeform 231"/>
            <p:cNvSpPr>
              <a:spLocks/>
            </p:cNvSpPr>
            <p:nvPr/>
          </p:nvSpPr>
          <p:spPr bwMode="auto">
            <a:xfrm>
              <a:off x="2820" y="1419"/>
              <a:ext cx="1" cy="5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2"/>
                </a:cxn>
                <a:cxn ang="0">
                  <a:pos x="0" y="48"/>
                </a:cxn>
                <a:cxn ang="0">
                  <a:pos x="0" y="88"/>
                </a:cxn>
                <a:cxn ang="0">
                  <a:pos x="0" y="116"/>
                </a:cxn>
                <a:cxn ang="0">
                  <a:pos x="0" y="136"/>
                </a:cxn>
                <a:cxn ang="0">
                  <a:pos x="0" y="158"/>
                </a:cxn>
                <a:cxn ang="0">
                  <a:pos x="0" y="186"/>
                </a:cxn>
                <a:cxn ang="0">
                  <a:pos x="0" y="206"/>
                </a:cxn>
                <a:cxn ang="0">
                  <a:pos x="0" y="230"/>
                </a:cxn>
                <a:cxn ang="0">
                  <a:pos x="0" y="254"/>
                </a:cxn>
                <a:cxn ang="0">
                  <a:pos x="0" y="294"/>
                </a:cxn>
                <a:cxn ang="0">
                  <a:pos x="0" y="322"/>
                </a:cxn>
                <a:cxn ang="0">
                  <a:pos x="0" y="342"/>
                </a:cxn>
                <a:cxn ang="0">
                  <a:pos x="0" y="364"/>
                </a:cxn>
                <a:cxn ang="0">
                  <a:pos x="0" y="390"/>
                </a:cxn>
                <a:cxn ang="0">
                  <a:pos x="0" y="430"/>
                </a:cxn>
                <a:cxn ang="0">
                  <a:pos x="0" y="456"/>
                </a:cxn>
                <a:cxn ang="0">
                  <a:pos x="0" y="500"/>
                </a:cxn>
                <a:cxn ang="0">
                  <a:pos x="0" y="568"/>
                </a:cxn>
              </a:cxnLst>
              <a:rect l="0" t="0" r="r" b="b"/>
              <a:pathLst>
                <a:path h="568">
                  <a:moveTo>
                    <a:pt x="0" y="0"/>
                  </a:moveTo>
                  <a:lnTo>
                    <a:pt x="0" y="22"/>
                  </a:lnTo>
                  <a:lnTo>
                    <a:pt x="0" y="48"/>
                  </a:lnTo>
                  <a:lnTo>
                    <a:pt x="0" y="88"/>
                  </a:lnTo>
                  <a:lnTo>
                    <a:pt x="0" y="116"/>
                  </a:lnTo>
                  <a:lnTo>
                    <a:pt x="0" y="136"/>
                  </a:lnTo>
                  <a:lnTo>
                    <a:pt x="0" y="158"/>
                  </a:lnTo>
                  <a:lnTo>
                    <a:pt x="0" y="186"/>
                  </a:lnTo>
                  <a:lnTo>
                    <a:pt x="0" y="206"/>
                  </a:lnTo>
                  <a:lnTo>
                    <a:pt x="0" y="230"/>
                  </a:lnTo>
                  <a:lnTo>
                    <a:pt x="0" y="254"/>
                  </a:lnTo>
                  <a:lnTo>
                    <a:pt x="0" y="294"/>
                  </a:lnTo>
                  <a:lnTo>
                    <a:pt x="0" y="322"/>
                  </a:lnTo>
                  <a:lnTo>
                    <a:pt x="0" y="342"/>
                  </a:lnTo>
                  <a:lnTo>
                    <a:pt x="0" y="364"/>
                  </a:lnTo>
                  <a:lnTo>
                    <a:pt x="0" y="390"/>
                  </a:lnTo>
                  <a:lnTo>
                    <a:pt x="0" y="430"/>
                  </a:lnTo>
                  <a:lnTo>
                    <a:pt x="0" y="456"/>
                  </a:lnTo>
                  <a:lnTo>
                    <a:pt x="0" y="500"/>
                  </a:lnTo>
                  <a:lnTo>
                    <a:pt x="0" y="568"/>
                  </a:lnTo>
                </a:path>
              </a:pathLst>
            </a:custGeom>
            <a:noFill/>
            <a:ln w="6350">
              <a:solidFill>
                <a:srgbClr val="00FF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44" name="Line 232"/>
            <p:cNvSpPr>
              <a:spLocks noChangeShapeType="1"/>
            </p:cNvSpPr>
            <p:nvPr/>
          </p:nvSpPr>
          <p:spPr bwMode="auto">
            <a:xfrm>
              <a:off x="2820" y="1960"/>
              <a:ext cx="1" cy="90"/>
            </a:xfrm>
            <a:prstGeom prst="line">
              <a:avLst/>
            </a:prstGeom>
            <a:noFill/>
            <a:ln w="6350">
              <a:solidFill>
                <a:srgbClr val="00FF66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45" name="Freeform 233"/>
            <p:cNvSpPr>
              <a:spLocks/>
            </p:cNvSpPr>
            <p:nvPr/>
          </p:nvSpPr>
          <p:spPr bwMode="auto">
            <a:xfrm>
              <a:off x="868" y="609"/>
              <a:ext cx="745" cy="353"/>
            </a:xfrm>
            <a:custGeom>
              <a:avLst/>
              <a:gdLst/>
              <a:ahLst/>
              <a:cxnLst>
                <a:cxn ang="0">
                  <a:pos x="0" y="370"/>
                </a:cxn>
                <a:cxn ang="0">
                  <a:pos x="0" y="330"/>
                </a:cxn>
                <a:cxn ang="0">
                  <a:pos x="0" y="330"/>
                </a:cxn>
                <a:cxn ang="0">
                  <a:pos x="0" y="330"/>
                </a:cxn>
                <a:cxn ang="0">
                  <a:pos x="0" y="330"/>
                </a:cxn>
                <a:cxn ang="0">
                  <a:pos x="0" y="330"/>
                </a:cxn>
                <a:cxn ang="0">
                  <a:pos x="0" y="330"/>
                </a:cxn>
                <a:cxn ang="0">
                  <a:pos x="0" y="330"/>
                </a:cxn>
                <a:cxn ang="0">
                  <a:pos x="0" y="328"/>
                </a:cxn>
                <a:cxn ang="0">
                  <a:pos x="0" y="326"/>
                </a:cxn>
                <a:cxn ang="0">
                  <a:pos x="0" y="322"/>
                </a:cxn>
                <a:cxn ang="0">
                  <a:pos x="2" y="314"/>
                </a:cxn>
                <a:cxn ang="0">
                  <a:pos x="4" y="302"/>
                </a:cxn>
                <a:cxn ang="0">
                  <a:pos x="14" y="262"/>
                </a:cxn>
                <a:cxn ang="0">
                  <a:pos x="20" y="244"/>
                </a:cxn>
                <a:cxn ang="0">
                  <a:pos x="26" y="230"/>
                </a:cxn>
                <a:cxn ang="0">
                  <a:pos x="46" y="190"/>
                </a:cxn>
                <a:cxn ang="0">
                  <a:pos x="56" y="176"/>
                </a:cxn>
                <a:cxn ang="0">
                  <a:pos x="68" y="162"/>
                </a:cxn>
                <a:cxn ang="0">
                  <a:pos x="92" y="140"/>
                </a:cxn>
                <a:cxn ang="0">
                  <a:pos x="116" y="120"/>
                </a:cxn>
                <a:cxn ang="0">
                  <a:pos x="160" y="94"/>
                </a:cxn>
                <a:cxn ang="0">
                  <a:pos x="206" y="74"/>
                </a:cxn>
                <a:cxn ang="0">
                  <a:pos x="250" y="60"/>
                </a:cxn>
                <a:cxn ang="0">
                  <a:pos x="332" y="38"/>
                </a:cxn>
                <a:cxn ang="0">
                  <a:pos x="376" y="30"/>
                </a:cxn>
                <a:cxn ang="0">
                  <a:pos x="422" y="22"/>
                </a:cxn>
                <a:cxn ang="0">
                  <a:pos x="502" y="12"/>
                </a:cxn>
                <a:cxn ang="0">
                  <a:pos x="544" y="8"/>
                </a:cxn>
                <a:cxn ang="0">
                  <a:pos x="590" y="6"/>
                </a:cxn>
                <a:cxn ang="0">
                  <a:pos x="634" y="4"/>
                </a:cxn>
                <a:cxn ang="0">
                  <a:pos x="656" y="2"/>
                </a:cxn>
                <a:cxn ang="0">
                  <a:pos x="680" y="2"/>
                </a:cxn>
                <a:cxn ang="0">
                  <a:pos x="702" y="2"/>
                </a:cxn>
                <a:cxn ang="0">
                  <a:pos x="722" y="0"/>
                </a:cxn>
                <a:cxn ang="0">
                  <a:pos x="732" y="0"/>
                </a:cxn>
                <a:cxn ang="0">
                  <a:pos x="742" y="0"/>
                </a:cxn>
                <a:cxn ang="0">
                  <a:pos x="752" y="0"/>
                </a:cxn>
                <a:cxn ang="0">
                  <a:pos x="762" y="0"/>
                </a:cxn>
                <a:cxn ang="0">
                  <a:pos x="768" y="0"/>
                </a:cxn>
                <a:cxn ang="0">
                  <a:pos x="772" y="0"/>
                </a:cxn>
                <a:cxn ang="0">
                  <a:pos x="774" y="0"/>
                </a:cxn>
                <a:cxn ang="0">
                  <a:pos x="776" y="0"/>
                </a:cxn>
                <a:cxn ang="0">
                  <a:pos x="778" y="0"/>
                </a:cxn>
                <a:cxn ang="0">
                  <a:pos x="778" y="0"/>
                </a:cxn>
                <a:cxn ang="0">
                  <a:pos x="780" y="0"/>
                </a:cxn>
                <a:cxn ang="0">
                  <a:pos x="780" y="0"/>
                </a:cxn>
                <a:cxn ang="0">
                  <a:pos x="780" y="0"/>
                </a:cxn>
                <a:cxn ang="0">
                  <a:pos x="782" y="0"/>
                </a:cxn>
              </a:cxnLst>
              <a:rect l="0" t="0" r="r" b="b"/>
              <a:pathLst>
                <a:path w="782" h="370">
                  <a:moveTo>
                    <a:pt x="0" y="370"/>
                  </a:moveTo>
                  <a:lnTo>
                    <a:pt x="0" y="330"/>
                  </a:lnTo>
                  <a:lnTo>
                    <a:pt x="0" y="330"/>
                  </a:lnTo>
                  <a:lnTo>
                    <a:pt x="0" y="330"/>
                  </a:lnTo>
                  <a:lnTo>
                    <a:pt x="0" y="330"/>
                  </a:lnTo>
                  <a:lnTo>
                    <a:pt x="0" y="330"/>
                  </a:lnTo>
                  <a:lnTo>
                    <a:pt x="0" y="330"/>
                  </a:lnTo>
                  <a:lnTo>
                    <a:pt x="0" y="330"/>
                  </a:lnTo>
                  <a:lnTo>
                    <a:pt x="0" y="328"/>
                  </a:lnTo>
                  <a:lnTo>
                    <a:pt x="0" y="326"/>
                  </a:lnTo>
                  <a:lnTo>
                    <a:pt x="0" y="322"/>
                  </a:lnTo>
                  <a:lnTo>
                    <a:pt x="2" y="314"/>
                  </a:lnTo>
                  <a:lnTo>
                    <a:pt x="4" y="302"/>
                  </a:lnTo>
                  <a:lnTo>
                    <a:pt x="14" y="262"/>
                  </a:lnTo>
                  <a:lnTo>
                    <a:pt x="20" y="244"/>
                  </a:lnTo>
                  <a:lnTo>
                    <a:pt x="26" y="230"/>
                  </a:lnTo>
                  <a:lnTo>
                    <a:pt x="46" y="190"/>
                  </a:lnTo>
                  <a:lnTo>
                    <a:pt x="56" y="176"/>
                  </a:lnTo>
                  <a:lnTo>
                    <a:pt x="68" y="162"/>
                  </a:lnTo>
                  <a:lnTo>
                    <a:pt x="92" y="140"/>
                  </a:lnTo>
                  <a:lnTo>
                    <a:pt x="116" y="120"/>
                  </a:lnTo>
                  <a:lnTo>
                    <a:pt x="160" y="94"/>
                  </a:lnTo>
                  <a:lnTo>
                    <a:pt x="206" y="74"/>
                  </a:lnTo>
                  <a:lnTo>
                    <a:pt x="250" y="60"/>
                  </a:lnTo>
                  <a:lnTo>
                    <a:pt x="332" y="38"/>
                  </a:lnTo>
                  <a:lnTo>
                    <a:pt x="376" y="30"/>
                  </a:lnTo>
                  <a:lnTo>
                    <a:pt x="422" y="22"/>
                  </a:lnTo>
                  <a:lnTo>
                    <a:pt x="502" y="12"/>
                  </a:lnTo>
                  <a:lnTo>
                    <a:pt x="544" y="8"/>
                  </a:lnTo>
                  <a:lnTo>
                    <a:pt x="590" y="6"/>
                  </a:lnTo>
                  <a:lnTo>
                    <a:pt x="634" y="4"/>
                  </a:lnTo>
                  <a:lnTo>
                    <a:pt x="656" y="2"/>
                  </a:lnTo>
                  <a:lnTo>
                    <a:pt x="680" y="2"/>
                  </a:lnTo>
                  <a:lnTo>
                    <a:pt x="702" y="2"/>
                  </a:lnTo>
                  <a:lnTo>
                    <a:pt x="722" y="0"/>
                  </a:lnTo>
                  <a:lnTo>
                    <a:pt x="732" y="0"/>
                  </a:lnTo>
                  <a:lnTo>
                    <a:pt x="742" y="0"/>
                  </a:lnTo>
                  <a:lnTo>
                    <a:pt x="752" y="0"/>
                  </a:lnTo>
                  <a:lnTo>
                    <a:pt x="762" y="0"/>
                  </a:lnTo>
                  <a:lnTo>
                    <a:pt x="768" y="0"/>
                  </a:lnTo>
                  <a:lnTo>
                    <a:pt x="772" y="0"/>
                  </a:lnTo>
                  <a:lnTo>
                    <a:pt x="774" y="0"/>
                  </a:lnTo>
                  <a:lnTo>
                    <a:pt x="776" y="0"/>
                  </a:lnTo>
                  <a:lnTo>
                    <a:pt x="778" y="0"/>
                  </a:lnTo>
                  <a:lnTo>
                    <a:pt x="778" y="0"/>
                  </a:lnTo>
                  <a:lnTo>
                    <a:pt x="780" y="0"/>
                  </a:lnTo>
                  <a:lnTo>
                    <a:pt x="780" y="0"/>
                  </a:lnTo>
                  <a:lnTo>
                    <a:pt x="780" y="0"/>
                  </a:lnTo>
                  <a:lnTo>
                    <a:pt x="782" y="0"/>
                  </a:lnTo>
                </a:path>
              </a:pathLst>
            </a:custGeom>
            <a:noFill/>
            <a:ln w="6350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46" name="Freeform 234"/>
            <p:cNvSpPr>
              <a:spLocks/>
            </p:cNvSpPr>
            <p:nvPr/>
          </p:nvSpPr>
          <p:spPr bwMode="auto">
            <a:xfrm>
              <a:off x="1613" y="609"/>
              <a:ext cx="2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noFill/>
            <a:ln w="6350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47" name="Freeform 235"/>
            <p:cNvSpPr>
              <a:spLocks/>
            </p:cNvSpPr>
            <p:nvPr/>
          </p:nvSpPr>
          <p:spPr bwMode="auto">
            <a:xfrm>
              <a:off x="1615" y="609"/>
              <a:ext cx="4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42" y="0"/>
                </a:cxn>
                <a:cxn ang="0">
                  <a:pos x="54" y="0"/>
                </a:cxn>
                <a:cxn ang="0">
                  <a:pos x="64" y="0"/>
                </a:cxn>
                <a:cxn ang="0">
                  <a:pos x="84" y="2"/>
                </a:cxn>
                <a:cxn ang="0">
                  <a:pos x="108" y="2"/>
                </a:cxn>
                <a:cxn ang="0">
                  <a:pos x="148" y="4"/>
                </a:cxn>
                <a:cxn ang="0">
                  <a:pos x="230" y="6"/>
                </a:cxn>
                <a:cxn ang="0">
                  <a:pos x="318" y="12"/>
                </a:cxn>
                <a:cxn ang="0">
                  <a:pos x="402" y="18"/>
                </a:cxn>
                <a:cxn ang="0">
                  <a:pos x="445" y="22"/>
                </a:cxn>
                <a:cxn ang="0">
                  <a:pos x="467" y="26"/>
                </a:cxn>
                <a:cxn ang="0">
                  <a:pos x="481" y="26"/>
                </a:cxn>
                <a:cxn ang="0">
                  <a:pos x="491" y="28"/>
                </a:cxn>
                <a:cxn ang="0">
                  <a:pos x="497" y="28"/>
                </a:cxn>
                <a:cxn ang="0">
                  <a:pos x="499" y="28"/>
                </a:cxn>
                <a:cxn ang="0">
                  <a:pos x="501" y="28"/>
                </a:cxn>
                <a:cxn ang="0">
                  <a:pos x="501" y="30"/>
                </a:cxn>
                <a:cxn ang="0">
                  <a:pos x="503" y="30"/>
                </a:cxn>
                <a:cxn ang="0">
                  <a:pos x="503" y="30"/>
                </a:cxn>
                <a:cxn ang="0">
                  <a:pos x="503" y="30"/>
                </a:cxn>
                <a:cxn ang="0">
                  <a:pos x="503" y="30"/>
                </a:cxn>
                <a:cxn ang="0">
                  <a:pos x="503" y="30"/>
                </a:cxn>
                <a:cxn ang="0">
                  <a:pos x="503" y="30"/>
                </a:cxn>
                <a:cxn ang="0">
                  <a:pos x="503" y="30"/>
                </a:cxn>
                <a:cxn ang="0">
                  <a:pos x="503" y="30"/>
                </a:cxn>
                <a:cxn ang="0">
                  <a:pos x="503" y="30"/>
                </a:cxn>
                <a:cxn ang="0">
                  <a:pos x="503" y="30"/>
                </a:cxn>
                <a:cxn ang="0">
                  <a:pos x="503" y="30"/>
                </a:cxn>
              </a:cxnLst>
              <a:rect l="0" t="0" r="r" b="b"/>
              <a:pathLst>
                <a:path w="503" h="3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84" y="2"/>
                  </a:lnTo>
                  <a:lnTo>
                    <a:pt x="108" y="2"/>
                  </a:lnTo>
                  <a:lnTo>
                    <a:pt x="148" y="4"/>
                  </a:lnTo>
                  <a:lnTo>
                    <a:pt x="230" y="6"/>
                  </a:lnTo>
                  <a:lnTo>
                    <a:pt x="318" y="12"/>
                  </a:lnTo>
                  <a:lnTo>
                    <a:pt x="402" y="18"/>
                  </a:lnTo>
                  <a:lnTo>
                    <a:pt x="445" y="22"/>
                  </a:lnTo>
                  <a:lnTo>
                    <a:pt x="467" y="26"/>
                  </a:lnTo>
                  <a:lnTo>
                    <a:pt x="481" y="26"/>
                  </a:lnTo>
                  <a:lnTo>
                    <a:pt x="491" y="28"/>
                  </a:lnTo>
                  <a:lnTo>
                    <a:pt x="497" y="28"/>
                  </a:lnTo>
                  <a:lnTo>
                    <a:pt x="499" y="28"/>
                  </a:lnTo>
                  <a:lnTo>
                    <a:pt x="501" y="28"/>
                  </a:lnTo>
                  <a:lnTo>
                    <a:pt x="501" y="30"/>
                  </a:lnTo>
                  <a:lnTo>
                    <a:pt x="503" y="30"/>
                  </a:lnTo>
                  <a:lnTo>
                    <a:pt x="503" y="30"/>
                  </a:lnTo>
                  <a:lnTo>
                    <a:pt x="503" y="30"/>
                  </a:lnTo>
                  <a:lnTo>
                    <a:pt x="503" y="30"/>
                  </a:lnTo>
                  <a:lnTo>
                    <a:pt x="503" y="30"/>
                  </a:lnTo>
                  <a:lnTo>
                    <a:pt x="503" y="30"/>
                  </a:lnTo>
                  <a:lnTo>
                    <a:pt x="503" y="30"/>
                  </a:lnTo>
                  <a:lnTo>
                    <a:pt x="503" y="30"/>
                  </a:lnTo>
                  <a:lnTo>
                    <a:pt x="503" y="30"/>
                  </a:lnTo>
                  <a:lnTo>
                    <a:pt x="503" y="30"/>
                  </a:lnTo>
                  <a:lnTo>
                    <a:pt x="503" y="30"/>
                  </a:lnTo>
                </a:path>
              </a:pathLst>
            </a:custGeom>
            <a:noFill/>
            <a:ln w="6350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48" name="Freeform 236"/>
            <p:cNvSpPr>
              <a:spLocks/>
            </p:cNvSpPr>
            <p:nvPr/>
          </p:nvSpPr>
          <p:spPr bwMode="auto">
            <a:xfrm>
              <a:off x="2094" y="638"/>
              <a:ext cx="726" cy="109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6" y="2"/>
                </a:cxn>
                <a:cxn ang="0">
                  <a:pos x="10" y="4"/>
                </a:cxn>
                <a:cxn ang="0">
                  <a:pos x="34" y="12"/>
                </a:cxn>
                <a:cxn ang="0">
                  <a:pos x="76" y="24"/>
                </a:cxn>
                <a:cxn ang="0">
                  <a:pos x="162" y="44"/>
                </a:cxn>
                <a:cxn ang="0">
                  <a:pos x="244" y="64"/>
                </a:cxn>
                <a:cxn ang="0">
                  <a:pos x="332" y="88"/>
                </a:cxn>
                <a:cxn ang="0">
                  <a:pos x="418" y="112"/>
                </a:cxn>
                <a:cxn ang="0">
                  <a:pos x="508" y="146"/>
                </a:cxn>
                <a:cxn ang="0">
                  <a:pos x="552" y="166"/>
                </a:cxn>
                <a:cxn ang="0">
                  <a:pos x="594" y="190"/>
                </a:cxn>
                <a:cxn ang="0">
                  <a:pos x="636" y="218"/>
                </a:cxn>
                <a:cxn ang="0">
                  <a:pos x="656" y="236"/>
                </a:cxn>
                <a:cxn ang="0">
                  <a:pos x="678" y="260"/>
                </a:cxn>
                <a:cxn ang="0">
                  <a:pos x="700" y="290"/>
                </a:cxn>
                <a:cxn ang="0">
                  <a:pos x="720" y="328"/>
                </a:cxn>
                <a:cxn ang="0">
                  <a:pos x="730" y="356"/>
                </a:cxn>
                <a:cxn ang="0">
                  <a:pos x="736" y="372"/>
                </a:cxn>
                <a:cxn ang="0">
                  <a:pos x="742" y="396"/>
                </a:cxn>
                <a:cxn ang="0">
                  <a:pos x="746" y="420"/>
                </a:cxn>
                <a:cxn ang="0">
                  <a:pos x="748" y="438"/>
                </a:cxn>
                <a:cxn ang="0">
                  <a:pos x="752" y="458"/>
                </a:cxn>
                <a:cxn ang="0">
                  <a:pos x="754" y="484"/>
                </a:cxn>
                <a:cxn ang="0">
                  <a:pos x="754" y="498"/>
                </a:cxn>
                <a:cxn ang="0">
                  <a:pos x="756" y="516"/>
                </a:cxn>
                <a:cxn ang="0">
                  <a:pos x="756" y="534"/>
                </a:cxn>
                <a:cxn ang="0">
                  <a:pos x="758" y="558"/>
                </a:cxn>
                <a:cxn ang="0">
                  <a:pos x="758" y="574"/>
                </a:cxn>
                <a:cxn ang="0">
                  <a:pos x="760" y="592"/>
                </a:cxn>
                <a:cxn ang="0">
                  <a:pos x="760" y="616"/>
                </a:cxn>
                <a:cxn ang="0">
                  <a:pos x="760" y="642"/>
                </a:cxn>
                <a:cxn ang="0">
                  <a:pos x="760" y="668"/>
                </a:cxn>
                <a:cxn ang="0">
                  <a:pos x="762" y="706"/>
                </a:cxn>
                <a:cxn ang="0">
                  <a:pos x="762" y="734"/>
                </a:cxn>
                <a:cxn ang="0">
                  <a:pos x="762" y="770"/>
                </a:cxn>
                <a:cxn ang="0">
                  <a:pos x="762" y="798"/>
                </a:cxn>
                <a:cxn ang="0">
                  <a:pos x="762" y="834"/>
                </a:cxn>
                <a:cxn ang="0">
                  <a:pos x="762" y="862"/>
                </a:cxn>
                <a:cxn ang="0">
                  <a:pos x="762" y="880"/>
                </a:cxn>
                <a:cxn ang="0">
                  <a:pos x="762" y="904"/>
                </a:cxn>
                <a:cxn ang="0">
                  <a:pos x="762" y="932"/>
                </a:cxn>
                <a:cxn ang="0">
                  <a:pos x="762" y="968"/>
                </a:cxn>
                <a:cxn ang="0">
                  <a:pos x="762" y="996"/>
                </a:cxn>
                <a:cxn ang="0">
                  <a:pos x="762" y="1016"/>
                </a:cxn>
                <a:cxn ang="0">
                  <a:pos x="762" y="1040"/>
                </a:cxn>
                <a:cxn ang="0">
                  <a:pos x="762" y="1066"/>
                </a:cxn>
                <a:cxn ang="0">
                  <a:pos x="762" y="1104"/>
                </a:cxn>
                <a:cxn ang="0">
                  <a:pos x="762" y="1132"/>
                </a:cxn>
                <a:cxn ang="0">
                  <a:pos x="762" y="1152"/>
                </a:cxn>
              </a:cxnLst>
              <a:rect l="0" t="0" r="r" b="b"/>
              <a:pathLst>
                <a:path w="762" h="1152">
                  <a:moveTo>
                    <a:pt x="0" y="0"/>
                  </a:moveTo>
                  <a:lnTo>
                    <a:pt x="2" y="0"/>
                  </a:lnTo>
                  <a:lnTo>
                    <a:pt x="6" y="2"/>
                  </a:lnTo>
                  <a:lnTo>
                    <a:pt x="10" y="4"/>
                  </a:lnTo>
                  <a:lnTo>
                    <a:pt x="34" y="12"/>
                  </a:lnTo>
                  <a:lnTo>
                    <a:pt x="76" y="24"/>
                  </a:lnTo>
                  <a:lnTo>
                    <a:pt x="162" y="44"/>
                  </a:lnTo>
                  <a:lnTo>
                    <a:pt x="244" y="64"/>
                  </a:lnTo>
                  <a:lnTo>
                    <a:pt x="332" y="88"/>
                  </a:lnTo>
                  <a:lnTo>
                    <a:pt x="418" y="112"/>
                  </a:lnTo>
                  <a:lnTo>
                    <a:pt x="508" y="146"/>
                  </a:lnTo>
                  <a:lnTo>
                    <a:pt x="552" y="166"/>
                  </a:lnTo>
                  <a:lnTo>
                    <a:pt x="594" y="190"/>
                  </a:lnTo>
                  <a:lnTo>
                    <a:pt x="636" y="218"/>
                  </a:lnTo>
                  <a:lnTo>
                    <a:pt x="656" y="236"/>
                  </a:lnTo>
                  <a:lnTo>
                    <a:pt x="678" y="260"/>
                  </a:lnTo>
                  <a:lnTo>
                    <a:pt x="700" y="290"/>
                  </a:lnTo>
                  <a:lnTo>
                    <a:pt x="720" y="328"/>
                  </a:lnTo>
                  <a:lnTo>
                    <a:pt x="730" y="356"/>
                  </a:lnTo>
                  <a:lnTo>
                    <a:pt x="736" y="372"/>
                  </a:lnTo>
                  <a:lnTo>
                    <a:pt x="742" y="396"/>
                  </a:lnTo>
                  <a:lnTo>
                    <a:pt x="746" y="420"/>
                  </a:lnTo>
                  <a:lnTo>
                    <a:pt x="748" y="438"/>
                  </a:lnTo>
                  <a:lnTo>
                    <a:pt x="752" y="458"/>
                  </a:lnTo>
                  <a:lnTo>
                    <a:pt x="754" y="484"/>
                  </a:lnTo>
                  <a:lnTo>
                    <a:pt x="754" y="498"/>
                  </a:lnTo>
                  <a:lnTo>
                    <a:pt x="756" y="516"/>
                  </a:lnTo>
                  <a:lnTo>
                    <a:pt x="756" y="534"/>
                  </a:lnTo>
                  <a:lnTo>
                    <a:pt x="758" y="558"/>
                  </a:lnTo>
                  <a:lnTo>
                    <a:pt x="758" y="574"/>
                  </a:lnTo>
                  <a:lnTo>
                    <a:pt x="760" y="592"/>
                  </a:lnTo>
                  <a:lnTo>
                    <a:pt x="760" y="616"/>
                  </a:lnTo>
                  <a:lnTo>
                    <a:pt x="760" y="642"/>
                  </a:lnTo>
                  <a:lnTo>
                    <a:pt x="760" y="668"/>
                  </a:lnTo>
                  <a:lnTo>
                    <a:pt x="762" y="706"/>
                  </a:lnTo>
                  <a:lnTo>
                    <a:pt x="762" y="734"/>
                  </a:lnTo>
                  <a:lnTo>
                    <a:pt x="762" y="770"/>
                  </a:lnTo>
                  <a:lnTo>
                    <a:pt x="762" y="798"/>
                  </a:lnTo>
                  <a:lnTo>
                    <a:pt x="762" y="834"/>
                  </a:lnTo>
                  <a:lnTo>
                    <a:pt x="762" y="862"/>
                  </a:lnTo>
                  <a:lnTo>
                    <a:pt x="762" y="880"/>
                  </a:lnTo>
                  <a:lnTo>
                    <a:pt x="762" y="904"/>
                  </a:lnTo>
                  <a:lnTo>
                    <a:pt x="762" y="932"/>
                  </a:lnTo>
                  <a:lnTo>
                    <a:pt x="762" y="968"/>
                  </a:lnTo>
                  <a:lnTo>
                    <a:pt x="762" y="996"/>
                  </a:lnTo>
                  <a:lnTo>
                    <a:pt x="762" y="1016"/>
                  </a:lnTo>
                  <a:lnTo>
                    <a:pt x="762" y="1040"/>
                  </a:lnTo>
                  <a:lnTo>
                    <a:pt x="762" y="1066"/>
                  </a:lnTo>
                  <a:lnTo>
                    <a:pt x="762" y="1104"/>
                  </a:lnTo>
                  <a:lnTo>
                    <a:pt x="762" y="1132"/>
                  </a:lnTo>
                  <a:lnTo>
                    <a:pt x="762" y="1152"/>
                  </a:lnTo>
                </a:path>
              </a:pathLst>
            </a:custGeom>
            <a:noFill/>
            <a:ln w="6350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49" name="Freeform 237"/>
            <p:cNvSpPr>
              <a:spLocks/>
            </p:cNvSpPr>
            <p:nvPr/>
          </p:nvSpPr>
          <p:spPr bwMode="auto">
            <a:xfrm>
              <a:off x="2820" y="1735"/>
              <a:ext cx="1" cy="1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2"/>
                </a:cxn>
                <a:cxn ang="0">
                  <a:pos x="0" y="50"/>
                </a:cxn>
                <a:cxn ang="0">
                  <a:pos x="0" y="68"/>
                </a:cxn>
                <a:cxn ang="0">
                  <a:pos x="0" y="92"/>
                </a:cxn>
                <a:cxn ang="0">
                  <a:pos x="0" y="120"/>
                </a:cxn>
                <a:cxn ang="0">
                  <a:pos x="0" y="162"/>
                </a:cxn>
              </a:cxnLst>
              <a:rect l="0" t="0" r="r" b="b"/>
              <a:pathLst>
                <a:path h="162">
                  <a:moveTo>
                    <a:pt x="0" y="0"/>
                  </a:moveTo>
                  <a:lnTo>
                    <a:pt x="0" y="22"/>
                  </a:lnTo>
                  <a:lnTo>
                    <a:pt x="0" y="50"/>
                  </a:lnTo>
                  <a:lnTo>
                    <a:pt x="0" y="68"/>
                  </a:lnTo>
                  <a:lnTo>
                    <a:pt x="0" y="92"/>
                  </a:lnTo>
                  <a:lnTo>
                    <a:pt x="0" y="120"/>
                  </a:lnTo>
                  <a:lnTo>
                    <a:pt x="0" y="162"/>
                  </a:lnTo>
                </a:path>
              </a:pathLst>
            </a:custGeom>
            <a:noFill/>
            <a:ln w="6350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50" name="Line 238"/>
            <p:cNvSpPr>
              <a:spLocks noChangeShapeType="1"/>
            </p:cNvSpPr>
            <p:nvPr/>
          </p:nvSpPr>
          <p:spPr bwMode="auto">
            <a:xfrm>
              <a:off x="2820" y="1890"/>
              <a:ext cx="1" cy="160"/>
            </a:xfrm>
            <a:prstGeom prst="line">
              <a:avLst/>
            </a:prstGeom>
            <a:noFill/>
            <a:ln w="635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51" name="Freeform 239"/>
            <p:cNvSpPr>
              <a:spLocks/>
            </p:cNvSpPr>
            <p:nvPr/>
          </p:nvSpPr>
          <p:spPr bwMode="auto">
            <a:xfrm>
              <a:off x="868" y="558"/>
              <a:ext cx="445" cy="469"/>
            </a:xfrm>
            <a:custGeom>
              <a:avLst/>
              <a:gdLst/>
              <a:ahLst/>
              <a:cxnLst>
                <a:cxn ang="0">
                  <a:pos x="0" y="492"/>
                </a:cxn>
                <a:cxn ang="0">
                  <a:pos x="0" y="350"/>
                </a:cxn>
                <a:cxn ang="0">
                  <a:pos x="0" y="314"/>
                </a:cxn>
                <a:cxn ang="0">
                  <a:pos x="0" y="296"/>
                </a:cxn>
                <a:cxn ang="0">
                  <a:pos x="0" y="288"/>
                </a:cxn>
                <a:cxn ang="0">
                  <a:pos x="0" y="282"/>
                </a:cxn>
                <a:cxn ang="0">
                  <a:pos x="0" y="278"/>
                </a:cxn>
                <a:cxn ang="0">
                  <a:pos x="0" y="276"/>
                </a:cxn>
                <a:cxn ang="0">
                  <a:pos x="0" y="274"/>
                </a:cxn>
                <a:cxn ang="0">
                  <a:pos x="0" y="274"/>
                </a:cxn>
                <a:cxn ang="0">
                  <a:pos x="0" y="274"/>
                </a:cxn>
                <a:cxn ang="0">
                  <a:pos x="0" y="274"/>
                </a:cxn>
                <a:cxn ang="0">
                  <a:pos x="0" y="272"/>
                </a:cxn>
                <a:cxn ang="0">
                  <a:pos x="0" y="272"/>
                </a:cxn>
                <a:cxn ang="0">
                  <a:pos x="0" y="272"/>
                </a:cxn>
                <a:cxn ang="0">
                  <a:pos x="0" y="272"/>
                </a:cxn>
                <a:cxn ang="0">
                  <a:pos x="0" y="272"/>
                </a:cxn>
                <a:cxn ang="0">
                  <a:pos x="0" y="272"/>
                </a:cxn>
                <a:cxn ang="0">
                  <a:pos x="0" y="272"/>
                </a:cxn>
                <a:cxn ang="0">
                  <a:pos x="0" y="272"/>
                </a:cxn>
                <a:cxn ang="0">
                  <a:pos x="0" y="272"/>
                </a:cxn>
                <a:cxn ang="0">
                  <a:pos x="0" y="272"/>
                </a:cxn>
                <a:cxn ang="0">
                  <a:pos x="0" y="272"/>
                </a:cxn>
                <a:cxn ang="0">
                  <a:pos x="0" y="270"/>
                </a:cxn>
                <a:cxn ang="0">
                  <a:pos x="0" y="268"/>
                </a:cxn>
                <a:cxn ang="0">
                  <a:pos x="0" y="264"/>
                </a:cxn>
                <a:cxn ang="0">
                  <a:pos x="2" y="258"/>
                </a:cxn>
                <a:cxn ang="0">
                  <a:pos x="4" y="244"/>
                </a:cxn>
                <a:cxn ang="0">
                  <a:pos x="14" y="204"/>
                </a:cxn>
                <a:cxn ang="0">
                  <a:pos x="20" y="188"/>
                </a:cxn>
                <a:cxn ang="0">
                  <a:pos x="26" y="174"/>
                </a:cxn>
                <a:cxn ang="0">
                  <a:pos x="36" y="152"/>
                </a:cxn>
                <a:cxn ang="0">
                  <a:pos x="48" y="134"/>
                </a:cxn>
                <a:cxn ang="0">
                  <a:pos x="68" y="108"/>
                </a:cxn>
                <a:cxn ang="0">
                  <a:pos x="80" y="96"/>
                </a:cxn>
                <a:cxn ang="0">
                  <a:pos x="92" y="86"/>
                </a:cxn>
                <a:cxn ang="0">
                  <a:pos x="116" y="70"/>
                </a:cxn>
                <a:cxn ang="0">
                  <a:pos x="136" y="58"/>
                </a:cxn>
                <a:cxn ang="0">
                  <a:pos x="160" y="48"/>
                </a:cxn>
                <a:cxn ang="0">
                  <a:pos x="202" y="34"/>
                </a:cxn>
                <a:cxn ang="0">
                  <a:pos x="248" y="22"/>
                </a:cxn>
                <a:cxn ang="0">
                  <a:pos x="290" y="14"/>
                </a:cxn>
                <a:cxn ang="0">
                  <a:pos x="336" y="8"/>
                </a:cxn>
                <a:cxn ang="0">
                  <a:pos x="358" y="6"/>
                </a:cxn>
                <a:cxn ang="0">
                  <a:pos x="382" y="4"/>
                </a:cxn>
                <a:cxn ang="0">
                  <a:pos x="404" y="2"/>
                </a:cxn>
                <a:cxn ang="0">
                  <a:pos x="426" y="2"/>
                </a:cxn>
                <a:cxn ang="0">
                  <a:pos x="448" y="0"/>
                </a:cxn>
                <a:cxn ang="0">
                  <a:pos x="468" y="0"/>
                </a:cxn>
              </a:cxnLst>
              <a:rect l="0" t="0" r="r" b="b"/>
              <a:pathLst>
                <a:path w="468" h="492">
                  <a:moveTo>
                    <a:pt x="0" y="492"/>
                  </a:moveTo>
                  <a:lnTo>
                    <a:pt x="0" y="350"/>
                  </a:lnTo>
                  <a:lnTo>
                    <a:pt x="0" y="314"/>
                  </a:lnTo>
                  <a:lnTo>
                    <a:pt x="0" y="296"/>
                  </a:lnTo>
                  <a:lnTo>
                    <a:pt x="0" y="288"/>
                  </a:lnTo>
                  <a:lnTo>
                    <a:pt x="0" y="282"/>
                  </a:lnTo>
                  <a:lnTo>
                    <a:pt x="0" y="278"/>
                  </a:lnTo>
                  <a:lnTo>
                    <a:pt x="0" y="276"/>
                  </a:lnTo>
                  <a:lnTo>
                    <a:pt x="0" y="274"/>
                  </a:lnTo>
                  <a:lnTo>
                    <a:pt x="0" y="274"/>
                  </a:lnTo>
                  <a:lnTo>
                    <a:pt x="0" y="274"/>
                  </a:lnTo>
                  <a:lnTo>
                    <a:pt x="0" y="274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0" y="270"/>
                  </a:lnTo>
                  <a:lnTo>
                    <a:pt x="0" y="268"/>
                  </a:lnTo>
                  <a:lnTo>
                    <a:pt x="0" y="264"/>
                  </a:lnTo>
                  <a:lnTo>
                    <a:pt x="2" y="258"/>
                  </a:lnTo>
                  <a:lnTo>
                    <a:pt x="4" y="244"/>
                  </a:lnTo>
                  <a:lnTo>
                    <a:pt x="14" y="204"/>
                  </a:lnTo>
                  <a:lnTo>
                    <a:pt x="20" y="188"/>
                  </a:lnTo>
                  <a:lnTo>
                    <a:pt x="26" y="174"/>
                  </a:lnTo>
                  <a:lnTo>
                    <a:pt x="36" y="152"/>
                  </a:lnTo>
                  <a:lnTo>
                    <a:pt x="48" y="134"/>
                  </a:lnTo>
                  <a:lnTo>
                    <a:pt x="68" y="108"/>
                  </a:lnTo>
                  <a:lnTo>
                    <a:pt x="80" y="96"/>
                  </a:lnTo>
                  <a:lnTo>
                    <a:pt x="92" y="86"/>
                  </a:lnTo>
                  <a:lnTo>
                    <a:pt x="116" y="70"/>
                  </a:lnTo>
                  <a:lnTo>
                    <a:pt x="136" y="58"/>
                  </a:lnTo>
                  <a:lnTo>
                    <a:pt x="160" y="48"/>
                  </a:lnTo>
                  <a:lnTo>
                    <a:pt x="202" y="34"/>
                  </a:lnTo>
                  <a:lnTo>
                    <a:pt x="248" y="22"/>
                  </a:lnTo>
                  <a:lnTo>
                    <a:pt x="290" y="14"/>
                  </a:lnTo>
                  <a:lnTo>
                    <a:pt x="336" y="8"/>
                  </a:lnTo>
                  <a:lnTo>
                    <a:pt x="358" y="6"/>
                  </a:lnTo>
                  <a:lnTo>
                    <a:pt x="382" y="4"/>
                  </a:lnTo>
                  <a:lnTo>
                    <a:pt x="404" y="2"/>
                  </a:lnTo>
                  <a:lnTo>
                    <a:pt x="426" y="2"/>
                  </a:lnTo>
                  <a:lnTo>
                    <a:pt x="448" y="0"/>
                  </a:lnTo>
                  <a:lnTo>
                    <a:pt x="468" y="0"/>
                  </a:lnTo>
                </a:path>
              </a:pathLst>
            </a:custGeom>
            <a:noFill/>
            <a:ln w="6350">
              <a:solidFill>
                <a:srgbClr val="0066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52" name="Freeform 240"/>
            <p:cNvSpPr>
              <a:spLocks/>
            </p:cNvSpPr>
            <p:nvPr/>
          </p:nvSpPr>
          <p:spPr bwMode="auto">
            <a:xfrm>
              <a:off x="1313" y="558"/>
              <a:ext cx="5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40" y="0"/>
                </a:cxn>
                <a:cxn ang="0">
                  <a:pos x="42" y="0"/>
                </a:cxn>
                <a:cxn ang="0">
                  <a:pos x="46" y="0"/>
                </a:cxn>
                <a:cxn ang="0">
                  <a:pos x="48" y="0"/>
                </a:cxn>
                <a:cxn ang="0">
                  <a:pos x="50" y="0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56" y="0"/>
                </a:cxn>
                <a:cxn ang="0">
                  <a:pos x="56" y="0"/>
                </a:cxn>
                <a:cxn ang="0">
                  <a:pos x="56" y="0"/>
                </a:cxn>
                <a:cxn ang="0">
                  <a:pos x="56" y="0"/>
                </a:cxn>
                <a:cxn ang="0">
                  <a:pos x="56" y="0"/>
                </a:cxn>
                <a:cxn ang="0">
                  <a:pos x="56" y="0"/>
                </a:cxn>
                <a:cxn ang="0">
                  <a:pos x="56" y="0"/>
                </a:cxn>
                <a:cxn ang="0">
                  <a:pos x="56" y="0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58" y="0"/>
                </a:cxn>
              </a:cxnLst>
              <a:rect l="0" t="0" r="r" b="b"/>
              <a:pathLst>
                <a:path w="58">
                  <a:moveTo>
                    <a:pt x="0" y="0"/>
                  </a:moveTo>
                  <a:lnTo>
                    <a:pt x="12" y="0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8" y="0"/>
                  </a:lnTo>
                </a:path>
              </a:pathLst>
            </a:custGeom>
            <a:noFill/>
            <a:ln w="6350">
              <a:solidFill>
                <a:srgbClr val="0066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53" name="Freeform 241"/>
            <p:cNvSpPr>
              <a:spLocks/>
            </p:cNvSpPr>
            <p:nvPr/>
          </p:nvSpPr>
          <p:spPr bwMode="auto">
            <a:xfrm>
              <a:off x="1369" y="558"/>
              <a:ext cx="725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4" y="0"/>
                </a:cxn>
                <a:cxn ang="0">
                  <a:pos x="10" y="0"/>
                </a:cxn>
                <a:cxn ang="0">
                  <a:pos x="34" y="0"/>
                </a:cxn>
                <a:cxn ang="0">
                  <a:pos x="78" y="4"/>
                </a:cxn>
                <a:cxn ang="0">
                  <a:pos x="160" y="10"/>
                </a:cxn>
                <a:cxn ang="0">
                  <a:pos x="248" y="18"/>
                </a:cxn>
                <a:cxn ang="0">
                  <a:pos x="332" y="30"/>
                </a:cxn>
                <a:cxn ang="0">
                  <a:pos x="422" y="42"/>
                </a:cxn>
                <a:cxn ang="0">
                  <a:pos x="508" y="56"/>
                </a:cxn>
                <a:cxn ang="0">
                  <a:pos x="590" y="70"/>
                </a:cxn>
                <a:cxn ang="0">
                  <a:pos x="678" y="88"/>
                </a:cxn>
                <a:cxn ang="0">
                  <a:pos x="719" y="96"/>
                </a:cxn>
                <a:cxn ang="0">
                  <a:pos x="741" y="100"/>
                </a:cxn>
                <a:cxn ang="0">
                  <a:pos x="751" y="102"/>
                </a:cxn>
                <a:cxn ang="0">
                  <a:pos x="753" y="104"/>
                </a:cxn>
                <a:cxn ang="0">
                  <a:pos x="757" y="104"/>
                </a:cxn>
                <a:cxn ang="0">
                  <a:pos x="759" y="104"/>
                </a:cxn>
                <a:cxn ang="0">
                  <a:pos x="759" y="104"/>
                </a:cxn>
                <a:cxn ang="0">
                  <a:pos x="759" y="104"/>
                </a:cxn>
                <a:cxn ang="0">
                  <a:pos x="761" y="104"/>
                </a:cxn>
                <a:cxn ang="0">
                  <a:pos x="761" y="104"/>
                </a:cxn>
                <a:cxn ang="0">
                  <a:pos x="761" y="106"/>
                </a:cxn>
                <a:cxn ang="0">
                  <a:pos x="761" y="106"/>
                </a:cxn>
                <a:cxn ang="0">
                  <a:pos x="761" y="106"/>
                </a:cxn>
              </a:cxnLst>
              <a:rect l="0" t="0" r="r" b="b"/>
              <a:pathLst>
                <a:path w="761" h="10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10" y="0"/>
                  </a:lnTo>
                  <a:lnTo>
                    <a:pt x="34" y="0"/>
                  </a:lnTo>
                  <a:lnTo>
                    <a:pt x="78" y="4"/>
                  </a:lnTo>
                  <a:lnTo>
                    <a:pt x="160" y="10"/>
                  </a:lnTo>
                  <a:lnTo>
                    <a:pt x="248" y="18"/>
                  </a:lnTo>
                  <a:lnTo>
                    <a:pt x="332" y="30"/>
                  </a:lnTo>
                  <a:lnTo>
                    <a:pt x="422" y="42"/>
                  </a:lnTo>
                  <a:lnTo>
                    <a:pt x="508" y="56"/>
                  </a:lnTo>
                  <a:lnTo>
                    <a:pt x="590" y="70"/>
                  </a:lnTo>
                  <a:lnTo>
                    <a:pt x="678" y="88"/>
                  </a:lnTo>
                  <a:lnTo>
                    <a:pt x="719" y="96"/>
                  </a:lnTo>
                  <a:lnTo>
                    <a:pt x="741" y="100"/>
                  </a:lnTo>
                  <a:lnTo>
                    <a:pt x="751" y="102"/>
                  </a:lnTo>
                  <a:lnTo>
                    <a:pt x="753" y="104"/>
                  </a:lnTo>
                  <a:lnTo>
                    <a:pt x="757" y="104"/>
                  </a:lnTo>
                  <a:lnTo>
                    <a:pt x="759" y="104"/>
                  </a:lnTo>
                  <a:lnTo>
                    <a:pt x="759" y="104"/>
                  </a:lnTo>
                  <a:lnTo>
                    <a:pt x="759" y="104"/>
                  </a:lnTo>
                  <a:lnTo>
                    <a:pt x="761" y="104"/>
                  </a:lnTo>
                  <a:lnTo>
                    <a:pt x="761" y="104"/>
                  </a:lnTo>
                  <a:lnTo>
                    <a:pt x="761" y="106"/>
                  </a:lnTo>
                  <a:lnTo>
                    <a:pt x="761" y="106"/>
                  </a:lnTo>
                  <a:lnTo>
                    <a:pt x="761" y="106"/>
                  </a:lnTo>
                </a:path>
              </a:pathLst>
            </a:custGeom>
            <a:noFill/>
            <a:ln w="6350">
              <a:solidFill>
                <a:srgbClr val="0066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54" name="Freeform 242"/>
            <p:cNvSpPr>
              <a:spLocks/>
            </p:cNvSpPr>
            <p:nvPr/>
          </p:nvSpPr>
          <p:spPr bwMode="auto">
            <a:xfrm>
              <a:off x="2094" y="659"/>
              <a:ext cx="726" cy="9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8" y="12"/>
                </a:cxn>
                <a:cxn ang="0">
                  <a:pos x="14" y="20"/>
                </a:cxn>
                <a:cxn ang="0">
                  <a:pos x="26" y="30"/>
                </a:cxn>
                <a:cxn ang="0">
                  <a:pos x="48" y="46"/>
                </a:cxn>
                <a:cxn ang="0">
                  <a:pos x="92" y="72"/>
                </a:cxn>
                <a:cxn ang="0">
                  <a:pos x="180" y="118"/>
                </a:cxn>
                <a:cxn ang="0">
                  <a:pos x="266" y="158"/>
                </a:cxn>
                <a:cxn ang="0">
                  <a:pos x="348" y="196"/>
                </a:cxn>
                <a:cxn ang="0">
                  <a:pos x="434" y="236"/>
                </a:cxn>
                <a:cxn ang="0">
                  <a:pos x="518" y="280"/>
                </a:cxn>
                <a:cxn ang="0">
                  <a:pos x="562" y="306"/>
                </a:cxn>
                <a:cxn ang="0">
                  <a:pos x="608" y="338"/>
                </a:cxn>
                <a:cxn ang="0">
                  <a:pos x="652" y="374"/>
                </a:cxn>
                <a:cxn ang="0">
                  <a:pos x="674" y="398"/>
                </a:cxn>
                <a:cxn ang="0">
                  <a:pos x="694" y="424"/>
                </a:cxn>
                <a:cxn ang="0">
                  <a:pos x="710" y="452"/>
                </a:cxn>
                <a:cxn ang="0">
                  <a:pos x="720" y="474"/>
                </a:cxn>
                <a:cxn ang="0">
                  <a:pos x="730" y="496"/>
                </a:cxn>
                <a:cxn ang="0">
                  <a:pos x="738" y="522"/>
                </a:cxn>
                <a:cxn ang="0">
                  <a:pos x="746" y="562"/>
                </a:cxn>
                <a:cxn ang="0">
                  <a:pos x="750" y="590"/>
                </a:cxn>
                <a:cxn ang="0">
                  <a:pos x="752" y="610"/>
                </a:cxn>
                <a:cxn ang="0">
                  <a:pos x="754" y="634"/>
                </a:cxn>
                <a:cxn ang="0">
                  <a:pos x="756" y="662"/>
                </a:cxn>
                <a:cxn ang="0">
                  <a:pos x="758" y="682"/>
                </a:cxn>
                <a:cxn ang="0">
                  <a:pos x="758" y="704"/>
                </a:cxn>
                <a:cxn ang="0">
                  <a:pos x="760" y="734"/>
                </a:cxn>
                <a:cxn ang="0">
                  <a:pos x="760" y="770"/>
                </a:cxn>
                <a:cxn ang="0">
                  <a:pos x="760" y="798"/>
                </a:cxn>
                <a:cxn ang="0">
                  <a:pos x="760" y="818"/>
                </a:cxn>
                <a:cxn ang="0">
                  <a:pos x="762" y="840"/>
                </a:cxn>
                <a:cxn ang="0">
                  <a:pos x="762" y="866"/>
                </a:cxn>
                <a:cxn ang="0">
                  <a:pos x="762" y="906"/>
                </a:cxn>
                <a:cxn ang="0">
                  <a:pos x="762" y="934"/>
                </a:cxn>
                <a:cxn ang="0">
                  <a:pos x="762" y="954"/>
                </a:cxn>
              </a:cxnLst>
              <a:rect l="0" t="0" r="r" b="b"/>
              <a:pathLst>
                <a:path w="762" h="95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8" y="12"/>
                  </a:lnTo>
                  <a:lnTo>
                    <a:pt x="14" y="20"/>
                  </a:lnTo>
                  <a:lnTo>
                    <a:pt x="26" y="30"/>
                  </a:lnTo>
                  <a:lnTo>
                    <a:pt x="48" y="46"/>
                  </a:lnTo>
                  <a:lnTo>
                    <a:pt x="92" y="72"/>
                  </a:lnTo>
                  <a:lnTo>
                    <a:pt x="180" y="118"/>
                  </a:lnTo>
                  <a:lnTo>
                    <a:pt x="266" y="158"/>
                  </a:lnTo>
                  <a:lnTo>
                    <a:pt x="348" y="196"/>
                  </a:lnTo>
                  <a:lnTo>
                    <a:pt x="434" y="236"/>
                  </a:lnTo>
                  <a:lnTo>
                    <a:pt x="518" y="280"/>
                  </a:lnTo>
                  <a:lnTo>
                    <a:pt x="562" y="306"/>
                  </a:lnTo>
                  <a:lnTo>
                    <a:pt x="608" y="338"/>
                  </a:lnTo>
                  <a:lnTo>
                    <a:pt x="652" y="374"/>
                  </a:lnTo>
                  <a:lnTo>
                    <a:pt x="674" y="398"/>
                  </a:lnTo>
                  <a:lnTo>
                    <a:pt x="694" y="424"/>
                  </a:lnTo>
                  <a:lnTo>
                    <a:pt x="710" y="452"/>
                  </a:lnTo>
                  <a:lnTo>
                    <a:pt x="720" y="474"/>
                  </a:lnTo>
                  <a:lnTo>
                    <a:pt x="730" y="496"/>
                  </a:lnTo>
                  <a:lnTo>
                    <a:pt x="738" y="522"/>
                  </a:lnTo>
                  <a:lnTo>
                    <a:pt x="746" y="562"/>
                  </a:lnTo>
                  <a:lnTo>
                    <a:pt x="750" y="590"/>
                  </a:lnTo>
                  <a:lnTo>
                    <a:pt x="752" y="610"/>
                  </a:lnTo>
                  <a:lnTo>
                    <a:pt x="754" y="634"/>
                  </a:lnTo>
                  <a:lnTo>
                    <a:pt x="756" y="662"/>
                  </a:lnTo>
                  <a:lnTo>
                    <a:pt x="758" y="682"/>
                  </a:lnTo>
                  <a:lnTo>
                    <a:pt x="758" y="704"/>
                  </a:lnTo>
                  <a:lnTo>
                    <a:pt x="760" y="734"/>
                  </a:lnTo>
                  <a:lnTo>
                    <a:pt x="760" y="770"/>
                  </a:lnTo>
                  <a:lnTo>
                    <a:pt x="760" y="798"/>
                  </a:lnTo>
                  <a:lnTo>
                    <a:pt x="760" y="818"/>
                  </a:lnTo>
                  <a:lnTo>
                    <a:pt x="762" y="840"/>
                  </a:lnTo>
                  <a:lnTo>
                    <a:pt x="762" y="866"/>
                  </a:lnTo>
                  <a:lnTo>
                    <a:pt x="762" y="906"/>
                  </a:lnTo>
                  <a:lnTo>
                    <a:pt x="762" y="934"/>
                  </a:lnTo>
                  <a:lnTo>
                    <a:pt x="762" y="954"/>
                  </a:lnTo>
                </a:path>
              </a:pathLst>
            </a:custGeom>
            <a:noFill/>
            <a:ln w="6350">
              <a:solidFill>
                <a:srgbClr val="0066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55" name="Freeform 243"/>
            <p:cNvSpPr>
              <a:spLocks/>
            </p:cNvSpPr>
            <p:nvPr/>
          </p:nvSpPr>
          <p:spPr bwMode="auto">
            <a:xfrm>
              <a:off x="2820" y="1568"/>
              <a:ext cx="1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2"/>
                </a:cxn>
                <a:cxn ang="0">
                  <a:pos x="0" y="50"/>
                </a:cxn>
                <a:cxn ang="0">
                  <a:pos x="0" y="70"/>
                </a:cxn>
                <a:cxn ang="0">
                  <a:pos x="0" y="94"/>
                </a:cxn>
                <a:cxn ang="0">
                  <a:pos x="0" y="118"/>
                </a:cxn>
                <a:cxn ang="0">
                  <a:pos x="0" y="158"/>
                </a:cxn>
                <a:cxn ang="0">
                  <a:pos x="0" y="186"/>
                </a:cxn>
                <a:cxn ang="0">
                  <a:pos x="0" y="206"/>
                </a:cxn>
                <a:cxn ang="0">
                  <a:pos x="0" y="228"/>
                </a:cxn>
                <a:cxn ang="0">
                  <a:pos x="0" y="254"/>
                </a:cxn>
                <a:cxn ang="0">
                  <a:pos x="0" y="294"/>
                </a:cxn>
                <a:cxn ang="0">
                  <a:pos x="0" y="322"/>
                </a:cxn>
                <a:cxn ang="0">
                  <a:pos x="0" y="342"/>
                </a:cxn>
                <a:cxn ang="0">
                  <a:pos x="0" y="364"/>
                </a:cxn>
                <a:cxn ang="0">
                  <a:pos x="0" y="392"/>
                </a:cxn>
                <a:cxn ang="0">
                  <a:pos x="0" y="410"/>
                </a:cxn>
                <a:cxn ang="0">
                  <a:pos x="0" y="434"/>
                </a:cxn>
                <a:cxn ang="0">
                  <a:pos x="0" y="462"/>
                </a:cxn>
                <a:cxn ang="0">
                  <a:pos x="0" y="504"/>
                </a:cxn>
              </a:cxnLst>
              <a:rect l="0" t="0" r="r" b="b"/>
              <a:pathLst>
                <a:path h="504">
                  <a:moveTo>
                    <a:pt x="0" y="0"/>
                  </a:moveTo>
                  <a:lnTo>
                    <a:pt x="0" y="22"/>
                  </a:lnTo>
                  <a:lnTo>
                    <a:pt x="0" y="50"/>
                  </a:lnTo>
                  <a:lnTo>
                    <a:pt x="0" y="70"/>
                  </a:lnTo>
                  <a:lnTo>
                    <a:pt x="0" y="94"/>
                  </a:lnTo>
                  <a:lnTo>
                    <a:pt x="0" y="118"/>
                  </a:lnTo>
                  <a:lnTo>
                    <a:pt x="0" y="158"/>
                  </a:lnTo>
                  <a:lnTo>
                    <a:pt x="0" y="186"/>
                  </a:lnTo>
                  <a:lnTo>
                    <a:pt x="0" y="206"/>
                  </a:lnTo>
                  <a:lnTo>
                    <a:pt x="0" y="228"/>
                  </a:lnTo>
                  <a:lnTo>
                    <a:pt x="0" y="254"/>
                  </a:lnTo>
                  <a:lnTo>
                    <a:pt x="0" y="294"/>
                  </a:lnTo>
                  <a:lnTo>
                    <a:pt x="0" y="322"/>
                  </a:lnTo>
                  <a:lnTo>
                    <a:pt x="0" y="342"/>
                  </a:lnTo>
                  <a:lnTo>
                    <a:pt x="0" y="364"/>
                  </a:lnTo>
                  <a:lnTo>
                    <a:pt x="0" y="392"/>
                  </a:lnTo>
                  <a:lnTo>
                    <a:pt x="0" y="410"/>
                  </a:lnTo>
                  <a:lnTo>
                    <a:pt x="0" y="434"/>
                  </a:lnTo>
                  <a:lnTo>
                    <a:pt x="0" y="462"/>
                  </a:lnTo>
                  <a:lnTo>
                    <a:pt x="0" y="504"/>
                  </a:lnTo>
                </a:path>
              </a:pathLst>
            </a:custGeom>
            <a:noFill/>
            <a:ln w="6350">
              <a:solidFill>
                <a:srgbClr val="0066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56" name="Line 244"/>
            <p:cNvSpPr>
              <a:spLocks noChangeShapeType="1"/>
            </p:cNvSpPr>
            <p:nvPr/>
          </p:nvSpPr>
          <p:spPr bwMode="auto">
            <a:xfrm>
              <a:off x="2820" y="2048"/>
              <a:ext cx="1" cy="2"/>
            </a:xfrm>
            <a:prstGeom prst="line">
              <a:avLst/>
            </a:prstGeom>
            <a:noFill/>
            <a:ln w="635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57" name="Freeform 245"/>
            <p:cNvSpPr>
              <a:spLocks/>
            </p:cNvSpPr>
            <p:nvPr/>
          </p:nvSpPr>
          <p:spPr bwMode="auto">
            <a:xfrm>
              <a:off x="868" y="554"/>
              <a:ext cx="99" cy="589"/>
            </a:xfrm>
            <a:custGeom>
              <a:avLst/>
              <a:gdLst/>
              <a:ahLst/>
              <a:cxnLst>
                <a:cxn ang="0">
                  <a:pos x="0" y="618"/>
                </a:cxn>
                <a:cxn ang="0">
                  <a:pos x="0" y="456"/>
                </a:cxn>
                <a:cxn ang="0">
                  <a:pos x="0" y="400"/>
                </a:cxn>
                <a:cxn ang="0">
                  <a:pos x="0" y="368"/>
                </a:cxn>
                <a:cxn ang="0">
                  <a:pos x="0" y="348"/>
                </a:cxn>
                <a:cxn ang="0">
                  <a:pos x="0" y="330"/>
                </a:cxn>
                <a:cxn ang="0">
                  <a:pos x="0" y="300"/>
                </a:cxn>
                <a:cxn ang="0">
                  <a:pos x="0" y="282"/>
                </a:cxn>
                <a:cxn ang="0">
                  <a:pos x="0" y="266"/>
                </a:cxn>
                <a:cxn ang="0">
                  <a:pos x="0" y="254"/>
                </a:cxn>
                <a:cxn ang="0">
                  <a:pos x="0" y="242"/>
                </a:cxn>
                <a:cxn ang="0">
                  <a:pos x="0" y="234"/>
                </a:cxn>
                <a:cxn ang="0">
                  <a:pos x="0" y="220"/>
                </a:cxn>
                <a:cxn ang="0">
                  <a:pos x="0" y="210"/>
                </a:cxn>
                <a:cxn ang="0">
                  <a:pos x="0" y="204"/>
                </a:cxn>
                <a:cxn ang="0">
                  <a:pos x="0" y="198"/>
                </a:cxn>
                <a:cxn ang="0">
                  <a:pos x="0" y="194"/>
                </a:cxn>
                <a:cxn ang="0">
                  <a:pos x="0" y="192"/>
                </a:cxn>
                <a:cxn ang="0">
                  <a:pos x="0" y="186"/>
                </a:cxn>
                <a:cxn ang="0">
                  <a:pos x="0" y="184"/>
                </a:cxn>
                <a:cxn ang="0">
                  <a:pos x="0" y="184"/>
                </a:cxn>
                <a:cxn ang="0">
                  <a:pos x="0" y="182"/>
                </a:cxn>
                <a:cxn ang="0">
                  <a:pos x="0" y="180"/>
                </a:cxn>
                <a:cxn ang="0">
                  <a:pos x="0" y="180"/>
                </a:cxn>
                <a:cxn ang="0">
                  <a:pos x="0" y="178"/>
                </a:cxn>
                <a:cxn ang="0">
                  <a:pos x="0" y="178"/>
                </a:cxn>
                <a:cxn ang="0">
                  <a:pos x="0" y="178"/>
                </a:cxn>
                <a:cxn ang="0">
                  <a:pos x="0" y="178"/>
                </a:cxn>
                <a:cxn ang="0">
                  <a:pos x="0" y="178"/>
                </a:cxn>
                <a:cxn ang="0">
                  <a:pos x="0" y="176"/>
                </a:cxn>
                <a:cxn ang="0">
                  <a:pos x="0" y="176"/>
                </a:cxn>
                <a:cxn ang="0">
                  <a:pos x="0" y="176"/>
                </a:cxn>
                <a:cxn ang="0">
                  <a:pos x="0" y="176"/>
                </a:cxn>
                <a:cxn ang="0">
                  <a:pos x="0" y="176"/>
                </a:cxn>
                <a:cxn ang="0">
                  <a:pos x="0" y="176"/>
                </a:cxn>
                <a:cxn ang="0">
                  <a:pos x="0" y="176"/>
                </a:cxn>
                <a:cxn ang="0">
                  <a:pos x="0" y="174"/>
                </a:cxn>
                <a:cxn ang="0">
                  <a:pos x="0" y="170"/>
                </a:cxn>
                <a:cxn ang="0">
                  <a:pos x="2" y="162"/>
                </a:cxn>
                <a:cxn ang="0">
                  <a:pos x="4" y="150"/>
                </a:cxn>
                <a:cxn ang="0">
                  <a:pos x="14" y="110"/>
                </a:cxn>
                <a:cxn ang="0">
                  <a:pos x="20" y="94"/>
                </a:cxn>
                <a:cxn ang="0">
                  <a:pos x="26" y="82"/>
                </a:cxn>
                <a:cxn ang="0">
                  <a:pos x="36" y="62"/>
                </a:cxn>
                <a:cxn ang="0">
                  <a:pos x="48" y="44"/>
                </a:cxn>
                <a:cxn ang="0">
                  <a:pos x="58" y="32"/>
                </a:cxn>
                <a:cxn ang="0">
                  <a:pos x="68" y="22"/>
                </a:cxn>
                <a:cxn ang="0">
                  <a:pos x="80" y="12"/>
                </a:cxn>
                <a:cxn ang="0">
                  <a:pos x="92" y="6"/>
                </a:cxn>
                <a:cxn ang="0">
                  <a:pos x="104" y="0"/>
                </a:cxn>
              </a:cxnLst>
              <a:rect l="0" t="0" r="r" b="b"/>
              <a:pathLst>
                <a:path w="104" h="618">
                  <a:moveTo>
                    <a:pt x="0" y="618"/>
                  </a:moveTo>
                  <a:lnTo>
                    <a:pt x="0" y="456"/>
                  </a:lnTo>
                  <a:lnTo>
                    <a:pt x="0" y="400"/>
                  </a:lnTo>
                  <a:lnTo>
                    <a:pt x="0" y="368"/>
                  </a:lnTo>
                  <a:lnTo>
                    <a:pt x="0" y="348"/>
                  </a:lnTo>
                  <a:lnTo>
                    <a:pt x="0" y="330"/>
                  </a:lnTo>
                  <a:lnTo>
                    <a:pt x="0" y="300"/>
                  </a:lnTo>
                  <a:lnTo>
                    <a:pt x="0" y="282"/>
                  </a:lnTo>
                  <a:lnTo>
                    <a:pt x="0" y="266"/>
                  </a:lnTo>
                  <a:lnTo>
                    <a:pt x="0" y="254"/>
                  </a:lnTo>
                  <a:lnTo>
                    <a:pt x="0" y="242"/>
                  </a:lnTo>
                  <a:lnTo>
                    <a:pt x="0" y="234"/>
                  </a:lnTo>
                  <a:lnTo>
                    <a:pt x="0" y="220"/>
                  </a:lnTo>
                  <a:lnTo>
                    <a:pt x="0" y="210"/>
                  </a:lnTo>
                  <a:lnTo>
                    <a:pt x="0" y="204"/>
                  </a:lnTo>
                  <a:lnTo>
                    <a:pt x="0" y="198"/>
                  </a:lnTo>
                  <a:lnTo>
                    <a:pt x="0" y="194"/>
                  </a:lnTo>
                  <a:lnTo>
                    <a:pt x="0" y="192"/>
                  </a:lnTo>
                  <a:lnTo>
                    <a:pt x="0" y="186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0" y="182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74"/>
                  </a:lnTo>
                  <a:lnTo>
                    <a:pt x="0" y="170"/>
                  </a:lnTo>
                  <a:lnTo>
                    <a:pt x="2" y="162"/>
                  </a:lnTo>
                  <a:lnTo>
                    <a:pt x="4" y="150"/>
                  </a:lnTo>
                  <a:lnTo>
                    <a:pt x="14" y="110"/>
                  </a:lnTo>
                  <a:lnTo>
                    <a:pt x="20" y="94"/>
                  </a:lnTo>
                  <a:lnTo>
                    <a:pt x="26" y="82"/>
                  </a:lnTo>
                  <a:lnTo>
                    <a:pt x="36" y="62"/>
                  </a:lnTo>
                  <a:lnTo>
                    <a:pt x="48" y="44"/>
                  </a:lnTo>
                  <a:lnTo>
                    <a:pt x="58" y="32"/>
                  </a:lnTo>
                  <a:lnTo>
                    <a:pt x="68" y="22"/>
                  </a:lnTo>
                  <a:lnTo>
                    <a:pt x="80" y="12"/>
                  </a:lnTo>
                  <a:lnTo>
                    <a:pt x="92" y="6"/>
                  </a:lnTo>
                  <a:lnTo>
                    <a:pt x="104" y="0"/>
                  </a:lnTo>
                </a:path>
              </a:pathLst>
            </a:custGeom>
            <a:noFill/>
            <a:ln w="6350">
              <a:solidFill>
                <a:srgbClr val="33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58" name="Freeform 246"/>
            <p:cNvSpPr>
              <a:spLocks/>
            </p:cNvSpPr>
            <p:nvPr/>
          </p:nvSpPr>
          <p:spPr bwMode="auto">
            <a:xfrm>
              <a:off x="967" y="535"/>
              <a:ext cx="120" cy="19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12" y="16"/>
                </a:cxn>
                <a:cxn ang="0">
                  <a:pos x="32" y="10"/>
                </a:cxn>
                <a:cxn ang="0">
                  <a:pos x="44" y="8"/>
                </a:cxn>
                <a:cxn ang="0">
                  <a:pos x="56" y="4"/>
                </a:cxn>
                <a:cxn ang="0">
                  <a:pos x="66" y="4"/>
                </a:cxn>
                <a:cxn ang="0">
                  <a:pos x="76" y="2"/>
                </a:cxn>
                <a:cxn ang="0">
                  <a:pos x="88" y="2"/>
                </a:cxn>
                <a:cxn ang="0">
                  <a:pos x="92" y="0"/>
                </a:cxn>
                <a:cxn ang="0">
                  <a:pos x="98" y="0"/>
                </a:cxn>
                <a:cxn ang="0">
                  <a:pos x="104" y="0"/>
                </a:cxn>
                <a:cxn ang="0">
                  <a:pos x="108" y="0"/>
                </a:cxn>
                <a:cxn ang="0">
                  <a:pos x="110" y="0"/>
                </a:cxn>
                <a:cxn ang="0">
                  <a:pos x="114" y="0"/>
                </a:cxn>
                <a:cxn ang="0">
                  <a:pos x="116" y="0"/>
                </a:cxn>
                <a:cxn ang="0">
                  <a:pos x="118" y="0"/>
                </a:cxn>
                <a:cxn ang="0">
                  <a:pos x="118" y="0"/>
                </a:cxn>
                <a:cxn ang="0">
                  <a:pos x="120" y="0"/>
                </a:cxn>
                <a:cxn ang="0">
                  <a:pos x="122" y="0"/>
                </a:cxn>
                <a:cxn ang="0">
                  <a:pos x="122" y="0"/>
                </a:cxn>
                <a:cxn ang="0">
                  <a:pos x="122" y="0"/>
                </a:cxn>
                <a:cxn ang="0">
                  <a:pos x="124" y="0"/>
                </a:cxn>
                <a:cxn ang="0">
                  <a:pos x="124" y="0"/>
                </a:cxn>
                <a:cxn ang="0">
                  <a:pos x="124" y="0"/>
                </a:cxn>
                <a:cxn ang="0">
                  <a:pos x="124" y="0"/>
                </a:cxn>
                <a:cxn ang="0">
                  <a:pos x="124" y="0"/>
                </a:cxn>
                <a:cxn ang="0">
                  <a:pos x="124" y="0"/>
                </a:cxn>
                <a:cxn ang="0">
                  <a:pos x="124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26" y="0"/>
                </a:cxn>
              </a:cxnLst>
              <a:rect l="0" t="0" r="r" b="b"/>
              <a:pathLst>
                <a:path w="126" h="20">
                  <a:moveTo>
                    <a:pt x="0" y="20"/>
                  </a:moveTo>
                  <a:lnTo>
                    <a:pt x="12" y="16"/>
                  </a:lnTo>
                  <a:lnTo>
                    <a:pt x="32" y="10"/>
                  </a:lnTo>
                  <a:lnTo>
                    <a:pt x="44" y="8"/>
                  </a:lnTo>
                  <a:lnTo>
                    <a:pt x="56" y="4"/>
                  </a:lnTo>
                  <a:lnTo>
                    <a:pt x="66" y="4"/>
                  </a:lnTo>
                  <a:lnTo>
                    <a:pt x="76" y="2"/>
                  </a:lnTo>
                  <a:lnTo>
                    <a:pt x="88" y="2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6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0" y="0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26" y="0"/>
                  </a:lnTo>
                </a:path>
              </a:pathLst>
            </a:custGeom>
            <a:noFill/>
            <a:ln w="6350">
              <a:solidFill>
                <a:srgbClr val="33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59" name="Freeform 247"/>
            <p:cNvSpPr>
              <a:spLocks/>
            </p:cNvSpPr>
            <p:nvPr/>
          </p:nvSpPr>
          <p:spPr bwMode="auto">
            <a:xfrm>
              <a:off x="1087" y="535"/>
              <a:ext cx="747" cy="2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0" y="0"/>
                </a:cxn>
                <a:cxn ang="0">
                  <a:pos x="12" y="0"/>
                </a:cxn>
                <a:cxn ang="0">
                  <a:pos x="18" y="0"/>
                </a:cxn>
                <a:cxn ang="0">
                  <a:pos x="22" y="0"/>
                </a:cxn>
                <a:cxn ang="0">
                  <a:pos x="34" y="0"/>
                </a:cxn>
                <a:cxn ang="0">
                  <a:pos x="44" y="2"/>
                </a:cxn>
                <a:cxn ang="0">
                  <a:pos x="54" y="2"/>
                </a:cxn>
                <a:cxn ang="0">
                  <a:pos x="98" y="6"/>
                </a:cxn>
                <a:cxn ang="0">
                  <a:pos x="142" y="12"/>
                </a:cxn>
                <a:cxn ang="0">
                  <a:pos x="182" y="20"/>
                </a:cxn>
                <a:cxn ang="0">
                  <a:pos x="226" y="28"/>
                </a:cxn>
                <a:cxn ang="0">
                  <a:pos x="268" y="38"/>
                </a:cxn>
                <a:cxn ang="0">
                  <a:pos x="350" y="64"/>
                </a:cxn>
                <a:cxn ang="0">
                  <a:pos x="436" y="96"/>
                </a:cxn>
                <a:cxn ang="0">
                  <a:pos x="524" y="132"/>
                </a:cxn>
                <a:cxn ang="0">
                  <a:pos x="612" y="168"/>
                </a:cxn>
                <a:cxn ang="0">
                  <a:pos x="694" y="206"/>
                </a:cxn>
                <a:cxn ang="0">
                  <a:pos x="784" y="246"/>
                </a:cxn>
              </a:cxnLst>
              <a:rect l="0" t="0" r="r" b="b"/>
              <a:pathLst>
                <a:path w="784" h="24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34" y="0"/>
                  </a:lnTo>
                  <a:lnTo>
                    <a:pt x="44" y="2"/>
                  </a:lnTo>
                  <a:lnTo>
                    <a:pt x="54" y="2"/>
                  </a:lnTo>
                  <a:lnTo>
                    <a:pt x="98" y="6"/>
                  </a:lnTo>
                  <a:lnTo>
                    <a:pt x="142" y="12"/>
                  </a:lnTo>
                  <a:lnTo>
                    <a:pt x="182" y="20"/>
                  </a:lnTo>
                  <a:lnTo>
                    <a:pt x="226" y="28"/>
                  </a:lnTo>
                  <a:lnTo>
                    <a:pt x="268" y="38"/>
                  </a:lnTo>
                  <a:lnTo>
                    <a:pt x="350" y="64"/>
                  </a:lnTo>
                  <a:lnTo>
                    <a:pt x="436" y="96"/>
                  </a:lnTo>
                  <a:lnTo>
                    <a:pt x="524" y="132"/>
                  </a:lnTo>
                  <a:lnTo>
                    <a:pt x="612" y="168"/>
                  </a:lnTo>
                  <a:lnTo>
                    <a:pt x="694" y="206"/>
                  </a:lnTo>
                  <a:lnTo>
                    <a:pt x="784" y="246"/>
                  </a:lnTo>
                </a:path>
              </a:pathLst>
            </a:custGeom>
            <a:noFill/>
            <a:ln w="6350">
              <a:solidFill>
                <a:srgbClr val="33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60" name="Freeform 248"/>
            <p:cNvSpPr>
              <a:spLocks/>
            </p:cNvSpPr>
            <p:nvPr/>
          </p:nvSpPr>
          <p:spPr bwMode="auto">
            <a:xfrm>
              <a:off x="1834" y="769"/>
              <a:ext cx="974" cy="10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4" y="38"/>
                </a:cxn>
                <a:cxn ang="0">
                  <a:pos x="166" y="76"/>
                </a:cxn>
                <a:cxn ang="0">
                  <a:pos x="211" y="98"/>
                </a:cxn>
                <a:cxn ang="0">
                  <a:pos x="253" y="120"/>
                </a:cxn>
                <a:cxn ang="0">
                  <a:pos x="263" y="124"/>
                </a:cxn>
                <a:cxn ang="0">
                  <a:pos x="265" y="126"/>
                </a:cxn>
                <a:cxn ang="0">
                  <a:pos x="269" y="126"/>
                </a:cxn>
                <a:cxn ang="0">
                  <a:pos x="271" y="128"/>
                </a:cxn>
                <a:cxn ang="0">
                  <a:pos x="271" y="128"/>
                </a:cxn>
                <a:cxn ang="0">
                  <a:pos x="273" y="128"/>
                </a:cxn>
                <a:cxn ang="0">
                  <a:pos x="273" y="128"/>
                </a:cxn>
                <a:cxn ang="0">
                  <a:pos x="273" y="128"/>
                </a:cxn>
                <a:cxn ang="0">
                  <a:pos x="273" y="128"/>
                </a:cxn>
                <a:cxn ang="0">
                  <a:pos x="273" y="128"/>
                </a:cxn>
                <a:cxn ang="0">
                  <a:pos x="273" y="128"/>
                </a:cxn>
                <a:cxn ang="0">
                  <a:pos x="273" y="128"/>
                </a:cxn>
                <a:cxn ang="0">
                  <a:pos x="273" y="130"/>
                </a:cxn>
                <a:cxn ang="0">
                  <a:pos x="273" y="130"/>
                </a:cxn>
                <a:cxn ang="0">
                  <a:pos x="273" y="130"/>
                </a:cxn>
                <a:cxn ang="0">
                  <a:pos x="273" y="130"/>
                </a:cxn>
                <a:cxn ang="0">
                  <a:pos x="273" y="134"/>
                </a:cxn>
                <a:cxn ang="0">
                  <a:pos x="279" y="158"/>
                </a:cxn>
                <a:cxn ang="0">
                  <a:pos x="285" y="178"/>
                </a:cxn>
                <a:cxn ang="0">
                  <a:pos x="297" y="206"/>
                </a:cxn>
                <a:cxn ang="0">
                  <a:pos x="317" y="246"/>
                </a:cxn>
                <a:cxn ang="0">
                  <a:pos x="337" y="278"/>
                </a:cxn>
                <a:cxn ang="0">
                  <a:pos x="423" y="392"/>
                </a:cxn>
                <a:cxn ang="0">
                  <a:pos x="505" y="482"/>
                </a:cxn>
                <a:cxn ang="0">
                  <a:pos x="593" y="570"/>
                </a:cxn>
                <a:cxn ang="0">
                  <a:pos x="677" y="644"/>
                </a:cxn>
                <a:cxn ang="0">
                  <a:pos x="765" y="722"/>
                </a:cxn>
                <a:cxn ang="0">
                  <a:pos x="853" y="800"/>
                </a:cxn>
                <a:cxn ang="0">
                  <a:pos x="935" y="884"/>
                </a:cxn>
                <a:cxn ang="0">
                  <a:pos x="957" y="910"/>
                </a:cxn>
                <a:cxn ang="0">
                  <a:pos x="977" y="944"/>
                </a:cxn>
                <a:cxn ang="0">
                  <a:pos x="989" y="966"/>
                </a:cxn>
                <a:cxn ang="0">
                  <a:pos x="995" y="980"/>
                </a:cxn>
                <a:cxn ang="0">
                  <a:pos x="1001" y="998"/>
                </a:cxn>
                <a:cxn ang="0">
                  <a:pos x="1007" y="1016"/>
                </a:cxn>
                <a:cxn ang="0">
                  <a:pos x="1013" y="1038"/>
                </a:cxn>
                <a:cxn ang="0">
                  <a:pos x="1019" y="1066"/>
                </a:cxn>
                <a:cxn ang="0">
                  <a:pos x="1023" y="1100"/>
                </a:cxn>
              </a:cxnLst>
              <a:rect l="0" t="0" r="r" b="b"/>
              <a:pathLst>
                <a:path w="1023" h="1100">
                  <a:moveTo>
                    <a:pt x="0" y="0"/>
                  </a:moveTo>
                  <a:lnTo>
                    <a:pt x="84" y="38"/>
                  </a:lnTo>
                  <a:lnTo>
                    <a:pt x="166" y="76"/>
                  </a:lnTo>
                  <a:lnTo>
                    <a:pt x="211" y="98"/>
                  </a:lnTo>
                  <a:lnTo>
                    <a:pt x="253" y="120"/>
                  </a:lnTo>
                  <a:lnTo>
                    <a:pt x="263" y="124"/>
                  </a:lnTo>
                  <a:lnTo>
                    <a:pt x="265" y="126"/>
                  </a:lnTo>
                  <a:lnTo>
                    <a:pt x="269" y="126"/>
                  </a:lnTo>
                  <a:lnTo>
                    <a:pt x="271" y="128"/>
                  </a:lnTo>
                  <a:lnTo>
                    <a:pt x="271" y="128"/>
                  </a:lnTo>
                  <a:lnTo>
                    <a:pt x="273" y="128"/>
                  </a:lnTo>
                  <a:lnTo>
                    <a:pt x="273" y="128"/>
                  </a:lnTo>
                  <a:lnTo>
                    <a:pt x="273" y="128"/>
                  </a:lnTo>
                  <a:lnTo>
                    <a:pt x="273" y="128"/>
                  </a:lnTo>
                  <a:lnTo>
                    <a:pt x="273" y="128"/>
                  </a:lnTo>
                  <a:lnTo>
                    <a:pt x="273" y="128"/>
                  </a:lnTo>
                  <a:lnTo>
                    <a:pt x="273" y="128"/>
                  </a:lnTo>
                  <a:lnTo>
                    <a:pt x="273" y="130"/>
                  </a:lnTo>
                  <a:lnTo>
                    <a:pt x="273" y="130"/>
                  </a:lnTo>
                  <a:lnTo>
                    <a:pt x="273" y="130"/>
                  </a:lnTo>
                  <a:lnTo>
                    <a:pt x="273" y="130"/>
                  </a:lnTo>
                  <a:lnTo>
                    <a:pt x="273" y="134"/>
                  </a:lnTo>
                  <a:lnTo>
                    <a:pt x="279" y="158"/>
                  </a:lnTo>
                  <a:lnTo>
                    <a:pt x="285" y="178"/>
                  </a:lnTo>
                  <a:lnTo>
                    <a:pt x="297" y="206"/>
                  </a:lnTo>
                  <a:lnTo>
                    <a:pt x="317" y="246"/>
                  </a:lnTo>
                  <a:lnTo>
                    <a:pt x="337" y="278"/>
                  </a:lnTo>
                  <a:lnTo>
                    <a:pt x="423" y="392"/>
                  </a:lnTo>
                  <a:lnTo>
                    <a:pt x="505" y="482"/>
                  </a:lnTo>
                  <a:lnTo>
                    <a:pt x="593" y="570"/>
                  </a:lnTo>
                  <a:lnTo>
                    <a:pt x="677" y="644"/>
                  </a:lnTo>
                  <a:lnTo>
                    <a:pt x="765" y="722"/>
                  </a:lnTo>
                  <a:lnTo>
                    <a:pt x="853" y="800"/>
                  </a:lnTo>
                  <a:lnTo>
                    <a:pt x="935" y="884"/>
                  </a:lnTo>
                  <a:lnTo>
                    <a:pt x="957" y="910"/>
                  </a:lnTo>
                  <a:lnTo>
                    <a:pt x="977" y="944"/>
                  </a:lnTo>
                  <a:lnTo>
                    <a:pt x="989" y="966"/>
                  </a:lnTo>
                  <a:lnTo>
                    <a:pt x="995" y="980"/>
                  </a:lnTo>
                  <a:lnTo>
                    <a:pt x="1001" y="998"/>
                  </a:lnTo>
                  <a:lnTo>
                    <a:pt x="1007" y="1016"/>
                  </a:lnTo>
                  <a:lnTo>
                    <a:pt x="1013" y="1038"/>
                  </a:lnTo>
                  <a:lnTo>
                    <a:pt x="1019" y="1066"/>
                  </a:lnTo>
                  <a:lnTo>
                    <a:pt x="1023" y="1100"/>
                  </a:lnTo>
                </a:path>
              </a:pathLst>
            </a:custGeom>
            <a:noFill/>
            <a:ln w="6350">
              <a:solidFill>
                <a:srgbClr val="33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61" name="Freeform 249"/>
            <p:cNvSpPr>
              <a:spLocks/>
            </p:cNvSpPr>
            <p:nvPr/>
          </p:nvSpPr>
          <p:spPr bwMode="auto">
            <a:xfrm>
              <a:off x="2808" y="1817"/>
              <a:ext cx="10" cy="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14"/>
                </a:cxn>
                <a:cxn ang="0">
                  <a:pos x="4" y="32"/>
                </a:cxn>
                <a:cxn ang="0">
                  <a:pos x="4" y="50"/>
                </a:cxn>
                <a:cxn ang="0">
                  <a:pos x="6" y="74"/>
                </a:cxn>
                <a:cxn ang="0">
                  <a:pos x="8" y="102"/>
                </a:cxn>
                <a:cxn ang="0">
                  <a:pos x="8" y="122"/>
                </a:cxn>
                <a:cxn ang="0">
                  <a:pos x="10" y="146"/>
                </a:cxn>
                <a:cxn ang="0">
                  <a:pos x="10" y="174"/>
                </a:cxn>
                <a:cxn ang="0">
                  <a:pos x="10" y="210"/>
                </a:cxn>
                <a:cxn ang="0">
                  <a:pos x="10" y="236"/>
                </a:cxn>
              </a:cxnLst>
              <a:rect l="0" t="0" r="r" b="b"/>
              <a:pathLst>
                <a:path w="10" h="236">
                  <a:moveTo>
                    <a:pt x="0" y="0"/>
                  </a:moveTo>
                  <a:lnTo>
                    <a:pt x="2" y="14"/>
                  </a:lnTo>
                  <a:lnTo>
                    <a:pt x="4" y="32"/>
                  </a:lnTo>
                  <a:lnTo>
                    <a:pt x="4" y="50"/>
                  </a:lnTo>
                  <a:lnTo>
                    <a:pt x="6" y="74"/>
                  </a:lnTo>
                  <a:lnTo>
                    <a:pt x="8" y="102"/>
                  </a:lnTo>
                  <a:lnTo>
                    <a:pt x="8" y="122"/>
                  </a:lnTo>
                  <a:lnTo>
                    <a:pt x="10" y="146"/>
                  </a:lnTo>
                  <a:lnTo>
                    <a:pt x="10" y="174"/>
                  </a:lnTo>
                  <a:lnTo>
                    <a:pt x="10" y="210"/>
                  </a:lnTo>
                  <a:lnTo>
                    <a:pt x="10" y="236"/>
                  </a:lnTo>
                </a:path>
              </a:pathLst>
            </a:custGeom>
            <a:noFill/>
            <a:ln w="6350">
              <a:solidFill>
                <a:srgbClr val="33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62" name="Line 250"/>
            <p:cNvSpPr>
              <a:spLocks noChangeShapeType="1"/>
            </p:cNvSpPr>
            <p:nvPr/>
          </p:nvSpPr>
          <p:spPr bwMode="auto">
            <a:xfrm>
              <a:off x="2818" y="2042"/>
              <a:ext cx="2" cy="8"/>
            </a:xfrm>
            <a:prstGeom prst="line">
              <a:avLst/>
            </a:prstGeom>
            <a:noFill/>
            <a:ln w="6350">
              <a:solidFill>
                <a:srgbClr val="3300FF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63" name="Freeform 251"/>
            <p:cNvSpPr>
              <a:spLocks/>
            </p:cNvSpPr>
            <p:nvPr/>
          </p:nvSpPr>
          <p:spPr bwMode="auto">
            <a:xfrm>
              <a:off x="868" y="535"/>
              <a:ext cx="62" cy="735"/>
            </a:xfrm>
            <a:custGeom>
              <a:avLst/>
              <a:gdLst/>
              <a:ahLst/>
              <a:cxnLst>
                <a:cxn ang="0">
                  <a:pos x="0" y="772"/>
                </a:cxn>
                <a:cxn ang="0">
                  <a:pos x="0" y="608"/>
                </a:cxn>
                <a:cxn ang="0">
                  <a:pos x="0" y="550"/>
                </a:cxn>
                <a:cxn ang="0">
                  <a:pos x="0" y="516"/>
                </a:cxn>
                <a:cxn ang="0">
                  <a:pos x="0" y="494"/>
                </a:cxn>
                <a:cxn ang="0">
                  <a:pos x="0" y="474"/>
                </a:cxn>
                <a:cxn ang="0">
                  <a:pos x="0" y="440"/>
                </a:cxn>
                <a:cxn ang="0">
                  <a:pos x="0" y="418"/>
                </a:cxn>
                <a:cxn ang="0">
                  <a:pos x="0" y="384"/>
                </a:cxn>
                <a:cxn ang="0">
                  <a:pos x="0" y="356"/>
                </a:cxn>
                <a:cxn ang="0">
                  <a:pos x="0" y="334"/>
                </a:cxn>
                <a:cxn ang="0">
                  <a:pos x="0" y="318"/>
                </a:cxn>
                <a:cxn ang="0">
                  <a:pos x="0" y="278"/>
                </a:cxn>
                <a:cxn ang="0">
                  <a:pos x="0" y="262"/>
                </a:cxn>
                <a:cxn ang="0">
                  <a:pos x="0" y="250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0" y="200"/>
                </a:cxn>
                <a:cxn ang="0">
                  <a:pos x="0" y="190"/>
                </a:cxn>
                <a:cxn ang="0">
                  <a:pos x="0" y="176"/>
                </a:cxn>
                <a:cxn ang="0">
                  <a:pos x="0" y="164"/>
                </a:cxn>
                <a:cxn ang="0">
                  <a:pos x="0" y="156"/>
                </a:cxn>
                <a:cxn ang="0">
                  <a:pos x="0" y="150"/>
                </a:cxn>
                <a:cxn ang="0">
                  <a:pos x="0" y="146"/>
                </a:cxn>
                <a:cxn ang="0">
                  <a:pos x="0" y="142"/>
                </a:cxn>
                <a:cxn ang="0">
                  <a:pos x="0" y="138"/>
                </a:cxn>
                <a:cxn ang="0">
                  <a:pos x="0" y="136"/>
                </a:cxn>
                <a:cxn ang="0">
                  <a:pos x="0" y="134"/>
                </a:cxn>
                <a:cxn ang="0">
                  <a:pos x="0" y="132"/>
                </a:cxn>
                <a:cxn ang="0">
                  <a:pos x="0" y="130"/>
                </a:cxn>
                <a:cxn ang="0">
                  <a:pos x="0" y="130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26"/>
                </a:cxn>
                <a:cxn ang="0">
                  <a:pos x="0" y="124"/>
                </a:cxn>
                <a:cxn ang="0">
                  <a:pos x="2" y="118"/>
                </a:cxn>
                <a:cxn ang="0">
                  <a:pos x="4" y="106"/>
                </a:cxn>
                <a:cxn ang="0">
                  <a:pos x="14" y="70"/>
                </a:cxn>
                <a:cxn ang="0">
                  <a:pos x="20" y="56"/>
                </a:cxn>
                <a:cxn ang="0">
                  <a:pos x="26" y="46"/>
                </a:cxn>
                <a:cxn ang="0">
                  <a:pos x="36" y="28"/>
                </a:cxn>
                <a:cxn ang="0">
                  <a:pos x="48" y="14"/>
                </a:cxn>
                <a:cxn ang="0">
                  <a:pos x="54" y="8"/>
                </a:cxn>
                <a:cxn ang="0">
                  <a:pos x="58" y="4"/>
                </a:cxn>
                <a:cxn ang="0">
                  <a:pos x="60" y="2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66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66" h="772">
                  <a:moveTo>
                    <a:pt x="0" y="772"/>
                  </a:moveTo>
                  <a:lnTo>
                    <a:pt x="0" y="608"/>
                  </a:lnTo>
                  <a:lnTo>
                    <a:pt x="0" y="550"/>
                  </a:lnTo>
                  <a:lnTo>
                    <a:pt x="0" y="516"/>
                  </a:lnTo>
                  <a:lnTo>
                    <a:pt x="0" y="494"/>
                  </a:lnTo>
                  <a:lnTo>
                    <a:pt x="0" y="474"/>
                  </a:lnTo>
                  <a:lnTo>
                    <a:pt x="0" y="440"/>
                  </a:lnTo>
                  <a:lnTo>
                    <a:pt x="0" y="418"/>
                  </a:lnTo>
                  <a:lnTo>
                    <a:pt x="0" y="384"/>
                  </a:lnTo>
                  <a:lnTo>
                    <a:pt x="0" y="356"/>
                  </a:lnTo>
                  <a:lnTo>
                    <a:pt x="0" y="334"/>
                  </a:lnTo>
                  <a:lnTo>
                    <a:pt x="0" y="318"/>
                  </a:lnTo>
                  <a:lnTo>
                    <a:pt x="0" y="278"/>
                  </a:lnTo>
                  <a:lnTo>
                    <a:pt x="0" y="262"/>
                  </a:lnTo>
                  <a:lnTo>
                    <a:pt x="0" y="250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0" y="200"/>
                  </a:lnTo>
                  <a:lnTo>
                    <a:pt x="0" y="190"/>
                  </a:lnTo>
                  <a:lnTo>
                    <a:pt x="0" y="176"/>
                  </a:lnTo>
                  <a:lnTo>
                    <a:pt x="0" y="164"/>
                  </a:lnTo>
                  <a:lnTo>
                    <a:pt x="0" y="156"/>
                  </a:lnTo>
                  <a:lnTo>
                    <a:pt x="0" y="150"/>
                  </a:lnTo>
                  <a:lnTo>
                    <a:pt x="0" y="146"/>
                  </a:lnTo>
                  <a:lnTo>
                    <a:pt x="0" y="142"/>
                  </a:lnTo>
                  <a:lnTo>
                    <a:pt x="0" y="138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0" y="132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0" y="126"/>
                  </a:lnTo>
                  <a:lnTo>
                    <a:pt x="0" y="124"/>
                  </a:lnTo>
                  <a:lnTo>
                    <a:pt x="2" y="118"/>
                  </a:lnTo>
                  <a:lnTo>
                    <a:pt x="4" y="106"/>
                  </a:lnTo>
                  <a:lnTo>
                    <a:pt x="14" y="70"/>
                  </a:lnTo>
                  <a:lnTo>
                    <a:pt x="20" y="56"/>
                  </a:lnTo>
                  <a:lnTo>
                    <a:pt x="26" y="46"/>
                  </a:lnTo>
                  <a:lnTo>
                    <a:pt x="36" y="28"/>
                  </a:lnTo>
                  <a:lnTo>
                    <a:pt x="48" y="14"/>
                  </a:lnTo>
                  <a:lnTo>
                    <a:pt x="54" y="8"/>
                  </a:lnTo>
                  <a:lnTo>
                    <a:pt x="58" y="4"/>
                  </a:lnTo>
                  <a:lnTo>
                    <a:pt x="60" y="2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</a:path>
              </a:pathLst>
            </a:custGeom>
            <a:noFill/>
            <a:ln w="6350">
              <a:solidFill>
                <a:srgbClr val="CC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64" name="Freeform 252"/>
            <p:cNvSpPr>
              <a:spLocks/>
            </p:cNvSpPr>
            <p:nvPr/>
          </p:nvSpPr>
          <p:spPr bwMode="auto">
            <a:xfrm>
              <a:off x="930" y="531"/>
              <a:ext cx="18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6" y="2"/>
                </a:cxn>
                <a:cxn ang="0">
                  <a:pos x="8" y="2"/>
                </a:cxn>
                <a:cxn ang="0">
                  <a:pos x="10" y="2"/>
                </a:cxn>
                <a:cxn ang="0">
                  <a:pos x="12" y="2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16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18" h="4">
                  <a:moveTo>
                    <a:pt x="0" y="4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</a:path>
              </a:pathLst>
            </a:custGeom>
            <a:noFill/>
            <a:ln w="6350">
              <a:solidFill>
                <a:srgbClr val="CC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65" name="Freeform 253"/>
            <p:cNvSpPr>
              <a:spLocks/>
            </p:cNvSpPr>
            <p:nvPr/>
          </p:nvSpPr>
          <p:spPr bwMode="auto">
            <a:xfrm>
              <a:off x="948" y="531"/>
              <a:ext cx="646" cy="5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6" y="2"/>
                </a:cxn>
                <a:cxn ang="0">
                  <a:pos x="8" y="2"/>
                </a:cxn>
                <a:cxn ang="0">
                  <a:pos x="10" y="2"/>
                </a:cxn>
                <a:cxn ang="0">
                  <a:pos x="12" y="2"/>
                </a:cxn>
                <a:cxn ang="0">
                  <a:pos x="18" y="2"/>
                </a:cxn>
                <a:cxn ang="0">
                  <a:pos x="24" y="4"/>
                </a:cxn>
                <a:cxn ang="0">
                  <a:pos x="28" y="4"/>
                </a:cxn>
                <a:cxn ang="0">
                  <a:pos x="52" y="10"/>
                </a:cxn>
                <a:cxn ang="0">
                  <a:pos x="76" y="20"/>
                </a:cxn>
                <a:cxn ang="0">
                  <a:pos x="158" y="62"/>
                </a:cxn>
                <a:cxn ang="0">
                  <a:pos x="246" y="122"/>
                </a:cxn>
                <a:cxn ang="0">
                  <a:pos x="330" y="184"/>
                </a:cxn>
                <a:cxn ang="0">
                  <a:pos x="420" y="256"/>
                </a:cxn>
                <a:cxn ang="0">
                  <a:pos x="508" y="344"/>
                </a:cxn>
                <a:cxn ang="0">
                  <a:pos x="590" y="438"/>
                </a:cxn>
                <a:cxn ang="0">
                  <a:pos x="678" y="538"/>
                </a:cxn>
              </a:cxnLst>
              <a:rect l="0" t="0" r="r" b="b"/>
              <a:pathLst>
                <a:path w="678" h="538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8" y="2"/>
                  </a:lnTo>
                  <a:lnTo>
                    <a:pt x="24" y="4"/>
                  </a:lnTo>
                  <a:lnTo>
                    <a:pt x="28" y="4"/>
                  </a:lnTo>
                  <a:lnTo>
                    <a:pt x="52" y="10"/>
                  </a:lnTo>
                  <a:lnTo>
                    <a:pt x="76" y="20"/>
                  </a:lnTo>
                  <a:lnTo>
                    <a:pt x="158" y="62"/>
                  </a:lnTo>
                  <a:lnTo>
                    <a:pt x="246" y="122"/>
                  </a:lnTo>
                  <a:lnTo>
                    <a:pt x="330" y="184"/>
                  </a:lnTo>
                  <a:lnTo>
                    <a:pt x="420" y="256"/>
                  </a:lnTo>
                  <a:lnTo>
                    <a:pt x="508" y="344"/>
                  </a:lnTo>
                  <a:lnTo>
                    <a:pt x="590" y="438"/>
                  </a:lnTo>
                  <a:lnTo>
                    <a:pt x="678" y="538"/>
                  </a:lnTo>
                </a:path>
              </a:pathLst>
            </a:custGeom>
            <a:noFill/>
            <a:ln w="6350">
              <a:solidFill>
                <a:srgbClr val="CC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66" name="Freeform 254"/>
            <p:cNvSpPr>
              <a:spLocks/>
            </p:cNvSpPr>
            <p:nvPr/>
          </p:nvSpPr>
          <p:spPr bwMode="auto">
            <a:xfrm>
              <a:off x="1594" y="1044"/>
              <a:ext cx="568" cy="9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6" y="100"/>
                </a:cxn>
                <a:cxn ang="0">
                  <a:pos x="168" y="198"/>
                </a:cxn>
                <a:cxn ang="0">
                  <a:pos x="256" y="298"/>
                </a:cxn>
                <a:cxn ang="0">
                  <a:pos x="340" y="392"/>
                </a:cxn>
                <a:cxn ang="0">
                  <a:pos x="430" y="494"/>
                </a:cxn>
                <a:cxn ang="0">
                  <a:pos x="473" y="546"/>
                </a:cxn>
                <a:cxn ang="0">
                  <a:pos x="495" y="572"/>
                </a:cxn>
                <a:cxn ang="0">
                  <a:pos x="515" y="596"/>
                </a:cxn>
                <a:cxn ang="0">
                  <a:pos x="519" y="600"/>
                </a:cxn>
                <a:cxn ang="0">
                  <a:pos x="521" y="604"/>
                </a:cxn>
                <a:cxn ang="0">
                  <a:pos x="523" y="606"/>
                </a:cxn>
                <a:cxn ang="0">
                  <a:pos x="525" y="606"/>
                </a:cxn>
                <a:cxn ang="0">
                  <a:pos x="525" y="608"/>
                </a:cxn>
                <a:cxn ang="0">
                  <a:pos x="525" y="608"/>
                </a:cxn>
                <a:cxn ang="0">
                  <a:pos x="525" y="608"/>
                </a:cxn>
                <a:cxn ang="0">
                  <a:pos x="525" y="608"/>
                </a:cxn>
                <a:cxn ang="0">
                  <a:pos x="525" y="608"/>
                </a:cxn>
                <a:cxn ang="0">
                  <a:pos x="525" y="608"/>
                </a:cxn>
                <a:cxn ang="0">
                  <a:pos x="525" y="608"/>
                </a:cxn>
                <a:cxn ang="0">
                  <a:pos x="525" y="608"/>
                </a:cxn>
                <a:cxn ang="0">
                  <a:pos x="525" y="608"/>
                </a:cxn>
                <a:cxn ang="0">
                  <a:pos x="525" y="608"/>
                </a:cxn>
                <a:cxn ang="0">
                  <a:pos x="525" y="608"/>
                </a:cxn>
                <a:cxn ang="0">
                  <a:pos x="525" y="608"/>
                </a:cxn>
                <a:cxn ang="0">
                  <a:pos x="525" y="608"/>
                </a:cxn>
                <a:cxn ang="0">
                  <a:pos x="525" y="610"/>
                </a:cxn>
                <a:cxn ang="0">
                  <a:pos x="525" y="612"/>
                </a:cxn>
                <a:cxn ang="0">
                  <a:pos x="525" y="614"/>
                </a:cxn>
                <a:cxn ang="0">
                  <a:pos x="527" y="630"/>
                </a:cxn>
                <a:cxn ang="0">
                  <a:pos x="529" y="662"/>
                </a:cxn>
                <a:cxn ang="0">
                  <a:pos x="535" y="710"/>
                </a:cxn>
                <a:cxn ang="0">
                  <a:pos x="545" y="778"/>
                </a:cxn>
                <a:cxn ang="0">
                  <a:pos x="555" y="832"/>
                </a:cxn>
                <a:cxn ang="0">
                  <a:pos x="597" y="1008"/>
                </a:cxn>
              </a:cxnLst>
              <a:rect l="0" t="0" r="r" b="b"/>
              <a:pathLst>
                <a:path w="597" h="1008">
                  <a:moveTo>
                    <a:pt x="0" y="0"/>
                  </a:moveTo>
                  <a:lnTo>
                    <a:pt x="86" y="100"/>
                  </a:lnTo>
                  <a:lnTo>
                    <a:pt x="168" y="198"/>
                  </a:lnTo>
                  <a:lnTo>
                    <a:pt x="256" y="298"/>
                  </a:lnTo>
                  <a:lnTo>
                    <a:pt x="340" y="392"/>
                  </a:lnTo>
                  <a:lnTo>
                    <a:pt x="430" y="494"/>
                  </a:lnTo>
                  <a:lnTo>
                    <a:pt x="473" y="546"/>
                  </a:lnTo>
                  <a:lnTo>
                    <a:pt x="495" y="572"/>
                  </a:lnTo>
                  <a:lnTo>
                    <a:pt x="515" y="596"/>
                  </a:lnTo>
                  <a:lnTo>
                    <a:pt x="519" y="600"/>
                  </a:lnTo>
                  <a:lnTo>
                    <a:pt x="521" y="604"/>
                  </a:lnTo>
                  <a:lnTo>
                    <a:pt x="523" y="606"/>
                  </a:lnTo>
                  <a:lnTo>
                    <a:pt x="525" y="606"/>
                  </a:lnTo>
                  <a:lnTo>
                    <a:pt x="525" y="608"/>
                  </a:lnTo>
                  <a:lnTo>
                    <a:pt x="525" y="608"/>
                  </a:lnTo>
                  <a:lnTo>
                    <a:pt x="525" y="608"/>
                  </a:lnTo>
                  <a:lnTo>
                    <a:pt x="525" y="608"/>
                  </a:lnTo>
                  <a:lnTo>
                    <a:pt x="525" y="608"/>
                  </a:lnTo>
                  <a:lnTo>
                    <a:pt x="525" y="608"/>
                  </a:lnTo>
                  <a:lnTo>
                    <a:pt x="525" y="608"/>
                  </a:lnTo>
                  <a:lnTo>
                    <a:pt x="525" y="608"/>
                  </a:lnTo>
                  <a:lnTo>
                    <a:pt x="525" y="608"/>
                  </a:lnTo>
                  <a:lnTo>
                    <a:pt x="525" y="608"/>
                  </a:lnTo>
                  <a:lnTo>
                    <a:pt x="525" y="608"/>
                  </a:lnTo>
                  <a:lnTo>
                    <a:pt x="525" y="608"/>
                  </a:lnTo>
                  <a:lnTo>
                    <a:pt x="525" y="608"/>
                  </a:lnTo>
                  <a:lnTo>
                    <a:pt x="525" y="610"/>
                  </a:lnTo>
                  <a:lnTo>
                    <a:pt x="525" y="612"/>
                  </a:lnTo>
                  <a:lnTo>
                    <a:pt x="525" y="614"/>
                  </a:lnTo>
                  <a:lnTo>
                    <a:pt x="527" y="630"/>
                  </a:lnTo>
                  <a:lnTo>
                    <a:pt x="529" y="662"/>
                  </a:lnTo>
                  <a:lnTo>
                    <a:pt x="535" y="710"/>
                  </a:lnTo>
                  <a:lnTo>
                    <a:pt x="545" y="778"/>
                  </a:lnTo>
                  <a:lnTo>
                    <a:pt x="555" y="832"/>
                  </a:lnTo>
                  <a:lnTo>
                    <a:pt x="597" y="1008"/>
                  </a:lnTo>
                </a:path>
              </a:pathLst>
            </a:custGeom>
            <a:noFill/>
            <a:ln w="6350">
              <a:solidFill>
                <a:srgbClr val="CC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67" name="Line 255"/>
            <p:cNvSpPr>
              <a:spLocks noChangeShapeType="1"/>
            </p:cNvSpPr>
            <p:nvPr/>
          </p:nvSpPr>
          <p:spPr bwMode="auto">
            <a:xfrm>
              <a:off x="2162" y="2004"/>
              <a:ext cx="16" cy="46"/>
            </a:xfrm>
            <a:prstGeom prst="line">
              <a:avLst/>
            </a:prstGeom>
            <a:noFill/>
            <a:ln w="6350">
              <a:solidFill>
                <a:srgbClr val="CC00FF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68" name="Freeform 256"/>
            <p:cNvSpPr>
              <a:spLocks/>
            </p:cNvSpPr>
            <p:nvPr/>
          </p:nvSpPr>
          <p:spPr bwMode="auto">
            <a:xfrm>
              <a:off x="868" y="586"/>
              <a:ext cx="53" cy="818"/>
            </a:xfrm>
            <a:custGeom>
              <a:avLst/>
              <a:gdLst/>
              <a:ahLst/>
              <a:cxnLst>
                <a:cxn ang="0">
                  <a:pos x="0" y="858"/>
                </a:cxn>
                <a:cxn ang="0">
                  <a:pos x="0" y="694"/>
                </a:cxn>
                <a:cxn ang="0">
                  <a:pos x="0" y="638"/>
                </a:cxn>
                <a:cxn ang="0">
                  <a:pos x="0" y="604"/>
                </a:cxn>
                <a:cxn ang="0">
                  <a:pos x="0" y="580"/>
                </a:cxn>
                <a:cxn ang="0">
                  <a:pos x="0" y="560"/>
                </a:cxn>
                <a:cxn ang="0">
                  <a:pos x="0" y="526"/>
                </a:cxn>
                <a:cxn ang="0">
                  <a:pos x="0" y="504"/>
                </a:cxn>
                <a:cxn ang="0">
                  <a:pos x="0" y="468"/>
                </a:cxn>
                <a:cxn ang="0">
                  <a:pos x="0" y="438"/>
                </a:cxn>
                <a:cxn ang="0">
                  <a:pos x="0" y="416"/>
                </a:cxn>
                <a:cxn ang="0">
                  <a:pos x="0" y="400"/>
                </a:cxn>
                <a:cxn ang="0">
                  <a:pos x="0" y="356"/>
                </a:cxn>
                <a:cxn ang="0">
                  <a:pos x="0" y="338"/>
                </a:cxn>
                <a:cxn ang="0">
                  <a:pos x="0" y="324"/>
                </a:cxn>
                <a:cxn ang="0">
                  <a:pos x="0" y="300"/>
                </a:cxn>
                <a:cxn ang="0">
                  <a:pos x="0" y="278"/>
                </a:cxn>
                <a:cxn ang="0">
                  <a:pos x="0" y="250"/>
                </a:cxn>
                <a:cxn ang="0">
                  <a:pos x="0" y="228"/>
                </a:cxn>
                <a:cxn ang="0">
                  <a:pos x="0" y="210"/>
                </a:cxn>
                <a:cxn ang="0">
                  <a:pos x="0" y="186"/>
                </a:cxn>
                <a:cxn ang="0">
                  <a:pos x="0" y="170"/>
                </a:cxn>
                <a:cxn ang="0">
                  <a:pos x="0" y="158"/>
                </a:cxn>
                <a:cxn ang="0">
                  <a:pos x="0" y="138"/>
                </a:cxn>
                <a:cxn ang="0">
                  <a:pos x="0" y="130"/>
                </a:cxn>
                <a:cxn ang="0">
                  <a:pos x="0" y="122"/>
                </a:cxn>
                <a:cxn ang="0">
                  <a:pos x="0" y="112"/>
                </a:cxn>
                <a:cxn ang="0">
                  <a:pos x="0" y="104"/>
                </a:cxn>
                <a:cxn ang="0">
                  <a:pos x="0" y="96"/>
                </a:cxn>
                <a:cxn ang="0">
                  <a:pos x="0" y="88"/>
                </a:cxn>
                <a:cxn ang="0">
                  <a:pos x="0" y="86"/>
                </a:cxn>
                <a:cxn ang="0">
                  <a:pos x="2" y="82"/>
                </a:cxn>
                <a:cxn ang="0">
                  <a:pos x="2" y="78"/>
                </a:cxn>
                <a:cxn ang="0">
                  <a:pos x="2" y="76"/>
                </a:cxn>
                <a:cxn ang="0">
                  <a:pos x="2" y="72"/>
                </a:cxn>
                <a:cxn ang="0">
                  <a:pos x="2" y="68"/>
                </a:cxn>
                <a:cxn ang="0">
                  <a:pos x="4" y="64"/>
                </a:cxn>
                <a:cxn ang="0">
                  <a:pos x="8" y="46"/>
                </a:cxn>
                <a:cxn ang="0">
                  <a:pos x="14" y="34"/>
                </a:cxn>
                <a:cxn ang="0">
                  <a:pos x="20" y="24"/>
                </a:cxn>
                <a:cxn ang="0">
                  <a:pos x="26" y="16"/>
                </a:cxn>
                <a:cxn ang="0">
                  <a:pos x="30" y="12"/>
                </a:cxn>
                <a:cxn ang="0">
                  <a:pos x="36" y="8"/>
                </a:cxn>
                <a:cxn ang="0">
                  <a:pos x="40" y="4"/>
                </a:cxn>
                <a:cxn ang="0">
                  <a:pos x="46" y="2"/>
                </a:cxn>
                <a:cxn ang="0">
                  <a:pos x="50" y="2"/>
                </a:cxn>
                <a:cxn ang="0">
                  <a:pos x="52" y="0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56" y="0"/>
                </a:cxn>
              </a:cxnLst>
              <a:rect l="0" t="0" r="r" b="b"/>
              <a:pathLst>
                <a:path w="56" h="858">
                  <a:moveTo>
                    <a:pt x="0" y="858"/>
                  </a:moveTo>
                  <a:lnTo>
                    <a:pt x="0" y="694"/>
                  </a:lnTo>
                  <a:lnTo>
                    <a:pt x="0" y="638"/>
                  </a:lnTo>
                  <a:lnTo>
                    <a:pt x="0" y="604"/>
                  </a:lnTo>
                  <a:lnTo>
                    <a:pt x="0" y="580"/>
                  </a:lnTo>
                  <a:lnTo>
                    <a:pt x="0" y="560"/>
                  </a:lnTo>
                  <a:lnTo>
                    <a:pt x="0" y="526"/>
                  </a:lnTo>
                  <a:lnTo>
                    <a:pt x="0" y="504"/>
                  </a:lnTo>
                  <a:lnTo>
                    <a:pt x="0" y="468"/>
                  </a:lnTo>
                  <a:lnTo>
                    <a:pt x="0" y="438"/>
                  </a:lnTo>
                  <a:lnTo>
                    <a:pt x="0" y="416"/>
                  </a:lnTo>
                  <a:lnTo>
                    <a:pt x="0" y="400"/>
                  </a:lnTo>
                  <a:lnTo>
                    <a:pt x="0" y="356"/>
                  </a:lnTo>
                  <a:lnTo>
                    <a:pt x="0" y="338"/>
                  </a:lnTo>
                  <a:lnTo>
                    <a:pt x="0" y="324"/>
                  </a:lnTo>
                  <a:lnTo>
                    <a:pt x="0" y="300"/>
                  </a:lnTo>
                  <a:lnTo>
                    <a:pt x="0" y="278"/>
                  </a:lnTo>
                  <a:lnTo>
                    <a:pt x="0" y="250"/>
                  </a:lnTo>
                  <a:lnTo>
                    <a:pt x="0" y="228"/>
                  </a:lnTo>
                  <a:lnTo>
                    <a:pt x="0" y="210"/>
                  </a:lnTo>
                  <a:lnTo>
                    <a:pt x="0" y="186"/>
                  </a:lnTo>
                  <a:lnTo>
                    <a:pt x="0" y="170"/>
                  </a:lnTo>
                  <a:lnTo>
                    <a:pt x="0" y="158"/>
                  </a:lnTo>
                  <a:lnTo>
                    <a:pt x="0" y="138"/>
                  </a:lnTo>
                  <a:lnTo>
                    <a:pt x="0" y="130"/>
                  </a:lnTo>
                  <a:lnTo>
                    <a:pt x="0" y="122"/>
                  </a:lnTo>
                  <a:lnTo>
                    <a:pt x="0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8"/>
                  </a:lnTo>
                  <a:lnTo>
                    <a:pt x="0" y="86"/>
                  </a:lnTo>
                  <a:lnTo>
                    <a:pt x="2" y="82"/>
                  </a:lnTo>
                  <a:lnTo>
                    <a:pt x="2" y="78"/>
                  </a:lnTo>
                  <a:lnTo>
                    <a:pt x="2" y="76"/>
                  </a:lnTo>
                  <a:lnTo>
                    <a:pt x="2" y="72"/>
                  </a:lnTo>
                  <a:lnTo>
                    <a:pt x="2" y="68"/>
                  </a:lnTo>
                  <a:lnTo>
                    <a:pt x="4" y="64"/>
                  </a:lnTo>
                  <a:lnTo>
                    <a:pt x="8" y="46"/>
                  </a:lnTo>
                  <a:lnTo>
                    <a:pt x="14" y="34"/>
                  </a:lnTo>
                  <a:lnTo>
                    <a:pt x="20" y="24"/>
                  </a:lnTo>
                  <a:lnTo>
                    <a:pt x="26" y="16"/>
                  </a:lnTo>
                  <a:lnTo>
                    <a:pt x="30" y="12"/>
                  </a:lnTo>
                  <a:lnTo>
                    <a:pt x="36" y="8"/>
                  </a:lnTo>
                  <a:lnTo>
                    <a:pt x="40" y="4"/>
                  </a:lnTo>
                  <a:lnTo>
                    <a:pt x="46" y="2"/>
                  </a:lnTo>
                  <a:lnTo>
                    <a:pt x="50" y="2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6" y="0"/>
                  </a:lnTo>
                </a:path>
              </a:pathLst>
            </a:custGeom>
            <a:noFill/>
            <a:ln w="6350">
              <a:solidFill>
                <a:srgbClr val="FF00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69" name="Freeform 257"/>
            <p:cNvSpPr>
              <a:spLocks/>
            </p:cNvSpPr>
            <p:nvPr/>
          </p:nvSpPr>
          <p:spPr bwMode="auto">
            <a:xfrm>
              <a:off x="921" y="586"/>
              <a:ext cx="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</a:path>
              </a:pathLst>
            </a:custGeom>
            <a:noFill/>
            <a:ln w="6350">
              <a:solidFill>
                <a:srgbClr val="FF00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70" name="Freeform 258"/>
            <p:cNvSpPr>
              <a:spLocks/>
            </p:cNvSpPr>
            <p:nvPr/>
          </p:nvSpPr>
          <p:spPr bwMode="auto">
            <a:xfrm>
              <a:off x="929" y="586"/>
              <a:ext cx="585" cy="12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96" y="140"/>
                </a:cxn>
                <a:cxn ang="0">
                  <a:pos x="184" y="302"/>
                </a:cxn>
                <a:cxn ang="0">
                  <a:pos x="268" y="470"/>
                </a:cxn>
                <a:cxn ang="0">
                  <a:pos x="358" y="654"/>
                </a:cxn>
                <a:cxn ang="0">
                  <a:pos x="444" y="838"/>
                </a:cxn>
                <a:cxn ang="0">
                  <a:pos x="526" y="1054"/>
                </a:cxn>
                <a:cxn ang="0">
                  <a:pos x="614" y="1300"/>
                </a:cxn>
              </a:cxnLst>
              <a:rect l="0" t="0" r="r" b="b"/>
              <a:pathLst>
                <a:path w="614" h="130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96" y="140"/>
                  </a:lnTo>
                  <a:lnTo>
                    <a:pt x="184" y="302"/>
                  </a:lnTo>
                  <a:lnTo>
                    <a:pt x="268" y="470"/>
                  </a:lnTo>
                  <a:lnTo>
                    <a:pt x="358" y="654"/>
                  </a:lnTo>
                  <a:lnTo>
                    <a:pt x="444" y="838"/>
                  </a:lnTo>
                  <a:lnTo>
                    <a:pt x="526" y="1054"/>
                  </a:lnTo>
                  <a:lnTo>
                    <a:pt x="614" y="1300"/>
                  </a:lnTo>
                </a:path>
              </a:pathLst>
            </a:custGeom>
            <a:noFill/>
            <a:ln w="6350">
              <a:solidFill>
                <a:srgbClr val="FF00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71" name="Line 259"/>
            <p:cNvSpPr>
              <a:spLocks noChangeShapeType="1"/>
            </p:cNvSpPr>
            <p:nvPr/>
          </p:nvSpPr>
          <p:spPr bwMode="auto">
            <a:xfrm>
              <a:off x="1514" y="1825"/>
              <a:ext cx="80" cy="225"/>
            </a:xfrm>
            <a:prstGeom prst="line">
              <a:avLst/>
            </a:prstGeom>
            <a:noFill/>
            <a:ln w="6350">
              <a:solidFill>
                <a:srgbClr val="FF0099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72" name="Freeform 260"/>
            <p:cNvSpPr>
              <a:spLocks/>
            </p:cNvSpPr>
            <p:nvPr/>
          </p:nvSpPr>
          <p:spPr bwMode="auto">
            <a:xfrm>
              <a:off x="868" y="745"/>
              <a:ext cx="17" cy="830"/>
            </a:xfrm>
            <a:custGeom>
              <a:avLst/>
              <a:gdLst/>
              <a:ahLst/>
              <a:cxnLst>
                <a:cxn ang="0">
                  <a:pos x="0" y="872"/>
                </a:cxn>
                <a:cxn ang="0">
                  <a:pos x="0" y="708"/>
                </a:cxn>
                <a:cxn ang="0">
                  <a:pos x="0" y="650"/>
                </a:cxn>
                <a:cxn ang="0">
                  <a:pos x="0" y="616"/>
                </a:cxn>
                <a:cxn ang="0">
                  <a:pos x="0" y="594"/>
                </a:cxn>
                <a:cxn ang="0">
                  <a:pos x="0" y="574"/>
                </a:cxn>
                <a:cxn ang="0">
                  <a:pos x="0" y="540"/>
                </a:cxn>
                <a:cxn ang="0">
                  <a:pos x="0" y="516"/>
                </a:cxn>
                <a:cxn ang="0">
                  <a:pos x="0" y="480"/>
                </a:cxn>
                <a:cxn ang="0">
                  <a:pos x="0" y="452"/>
                </a:cxn>
                <a:cxn ang="0">
                  <a:pos x="0" y="428"/>
                </a:cxn>
                <a:cxn ang="0">
                  <a:pos x="0" y="412"/>
                </a:cxn>
                <a:cxn ang="0">
                  <a:pos x="0" y="368"/>
                </a:cxn>
                <a:cxn ang="0">
                  <a:pos x="0" y="350"/>
                </a:cxn>
                <a:cxn ang="0">
                  <a:pos x="0" y="336"/>
                </a:cxn>
                <a:cxn ang="0">
                  <a:pos x="0" y="310"/>
                </a:cxn>
                <a:cxn ang="0">
                  <a:pos x="0" y="288"/>
                </a:cxn>
                <a:cxn ang="0">
                  <a:pos x="0" y="260"/>
                </a:cxn>
                <a:cxn ang="0">
                  <a:pos x="0" y="236"/>
                </a:cxn>
                <a:cxn ang="0">
                  <a:pos x="0" y="216"/>
                </a:cxn>
                <a:cxn ang="0">
                  <a:pos x="0" y="190"/>
                </a:cxn>
                <a:cxn ang="0">
                  <a:pos x="0" y="172"/>
                </a:cxn>
                <a:cxn ang="0">
                  <a:pos x="0" y="158"/>
                </a:cxn>
                <a:cxn ang="0">
                  <a:pos x="0" y="134"/>
                </a:cxn>
                <a:cxn ang="0">
                  <a:pos x="0" y="114"/>
                </a:cxn>
                <a:cxn ang="0">
                  <a:pos x="0" y="100"/>
                </a:cxn>
                <a:cxn ang="0">
                  <a:pos x="0" y="88"/>
                </a:cxn>
                <a:cxn ang="0">
                  <a:pos x="0" y="78"/>
                </a:cxn>
                <a:cxn ang="0">
                  <a:pos x="0" y="66"/>
                </a:cxn>
                <a:cxn ang="0">
                  <a:pos x="2" y="54"/>
                </a:cxn>
                <a:cxn ang="0">
                  <a:pos x="2" y="48"/>
                </a:cxn>
                <a:cxn ang="0">
                  <a:pos x="2" y="40"/>
                </a:cxn>
                <a:cxn ang="0">
                  <a:pos x="2" y="36"/>
                </a:cxn>
                <a:cxn ang="0">
                  <a:pos x="2" y="32"/>
                </a:cxn>
                <a:cxn ang="0">
                  <a:pos x="2" y="26"/>
                </a:cxn>
                <a:cxn ang="0">
                  <a:pos x="4" y="22"/>
                </a:cxn>
                <a:cxn ang="0">
                  <a:pos x="4" y="18"/>
                </a:cxn>
                <a:cxn ang="0">
                  <a:pos x="4" y="16"/>
                </a:cxn>
                <a:cxn ang="0">
                  <a:pos x="6" y="14"/>
                </a:cxn>
                <a:cxn ang="0">
                  <a:pos x="6" y="10"/>
                </a:cxn>
                <a:cxn ang="0">
                  <a:pos x="8" y="8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16" y="2"/>
                </a:cxn>
                <a:cxn ang="0">
                  <a:pos x="16" y="0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18" h="872">
                  <a:moveTo>
                    <a:pt x="0" y="872"/>
                  </a:moveTo>
                  <a:lnTo>
                    <a:pt x="0" y="708"/>
                  </a:lnTo>
                  <a:lnTo>
                    <a:pt x="0" y="650"/>
                  </a:lnTo>
                  <a:lnTo>
                    <a:pt x="0" y="616"/>
                  </a:lnTo>
                  <a:lnTo>
                    <a:pt x="0" y="594"/>
                  </a:lnTo>
                  <a:lnTo>
                    <a:pt x="0" y="574"/>
                  </a:lnTo>
                  <a:lnTo>
                    <a:pt x="0" y="540"/>
                  </a:lnTo>
                  <a:lnTo>
                    <a:pt x="0" y="516"/>
                  </a:lnTo>
                  <a:lnTo>
                    <a:pt x="0" y="480"/>
                  </a:lnTo>
                  <a:lnTo>
                    <a:pt x="0" y="452"/>
                  </a:lnTo>
                  <a:lnTo>
                    <a:pt x="0" y="428"/>
                  </a:lnTo>
                  <a:lnTo>
                    <a:pt x="0" y="412"/>
                  </a:lnTo>
                  <a:lnTo>
                    <a:pt x="0" y="368"/>
                  </a:lnTo>
                  <a:lnTo>
                    <a:pt x="0" y="350"/>
                  </a:lnTo>
                  <a:lnTo>
                    <a:pt x="0" y="336"/>
                  </a:lnTo>
                  <a:lnTo>
                    <a:pt x="0" y="310"/>
                  </a:lnTo>
                  <a:lnTo>
                    <a:pt x="0" y="288"/>
                  </a:lnTo>
                  <a:lnTo>
                    <a:pt x="0" y="260"/>
                  </a:lnTo>
                  <a:lnTo>
                    <a:pt x="0" y="236"/>
                  </a:lnTo>
                  <a:lnTo>
                    <a:pt x="0" y="216"/>
                  </a:lnTo>
                  <a:lnTo>
                    <a:pt x="0" y="190"/>
                  </a:lnTo>
                  <a:lnTo>
                    <a:pt x="0" y="172"/>
                  </a:lnTo>
                  <a:lnTo>
                    <a:pt x="0" y="158"/>
                  </a:lnTo>
                  <a:lnTo>
                    <a:pt x="0" y="134"/>
                  </a:lnTo>
                  <a:lnTo>
                    <a:pt x="0" y="114"/>
                  </a:lnTo>
                  <a:lnTo>
                    <a:pt x="0" y="100"/>
                  </a:lnTo>
                  <a:lnTo>
                    <a:pt x="0" y="88"/>
                  </a:lnTo>
                  <a:lnTo>
                    <a:pt x="0" y="78"/>
                  </a:lnTo>
                  <a:lnTo>
                    <a:pt x="0" y="66"/>
                  </a:lnTo>
                  <a:lnTo>
                    <a:pt x="2" y="54"/>
                  </a:lnTo>
                  <a:lnTo>
                    <a:pt x="2" y="48"/>
                  </a:lnTo>
                  <a:lnTo>
                    <a:pt x="2" y="40"/>
                  </a:lnTo>
                  <a:lnTo>
                    <a:pt x="2" y="36"/>
                  </a:lnTo>
                  <a:lnTo>
                    <a:pt x="2" y="32"/>
                  </a:lnTo>
                  <a:lnTo>
                    <a:pt x="2" y="26"/>
                  </a:lnTo>
                  <a:lnTo>
                    <a:pt x="4" y="22"/>
                  </a:lnTo>
                  <a:lnTo>
                    <a:pt x="4" y="18"/>
                  </a:lnTo>
                  <a:lnTo>
                    <a:pt x="4" y="16"/>
                  </a:lnTo>
                  <a:lnTo>
                    <a:pt x="6" y="14"/>
                  </a:lnTo>
                  <a:lnTo>
                    <a:pt x="6" y="10"/>
                  </a:lnTo>
                  <a:lnTo>
                    <a:pt x="8" y="8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8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73" name="Freeform 261"/>
            <p:cNvSpPr>
              <a:spLocks/>
            </p:cNvSpPr>
            <p:nvPr/>
          </p:nvSpPr>
          <p:spPr bwMode="auto">
            <a:xfrm>
              <a:off x="885" y="745"/>
              <a:ext cx="2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74" name="Freeform 262"/>
            <p:cNvSpPr>
              <a:spLocks/>
            </p:cNvSpPr>
            <p:nvPr/>
          </p:nvSpPr>
          <p:spPr bwMode="auto">
            <a:xfrm>
              <a:off x="887" y="745"/>
              <a:ext cx="299" cy="12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4" y="2"/>
                </a:cxn>
                <a:cxn ang="0">
                  <a:pos x="6" y="2"/>
                </a:cxn>
                <a:cxn ang="0">
                  <a:pos x="8" y="4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28" y="22"/>
                </a:cxn>
                <a:cxn ang="0">
                  <a:pos x="38" y="36"/>
                </a:cxn>
                <a:cxn ang="0">
                  <a:pos x="40" y="40"/>
                </a:cxn>
                <a:cxn ang="0">
                  <a:pos x="44" y="44"/>
                </a:cxn>
                <a:cxn ang="0">
                  <a:pos x="44" y="46"/>
                </a:cxn>
                <a:cxn ang="0">
                  <a:pos x="44" y="46"/>
                </a:cxn>
                <a:cxn ang="0">
                  <a:pos x="46" y="48"/>
                </a:cxn>
                <a:cxn ang="0">
                  <a:pos x="46" y="48"/>
                </a:cxn>
                <a:cxn ang="0">
                  <a:pos x="46" y="48"/>
                </a:cxn>
                <a:cxn ang="0">
                  <a:pos x="46" y="48"/>
                </a:cxn>
                <a:cxn ang="0">
                  <a:pos x="46" y="48"/>
                </a:cxn>
                <a:cxn ang="0">
                  <a:pos x="46" y="48"/>
                </a:cxn>
                <a:cxn ang="0">
                  <a:pos x="46" y="48"/>
                </a:cxn>
                <a:cxn ang="0">
                  <a:pos x="46" y="48"/>
                </a:cxn>
                <a:cxn ang="0">
                  <a:pos x="46" y="48"/>
                </a:cxn>
                <a:cxn ang="0">
                  <a:pos x="46" y="48"/>
                </a:cxn>
                <a:cxn ang="0">
                  <a:pos x="46" y="48"/>
                </a:cxn>
                <a:cxn ang="0">
                  <a:pos x="46" y="50"/>
                </a:cxn>
                <a:cxn ang="0">
                  <a:pos x="48" y="52"/>
                </a:cxn>
                <a:cxn ang="0">
                  <a:pos x="48" y="58"/>
                </a:cxn>
                <a:cxn ang="0">
                  <a:pos x="140" y="460"/>
                </a:cxn>
                <a:cxn ang="0">
                  <a:pos x="228" y="880"/>
                </a:cxn>
                <a:cxn ang="0">
                  <a:pos x="314" y="1296"/>
                </a:cxn>
              </a:cxnLst>
              <a:rect l="0" t="0" r="r" b="b"/>
              <a:pathLst>
                <a:path w="314" h="129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6" y="2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6" y="10"/>
                  </a:lnTo>
                  <a:lnTo>
                    <a:pt x="28" y="22"/>
                  </a:lnTo>
                  <a:lnTo>
                    <a:pt x="38" y="36"/>
                  </a:lnTo>
                  <a:lnTo>
                    <a:pt x="40" y="40"/>
                  </a:lnTo>
                  <a:lnTo>
                    <a:pt x="44" y="44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6" y="48"/>
                  </a:lnTo>
                  <a:lnTo>
                    <a:pt x="46" y="48"/>
                  </a:lnTo>
                  <a:lnTo>
                    <a:pt x="46" y="48"/>
                  </a:lnTo>
                  <a:lnTo>
                    <a:pt x="46" y="48"/>
                  </a:lnTo>
                  <a:lnTo>
                    <a:pt x="46" y="48"/>
                  </a:lnTo>
                  <a:lnTo>
                    <a:pt x="46" y="48"/>
                  </a:lnTo>
                  <a:lnTo>
                    <a:pt x="46" y="48"/>
                  </a:lnTo>
                  <a:lnTo>
                    <a:pt x="46" y="48"/>
                  </a:lnTo>
                  <a:lnTo>
                    <a:pt x="46" y="48"/>
                  </a:lnTo>
                  <a:lnTo>
                    <a:pt x="46" y="48"/>
                  </a:lnTo>
                  <a:lnTo>
                    <a:pt x="46" y="48"/>
                  </a:lnTo>
                  <a:lnTo>
                    <a:pt x="46" y="50"/>
                  </a:lnTo>
                  <a:lnTo>
                    <a:pt x="48" y="52"/>
                  </a:lnTo>
                  <a:lnTo>
                    <a:pt x="48" y="58"/>
                  </a:lnTo>
                  <a:lnTo>
                    <a:pt x="140" y="460"/>
                  </a:lnTo>
                  <a:lnTo>
                    <a:pt x="228" y="880"/>
                  </a:lnTo>
                  <a:lnTo>
                    <a:pt x="314" y="1296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75" name="Line 263"/>
            <p:cNvSpPr>
              <a:spLocks noChangeShapeType="1"/>
            </p:cNvSpPr>
            <p:nvPr/>
          </p:nvSpPr>
          <p:spPr bwMode="auto">
            <a:xfrm>
              <a:off x="1186" y="1979"/>
              <a:ext cx="13" cy="7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76" name="Freeform 264"/>
            <p:cNvSpPr>
              <a:spLocks/>
            </p:cNvSpPr>
            <p:nvPr/>
          </p:nvSpPr>
          <p:spPr bwMode="auto">
            <a:xfrm>
              <a:off x="868" y="1055"/>
              <a:ext cx="5" cy="829"/>
            </a:xfrm>
            <a:custGeom>
              <a:avLst/>
              <a:gdLst/>
              <a:ahLst/>
              <a:cxnLst>
                <a:cxn ang="0">
                  <a:pos x="0" y="870"/>
                </a:cxn>
                <a:cxn ang="0">
                  <a:pos x="0" y="704"/>
                </a:cxn>
                <a:cxn ang="0">
                  <a:pos x="0" y="648"/>
                </a:cxn>
                <a:cxn ang="0">
                  <a:pos x="0" y="614"/>
                </a:cxn>
                <a:cxn ang="0">
                  <a:pos x="0" y="590"/>
                </a:cxn>
                <a:cxn ang="0">
                  <a:pos x="0" y="570"/>
                </a:cxn>
                <a:cxn ang="0">
                  <a:pos x="0" y="536"/>
                </a:cxn>
                <a:cxn ang="0">
                  <a:pos x="0" y="514"/>
                </a:cxn>
                <a:cxn ang="0">
                  <a:pos x="0" y="478"/>
                </a:cxn>
                <a:cxn ang="0">
                  <a:pos x="0" y="448"/>
                </a:cxn>
                <a:cxn ang="0">
                  <a:pos x="0" y="426"/>
                </a:cxn>
                <a:cxn ang="0">
                  <a:pos x="0" y="408"/>
                </a:cxn>
                <a:cxn ang="0">
                  <a:pos x="0" y="364"/>
                </a:cxn>
                <a:cxn ang="0">
                  <a:pos x="0" y="346"/>
                </a:cxn>
                <a:cxn ang="0">
                  <a:pos x="0" y="332"/>
                </a:cxn>
                <a:cxn ang="0">
                  <a:pos x="0" y="308"/>
                </a:cxn>
                <a:cxn ang="0">
                  <a:pos x="0" y="286"/>
                </a:cxn>
                <a:cxn ang="0">
                  <a:pos x="0" y="256"/>
                </a:cxn>
                <a:cxn ang="0">
                  <a:pos x="0" y="232"/>
                </a:cxn>
                <a:cxn ang="0">
                  <a:pos x="0" y="212"/>
                </a:cxn>
                <a:cxn ang="0">
                  <a:pos x="0" y="186"/>
                </a:cxn>
                <a:cxn ang="0">
                  <a:pos x="0" y="166"/>
                </a:cxn>
                <a:cxn ang="0">
                  <a:pos x="0" y="152"/>
                </a:cxn>
                <a:cxn ang="0">
                  <a:pos x="0" y="126"/>
                </a:cxn>
                <a:cxn ang="0">
                  <a:pos x="0" y="106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0" y="54"/>
                </a:cxn>
                <a:cxn ang="0">
                  <a:pos x="2" y="42"/>
                </a:cxn>
                <a:cxn ang="0">
                  <a:pos x="2" y="34"/>
                </a:cxn>
                <a:cxn ang="0">
                  <a:pos x="2" y="26"/>
                </a:cxn>
                <a:cxn ang="0">
                  <a:pos x="2" y="22"/>
                </a:cxn>
                <a:cxn ang="0">
                  <a:pos x="2" y="18"/>
                </a:cxn>
                <a:cxn ang="0">
                  <a:pos x="2" y="10"/>
                </a:cxn>
                <a:cxn ang="0">
                  <a:pos x="4" y="8"/>
                </a:cxn>
                <a:cxn ang="0">
                  <a:pos x="4" y="6"/>
                </a:cxn>
                <a:cxn ang="0">
                  <a:pos x="4" y="4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870">
                  <a:moveTo>
                    <a:pt x="0" y="870"/>
                  </a:moveTo>
                  <a:lnTo>
                    <a:pt x="0" y="704"/>
                  </a:lnTo>
                  <a:lnTo>
                    <a:pt x="0" y="648"/>
                  </a:lnTo>
                  <a:lnTo>
                    <a:pt x="0" y="614"/>
                  </a:lnTo>
                  <a:lnTo>
                    <a:pt x="0" y="590"/>
                  </a:lnTo>
                  <a:lnTo>
                    <a:pt x="0" y="570"/>
                  </a:lnTo>
                  <a:lnTo>
                    <a:pt x="0" y="536"/>
                  </a:lnTo>
                  <a:lnTo>
                    <a:pt x="0" y="514"/>
                  </a:lnTo>
                  <a:lnTo>
                    <a:pt x="0" y="478"/>
                  </a:lnTo>
                  <a:lnTo>
                    <a:pt x="0" y="448"/>
                  </a:lnTo>
                  <a:lnTo>
                    <a:pt x="0" y="426"/>
                  </a:lnTo>
                  <a:lnTo>
                    <a:pt x="0" y="408"/>
                  </a:lnTo>
                  <a:lnTo>
                    <a:pt x="0" y="364"/>
                  </a:lnTo>
                  <a:lnTo>
                    <a:pt x="0" y="346"/>
                  </a:lnTo>
                  <a:lnTo>
                    <a:pt x="0" y="332"/>
                  </a:lnTo>
                  <a:lnTo>
                    <a:pt x="0" y="308"/>
                  </a:lnTo>
                  <a:lnTo>
                    <a:pt x="0" y="286"/>
                  </a:lnTo>
                  <a:lnTo>
                    <a:pt x="0" y="256"/>
                  </a:lnTo>
                  <a:lnTo>
                    <a:pt x="0" y="232"/>
                  </a:lnTo>
                  <a:lnTo>
                    <a:pt x="0" y="212"/>
                  </a:lnTo>
                  <a:lnTo>
                    <a:pt x="0" y="186"/>
                  </a:lnTo>
                  <a:lnTo>
                    <a:pt x="0" y="166"/>
                  </a:lnTo>
                  <a:lnTo>
                    <a:pt x="0" y="152"/>
                  </a:lnTo>
                  <a:lnTo>
                    <a:pt x="0" y="126"/>
                  </a:lnTo>
                  <a:lnTo>
                    <a:pt x="0" y="106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0" y="54"/>
                  </a:lnTo>
                  <a:lnTo>
                    <a:pt x="2" y="42"/>
                  </a:lnTo>
                  <a:lnTo>
                    <a:pt x="2" y="34"/>
                  </a:lnTo>
                  <a:lnTo>
                    <a:pt x="2" y="26"/>
                  </a:lnTo>
                  <a:lnTo>
                    <a:pt x="2" y="22"/>
                  </a:lnTo>
                  <a:lnTo>
                    <a:pt x="2" y="18"/>
                  </a:lnTo>
                  <a:lnTo>
                    <a:pt x="2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</a:path>
              </a:pathLst>
            </a:custGeom>
            <a:noFill/>
            <a:ln w="6350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77" name="Freeform 265"/>
            <p:cNvSpPr>
              <a:spLocks/>
            </p:cNvSpPr>
            <p:nvPr/>
          </p:nvSpPr>
          <p:spPr bwMode="auto">
            <a:xfrm>
              <a:off x="873" y="1055"/>
              <a:ext cx="38" cy="1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6" y="8"/>
                </a:cxn>
                <a:cxn ang="0">
                  <a:pos x="8" y="16"/>
                </a:cxn>
                <a:cxn ang="0">
                  <a:pos x="20" y="54"/>
                </a:cxn>
                <a:cxn ang="0">
                  <a:pos x="40" y="144"/>
                </a:cxn>
              </a:cxnLst>
              <a:rect l="0" t="0" r="r" b="b"/>
              <a:pathLst>
                <a:path w="40" h="14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6" y="8"/>
                  </a:lnTo>
                  <a:lnTo>
                    <a:pt x="8" y="16"/>
                  </a:lnTo>
                  <a:lnTo>
                    <a:pt x="20" y="54"/>
                  </a:lnTo>
                  <a:lnTo>
                    <a:pt x="40" y="144"/>
                  </a:lnTo>
                </a:path>
              </a:pathLst>
            </a:custGeom>
            <a:noFill/>
            <a:ln w="6350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78" name="Freeform 266"/>
            <p:cNvSpPr>
              <a:spLocks/>
            </p:cNvSpPr>
            <p:nvPr/>
          </p:nvSpPr>
          <p:spPr bwMode="auto">
            <a:xfrm>
              <a:off x="911" y="1192"/>
              <a:ext cx="67" cy="6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56"/>
                </a:cxn>
                <a:cxn ang="0">
                  <a:pos x="14" y="70"/>
                </a:cxn>
                <a:cxn ang="0">
                  <a:pos x="18" y="84"/>
                </a:cxn>
                <a:cxn ang="0">
                  <a:pos x="18" y="90"/>
                </a:cxn>
                <a:cxn ang="0">
                  <a:pos x="20" y="94"/>
                </a:cxn>
                <a:cxn ang="0">
                  <a:pos x="20" y="96"/>
                </a:cxn>
                <a:cxn ang="0">
                  <a:pos x="20" y="96"/>
                </a:cxn>
                <a:cxn ang="0">
                  <a:pos x="20" y="96"/>
                </a:cxn>
                <a:cxn ang="0">
                  <a:pos x="20" y="98"/>
                </a:cxn>
                <a:cxn ang="0">
                  <a:pos x="20" y="98"/>
                </a:cxn>
                <a:cxn ang="0">
                  <a:pos x="20" y="98"/>
                </a:cxn>
                <a:cxn ang="0">
                  <a:pos x="20" y="98"/>
                </a:cxn>
                <a:cxn ang="0">
                  <a:pos x="20" y="98"/>
                </a:cxn>
                <a:cxn ang="0">
                  <a:pos x="20" y="98"/>
                </a:cxn>
                <a:cxn ang="0">
                  <a:pos x="20" y="98"/>
                </a:cxn>
                <a:cxn ang="0">
                  <a:pos x="20" y="98"/>
                </a:cxn>
                <a:cxn ang="0">
                  <a:pos x="20" y="98"/>
                </a:cxn>
                <a:cxn ang="0">
                  <a:pos x="20" y="98"/>
                </a:cxn>
                <a:cxn ang="0">
                  <a:pos x="20" y="100"/>
                </a:cxn>
                <a:cxn ang="0">
                  <a:pos x="20" y="104"/>
                </a:cxn>
                <a:cxn ang="0">
                  <a:pos x="22" y="110"/>
                </a:cxn>
                <a:cxn ang="0">
                  <a:pos x="22" y="124"/>
                </a:cxn>
                <a:cxn ang="0">
                  <a:pos x="28" y="186"/>
                </a:cxn>
                <a:cxn ang="0">
                  <a:pos x="34" y="252"/>
                </a:cxn>
                <a:cxn ang="0">
                  <a:pos x="46" y="368"/>
                </a:cxn>
                <a:cxn ang="0">
                  <a:pos x="70" y="634"/>
                </a:cxn>
              </a:cxnLst>
              <a:rect l="0" t="0" r="r" b="b"/>
              <a:pathLst>
                <a:path w="70" h="634">
                  <a:moveTo>
                    <a:pt x="0" y="0"/>
                  </a:moveTo>
                  <a:lnTo>
                    <a:pt x="12" y="56"/>
                  </a:lnTo>
                  <a:lnTo>
                    <a:pt x="14" y="70"/>
                  </a:lnTo>
                  <a:lnTo>
                    <a:pt x="18" y="84"/>
                  </a:lnTo>
                  <a:lnTo>
                    <a:pt x="18" y="90"/>
                  </a:lnTo>
                  <a:lnTo>
                    <a:pt x="20" y="94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20" y="100"/>
                  </a:lnTo>
                  <a:lnTo>
                    <a:pt x="20" y="104"/>
                  </a:lnTo>
                  <a:lnTo>
                    <a:pt x="22" y="110"/>
                  </a:lnTo>
                  <a:lnTo>
                    <a:pt x="22" y="124"/>
                  </a:lnTo>
                  <a:lnTo>
                    <a:pt x="28" y="186"/>
                  </a:lnTo>
                  <a:lnTo>
                    <a:pt x="34" y="252"/>
                  </a:lnTo>
                  <a:lnTo>
                    <a:pt x="46" y="368"/>
                  </a:lnTo>
                  <a:lnTo>
                    <a:pt x="70" y="634"/>
                  </a:lnTo>
                </a:path>
              </a:pathLst>
            </a:custGeom>
            <a:noFill/>
            <a:ln w="6350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79" name="Line 267"/>
            <p:cNvSpPr>
              <a:spLocks noChangeShapeType="1"/>
            </p:cNvSpPr>
            <p:nvPr/>
          </p:nvSpPr>
          <p:spPr bwMode="auto">
            <a:xfrm>
              <a:off x="978" y="1796"/>
              <a:ext cx="23" cy="254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80" name="Freeform 268"/>
            <p:cNvSpPr>
              <a:spLocks/>
            </p:cNvSpPr>
            <p:nvPr/>
          </p:nvSpPr>
          <p:spPr bwMode="auto">
            <a:xfrm>
              <a:off x="868" y="1434"/>
              <a:ext cx="3" cy="616"/>
            </a:xfrm>
            <a:custGeom>
              <a:avLst/>
              <a:gdLst/>
              <a:ahLst/>
              <a:cxnLst>
                <a:cxn ang="0">
                  <a:pos x="0" y="646"/>
                </a:cxn>
                <a:cxn ang="0">
                  <a:pos x="0" y="618"/>
                </a:cxn>
                <a:cxn ang="0">
                  <a:pos x="0" y="584"/>
                </a:cxn>
                <a:cxn ang="0">
                  <a:pos x="0" y="560"/>
                </a:cxn>
                <a:cxn ang="0">
                  <a:pos x="0" y="540"/>
                </a:cxn>
                <a:cxn ang="0">
                  <a:pos x="0" y="508"/>
                </a:cxn>
                <a:cxn ang="0">
                  <a:pos x="0" y="484"/>
                </a:cxn>
                <a:cxn ang="0">
                  <a:pos x="0" y="448"/>
                </a:cxn>
                <a:cxn ang="0">
                  <a:pos x="0" y="420"/>
                </a:cxn>
                <a:cxn ang="0">
                  <a:pos x="0" y="396"/>
                </a:cxn>
                <a:cxn ang="0">
                  <a:pos x="0" y="378"/>
                </a:cxn>
                <a:cxn ang="0">
                  <a:pos x="0" y="334"/>
                </a:cxn>
                <a:cxn ang="0">
                  <a:pos x="0" y="316"/>
                </a:cxn>
                <a:cxn ang="0">
                  <a:pos x="0" y="304"/>
                </a:cxn>
                <a:cxn ang="0">
                  <a:pos x="0" y="278"/>
                </a:cxn>
                <a:cxn ang="0">
                  <a:pos x="0" y="256"/>
                </a:cxn>
                <a:cxn ang="0">
                  <a:pos x="0" y="226"/>
                </a:cxn>
                <a:cxn ang="0">
                  <a:pos x="0" y="204"/>
                </a:cxn>
                <a:cxn ang="0">
                  <a:pos x="0" y="184"/>
                </a:cxn>
                <a:cxn ang="0">
                  <a:pos x="0" y="158"/>
                </a:cxn>
                <a:cxn ang="0">
                  <a:pos x="0" y="138"/>
                </a:cxn>
                <a:cxn ang="0">
                  <a:pos x="0" y="124"/>
                </a:cxn>
                <a:cxn ang="0">
                  <a:pos x="0" y="100"/>
                </a:cxn>
                <a:cxn ang="0">
                  <a:pos x="0" y="80"/>
                </a:cxn>
                <a:cxn ang="0">
                  <a:pos x="0" y="66"/>
                </a:cxn>
                <a:cxn ang="0">
                  <a:pos x="0" y="54"/>
                </a:cxn>
                <a:cxn ang="0">
                  <a:pos x="0" y="44"/>
                </a:cxn>
                <a:cxn ang="0">
                  <a:pos x="0" y="32"/>
                </a:cxn>
                <a:cxn ang="0">
                  <a:pos x="2" y="22"/>
                </a:cxn>
                <a:cxn ang="0">
                  <a:pos x="2" y="16"/>
                </a:cxn>
                <a:cxn ang="0">
                  <a:pos x="2" y="10"/>
                </a:cxn>
                <a:cxn ang="0">
                  <a:pos x="2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4" h="646">
                  <a:moveTo>
                    <a:pt x="0" y="646"/>
                  </a:moveTo>
                  <a:lnTo>
                    <a:pt x="0" y="618"/>
                  </a:lnTo>
                  <a:lnTo>
                    <a:pt x="0" y="584"/>
                  </a:lnTo>
                  <a:lnTo>
                    <a:pt x="0" y="560"/>
                  </a:lnTo>
                  <a:lnTo>
                    <a:pt x="0" y="540"/>
                  </a:lnTo>
                  <a:lnTo>
                    <a:pt x="0" y="508"/>
                  </a:lnTo>
                  <a:lnTo>
                    <a:pt x="0" y="484"/>
                  </a:lnTo>
                  <a:lnTo>
                    <a:pt x="0" y="448"/>
                  </a:lnTo>
                  <a:lnTo>
                    <a:pt x="0" y="420"/>
                  </a:lnTo>
                  <a:lnTo>
                    <a:pt x="0" y="396"/>
                  </a:lnTo>
                  <a:lnTo>
                    <a:pt x="0" y="378"/>
                  </a:lnTo>
                  <a:lnTo>
                    <a:pt x="0" y="334"/>
                  </a:lnTo>
                  <a:lnTo>
                    <a:pt x="0" y="316"/>
                  </a:lnTo>
                  <a:lnTo>
                    <a:pt x="0" y="304"/>
                  </a:lnTo>
                  <a:lnTo>
                    <a:pt x="0" y="278"/>
                  </a:lnTo>
                  <a:lnTo>
                    <a:pt x="0" y="256"/>
                  </a:lnTo>
                  <a:lnTo>
                    <a:pt x="0" y="226"/>
                  </a:lnTo>
                  <a:lnTo>
                    <a:pt x="0" y="204"/>
                  </a:lnTo>
                  <a:lnTo>
                    <a:pt x="0" y="184"/>
                  </a:lnTo>
                  <a:lnTo>
                    <a:pt x="0" y="158"/>
                  </a:lnTo>
                  <a:lnTo>
                    <a:pt x="0" y="138"/>
                  </a:lnTo>
                  <a:lnTo>
                    <a:pt x="0" y="124"/>
                  </a:lnTo>
                  <a:lnTo>
                    <a:pt x="0" y="100"/>
                  </a:lnTo>
                  <a:lnTo>
                    <a:pt x="0" y="80"/>
                  </a:lnTo>
                  <a:lnTo>
                    <a:pt x="0" y="66"/>
                  </a:lnTo>
                  <a:lnTo>
                    <a:pt x="0" y="54"/>
                  </a:lnTo>
                  <a:lnTo>
                    <a:pt x="0" y="44"/>
                  </a:lnTo>
                  <a:lnTo>
                    <a:pt x="0" y="32"/>
                  </a:lnTo>
                  <a:lnTo>
                    <a:pt x="2" y="22"/>
                  </a:lnTo>
                  <a:lnTo>
                    <a:pt x="2" y="16"/>
                  </a:lnTo>
                  <a:lnTo>
                    <a:pt x="2" y="10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</a:path>
              </a:pathLst>
            </a:custGeom>
            <a:noFill/>
            <a:ln w="6350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81" name="Freeform 269"/>
            <p:cNvSpPr>
              <a:spLocks/>
            </p:cNvSpPr>
            <p:nvPr/>
          </p:nvSpPr>
          <p:spPr bwMode="auto">
            <a:xfrm>
              <a:off x="871" y="1434"/>
              <a:ext cx="54" cy="59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6"/>
                </a:cxn>
                <a:cxn ang="0">
                  <a:pos x="2" y="14"/>
                </a:cxn>
                <a:cxn ang="0">
                  <a:pos x="6" y="36"/>
                </a:cxn>
                <a:cxn ang="0">
                  <a:pos x="10" y="86"/>
                </a:cxn>
                <a:cxn ang="0">
                  <a:pos x="22" y="208"/>
                </a:cxn>
                <a:cxn ang="0">
                  <a:pos x="42" y="452"/>
                </a:cxn>
                <a:cxn ang="0">
                  <a:pos x="52" y="588"/>
                </a:cxn>
                <a:cxn ang="0">
                  <a:pos x="56" y="624"/>
                </a:cxn>
              </a:cxnLst>
              <a:rect l="0" t="0" r="r" b="b"/>
              <a:pathLst>
                <a:path w="56" h="62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6"/>
                  </a:lnTo>
                  <a:lnTo>
                    <a:pt x="2" y="14"/>
                  </a:lnTo>
                  <a:lnTo>
                    <a:pt x="6" y="36"/>
                  </a:lnTo>
                  <a:lnTo>
                    <a:pt x="10" y="86"/>
                  </a:lnTo>
                  <a:lnTo>
                    <a:pt x="22" y="208"/>
                  </a:lnTo>
                  <a:lnTo>
                    <a:pt x="42" y="452"/>
                  </a:lnTo>
                  <a:lnTo>
                    <a:pt x="52" y="588"/>
                  </a:lnTo>
                  <a:lnTo>
                    <a:pt x="56" y="624"/>
                  </a:lnTo>
                </a:path>
              </a:pathLst>
            </a:custGeom>
            <a:noFill/>
            <a:ln w="6350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82" name="Line 270"/>
            <p:cNvSpPr>
              <a:spLocks noChangeShapeType="1"/>
            </p:cNvSpPr>
            <p:nvPr/>
          </p:nvSpPr>
          <p:spPr bwMode="auto">
            <a:xfrm>
              <a:off x="925" y="2029"/>
              <a:ext cx="2" cy="21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83" name="Rectangle 271"/>
            <p:cNvSpPr>
              <a:spLocks noChangeArrowheads="1"/>
            </p:cNvSpPr>
            <p:nvPr/>
          </p:nvSpPr>
          <p:spPr bwMode="auto">
            <a:xfrm>
              <a:off x="3239" y="344"/>
              <a:ext cx="593" cy="1631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84" name="Rectangle 272"/>
            <p:cNvSpPr>
              <a:spLocks noChangeArrowheads="1"/>
            </p:cNvSpPr>
            <p:nvPr/>
          </p:nvSpPr>
          <p:spPr bwMode="auto">
            <a:xfrm>
              <a:off x="3165" y="272"/>
              <a:ext cx="592" cy="1629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85" name="Rectangle 273"/>
            <p:cNvSpPr>
              <a:spLocks noChangeArrowheads="1"/>
            </p:cNvSpPr>
            <p:nvPr/>
          </p:nvSpPr>
          <p:spPr bwMode="auto">
            <a:xfrm>
              <a:off x="3165" y="272"/>
              <a:ext cx="592" cy="1629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86" name="Line 274"/>
            <p:cNvSpPr>
              <a:spLocks noChangeShapeType="1"/>
            </p:cNvSpPr>
            <p:nvPr/>
          </p:nvSpPr>
          <p:spPr bwMode="auto">
            <a:xfrm>
              <a:off x="3201" y="1823"/>
              <a:ext cx="168" cy="1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87" name="Freeform 275"/>
            <p:cNvSpPr>
              <a:spLocks/>
            </p:cNvSpPr>
            <p:nvPr/>
          </p:nvSpPr>
          <p:spPr bwMode="auto">
            <a:xfrm>
              <a:off x="3416" y="1798"/>
              <a:ext cx="38" cy="46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40" y="48"/>
                </a:cxn>
                <a:cxn ang="0">
                  <a:pos x="40" y="36"/>
                </a:cxn>
                <a:cxn ang="0">
                  <a:pos x="38" y="36"/>
                </a:cxn>
                <a:cxn ang="0">
                  <a:pos x="38" y="44"/>
                </a:cxn>
                <a:cxn ang="0">
                  <a:pos x="36" y="46"/>
                </a:cxn>
                <a:cxn ang="0">
                  <a:pos x="12" y="46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28" y="24"/>
                </a:cxn>
                <a:cxn ang="0">
                  <a:pos x="28" y="24"/>
                </a:cxn>
                <a:cxn ang="0">
                  <a:pos x="28" y="28"/>
                </a:cxn>
                <a:cxn ang="0">
                  <a:pos x="32" y="28"/>
                </a:cxn>
                <a:cxn ang="0">
                  <a:pos x="32" y="16"/>
                </a:cxn>
                <a:cxn ang="0">
                  <a:pos x="28" y="16"/>
                </a:cxn>
                <a:cxn ang="0">
                  <a:pos x="28" y="20"/>
                </a:cxn>
                <a:cxn ang="0">
                  <a:pos x="28" y="20"/>
                </a:cxn>
                <a:cxn ang="0">
                  <a:pos x="12" y="20"/>
                </a:cxn>
                <a:cxn ang="0">
                  <a:pos x="12" y="20"/>
                </a:cxn>
                <a:cxn ang="0">
                  <a:pos x="12" y="4"/>
                </a:cxn>
                <a:cxn ang="0">
                  <a:pos x="12" y="2"/>
                </a:cxn>
                <a:cxn ang="0">
                  <a:pos x="36" y="2"/>
                </a:cxn>
                <a:cxn ang="0">
                  <a:pos x="38" y="4"/>
                </a:cxn>
                <a:cxn ang="0">
                  <a:pos x="38" y="12"/>
                </a:cxn>
                <a:cxn ang="0">
                  <a:pos x="40" y="12"/>
                </a:cxn>
                <a:cxn ang="0">
                  <a:pos x="4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8" y="2"/>
                </a:cxn>
                <a:cxn ang="0">
                  <a:pos x="8" y="4"/>
                </a:cxn>
                <a:cxn ang="0">
                  <a:pos x="8" y="44"/>
                </a:cxn>
                <a:cxn ang="0">
                  <a:pos x="8" y="46"/>
                </a:cxn>
                <a:cxn ang="0">
                  <a:pos x="0" y="46"/>
                </a:cxn>
                <a:cxn ang="0">
                  <a:pos x="0" y="48"/>
                </a:cxn>
              </a:cxnLst>
              <a:rect l="0" t="0" r="r" b="b"/>
              <a:pathLst>
                <a:path w="40" h="48">
                  <a:moveTo>
                    <a:pt x="0" y="48"/>
                  </a:moveTo>
                  <a:lnTo>
                    <a:pt x="40" y="48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44"/>
                  </a:lnTo>
                  <a:lnTo>
                    <a:pt x="36" y="46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8"/>
                  </a:lnTo>
                  <a:lnTo>
                    <a:pt x="32" y="28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8" y="44"/>
                  </a:lnTo>
                  <a:lnTo>
                    <a:pt x="8" y="46"/>
                  </a:lnTo>
                  <a:lnTo>
                    <a:pt x="0" y="46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88" name="Freeform 276"/>
            <p:cNvSpPr>
              <a:spLocks noEditPoints="1"/>
            </p:cNvSpPr>
            <p:nvPr/>
          </p:nvSpPr>
          <p:spPr bwMode="auto">
            <a:xfrm>
              <a:off x="3466" y="1819"/>
              <a:ext cx="30" cy="17"/>
            </a:xfrm>
            <a:custGeom>
              <a:avLst/>
              <a:gdLst/>
              <a:ahLst/>
              <a:cxnLst>
                <a:cxn ang="0">
                  <a:pos x="32" y="2"/>
                </a:cxn>
                <a:cxn ang="0">
                  <a:pos x="3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32" y="2"/>
                </a:cxn>
                <a:cxn ang="0">
                  <a:pos x="32" y="18"/>
                </a:cxn>
                <a:cxn ang="0">
                  <a:pos x="32" y="14"/>
                </a:cxn>
                <a:cxn ang="0">
                  <a:pos x="0" y="14"/>
                </a:cxn>
                <a:cxn ang="0">
                  <a:pos x="0" y="18"/>
                </a:cxn>
                <a:cxn ang="0">
                  <a:pos x="32" y="18"/>
                </a:cxn>
              </a:cxnLst>
              <a:rect l="0" t="0" r="r" b="b"/>
              <a:pathLst>
                <a:path w="32" h="18">
                  <a:moveTo>
                    <a:pt x="32" y="2"/>
                  </a:moveTo>
                  <a:lnTo>
                    <a:pt x="3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32" y="2"/>
                  </a:lnTo>
                  <a:close/>
                  <a:moveTo>
                    <a:pt x="32" y="18"/>
                  </a:moveTo>
                  <a:lnTo>
                    <a:pt x="32" y="14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32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89" name="Freeform 277"/>
            <p:cNvSpPr>
              <a:spLocks/>
            </p:cNvSpPr>
            <p:nvPr/>
          </p:nvSpPr>
          <p:spPr bwMode="auto">
            <a:xfrm>
              <a:off x="3515" y="1798"/>
              <a:ext cx="27" cy="46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28" y="48"/>
                </a:cxn>
                <a:cxn ang="0">
                  <a:pos x="28" y="46"/>
                </a:cxn>
                <a:cxn ang="0">
                  <a:pos x="16" y="46"/>
                </a:cxn>
                <a:cxn ang="0">
                  <a:pos x="16" y="44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2"/>
                </a:cxn>
                <a:cxn ang="0">
                  <a:pos x="8" y="4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12" y="2"/>
                </a:cxn>
                <a:cxn ang="0">
                  <a:pos x="12" y="4"/>
                </a:cxn>
                <a:cxn ang="0">
                  <a:pos x="12" y="44"/>
                </a:cxn>
                <a:cxn ang="0">
                  <a:pos x="12" y="46"/>
                </a:cxn>
                <a:cxn ang="0">
                  <a:pos x="0" y="46"/>
                </a:cxn>
                <a:cxn ang="0">
                  <a:pos x="0" y="48"/>
                </a:cxn>
              </a:cxnLst>
              <a:rect l="0" t="0" r="r" b="b"/>
              <a:pathLst>
                <a:path w="28" h="48">
                  <a:moveTo>
                    <a:pt x="0" y="48"/>
                  </a:moveTo>
                  <a:lnTo>
                    <a:pt x="28" y="48"/>
                  </a:lnTo>
                  <a:lnTo>
                    <a:pt x="28" y="46"/>
                  </a:lnTo>
                  <a:lnTo>
                    <a:pt x="16" y="46"/>
                  </a:lnTo>
                  <a:lnTo>
                    <a:pt x="16" y="44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2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2" y="44"/>
                  </a:lnTo>
                  <a:lnTo>
                    <a:pt x="12" y="46"/>
                  </a:lnTo>
                  <a:lnTo>
                    <a:pt x="0" y="46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90" name="Freeform 278"/>
            <p:cNvSpPr>
              <a:spLocks noEditPoints="1"/>
            </p:cNvSpPr>
            <p:nvPr/>
          </p:nvSpPr>
          <p:spPr bwMode="auto">
            <a:xfrm>
              <a:off x="3563" y="1798"/>
              <a:ext cx="27" cy="46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20" y="48"/>
                </a:cxn>
                <a:cxn ang="0">
                  <a:pos x="20" y="46"/>
                </a:cxn>
                <a:cxn ang="0">
                  <a:pos x="20" y="44"/>
                </a:cxn>
                <a:cxn ang="0">
                  <a:pos x="24" y="44"/>
                </a:cxn>
                <a:cxn ang="0">
                  <a:pos x="24" y="42"/>
                </a:cxn>
                <a:cxn ang="0">
                  <a:pos x="24" y="40"/>
                </a:cxn>
                <a:cxn ang="0">
                  <a:pos x="28" y="40"/>
                </a:cxn>
                <a:cxn ang="0">
                  <a:pos x="28" y="8"/>
                </a:cxn>
                <a:cxn ang="0">
                  <a:pos x="24" y="8"/>
                </a:cxn>
                <a:cxn ang="0">
                  <a:pos x="24" y="6"/>
                </a:cxn>
                <a:cxn ang="0">
                  <a:pos x="24" y="4"/>
                </a:cxn>
                <a:cxn ang="0">
                  <a:pos x="20" y="4"/>
                </a:cxn>
                <a:cxn ang="0">
                  <a:pos x="20" y="2"/>
                </a:cxn>
                <a:cxn ang="0">
                  <a:pos x="20" y="0"/>
                </a:cxn>
                <a:cxn ang="0">
                  <a:pos x="8" y="0"/>
                </a:cxn>
                <a:cxn ang="0">
                  <a:pos x="8" y="2"/>
                </a:cxn>
                <a:cxn ang="0">
                  <a:pos x="8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0" y="8"/>
                </a:cxn>
                <a:cxn ang="0">
                  <a:pos x="0" y="40"/>
                </a:cxn>
                <a:cxn ang="0">
                  <a:pos x="4" y="40"/>
                </a:cxn>
                <a:cxn ang="0">
                  <a:pos x="4" y="42"/>
                </a:cxn>
                <a:cxn ang="0">
                  <a:pos x="4" y="44"/>
                </a:cxn>
                <a:cxn ang="0">
                  <a:pos x="8" y="44"/>
                </a:cxn>
                <a:cxn ang="0">
                  <a:pos x="8" y="46"/>
                </a:cxn>
                <a:cxn ang="0">
                  <a:pos x="8" y="48"/>
                </a:cxn>
                <a:cxn ang="0">
                  <a:pos x="8" y="44"/>
                </a:cxn>
                <a:cxn ang="0">
                  <a:pos x="8" y="42"/>
                </a:cxn>
                <a:cxn ang="0">
                  <a:pos x="4" y="42"/>
                </a:cxn>
                <a:cxn ang="0">
                  <a:pos x="4" y="40"/>
                </a:cxn>
                <a:cxn ang="0">
                  <a:pos x="4" y="8"/>
                </a:cxn>
                <a:cxn ang="0">
                  <a:pos x="4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20" y="2"/>
                </a:cxn>
                <a:cxn ang="0">
                  <a:pos x="20" y="4"/>
                </a:cxn>
                <a:cxn ang="0">
                  <a:pos x="20" y="6"/>
                </a:cxn>
                <a:cxn ang="0">
                  <a:pos x="24" y="6"/>
                </a:cxn>
                <a:cxn ang="0">
                  <a:pos x="24" y="8"/>
                </a:cxn>
                <a:cxn ang="0">
                  <a:pos x="24" y="40"/>
                </a:cxn>
                <a:cxn ang="0">
                  <a:pos x="24" y="42"/>
                </a:cxn>
                <a:cxn ang="0">
                  <a:pos x="20" y="42"/>
                </a:cxn>
                <a:cxn ang="0">
                  <a:pos x="20" y="44"/>
                </a:cxn>
                <a:cxn ang="0">
                  <a:pos x="20" y="46"/>
                </a:cxn>
                <a:cxn ang="0">
                  <a:pos x="8" y="46"/>
                </a:cxn>
                <a:cxn ang="0">
                  <a:pos x="8" y="44"/>
                </a:cxn>
              </a:cxnLst>
              <a:rect l="0" t="0" r="r" b="b"/>
              <a:pathLst>
                <a:path w="28" h="48">
                  <a:moveTo>
                    <a:pt x="8" y="48"/>
                  </a:moveTo>
                  <a:lnTo>
                    <a:pt x="20" y="48"/>
                  </a:lnTo>
                  <a:lnTo>
                    <a:pt x="20" y="46"/>
                  </a:lnTo>
                  <a:lnTo>
                    <a:pt x="20" y="44"/>
                  </a:lnTo>
                  <a:lnTo>
                    <a:pt x="24" y="44"/>
                  </a:lnTo>
                  <a:lnTo>
                    <a:pt x="24" y="42"/>
                  </a:lnTo>
                  <a:lnTo>
                    <a:pt x="24" y="40"/>
                  </a:lnTo>
                  <a:lnTo>
                    <a:pt x="28" y="40"/>
                  </a:lnTo>
                  <a:lnTo>
                    <a:pt x="28" y="8"/>
                  </a:lnTo>
                  <a:lnTo>
                    <a:pt x="24" y="8"/>
                  </a:lnTo>
                  <a:lnTo>
                    <a:pt x="24" y="6"/>
                  </a:lnTo>
                  <a:lnTo>
                    <a:pt x="24" y="4"/>
                  </a:lnTo>
                  <a:lnTo>
                    <a:pt x="20" y="4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4" y="42"/>
                  </a:lnTo>
                  <a:lnTo>
                    <a:pt x="4" y="44"/>
                  </a:lnTo>
                  <a:lnTo>
                    <a:pt x="8" y="44"/>
                  </a:lnTo>
                  <a:lnTo>
                    <a:pt x="8" y="46"/>
                  </a:lnTo>
                  <a:lnTo>
                    <a:pt x="8" y="48"/>
                  </a:lnTo>
                  <a:close/>
                  <a:moveTo>
                    <a:pt x="8" y="44"/>
                  </a:moveTo>
                  <a:lnTo>
                    <a:pt x="8" y="42"/>
                  </a:lnTo>
                  <a:lnTo>
                    <a:pt x="4" y="42"/>
                  </a:lnTo>
                  <a:lnTo>
                    <a:pt x="4" y="40"/>
                  </a:lnTo>
                  <a:lnTo>
                    <a:pt x="4" y="8"/>
                  </a:lnTo>
                  <a:lnTo>
                    <a:pt x="4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2"/>
                  </a:lnTo>
                  <a:lnTo>
                    <a:pt x="20" y="2"/>
                  </a:lnTo>
                  <a:lnTo>
                    <a:pt x="20" y="4"/>
                  </a:lnTo>
                  <a:lnTo>
                    <a:pt x="20" y="6"/>
                  </a:lnTo>
                  <a:lnTo>
                    <a:pt x="24" y="6"/>
                  </a:lnTo>
                  <a:lnTo>
                    <a:pt x="24" y="8"/>
                  </a:lnTo>
                  <a:lnTo>
                    <a:pt x="24" y="40"/>
                  </a:lnTo>
                  <a:lnTo>
                    <a:pt x="24" y="42"/>
                  </a:lnTo>
                  <a:lnTo>
                    <a:pt x="20" y="42"/>
                  </a:lnTo>
                  <a:lnTo>
                    <a:pt x="20" y="44"/>
                  </a:lnTo>
                  <a:lnTo>
                    <a:pt x="20" y="46"/>
                  </a:lnTo>
                  <a:lnTo>
                    <a:pt x="8" y="46"/>
                  </a:lnTo>
                  <a:lnTo>
                    <a:pt x="8" y="4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91" name="Freeform 279"/>
            <p:cNvSpPr>
              <a:spLocks/>
            </p:cNvSpPr>
            <p:nvPr/>
          </p:nvSpPr>
          <p:spPr bwMode="auto">
            <a:xfrm>
              <a:off x="3603" y="1779"/>
              <a:ext cx="19" cy="3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0" y="36"/>
                </a:cxn>
                <a:cxn ang="0">
                  <a:pos x="20" y="32"/>
                </a:cxn>
                <a:cxn ang="0">
                  <a:pos x="12" y="32"/>
                </a:cxn>
                <a:cxn ang="0">
                  <a:pos x="12" y="32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8" y="2"/>
                </a:cxn>
                <a:cxn ang="0">
                  <a:pos x="10" y="2"/>
                </a:cxn>
                <a:cxn ang="0">
                  <a:pos x="10" y="32"/>
                </a:cxn>
                <a:cxn ang="0">
                  <a:pos x="8" y="32"/>
                </a:cxn>
                <a:cxn ang="0">
                  <a:pos x="0" y="32"/>
                </a:cxn>
                <a:cxn ang="0">
                  <a:pos x="0" y="36"/>
                </a:cxn>
              </a:cxnLst>
              <a:rect l="0" t="0" r="r" b="b"/>
              <a:pathLst>
                <a:path w="20" h="36">
                  <a:moveTo>
                    <a:pt x="0" y="36"/>
                  </a:moveTo>
                  <a:lnTo>
                    <a:pt x="20" y="36"/>
                  </a:lnTo>
                  <a:lnTo>
                    <a:pt x="20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2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32"/>
                  </a:lnTo>
                  <a:lnTo>
                    <a:pt x="8" y="32"/>
                  </a:lnTo>
                  <a:lnTo>
                    <a:pt x="0" y="32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92" name="Freeform 280"/>
            <p:cNvSpPr>
              <a:spLocks noEditPoints="1"/>
            </p:cNvSpPr>
            <p:nvPr/>
          </p:nvSpPr>
          <p:spPr bwMode="auto">
            <a:xfrm>
              <a:off x="3637" y="1779"/>
              <a:ext cx="19" cy="34"/>
            </a:xfrm>
            <a:custGeom>
              <a:avLst/>
              <a:gdLst/>
              <a:ahLst/>
              <a:cxnLst>
                <a:cxn ang="0">
                  <a:pos x="6" y="36"/>
                </a:cxn>
                <a:cxn ang="0">
                  <a:pos x="14" y="36"/>
                </a:cxn>
                <a:cxn ang="0">
                  <a:pos x="14" y="32"/>
                </a:cxn>
                <a:cxn ang="0">
                  <a:pos x="14" y="32"/>
                </a:cxn>
                <a:cxn ang="0">
                  <a:pos x="18" y="32"/>
                </a:cxn>
                <a:cxn ang="0">
                  <a:pos x="18" y="30"/>
                </a:cxn>
                <a:cxn ang="0">
                  <a:pos x="18" y="30"/>
                </a:cxn>
                <a:cxn ang="0">
                  <a:pos x="20" y="30"/>
                </a:cxn>
                <a:cxn ang="0">
                  <a:pos x="20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2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14" y="0"/>
                </a:cxn>
                <a:cxn ang="0">
                  <a:pos x="6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2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0" y="6"/>
                </a:cxn>
                <a:cxn ang="0">
                  <a:pos x="0" y="30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2" y="32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6" y="36"/>
                </a:cxn>
                <a:cxn ang="0">
                  <a:pos x="6" y="32"/>
                </a:cxn>
                <a:cxn ang="0">
                  <a:pos x="6" y="30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6" y="6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30"/>
                </a:cxn>
                <a:cxn ang="0">
                  <a:pos x="18" y="30"/>
                </a:cxn>
                <a:cxn ang="0">
                  <a:pos x="14" y="30"/>
                </a:cxn>
                <a:cxn ang="0">
                  <a:pos x="14" y="32"/>
                </a:cxn>
                <a:cxn ang="0">
                  <a:pos x="14" y="32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20" h="36">
                  <a:moveTo>
                    <a:pt x="6" y="36"/>
                  </a:moveTo>
                  <a:lnTo>
                    <a:pt x="14" y="36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8" y="32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20" y="30"/>
                  </a:lnTo>
                  <a:lnTo>
                    <a:pt x="20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2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6"/>
                  </a:lnTo>
                  <a:close/>
                  <a:moveTo>
                    <a:pt x="6" y="32"/>
                  </a:moveTo>
                  <a:lnTo>
                    <a:pt x="6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6"/>
                  </a:lnTo>
                  <a:lnTo>
                    <a:pt x="2" y="6"/>
                  </a:lnTo>
                  <a:lnTo>
                    <a:pt x="6" y="6"/>
                  </a:lnTo>
                  <a:lnTo>
                    <a:pt x="6" y="2"/>
                  </a:lnTo>
                  <a:lnTo>
                    <a:pt x="6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4" y="30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93" name="Line 281"/>
            <p:cNvSpPr>
              <a:spLocks noChangeShapeType="1"/>
            </p:cNvSpPr>
            <p:nvPr/>
          </p:nvSpPr>
          <p:spPr bwMode="auto">
            <a:xfrm>
              <a:off x="3201" y="1688"/>
              <a:ext cx="168" cy="1"/>
            </a:xfrm>
            <a:prstGeom prst="line">
              <a:avLst/>
            </a:prstGeom>
            <a:noFill/>
            <a:ln w="6350">
              <a:solidFill>
                <a:srgbClr val="CCFF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94" name="Freeform 282"/>
            <p:cNvSpPr>
              <a:spLocks/>
            </p:cNvSpPr>
            <p:nvPr/>
          </p:nvSpPr>
          <p:spPr bwMode="auto">
            <a:xfrm>
              <a:off x="3416" y="1663"/>
              <a:ext cx="38" cy="48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40" y="50"/>
                </a:cxn>
                <a:cxn ang="0">
                  <a:pos x="40" y="38"/>
                </a:cxn>
                <a:cxn ang="0">
                  <a:pos x="38" y="38"/>
                </a:cxn>
                <a:cxn ang="0">
                  <a:pos x="38" y="46"/>
                </a:cxn>
                <a:cxn ang="0">
                  <a:pos x="36" y="46"/>
                </a:cxn>
                <a:cxn ang="0">
                  <a:pos x="12" y="46"/>
                </a:cxn>
                <a:cxn ang="0">
                  <a:pos x="12" y="4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28" y="26"/>
                </a:cxn>
                <a:cxn ang="0">
                  <a:pos x="28" y="26"/>
                </a:cxn>
                <a:cxn ang="0">
                  <a:pos x="28" y="30"/>
                </a:cxn>
                <a:cxn ang="0">
                  <a:pos x="32" y="30"/>
                </a:cxn>
                <a:cxn ang="0">
                  <a:pos x="32" y="18"/>
                </a:cxn>
                <a:cxn ang="0">
                  <a:pos x="28" y="18"/>
                </a:cxn>
                <a:cxn ang="0">
                  <a:pos x="28" y="20"/>
                </a:cxn>
                <a:cxn ang="0">
                  <a:pos x="28" y="22"/>
                </a:cxn>
                <a:cxn ang="0">
                  <a:pos x="12" y="22"/>
                </a:cxn>
                <a:cxn ang="0">
                  <a:pos x="12" y="20"/>
                </a:cxn>
                <a:cxn ang="0">
                  <a:pos x="12" y="6"/>
                </a:cxn>
                <a:cxn ang="0">
                  <a:pos x="12" y="4"/>
                </a:cxn>
                <a:cxn ang="0">
                  <a:pos x="36" y="4"/>
                </a:cxn>
                <a:cxn ang="0">
                  <a:pos x="38" y="6"/>
                </a:cxn>
                <a:cxn ang="0">
                  <a:pos x="38" y="12"/>
                </a:cxn>
                <a:cxn ang="0">
                  <a:pos x="40" y="12"/>
                </a:cxn>
                <a:cxn ang="0">
                  <a:pos x="4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8" y="4"/>
                </a:cxn>
                <a:cxn ang="0">
                  <a:pos x="8" y="6"/>
                </a:cxn>
                <a:cxn ang="0">
                  <a:pos x="8" y="46"/>
                </a:cxn>
                <a:cxn ang="0">
                  <a:pos x="8" y="46"/>
                </a:cxn>
                <a:cxn ang="0">
                  <a:pos x="0" y="46"/>
                </a:cxn>
                <a:cxn ang="0">
                  <a:pos x="0" y="50"/>
                </a:cxn>
              </a:cxnLst>
              <a:rect l="0" t="0" r="r" b="b"/>
              <a:pathLst>
                <a:path w="40" h="50">
                  <a:moveTo>
                    <a:pt x="0" y="50"/>
                  </a:moveTo>
                  <a:lnTo>
                    <a:pt x="40" y="50"/>
                  </a:lnTo>
                  <a:lnTo>
                    <a:pt x="40" y="38"/>
                  </a:lnTo>
                  <a:lnTo>
                    <a:pt x="38" y="38"/>
                  </a:lnTo>
                  <a:lnTo>
                    <a:pt x="38" y="46"/>
                  </a:lnTo>
                  <a:lnTo>
                    <a:pt x="36" y="46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30"/>
                  </a:lnTo>
                  <a:lnTo>
                    <a:pt x="32" y="30"/>
                  </a:lnTo>
                  <a:lnTo>
                    <a:pt x="32" y="18"/>
                  </a:lnTo>
                  <a:lnTo>
                    <a:pt x="28" y="18"/>
                  </a:lnTo>
                  <a:lnTo>
                    <a:pt x="28" y="20"/>
                  </a:lnTo>
                  <a:lnTo>
                    <a:pt x="28" y="22"/>
                  </a:lnTo>
                  <a:lnTo>
                    <a:pt x="12" y="22"/>
                  </a:lnTo>
                  <a:lnTo>
                    <a:pt x="12" y="20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36" y="4"/>
                  </a:lnTo>
                  <a:lnTo>
                    <a:pt x="38" y="6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0" y="46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95" name="Freeform 283"/>
            <p:cNvSpPr>
              <a:spLocks noEditPoints="1"/>
            </p:cNvSpPr>
            <p:nvPr/>
          </p:nvSpPr>
          <p:spPr bwMode="auto">
            <a:xfrm>
              <a:off x="3466" y="1686"/>
              <a:ext cx="30" cy="17"/>
            </a:xfrm>
            <a:custGeom>
              <a:avLst/>
              <a:gdLst/>
              <a:ahLst/>
              <a:cxnLst>
                <a:cxn ang="0">
                  <a:pos x="32" y="2"/>
                </a:cxn>
                <a:cxn ang="0">
                  <a:pos x="3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32" y="2"/>
                </a:cxn>
                <a:cxn ang="0">
                  <a:pos x="32" y="18"/>
                </a:cxn>
                <a:cxn ang="0">
                  <a:pos x="32" y="14"/>
                </a:cxn>
                <a:cxn ang="0">
                  <a:pos x="0" y="14"/>
                </a:cxn>
                <a:cxn ang="0">
                  <a:pos x="0" y="18"/>
                </a:cxn>
                <a:cxn ang="0">
                  <a:pos x="32" y="18"/>
                </a:cxn>
              </a:cxnLst>
              <a:rect l="0" t="0" r="r" b="b"/>
              <a:pathLst>
                <a:path w="32" h="18">
                  <a:moveTo>
                    <a:pt x="32" y="2"/>
                  </a:moveTo>
                  <a:lnTo>
                    <a:pt x="3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32" y="2"/>
                  </a:lnTo>
                  <a:close/>
                  <a:moveTo>
                    <a:pt x="32" y="18"/>
                  </a:moveTo>
                  <a:lnTo>
                    <a:pt x="32" y="14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32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96" name="Freeform 284"/>
            <p:cNvSpPr>
              <a:spLocks/>
            </p:cNvSpPr>
            <p:nvPr/>
          </p:nvSpPr>
          <p:spPr bwMode="auto">
            <a:xfrm>
              <a:off x="3515" y="1663"/>
              <a:ext cx="27" cy="48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28" y="50"/>
                </a:cxn>
                <a:cxn ang="0">
                  <a:pos x="28" y="46"/>
                </a:cxn>
                <a:cxn ang="0">
                  <a:pos x="16" y="46"/>
                </a:cxn>
                <a:cxn ang="0">
                  <a:pos x="16" y="46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6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8" y="8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46"/>
                </a:cxn>
                <a:cxn ang="0">
                  <a:pos x="12" y="46"/>
                </a:cxn>
                <a:cxn ang="0">
                  <a:pos x="0" y="46"/>
                </a:cxn>
                <a:cxn ang="0">
                  <a:pos x="0" y="50"/>
                </a:cxn>
              </a:cxnLst>
              <a:rect l="0" t="0" r="r" b="b"/>
              <a:pathLst>
                <a:path w="28" h="50">
                  <a:moveTo>
                    <a:pt x="0" y="50"/>
                  </a:moveTo>
                  <a:lnTo>
                    <a:pt x="28" y="50"/>
                  </a:lnTo>
                  <a:lnTo>
                    <a:pt x="28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0" y="46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97" name="Freeform 285"/>
            <p:cNvSpPr>
              <a:spLocks noEditPoints="1"/>
            </p:cNvSpPr>
            <p:nvPr/>
          </p:nvSpPr>
          <p:spPr bwMode="auto">
            <a:xfrm>
              <a:off x="3563" y="1663"/>
              <a:ext cx="27" cy="48"/>
            </a:xfrm>
            <a:custGeom>
              <a:avLst/>
              <a:gdLst/>
              <a:ahLst/>
              <a:cxnLst>
                <a:cxn ang="0">
                  <a:pos x="8" y="50"/>
                </a:cxn>
                <a:cxn ang="0">
                  <a:pos x="20" y="5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4" y="46"/>
                </a:cxn>
                <a:cxn ang="0">
                  <a:pos x="24" y="42"/>
                </a:cxn>
                <a:cxn ang="0">
                  <a:pos x="24" y="42"/>
                </a:cxn>
                <a:cxn ang="0">
                  <a:pos x="28" y="42"/>
                </a:cxn>
                <a:cxn ang="0">
                  <a:pos x="28" y="10"/>
                </a:cxn>
                <a:cxn ang="0">
                  <a:pos x="24" y="10"/>
                </a:cxn>
                <a:cxn ang="0">
                  <a:pos x="24" y="8"/>
                </a:cxn>
                <a:cxn ang="0">
                  <a:pos x="24" y="6"/>
                </a:cxn>
                <a:cxn ang="0">
                  <a:pos x="20" y="6"/>
                </a:cxn>
                <a:cxn ang="0">
                  <a:pos x="20" y="4"/>
                </a:cxn>
                <a:cxn ang="0">
                  <a:pos x="20" y="0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0" y="10"/>
                </a:cxn>
                <a:cxn ang="0">
                  <a:pos x="0" y="42"/>
                </a:cxn>
                <a:cxn ang="0">
                  <a:pos x="4" y="42"/>
                </a:cxn>
                <a:cxn ang="0">
                  <a:pos x="4" y="42"/>
                </a:cxn>
                <a:cxn ang="0">
                  <a:pos x="4" y="46"/>
                </a:cxn>
                <a:cxn ang="0">
                  <a:pos x="8" y="46"/>
                </a:cxn>
                <a:cxn ang="0">
                  <a:pos x="8" y="46"/>
                </a:cxn>
                <a:cxn ang="0">
                  <a:pos x="8" y="50"/>
                </a:cxn>
                <a:cxn ang="0">
                  <a:pos x="8" y="46"/>
                </a:cxn>
                <a:cxn ang="0">
                  <a:pos x="8" y="42"/>
                </a:cxn>
                <a:cxn ang="0">
                  <a:pos x="4" y="42"/>
                </a:cxn>
                <a:cxn ang="0">
                  <a:pos x="4" y="42"/>
                </a:cxn>
                <a:cxn ang="0">
                  <a:pos x="4" y="10"/>
                </a:cxn>
                <a:cxn ang="0">
                  <a:pos x="4" y="8"/>
                </a:cxn>
                <a:cxn ang="0">
                  <a:pos x="8" y="8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20" y="4"/>
                </a:cxn>
                <a:cxn ang="0">
                  <a:pos x="20" y="6"/>
                </a:cxn>
                <a:cxn ang="0">
                  <a:pos x="20" y="8"/>
                </a:cxn>
                <a:cxn ang="0">
                  <a:pos x="24" y="8"/>
                </a:cxn>
                <a:cxn ang="0">
                  <a:pos x="24" y="10"/>
                </a:cxn>
                <a:cxn ang="0">
                  <a:pos x="24" y="42"/>
                </a:cxn>
                <a:cxn ang="0">
                  <a:pos x="24" y="42"/>
                </a:cxn>
                <a:cxn ang="0">
                  <a:pos x="20" y="42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8" y="46"/>
                </a:cxn>
                <a:cxn ang="0">
                  <a:pos x="8" y="46"/>
                </a:cxn>
              </a:cxnLst>
              <a:rect l="0" t="0" r="r" b="b"/>
              <a:pathLst>
                <a:path w="28" h="50">
                  <a:moveTo>
                    <a:pt x="8" y="50"/>
                  </a:moveTo>
                  <a:lnTo>
                    <a:pt x="20" y="5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4" y="46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8" y="42"/>
                  </a:lnTo>
                  <a:lnTo>
                    <a:pt x="28" y="10"/>
                  </a:lnTo>
                  <a:lnTo>
                    <a:pt x="24" y="10"/>
                  </a:lnTo>
                  <a:lnTo>
                    <a:pt x="24" y="8"/>
                  </a:lnTo>
                  <a:lnTo>
                    <a:pt x="24" y="6"/>
                  </a:lnTo>
                  <a:lnTo>
                    <a:pt x="20" y="6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6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50"/>
                  </a:lnTo>
                  <a:close/>
                  <a:moveTo>
                    <a:pt x="8" y="46"/>
                  </a:moveTo>
                  <a:lnTo>
                    <a:pt x="8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10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8" y="4"/>
                  </a:lnTo>
                  <a:lnTo>
                    <a:pt x="20" y="4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4" y="10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0" y="42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8" y="46"/>
                  </a:lnTo>
                  <a:lnTo>
                    <a:pt x="8" y="4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98" name="Freeform 286"/>
            <p:cNvSpPr>
              <a:spLocks/>
            </p:cNvSpPr>
            <p:nvPr/>
          </p:nvSpPr>
          <p:spPr bwMode="auto">
            <a:xfrm>
              <a:off x="3603" y="1646"/>
              <a:ext cx="19" cy="32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20" y="34"/>
                </a:cxn>
                <a:cxn ang="0">
                  <a:pos x="20" y="32"/>
                </a:cxn>
                <a:cxn ang="0">
                  <a:pos x="12" y="32"/>
                </a:cxn>
                <a:cxn ang="0">
                  <a:pos x="12" y="32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8" y="2"/>
                </a:cxn>
                <a:cxn ang="0">
                  <a:pos x="10" y="2"/>
                </a:cxn>
                <a:cxn ang="0">
                  <a:pos x="10" y="32"/>
                </a:cxn>
                <a:cxn ang="0">
                  <a:pos x="8" y="32"/>
                </a:cxn>
                <a:cxn ang="0">
                  <a:pos x="0" y="32"/>
                </a:cxn>
                <a:cxn ang="0">
                  <a:pos x="0" y="34"/>
                </a:cxn>
              </a:cxnLst>
              <a:rect l="0" t="0" r="r" b="b"/>
              <a:pathLst>
                <a:path w="20" h="34">
                  <a:moveTo>
                    <a:pt x="0" y="34"/>
                  </a:moveTo>
                  <a:lnTo>
                    <a:pt x="20" y="34"/>
                  </a:lnTo>
                  <a:lnTo>
                    <a:pt x="20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2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32"/>
                  </a:lnTo>
                  <a:lnTo>
                    <a:pt x="8" y="32"/>
                  </a:lnTo>
                  <a:lnTo>
                    <a:pt x="0" y="32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499999" name="Freeform 287"/>
            <p:cNvSpPr>
              <a:spLocks/>
            </p:cNvSpPr>
            <p:nvPr/>
          </p:nvSpPr>
          <p:spPr bwMode="auto">
            <a:xfrm>
              <a:off x="3637" y="1646"/>
              <a:ext cx="19" cy="32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20" y="34"/>
                </a:cxn>
                <a:cxn ang="0">
                  <a:pos x="20" y="32"/>
                </a:cxn>
                <a:cxn ang="0">
                  <a:pos x="12" y="32"/>
                </a:cxn>
                <a:cxn ang="0">
                  <a:pos x="12" y="32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32"/>
                </a:cxn>
                <a:cxn ang="0">
                  <a:pos x="8" y="32"/>
                </a:cxn>
                <a:cxn ang="0">
                  <a:pos x="0" y="32"/>
                </a:cxn>
                <a:cxn ang="0">
                  <a:pos x="0" y="34"/>
                </a:cxn>
              </a:cxnLst>
              <a:rect l="0" t="0" r="r" b="b"/>
              <a:pathLst>
                <a:path w="20" h="34">
                  <a:moveTo>
                    <a:pt x="0" y="34"/>
                  </a:moveTo>
                  <a:lnTo>
                    <a:pt x="20" y="34"/>
                  </a:lnTo>
                  <a:lnTo>
                    <a:pt x="20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2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0" y="32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00" name="Line 288"/>
            <p:cNvSpPr>
              <a:spLocks noChangeShapeType="1"/>
            </p:cNvSpPr>
            <p:nvPr/>
          </p:nvSpPr>
          <p:spPr bwMode="auto">
            <a:xfrm>
              <a:off x="3201" y="1554"/>
              <a:ext cx="168" cy="1"/>
            </a:xfrm>
            <a:prstGeom prst="line">
              <a:avLst/>
            </a:prstGeom>
            <a:noFill/>
            <a:ln w="6350">
              <a:solidFill>
                <a:srgbClr val="33FF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01" name="Freeform 289"/>
            <p:cNvSpPr>
              <a:spLocks/>
            </p:cNvSpPr>
            <p:nvPr/>
          </p:nvSpPr>
          <p:spPr bwMode="auto">
            <a:xfrm>
              <a:off x="3416" y="1530"/>
              <a:ext cx="38" cy="47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40" y="50"/>
                </a:cxn>
                <a:cxn ang="0">
                  <a:pos x="40" y="38"/>
                </a:cxn>
                <a:cxn ang="0">
                  <a:pos x="38" y="38"/>
                </a:cxn>
                <a:cxn ang="0">
                  <a:pos x="38" y="46"/>
                </a:cxn>
                <a:cxn ang="0">
                  <a:pos x="36" y="46"/>
                </a:cxn>
                <a:cxn ang="0">
                  <a:pos x="12" y="46"/>
                </a:cxn>
                <a:cxn ang="0">
                  <a:pos x="12" y="46"/>
                </a:cxn>
                <a:cxn ang="0">
                  <a:pos x="12" y="26"/>
                </a:cxn>
                <a:cxn ang="0">
                  <a:pos x="12" y="24"/>
                </a:cxn>
                <a:cxn ang="0">
                  <a:pos x="28" y="24"/>
                </a:cxn>
                <a:cxn ang="0">
                  <a:pos x="28" y="26"/>
                </a:cxn>
                <a:cxn ang="0">
                  <a:pos x="28" y="28"/>
                </a:cxn>
                <a:cxn ang="0">
                  <a:pos x="32" y="28"/>
                </a:cxn>
                <a:cxn ang="0">
                  <a:pos x="32" y="18"/>
                </a:cxn>
                <a:cxn ang="0">
                  <a:pos x="28" y="18"/>
                </a:cxn>
                <a:cxn ang="0">
                  <a:pos x="28" y="20"/>
                </a:cxn>
                <a:cxn ang="0">
                  <a:pos x="28" y="22"/>
                </a:cxn>
                <a:cxn ang="0">
                  <a:pos x="12" y="22"/>
                </a:cxn>
                <a:cxn ang="0">
                  <a:pos x="12" y="20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36" y="4"/>
                </a:cxn>
                <a:cxn ang="0">
                  <a:pos x="38" y="4"/>
                </a:cxn>
                <a:cxn ang="0">
                  <a:pos x="38" y="12"/>
                </a:cxn>
                <a:cxn ang="0">
                  <a:pos x="40" y="12"/>
                </a:cxn>
                <a:cxn ang="0">
                  <a:pos x="4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6"/>
                </a:cxn>
                <a:cxn ang="0">
                  <a:pos x="8" y="46"/>
                </a:cxn>
                <a:cxn ang="0">
                  <a:pos x="0" y="46"/>
                </a:cxn>
                <a:cxn ang="0">
                  <a:pos x="0" y="50"/>
                </a:cxn>
              </a:cxnLst>
              <a:rect l="0" t="0" r="r" b="b"/>
              <a:pathLst>
                <a:path w="40" h="50">
                  <a:moveTo>
                    <a:pt x="0" y="50"/>
                  </a:moveTo>
                  <a:lnTo>
                    <a:pt x="40" y="50"/>
                  </a:lnTo>
                  <a:lnTo>
                    <a:pt x="40" y="38"/>
                  </a:lnTo>
                  <a:lnTo>
                    <a:pt x="38" y="38"/>
                  </a:lnTo>
                  <a:lnTo>
                    <a:pt x="38" y="46"/>
                  </a:lnTo>
                  <a:lnTo>
                    <a:pt x="36" y="46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2" y="26"/>
                  </a:lnTo>
                  <a:lnTo>
                    <a:pt x="12" y="24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32" y="28"/>
                  </a:lnTo>
                  <a:lnTo>
                    <a:pt x="32" y="18"/>
                  </a:lnTo>
                  <a:lnTo>
                    <a:pt x="28" y="18"/>
                  </a:lnTo>
                  <a:lnTo>
                    <a:pt x="28" y="20"/>
                  </a:lnTo>
                  <a:lnTo>
                    <a:pt x="28" y="22"/>
                  </a:lnTo>
                  <a:lnTo>
                    <a:pt x="12" y="22"/>
                  </a:lnTo>
                  <a:lnTo>
                    <a:pt x="12" y="2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36" y="4"/>
                  </a:lnTo>
                  <a:lnTo>
                    <a:pt x="38" y="4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0" y="46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02" name="Freeform 290"/>
            <p:cNvSpPr>
              <a:spLocks noEditPoints="1"/>
            </p:cNvSpPr>
            <p:nvPr/>
          </p:nvSpPr>
          <p:spPr bwMode="auto">
            <a:xfrm>
              <a:off x="3466" y="1550"/>
              <a:ext cx="30" cy="18"/>
            </a:xfrm>
            <a:custGeom>
              <a:avLst/>
              <a:gdLst/>
              <a:ahLst/>
              <a:cxnLst>
                <a:cxn ang="0">
                  <a:pos x="32" y="4"/>
                </a:cxn>
                <a:cxn ang="0">
                  <a:pos x="32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32" y="4"/>
                </a:cxn>
                <a:cxn ang="0">
                  <a:pos x="32" y="18"/>
                </a:cxn>
                <a:cxn ang="0">
                  <a:pos x="32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32" y="18"/>
                </a:cxn>
              </a:cxnLst>
              <a:rect l="0" t="0" r="r" b="b"/>
              <a:pathLst>
                <a:path w="32" h="18">
                  <a:moveTo>
                    <a:pt x="32" y="4"/>
                  </a:moveTo>
                  <a:lnTo>
                    <a:pt x="3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32" y="4"/>
                  </a:lnTo>
                  <a:close/>
                  <a:moveTo>
                    <a:pt x="32" y="18"/>
                  </a:moveTo>
                  <a:lnTo>
                    <a:pt x="32" y="16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32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03" name="Freeform 291"/>
            <p:cNvSpPr>
              <a:spLocks/>
            </p:cNvSpPr>
            <p:nvPr/>
          </p:nvSpPr>
          <p:spPr bwMode="auto">
            <a:xfrm>
              <a:off x="3515" y="1530"/>
              <a:ext cx="27" cy="47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28" y="50"/>
                </a:cxn>
                <a:cxn ang="0">
                  <a:pos x="28" y="46"/>
                </a:cxn>
                <a:cxn ang="0">
                  <a:pos x="16" y="46"/>
                </a:cxn>
                <a:cxn ang="0">
                  <a:pos x="16" y="46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8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12" y="46"/>
                </a:cxn>
                <a:cxn ang="0">
                  <a:pos x="12" y="46"/>
                </a:cxn>
                <a:cxn ang="0">
                  <a:pos x="0" y="46"/>
                </a:cxn>
                <a:cxn ang="0">
                  <a:pos x="0" y="50"/>
                </a:cxn>
              </a:cxnLst>
              <a:rect l="0" t="0" r="r" b="b"/>
              <a:pathLst>
                <a:path w="28" h="50">
                  <a:moveTo>
                    <a:pt x="0" y="50"/>
                  </a:moveTo>
                  <a:lnTo>
                    <a:pt x="28" y="50"/>
                  </a:lnTo>
                  <a:lnTo>
                    <a:pt x="28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8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0" y="46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04" name="Freeform 292"/>
            <p:cNvSpPr>
              <a:spLocks noEditPoints="1"/>
            </p:cNvSpPr>
            <p:nvPr/>
          </p:nvSpPr>
          <p:spPr bwMode="auto">
            <a:xfrm>
              <a:off x="3563" y="1530"/>
              <a:ext cx="27" cy="47"/>
            </a:xfrm>
            <a:custGeom>
              <a:avLst/>
              <a:gdLst/>
              <a:ahLst/>
              <a:cxnLst>
                <a:cxn ang="0">
                  <a:pos x="8" y="50"/>
                </a:cxn>
                <a:cxn ang="0">
                  <a:pos x="20" y="5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4" y="46"/>
                </a:cxn>
                <a:cxn ang="0">
                  <a:pos x="24" y="42"/>
                </a:cxn>
                <a:cxn ang="0">
                  <a:pos x="24" y="42"/>
                </a:cxn>
                <a:cxn ang="0">
                  <a:pos x="28" y="42"/>
                </a:cxn>
                <a:cxn ang="0">
                  <a:pos x="28" y="8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24" y="4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20" y="0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4" y="4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0" y="8"/>
                </a:cxn>
                <a:cxn ang="0">
                  <a:pos x="0" y="42"/>
                </a:cxn>
                <a:cxn ang="0">
                  <a:pos x="4" y="42"/>
                </a:cxn>
                <a:cxn ang="0">
                  <a:pos x="4" y="42"/>
                </a:cxn>
                <a:cxn ang="0">
                  <a:pos x="4" y="46"/>
                </a:cxn>
                <a:cxn ang="0">
                  <a:pos x="8" y="46"/>
                </a:cxn>
                <a:cxn ang="0">
                  <a:pos x="8" y="46"/>
                </a:cxn>
                <a:cxn ang="0">
                  <a:pos x="8" y="50"/>
                </a:cxn>
                <a:cxn ang="0">
                  <a:pos x="8" y="46"/>
                </a:cxn>
                <a:cxn ang="0">
                  <a:pos x="8" y="42"/>
                </a:cxn>
                <a:cxn ang="0">
                  <a:pos x="4" y="42"/>
                </a:cxn>
                <a:cxn ang="0">
                  <a:pos x="4" y="42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8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20" y="8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24" y="42"/>
                </a:cxn>
                <a:cxn ang="0">
                  <a:pos x="24" y="42"/>
                </a:cxn>
                <a:cxn ang="0">
                  <a:pos x="20" y="42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8" y="46"/>
                </a:cxn>
                <a:cxn ang="0">
                  <a:pos x="8" y="46"/>
                </a:cxn>
              </a:cxnLst>
              <a:rect l="0" t="0" r="r" b="b"/>
              <a:pathLst>
                <a:path w="28" h="50">
                  <a:moveTo>
                    <a:pt x="8" y="50"/>
                  </a:moveTo>
                  <a:lnTo>
                    <a:pt x="20" y="5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4" y="46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8" y="42"/>
                  </a:lnTo>
                  <a:lnTo>
                    <a:pt x="28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50"/>
                  </a:lnTo>
                  <a:close/>
                  <a:moveTo>
                    <a:pt x="8" y="46"/>
                  </a:moveTo>
                  <a:lnTo>
                    <a:pt x="8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0" y="42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8" y="46"/>
                  </a:lnTo>
                  <a:lnTo>
                    <a:pt x="8" y="4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05" name="Freeform 293"/>
            <p:cNvSpPr>
              <a:spLocks/>
            </p:cNvSpPr>
            <p:nvPr/>
          </p:nvSpPr>
          <p:spPr bwMode="auto">
            <a:xfrm>
              <a:off x="3603" y="1510"/>
              <a:ext cx="19" cy="35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0" y="36"/>
                </a:cxn>
                <a:cxn ang="0">
                  <a:pos x="20" y="34"/>
                </a:cxn>
                <a:cxn ang="0">
                  <a:pos x="12" y="34"/>
                </a:cxn>
                <a:cxn ang="0">
                  <a:pos x="12" y="34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8" y="4"/>
                </a:cxn>
                <a:cxn ang="0">
                  <a:pos x="10" y="4"/>
                </a:cxn>
                <a:cxn ang="0">
                  <a:pos x="10" y="34"/>
                </a:cxn>
                <a:cxn ang="0">
                  <a:pos x="8" y="34"/>
                </a:cxn>
                <a:cxn ang="0">
                  <a:pos x="0" y="34"/>
                </a:cxn>
                <a:cxn ang="0">
                  <a:pos x="0" y="36"/>
                </a:cxn>
              </a:cxnLst>
              <a:rect l="0" t="0" r="r" b="b"/>
              <a:pathLst>
                <a:path w="20" h="36">
                  <a:moveTo>
                    <a:pt x="0" y="36"/>
                  </a:moveTo>
                  <a:lnTo>
                    <a:pt x="20" y="36"/>
                  </a:lnTo>
                  <a:lnTo>
                    <a:pt x="20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34"/>
                  </a:lnTo>
                  <a:lnTo>
                    <a:pt x="8" y="34"/>
                  </a:lnTo>
                  <a:lnTo>
                    <a:pt x="0" y="34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06" name="Freeform 294"/>
            <p:cNvSpPr>
              <a:spLocks/>
            </p:cNvSpPr>
            <p:nvPr/>
          </p:nvSpPr>
          <p:spPr bwMode="auto">
            <a:xfrm>
              <a:off x="3637" y="1510"/>
              <a:ext cx="19" cy="35"/>
            </a:xfrm>
            <a:custGeom>
              <a:avLst/>
              <a:gdLst/>
              <a:ahLst/>
              <a:cxnLst>
                <a:cxn ang="0">
                  <a:pos x="20" y="36"/>
                </a:cxn>
                <a:cxn ang="0">
                  <a:pos x="18" y="28"/>
                </a:cxn>
                <a:cxn ang="0">
                  <a:pos x="18" y="34"/>
                </a:cxn>
                <a:cxn ang="0">
                  <a:pos x="2" y="34"/>
                </a:cxn>
                <a:cxn ang="0">
                  <a:pos x="2" y="30"/>
                </a:cxn>
                <a:cxn ang="0">
                  <a:pos x="6" y="28"/>
                </a:cxn>
                <a:cxn ang="0">
                  <a:pos x="8" y="28"/>
                </a:cxn>
                <a:cxn ang="0">
                  <a:pos x="8" y="24"/>
                </a:cxn>
                <a:cxn ang="0">
                  <a:pos x="12" y="22"/>
                </a:cxn>
                <a:cxn ang="0">
                  <a:pos x="14" y="22"/>
                </a:cxn>
                <a:cxn ang="0">
                  <a:pos x="14" y="18"/>
                </a:cxn>
                <a:cxn ang="0">
                  <a:pos x="18" y="16"/>
                </a:cxn>
                <a:cxn ang="0">
                  <a:pos x="20" y="1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4" y="4"/>
                </a:cxn>
                <a:cxn ang="0">
                  <a:pos x="6" y="0"/>
                </a:cxn>
                <a:cxn ang="0">
                  <a:pos x="6" y="4"/>
                </a:cxn>
                <a:cxn ang="0">
                  <a:pos x="2" y="6"/>
                </a:cxn>
                <a:cxn ang="0">
                  <a:pos x="0" y="6"/>
                </a:cxn>
                <a:cxn ang="0">
                  <a:pos x="2" y="10"/>
                </a:cxn>
                <a:cxn ang="0">
                  <a:pos x="2" y="6"/>
                </a:cxn>
                <a:cxn ang="0">
                  <a:pos x="6" y="4"/>
                </a:cxn>
                <a:cxn ang="0">
                  <a:pos x="14" y="4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16"/>
                </a:cxn>
                <a:cxn ang="0">
                  <a:pos x="14" y="18"/>
                </a:cxn>
                <a:cxn ang="0">
                  <a:pos x="12" y="18"/>
                </a:cxn>
                <a:cxn ang="0">
                  <a:pos x="12" y="22"/>
                </a:cxn>
                <a:cxn ang="0">
                  <a:pos x="8" y="24"/>
                </a:cxn>
                <a:cxn ang="0">
                  <a:pos x="6" y="24"/>
                </a:cxn>
                <a:cxn ang="0">
                  <a:pos x="6" y="28"/>
                </a:cxn>
                <a:cxn ang="0">
                  <a:pos x="2" y="30"/>
                </a:cxn>
                <a:cxn ang="0">
                  <a:pos x="0" y="30"/>
                </a:cxn>
              </a:cxnLst>
              <a:rect l="0" t="0" r="r" b="b"/>
              <a:pathLst>
                <a:path w="20" h="36">
                  <a:moveTo>
                    <a:pt x="0" y="36"/>
                  </a:moveTo>
                  <a:lnTo>
                    <a:pt x="20" y="36"/>
                  </a:lnTo>
                  <a:lnTo>
                    <a:pt x="20" y="28"/>
                  </a:lnTo>
                  <a:lnTo>
                    <a:pt x="18" y="28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6" y="30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4" y="22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8" y="1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0" y="16"/>
                  </a:lnTo>
                  <a:lnTo>
                    <a:pt x="20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2" y="6"/>
                  </a:lnTo>
                  <a:lnTo>
                    <a:pt x="2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8" y="22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2" y="28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07" name="Line 295"/>
            <p:cNvSpPr>
              <a:spLocks noChangeShapeType="1"/>
            </p:cNvSpPr>
            <p:nvPr/>
          </p:nvSpPr>
          <p:spPr bwMode="auto">
            <a:xfrm>
              <a:off x="3201" y="1421"/>
              <a:ext cx="168" cy="1"/>
            </a:xfrm>
            <a:prstGeom prst="line">
              <a:avLst/>
            </a:prstGeom>
            <a:noFill/>
            <a:ln w="6350">
              <a:solidFill>
                <a:srgbClr val="00FF66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08" name="Freeform 296"/>
            <p:cNvSpPr>
              <a:spLocks/>
            </p:cNvSpPr>
            <p:nvPr/>
          </p:nvSpPr>
          <p:spPr bwMode="auto">
            <a:xfrm>
              <a:off x="3416" y="1396"/>
              <a:ext cx="38" cy="48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40" y="50"/>
                </a:cxn>
                <a:cxn ang="0">
                  <a:pos x="40" y="38"/>
                </a:cxn>
                <a:cxn ang="0">
                  <a:pos x="38" y="38"/>
                </a:cxn>
                <a:cxn ang="0">
                  <a:pos x="38" y="44"/>
                </a:cxn>
                <a:cxn ang="0">
                  <a:pos x="36" y="46"/>
                </a:cxn>
                <a:cxn ang="0">
                  <a:pos x="12" y="46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28" y="24"/>
                </a:cxn>
                <a:cxn ang="0">
                  <a:pos x="28" y="24"/>
                </a:cxn>
                <a:cxn ang="0">
                  <a:pos x="28" y="28"/>
                </a:cxn>
                <a:cxn ang="0">
                  <a:pos x="32" y="28"/>
                </a:cxn>
                <a:cxn ang="0">
                  <a:pos x="32" y="16"/>
                </a:cxn>
                <a:cxn ang="0">
                  <a:pos x="28" y="16"/>
                </a:cxn>
                <a:cxn ang="0">
                  <a:pos x="28" y="20"/>
                </a:cxn>
                <a:cxn ang="0">
                  <a:pos x="28" y="20"/>
                </a:cxn>
                <a:cxn ang="0">
                  <a:pos x="12" y="20"/>
                </a:cxn>
                <a:cxn ang="0">
                  <a:pos x="12" y="20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36" y="4"/>
                </a:cxn>
                <a:cxn ang="0">
                  <a:pos x="38" y="4"/>
                </a:cxn>
                <a:cxn ang="0">
                  <a:pos x="38" y="12"/>
                </a:cxn>
                <a:cxn ang="0">
                  <a:pos x="40" y="12"/>
                </a:cxn>
                <a:cxn ang="0">
                  <a:pos x="4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4"/>
                </a:cxn>
                <a:cxn ang="0">
                  <a:pos x="8" y="46"/>
                </a:cxn>
                <a:cxn ang="0">
                  <a:pos x="0" y="46"/>
                </a:cxn>
                <a:cxn ang="0">
                  <a:pos x="0" y="50"/>
                </a:cxn>
              </a:cxnLst>
              <a:rect l="0" t="0" r="r" b="b"/>
              <a:pathLst>
                <a:path w="40" h="50">
                  <a:moveTo>
                    <a:pt x="0" y="50"/>
                  </a:moveTo>
                  <a:lnTo>
                    <a:pt x="40" y="50"/>
                  </a:lnTo>
                  <a:lnTo>
                    <a:pt x="40" y="38"/>
                  </a:lnTo>
                  <a:lnTo>
                    <a:pt x="38" y="38"/>
                  </a:lnTo>
                  <a:lnTo>
                    <a:pt x="38" y="44"/>
                  </a:lnTo>
                  <a:lnTo>
                    <a:pt x="36" y="46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8"/>
                  </a:lnTo>
                  <a:lnTo>
                    <a:pt x="32" y="28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36" y="4"/>
                  </a:lnTo>
                  <a:lnTo>
                    <a:pt x="38" y="4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4"/>
                  </a:lnTo>
                  <a:lnTo>
                    <a:pt x="8" y="46"/>
                  </a:lnTo>
                  <a:lnTo>
                    <a:pt x="0" y="46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09" name="Freeform 297"/>
            <p:cNvSpPr>
              <a:spLocks noEditPoints="1"/>
            </p:cNvSpPr>
            <p:nvPr/>
          </p:nvSpPr>
          <p:spPr bwMode="auto">
            <a:xfrm>
              <a:off x="3466" y="1417"/>
              <a:ext cx="30" cy="17"/>
            </a:xfrm>
            <a:custGeom>
              <a:avLst/>
              <a:gdLst/>
              <a:ahLst/>
              <a:cxnLst>
                <a:cxn ang="0">
                  <a:pos x="32" y="4"/>
                </a:cxn>
                <a:cxn ang="0">
                  <a:pos x="32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32" y="4"/>
                </a:cxn>
                <a:cxn ang="0">
                  <a:pos x="32" y="18"/>
                </a:cxn>
                <a:cxn ang="0">
                  <a:pos x="32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32" y="18"/>
                </a:cxn>
              </a:cxnLst>
              <a:rect l="0" t="0" r="r" b="b"/>
              <a:pathLst>
                <a:path w="32" h="18">
                  <a:moveTo>
                    <a:pt x="32" y="4"/>
                  </a:moveTo>
                  <a:lnTo>
                    <a:pt x="3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32" y="4"/>
                  </a:lnTo>
                  <a:close/>
                  <a:moveTo>
                    <a:pt x="32" y="18"/>
                  </a:moveTo>
                  <a:lnTo>
                    <a:pt x="32" y="16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32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10" name="Freeform 298"/>
            <p:cNvSpPr>
              <a:spLocks/>
            </p:cNvSpPr>
            <p:nvPr/>
          </p:nvSpPr>
          <p:spPr bwMode="auto">
            <a:xfrm>
              <a:off x="3515" y="1396"/>
              <a:ext cx="27" cy="48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28" y="50"/>
                </a:cxn>
                <a:cxn ang="0">
                  <a:pos x="28" y="46"/>
                </a:cxn>
                <a:cxn ang="0">
                  <a:pos x="16" y="46"/>
                </a:cxn>
                <a:cxn ang="0">
                  <a:pos x="16" y="44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8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12" y="44"/>
                </a:cxn>
                <a:cxn ang="0">
                  <a:pos x="12" y="46"/>
                </a:cxn>
                <a:cxn ang="0">
                  <a:pos x="0" y="46"/>
                </a:cxn>
                <a:cxn ang="0">
                  <a:pos x="0" y="50"/>
                </a:cxn>
              </a:cxnLst>
              <a:rect l="0" t="0" r="r" b="b"/>
              <a:pathLst>
                <a:path w="28" h="50">
                  <a:moveTo>
                    <a:pt x="0" y="50"/>
                  </a:moveTo>
                  <a:lnTo>
                    <a:pt x="28" y="50"/>
                  </a:lnTo>
                  <a:lnTo>
                    <a:pt x="28" y="46"/>
                  </a:lnTo>
                  <a:lnTo>
                    <a:pt x="16" y="46"/>
                  </a:lnTo>
                  <a:lnTo>
                    <a:pt x="16" y="44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8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4"/>
                  </a:lnTo>
                  <a:lnTo>
                    <a:pt x="12" y="46"/>
                  </a:lnTo>
                  <a:lnTo>
                    <a:pt x="0" y="46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11" name="Freeform 299"/>
            <p:cNvSpPr>
              <a:spLocks noEditPoints="1"/>
            </p:cNvSpPr>
            <p:nvPr/>
          </p:nvSpPr>
          <p:spPr bwMode="auto">
            <a:xfrm>
              <a:off x="3563" y="1396"/>
              <a:ext cx="27" cy="48"/>
            </a:xfrm>
            <a:custGeom>
              <a:avLst/>
              <a:gdLst/>
              <a:ahLst/>
              <a:cxnLst>
                <a:cxn ang="0">
                  <a:pos x="8" y="50"/>
                </a:cxn>
                <a:cxn ang="0">
                  <a:pos x="20" y="50"/>
                </a:cxn>
                <a:cxn ang="0">
                  <a:pos x="20" y="46"/>
                </a:cxn>
                <a:cxn ang="0">
                  <a:pos x="20" y="44"/>
                </a:cxn>
                <a:cxn ang="0">
                  <a:pos x="24" y="44"/>
                </a:cxn>
                <a:cxn ang="0">
                  <a:pos x="24" y="42"/>
                </a:cxn>
                <a:cxn ang="0">
                  <a:pos x="24" y="40"/>
                </a:cxn>
                <a:cxn ang="0">
                  <a:pos x="28" y="40"/>
                </a:cxn>
                <a:cxn ang="0">
                  <a:pos x="28" y="8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24" y="4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20" y="0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4" y="4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0" y="8"/>
                </a:cxn>
                <a:cxn ang="0">
                  <a:pos x="0" y="40"/>
                </a:cxn>
                <a:cxn ang="0">
                  <a:pos x="4" y="40"/>
                </a:cxn>
                <a:cxn ang="0">
                  <a:pos x="4" y="42"/>
                </a:cxn>
                <a:cxn ang="0">
                  <a:pos x="4" y="44"/>
                </a:cxn>
                <a:cxn ang="0">
                  <a:pos x="8" y="44"/>
                </a:cxn>
                <a:cxn ang="0">
                  <a:pos x="8" y="46"/>
                </a:cxn>
                <a:cxn ang="0">
                  <a:pos x="8" y="50"/>
                </a:cxn>
                <a:cxn ang="0">
                  <a:pos x="8" y="44"/>
                </a:cxn>
                <a:cxn ang="0">
                  <a:pos x="8" y="42"/>
                </a:cxn>
                <a:cxn ang="0">
                  <a:pos x="4" y="42"/>
                </a:cxn>
                <a:cxn ang="0">
                  <a:pos x="4" y="40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8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20" y="8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24" y="40"/>
                </a:cxn>
                <a:cxn ang="0">
                  <a:pos x="24" y="42"/>
                </a:cxn>
                <a:cxn ang="0">
                  <a:pos x="20" y="42"/>
                </a:cxn>
                <a:cxn ang="0">
                  <a:pos x="20" y="44"/>
                </a:cxn>
                <a:cxn ang="0">
                  <a:pos x="20" y="46"/>
                </a:cxn>
                <a:cxn ang="0">
                  <a:pos x="8" y="46"/>
                </a:cxn>
                <a:cxn ang="0">
                  <a:pos x="8" y="44"/>
                </a:cxn>
              </a:cxnLst>
              <a:rect l="0" t="0" r="r" b="b"/>
              <a:pathLst>
                <a:path w="28" h="50">
                  <a:moveTo>
                    <a:pt x="8" y="50"/>
                  </a:moveTo>
                  <a:lnTo>
                    <a:pt x="20" y="50"/>
                  </a:lnTo>
                  <a:lnTo>
                    <a:pt x="20" y="46"/>
                  </a:lnTo>
                  <a:lnTo>
                    <a:pt x="20" y="44"/>
                  </a:lnTo>
                  <a:lnTo>
                    <a:pt x="24" y="44"/>
                  </a:lnTo>
                  <a:lnTo>
                    <a:pt x="24" y="42"/>
                  </a:lnTo>
                  <a:lnTo>
                    <a:pt x="24" y="40"/>
                  </a:lnTo>
                  <a:lnTo>
                    <a:pt x="28" y="40"/>
                  </a:lnTo>
                  <a:lnTo>
                    <a:pt x="28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4" y="42"/>
                  </a:lnTo>
                  <a:lnTo>
                    <a:pt x="4" y="44"/>
                  </a:lnTo>
                  <a:lnTo>
                    <a:pt x="8" y="44"/>
                  </a:lnTo>
                  <a:lnTo>
                    <a:pt x="8" y="46"/>
                  </a:lnTo>
                  <a:lnTo>
                    <a:pt x="8" y="50"/>
                  </a:lnTo>
                  <a:close/>
                  <a:moveTo>
                    <a:pt x="8" y="44"/>
                  </a:moveTo>
                  <a:lnTo>
                    <a:pt x="8" y="42"/>
                  </a:lnTo>
                  <a:lnTo>
                    <a:pt x="4" y="42"/>
                  </a:lnTo>
                  <a:lnTo>
                    <a:pt x="4" y="40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40"/>
                  </a:lnTo>
                  <a:lnTo>
                    <a:pt x="24" y="42"/>
                  </a:lnTo>
                  <a:lnTo>
                    <a:pt x="20" y="42"/>
                  </a:lnTo>
                  <a:lnTo>
                    <a:pt x="20" y="44"/>
                  </a:lnTo>
                  <a:lnTo>
                    <a:pt x="20" y="46"/>
                  </a:lnTo>
                  <a:lnTo>
                    <a:pt x="8" y="46"/>
                  </a:lnTo>
                  <a:lnTo>
                    <a:pt x="8" y="4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12" name="Freeform 300"/>
            <p:cNvSpPr>
              <a:spLocks/>
            </p:cNvSpPr>
            <p:nvPr/>
          </p:nvSpPr>
          <p:spPr bwMode="auto">
            <a:xfrm>
              <a:off x="3603" y="1377"/>
              <a:ext cx="19" cy="3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0" y="36"/>
                </a:cxn>
                <a:cxn ang="0">
                  <a:pos x="20" y="34"/>
                </a:cxn>
                <a:cxn ang="0">
                  <a:pos x="12" y="34"/>
                </a:cxn>
                <a:cxn ang="0">
                  <a:pos x="12" y="32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6" y="2"/>
                </a:cxn>
                <a:cxn ang="0">
                  <a:pos x="6" y="4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8" y="2"/>
                </a:cxn>
                <a:cxn ang="0">
                  <a:pos x="10" y="4"/>
                </a:cxn>
                <a:cxn ang="0">
                  <a:pos x="10" y="32"/>
                </a:cxn>
                <a:cxn ang="0">
                  <a:pos x="8" y="34"/>
                </a:cxn>
                <a:cxn ang="0">
                  <a:pos x="0" y="34"/>
                </a:cxn>
                <a:cxn ang="0">
                  <a:pos x="0" y="36"/>
                </a:cxn>
              </a:cxnLst>
              <a:rect l="0" t="0" r="r" b="b"/>
              <a:pathLst>
                <a:path w="20" h="36">
                  <a:moveTo>
                    <a:pt x="0" y="36"/>
                  </a:moveTo>
                  <a:lnTo>
                    <a:pt x="20" y="36"/>
                  </a:lnTo>
                  <a:lnTo>
                    <a:pt x="20" y="34"/>
                  </a:lnTo>
                  <a:lnTo>
                    <a:pt x="12" y="34"/>
                  </a:lnTo>
                  <a:lnTo>
                    <a:pt x="12" y="32"/>
                  </a:lnTo>
                  <a:lnTo>
                    <a:pt x="12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4"/>
                  </a:lnTo>
                  <a:lnTo>
                    <a:pt x="10" y="32"/>
                  </a:lnTo>
                  <a:lnTo>
                    <a:pt x="8" y="34"/>
                  </a:lnTo>
                  <a:lnTo>
                    <a:pt x="0" y="34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13" name="Freeform 301"/>
            <p:cNvSpPr>
              <a:spLocks/>
            </p:cNvSpPr>
            <p:nvPr/>
          </p:nvSpPr>
          <p:spPr bwMode="auto">
            <a:xfrm>
              <a:off x="3637" y="1377"/>
              <a:ext cx="19" cy="34"/>
            </a:xfrm>
            <a:custGeom>
              <a:avLst/>
              <a:gdLst/>
              <a:ahLst/>
              <a:cxnLst>
                <a:cxn ang="0">
                  <a:pos x="14" y="36"/>
                </a:cxn>
                <a:cxn ang="0">
                  <a:pos x="14" y="32"/>
                </a:cxn>
                <a:cxn ang="0">
                  <a:pos x="18" y="30"/>
                </a:cxn>
                <a:cxn ang="0">
                  <a:pos x="20" y="30"/>
                </a:cxn>
                <a:cxn ang="0">
                  <a:pos x="18" y="22"/>
                </a:cxn>
                <a:cxn ang="0">
                  <a:pos x="18" y="18"/>
                </a:cxn>
                <a:cxn ang="0">
                  <a:pos x="14" y="18"/>
                </a:cxn>
                <a:cxn ang="0">
                  <a:pos x="14" y="14"/>
                </a:cxn>
                <a:cxn ang="0">
                  <a:pos x="18" y="12"/>
                </a:cxn>
                <a:cxn ang="0">
                  <a:pos x="20" y="12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4" y="2"/>
                </a:cxn>
                <a:cxn ang="0">
                  <a:pos x="2" y="0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12"/>
                </a:cxn>
                <a:cxn ang="0">
                  <a:pos x="14" y="14"/>
                </a:cxn>
                <a:cxn ang="0">
                  <a:pos x="8" y="16"/>
                </a:cxn>
                <a:cxn ang="0">
                  <a:pos x="14" y="18"/>
                </a:cxn>
                <a:cxn ang="0">
                  <a:pos x="14" y="20"/>
                </a:cxn>
                <a:cxn ang="0">
                  <a:pos x="18" y="22"/>
                </a:cxn>
                <a:cxn ang="0">
                  <a:pos x="18" y="30"/>
                </a:cxn>
                <a:cxn ang="0">
                  <a:pos x="14" y="32"/>
                </a:cxn>
                <a:cxn ang="0">
                  <a:pos x="2" y="34"/>
                </a:cxn>
                <a:cxn ang="0">
                  <a:pos x="2" y="30"/>
                </a:cxn>
                <a:cxn ang="0">
                  <a:pos x="0" y="32"/>
                </a:cxn>
                <a:cxn ang="0">
                  <a:pos x="2" y="34"/>
                </a:cxn>
              </a:cxnLst>
              <a:rect l="0" t="0" r="r" b="b"/>
              <a:pathLst>
                <a:path w="20" h="36">
                  <a:moveTo>
                    <a:pt x="2" y="36"/>
                  </a:moveTo>
                  <a:lnTo>
                    <a:pt x="14" y="36"/>
                  </a:lnTo>
                  <a:lnTo>
                    <a:pt x="14" y="34"/>
                  </a:lnTo>
                  <a:lnTo>
                    <a:pt x="14" y="32"/>
                  </a:lnTo>
                  <a:lnTo>
                    <a:pt x="18" y="32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20" y="30"/>
                  </a:lnTo>
                  <a:lnTo>
                    <a:pt x="20" y="22"/>
                  </a:lnTo>
                  <a:lnTo>
                    <a:pt x="18" y="22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6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12"/>
                  </a:lnTo>
                  <a:lnTo>
                    <a:pt x="20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4" y="16"/>
                  </a:lnTo>
                  <a:lnTo>
                    <a:pt x="8" y="16"/>
                  </a:lnTo>
                  <a:lnTo>
                    <a:pt x="8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20"/>
                  </a:lnTo>
                  <a:lnTo>
                    <a:pt x="18" y="20"/>
                  </a:lnTo>
                  <a:lnTo>
                    <a:pt x="18" y="22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4" y="30"/>
                  </a:lnTo>
                  <a:lnTo>
                    <a:pt x="14" y="32"/>
                  </a:lnTo>
                  <a:lnTo>
                    <a:pt x="14" y="34"/>
                  </a:lnTo>
                  <a:lnTo>
                    <a:pt x="2" y="34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2" y="32"/>
                  </a:lnTo>
                  <a:lnTo>
                    <a:pt x="2" y="34"/>
                  </a:lnTo>
                  <a:lnTo>
                    <a:pt x="2" y="3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14" name="Line 302"/>
            <p:cNvSpPr>
              <a:spLocks noChangeShapeType="1"/>
            </p:cNvSpPr>
            <p:nvPr/>
          </p:nvSpPr>
          <p:spPr bwMode="auto">
            <a:xfrm>
              <a:off x="3201" y="1288"/>
              <a:ext cx="168" cy="1"/>
            </a:xfrm>
            <a:prstGeom prst="line">
              <a:avLst/>
            </a:prstGeom>
            <a:noFill/>
            <a:ln w="635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15" name="Freeform 303"/>
            <p:cNvSpPr>
              <a:spLocks/>
            </p:cNvSpPr>
            <p:nvPr/>
          </p:nvSpPr>
          <p:spPr bwMode="auto">
            <a:xfrm>
              <a:off x="3416" y="1263"/>
              <a:ext cx="38" cy="46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40" y="48"/>
                </a:cxn>
                <a:cxn ang="0">
                  <a:pos x="40" y="36"/>
                </a:cxn>
                <a:cxn ang="0">
                  <a:pos x="38" y="36"/>
                </a:cxn>
                <a:cxn ang="0">
                  <a:pos x="38" y="44"/>
                </a:cxn>
                <a:cxn ang="0">
                  <a:pos x="36" y="46"/>
                </a:cxn>
                <a:cxn ang="0">
                  <a:pos x="12" y="46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28" y="24"/>
                </a:cxn>
                <a:cxn ang="0">
                  <a:pos x="28" y="24"/>
                </a:cxn>
                <a:cxn ang="0">
                  <a:pos x="28" y="28"/>
                </a:cxn>
                <a:cxn ang="0">
                  <a:pos x="32" y="28"/>
                </a:cxn>
                <a:cxn ang="0">
                  <a:pos x="32" y="16"/>
                </a:cxn>
                <a:cxn ang="0">
                  <a:pos x="28" y="16"/>
                </a:cxn>
                <a:cxn ang="0">
                  <a:pos x="28" y="20"/>
                </a:cxn>
                <a:cxn ang="0">
                  <a:pos x="28" y="20"/>
                </a:cxn>
                <a:cxn ang="0">
                  <a:pos x="12" y="20"/>
                </a:cxn>
                <a:cxn ang="0">
                  <a:pos x="12" y="20"/>
                </a:cxn>
                <a:cxn ang="0">
                  <a:pos x="12" y="4"/>
                </a:cxn>
                <a:cxn ang="0">
                  <a:pos x="12" y="2"/>
                </a:cxn>
                <a:cxn ang="0">
                  <a:pos x="36" y="2"/>
                </a:cxn>
                <a:cxn ang="0">
                  <a:pos x="38" y="4"/>
                </a:cxn>
                <a:cxn ang="0">
                  <a:pos x="38" y="12"/>
                </a:cxn>
                <a:cxn ang="0">
                  <a:pos x="40" y="12"/>
                </a:cxn>
                <a:cxn ang="0">
                  <a:pos x="4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8" y="2"/>
                </a:cxn>
                <a:cxn ang="0">
                  <a:pos x="8" y="4"/>
                </a:cxn>
                <a:cxn ang="0">
                  <a:pos x="8" y="44"/>
                </a:cxn>
                <a:cxn ang="0">
                  <a:pos x="8" y="46"/>
                </a:cxn>
                <a:cxn ang="0">
                  <a:pos x="0" y="46"/>
                </a:cxn>
                <a:cxn ang="0">
                  <a:pos x="0" y="48"/>
                </a:cxn>
              </a:cxnLst>
              <a:rect l="0" t="0" r="r" b="b"/>
              <a:pathLst>
                <a:path w="40" h="48">
                  <a:moveTo>
                    <a:pt x="0" y="48"/>
                  </a:moveTo>
                  <a:lnTo>
                    <a:pt x="40" y="48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44"/>
                  </a:lnTo>
                  <a:lnTo>
                    <a:pt x="36" y="46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8"/>
                  </a:lnTo>
                  <a:lnTo>
                    <a:pt x="32" y="28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8" y="44"/>
                  </a:lnTo>
                  <a:lnTo>
                    <a:pt x="8" y="46"/>
                  </a:lnTo>
                  <a:lnTo>
                    <a:pt x="0" y="46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16" name="Freeform 304"/>
            <p:cNvSpPr>
              <a:spLocks noEditPoints="1"/>
            </p:cNvSpPr>
            <p:nvPr/>
          </p:nvSpPr>
          <p:spPr bwMode="auto">
            <a:xfrm>
              <a:off x="3466" y="1284"/>
              <a:ext cx="30" cy="17"/>
            </a:xfrm>
            <a:custGeom>
              <a:avLst/>
              <a:gdLst/>
              <a:ahLst/>
              <a:cxnLst>
                <a:cxn ang="0">
                  <a:pos x="32" y="2"/>
                </a:cxn>
                <a:cxn ang="0">
                  <a:pos x="3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32" y="2"/>
                </a:cxn>
                <a:cxn ang="0">
                  <a:pos x="32" y="18"/>
                </a:cxn>
                <a:cxn ang="0">
                  <a:pos x="32" y="14"/>
                </a:cxn>
                <a:cxn ang="0">
                  <a:pos x="0" y="14"/>
                </a:cxn>
                <a:cxn ang="0">
                  <a:pos x="0" y="18"/>
                </a:cxn>
                <a:cxn ang="0">
                  <a:pos x="32" y="18"/>
                </a:cxn>
              </a:cxnLst>
              <a:rect l="0" t="0" r="r" b="b"/>
              <a:pathLst>
                <a:path w="32" h="18">
                  <a:moveTo>
                    <a:pt x="32" y="2"/>
                  </a:moveTo>
                  <a:lnTo>
                    <a:pt x="3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32" y="2"/>
                  </a:lnTo>
                  <a:close/>
                  <a:moveTo>
                    <a:pt x="32" y="18"/>
                  </a:moveTo>
                  <a:lnTo>
                    <a:pt x="32" y="14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32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17" name="Freeform 305"/>
            <p:cNvSpPr>
              <a:spLocks/>
            </p:cNvSpPr>
            <p:nvPr/>
          </p:nvSpPr>
          <p:spPr bwMode="auto">
            <a:xfrm>
              <a:off x="3515" y="1263"/>
              <a:ext cx="27" cy="46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28" y="48"/>
                </a:cxn>
                <a:cxn ang="0">
                  <a:pos x="28" y="46"/>
                </a:cxn>
                <a:cxn ang="0">
                  <a:pos x="16" y="46"/>
                </a:cxn>
                <a:cxn ang="0">
                  <a:pos x="16" y="44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2"/>
                </a:cxn>
                <a:cxn ang="0">
                  <a:pos x="8" y="4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12" y="2"/>
                </a:cxn>
                <a:cxn ang="0">
                  <a:pos x="12" y="4"/>
                </a:cxn>
                <a:cxn ang="0">
                  <a:pos x="12" y="44"/>
                </a:cxn>
                <a:cxn ang="0">
                  <a:pos x="12" y="46"/>
                </a:cxn>
                <a:cxn ang="0">
                  <a:pos x="0" y="46"/>
                </a:cxn>
                <a:cxn ang="0">
                  <a:pos x="0" y="48"/>
                </a:cxn>
              </a:cxnLst>
              <a:rect l="0" t="0" r="r" b="b"/>
              <a:pathLst>
                <a:path w="28" h="48">
                  <a:moveTo>
                    <a:pt x="0" y="48"/>
                  </a:moveTo>
                  <a:lnTo>
                    <a:pt x="28" y="48"/>
                  </a:lnTo>
                  <a:lnTo>
                    <a:pt x="28" y="46"/>
                  </a:lnTo>
                  <a:lnTo>
                    <a:pt x="16" y="46"/>
                  </a:lnTo>
                  <a:lnTo>
                    <a:pt x="16" y="44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2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2" y="44"/>
                  </a:lnTo>
                  <a:lnTo>
                    <a:pt x="12" y="46"/>
                  </a:lnTo>
                  <a:lnTo>
                    <a:pt x="0" y="46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18" name="Freeform 306"/>
            <p:cNvSpPr>
              <a:spLocks noEditPoints="1"/>
            </p:cNvSpPr>
            <p:nvPr/>
          </p:nvSpPr>
          <p:spPr bwMode="auto">
            <a:xfrm>
              <a:off x="3563" y="1263"/>
              <a:ext cx="27" cy="46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20" y="48"/>
                </a:cxn>
                <a:cxn ang="0">
                  <a:pos x="20" y="46"/>
                </a:cxn>
                <a:cxn ang="0">
                  <a:pos x="20" y="44"/>
                </a:cxn>
                <a:cxn ang="0">
                  <a:pos x="24" y="44"/>
                </a:cxn>
                <a:cxn ang="0">
                  <a:pos x="24" y="42"/>
                </a:cxn>
                <a:cxn ang="0">
                  <a:pos x="24" y="40"/>
                </a:cxn>
                <a:cxn ang="0">
                  <a:pos x="28" y="40"/>
                </a:cxn>
                <a:cxn ang="0">
                  <a:pos x="28" y="8"/>
                </a:cxn>
                <a:cxn ang="0">
                  <a:pos x="24" y="8"/>
                </a:cxn>
                <a:cxn ang="0">
                  <a:pos x="24" y="6"/>
                </a:cxn>
                <a:cxn ang="0">
                  <a:pos x="24" y="4"/>
                </a:cxn>
                <a:cxn ang="0">
                  <a:pos x="20" y="4"/>
                </a:cxn>
                <a:cxn ang="0">
                  <a:pos x="20" y="2"/>
                </a:cxn>
                <a:cxn ang="0">
                  <a:pos x="20" y="0"/>
                </a:cxn>
                <a:cxn ang="0">
                  <a:pos x="8" y="0"/>
                </a:cxn>
                <a:cxn ang="0">
                  <a:pos x="8" y="2"/>
                </a:cxn>
                <a:cxn ang="0">
                  <a:pos x="8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0" y="8"/>
                </a:cxn>
                <a:cxn ang="0">
                  <a:pos x="0" y="40"/>
                </a:cxn>
                <a:cxn ang="0">
                  <a:pos x="4" y="40"/>
                </a:cxn>
                <a:cxn ang="0">
                  <a:pos x="4" y="42"/>
                </a:cxn>
                <a:cxn ang="0">
                  <a:pos x="4" y="44"/>
                </a:cxn>
                <a:cxn ang="0">
                  <a:pos x="8" y="44"/>
                </a:cxn>
                <a:cxn ang="0">
                  <a:pos x="8" y="46"/>
                </a:cxn>
                <a:cxn ang="0">
                  <a:pos x="8" y="48"/>
                </a:cxn>
                <a:cxn ang="0">
                  <a:pos x="8" y="44"/>
                </a:cxn>
                <a:cxn ang="0">
                  <a:pos x="8" y="42"/>
                </a:cxn>
                <a:cxn ang="0">
                  <a:pos x="4" y="42"/>
                </a:cxn>
                <a:cxn ang="0">
                  <a:pos x="4" y="40"/>
                </a:cxn>
                <a:cxn ang="0">
                  <a:pos x="4" y="8"/>
                </a:cxn>
                <a:cxn ang="0">
                  <a:pos x="4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20" y="2"/>
                </a:cxn>
                <a:cxn ang="0">
                  <a:pos x="20" y="4"/>
                </a:cxn>
                <a:cxn ang="0">
                  <a:pos x="20" y="6"/>
                </a:cxn>
                <a:cxn ang="0">
                  <a:pos x="24" y="6"/>
                </a:cxn>
                <a:cxn ang="0">
                  <a:pos x="24" y="8"/>
                </a:cxn>
                <a:cxn ang="0">
                  <a:pos x="24" y="40"/>
                </a:cxn>
                <a:cxn ang="0">
                  <a:pos x="24" y="42"/>
                </a:cxn>
                <a:cxn ang="0">
                  <a:pos x="20" y="42"/>
                </a:cxn>
                <a:cxn ang="0">
                  <a:pos x="20" y="44"/>
                </a:cxn>
                <a:cxn ang="0">
                  <a:pos x="20" y="46"/>
                </a:cxn>
                <a:cxn ang="0">
                  <a:pos x="8" y="46"/>
                </a:cxn>
                <a:cxn ang="0">
                  <a:pos x="8" y="44"/>
                </a:cxn>
              </a:cxnLst>
              <a:rect l="0" t="0" r="r" b="b"/>
              <a:pathLst>
                <a:path w="28" h="48">
                  <a:moveTo>
                    <a:pt x="8" y="48"/>
                  </a:moveTo>
                  <a:lnTo>
                    <a:pt x="20" y="48"/>
                  </a:lnTo>
                  <a:lnTo>
                    <a:pt x="20" y="46"/>
                  </a:lnTo>
                  <a:lnTo>
                    <a:pt x="20" y="44"/>
                  </a:lnTo>
                  <a:lnTo>
                    <a:pt x="24" y="44"/>
                  </a:lnTo>
                  <a:lnTo>
                    <a:pt x="24" y="42"/>
                  </a:lnTo>
                  <a:lnTo>
                    <a:pt x="24" y="40"/>
                  </a:lnTo>
                  <a:lnTo>
                    <a:pt x="28" y="40"/>
                  </a:lnTo>
                  <a:lnTo>
                    <a:pt x="28" y="8"/>
                  </a:lnTo>
                  <a:lnTo>
                    <a:pt x="24" y="8"/>
                  </a:lnTo>
                  <a:lnTo>
                    <a:pt x="24" y="6"/>
                  </a:lnTo>
                  <a:lnTo>
                    <a:pt x="24" y="4"/>
                  </a:lnTo>
                  <a:lnTo>
                    <a:pt x="20" y="4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4" y="42"/>
                  </a:lnTo>
                  <a:lnTo>
                    <a:pt x="4" y="44"/>
                  </a:lnTo>
                  <a:lnTo>
                    <a:pt x="8" y="44"/>
                  </a:lnTo>
                  <a:lnTo>
                    <a:pt x="8" y="46"/>
                  </a:lnTo>
                  <a:lnTo>
                    <a:pt x="8" y="48"/>
                  </a:lnTo>
                  <a:close/>
                  <a:moveTo>
                    <a:pt x="8" y="44"/>
                  </a:moveTo>
                  <a:lnTo>
                    <a:pt x="8" y="42"/>
                  </a:lnTo>
                  <a:lnTo>
                    <a:pt x="4" y="42"/>
                  </a:lnTo>
                  <a:lnTo>
                    <a:pt x="4" y="40"/>
                  </a:lnTo>
                  <a:lnTo>
                    <a:pt x="4" y="8"/>
                  </a:lnTo>
                  <a:lnTo>
                    <a:pt x="4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2"/>
                  </a:lnTo>
                  <a:lnTo>
                    <a:pt x="20" y="2"/>
                  </a:lnTo>
                  <a:lnTo>
                    <a:pt x="20" y="4"/>
                  </a:lnTo>
                  <a:lnTo>
                    <a:pt x="20" y="6"/>
                  </a:lnTo>
                  <a:lnTo>
                    <a:pt x="24" y="6"/>
                  </a:lnTo>
                  <a:lnTo>
                    <a:pt x="24" y="8"/>
                  </a:lnTo>
                  <a:lnTo>
                    <a:pt x="24" y="40"/>
                  </a:lnTo>
                  <a:lnTo>
                    <a:pt x="24" y="42"/>
                  </a:lnTo>
                  <a:lnTo>
                    <a:pt x="20" y="42"/>
                  </a:lnTo>
                  <a:lnTo>
                    <a:pt x="20" y="44"/>
                  </a:lnTo>
                  <a:lnTo>
                    <a:pt x="20" y="46"/>
                  </a:lnTo>
                  <a:lnTo>
                    <a:pt x="8" y="46"/>
                  </a:lnTo>
                  <a:lnTo>
                    <a:pt x="8" y="4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19" name="Freeform 307"/>
            <p:cNvSpPr>
              <a:spLocks/>
            </p:cNvSpPr>
            <p:nvPr/>
          </p:nvSpPr>
          <p:spPr bwMode="auto">
            <a:xfrm>
              <a:off x="3603" y="1244"/>
              <a:ext cx="19" cy="3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0" y="36"/>
                </a:cxn>
                <a:cxn ang="0">
                  <a:pos x="20" y="32"/>
                </a:cxn>
                <a:cxn ang="0">
                  <a:pos x="12" y="32"/>
                </a:cxn>
                <a:cxn ang="0">
                  <a:pos x="12" y="32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8" y="2"/>
                </a:cxn>
                <a:cxn ang="0">
                  <a:pos x="10" y="2"/>
                </a:cxn>
                <a:cxn ang="0">
                  <a:pos x="10" y="32"/>
                </a:cxn>
                <a:cxn ang="0">
                  <a:pos x="8" y="32"/>
                </a:cxn>
                <a:cxn ang="0">
                  <a:pos x="0" y="32"/>
                </a:cxn>
                <a:cxn ang="0">
                  <a:pos x="0" y="36"/>
                </a:cxn>
              </a:cxnLst>
              <a:rect l="0" t="0" r="r" b="b"/>
              <a:pathLst>
                <a:path w="20" h="36">
                  <a:moveTo>
                    <a:pt x="0" y="36"/>
                  </a:moveTo>
                  <a:lnTo>
                    <a:pt x="20" y="36"/>
                  </a:lnTo>
                  <a:lnTo>
                    <a:pt x="20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2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32"/>
                  </a:lnTo>
                  <a:lnTo>
                    <a:pt x="8" y="32"/>
                  </a:lnTo>
                  <a:lnTo>
                    <a:pt x="0" y="32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20" name="Freeform 308"/>
            <p:cNvSpPr>
              <a:spLocks noEditPoints="1"/>
            </p:cNvSpPr>
            <p:nvPr/>
          </p:nvSpPr>
          <p:spPr bwMode="auto">
            <a:xfrm>
              <a:off x="3637" y="1244"/>
              <a:ext cx="19" cy="34"/>
            </a:xfrm>
            <a:custGeom>
              <a:avLst/>
              <a:gdLst/>
              <a:ahLst/>
              <a:cxnLst>
                <a:cxn ang="0">
                  <a:pos x="8" y="36"/>
                </a:cxn>
                <a:cxn ang="0">
                  <a:pos x="20" y="36"/>
                </a:cxn>
                <a:cxn ang="0">
                  <a:pos x="20" y="32"/>
                </a:cxn>
                <a:cxn ang="0">
                  <a:pos x="18" y="32"/>
                </a:cxn>
                <a:cxn ang="0">
                  <a:pos x="18" y="32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20" y="26"/>
                </a:cxn>
                <a:cxn ang="0">
                  <a:pos x="20" y="24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8" y="0"/>
                </a:cxn>
                <a:cxn ang="0">
                  <a:pos x="14" y="0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12" y="2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8" y="8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6" y="12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0" y="20"/>
                </a:cxn>
                <a:cxn ang="0">
                  <a:pos x="0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4" y="32"/>
                </a:cxn>
                <a:cxn ang="0">
                  <a:pos x="14" y="32"/>
                </a:cxn>
                <a:cxn ang="0">
                  <a:pos x="8" y="32"/>
                </a:cxn>
                <a:cxn ang="0">
                  <a:pos x="8" y="36"/>
                </a:cxn>
                <a:cxn ang="0">
                  <a:pos x="2" y="24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6" y="20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8" y="18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12" y="12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2" y="24"/>
                </a:cxn>
                <a:cxn ang="0">
                  <a:pos x="2" y="24"/>
                </a:cxn>
              </a:cxnLst>
              <a:rect l="0" t="0" r="r" b="b"/>
              <a:pathLst>
                <a:path w="20" h="36">
                  <a:moveTo>
                    <a:pt x="8" y="36"/>
                  </a:moveTo>
                  <a:lnTo>
                    <a:pt x="20" y="36"/>
                  </a:lnTo>
                  <a:lnTo>
                    <a:pt x="20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20" y="26"/>
                  </a:lnTo>
                  <a:lnTo>
                    <a:pt x="20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8" y="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6" y="12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8" y="32"/>
                  </a:lnTo>
                  <a:lnTo>
                    <a:pt x="8" y="36"/>
                  </a:lnTo>
                  <a:close/>
                  <a:moveTo>
                    <a:pt x="2" y="24"/>
                  </a:moveTo>
                  <a:lnTo>
                    <a:pt x="2" y="20"/>
                  </a:lnTo>
                  <a:lnTo>
                    <a:pt x="2" y="20"/>
                  </a:lnTo>
                  <a:lnTo>
                    <a:pt x="6" y="20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8" y="1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2" y="12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2" y="24"/>
                  </a:lnTo>
                  <a:lnTo>
                    <a:pt x="2" y="2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21" name="Line 309"/>
            <p:cNvSpPr>
              <a:spLocks noChangeShapeType="1"/>
            </p:cNvSpPr>
            <p:nvPr/>
          </p:nvSpPr>
          <p:spPr bwMode="auto">
            <a:xfrm>
              <a:off x="3201" y="1152"/>
              <a:ext cx="168" cy="1"/>
            </a:xfrm>
            <a:prstGeom prst="line">
              <a:avLst/>
            </a:prstGeom>
            <a:noFill/>
            <a:ln w="635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22" name="Freeform 310"/>
            <p:cNvSpPr>
              <a:spLocks/>
            </p:cNvSpPr>
            <p:nvPr/>
          </p:nvSpPr>
          <p:spPr bwMode="auto">
            <a:xfrm>
              <a:off x="3416" y="1128"/>
              <a:ext cx="38" cy="47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40" y="50"/>
                </a:cxn>
                <a:cxn ang="0">
                  <a:pos x="40" y="38"/>
                </a:cxn>
                <a:cxn ang="0">
                  <a:pos x="38" y="38"/>
                </a:cxn>
                <a:cxn ang="0">
                  <a:pos x="38" y="46"/>
                </a:cxn>
                <a:cxn ang="0">
                  <a:pos x="36" y="46"/>
                </a:cxn>
                <a:cxn ang="0">
                  <a:pos x="12" y="46"/>
                </a:cxn>
                <a:cxn ang="0">
                  <a:pos x="12" y="4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28" y="26"/>
                </a:cxn>
                <a:cxn ang="0">
                  <a:pos x="28" y="26"/>
                </a:cxn>
                <a:cxn ang="0">
                  <a:pos x="28" y="30"/>
                </a:cxn>
                <a:cxn ang="0">
                  <a:pos x="32" y="30"/>
                </a:cxn>
                <a:cxn ang="0">
                  <a:pos x="32" y="18"/>
                </a:cxn>
                <a:cxn ang="0">
                  <a:pos x="28" y="18"/>
                </a:cxn>
                <a:cxn ang="0">
                  <a:pos x="28" y="20"/>
                </a:cxn>
                <a:cxn ang="0">
                  <a:pos x="28" y="22"/>
                </a:cxn>
                <a:cxn ang="0">
                  <a:pos x="12" y="22"/>
                </a:cxn>
                <a:cxn ang="0">
                  <a:pos x="12" y="20"/>
                </a:cxn>
                <a:cxn ang="0">
                  <a:pos x="12" y="6"/>
                </a:cxn>
                <a:cxn ang="0">
                  <a:pos x="12" y="4"/>
                </a:cxn>
                <a:cxn ang="0">
                  <a:pos x="36" y="4"/>
                </a:cxn>
                <a:cxn ang="0">
                  <a:pos x="38" y="6"/>
                </a:cxn>
                <a:cxn ang="0">
                  <a:pos x="38" y="12"/>
                </a:cxn>
                <a:cxn ang="0">
                  <a:pos x="40" y="12"/>
                </a:cxn>
                <a:cxn ang="0">
                  <a:pos x="4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8" y="4"/>
                </a:cxn>
                <a:cxn ang="0">
                  <a:pos x="8" y="6"/>
                </a:cxn>
                <a:cxn ang="0">
                  <a:pos x="8" y="46"/>
                </a:cxn>
                <a:cxn ang="0">
                  <a:pos x="8" y="46"/>
                </a:cxn>
                <a:cxn ang="0">
                  <a:pos x="0" y="46"/>
                </a:cxn>
                <a:cxn ang="0">
                  <a:pos x="0" y="50"/>
                </a:cxn>
              </a:cxnLst>
              <a:rect l="0" t="0" r="r" b="b"/>
              <a:pathLst>
                <a:path w="40" h="50">
                  <a:moveTo>
                    <a:pt x="0" y="50"/>
                  </a:moveTo>
                  <a:lnTo>
                    <a:pt x="40" y="50"/>
                  </a:lnTo>
                  <a:lnTo>
                    <a:pt x="40" y="38"/>
                  </a:lnTo>
                  <a:lnTo>
                    <a:pt x="38" y="38"/>
                  </a:lnTo>
                  <a:lnTo>
                    <a:pt x="38" y="46"/>
                  </a:lnTo>
                  <a:lnTo>
                    <a:pt x="36" y="46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30"/>
                  </a:lnTo>
                  <a:lnTo>
                    <a:pt x="32" y="30"/>
                  </a:lnTo>
                  <a:lnTo>
                    <a:pt x="32" y="18"/>
                  </a:lnTo>
                  <a:lnTo>
                    <a:pt x="28" y="18"/>
                  </a:lnTo>
                  <a:lnTo>
                    <a:pt x="28" y="20"/>
                  </a:lnTo>
                  <a:lnTo>
                    <a:pt x="28" y="22"/>
                  </a:lnTo>
                  <a:lnTo>
                    <a:pt x="12" y="22"/>
                  </a:lnTo>
                  <a:lnTo>
                    <a:pt x="12" y="20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36" y="4"/>
                  </a:lnTo>
                  <a:lnTo>
                    <a:pt x="38" y="6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0" y="46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23" name="Freeform 311"/>
            <p:cNvSpPr>
              <a:spLocks noEditPoints="1"/>
            </p:cNvSpPr>
            <p:nvPr/>
          </p:nvSpPr>
          <p:spPr bwMode="auto">
            <a:xfrm>
              <a:off x="3466" y="1150"/>
              <a:ext cx="30" cy="18"/>
            </a:xfrm>
            <a:custGeom>
              <a:avLst/>
              <a:gdLst/>
              <a:ahLst/>
              <a:cxnLst>
                <a:cxn ang="0">
                  <a:pos x="32" y="2"/>
                </a:cxn>
                <a:cxn ang="0">
                  <a:pos x="3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32" y="2"/>
                </a:cxn>
                <a:cxn ang="0">
                  <a:pos x="32" y="18"/>
                </a:cxn>
                <a:cxn ang="0">
                  <a:pos x="32" y="14"/>
                </a:cxn>
                <a:cxn ang="0">
                  <a:pos x="0" y="14"/>
                </a:cxn>
                <a:cxn ang="0">
                  <a:pos x="0" y="18"/>
                </a:cxn>
                <a:cxn ang="0">
                  <a:pos x="32" y="18"/>
                </a:cxn>
              </a:cxnLst>
              <a:rect l="0" t="0" r="r" b="b"/>
              <a:pathLst>
                <a:path w="32" h="18">
                  <a:moveTo>
                    <a:pt x="32" y="2"/>
                  </a:moveTo>
                  <a:lnTo>
                    <a:pt x="3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32" y="2"/>
                  </a:lnTo>
                  <a:close/>
                  <a:moveTo>
                    <a:pt x="32" y="18"/>
                  </a:moveTo>
                  <a:lnTo>
                    <a:pt x="32" y="14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32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24" name="Freeform 312"/>
            <p:cNvSpPr>
              <a:spLocks/>
            </p:cNvSpPr>
            <p:nvPr/>
          </p:nvSpPr>
          <p:spPr bwMode="auto">
            <a:xfrm>
              <a:off x="3515" y="1128"/>
              <a:ext cx="27" cy="47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28" y="50"/>
                </a:cxn>
                <a:cxn ang="0">
                  <a:pos x="28" y="46"/>
                </a:cxn>
                <a:cxn ang="0">
                  <a:pos x="16" y="46"/>
                </a:cxn>
                <a:cxn ang="0">
                  <a:pos x="16" y="46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6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8" y="8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46"/>
                </a:cxn>
                <a:cxn ang="0">
                  <a:pos x="12" y="46"/>
                </a:cxn>
                <a:cxn ang="0">
                  <a:pos x="0" y="46"/>
                </a:cxn>
                <a:cxn ang="0">
                  <a:pos x="0" y="50"/>
                </a:cxn>
              </a:cxnLst>
              <a:rect l="0" t="0" r="r" b="b"/>
              <a:pathLst>
                <a:path w="28" h="50">
                  <a:moveTo>
                    <a:pt x="0" y="50"/>
                  </a:moveTo>
                  <a:lnTo>
                    <a:pt x="28" y="50"/>
                  </a:lnTo>
                  <a:lnTo>
                    <a:pt x="28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0" y="46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25" name="Freeform 313"/>
            <p:cNvSpPr>
              <a:spLocks noEditPoints="1"/>
            </p:cNvSpPr>
            <p:nvPr/>
          </p:nvSpPr>
          <p:spPr bwMode="auto">
            <a:xfrm>
              <a:off x="3563" y="1128"/>
              <a:ext cx="27" cy="47"/>
            </a:xfrm>
            <a:custGeom>
              <a:avLst/>
              <a:gdLst/>
              <a:ahLst/>
              <a:cxnLst>
                <a:cxn ang="0">
                  <a:pos x="8" y="50"/>
                </a:cxn>
                <a:cxn ang="0">
                  <a:pos x="20" y="5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4" y="46"/>
                </a:cxn>
                <a:cxn ang="0">
                  <a:pos x="24" y="42"/>
                </a:cxn>
                <a:cxn ang="0">
                  <a:pos x="24" y="42"/>
                </a:cxn>
                <a:cxn ang="0">
                  <a:pos x="28" y="42"/>
                </a:cxn>
                <a:cxn ang="0">
                  <a:pos x="28" y="10"/>
                </a:cxn>
                <a:cxn ang="0">
                  <a:pos x="24" y="10"/>
                </a:cxn>
                <a:cxn ang="0">
                  <a:pos x="24" y="8"/>
                </a:cxn>
                <a:cxn ang="0">
                  <a:pos x="24" y="6"/>
                </a:cxn>
                <a:cxn ang="0">
                  <a:pos x="20" y="6"/>
                </a:cxn>
                <a:cxn ang="0">
                  <a:pos x="20" y="4"/>
                </a:cxn>
                <a:cxn ang="0">
                  <a:pos x="20" y="0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0" y="10"/>
                </a:cxn>
                <a:cxn ang="0">
                  <a:pos x="0" y="42"/>
                </a:cxn>
                <a:cxn ang="0">
                  <a:pos x="4" y="42"/>
                </a:cxn>
                <a:cxn ang="0">
                  <a:pos x="4" y="42"/>
                </a:cxn>
                <a:cxn ang="0">
                  <a:pos x="4" y="46"/>
                </a:cxn>
                <a:cxn ang="0">
                  <a:pos x="8" y="46"/>
                </a:cxn>
                <a:cxn ang="0">
                  <a:pos x="8" y="46"/>
                </a:cxn>
                <a:cxn ang="0">
                  <a:pos x="8" y="50"/>
                </a:cxn>
                <a:cxn ang="0">
                  <a:pos x="8" y="46"/>
                </a:cxn>
                <a:cxn ang="0">
                  <a:pos x="8" y="42"/>
                </a:cxn>
                <a:cxn ang="0">
                  <a:pos x="4" y="42"/>
                </a:cxn>
                <a:cxn ang="0">
                  <a:pos x="4" y="42"/>
                </a:cxn>
                <a:cxn ang="0">
                  <a:pos x="4" y="10"/>
                </a:cxn>
                <a:cxn ang="0">
                  <a:pos x="4" y="8"/>
                </a:cxn>
                <a:cxn ang="0">
                  <a:pos x="8" y="8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20" y="4"/>
                </a:cxn>
                <a:cxn ang="0">
                  <a:pos x="20" y="6"/>
                </a:cxn>
                <a:cxn ang="0">
                  <a:pos x="20" y="8"/>
                </a:cxn>
                <a:cxn ang="0">
                  <a:pos x="24" y="8"/>
                </a:cxn>
                <a:cxn ang="0">
                  <a:pos x="24" y="10"/>
                </a:cxn>
                <a:cxn ang="0">
                  <a:pos x="24" y="42"/>
                </a:cxn>
                <a:cxn ang="0">
                  <a:pos x="24" y="42"/>
                </a:cxn>
                <a:cxn ang="0">
                  <a:pos x="20" y="42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8" y="46"/>
                </a:cxn>
                <a:cxn ang="0">
                  <a:pos x="8" y="46"/>
                </a:cxn>
              </a:cxnLst>
              <a:rect l="0" t="0" r="r" b="b"/>
              <a:pathLst>
                <a:path w="28" h="50">
                  <a:moveTo>
                    <a:pt x="8" y="50"/>
                  </a:moveTo>
                  <a:lnTo>
                    <a:pt x="20" y="5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4" y="46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8" y="42"/>
                  </a:lnTo>
                  <a:lnTo>
                    <a:pt x="28" y="10"/>
                  </a:lnTo>
                  <a:lnTo>
                    <a:pt x="24" y="10"/>
                  </a:lnTo>
                  <a:lnTo>
                    <a:pt x="24" y="8"/>
                  </a:lnTo>
                  <a:lnTo>
                    <a:pt x="24" y="6"/>
                  </a:lnTo>
                  <a:lnTo>
                    <a:pt x="20" y="6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6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50"/>
                  </a:lnTo>
                  <a:close/>
                  <a:moveTo>
                    <a:pt x="8" y="46"/>
                  </a:moveTo>
                  <a:lnTo>
                    <a:pt x="8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10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8" y="4"/>
                  </a:lnTo>
                  <a:lnTo>
                    <a:pt x="20" y="4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4" y="10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0" y="42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8" y="46"/>
                  </a:lnTo>
                  <a:lnTo>
                    <a:pt x="8" y="4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26" name="Freeform 314"/>
            <p:cNvSpPr>
              <a:spLocks/>
            </p:cNvSpPr>
            <p:nvPr/>
          </p:nvSpPr>
          <p:spPr bwMode="auto">
            <a:xfrm>
              <a:off x="3603" y="1110"/>
              <a:ext cx="19" cy="33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20" y="34"/>
                </a:cxn>
                <a:cxn ang="0">
                  <a:pos x="20" y="32"/>
                </a:cxn>
                <a:cxn ang="0">
                  <a:pos x="12" y="32"/>
                </a:cxn>
                <a:cxn ang="0">
                  <a:pos x="12" y="32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8" y="2"/>
                </a:cxn>
                <a:cxn ang="0">
                  <a:pos x="10" y="2"/>
                </a:cxn>
                <a:cxn ang="0">
                  <a:pos x="10" y="32"/>
                </a:cxn>
                <a:cxn ang="0">
                  <a:pos x="8" y="32"/>
                </a:cxn>
                <a:cxn ang="0">
                  <a:pos x="0" y="32"/>
                </a:cxn>
                <a:cxn ang="0">
                  <a:pos x="0" y="34"/>
                </a:cxn>
              </a:cxnLst>
              <a:rect l="0" t="0" r="r" b="b"/>
              <a:pathLst>
                <a:path w="20" h="34">
                  <a:moveTo>
                    <a:pt x="0" y="34"/>
                  </a:moveTo>
                  <a:lnTo>
                    <a:pt x="20" y="34"/>
                  </a:lnTo>
                  <a:lnTo>
                    <a:pt x="20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2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32"/>
                  </a:lnTo>
                  <a:lnTo>
                    <a:pt x="8" y="32"/>
                  </a:lnTo>
                  <a:lnTo>
                    <a:pt x="0" y="32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27" name="Freeform 315"/>
            <p:cNvSpPr>
              <a:spLocks/>
            </p:cNvSpPr>
            <p:nvPr/>
          </p:nvSpPr>
          <p:spPr bwMode="auto">
            <a:xfrm>
              <a:off x="3637" y="1110"/>
              <a:ext cx="19" cy="33"/>
            </a:xfrm>
            <a:custGeom>
              <a:avLst/>
              <a:gdLst/>
              <a:ahLst/>
              <a:cxnLst>
                <a:cxn ang="0">
                  <a:pos x="2" y="34"/>
                </a:cxn>
                <a:cxn ang="0">
                  <a:pos x="14" y="34"/>
                </a:cxn>
                <a:cxn ang="0">
                  <a:pos x="14" y="32"/>
                </a:cxn>
                <a:cxn ang="0">
                  <a:pos x="14" y="32"/>
                </a:cxn>
                <a:cxn ang="0">
                  <a:pos x="18" y="32"/>
                </a:cxn>
                <a:cxn ang="0">
                  <a:pos x="18" y="30"/>
                </a:cxn>
                <a:cxn ang="0">
                  <a:pos x="18" y="28"/>
                </a:cxn>
                <a:cxn ang="0">
                  <a:pos x="20" y="28"/>
                </a:cxn>
                <a:cxn ang="0">
                  <a:pos x="20" y="18"/>
                </a:cxn>
                <a:cxn ang="0">
                  <a:pos x="18" y="18"/>
                </a:cxn>
                <a:cxn ang="0">
                  <a:pos x="18" y="16"/>
                </a:cxn>
                <a:cxn ang="0">
                  <a:pos x="18" y="14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4" y="12"/>
                </a:cxn>
                <a:cxn ang="0">
                  <a:pos x="2" y="12"/>
                </a:cxn>
                <a:cxn ang="0">
                  <a:pos x="2" y="1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18" y="2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2" y="16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4" y="16"/>
                </a:cxn>
                <a:cxn ang="0">
                  <a:pos x="18" y="16"/>
                </a:cxn>
                <a:cxn ang="0">
                  <a:pos x="18" y="18"/>
                </a:cxn>
                <a:cxn ang="0">
                  <a:pos x="18" y="28"/>
                </a:cxn>
                <a:cxn ang="0">
                  <a:pos x="18" y="30"/>
                </a:cxn>
                <a:cxn ang="0">
                  <a:pos x="14" y="30"/>
                </a:cxn>
                <a:cxn ang="0">
                  <a:pos x="14" y="32"/>
                </a:cxn>
                <a:cxn ang="0">
                  <a:pos x="14" y="32"/>
                </a:cxn>
                <a:cxn ang="0">
                  <a:pos x="2" y="32"/>
                </a:cxn>
                <a:cxn ang="0">
                  <a:pos x="2" y="32"/>
                </a:cxn>
                <a:cxn ang="0">
                  <a:pos x="2" y="30"/>
                </a:cxn>
                <a:cxn ang="0">
                  <a:pos x="0" y="30"/>
                </a:cxn>
                <a:cxn ang="0">
                  <a:pos x="0" y="32"/>
                </a:cxn>
                <a:cxn ang="0">
                  <a:pos x="2" y="32"/>
                </a:cxn>
                <a:cxn ang="0">
                  <a:pos x="2" y="32"/>
                </a:cxn>
                <a:cxn ang="0">
                  <a:pos x="2" y="34"/>
                </a:cxn>
              </a:cxnLst>
              <a:rect l="0" t="0" r="r" b="b"/>
              <a:pathLst>
                <a:path w="20" h="34">
                  <a:moveTo>
                    <a:pt x="2" y="34"/>
                  </a:moveTo>
                  <a:lnTo>
                    <a:pt x="14" y="34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8" y="32"/>
                  </a:lnTo>
                  <a:lnTo>
                    <a:pt x="18" y="30"/>
                  </a:lnTo>
                  <a:lnTo>
                    <a:pt x="18" y="28"/>
                  </a:lnTo>
                  <a:lnTo>
                    <a:pt x="20" y="28"/>
                  </a:lnTo>
                  <a:lnTo>
                    <a:pt x="20" y="18"/>
                  </a:lnTo>
                  <a:lnTo>
                    <a:pt x="18" y="18"/>
                  </a:lnTo>
                  <a:lnTo>
                    <a:pt x="18" y="16"/>
                  </a:lnTo>
                  <a:lnTo>
                    <a:pt x="18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2"/>
                  </a:lnTo>
                  <a:lnTo>
                    <a:pt x="2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6"/>
                  </a:lnTo>
                  <a:lnTo>
                    <a:pt x="18" y="16"/>
                  </a:lnTo>
                  <a:lnTo>
                    <a:pt x="18" y="18"/>
                  </a:lnTo>
                  <a:lnTo>
                    <a:pt x="18" y="28"/>
                  </a:lnTo>
                  <a:lnTo>
                    <a:pt x="18" y="30"/>
                  </a:lnTo>
                  <a:lnTo>
                    <a:pt x="14" y="30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28" name="Line 316"/>
            <p:cNvSpPr>
              <a:spLocks noChangeShapeType="1"/>
            </p:cNvSpPr>
            <p:nvPr/>
          </p:nvSpPr>
          <p:spPr bwMode="auto">
            <a:xfrm>
              <a:off x="3201" y="1019"/>
              <a:ext cx="168" cy="1"/>
            </a:xfrm>
            <a:prstGeom prst="line">
              <a:avLst/>
            </a:prstGeom>
            <a:noFill/>
            <a:ln w="6350">
              <a:solidFill>
                <a:srgbClr val="3300FF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29" name="Freeform 317"/>
            <p:cNvSpPr>
              <a:spLocks/>
            </p:cNvSpPr>
            <p:nvPr/>
          </p:nvSpPr>
          <p:spPr bwMode="auto">
            <a:xfrm>
              <a:off x="3416" y="994"/>
              <a:ext cx="38" cy="48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40" y="50"/>
                </a:cxn>
                <a:cxn ang="0">
                  <a:pos x="40" y="38"/>
                </a:cxn>
                <a:cxn ang="0">
                  <a:pos x="38" y="38"/>
                </a:cxn>
                <a:cxn ang="0">
                  <a:pos x="38" y="46"/>
                </a:cxn>
                <a:cxn ang="0">
                  <a:pos x="36" y="46"/>
                </a:cxn>
                <a:cxn ang="0">
                  <a:pos x="12" y="46"/>
                </a:cxn>
                <a:cxn ang="0">
                  <a:pos x="12" y="46"/>
                </a:cxn>
                <a:cxn ang="0">
                  <a:pos x="12" y="26"/>
                </a:cxn>
                <a:cxn ang="0">
                  <a:pos x="12" y="24"/>
                </a:cxn>
                <a:cxn ang="0">
                  <a:pos x="28" y="24"/>
                </a:cxn>
                <a:cxn ang="0">
                  <a:pos x="28" y="26"/>
                </a:cxn>
                <a:cxn ang="0">
                  <a:pos x="28" y="28"/>
                </a:cxn>
                <a:cxn ang="0">
                  <a:pos x="32" y="28"/>
                </a:cxn>
                <a:cxn ang="0">
                  <a:pos x="32" y="18"/>
                </a:cxn>
                <a:cxn ang="0">
                  <a:pos x="28" y="18"/>
                </a:cxn>
                <a:cxn ang="0">
                  <a:pos x="28" y="20"/>
                </a:cxn>
                <a:cxn ang="0">
                  <a:pos x="28" y="22"/>
                </a:cxn>
                <a:cxn ang="0">
                  <a:pos x="12" y="22"/>
                </a:cxn>
                <a:cxn ang="0">
                  <a:pos x="12" y="20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36" y="4"/>
                </a:cxn>
                <a:cxn ang="0">
                  <a:pos x="38" y="4"/>
                </a:cxn>
                <a:cxn ang="0">
                  <a:pos x="38" y="12"/>
                </a:cxn>
                <a:cxn ang="0">
                  <a:pos x="40" y="12"/>
                </a:cxn>
                <a:cxn ang="0">
                  <a:pos x="4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6"/>
                </a:cxn>
                <a:cxn ang="0">
                  <a:pos x="8" y="46"/>
                </a:cxn>
                <a:cxn ang="0">
                  <a:pos x="0" y="46"/>
                </a:cxn>
                <a:cxn ang="0">
                  <a:pos x="0" y="50"/>
                </a:cxn>
              </a:cxnLst>
              <a:rect l="0" t="0" r="r" b="b"/>
              <a:pathLst>
                <a:path w="40" h="50">
                  <a:moveTo>
                    <a:pt x="0" y="50"/>
                  </a:moveTo>
                  <a:lnTo>
                    <a:pt x="40" y="50"/>
                  </a:lnTo>
                  <a:lnTo>
                    <a:pt x="40" y="38"/>
                  </a:lnTo>
                  <a:lnTo>
                    <a:pt x="38" y="38"/>
                  </a:lnTo>
                  <a:lnTo>
                    <a:pt x="38" y="46"/>
                  </a:lnTo>
                  <a:lnTo>
                    <a:pt x="36" y="46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2" y="26"/>
                  </a:lnTo>
                  <a:lnTo>
                    <a:pt x="12" y="24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32" y="28"/>
                  </a:lnTo>
                  <a:lnTo>
                    <a:pt x="32" y="18"/>
                  </a:lnTo>
                  <a:lnTo>
                    <a:pt x="28" y="18"/>
                  </a:lnTo>
                  <a:lnTo>
                    <a:pt x="28" y="20"/>
                  </a:lnTo>
                  <a:lnTo>
                    <a:pt x="28" y="22"/>
                  </a:lnTo>
                  <a:lnTo>
                    <a:pt x="12" y="22"/>
                  </a:lnTo>
                  <a:lnTo>
                    <a:pt x="12" y="2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36" y="4"/>
                  </a:lnTo>
                  <a:lnTo>
                    <a:pt x="38" y="4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0" y="46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30" name="Freeform 318"/>
            <p:cNvSpPr>
              <a:spLocks noEditPoints="1"/>
            </p:cNvSpPr>
            <p:nvPr/>
          </p:nvSpPr>
          <p:spPr bwMode="auto">
            <a:xfrm>
              <a:off x="3466" y="1015"/>
              <a:ext cx="30" cy="17"/>
            </a:xfrm>
            <a:custGeom>
              <a:avLst/>
              <a:gdLst/>
              <a:ahLst/>
              <a:cxnLst>
                <a:cxn ang="0">
                  <a:pos x="32" y="4"/>
                </a:cxn>
                <a:cxn ang="0">
                  <a:pos x="32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32" y="4"/>
                </a:cxn>
                <a:cxn ang="0">
                  <a:pos x="32" y="18"/>
                </a:cxn>
                <a:cxn ang="0">
                  <a:pos x="32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32" y="18"/>
                </a:cxn>
              </a:cxnLst>
              <a:rect l="0" t="0" r="r" b="b"/>
              <a:pathLst>
                <a:path w="32" h="18">
                  <a:moveTo>
                    <a:pt x="32" y="4"/>
                  </a:moveTo>
                  <a:lnTo>
                    <a:pt x="3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32" y="4"/>
                  </a:lnTo>
                  <a:close/>
                  <a:moveTo>
                    <a:pt x="32" y="18"/>
                  </a:moveTo>
                  <a:lnTo>
                    <a:pt x="32" y="16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32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31" name="Freeform 319"/>
            <p:cNvSpPr>
              <a:spLocks/>
            </p:cNvSpPr>
            <p:nvPr/>
          </p:nvSpPr>
          <p:spPr bwMode="auto">
            <a:xfrm>
              <a:off x="3515" y="994"/>
              <a:ext cx="27" cy="48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28" y="50"/>
                </a:cxn>
                <a:cxn ang="0">
                  <a:pos x="28" y="46"/>
                </a:cxn>
                <a:cxn ang="0">
                  <a:pos x="16" y="46"/>
                </a:cxn>
                <a:cxn ang="0">
                  <a:pos x="16" y="46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8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12" y="46"/>
                </a:cxn>
                <a:cxn ang="0">
                  <a:pos x="12" y="46"/>
                </a:cxn>
                <a:cxn ang="0">
                  <a:pos x="0" y="46"/>
                </a:cxn>
                <a:cxn ang="0">
                  <a:pos x="0" y="50"/>
                </a:cxn>
              </a:cxnLst>
              <a:rect l="0" t="0" r="r" b="b"/>
              <a:pathLst>
                <a:path w="28" h="50">
                  <a:moveTo>
                    <a:pt x="0" y="50"/>
                  </a:moveTo>
                  <a:lnTo>
                    <a:pt x="28" y="50"/>
                  </a:lnTo>
                  <a:lnTo>
                    <a:pt x="28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8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0" y="46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32" name="Freeform 320"/>
            <p:cNvSpPr>
              <a:spLocks noEditPoints="1"/>
            </p:cNvSpPr>
            <p:nvPr/>
          </p:nvSpPr>
          <p:spPr bwMode="auto">
            <a:xfrm>
              <a:off x="3563" y="994"/>
              <a:ext cx="27" cy="48"/>
            </a:xfrm>
            <a:custGeom>
              <a:avLst/>
              <a:gdLst/>
              <a:ahLst/>
              <a:cxnLst>
                <a:cxn ang="0">
                  <a:pos x="8" y="50"/>
                </a:cxn>
                <a:cxn ang="0">
                  <a:pos x="20" y="5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4" y="46"/>
                </a:cxn>
                <a:cxn ang="0">
                  <a:pos x="24" y="42"/>
                </a:cxn>
                <a:cxn ang="0">
                  <a:pos x="24" y="42"/>
                </a:cxn>
                <a:cxn ang="0">
                  <a:pos x="28" y="42"/>
                </a:cxn>
                <a:cxn ang="0">
                  <a:pos x="28" y="8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24" y="4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20" y="0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4" y="4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0" y="8"/>
                </a:cxn>
                <a:cxn ang="0">
                  <a:pos x="0" y="42"/>
                </a:cxn>
                <a:cxn ang="0">
                  <a:pos x="4" y="42"/>
                </a:cxn>
                <a:cxn ang="0">
                  <a:pos x="4" y="42"/>
                </a:cxn>
                <a:cxn ang="0">
                  <a:pos x="4" y="46"/>
                </a:cxn>
                <a:cxn ang="0">
                  <a:pos x="8" y="46"/>
                </a:cxn>
                <a:cxn ang="0">
                  <a:pos x="8" y="46"/>
                </a:cxn>
                <a:cxn ang="0">
                  <a:pos x="8" y="50"/>
                </a:cxn>
                <a:cxn ang="0">
                  <a:pos x="8" y="46"/>
                </a:cxn>
                <a:cxn ang="0">
                  <a:pos x="8" y="42"/>
                </a:cxn>
                <a:cxn ang="0">
                  <a:pos x="4" y="42"/>
                </a:cxn>
                <a:cxn ang="0">
                  <a:pos x="4" y="42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8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20" y="8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24" y="42"/>
                </a:cxn>
                <a:cxn ang="0">
                  <a:pos x="24" y="42"/>
                </a:cxn>
                <a:cxn ang="0">
                  <a:pos x="20" y="42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8" y="46"/>
                </a:cxn>
                <a:cxn ang="0">
                  <a:pos x="8" y="46"/>
                </a:cxn>
              </a:cxnLst>
              <a:rect l="0" t="0" r="r" b="b"/>
              <a:pathLst>
                <a:path w="28" h="50">
                  <a:moveTo>
                    <a:pt x="8" y="50"/>
                  </a:moveTo>
                  <a:lnTo>
                    <a:pt x="20" y="5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4" y="46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8" y="42"/>
                  </a:lnTo>
                  <a:lnTo>
                    <a:pt x="28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50"/>
                  </a:lnTo>
                  <a:close/>
                  <a:moveTo>
                    <a:pt x="8" y="46"/>
                  </a:moveTo>
                  <a:lnTo>
                    <a:pt x="8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0" y="42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8" y="46"/>
                  </a:lnTo>
                  <a:lnTo>
                    <a:pt x="8" y="4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33" name="Freeform 321"/>
            <p:cNvSpPr>
              <a:spLocks/>
            </p:cNvSpPr>
            <p:nvPr/>
          </p:nvSpPr>
          <p:spPr bwMode="auto">
            <a:xfrm>
              <a:off x="3603" y="975"/>
              <a:ext cx="19" cy="3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0" y="36"/>
                </a:cxn>
                <a:cxn ang="0">
                  <a:pos x="20" y="34"/>
                </a:cxn>
                <a:cxn ang="0">
                  <a:pos x="12" y="34"/>
                </a:cxn>
                <a:cxn ang="0">
                  <a:pos x="12" y="34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8" y="4"/>
                </a:cxn>
                <a:cxn ang="0">
                  <a:pos x="10" y="4"/>
                </a:cxn>
                <a:cxn ang="0">
                  <a:pos x="10" y="34"/>
                </a:cxn>
                <a:cxn ang="0">
                  <a:pos x="8" y="34"/>
                </a:cxn>
                <a:cxn ang="0">
                  <a:pos x="0" y="34"/>
                </a:cxn>
                <a:cxn ang="0">
                  <a:pos x="0" y="36"/>
                </a:cxn>
              </a:cxnLst>
              <a:rect l="0" t="0" r="r" b="b"/>
              <a:pathLst>
                <a:path w="20" h="36">
                  <a:moveTo>
                    <a:pt x="0" y="36"/>
                  </a:moveTo>
                  <a:lnTo>
                    <a:pt x="20" y="36"/>
                  </a:lnTo>
                  <a:lnTo>
                    <a:pt x="20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34"/>
                  </a:lnTo>
                  <a:lnTo>
                    <a:pt x="8" y="34"/>
                  </a:lnTo>
                  <a:lnTo>
                    <a:pt x="0" y="34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34" name="Freeform 322"/>
            <p:cNvSpPr>
              <a:spLocks noEditPoints="1"/>
            </p:cNvSpPr>
            <p:nvPr/>
          </p:nvSpPr>
          <p:spPr bwMode="auto">
            <a:xfrm>
              <a:off x="3637" y="975"/>
              <a:ext cx="19" cy="34"/>
            </a:xfrm>
            <a:custGeom>
              <a:avLst/>
              <a:gdLst/>
              <a:ahLst/>
              <a:cxnLst>
                <a:cxn ang="0">
                  <a:pos x="14" y="36"/>
                </a:cxn>
                <a:cxn ang="0">
                  <a:pos x="14" y="34"/>
                </a:cxn>
                <a:cxn ang="0">
                  <a:pos x="18" y="30"/>
                </a:cxn>
                <a:cxn ang="0">
                  <a:pos x="20" y="30"/>
                </a:cxn>
                <a:cxn ang="0">
                  <a:pos x="18" y="22"/>
                </a:cxn>
                <a:cxn ang="0">
                  <a:pos x="18" y="18"/>
                </a:cxn>
                <a:cxn ang="0">
                  <a:pos x="14" y="18"/>
                </a:cxn>
                <a:cxn ang="0">
                  <a:pos x="6" y="16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2" y="6"/>
                </a:cxn>
                <a:cxn ang="0">
                  <a:pos x="12" y="4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6" y="4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2"/>
                </a:cxn>
                <a:cxn ang="0">
                  <a:pos x="2" y="30"/>
                </a:cxn>
                <a:cxn ang="0">
                  <a:pos x="2" y="34"/>
                </a:cxn>
                <a:cxn ang="0">
                  <a:pos x="6" y="34"/>
                </a:cxn>
                <a:cxn ang="0">
                  <a:pos x="6" y="34"/>
                </a:cxn>
                <a:cxn ang="0">
                  <a:pos x="2" y="30"/>
                </a:cxn>
                <a:cxn ang="0">
                  <a:pos x="2" y="22"/>
                </a:cxn>
                <a:cxn ang="0">
                  <a:pos x="6" y="22"/>
                </a:cxn>
                <a:cxn ang="0">
                  <a:pos x="6" y="18"/>
                </a:cxn>
                <a:cxn ang="0">
                  <a:pos x="14" y="18"/>
                </a:cxn>
                <a:cxn ang="0">
                  <a:pos x="18" y="22"/>
                </a:cxn>
                <a:cxn ang="0">
                  <a:pos x="18" y="30"/>
                </a:cxn>
                <a:cxn ang="0">
                  <a:pos x="14" y="30"/>
                </a:cxn>
                <a:cxn ang="0">
                  <a:pos x="14" y="34"/>
                </a:cxn>
                <a:cxn ang="0">
                  <a:pos x="6" y="34"/>
                </a:cxn>
              </a:cxnLst>
              <a:rect l="0" t="0" r="r" b="b"/>
              <a:pathLst>
                <a:path w="20" h="36">
                  <a:moveTo>
                    <a:pt x="6" y="36"/>
                  </a:moveTo>
                  <a:lnTo>
                    <a:pt x="14" y="36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8" y="34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20" y="30"/>
                  </a:lnTo>
                  <a:lnTo>
                    <a:pt x="20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6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6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12" y="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6" y="6"/>
                  </a:lnTo>
                  <a:lnTo>
                    <a:pt x="6" y="6"/>
                  </a:lnTo>
                  <a:lnTo>
                    <a:pt x="2" y="6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6"/>
                  </a:lnTo>
                  <a:close/>
                  <a:moveTo>
                    <a:pt x="6" y="34"/>
                  </a:moveTo>
                  <a:lnTo>
                    <a:pt x="6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6" y="22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4" y="30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6" y="34"/>
                  </a:lnTo>
                  <a:lnTo>
                    <a:pt x="6" y="3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35" name="Line 323"/>
            <p:cNvSpPr>
              <a:spLocks noChangeShapeType="1"/>
            </p:cNvSpPr>
            <p:nvPr/>
          </p:nvSpPr>
          <p:spPr bwMode="auto">
            <a:xfrm>
              <a:off x="3201" y="886"/>
              <a:ext cx="168" cy="1"/>
            </a:xfrm>
            <a:prstGeom prst="line">
              <a:avLst/>
            </a:prstGeom>
            <a:noFill/>
            <a:ln w="6350">
              <a:solidFill>
                <a:srgbClr val="CC00FF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36" name="Freeform 324"/>
            <p:cNvSpPr>
              <a:spLocks/>
            </p:cNvSpPr>
            <p:nvPr/>
          </p:nvSpPr>
          <p:spPr bwMode="auto">
            <a:xfrm>
              <a:off x="3416" y="861"/>
              <a:ext cx="38" cy="47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40" y="50"/>
                </a:cxn>
                <a:cxn ang="0">
                  <a:pos x="40" y="38"/>
                </a:cxn>
                <a:cxn ang="0">
                  <a:pos x="38" y="38"/>
                </a:cxn>
                <a:cxn ang="0">
                  <a:pos x="38" y="44"/>
                </a:cxn>
                <a:cxn ang="0">
                  <a:pos x="36" y="46"/>
                </a:cxn>
                <a:cxn ang="0">
                  <a:pos x="12" y="46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28" y="24"/>
                </a:cxn>
                <a:cxn ang="0">
                  <a:pos x="28" y="24"/>
                </a:cxn>
                <a:cxn ang="0">
                  <a:pos x="28" y="28"/>
                </a:cxn>
                <a:cxn ang="0">
                  <a:pos x="32" y="28"/>
                </a:cxn>
                <a:cxn ang="0">
                  <a:pos x="32" y="16"/>
                </a:cxn>
                <a:cxn ang="0">
                  <a:pos x="28" y="16"/>
                </a:cxn>
                <a:cxn ang="0">
                  <a:pos x="28" y="20"/>
                </a:cxn>
                <a:cxn ang="0">
                  <a:pos x="28" y="20"/>
                </a:cxn>
                <a:cxn ang="0">
                  <a:pos x="12" y="20"/>
                </a:cxn>
                <a:cxn ang="0">
                  <a:pos x="12" y="20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36" y="4"/>
                </a:cxn>
                <a:cxn ang="0">
                  <a:pos x="38" y="4"/>
                </a:cxn>
                <a:cxn ang="0">
                  <a:pos x="38" y="12"/>
                </a:cxn>
                <a:cxn ang="0">
                  <a:pos x="40" y="12"/>
                </a:cxn>
                <a:cxn ang="0">
                  <a:pos x="4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4"/>
                </a:cxn>
                <a:cxn ang="0">
                  <a:pos x="8" y="46"/>
                </a:cxn>
                <a:cxn ang="0">
                  <a:pos x="0" y="46"/>
                </a:cxn>
                <a:cxn ang="0">
                  <a:pos x="0" y="50"/>
                </a:cxn>
              </a:cxnLst>
              <a:rect l="0" t="0" r="r" b="b"/>
              <a:pathLst>
                <a:path w="40" h="50">
                  <a:moveTo>
                    <a:pt x="0" y="50"/>
                  </a:moveTo>
                  <a:lnTo>
                    <a:pt x="40" y="50"/>
                  </a:lnTo>
                  <a:lnTo>
                    <a:pt x="40" y="38"/>
                  </a:lnTo>
                  <a:lnTo>
                    <a:pt x="38" y="38"/>
                  </a:lnTo>
                  <a:lnTo>
                    <a:pt x="38" y="44"/>
                  </a:lnTo>
                  <a:lnTo>
                    <a:pt x="36" y="46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8"/>
                  </a:lnTo>
                  <a:lnTo>
                    <a:pt x="32" y="28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36" y="4"/>
                  </a:lnTo>
                  <a:lnTo>
                    <a:pt x="38" y="4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4"/>
                  </a:lnTo>
                  <a:lnTo>
                    <a:pt x="8" y="46"/>
                  </a:lnTo>
                  <a:lnTo>
                    <a:pt x="0" y="46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37" name="Freeform 325"/>
            <p:cNvSpPr>
              <a:spLocks noEditPoints="1"/>
            </p:cNvSpPr>
            <p:nvPr/>
          </p:nvSpPr>
          <p:spPr bwMode="auto">
            <a:xfrm>
              <a:off x="3466" y="882"/>
              <a:ext cx="30" cy="17"/>
            </a:xfrm>
            <a:custGeom>
              <a:avLst/>
              <a:gdLst/>
              <a:ahLst/>
              <a:cxnLst>
                <a:cxn ang="0">
                  <a:pos x="32" y="4"/>
                </a:cxn>
                <a:cxn ang="0">
                  <a:pos x="32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32" y="4"/>
                </a:cxn>
                <a:cxn ang="0">
                  <a:pos x="32" y="18"/>
                </a:cxn>
                <a:cxn ang="0">
                  <a:pos x="32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32" y="18"/>
                </a:cxn>
              </a:cxnLst>
              <a:rect l="0" t="0" r="r" b="b"/>
              <a:pathLst>
                <a:path w="32" h="18">
                  <a:moveTo>
                    <a:pt x="32" y="4"/>
                  </a:moveTo>
                  <a:lnTo>
                    <a:pt x="3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32" y="4"/>
                  </a:lnTo>
                  <a:close/>
                  <a:moveTo>
                    <a:pt x="32" y="18"/>
                  </a:moveTo>
                  <a:lnTo>
                    <a:pt x="32" y="16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32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38" name="Freeform 326"/>
            <p:cNvSpPr>
              <a:spLocks/>
            </p:cNvSpPr>
            <p:nvPr/>
          </p:nvSpPr>
          <p:spPr bwMode="auto">
            <a:xfrm>
              <a:off x="3515" y="861"/>
              <a:ext cx="27" cy="47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28" y="50"/>
                </a:cxn>
                <a:cxn ang="0">
                  <a:pos x="28" y="46"/>
                </a:cxn>
                <a:cxn ang="0">
                  <a:pos x="16" y="46"/>
                </a:cxn>
                <a:cxn ang="0">
                  <a:pos x="16" y="44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8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12" y="44"/>
                </a:cxn>
                <a:cxn ang="0">
                  <a:pos x="12" y="46"/>
                </a:cxn>
                <a:cxn ang="0">
                  <a:pos x="0" y="46"/>
                </a:cxn>
                <a:cxn ang="0">
                  <a:pos x="0" y="50"/>
                </a:cxn>
              </a:cxnLst>
              <a:rect l="0" t="0" r="r" b="b"/>
              <a:pathLst>
                <a:path w="28" h="50">
                  <a:moveTo>
                    <a:pt x="0" y="50"/>
                  </a:moveTo>
                  <a:lnTo>
                    <a:pt x="28" y="50"/>
                  </a:lnTo>
                  <a:lnTo>
                    <a:pt x="28" y="46"/>
                  </a:lnTo>
                  <a:lnTo>
                    <a:pt x="16" y="46"/>
                  </a:lnTo>
                  <a:lnTo>
                    <a:pt x="16" y="44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8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4"/>
                  </a:lnTo>
                  <a:lnTo>
                    <a:pt x="12" y="46"/>
                  </a:lnTo>
                  <a:lnTo>
                    <a:pt x="0" y="46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39" name="Freeform 327"/>
            <p:cNvSpPr>
              <a:spLocks noEditPoints="1"/>
            </p:cNvSpPr>
            <p:nvPr/>
          </p:nvSpPr>
          <p:spPr bwMode="auto">
            <a:xfrm>
              <a:off x="3563" y="861"/>
              <a:ext cx="27" cy="47"/>
            </a:xfrm>
            <a:custGeom>
              <a:avLst/>
              <a:gdLst/>
              <a:ahLst/>
              <a:cxnLst>
                <a:cxn ang="0">
                  <a:pos x="8" y="50"/>
                </a:cxn>
                <a:cxn ang="0">
                  <a:pos x="20" y="50"/>
                </a:cxn>
                <a:cxn ang="0">
                  <a:pos x="20" y="46"/>
                </a:cxn>
                <a:cxn ang="0">
                  <a:pos x="20" y="44"/>
                </a:cxn>
                <a:cxn ang="0">
                  <a:pos x="24" y="44"/>
                </a:cxn>
                <a:cxn ang="0">
                  <a:pos x="24" y="42"/>
                </a:cxn>
                <a:cxn ang="0">
                  <a:pos x="24" y="40"/>
                </a:cxn>
                <a:cxn ang="0">
                  <a:pos x="28" y="40"/>
                </a:cxn>
                <a:cxn ang="0">
                  <a:pos x="28" y="8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24" y="4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20" y="0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4" y="4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0" y="8"/>
                </a:cxn>
                <a:cxn ang="0">
                  <a:pos x="0" y="40"/>
                </a:cxn>
                <a:cxn ang="0">
                  <a:pos x="4" y="40"/>
                </a:cxn>
                <a:cxn ang="0">
                  <a:pos x="4" y="42"/>
                </a:cxn>
                <a:cxn ang="0">
                  <a:pos x="4" y="44"/>
                </a:cxn>
                <a:cxn ang="0">
                  <a:pos x="8" y="44"/>
                </a:cxn>
                <a:cxn ang="0">
                  <a:pos x="8" y="46"/>
                </a:cxn>
                <a:cxn ang="0">
                  <a:pos x="8" y="50"/>
                </a:cxn>
                <a:cxn ang="0">
                  <a:pos x="8" y="44"/>
                </a:cxn>
                <a:cxn ang="0">
                  <a:pos x="8" y="42"/>
                </a:cxn>
                <a:cxn ang="0">
                  <a:pos x="4" y="42"/>
                </a:cxn>
                <a:cxn ang="0">
                  <a:pos x="4" y="40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8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20" y="8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24" y="40"/>
                </a:cxn>
                <a:cxn ang="0">
                  <a:pos x="24" y="42"/>
                </a:cxn>
                <a:cxn ang="0">
                  <a:pos x="20" y="42"/>
                </a:cxn>
                <a:cxn ang="0">
                  <a:pos x="20" y="44"/>
                </a:cxn>
                <a:cxn ang="0">
                  <a:pos x="20" y="46"/>
                </a:cxn>
                <a:cxn ang="0">
                  <a:pos x="8" y="46"/>
                </a:cxn>
                <a:cxn ang="0">
                  <a:pos x="8" y="44"/>
                </a:cxn>
              </a:cxnLst>
              <a:rect l="0" t="0" r="r" b="b"/>
              <a:pathLst>
                <a:path w="28" h="50">
                  <a:moveTo>
                    <a:pt x="8" y="50"/>
                  </a:moveTo>
                  <a:lnTo>
                    <a:pt x="20" y="50"/>
                  </a:lnTo>
                  <a:lnTo>
                    <a:pt x="20" y="46"/>
                  </a:lnTo>
                  <a:lnTo>
                    <a:pt x="20" y="44"/>
                  </a:lnTo>
                  <a:lnTo>
                    <a:pt x="24" y="44"/>
                  </a:lnTo>
                  <a:lnTo>
                    <a:pt x="24" y="42"/>
                  </a:lnTo>
                  <a:lnTo>
                    <a:pt x="24" y="40"/>
                  </a:lnTo>
                  <a:lnTo>
                    <a:pt x="28" y="40"/>
                  </a:lnTo>
                  <a:lnTo>
                    <a:pt x="28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4" y="42"/>
                  </a:lnTo>
                  <a:lnTo>
                    <a:pt x="4" y="44"/>
                  </a:lnTo>
                  <a:lnTo>
                    <a:pt x="8" y="44"/>
                  </a:lnTo>
                  <a:lnTo>
                    <a:pt x="8" y="46"/>
                  </a:lnTo>
                  <a:lnTo>
                    <a:pt x="8" y="50"/>
                  </a:lnTo>
                  <a:close/>
                  <a:moveTo>
                    <a:pt x="8" y="44"/>
                  </a:moveTo>
                  <a:lnTo>
                    <a:pt x="8" y="42"/>
                  </a:lnTo>
                  <a:lnTo>
                    <a:pt x="4" y="42"/>
                  </a:lnTo>
                  <a:lnTo>
                    <a:pt x="4" y="40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40"/>
                  </a:lnTo>
                  <a:lnTo>
                    <a:pt x="24" y="42"/>
                  </a:lnTo>
                  <a:lnTo>
                    <a:pt x="20" y="42"/>
                  </a:lnTo>
                  <a:lnTo>
                    <a:pt x="20" y="44"/>
                  </a:lnTo>
                  <a:lnTo>
                    <a:pt x="20" y="46"/>
                  </a:lnTo>
                  <a:lnTo>
                    <a:pt x="8" y="46"/>
                  </a:lnTo>
                  <a:lnTo>
                    <a:pt x="8" y="4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40" name="Freeform 328"/>
            <p:cNvSpPr>
              <a:spLocks/>
            </p:cNvSpPr>
            <p:nvPr/>
          </p:nvSpPr>
          <p:spPr bwMode="auto">
            <a:xfrm>
              <a:off x="3603" y="842"/>
              <a:ext cx="19" cy="3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0" y="36"/>
                </a:cxn>
                <a:cxn ang="0">
                  <a:pos x="20" y="34"/>
                </a:cxn>
                <a:cxn ang="0">
                  <a:pos x="12" y="34"/>
                </a:cxn>
                <a:cxn ang="0">
                  <a:pos x="12" y="32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6" y="2"/>
                </a:cxn>
                <a:cxn ang="0">
                  <a:pos x="6" y="4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8" y="2"/>
                </a:cxn>
                <a:cxn ang="0">
                  <a:pos x="10" y="4"/>
                </a:cxn>
                <a:cxn ang="0">
                  <a:pos x="10" y="32"/>
                </a:cxn>
                <a:cxn ang="0">
                  <a:pos x="8" y="34"/>
                </a:cxn>
                <a:cxn ang="0">
                  <a:pos x="0" y="34"/>
                </a:cxn>
                <a:cxn ang="0">
                  <a:pos x="0" y="36"/>
                </a:cxn>
              </a:cxnLst>
              <a:rect l="0" t="0" r="r" b="b"/>
              <a:pathLst>
                <a:path w="20" h="36">
                  <a:moveTo>
                    <a:pt x="0" y="36"/>
                  </a:moveTo>
                  <a:lnTo>
                    <a:pt x="20" y="36"/>
                  </a:lnTo>
                  <a:lnTo>
                    <a:pt x="20" y="34"/>
                  </a:lnTo>
                  <a:lnTo>
                    <a:pt x="12" y="34"/>
                  </a:lnTo>
                  <a:lnTo>
                    <a:pt x="12" y="32"/>
                  </a:lnTo>
                  <a:lnTo>
                    <a:pt x="12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4"/>
                  </a:lnTo>
                  <a:lnTo>
                    <a:pt x="10" y="32"/>
                  </a:lnTo>
                  <a:lnTo>
                    <a:pt x="8" y="34"/>
                  </a:lnTo>
                  <a:lnTo>
                    <a:pt x="0" y="34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41" name="Freeform 329"/>
            <p:cNvSpPr>
              <a:spLocks/>
            </p:cNvSpPr>
            <p:nvPr/>
          </p:nvSpPr>
          <p:spPr bwMode="auto">
            <a:xfrm>
              <a:off x="3637" y="842"/>
              <a:ext cx="19" cy="34"/>
            </a:xfrm>
            <a:custGeom>
              <a:avLst/>
              <a:gdLst/>
              <a:ahLst/>
              <a:cxnLst>
                <a:cxn ang="0">
                  <a:pos x="6" y="36"/>
                </a:cxn>
                <a:cxn ang="0">
                  <a:pos x="8" y="36"/>
                </a:cxn>
                <a:cxn ang="0">
                  <a:pos x="8" y="28"/>
                </a:cxn>
                <a:cxn ang="0">
                  <a:pos x="8" y="26"/>
                </a:cxn>
                <a:cxn ang="0">
                  <a:pos x="12" y="26"/>
                </a:cxn>
                <a:cxn ang="0">
                  <a:pos x="12" y="22"/>
                </a:cxn>
                <a:cxn ang="0">
                  <a:pos x="12" y="20"/>
                </a:cxn>
                <a:cxn ang="0">
                  <a:pos x="14" y="20"/>
                </a:cxn>
                <a:cxn ang="0">
                  <a:pos x="14" y="16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20" y="8"/>
                </a:cxn>
                <a:cxn ang="0">
                  <a:pos x="20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2" y="8"/>
                </a:cxn>
                <a:cxn ang="0">
                  <a:pos x="2" y="4"/>
                </a:cxn>
                <a:cxn ang="0">
                  <a:pos x="2" y="2"/>
                </a:cxn>
                <a:cxn ang="0">
                  <a:pos x="18" y="2"/>
                </a:cxn>
                <a:cxn ang="0">
                  <a:pos x="18" y="4"/>
                </a:cxn>
                <a:cxn ang="0">
                  <a:pos x="18" y="8"/>
                </a:cxn>
                <a:cxn ang="0">
                  <a:pos x="18" y="10"/>
                </a:cxn>
                <a:cxn ang="0">
                  <a:pos x="14" y="10"/>
                </a:cxn>
                <a:cxn ang="0">
                  <a:pos x="14" y="14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12" y="20"/>
                </a:cxn>
                <a:cxn ang="0">
                  <a:pos x="12" y="22"/>
                </a:cxn>
                <a:cxn ang="0">
                  <a:pos x="8" y="22"/>
                </a:cxn>
                <a:cxn ang="0">
                  <a:pos x="8" y="26"/>
                </a:cxn>
                <a:cxn ang="0">
                  <a:pos x="8" y="28"/>
                </a:cxn>
                <a:cxn ang="0">
                  <a:pos x="6" y="28"/>
                </a:cxn>
                <a:cxn ang="0">
                  <a:pos x="6" y="36"/>
                </a:cxn>
              </a:cxnLst>
              <a:rect l="0" t="0" r="r" b="b"/>
              <a:pathLst>
                <a:path w="20" h="36">
                  <a:moveTo>
                    <a:pt x="6" y="36"/>
                  </a:moveTo>
                  <a:lnTo>
                    <a:pt x="8" y="36"/>
                  </a:lnTo>
                  <a:lnTo>
                    <a:pt x="8" y="28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2" y="22"/>
                  </a:lnTo>
                  <a:lnTo>
                    <a:pt x="12" y="20"/>
                  </a:lnTo>
                  <a:lnTo>
                    <a:pt x="14" y="20"/>
                  </a:lnTo>
                  <a:lnTo>
                    <a:pt x="14" y="16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20" y="8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4" y="10"/>
                  </a:lnTo>
                  <a:lnTo>
                    <a:pt x="14" y="14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20"/>
                  </a:lnTo>
                  <a:lnTo>
                    <a:pt x="12" y="22"/>
                  </a:lnTo>
                  <a:lnTo>
                    <a:pt x="8" y="22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6" y="28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42" name="Line 330"/>
            <p:cNvSpPr>
              <a:spLocks noChangeShapeType="1"/>
            </p:cNvSpPr>
            <p:nvPr/>
          </p:nvSpPr>
          <p:spPr bwMode="auto">
            <a:xfrm>
              <a:off x="3201" y="752"/>
              <a:ext cx="168" cy="1"/>
            </a:xfrm>
            <a:prstGeom prst="line">
              <a:avLst/>
            </a:prstGeom>
            <a:noFill/>
            <a:ln w="6350">
              <a:solidFill>
                <a:srgbClr val="FF0099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43" name="Freeform 331"/>
            <p:cNvSpPr>
              <a:spLocks/>
            </p:cNvSpPr>
            <p:nvPr/>
          </p:nvSpPr>
          <p:spPr bwMode="auto">
            <a:xfrm>
              <a:off x="3416" y="727"/>
              <a:ext cx="38" cy="46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40" y="48"/>
                </a:cxn>
                <a:cxn ang="0">
                  <a:pos x="40" y="36"/>
                </a:cxn>
                <a:cxn ang="0">
                  <a:pos x="38" y="36"/>
                </a:cxn>
                <a:cxn ang="0">
                  <a:pos x="38" y="44"/>
                </a:cxn>
                <a:cxn ang="0">
                  <a:pos x="36" y="46"/>
                </a:cxn>
                <a:cxn ang="0">
                  <a:pos x="12" y="46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28" y="24"/>
                </a:cxn>
                <a:cxn ang="0">
                  <a:pos x="28" y="24"/>
                </a:cxn>
                <a:cxn ang="0">
                  <a:pos x="28" y="28"/>
                </a:cxn>
                <a:cxn ang="0">
                  <a:pos x="32" y="28"/>
                </a:cxn>
                <a:cxn ang="0">
                  <a:pos x="32" y="16"/>
                </a:cxn>
                <a:cxn ang="0">
                  <a:pos x="28" y="16"/>
                </a:cxn>
                <a:cxn ang="0">
                  <a:pos x="28" y="20"/>
                </a:cxn>
                <a:cxn ang="0">
                  <a:pos x="28" y="20"/>
                </a:cxn>
                <a:cxn ang="0">
                  <a:pos x="12" y="20"/>
                </a:cxn>
                <a:cxn ang="0">
                  <a:pos x="12" y="20"/>
                </a:cxn>
                <a:cxn ang="0">
                  <a:pos x="12" y="4"/>
                </a:cxn>
                <a:cxn ang="0">
                  <a:pos x="12" y="2"/>
                </a:cxn>
                <a:cxn ang="0">
                  <a:pos x="36" y="2"/>
                </a:cxn>
                <a:cxn ang="0">
                  <a:pos x="38" y="4"/>
                </a:cxn>
                <a:cxn ang="0">
                  <a:pos x="38" y="12"/>
                </a:cxn>
                <a:cxn ang="0">
                  <a:pos x="40" y="12"/>
                </a:cxn>
                <a:cxn ang="0">
                  <a:pos x="4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8" y="2"/>
                </a:cxn>
                <a:cxn ang="0">
                  <a:pos x="8" y="4"/>
                </a:cxn>
                <a:cxn ang="0">
                  <a:pos x="8" y="44"/>
                </a:cxn>
                <a:cxn ang="0">
                  <a:pos x="8" y="46"/>
                </a:cxn>
                <a:cxn ang="0">
                  <a:pos x="0" y="46"/>
                </a:cxn>
                <a:cxn ang="0">
                  <a:pos x="0" y="48"/>
                </a:cxn>
              </a:cxnLst>
              <a:rect l="0" t="0" r="r" b="b"/>
              <a:pathLst>
                <a:path w="40" h="48">
                  <a:moveTo>
                    <a:pt x="0" y="48"/>
                  </a:moveTo>
                  <a:lnTo>
                    <a:pt x="40" y="48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44"/>
                  </a:lnTo>
                  <a:lnTo>
                    <a:pt x="36" y="46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8"/>
                  </a:lnTo>
                  <a:lnTo>
                    <a:pt x="32" y="28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8" y="44"/>
                  </a:lnTo>
                  <a:lnTo>
                    <a:pt x="8" y="46"/>
                  </a:lnTo>
                  <a:lnTo>
                    <a:pt x="0" y="46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44" name="Freeform 332"/>
            <p:cNvSpPr>
              <a:spLocks noEditPoints="1"/>
            </p:cNvSpPr>
            <p:nvPr/>
          </p:nvSpPr>
          <p:spPr bwMode="auto">
            <a:xfrm>
              <a:off x="3466" y="748"/>
              <a:ext cx="30" cy="18"/>
            </a:xfrm>
            <a:custGeom>
              <a:avLst/>
              <a:gdLst/>
              <a:ahLst/>
              <a:cxnLst>
                <a:cxn ang="0">
                  <a:pos x="32" y="2"/>
                </a:cxn>
                <a:cxn ang="0">
                  <a:pos x="3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32" y="2"/>
                </a:cxn>
                <a:cxn ang="0">
                  <a:pos x="32" y="18"/>
                </a:cxn>
                <a:cxn ang="0">
                  <a:pos x="32" y="14"/>
                </a:cxn>
                <a:cxn ang="0">
                  <a:pos x="0" y="14"/>
                </a:cxn>
                <a:cxn ang="0">
                  <a:pos x="0" y="18"/>
                </a:cxn>
                <a:cxn ang="0">
                  <a:pos x="32" y="18"/>
                </a:cxn>
              </a:cxnLst>
              <a:rect l="0" t="0" r="r" b="b"/>
              <a:pathLst>
                <a:path w="32" h="18">
                  <a:moveTo>
                    <a:pt x="32" y="2"/>
                  </a:moveTo>
                  <a:lnTo>
                    <a:pt x="3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32" y="2"/>
                  </a:lnTo>
                  <a:close/>
                  <a:moveTo>
                    <a:pt x="32" y="18"/>
                  </a:moveTo>
                  <a:lnTo>
                    <a:pt x="32" y="14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32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45" name="Freeform 333"/>
            <p:cNvSpPr>
              <a:spLocks/>
            </p:cNvSpPr>
            <p:nvPr/>
          </p:nvSpPr>
          <p:spPr bwMode="auto">
            <a:xfrm>
              <a:off x="3515" y="727"/>
              <a:ext cx="27" cy="46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28" y="48"/>
                </a:cxn>
                <a:cxn ang="0">
                  <a:pos x="28" y="46"/>
                </a:cxn>
                <a:cxn ang="0">
                  <a:pos x="16" y="46"/>
                </a:cxn>
                <a:cxn ang="0">
                  <a:pos x="16" y="44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2"/>
                </a:cxn>
                <a:cxn ang="0">
                  <a:pos x="8" y="4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12" y="2"/>
                </a:cxn>
                <a:cxn ang="0">
                  <a:pos x="12" y="4"/>
                </a:cxn>
                <a:cxn ang="0">
                  <a:pos x="12" y="44"/>
                </a:cxn>
                <a:cxn ang="0">
                  <a:pos x="12" y="46"/>
                </a:cxn>
                <a:cxn ang="0">
                  <a:pos x="0" y="46"/>
                </a:cxn>
                <a:cxn ang="0">
                  <a:pos x="0" y="48"/>
                </a:cxn>
              </a:cxnLst>
              <a:rect l="0" t="0" r="r" b="b"/>
              <a:pathLst>
                <a:path w="28" h="48">
                  <a:moveTo>
                    <a:pt x="0" y="48"/>
                  </a:moveTo>
                  <a:lnTo>
                    <a:pt x="28" y="48"/>
                  </a:lnTo>
                  <a:lnTo>
                    <a:pt x="28" y="46"/>
                  </a:lnTo>
                  <a:lnTo>
                    <a:pt x="16" y="46"/>
                  </a:lnTo>
                  <a:lnTo>
                    <a:pt x="16" y="44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2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2" y="44"/>
                  </a:lnTo>
                  <a:lnTo>
                    <a:pt x="12" y="46"/>
                  </a:lnTo>
                  <a:lnTo>
                    <a:pt x="0" y="46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46" name="Freeform 334"/>
            <p:cNvSpPr>
              <a:spLocks noEditPoints="1"/>
            </p:cNvSpPr>
            <p:nvPr/>
          </p:nvSpPr>
          <p:spPr bwMode="auto">
            <a:xfrm>
              <a:off x="3563" y="727"/>
              <a:ext cx="27" cy="46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20" y="48"/>
                </a:cxn>
                <a:cxn ang="0">
                  <a:pos x="20" y="46"/>
                </a:cxn>
                <a:cxn ang="0">
                  <a:pos x="20" y="44"/>
                </a:cxn>
                <a:cxn ang="0">
                  <a:pos x="24" y="44"/>
                </a:cxn>
                <a:cxn ang="0">
                  <a:pos x="24" y="42"/>
                </a:cxn>
                <a:cxn ang="0">
                  <a:pos x="24" y="40"/>
                </a:cxn>
                <a:cxn ang="0">
                  <a:pos x="28" y="40"/>
                </a:cxn>
                <a:cxn ang="0">
                  <a:pos x="28" y="8"/>
                </a:cxn>
                <a:cxn ang="0">
                  <a:pos x="24" y="8"/>
                </a:cxn>
                <a:cxn ang="0">
                  <a:pos x="24" y="6"/>
                </a:cxn>
                <a:cxn ang="0">
                  <a:pos x="24" y="4"/>
                </a:cxn>
                <a:cxn ang="0">
                  <a:pos x="20" y="4"/>
                </a:cxn>
                <a:cxn ang="0">
                  <a:pos x="20" y="2"/>
                </a:cxn>
                <a:cxn ang="0">
                  <a:pos x="20" y="0"/>
                </a:cxn>
                <a:cxn ang="0">
                  <a:pos x="8" y="0"/>
                </a:cxn>
                <a:cxn ang="0">
                  <a:pos x="8" y="2"/>
                </a:cxn>
                <a:cxn ang="0">
                  <a:pos x="8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0" y="8"/>
                </a:cxn>
                <a:cxn ang="0">
                  <a:pos x="0" y="40"/>
                </a:cxn>
                <a:cxn ang="0">
                  <a:pos x="4" y="40"/>
                </a:cxn>
                <a:cxn ang="0">
                  <a:pos x="4" y="42"/>
                </a:cxn>
                <a:cxn ang="0">
                  <a:pos x="4" y="44"/>
                </a:cxn>
                <a:cxn ang="0">
                  <a:pos x="8" y="44"/>
                </a:cxn>
                <a:cxn ang="0">
                  <a:pos x="8" y="46"/>
                </a:cxn>
                <a:cxn ang="0">
                  <a:pos x="8" y="48"/>
                </a:cxn>
                <a:cxn ang="0">
                  <a:pos x="8" y="44"/>
                </a:cxn>
                <a:cxn ang="0">
                  <a:pos x="8" y="42"/>
                </a:cxn>
                <a:cxn ang="0">
                  <a:pos x="4" y="42"/>
                </a:cxn>
                <a:cxn ang="0">
                  <a:pos x="4" y="40"/>
                </a:cxn>
                <a:cxn ang="0">
                  <a:pos x="4" y="8"/>
                </a:cxn>
                <a:cxn ang="0">
                  <a:pos x="4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20" y="2"/>
                </a:cxn>
                <a:cxn ang="0">
                  <a:pos x="20" y="4"/>
                </a:cxn>
                <a:cxn ang="0">
                  <a:pos x="20" y="6"/>
                </a:cxn>
                <a:cxn ang="0">
                  <a:pos x="24" y="6"/>
                </a:cxn>
                <a:cxn ang="0">
                  <a:pos x="24" y="8"/>
                </a:cxn>
                <a:cxn ang="0">
                  <a:pos x="24" y="40"/>
                </a:cxn>
                <a:cxn ang="0">
                  <a:pos x="24" y="42"/>
                </a:cxn>
                <a:cxn ang="0">
                  <a:pos x="20" y="42"/>
                </a:cxn>
                <a:cxn ang="0">
                  <a:pos x="20" y="44"/>
                </a:cxn>
                <a:cxn ang="0">
                  <a:pos x="20" y="46"/>
                </a:cxn>
                <a:cxn ang="0">
                  <a:pos x="8" y="46"/>
                </a:cxn>
                <a:cxn ang="0">
                  <a:pos x="8" y="44"/>
                </a:cxn>
              </a:cxnLst>
              <a:rect l="0" t="0" r="r" b="b"/>
              <a:pathLst>
                <a:path w="28" h="48">
                  <a:moveTo>
                    <a:pt x="8" y="48"/>
                  </a:moveTo>
                  <a:lnTo>
                    <a:pt x="20" y="48"/>
                  </a:lnTo>
                  <a:lnTo>
                    <a:pt x="20" y="46"/>
                  </a:lnTo>
                  <a:lnTo>
                    <a:pt x="20" y="44"/>
                  </a:lnTo>
                  <a:lnTo>
                    <a:pt x="24" y="44"/>
                  </a:lnTo>
                  <a:lnTo>
                    <a:pt x="24" y="42"/>
                  </a:lnTo>
                  <a:lnTo>
                    <a:pt x="24" y="40"/>
                  </a:lnTo>
                  <a:lnTo>
                    <a:pt x="28" y="40"/>
                  </a:lnTo>
                  <a:lnTo>
                    <a:pt x="28" y="8"/>
                  </a:lnTo>
                  <a:lnTo>
                    <a:pt x="24" y="8"/>
                  </a:lnTo>
                  <a:lnTo>
                    <a:pt x="24" y="6"/>
                  </a:lnTo>
                  <a:lnTo>
                    <a:pt x="24" y="4"/>
                  </a:lnTo>
                  <a:lnTo>
                    <a:pt x="20" y="4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4" y="42"/>
                  </a:lnTo>
                  <a:lnTo>
                    <a:pt x="4" y="44"/>
                  </a:lnTo>
                  <a:lnTo>
                    <a:pt x="8" y="44"/>
                  </a:lnTo>
                  <a:lnTo>
                    <a:pt x="8" y="46"/>
                  </a:lnTo>
                  <a:lnTo>
                    <a:pt x="8" y="48"/>
                  </a:lnTo>
                  <a:close/>
                  <a:moveTo>
                    <a:pt x="8" y="44"/>
                  </a:moveTo>
                  <a:lnTo>
                    <a:pt x="8" y="42"/>
                  </a:lnTo>
                  <a:lnTo>
                    <a:pt x="4" y="42"/>
                  </a:lnTo>
                  <a:lnTo>
                    <a:pt x="4" y="40"/>
                  </a:lnTo>
                  <a:lnTo>
                    <a:pt x="4" y="8"/>
                  </a:lnTo>
                  <a:lnTo>
                    <a:pt x="4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2"/>
                  </a:lnTo>
                  <a:lnTo>
                    <a:pt x="20" y="2"/>
                  </a:lnTo>
                  <a:lnTo>
                    <a:pt x="20" y="4"/>
                  </a:lnTo>
                  <a:lnTo>
                    <a:pt x="20" y="6"/>
                  </a:lnTo>
                  <a:lnTo>
                    <a:pt x="24" y="6"/>
                  </a:lnTo>
                  <a:lnTo>
                    <a:pt x="24" y="8"/>
                  </a:lnTo>
                  <a:lnTo>
                    <a:pt x="24" y="40"/>
                  </a:lnTo>
                  <a:lnTo>
                    <a:pt x="24" y="42"/>
                  </a:lnTo>
                  <a:lnTo>
                    <a:pt x="20" y="42"/>
                  </a:lnTo>
                  <a:lnTo>
                    <a:pt x="20" y="44"/>
                  </a:lnTo>
                  <a:lnTo>
                    <a:pt x="20" y="46"/>
                  </a:lnTo>
                  <a:lnTo>
                    <a:pt x="8" y="46"/>
                  </a:lnTo>
                  <a:lnTo>
                    <a:pt x="8" y="4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47" name="Freeform 335"/>
            <p:cNvSpPr>
              <a:spLocks/>
            </p:cNvSpPr>
            <p:nvPr/>
          </p:nvSpPr>
          <p:spPr bwMode="auto">
            <a:xfrm>
              <a:off x="3603" y="708"/>
              <a:ext cx="19" cy="35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0" y="36"/>
                </a:cxn>
                <a:cxn ang="0">
                  <a:pos x="20" y="32"/>
                </a:cxn>
                <a:cxn ang="0">
                  <a:pos x="12" y="32"/>
                </a:cxn>
                <a:cxn ang="0">
                  <a:pos x="12" y="32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8" y="2"/>
                </a:cxn>
                <a:cxn ang="0">
                  <a:pos x="10" y="2"/>
                </a:cxn>
                <a:cxn ang="0">
                  <a:pos x="10" y="32"/>
                </a:cxn>
                <a:cxn ang="0">
                  <a:pos x="8" y="32"/>
                </a:cxn>
                <a:cxn ang="0">
                  <a:pos x="0" y="32"/>
                </a:cxn>
                <a:cxn ang="0">
                  <a:pos x="0" y="36"/>
                </a:cxn>
              </a:cxnLst>
              <a:rect l="0" t="0" r="r" b="b"/>
              <a:pathLst>
                <a:path w="20" h="36">
                  <a:moveTo>
                    <a:pt x="0" y="36"/>
                  </a:moveTo>
                  <a:lnTo>
                    <a:pt x="20" y="36"/>
                  </a:lnTo>
                  <a:lnTo>
                    <a:pt x="20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2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32"/>
                  </a:lnTo>
                  <a:lnTo>
                    <a:pt x="8" y="32"/>
                  </a:lnTo>
                  <a:lnTo>
                    <a:pt x="0" y="32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48" name="Freeform 336"/>
            <p:cNvSpPr>
              <a:spLocks noEditPoints="1"/>
            </p:cNvSpPr>
            <p:nvPr/>
          </p:nvSpPr>
          <p:spPr bwMode="auto">
            <a:xfrm>
              <a:off x="3637" y="708"/>
              <a:ext cx="19" cy="35"/>
            </a:xfrm>
            <a:custGeom>
              <a:avLst/>
              <a:gdLst/>
              <a:ahLst/>
              <a:cxnLst>
                <a:cxn ang="0">
                  <a:pos x="14" y="36"/>
                </a:cxn>
                <a:cxn ang="0">
                  <a:pos x="14" y="32"/>
                </a:cxn>
                <a:cxn ang="0">
                  <a:pos x="18" y="30"/>
                </a:cxn>
                <a:cxn ang="0">
                  <a:pos x="20" y="30"/>
                </a:cxn>
                <a:cxn ang="0">
                  <a:pos x="18" y="20"/>
                </a:cxn>
                <a:cxn ang="0">
                  <a:pos x="18" y="18"/>
                </a:cxn>
                <a:cxn ang="0">
                  <a:pos x="14" y="18"/>
                </a:cxn>
                <a:cxn ang="0">
                  <a:pos x="14" y="14"/>
                </a:cxn>
                <a:cxn ang="0">
                  <a:pos x="18" y="12"/>
                </a:cxn>
                <a:cxn ang="0">
                  <a:pos x="20" y="12"/>
                </a:cxn>
                <a:cxn ang="0">
                  <a:pos x="18" y="6"/>
                </a:cxn>
                <a:cxn ang="0">
                  <a:pos x="18" y="2"/>
                </a:cxn>
                <a:cxn ang="0">
                  <a:pos x="14" y="2"/>
                </a:cxn>
                <a:cxn ang="0">
                  <a:pos x="6" y="0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6"/>
                </a:cxn>
                <a:cxn ang="0">
                  <a:pos x="2" y="12"/>
                </a:cxn>
                <a:cxn ang="0">
                  <a:pos x="2" y="14"/>
                </a:cxn>
                <a:cxn ang="0">
                  <a:pos x="6" y="14"/>
                </a:cxn>
                <a:cxn ang="0">
                  <a:pos x="6" y="18"/>
                </a:cxn>
                <a:cxn ang="0">
                  <a:pos x="2" y="20"/>
                </a:cxn>
                <a:cxn ang="0">
                  <a:pos x="0" y="20"/>
                </a:cxn>
                <a:cxn ang="0">
                  <a:pos x="2" y="30"/>
                </a:cxn>
                <a:cxn ang="0">
                  <a:pos x="2" y="32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" y="30"/>
                </a:cxn>
                <a:cxn ang="0">
                  <a:pos x="2" y="20"/>
                </a:cxn>
                <a:cxn ang="0">
                  <a:pos x="6" y="20"/>
                </a:cxn>
                <a:cxn ang="0">
                  <a:pos x="6" y="18"/>
                </a:cxn>
                <a:cxn ang="0">
                  <a:pos x="14" y="18"/>
                </a:cxn>
                <a:cxn ang="0">
                  <a:pos x="18" y="20"/>
                </a:cxn>
                <a:cxn ang="0">
                  <a:pos x="18" y="30"/>
                </a:cxn>
                <a:cxn ang="0">
                  <a:pos x="14" y="30"/>
                </a:cxn>
                <a:cxn ang="0">
                  <a:pos x="14" y="32"/>
                </a:cxn>
                <a:cxn ang="0">
                  <a:pos x="6" y="32"/>
                </a:cxn>
                <a:cxn ang="0">
                  <a:pos x="6" y="12"/>
                </a:cxn>
                <a:cxn ang="0">
                  <a:pos x="2" y="12"/>
                </a:cxn>
                <a:cxn ang="0">
                  <a:pos x="2" y="6"/>
                </a:cxn>
                <a:cxn ang="0">
                  <a:pos x="6" y="2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12"/>
                </a:cxn>
                <a:cxn ang="0">
                  <a:pos x="14" y="14"/>
                </a:cxn>
                <a:cxn ang="0">
                  <a:pos x="6" y="14"/>
                </a:cxn>
              </a:cxnLst>
              <a:rect l="0" t="0" r="r" b="b"/>
              <a:pathLst>
                <a:path w="20" h="36">
                  <a:moveTo>
                    <a:pt x="6" y="36"/>
                  </a:moveTo>
                  <a:lnTo>
                    <a:pt x="14" y="36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8" y="32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20" y="30"/>
                  </a:lnTo>
                  <a:lnTo>
                    <a:pt x="20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12"/>
                  </a:lnTo>
                  <a:lnTo>
                    <a:pt x="20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2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6"/>
                  </a:lnTo>
                  <a:close/>
                  <a:moveTo>
                    <a:pt x="6" y="32"/>
                  </a:moveTo>
                  <a:lnTo>
                    <a:pt x="6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6" y="20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4" y="30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6" y="32"/>
                  </a:lnTo>
                  <a:lnTo>
                    <a:pt x="6" y="32"/>
                  </a:lnTo>
                  <a:close/>
                  <a:moveTo>
                    <a:pt x="6" y="14"/>
                  </a:moveTo>
                  <a:lnTo>
                    <a:pt x="6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6"/>
                  </a:lnTo>
                  <a:lnTo>
                    <a:pt x="2" y="6"/>
                  </a:lnTo>
                  <a:lnTo>
                    <a:pt x="6" y="6"/>
                  </a:lnTo>
                  <a:lnTo>
                    <a:pt x="6" y="2"/>
                  </a:lnTo>
                  <a:lnTo>
                    <a:pt x="6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6" y="14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49" name="Line 337"/>
            <p:cNvSpPr>
              <a:spLocks noChangeShapeType="1"/>
            </p:cNvSpPr>
            <p:nvPr/>
          </p:nvSpPr>
          <p:spPr bwMode="auto">
            <a:xfrm>
              <a:off x="3201" y="617"/>
              <a:ext cx="168" cy="1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50" name="Freeform 338"/>
            <p:cNvSpPr>
              <a:spLocks/>
            </p:cNvSpPr>
            <p:nvPr/>
          </p:nvSpPr>
          <p:spPr bwMode="auto">
            <a:xfrm>
              <a:off x="3416" y="592"/>
              <a:ext cx="38" cy="48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40" y="50"/>
                </a:cxn>
                <a:cxn ang="0">
                  <a:pos x="40" y="38"/>
                </a:cxn>
                <a:cxn ang="0">
                  <a:pos x="38" y="38"/>
                </a:cxn>
                <a:cxn ang="0">
                  <a:pos x="38" y="46"/>
                </a:cxn>
                <a:cxn ang="0">
                  <a:pos x="36" y="46"/>
                </a:cxn>
                <a:cxn ang="0">
                  <a:pos x="12" y="46"/>
                </a:cxn>
                <a:cxn ang="0">
                  <a:pos x="12" y="4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28" y="26"/>
                </a:cxn>
                <a:cxn ang="0">
                  <a:pos x="28" y="26"/>
                </a:cxn>
                <a:cxn ang="0">
                  <a:pos x="28" y="30"/>
                </a:cxn>
                <a:cxn ang="0">
                  <a:pos x="32" y="30"/>
                </a:cxn>
                <a:cxn ang="0">
                  <a:pos x="32" y="18"/>
                </a:cxn>
                <a:cxn ang="0">
                  <a:pos x="28" y="18"/>
                </a:cxn>
                <a:cxn ang="0">
                  <a:pos x="28" y="20"/>
                </a:cxn>
                <a:cxn ang="0">
                  <a:pos x="28" y="22"/>
                </a:cxn>
                <a:cxn ang="0">
                  <a:pos x="12" y="22"/>
                </a:cxn>
                <a:cxn ang="0">
                  <a:pos x="12" y="20"/>
                </a:cxn>
                <a:cxn ang="0">
                  <a:pos x="12" y="6"/>
                </a:cxn>
                <a:cxn ang="0">
                  <a:pos x="12" y="4"/>
                </a:cxn>
                <a:cxn ang="0">
                  <a:pos x="36" y="4"/>
                </a:cxn>
                <a:cxn ang="0">
                  <a:pos x="38" y="6"/>
                </a:cxn>
                <a:cxn ang="0">
                  <a:pos x="38" y="12"/>
                </a:cxn>
                <a:cxn ang="0">
                  <a:pos x="40" y="12"/>
                </a:cxn>
                <a:cxn ang="0">
                  <a:pos x="4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8" y="4"/>
                </a:cxn>
                <a:cxn ang="0">
                  <a:pos x="8" y="6"/>
                </a:cxn>
                <a:cxn ang="0">
                  <a:pos x="8" y="46"/>
                </a:cxn>
                <a:cxn ang="0">
                  <a:pos x="8" y="46"/>
                </a:cxn>
                <a:cxn ang="0">
                  <a:pos x="0" y="46"/>
                </a:cxn>
                <a:cxn ang="0">
                  <a:pos x="0" y="50"/>
                </a:cxn>
              </a:cxnLst>
              <a:rect l="0" t="0" r="r" b="b"/>
              <a:pathLst>
                <a:path w="40" h="50">
                  <a:moveTo>
                    <a:pt x="0" y="50"/>
                  </a:moveTo>
                  <a:lnTo>
                    <a:pt x="40" y="50"/>
                  </a:lnTo>
                  <a:lnTo>
                    <a:pt x="40" y="38"/>
                  </a:lnTo>
                  <a:lnTo>
                    <a:pt x="38" y="38"/>
                  </a:lnTo>
                  <a:lnTo>
                    <a:pt x="38" y="46"/>
                  </a:lnTo>
                  <a:lnTo>
                    <a:pt x="36" y="46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30"/>
                  </a:lnTo>
                  <a:lnTo>
                    <a:pt x="32" y="30"/>
                  </a:lnTo>
                  <a:lnTo>
                    <a:pt x="32" y="18"/>
                  </a:lnTo>
                  <a:lnTo>
                    <a:pt x="28" y="18"/>
                  </a:lnTo>
                  <a:lnTo>
                    <a:pt x="28" y="20"/>
                  </a:lnTo>
                  <a:lnTo>
                    <a:pt x="28" y="22"/>
                  </a:lnTo>
                  <a:lnTo>
                    <a:pt x="12" y="22"/>
                  </a:lnTo>
                  <a:lnTo>
                    <a:pt x="12" y="20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36" y="4"/>
                  </a:lnTo>
                  <a:lnTo>
                    <a:pt x="38" y="6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0" y="46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51" name="Freeform 339"/>
            <p:cNvSpPr>
              <a:spLocks noEditPoints="1"/>
            </p:cNvSpPr>
            <p:nvPr/>
          </p:nvSpPr>
          <p:spPr bwMode="auto">
            <a:xfrm>
              <a:off x="3466" y="615"/>
              <a:ext cx="30" cy="17"/>
            </a:xfrm>
            <a:custGeom>
              <a:avLst/>
              <a:gdLst/>
              <a:ahLst/>
              <a:cxnLst>
                <a:cxn ang="0">
                  <a:pos x="32" y="2"/>
                </a:cxn>
                <a:cxn ang="0">
                  <a:pos x="3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32" y="2"/>
                </a:cxn>
                <a:cxn ang="0">
                  <a:pos x="32" y="18"/>
                </a:cxn>
                <a:cxn ang="0">
                  <a:pos x="32" y="14"/>
                </a:cxn>
                <a:cxn ang="0">
                  <a:pos x="0" y="14"/>
                </a:cxn>
                <a:cxn ang="0">
                  <a:pos x="0" y="18"/>
                </a:cxn>
                <a:cxn ang="0">
                  <a:pos x="32" y="18"/>
                </a:cxn>
              </a:cxnLst>
              <a:rect l="0" t="0" r="r" b="b"/>
              <a:pathLst>
                <a:path w="32" h="18">
                  <a:moveTo>
                    <a:pt x="32" y="2"/>
                  </a:moveTo>
                  <a:lnTo>
                    <a:pt x="3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32" y="2"/>
                  </a:lnTo>
                  <a:close/>
                  <a:moveTo>
                    <a:pt x="32" y="18"/>
                  </a:moveTo>
                  <a:lnTo>
                    <a:pt x="32" y="14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32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52" name="Freeform 340"/>
            <p:cNvSpPr>
              <a:spLocks/>
            </p:cNvSpPr>
            <p:nvPr/>
          </p:nvSpPr>
          <p:spPr bwMode="auto">
            <a:xfrm>
              <a:off x="3515" y="592"/>
              <a:ext cx="27" cy="48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28" y="50"/>
                </a:cxn>
                <a:cxn ang="0">
                  <a:pos x="28" y="46"/>
                </a:cxn>
                <a:cxn ang="0">
                  <a:pos x="16" y="46"/>
                </a:cxn>
                <a:cxn ang="0">
                  <a:pos x="16" y="46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6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8" y="8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46"/>
                </a:cxn>
                <a:cxn ang="0">
                  <a:pos x="12" y="46"/>
                </a:cxn>
                <a:cxn ang="0">
                  <a:pos x="0" y="46"/>
                </a:cxn>
                <a:cxn ang="0">
                  <a:pos x="0" y="50"/>
                </a:cxn>
              </a:cxnLst>
              <a:rect l="0" t="0" r="r" b="b"/>
              <a:pathLst>
                <a:path w="28" h="50">
                  <a:moveTo>
                    <a:pt x="0" y="50"/>
                  </a:moveTo>
                  <a:lnTo>
                    <a:pt x="28" y="50"/>
                  </a:lnTo>
                  <a:lnTo>
                    <a:pt x="28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0" y="46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53" name="Freeform 341"/>
            <p:cNvSpPr>
              <a:spLocks noEditPoints="1"/>
            </p:cNvSpPr>
            <p:nvPr/>
          </p:nvSpPr>
          <p:spPr bwMode="auto">
            <a:xfrm>
              <a:off x="3563" y="592"/>
              <a:ext cx="27" cy="48"/>
            </a:xfrm>
            <a:custGeom>
              <a:avLst/>
              <a:gdLst/>
              <a:ahLst/>
              <a:cxnLst>
                <a:cxn ang="0">
                  <a:pos x="8" y="50"/>
                </a:cxn>
                <a:cxn ang="0">
                  <a:pos x="20" y="5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4" y="46"/>
                </a:cxn>
                <a:cxn ang="0">
                  <a:pos x="24" y="42"/>
                </a:cxn>
                <a:cxn ang="0">
                  <a:pos x="24" y="42"/>
                </a:cxn>
                <a:cxn ang="0">
                  <a:pos x="28" y="42"/>
                </a:cxn>
                <a:cxn ang="0">
                  <a:pos x="28" y="10"/>
                </a:cxn>
                <a:cxn ang="0">
                  <a:pos x="24" y="10"/>
                </a:cxn>
                <a:cxn ang="0">
                  <a:pos x="24" y="8"/>
                </a:cxn>
                <a:cxn ang="0">
                  <a:pos x="24" y="6"/>
                </a:cxn>
                <a:cxn ang="0">
                  <a:pos x="20" y="6"/>
                </a:cxn>
                <a:cxn ang="0">
                  <a:pos x="20" y="4"/>
                </a:cxn>
                <a:cxn ang="0">
                  <a:pos x="20" y="0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0" y="10"/>
                </a:cxn>
                <a:cxn ang="0">
                  <a:pos x="0" y="42"/>
                </a:cxn>
                <a:cxn ang="0">
                  <a:pos x="4" y="42"/>
                </a:cxn>
                <a:cxn ang="0">
                  <a:pos x="4" y="42"/>
                </a:cxn>
                <a:cxn ang="0">
                  <a:pos x="4" y="46"/>
                </a:cxn>
                <a:cxn ang="0">
                  <a:pos x="8" y="46"/>
                </a:cxn>
                <a:cxn ang="0">
                  <a:pos x="8" y="46"/>
                </a:cxn>
                <a:cxn ang="0">
                  <a:pos x="8" y="50"/>
                </a:cxn>
                <a:cxn ang="0">
                  <a:pos x="8" y="46"/>
                </a:cxn>
                <a:cxn ang="0">
                  <a:pos x="8" y="42"/>
                </a:cxn>
                <a:cxn ang="0">
                  <a:pos x="4" y="42"/>
                </a:cxn>
                <a:cxn ang="0">
                  <a:pos x="4" y="42"/>
                </a:cxn>
                <a:cxn ang="0">
                  <a:pos x="4" y="10"/>
                </a:cxn>
                <a:cxn ang="0">
                  <a:pos x="4" y="8"/>
                </a:cxn>
                <a:cxn ang="0">
                  <a:pos x="8" y="8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20" y="4"/>
                </a:cxn>
                <a:cxn ang="0">
                  <a:pos x="20" y="6"/>
                </a:cxn>
                <a:cxn ang="0">
                  <a:pos x="20" y="8"/>
                </a:cxn>
                <a:cxn ang="0">
                  <a:pos x="24" y="8"/>
                </a:cxn>
                <a:cxn ang="0">
                  <a:pos x="24" y="10"/>
                </a:cxn>
                <a:cxn ang="0">
                  <a:pos x="24" y="42"/>
                </a:cxn>
                <a:cxn ang="0">
                  <a:pos x="24" y="42"/>
                </a:cxn>
                <a:cxn ang="0">
                  <a:pos x="20" y="42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8" y="46"/>
                </a:cxn>
                <a:cxn ang="0">
                  <a:pos x="8" y="46"/>
                </a:cxn>
              </a:cxnLst>
              <a:rect l="0" t="0" r="r" b="b"/>
              <a:pathLst>
                <a:path w="28" h="50">
                  <a:moveTo>
                    <a:pt x="8" y="50"/>
                  </a:moveTo>
                  <a:lnTo>
                    <a:pt x="20" y="5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4" y="46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8" y="42"/>
                  </a:lnTo>
                  <a:lnTo>
                    <a:pt x="28" y="10"/>
                  </a:lnTo>
                  <a:lnTo>
                    <a:pt x="24" y="10"/>
                  </a:lnTo>
                  <a:lnTo>
                    <a:pt x="24" y="8"/>
                  </a:lnTo>
                  <a:lnTo>
                    <a:pt x="24" y="6"/>
                  </a:lnTo>
                  <a:lnTo>
                    <a:pt x="20" y="6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6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50"/>
                  </a:lnTo>
                  <a:close/>
                  <a:moveTo>
                    <a:pt x="8" y="46"/>
                  </a:moveTo>
                  <a:lnTo>
                    <a:pt x="8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10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8" y="4"/>
                  </a:lnTo>
                  <a:lnTo>
                    <a:pt x="20" y="4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4" y="10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0" y="42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8" y="46"/>
                  </a:lnTo>
                  <a:lnTo>
                    <a:pt x="8" y="4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54" name="Freeform 342"/>
            <p:cNvSpPr>
              <a:spLocks/>
            </p:cNvSpPr>
            <p:nvPr/>
          </p:nvSpPr>
          <p:spPr bwMode="auto">
            <a:xfrm>
              <a:off x="3603" y="575"/>
              <a:ext cx="19" cy="32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20" y="34"/>
                </a:cxn>
                <a:cxn ang="0">
                  <a:pos x="20" y="32"/>
                </a:cxn>
                <a:cxn ang="0">
                  <a:pos x="12" y="32"/>
                </a:cxn>
                <a:cxn ang="0">
                  <a:pos x="12" y="32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8" y="2"/>
                </a:cxn>
                <a:cxn ang="0">
                  <a:pos x="10" y="2"/>
                </a:cxn>
                <a:cxn ang="0">
                  <a:pos x="10" y="32"/>
                </a:cxn>
                <a:cxn ang="0">
                  <a:pos x="8" y="32"/>
                </a:cxn>
                <a:cxn ang="0">
                  <a:pos x="0" y="32"/>
                </a:cxn>
                <a:cxn ang="0">
                  <a:pos x="0" y="34"/>
                </a:cxn>
              </a:cxnLst>
              <a:rect l="0" t="0" r="r" b="b"/>
              <a:pathLst>
                <a:path w="20" h="34">
                  <a:moveTo>
                    <a:pt x="0" y="34"/>
                  </a:moveTo>
                  <a:lnTo>
                    <a:pt x="20" y="34"/>
                  </a:lnTo>
                  <a:lnTo>
                    <a:pt x="20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2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32"/>
                  </a:lnTo>
                  <a:lnTo>
                    <a:pt x="8" y="32"/>
                  </a:lnTo>
                  <a:lnTo>
                    <a:pt x="0" y="32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55" name="Freeform 343"/>
            <p:cNvSpPr>
              <a:spLocks noEditPoints="1"/>
            </p:cNvSpPr>
            <p:nvPr/>
          </p:nvSpPr>
          <p:spPr bwMode="auto">
            <a:xfrm>
              <a:off x="3637" y="575"/>
              <a:ext cx="19" cy="32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2"/>
                </a:cxn>
                <a:cxn ang="0">
                  <a:pos x="14" y="30"/>
                </a:cxn>
                <a:cxn ang="0">
                  <a:pos x="18" y="28"/>
                </a:cxn>
                <a:cxn ang="0">
                  <a:pos x="18" y="22"/>
                </a:cxn>
                <a:cxn ang="0">
                  <a:pos x="20" y="6"/>
                </a:cxn>
                <a:cxn ang="0">
                  <a:pos x="18" y="4"/>
                </a:cxn>
                <a:cxn ang="0">
                  <a:pos x="14" y="2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2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2" y="14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4" y="18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30"/>
                </a:cxn>
                <a:cxn ang="0">
                  <a:pos x="8" y="32"/>
                </a:cxn>
                <a:cxn ang="0">
                  <a:pos x="0" y="32"/>
                </a:cxn>
                <a:cxn ang="0">
                  <a:pos x="6" y="16"/>
                </a:cxn>
                <a:cxn ang="0">
                  <a:pos x="2" y="14"/>
                </a:cxn>
                <a:cxn ang="0">
                  <a:pos x="2" y="6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14" y="2"/>
                </a:cxn>
                <a:cxn ang="0">
                  <a:pos x="18" y="4"/>
                </a:cxn>
                <a:cxn ang="0">
                  <a:pos x="18" y="14"/>
                </a:cxn>
                <a:cxn ang="0">
                  <a:pos x="14" y="14"/>
                </a:cxn>
                <a:cxn ang="0">
                  <a:pos x="14" y="18"/>
                </a:cxn>
                <a:cxn ang="0">
                  <a:pos x="6" y="16"/>
                </a:cxn>
              </a:cxnLst>
              <a:rect l="0" t="0" r="r" b="b"/>
              <a:pathLst>
                <a:path w="20" h="34">
                  <a:moveTo>
                    <a:pt x="0" y="34"/>
                  </a:moveTo>
                  <a:lnTo>
                    <a:pt x="8" y="34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4" y="32"/>
                  </a:lnTo>
                  <a:lnTo>
                    <a:pt x="14" y="30"/>
                  </a:lnTo>
                  <a:lnTo>
                    <a:pt x="14" y="28"/>
                  </a:lnTo>
                  <a:lnTo>
                    <a:pt x="18" y="28"/>
                  </a:lnTo>
                  <a:lnTo>
                    <a:pt x="18" y="24"/>
                  </a:lnTo>
                  <a:lnTo>
                    <a:pt x="18" y="22"/>
                  </a:lnTo>
                  <a:lnTo>
                    <a:pt x="20" y="22"/>
                  </a:lnTo>
                  <a:lnTo>
                    <a:pt x="20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14" y="20"/>
                  </a:lnTo>
                  <a:lnTo>
                    <a:pt x="14" y="18"/>
                  </a:lnTo>
                  <a:lnTo>
                    <a:pt x="14" y="16"/>
                  </a:lnTo>
                  <a:lnTo>
                    <a:pt x="18" y="16"/>
                  </a:lnTo>
                  <a:lnTo>
                    <a:pt x="18" y="18"/>
                  </a:lnTo>
                  <a:lnTo>
                    <a:pt x="18" y="22"/>
                  </a:lnTo>
                  <a:lnTo>
                    <a:pt x="18" y="24"/>
                  </a:lnTo>
                  <a:lnTo>
                    <a:pt x="14" y="24"/>
                  </a:lnTo>
                  <a:lnTo>
                    <a:pt x="14" y="28"/>
                  </a:lnTo>
                  <a:lnTo>
                    <a:pt x="14" y="30"/>
                  </a:lnTo>
                  <a:lnTo>
                    <a:pt x="8" y="30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0" y="32"/>
                  </a:lnTo>
                  <a:lnTo>
                    <a:pt x="0" y="34"/>
                  </a:lnTo>
                  <a:close/>
                  <a:moveTo>
                    <a:pt x="6" y="16"/>
                  </a:moveTo>
                  <a:lnTo>
                    <a:pt x="6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6"/>
                  </a:lnTo>
                  <a:lnTo>
                    <a:pt x="2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4" y="14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6" y="18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56" name="Line 344"/>
            <p:cNvSpPr>
              <a:spLocks noChangeShapeType="1"/>
            </p:cNvSpPr>
            <p:nvPr/>
          </p:nvSpPr>
          <p:spPr bwMode="auto">
            <a:xfrm>
              <a:off x="3201" y="484"/>
              <a:ext cx="168" cy="1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57" name="Freeform 345"/>
            <p:cNvSpPr>
              <a:spLocks/>
            </p:cNvSpPr>
            <p:nvPr/>
          </p:nvSpPr>
          <p:spPr bwMode="auto">
            <a:xfrm>
              <a:off x="3416" y="459"/>
              <a:ext cx="38" cy="47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40" y="50"/>
                </a:cxn>
                <a:cxn ang="0">
                  <a:pos x="40" y="38"/>
                </a:cxn>
                <a:cxn ang="0">
                  <a:pos x="38" y="38"/>
                </a:cxn>
                <a:cxn ang="0">
                  <a:pos x="38" y="46"/>
                </a:cxn>
                <a:cxn ang="0">
                  <a:pos x="36" y="46"/>
                </a:cxn>
                <a:cxn ang="0">
                  <a:pos x="12" y="46"/>
                </a:cxn>
                <a:cxn ang="0">
                  <a:pos x="12" y="46"/>
                </a:cxn>
                <a:cxn ang="0">
                  <a:pos x="12" y="26"/>
                </a:cxn>
                <a:cxn ang="0">
                  <a:pos x="12" y="24"/>
                </a:cxn>
                <a:cxn ang="0">
                  <a:pos x="28" y="24"/>
                </a:cxn>
                <a:cxn ang="0">
                  <a:pos x="28" y="26"/>
                </a:cxn>
                <a:cxn ang="0">
                  <a:pos x="28" y="28"/>
                </a:cxn>
                <a:cxn ang="0">
                  <a:pos x="32" y="28"/>
                </a:cxn>
                <a:cxn ang="0">
                  <a:pos x="32" y="18"/>
                </a:cxn>
                <a:cxn ang="0">
                  <a:pos x="28" y="18"/>
                </a:cxn>
                <a:cxn ang="0">
                  <a:pos x="28" y="20"/>
                </a:cxn>
                <a:cxn ang="0">
                  <a:pos x="28" y="22"/>
                </a:cxn>
                <a:cxn ang="0">
                  <a:pos x="12" y="22"/>
                </a:cxn>
                <a:cxn ang="0">
                  <a:pos x="12" y="20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36" y="4"/>
                </a:cxn>
                <a:cxn ang="0">
                  <a:pos x="38" y="4"/>
                </a:cxn>
                <a:cxn ang="0">
                  <a:pos x="38" y="12"/>
                </a:cxn>
                <a:cxn ang="0">
                  <a:pos x="40" y="12"/>
                </a:cxn>
                <a:cxn ang="0">
                  <a:pos x="4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6"/>
                </a:cxn>
                <a:cxn ang="0">
                  <a:pos x="8" y="46"/>
                </a:cxn>
                <a:cxn ang="0">
                  <a:pos x="0" y="46"/>
                </a:cxn>
                <a:cxn ang="0">
                  <a:pos x="0" y="50"/>
                </a:cxn>
              </a:cxnLst>
              <a:rect l="0" t="0" r="r" b="b"/>
              <a:pathLst>
                <a:path w="40" h="50">
                  <a:moveTo>
                    <a:pt x="0" y="50"/>
                  </a:moveTo>
                  <a:lnTo>
                    <a:pt x="40" y="50"/>
                  </a:lnTo>
                  <a:lnTo>
                    <a:pt x="40" y="38"/>
                  </a:lnTo>
                  <a:lnTo>
                    <a:pt x="38" y="38"/>
                  </a:lnTo>
                  <a:lnTo>
                    <a:pt x="38" y="46"/>
                  </a:lnTo>
                  <a:lnTo>
                    <a:pt x="36" y="46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2" y="26"/>
                  </a:lnTo>
                  <a:lnTo>
                    <a:pt x="12" y="24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32" y="28"/>
                  </a:lnTo>
                  <a:lnTo>
                    <a:pt x="32" y="18"/>
                  </a:lnTo>
                  <a:lnTo>
                    <a:pt x="28" y="18"/>
                  </a:lnTo>
                  <a:lnTo>
                    <a:pt x="28" y="20"/>
                  </a:lnTo>
                  <a:lnTo>
                    <a:pt x="28" y="22"/>
                  </a:lnTo>
                  <a:lnTo>
                    <a:pt x="12" y="22"/>
                  </a:lnTo>
                  <a:lnTo>
                    <a:pt x="12" y="2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36" y="4"/>
                  </a:lnTo>
                  <a:lnTo>
                    <a:pt x="38" y="4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0" y="46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58" name="Freeform 346"/>
            <p:cNvSpPr>
              <a:spLocks noEditPoints="1"/>
            </p:cNvSpPr>
            <p:nvPr/>
          </p:nvSpPr>
          <p:spPr bwMode="auto">
            <a:xfrm>
              <a:off x="3466" y="480"/>
              <a:ext cx="30" cy="17"/>
            </a:xfrm>
            <a:custGeom>
              <a:avLst/>
              <a:gdLst/>
              <a:ahLst/>
              <a:cxnLst>
                <a:cxn ang="0">
                  <a:pos x="32" y="4"/>
                </a:cxn>
                <a:cxn ang="0">
                  <a:pos x="32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32" y="4"/>
                </a:cxn>
                <a:cxn ang="0">
                  <a:pos x="32" y="18"/>
                </a:cxn>
                <a:cxn ang="0">
                  <a:pos x="32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32" y="18"/>
                </a:cxn>
              </a:cxnLst>
              <a:rect l="0" t="0" r="r" b="b"/>
              <a:pathLst>
                <a:path w="32" h="18">
                  <a:moveTo>
                    <a:pt x="32" y="4"/>
                  </a:moveTo>
                  <a:lnTo>
                    <a:pt x="3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32" y="4"/>
                  </a:lnTo>
                  <a:close/>
                  <a:moveTo>
                    <a:pt x="32" y="18"/>
                  </a:moveTo>
                  <a:lnTo>
                    <a:pt x="32" y="16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32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59" name="Freeform 347"/>
            <p:cNvSpPr>
              <a:spLocks/>
            </p:cNvSpPr>
            <p:nvPr/>
          </p:nvSpPr>
          <p:spPr bwMode="auto">
            <a:xfrm>
              <a:off x="3515" y="459"/>
              <a:ext cx="27" cy="47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28" y="50"/>
                </a:cxn>
                <a:cxn ang="0">
                  <a:pos x="28" y="46"/>
                </a:cxn>
                <a:cxn ang="0">
                  <a:pos x="16" y="46"/>
                </a:cxn>
                <a:cxn ang="0">
                  <a:pos x="16" y="46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8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12" y="46"/>
                </a:cxn>
                <a:cxn ang="0">
                  <a:pos x="12" y="46"/>
                </a:cxn>
                <a:cxn ang="0">
                  <a:pos x="0" y="46"/>
                </a:cxn>
                <a:cxn ang="0">
                  <a:pos x="0" y="50"/>
                </a:cxn>
              </a:cxnLst>
              <a:rect l="0" t="0" r="r" b="b"/>
              <a:pathLst>
                <a:path w="28" h="50">
                  <a:moveTo>
                    <a:pt x="0" y="50"/>
                  </a:moveTo>
                  <a:lnTo>
                    <a:pt x="28" y="50"/>
                  </a:lnTo>
                  <a:lnTo>
                    <a:pt x="28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8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0" y="46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60" name="Freeform 348"/>
            <p:cNvSpPr>
              <a:spLocks noEditPoints="1"/>
            </p:cNvSpPr>
            <p:nvPr/>
          </p:nvSpPr>
          <p:spPr bwMode="auto">
            <a:xfrm>
              <a:off x="3563" y="459"/>
              <a:ext cx="27" cy="47"/>
            </a:xfrm>
            <a:custGeom>
              <a:avLst/>
              <a:gdLst/>
              <a:ahLst/>
              <a:cxnLst>
                <a:cxn ang="0">
                  <a:pos x="8" y="50"/>
                </a:cxn>
                <a:cxn ang="0">
                  <a:pos x="20" y="5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4" y="46"/>
                </a:cxn>
                <a:cxn ang="0">
                  <a:pos x="24" y="42"/>
                </a:cxn>
                <a:cxn ang="0">
                  <a:pos x="24" y="42"/>
                </a:cxn>
                <a:cxn ang="0">
                  <a:pos x="28" y="42"/>
                </a:cxn>
                <a:cxn ang="0">
                  <a:pos x="28" y="8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24" y="4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20" y="0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4" y="4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0" y="8"/>
                </a:cxn>
                <a:cxn ang="0">
                  <a:pos x="0" y="42"/>
                </a:cxn>
                <a:cxn ang="0">
                  <a:pos x="4" y="42"/>
                </a:cxn>
                <a:cxn ang="0">
                  <a:pos x="4" y="42"/>
                </a:cxn>
                <a:cxn ang="0">
                  <a:pos x="4" y="46"/>
                </a:cxn>
                <a:cxn ang="0">
                  <a:pos x="8" y="46"/>
                </a:cxn>
                <a:cxn ang="0">
                  <a:pos x="8" y="46"/>
                </a:cxn>
                <a:cxn ang="0">
                  <a:pos x="8" y="50"/>
                </a:cxn>
                <a:cxn ang="0">
                  <a:pos x="8" y="46"/>
                </a:cxn>
                <a:cxn ang="0">
                  <a:pos x="8" y="42"/>
                </a:cxn>
                <a:cxn ang="0">
                  <a:pos x="4" y="42"/>
                </a:cxn>
                <a:cxn ang="0">
                  <a:pos x="4" y="42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8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20" y="8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24" y="42"/>
                </a:cxn>
                <a:cxn ang="0">
                  <a:pos x="24" y="42"/>
                </a:cxn>
                <a:cxn ang="0">
                  <a:pos x="20" y="42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8" y="46"/>
                </a:cxn>
                <a:cxn ang="0">
                  <a:pos x="8" y="46"/>
                </a:cxn>
              </a:cxnLst>
              <a:rect l="0" t="0" r="r" b="b"/>
              <a:pathLst>
                <a:path w="28" h="50">
                  <a:moveTo>
                    <a:pt x="8" y="50"/>
                  </a:moveTo>
                  <a:lnTo>
                    <a:pt x="20" y="5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4" y="46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8" y="42"/>
                  </a:lnTo>
                  <a:lnTo>
                    <a:pt x="28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50"/>
                  </a:lnTo>
                  <a:close/>
                  <a:moveTo>
                    <a:pt x="8" y="46"/>
                  </a:moveTo>
                  <a:lnTo>
                    <a:pt x="8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0" y="42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8" y="46"/>
                  </a:lnTo>
                  <a:lnTo>
                    <a:pt x="8" y="4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61" name="Freeform 349"/>
            <p:cNvSpPr>
              <a:spLocks/>
            </p:cNvSpPr>
            <p:nvPr/>
          </p:nvSpPr>
          <p:spPr bwMode="auto">
            <a:xfrm>
              <a:off x="3603" y="440"/>
              <a:ext cx="19" cy="34"/>
            </a:xfrm>
            <a:custGeom>
              <a:avLst/>
              <a:gdLst/>
              <a:ahLst/>
              <a:cxnLst>
                <a:cxn ang="0">
                  <a:pos x="20" y="36"/>
                </a:cxn>
                <a:cxn ang="0">
                  <a:pos x="18" y="28"/>
                </a:cxn>
                <a:cxn ang="0">
                  <a:pos x="18" y="34"/>
                </a:cxn>
                <a:cxn ang="0">
                  <a:pos x="2" y="34"/>
                </a:cxn>
                <a:cxn ang="0">
                  <a:pos x="4" y="30"/>
                </a:cxn>
                <a:cxn ang="0">
                  <a:pos x="6" y="28"/>
                </a:cxn>
                <a:cxn ang="0">
                  <a:pos x="8" y="28"/>
                </a:cxn>
                <a:cxn ang="0">
                  <a:pos x="10" y="24"/>
                </a:cxn>
                <a:cxn ang="0">
                  <a:pos x="12" y="22"/>
                </a:cxn>
                <a:cxn ang="0">
                  <a:pos x="14" y="22"/>
                </a:cxn>
                <a:cxn ang="0">
                  <a:pos x="16" y="18"/>
                </a:cxn>
                <a:cxn ang="0">
                  <a:pos x="18" y="16"/>
                </a:cxn>
                <a:cxn ang="0">
                  <a:pos x="20" y="1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4" y="4"/>
                </a:cxn>
                <a:cxn ang="0">
                  <a:pos x="6" y="0"/>
                </a:cxn>
                <a:cxn ang="0">
                  <a:pos x="6" y="4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2" y="10"/>
                </a:cxn>
                <a:cxn ang="0">
                  <a:pos x="4" y="6"/>
                </a:cxn>
                <a:cxn ang="0">
                  <a:pos x="6" y="4"/>
                </a:cxn>
                <a:cxn ang="0">
                  <a:pos x="14" y="4"/>
                </a:cxn>
                <a:cxn ang="0">
                  <a:pos x="16" y="6"/>
                </a:cxn>
                <a:cxn ang="0">
                  <a:pos x="18" y="6"/>
                </a:cxn>
                <a:cxn ang="0">
                  <a:pos x="18" y="16"/>
                </a:cxn>
                <a:cxn ang="0">
                  <a:pos x="16" y="18"/>
                </a:cxn>
                <a:cxn ang="0">
                  <a:pos x="12" y="18"/>
                </a:cxn>
                <a:cxn ang="0">
                  <a:pos x="12" y="22"/>
                </a:cxn>
                <a:cxn ang="0">
                  <a:pos x="10" y="24"/>
                </a:cxn>
                <a:cxn ang="0">
                  <a:pos x="6" y="24"/>
                </a:cxn>
                <a:cxn ang="0">
                  <a:pos x="6" y="28"/>
                </a:cxn>
                <a:cxn ang="0">
                  <a:pos x="4" y="30"/>
                </a:cxn>
                <a:cxn ang="0">
                  <a:pos x="0" y="30"/>
                </a:cxn>
              </a:cxnLst>
              <a:rect l="0" t="0" r="r" b="b"/>
              <a:pathLst>
                <a:path w="20" h="36">
                  <a:moveTo>
                    <a:pt x="0" y="36"/>
                  </a:moveTo>
                  <a:lnTo>
                    <a:pt x="20" y="36"/>
                  </a:lnTo>
                  <a:lnTo>
                    <a:pt x="20" y="28"/>
                  </a:lnTo>
                  <a:lnTo>
                    <a:pt x="18" y="28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4" y="34"/>
                  </a:lnTo>
                  <a:lnTo>
                    <a:pt x="2" y="34"/>
                  </a:lnTo>
                  <a:lnTo>
                    <a:pt x="2" y="30"/>
                  </a:lnTo>
                  <a:lnTo>
                    <a:pt x="4" y="30"/>
                  </a:lnTo>
                  <a:lnTo>
                    <a:pt x="6" y="30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2" y="24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4" y="22"/>
                  </a:lnTo>
                  <a:lnTo>
                    <a:pt x="14" y="18"/>
                  </a:lnTo>
                  <a:lnTo>
                    <a:pt x="16" y="18"/>
                  </a:lnTo>
                  <a:lnTo>
                    <a:pt x="18" y="1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0" y="16"/>
                  </a:lnTo>
                  <a:lnTo>
                    <a:pt x="20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4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14" y="4"/>
                  </a:lnTo>
                  <a:lnTo>
                    <a:pt x="16" y="4"/>
                  </a:lnTo>
                  <a:lnTo>
                    <a:pt x="16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16"/>
                  </a:lnTo>
                  <a:lnTo>
                    <a:pt x="16" y="18"/>
                  </a:lnTo>
                  <a:lnTo>
                    <a:pt x="14" y="18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0" y="22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4" y="28"/>
                  </a:lnTo>
                  <a:lnTo>
                    <a:pt x="4" y="30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62" name="Freeform 350"/>
            <p:cNvSpPr>
              <a:spLocks noEditPoints="1"/>
            </p:cNvSpPr>
            <p:nvPr/>
          </p:nvSpPr>
          <p:spPr bwMode="auto">
            <a:xfrm>
              <a:off x="3637" y="440"/>
              <a:ext cx="19" cy="34"/>
            </a:xfrm>
            <a:custGeom>
              <a:avLst/>
              <a:gdLst/>
              <a:ahLst/>
              <a:cxnLst>
                <a:cxn ang="0">
                  <a:pos x="6" y="36"/>
                </a:cxn>
                <a:cxn ang="0">
                  <a:pos x="14" y="36"/>
                </a:cxn>
                <a:cxn ang="0">
                  <a:pos x="14" y="34"/>
                </a:cxn>
                <a:cxn ang="0">
                  <a:pos x="14" y="34"/>
                </a:cxn>
                <a:cxn ang="0">
                  <a:pos x="18" y="34"/>
                </a:cxn>
                <a:cxn ang="0">
                  <a:pos x="18" y="30"/>
                </a:cxn>
                <a:cxn ang="0">
                  <a:pos x="18" y="30"/>
                </a:cxn>
                <a:cxn ang="0">
                  <a:pos x="20" y="30"/>
                </a:cxn>
                <a:cxn ang="0">
                  <a:pos x="20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14" y="0"/>
                </a:cxn>
                <a:cxn ang="0">
                  <a:pos x="6" y="0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2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0" y="6"/>
                </a:cxn>
                <a:cxn ang="0">
                  <a:pos x="0" y="30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2" y="34"/>
                </a:cxn>
                <a:cxn ang="0">
                  <a:pos x="6" y="34"/>
                </a:cxn>
                <a:cxn ang="0">
                  <a:pos x="6" y="34"/>
                </a:cxn>
                <a:cxn ang="0">
                  <a:pos x="6" y="36"/>
                </a:cxn>
                <a:cxn ang="0">
                  <a:pos x="6" y="34"/>
                </a:cxn>
                <a:cxn ang="0">
                  <a:pos x="6" y="30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6" y="6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30"/>
                </a:cxn>
                <a:cxn ang="0">
                  <a:pos x="18" y="30"/>
                </a:cxn>
                <a:cxn ang="0">
                  <a:pos x="14" y="30"/>
                </a:cxn>
                <a:cxn ang="0">
                  <a:pos x="14" y="34"/>
                </a:cxn>
                <a:cxn ang="0">
                  <a:pos x="14" y="34"/>
                </a:cxn>
                <a:cxn ang="0">
                  <a:pos x="6" y="34"/>
                </a:cxn>
                <a:cxn ang="0">
                  <a:pos x="6" y="34"/>
                </a:cxn>
              </a:cxnLst>
              <a:rect l="0" t="0" r="r" b="b"/>
              <a:pathLst>
                <a:path w="20" h="36">
                  <a:moveTo>
                    <a:pt x="6" y="36"/>
                  </a:moveTo>
                  <a:lnTo>
                    <a:pt x="14" y="36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8" y="34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20" y="30"/>
                  </a:lnTo>
                  <a:lnTo>
                    <a:pt x="20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6"/>
                  </a:lnTo>
                  <a:close/>
                  <a:moveTo>
                    <a:pt x="6" y="34"/>
                  </a:moveTo>
                  <a:lnTo>
                    <a:pt x="6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6"/>
                  </a:lnTo>
                  <a:lnTo>
                    <a:pt x="2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4" y="30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6" y="34"/>
                  </a:lnTo>
                  <a:lnTo>
                    <a:pt x="6" y="3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63" name="Line 351"/>
            <p:cNvSpPr>
              <a:spLocks noChangeShapeType="1"/>
            </p:cNvSpPr>
            <p:nvPr/>
          </p:nvSpPr>
          <p:spPr bwMode="auto">
            <a:xfrm>
              <a:off x="3201" y="350"/>
              <a:ext cx="168" cy="1"/>
            </a:xfrm>
            <a:prstGeom prst="line">
              <a:avLst/>
            </a:prstGeom>
            <a:noFill/>
            <a:ln w="6350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64" name="Freeform 352"/>
            <p:cNvSpPr>
              <a:spLocks/>
            </p:cNvSpPr>
            <p:nvPr/>
          </p:nvSpPr>
          <p:spPr bwMode="auto">
            <a:xfrm>
              <a:off x="3416" y="325"/>
              <a:ext cx="38" cy="48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40" y="50"/>
                </a:cxn>
                <a:cxn ang="0">
                  <a:pos x="40" y="38"/>
                </a:cxn>
                <a:cxn ang="0">
                  <a:pos x="38" y="38"/>
                </a:cxn>
                <a:cxn ang="0">
                  <a:pos x="38" y="44"/>
                </a:cxn>
                <a:cxn ang="0">
                  <a:pos x="36" y="46"/>
                </a:cxn>
                <a:cxn ang="0">
                  <a:pos x="12" y="46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28" y="24"/>
                </a:cxn>
                <a:cxn ang="0">
                  <a:pos x="28" y="24"/>
                </a:cxn>
                <a:cxn ang="0">
                  <a:pos x="28" y="28"/>
                </a:cxn>
                <a:cxn ang="0">
                  <a:pos x="32" y="28"/>
                </a:cxn>
                <a:cxn ang="0">
                  <a:pos x="32" y="16"/>
                </a:cxn>
                <a:cxn ang="0">
                  <a:pos x="28" y="16"/>
                </a:cxn>
                <a:cxn ang="0">
                  <a:pos x="28" y="20"/>
                </a:cxn>
                <a:cxn ang="0">
                  <a:pos x="28" y="20"/>
                </a:cxn>
                <a:cxn ang="0">
                  <a:pos x="12" y="20"/>
                </a:cxn>
                <a:cxn ang="0">
                  <a:pos x="12" y="20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36" y="4"/>
                </a:cxn>
                <a:cxn ang="0">
                  <a:pos x="38" y="4"/>
                </a:cxn>
                <a:cxn ang="0">
                  <a:pos x="38" y="12"/>
                </a:cxn>
                <a:cxn ang="0">
                  <a:pos x="40" y="12"/>
                </a:cxn>
                <a:cxn ang="0">
                  <a:pos x="4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4"/>
                </a:cxn>
                <a:cxn ang="0">
                  <a:pos x="8" y="46"/>
                </a:cxn>
                <a:cxn ang="0">
                  <a:pos x="0" y="46"/>
                </a:cxn>
                <a:cxn ang="0">
                  <a:pos x="0" y="50"/>
                </a:cxn>
              </a:cxnLst>
              <a:rect l="0" t="0" r="r" b="b"/>
              <a:pathLst>
                <a:path w="40" h="50">
                  <a:moveTo>
                    <a:pt x="0" y="50"/>
                  </a:moveTo>
                  <a:lnTo>
                    <a:pt x="40" y="50"/>
                  </a:lnTo>
                  <a:lnTo>
                    <a:pt x="40" y="38"/>
                  </a:lnTo>
                  <a:lnTo>
                    <a:pt x="38" y="38"/>
                  </a:lnTo>
                  <a:lnTo>
                    <a:pt x="38" y="44"/>
                  </a:lnTo>
                  <a:lnTo>
                    <a:pt x="36" y="46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8"/>
                  </a:lnTo>
                  <a:lnTo>
                    <a:pt x="32" y="28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36" y="4"/>
                  </a:lnTo>
                  <a:lnTo>
                    <a:pt x="38" y="4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4"/>
                  </a:lnTo>
                  <a:lnTo>
                    <a:pt x="8" y="46"/>
                  </a:lnTo>
                  <a:lnTo>
                    <a:pt x="0" y="46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65" name="Freeform 353"/>
            <p:cNvSpPr>
              <a:spLocks noEditPoints="1"/>
            </p:cNvSpPr>
            <p:nvPr/>
          </p:nvSpPr>
          <p:spPr bwMode="auto">
            <a:xfrm>
              <a:off x="3466" y="346"/>
              <a:ext cx="30" cy="18"/>
            </a:xfrm>
            <a:custGeom>
              <a:avLst/>
              <a:gdLst/>
              <a:ahLst/>
              <a:cxnLst>
                <a:cxn ang="0">
                  <a:pos x="32" y="4"/>
                </a:cxn>
                <a:cxn ang="0">
                  <a:pos x="32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32" y="4"/>
                </a:cxn>
                <a:cxn ang="0">
                  <a:pos x="32" y="18"/>
                </a:cxn>
                <a:cxn ang="0">
                  <a:pos x="32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32" y="18"/>
                </a:cxn>
              </a:cxnLst>
              <a:rect l="0" t="0" r="r" b="b"/>
              <a:pathLst>
                <a:path w="32" h="18">
                  <a:moveTo>
                    <a:pt x="32" y="4"/>
                  </a:moveTo>
                  <a:lnTo>
                    <a:pt x="3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32" y="4"/>
                  </a:lnTo>
                  <a:close/>
                  <a:moveTo>
                    <a:pt x="32" y="18"/>
                  </a:moveTo>
                  <a:lnTo>
                    <a:pt x="32" y="16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32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66" name="Freeform 354"/>
            <p:cNvSpPr>
              <a:spLocks/>
            </p:cNvSpPr>
            <p:nvPr/>
          </p:nvSpPr>
          <p:spPr bwMode="auto">
            <a:xfrm>
              <a:off x="3515" y="325"/>
              <a:ext cx="27" cy="48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28" y="50"/>
                </a:cxn>
                <a:cxn ang="0">
                  <a:pos x="28" y="46"/>
                </a:cxn>
                <a:cxn ang="0">
                  <a:pos x="16" y="46"/>
                </a:cxn>
                <a:cxn ang="0">
                  <a:pos x="16" y="44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8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12" y="44"/>
                </a:cxn>
                <a:cxn ang="0">
                  <a:pos x="12" y="46"/>
                </a:cxn>
                <a:cxn ang="0">
                  <a:pos x="0" y="46"/>
                </a:cxn>
                <a:cxn ang="0">
                  <a:pos x="0" y="50"/>
                </a:cxn>
              </a:cxnLst>
              <a:rect l="0" t="0" r="r" b="b"/>
              <a:pathLst>
                <a:path w="28" h="50">
                  <a:moveTo>
                    <a:pt x="0" y="50"/>
                  </a:moveTo>
                  <a:lnTo>
                    <a:pt x="28" y="50"/>
                  </a:lnTo>
                  <a:lnTo>
                    <a:pt x="28" y="46"/>
                  </a:lnTo>
                  <a:lnTo>
                    <a:pt x="16" y="46"/>
                  </a:lnTo>
                  <a:lnTo>
                    <a:pt x="16" y="44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8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4"/>
                  </a:lnTo>
                  <a:lnTo>
                    <a:pt x="12" y="46"/>
                  </a:lnTo>
                  <a:lnTo>
                    <a:pt x="0" y="46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67" name="Freeform 355"/>
            <p:cNvSpPr>
              <a:spLocks noEditPoints="1"/>
            </p:cNvSpPr>
            <p:nvPr/>
          </p:nvSpPr>
          <p:spPr bwMode="auto">
            <a:xfrm>
              <a:off x="3563" y="325"/>
              <a:ext cx="27" cy="48"/>
            </a:xfrm>
            <a:custGeom>
              <a:avLst/>
              <a:gdLst/>
              <a:ahLst/>
              <a:cxnLst>
                <a:cxn ang="0">
                  <a:pos x="8" y="50"/>
                </a:cxn>
                <a:cxn ang="0">
                  <a:pos x="20" y="50"/>
                </a:cxn>
                <a:cxn ang="0">
                  <a:pos x="20" y="46"/>
                </a:cxn>
                <a:cxn ang="0">
                  <a:pos x="20" y="44"/>
                </a:cxn>
                <a:cxn ang="0">
                  <a:pos x="24" y="44"/>
                </a:cxn>
                <a:cxn ang="0">
                  <a:pos x="24" y="42"/>
                </a:cxn>
                <a:cxn ang="0">
                  <a:pos x="24" y="40"/>
                </a:cxn>
                <a:cxn ang="0">
                  <a:pos x="28" y="40"/>
                </a:cxn>
                <a:cxn ang="0">
                  <a:pos x="28" y="8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24" y="4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20" y="0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4" y="4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0" y="8"/>
                </a:cxn>
                <a:cxn ang="0">
                  <a:pos x="0" y="40"/>
                </a:cxn>
                <a:cxn ang="0">
                  <a:pos x="4" y="40"/>
                </a:cxn>
                <a:cxn ang="0">
                  <a:pos x="4" y="42"/>
                </a:cxn>
                <a:cxn ang="0">
                  <a:pos x="4" y="44"/>
                </a:cxn>
                <a:cxn ang="0">
                  <a:pos x="8" y="44"/>
                </a:cxn>
                <a:cxn ang="0">
                  <a:pos x="8" y="46"/>
                </a:cxn>
                <a:cxn ang="0">
                  <a:pos x="8" y="50"/>
                </a:cxn>
                <a:cxn ang="0">
                  <a:pos x="8" y="44"/>
                </a:cxn>
                <a:cxn ang="0">
                  <a:pos x="8" y="42"/>
                </a:cxn>
                <a:cxn ang="0">
                  <a:pos x="4" y="42"/>
                </a:cxn>
                <a:cxn ang="0">
                  <a:pos x="4" y="40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8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20" y="8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24" y="40"/>
                </a:cxn>
                <a:cxn ang="0">
                  <a:pos x="24" y="42"/>
                </a:cxn>
                <a:cxn ang="0">
                  <a:pos x="20" y="42"/>
                </a:cxn>
                <a:cxn ang="0">
                  <a:pos x="20" y="44"/>
                </a:cxn>
                <a:cxn ang="0">
                  <a:pos x="20" y="46"/>
                </a:cxn>
                <a:cxn ang="0">
                  <a:pos x="8" y="46"/>
                </a:cxn>
                <a:cxn ang="0">
                  <a:pos x="8" y="44"/>
                </a:cxn>
              </a:cxnLst>
              <a:rect l="0" t="0" r="r" b="b"/>
              <a:pathLst>
                <a:path w="28" h="50">
                  <a:moveTo>
                    <a:pt x="8" y="50"/>
                  </a:moveTo>
                  <a:lnTo>
                    <a:pt x="20" y="50"/>
                  </a:lnTo>
                  <a:lnTo>
                    <a:pt x="20" y="46"/>
                  </a:lnTo>
                  <a:lnTo>
                    <a:pt x="20" y="44"/>
                  </a:lnTo>
                  <a:lnTo>
                    <a:pt x="24" y="44"/>
                  </a:lnTo>
                  <a:lnTo>
                    <a:pt x="24" y="42"/>
                  </a:lnTo>
                  <a:lnTo>
                    <a:pt x="24" y="40"/>
                  </a:lnTo>
                  <a:lnTo>
                    <a:pt x="28" y="40"/>
                  </a:lnTo>
                  <a:lnTo>
                    <a:pt x="28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4" y="42"/>
                  </a:lnTo>
                  <a:lnTo>
                    <a:pt x="4" y="44"/>
                  </a:lnTo>
                  <a:lnTo>
                    <a:pt x="8" y="44"/>
                  </a:lnTo>
                  <a:lnTo>
                    <a:pt x="8" y="46"/>
                  </a:lnTo>
                  <a:lnTo>
                    <a:pt x="8" y="50"/>
                  </a:lnTo>
                  <a:close/>
                  <a:moveTo>
                    <a:pt x="8" y="44"/>
                  </a:moveTo>
                  <a:lnTo>
                    <a:pt x="8" y="42"/>
                  </a:lnTo>
                  <a:lnTo>
                    <a:pt x="4" y="42"/>
                  </a:lnTo>
                  <a:lnTo>
                    <a:pt x="4" y="40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40"/>
                  </a:lnTo>
                  <a:lnTo>
                    <a:pt x="24" y="42"/>
                  </a:lnTo>
                  <a:lnTo>
                    <a:pt x="20" y="42"/>
                  </a:lnTo>
                  <a:lnTo>
                    <a:pt x="20" y="44"/>
                  </a:lnTo>
                  <a:lnTo>
                    <a:pt x="20" y="46"/>
                  </a:lnTo>
                  <a:lnTo>
                    <a:pt x="8" y="46"/>
                  </a:lnTo>
                  <a:lnTo>
                    <a:pt x="8" y="4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68" name="Freeform 356"/>
            <p:cNvSpPr>
              <a:spLocks/>
            </p:cNvSpPr>
            <p:nvPr/>
          </p:nvSpPr>
          <p:spPr bwMode="auto">
            <a:xfrm>
              <a:off x="3603" y="306"/>
              <a:ext cx="19" cy="35"/>
            </a:xfrm>
            <a:custGeom>
              <a:avLst/>
              <a:gdLst/>
              <a:ahLst/>
              <a:cxnLst>
                <a:cxn ang="0">
                  <a:pos x="20" y="36"/>
                </a:cxn>
                <a:cxn ang="0">
                  <a:pos x="18" y="28"/>
                </a:cxn>
                <a:cxn ang="0">
                  <a:pos x="18" y="34"/>
                </a:cxn>
                <a:cxn ang="0">
                  <a:pos x="2" y="32"/>
                </a:cxn>
                <a:cxn ang="0">
                  <a:pos x="4" y="30"/>
                </a:cxn>
                <a:cxn ang="0">
                  <a:pos x="6" y="28"/>
                </a:cxn>
                <a:cxn ang="0">
                  <a:pos x="8" y="26"/>
                </a:cxn>
                <a:cxn ang="0">
                  <a:pos x="10" y="24"/>
                </a:cxn>
                <a:cxn ang="0">
                  <a:pos x="12" y="22"/>
                </a:cxn>
                <a:cxn ang="0">
                  <a:pos x="14" y="20"/>
                </a:cxn>
                <a:cxn ang="0">
                  <a:pos x="16" y="18"/>
                </a:cxn>
                <a:cxn ang="0">
                  <a:pos x="18" y="16"/>
                </a:cxn>
                <a:cxn ang="0">
                  <a:pos x="20" y="14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4" y="2"/>
                </a:cxn>
                <a:cxn ang="0">
                  <a:pos x="6" y="0"/>
                </a:cxn>
                <a:cxn ang="0">
                  <a:pos x="6" y="4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6"/>
                </a:cxn>
                <a:cxn ang="0">
                  <a:pos x="6" y="4"/>
                </a:cxn>
                <a:cxn ang="0">
                  <a:pos x="14" y="2"/>
                </a:cxn>
                <a:cxn ang="0">
                  <a:pos x="16" y="6"/>
                </a:cxn>
                <a:cxn ang="0">
                  <a:pos x="18" y="6"/>
                </a:cxn>
                <a:cxn ang="0">
                  <a:pos x="18" y="16"/>
                </a:cxn>
                <a:cxn ang="0">
                  <a:pos x="16" y="18"/>
                </a:cxn>
                <a:cxn ang="0">
                  <a:pos x="12" y="18"/>
                </a:cxn>
                <a:cxn ang="0">
                  <a:pos x="12" y="22"/>
                </a:cxn>
                <a:cxn ang="0">
                  <a:pos x="10" y="24"/>
                </a:cxn>
                <a:cxn ang="0">
                  <a:pos x="6" y="24"/>
                </a:cxn>
                <a:cxn ang="0">
                  <a:pos x="6" y="28"/>
                </a:cxn>
                <a:cxn ang="0">
                  <a:pos x="4" y="30"/>
                </a:cxn>
                <a:cxn ang="0">
                  <a:pos x="0" y="30"/>
                </a:cxn>
              </a:cxnLst>
              <a:rect l="0" t="0" r="r" b="b"/>
              <a:pathLst>
                <a:path w="20" h="36">
                  <a:moveTo>
                    <a:pt x="0" y="36"/>
                  </a:moveTo>
                  <a:lnTo>
                    <a:pt x="20" y="36"/>
                  </a:lnTo>
                  <a:lnTo>
                    <a:pt x="20" y="28"/>
                  </a:lnTo>
                  <a:lnTo>
                    <a:pt x="18" y="28"/>
                  </a:lnTo>
                  <a:lnTo>
                    <a:pt x="18" y="32"/>
                  </a:lnTo>
                  <a:lnTo>
                    <a:pt x="18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4" y="30"/>
                  </a:lnTo>
                  <a:lnTo>
                    <a:pt x="6" y="30"/>
                  </a:lnTo>
                  <a:lnTo>
                    <a:pt x="6" y="28"/>
                  </a:lnTo>
                  <a:lnTo>
                    <a:pt x="6" y="26"/>
                  </a:lnTo>
                  <a:lnTo>
                    <a:pt x="8" y="26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2" y="24"/>
                  </a:lnTo>
                  <a:lnTo>
                    <a:pt x="12" y="22"/>
                  </a:lnTo>
                  <a:lnTo>
                    <a:pt x="12" y="20"/>
                  </a:lnTo>
                  <a:lnTo>
                    <a:pt x="14" y="20"/>
                  </a:lnTo>
                  <a:lnTo>
                    <a:pt x="14" y="18"/>
                  </a:lnTo>
                  <a:lnTo>
                    <a:pt x="16" y="18"/>
                  </a:lnTo>
                  <a:lnTo>
                    <a:pt x="18" y="18"/>
                  </a:lnTo>
                  <a:lnTo>
                    <a:pt x="18" y="16"/>
                  </a:lnTo>
                  <a:lnTo>
                    <a:pt x="18" y="14"/>
                  </a:lnTo>
                  <a:lnTo>
                    <a:pt x="20" y="14"/>
                  </a:lnTo>
                  <a:lnTo>
                    <a:pt x="20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6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14"/>
                  </a:lnTo>
                  <a:lnTo>
                    <a:pt x="18" y="16"/>
                  </a:lnTo>
                  <a:lnTo>
                    <a:pt x="16" y="16"/>
                  </a:lnTo>
                  <a:lnTo>
                    <a:pt x="16" y="18"/>
                  </a:lnTo>
                  <a:lnTo>
                    <a:pt x="14" y="18"/>
                  </a:lnTo>
                  <a:lnTo>
                    <a:pt x="12" y="18"/>
                  </a:lnTo>
                  <a:lnTo>
                    <a:pt x="12" y="20"/>
                  </a:lnTo>
                  <a:lnTo>
                    <a:pt x="12" y="22"/>
                  </a:lnTo>
                  <a:lnTo>
                    <a:pt x="10" y="22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4" y="28"/>
                  </a:lnTo>
                  <a:lnTo>
                    <a:pt x="4" y="30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500069" name="Freeform 357"/>
            <p:cNvSpPr>
              <a:spLocks/>
            </p:cNvSpPr>
            <p:nvPr/>
          </p:nvSpPr>
          <p:spPr bwMode="auto">
            <a:xfrm>
              <a:off x="3637" y="306"/>
              <a:ext cx="19" cy="35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0" y="36"/>
                </a:cxn>
                <a:cxn ang="0">
                  <a:pos x="20" y="34"/>
                </a:cxn>
                <a:cxn ang="0">
                  <a:pos x="12" y="34"/>
                </a:cxn>
                <a:cxn ang="0">
                  <a:pos x="12" y="32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6" y="2"/>
                </a:cxn>
                <a:cxn ang="0">
                  <a:pos x="6" y="4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8" y="2"/>
                </a:cxn>
                <a:cxn ang="0">
                  <a:pos x="8" y="4"/>
                </a:cxn>
                <a:cxn ang="0">
                  <a:pos x="8" y="32"/>
                </a:cxn>
                <a:cxn ang="0">
                  <a:pos x="8" y="34"/>
                </a:cxn>
                <a:cxn ang="0">
                  <a:pos x="0" y="34"/>
                </a:cxn>
                <a:cxn ang="0">
                  <a:pos x="0" y="36"/>
                </a:cxn>
              </a:cxnLst>
              <a:rect l="0" t="0" r="r" b="b"/>
              <a:pathLst>
                <a:path w="20" h="36">
                  <a:moveTo>
                    <a:pt x="0" y="36"/>
                  </a:moveTo>
                  <a:lnTo>
                    <a:pt x="20" y="36"/>
                  </a:lnTo>
                  <a:lnTo>
                    <a:pt x="20" y="34"/>
                  </a:lnTo>
                  <a:lnTo>
                    <a:pt x="12" y="34"/>
                  </a:lnTo>
                  <a:lnTo>
                    <a:pt x="12" y="32"/>
                  </a:lnTo>
                  <a:lnTo>
                    <a:pt x="12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8" y="32"/>
                  </a:lnTo>
                  <a:lnTo>
                    <a:pt x="8" y="34"/>
                  </a:lnTo>
                  <a:lnTo>
                    <a:pt x="0" y="34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  <p:sp>
        <p:nvSpPr>
          <p:cNvPr id="500070" name="Text Box 358"/>
          <p:cNvSpPr txBox="1">
            <a:spLocks noChangeArrowheads="1"/>
          </p:cNvSpPr>
          <p:nvPr/>
        </p:nvSpPr>
        <p:spPr bwMode="auto">
          <a:xfrm>
            <a:off x="3059113" y="260350"/>
            <a:ext cx="12239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2000">
                <a:solidFill>
                  <a:srgbClr val="FFFFFF"/>
                </a:solidFill>
              </a:rPr>
              <a:t>Water</a:t>
            </a:r>
          </a:p>
        </p:txBody>
      </p:sp>
      <p:pic>
        <p:nvPicPr>
          <p:cNvPr id="500071" name="Picture 359" descr="Flux_Angular_THETA_tau_GZK_l-tau_piccolo_ROCK"/>
          <p:cNvPicPr preferRelativeResize="0">
            <a:picLocks noChangeArrowheads="1"/>
          </p:cNvPicPr>
          <p:nvPr/>
        </p:nvPicPr>
        <p:blipFill>
          <a:blip r:embed="rId2">
            <a:lum bright="-76000" contrast="100000"/>
          </a:blip>
          <a:srcRect/>
          <a:stretch>
            <a:fillRect/>
          </a:stretch>
        </p:blipFill>
        <p:spPr bwMode="auto">
          <a:xfrm>
            <a:off x="0" y="3284538"/>
            <a:ext cx="6348413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0072" name="Text Box 360"/>
          <p:cNvSpPr txBox="1">
            <a:spLocks noChangeArrowheads="1"/>
          </p:cNvSpPr>
          <p:nvPr/>
        </p:nvSpPr>
        <p:spPr bwMode="auto">
          <a:xfrm>
            <a:off x="3203575" y="404813"/>
            <a:ext cx="1368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2000" b="1">
                <a:solidFill>
                  <a:srgbClr val="003399"/>
                </a:solidFill>
              </a:rPr>
              <a:t>Water</a:t>
            </a:r>
          </a:p>
        </p:txBody>
      </p:sp>
      <p:sp>
        <p:nvSpPr>
          <p:cNvPr id="500073" name="Text Box 361"/>
          <p:cNvSpPr txBox="1">
            <a:spLocks noChangeArrowheads="1"/>
          </p:cNvSpPr>
          <p:nvPr/>
        </p:nvSpPr>
        <p:spPr bwMode="auto">
          <a:xfrm>
            <a:off x="3492500" y="3860800"/>
            <a:ext cx="1079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2000" b="1">
                <a:solidFill>
                  <a:srgbClr val="003399"/>
                </a:solidFill>
              </a:rPr>
              <a:t>Rock</a:t>
            </a:r>
          </a:p>
        </p:txBody>
      </p:sp>
    </p:spTree>
    <p:extLst>
      <p:ext uri="{BB962C8B-B14F-4D97-AF65-F5344CB8AC3E}">
        <p14:creationId xmlns:p14="http://schemas.microsoft.com/office/powerpoint/2010/main" val="119494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468560" y="188640"/>
            <a:ext cx="9937104" cy="432048"/>
          </a:xfrm>
        </p:spPr>
        <p:txBody>
          <a:bodyPr>
            <a:noAutofit/>
          </a:bodyPr>
          <a:lstStyle/>
          <a:p>
            <a:r>
              <a:rPr lang="it-IT" sz="3200" b="1" i="1" dirty="0" err="1" smtClean="0">
                <a:solidFill>
                  <a:srgbClr val="FFFF00"/>
                </a:solidFill>
              </a:rPr>
              <a:t>Differential</a:t>
            </a:r>
            <a:r>
              <a:rPr lang="it-IT" sz="3200" b="1" i="1" dirty="0" smtClean="0">
                <a:solidFill>
                  <a:srgbClr val="FFFF00"/>
                </a:solidFill>
              </a:rPr>
              <a:t> </a:t>
            </a:r>
            <a:r>
              <a:rPr lang="it-IT" sz="3200" b="1" i="1" dirty="0" err="1" smtClean="0">
                <a:solidFill>
                  <a:srgbClr val="FFFF00"/>
                </a:solidFill>
              </a:rPr>
              <a:t>escaping</a:t>
            </a:r>
            <a:r>
              <a:rPr lang="it-IT" sz="3200" b="1" i="1" dirty="0" smtClean="0">
                <a:solidFill>
                  <a:srgbClr val="FFFF00"/>
                </a:solidFill>
              </a:rPr>
              <a:t> tau for Fermi </a:t>
            </a:r>
            <a:r>
              <a:rPr lang="it-IT" sz="3200" b="1" i="1" dirty="0" err="1" smtClean="0">
                <a:solidFill>
                  <a:srgbClr val="FFFF00"/>
                </a:solidFill>
              </a:rPr>
              <a:t>spectra</a:t>
            </a:r>
            <a:endParaRPr lang="it-IT" sz="3200" b="1" i="1" dirty="0">
              <a:solidFill>
                <a:srgbClr val="FFFF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1000" contrast="66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1076539"/>
            <a:ext cx="9160882" cy="5419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asellaDiTesto 5"/>
          <p:cNvSpPr txBox="1"/>
          <p:nvPr/>
        </p:nvSpPr>
        <p:spPr>
          <a:xfrm>
            <a:off x="5786446" y="378619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</a:rPr>
              <a:t>11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223880" y="3059668"/>
            <a:ext cx="418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</a:rPr>
              <a:t>12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4070948" y="2407673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</a:rPr>
              <a:t>13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71802" y="192880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prstClr val="black"/>
                </a:solidFill>
              </a:rPr>
              <a:t>14</a:t>
            </a:r>
            <a:endParaRPr lang="it-IT" sz="1200" dirty="0">
              <a:solidFill>
                <a:prstClr val="black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2392648" y="1679864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>
                <a:solidFill>
                  <a:prstClr val="black"/>
                </a:solidFill>
              </a:rPr>
              <a:t>16</a:t>
            </a:r>
            <a:endParaRPr lang="it-IT" sz="900" dirty="0">
              <a:solidFill>
                <a:prstClr val="black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428728" y="1621097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700" dirty="0" smtClean="0">
                <a:solidFill>
                  <a:prstClr val="black"/>
                </a:solidFill>
              </a:rPr>
              <a:t>17</a:t>
            </a:r>
            <a:endParaRPr lang="it-IT" sz="700" dirty="0">
              <a:solidFill>
                <a:prstClr val="black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6759419" y="2233262"/>
            <a:ext cx="3000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 smtClean="0">
                <a:solidFill>
                  <a:prstClr val="black"/>
                </a:solidFill>
              </a:rPr>
              <a:t>15</a:t>
            </a:r>
            <a:endParaRPr lang="it-IT" sz="900" dirty="0">
              <a:solidFill>
                <a:prstClr val="black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7072330" y="4214818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prstClr val="black"/>
                </a:solidFill>
              </a:rPr>
              <a:t> 17</a:t>
            </a:r>
            <a:endParaRPr lang="it-IT" sz="1400" b="1" dirty="0">
              <a:solidFill>
                <a:prstClr val="black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1714480" y="5429264"/>
            <a:ext cx="5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prstClr val="black"/>
                </a:solidFill>
              </a:rPr>
              <a:t>20</a:t>
            </a:r>
            <a:endParaRPr lang="it-IT" sz="1400" b="1" dirty="0">
              <a:solidFill>
                <a:prstClr val="black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785786" y="5429264"/>
            <a:ext cx="428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solidFill>
                  <a:prstClr val="black"/>
                </a:solidFill>
              </a:rPr>
              <a:t>21</a:t>
            </a:r>
            <a:endParaRPr lang="it-IT" sz="1200" b="1" dirty="0">
              <a:solidFill>
                <a:prstClr val="black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3286116" y="5572140"/>
            <a:ext cx="5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prstClr val="black"/>
                </a:solidFill>
              </a:rPr>
              <a:t>19</a:t>
            </a:r>
            <a:endParaRPr lang="it-IT" sz="1400" b="1" dirty="0">
              <a:solidFill>
                <a:prstClr val="black"/>
              </a:solidFill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5643570" y="528638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</a:rPr>
              <a:t>18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6572264" y="2965146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prstClr val="black"/>
                </a:solidFill>
              </a:rPr>
              <a:t> 16</a:t>
            </a:r>
            <a:endParaRPr lang="it-IT" sz="1400" b="1" dirty="0">
              <a:solidFill>
                <a:prstClr val="black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3B08-05A4-42A6-9B58-D117A84662D2}" type="slidenum">
              <a:rPr lang="it-IT" smtClean="0">
                <a:solidFill>
                  <a:srgbClr val="FFFFFF"/>
                </a:solidFill>
              </a:rPr>
              <a:pPr/>
              <a:t>46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48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25470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Resonant</a:t>
            </a:r>
            <a:r>
              <a:rPr lang="it-IT" dirty="0" smtClean="0"/>
              <a:t>   </a:t>
            </a:r>
            <a:r>
              <a:rPr lang="it-IT" dirty="0" err="1" smtClean="0"/>
              <a:t>Glashow</a:t>
            </a:r>
            <a:r>
              <a:rPr lang="it-IT" dirty="0" smtClean="0"/>
              <a:t> component</a:t>
            </a:r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818" y="1146174"/>
            <a:ext cx="7737457" cy="5283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3B08-05A4-42A6-9B58-D117A84662D2}" type="slidenum">
              <a:rPr lang="it-IT" smtClean="0">
                <a:solidFill>
                  <a:srgbClr val="FFFFFF"/>
                </a:solidFill>
              </a:rPr>
              <a:pPr/>
              <a:t>47</a:t>
            </a:fld>
            <a:endParaRPr lang="it-I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10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i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Both</a:t>
            </a:r>
            <a:r>
              <a:rPr lang="it-IT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i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contribute</a:t>
            </a:r>
            <a:r>
              <a:rPr lang="it-IT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i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</a:t>
            </a:r>
            <a:endParaRPr lang="it-IT" b="1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7704856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48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94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675" y="660400"/>
            <a:ext cx="8502650" cy="553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Freccia in giù 1"/>
          <p:cNvSpPr/>
          <p:nvPr/>
        </p:nvSpPr>
        <p:spPr>
          <a:xfrm>
            <a:off x="3203848" y="188640"/>
            <a:ext cx="1008112" cy="720080"/>
          </a:xfrm>
          <a:prstGeom prst="downArrow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Freccia in giù 3"/>
          <p:cNvSpPr/>
          <p:nvPr/>
        </p:nvSpPr>
        <p:spPr>
          <a:xfrm>
            <a:off x="4572000" y="404664"/>
            <a:ext cx="1008112" cy="720080"/>
          </a:xfrm>
          <a:prstGeom prst="downArrow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in giù 4"/>
          <p:cNvSpPr/>
          <p:nvPr/>
        </p:nvSpPr>
        <p:spPr>
          <a:xfrm>
            <a:off x="5292080" y="1052736"/>
            <a:ext cx="720080" cy="504056"/>
          </a:xfrm>
          <a:prstGeom prst="downArrow">
            <a:avLst/>
          </a:prstGeom>
          <a:solidFill>
            <a:srgbClr val="FF0000">
              <a:alpha val="1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49</a:t>
            </a:fld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539552" y="116632"/>
            <a:ext cx="3998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EXPECTED IN AUGER </a:t>
            </a:r>
            <a:r>
              <a:rPr lang="it-IT" dirty="0" err="1" smtClean="0"/>
              <a:t>every</a:t>
            </a:r>
            <a:r>
              <a:rPr lang="it-IT" dirty="0" smtClean="0"/>
              <a:t> 3 </a:t>
            </a:r>
            <a:r>
              <a:rPr lang="it-IT" dirty="0" err="1" smtClean="0"/>
              <a:t>years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06665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These</a:t>
            </a:r>
            <a:r>
              <a:rPr lang="it-IT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0.1EeV positive </a:t>
            </a:r>
            <a:r>
              <a:rPr lang="it-IT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pion</a:t>
            </a:r>
            <a:r>
              <a:rPr lang="it-IT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</a:t>
            </a:r>
            <a:r>
              <a:rPr lang="it-IT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decay</a:t>
            </a:r>
            <a:r>
              <a:rPr lang="it-IT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</a:p>
          <a:p>
            <a:r>
              <a:rPr lang="it-IT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Positive </a:t>
            </a:r>
            <a:r>
              <a:rPr lang="it-IT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</a:t>
            </a:r>
            <a:r>
              <a:rPr lang="it-IT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it-IT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</a:t>
            </a:r>
            <a:r>
              <a:rPr lang="it-IT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neutrino</a:t>
            </a:r>
          </a:p>
          <a:p>
            <a:r>
              <a:rPr lang="it-IT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(the </a:t>
            </a:r>
            <a:r>
              <a:rPr lang="it-IT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</a:t>
            </a:r>
            <a:r>
              <a:rPr lang="it-IT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energetic</a:t>
            </a:r>
            <a:r>
              <a:rPr lang="it-IT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it-IT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</a:t>
            </a:r>
            <a:r>
              <a:rPr lang="it-IT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it-IT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mix in electron </a:t>
            </a:r>
            <a:r>
              <a:rPr lang="it-IT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ones</a:t>
            </a:r>
            <a:endParaRPr lang="it-IT" b="1" i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</a:t>
            </a:r>
            <a:r>
              <a:rPr lang="it-IT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softer</a:t>
            </a:r>
            <a:r>
              <a:rPr lang="it-IT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secondaries</a:t>
            </a:r>
            <a:r>
              <a:rPr lang="it-IT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with gamma </a:t>
            </a:r>
            <a:r>
              <a:rPr lang="it-IT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tails</a:t>
            </a:r>
            <a:endParaRPr lang="it-IT" b="1" i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b="1" i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Antimatter</a:t>
            </a:r>
            <a:r>
              <a:rPr lang="it-IT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makes</a:t>
            </a:r>
            <a:r>
              <a:rPr lang="it-IT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Delta - …. Negative </a:t>
            </a:r>
            <a:r>
              <a:rPr lang="it-IT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Pion</a:t>
            </a:r>
            <a:r>
              <a:rPr lang="it-IT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it-IT" dirty="0" smtClean="0"/>
              <a:t>The </a:t>
            </a:r>
            <a:r>
              <a:rPr lang="it-IT" dirty="0" err="1" smtClean="0"/>
              <a:t>whole</a:t>
            </a:r>
            <a:r>
              <a:rPr lang="it-IT" dirty="0" smtClean="0"/>
              <a:t> </a:t>
            </a:r>
            <a:r>
              <a:rPr lang="it-IT" dirty="0" err="1" smtClean="0"/>
              <a:t>asymmetry</a:t>
            </a:r>
            <a:r>
              <a:rPr lang="it-IT" dirty="0" smtClean="0"/>
              <a:t> in a </a:t>
            </a:r>
            <a:r>
              <a:rPr lang="it-IT" dirty="0" err="1" smtClean="0"/>
              <a:t>matter</a:t>
            </a:r>
            <a:r>
              <a:rPr lang="it-IT" dirty="0" smtClean="0"/>
              <a:t> </a:t>
            </a:r>
            <a:r>
              <a:rPr lang="it-IT" dirty="0" err="1" smtClean="0"/>
              <a:t>Universe</a:t>
            </a:r>
            <a:r>
              <a:rPr lang="it-IT" dirty="0" smtClean="0"/>
              <a:t> versus an anti-</a:t>
            </a:r>
            <a:r>
              <a:rPr lang="it-IT" dirty="0" err="1" smtClean="0"/>
              <a:t>matter</a:t>
            </a:r>
            <a:r>
              <a:rPr lang="it-IT" dirty="0" smtClean="0"/>
              <a:t> </a:t>
            </a:r>
            <a:r>
              <a:rPr lang="it-IT" dirty="0" err="1" smtClean="0"/>
              <a:t>Universe</a:t>
            </a:r>
            <a:r>
              <a:rPr lang="it-IT" dirty="0" smtClean="0"/>
              <a:t> </a:t>
            </a:r>
            <a:r>
              <a:rPr lang="it-IT" dirty="0" err="1" smtClean="0"/>
              <a:t>may</a:t>
            </a:r>
            <a:r>
              <a:rPr lang="it-IT" dirty="0" smtClean="0"/>
              <a:t> be the ratio </a:t>
            </a:r>
            <a:r>
              <a:rPr lang="it-IT" dirty="0" err="1" smtClean="0"/>
              <a:t>between</a:t>
            </a:r>
            <a:r>
              <a:rPr lang="it-IT" dirty="0" smtClean="0"/>
              <a:t> </a:t>
            </a:r>
            <a:r>
              <a:rPr lang="it-IT" dirty="0"/>
              <a:t> </a:t>
            </a:r>
            <a:r>
              <a:rPr lang="it-IT" dirty="0" smtClean="0"/>
              <a:t>neutrino (</a:t>
            </a:r>
            <a:r>
              <a:rPr lang="it-IT" dirty="0" err="1" smtClean="0"/>
              <a:t>most</a:t>
            </a:r>
            <a:r>
              <a:rPr lang="it-IT" dirty="0" smtClean="0"/>
              <a:t> </a:t>
            </a:r>
            <a:r>
              <a:rPr lang="it-IT" dirty="0" err="1" smtClean="0"/>
              <a:t>enegetic</a:t>
            </a:r>
            <a:r>
              <a:rPr lang="it-IT" dirty="0" smtClean="0"/>
              <a:t>) </a:t>
            </a:r>
          </a:p>
          <a:p>
            <a:r>
              <a:rPr lang="it-IT" dirty="0" smtClean="0"/>
              <a:t>Versus  anti-neutrino (</a:t>
            </a:r>
            <a:r>
              <a:rPr lang="it-IT" dirty="0" err="1" smtClean="0"/>
              <a:t>less</a:t>
            </a:r>
            <a:r>
              <a:rPr lang="it-IT" dirty="0" smtClean="0"/>
              <a:t> </a:t>
            </a:r>
            <a:r>
              <a:rPr lang="it-IT" dirty="0" err="1" smtClean="0"/>
              <a:t>energetic</a:t>
            </a:r>
            <a:r>
              <a:rPr lang="it-IT" dirty="0" smtClean="0"/>
              <a:t>) in </a:t>
            </a:r>
            <a:r>
              <a:rPr lang="it-IT" dirty="0" err="1" smtClean="0"/>
              <a:t>antimatter</a:t>
            </a:r>
            <a:r>
              <a:rPr lang="it-IT" dirty="0" smtClean="0"/>
              <a:t> case</a:t>
            </a:r>
          </a:p>
          <a:p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i="1" dirty="0" smtClean="0">
                <a:solidFill>
                  <a:schemeClr val="accent4">
                    <a:lumMod val="75000"/>
                  </a:schemeClr>
                </a:solidFill>
              </a:rPr>
              <a:t>An </a:t>
            </a:r>
            <a:r>
              <a:rPr lang="it-IT" i="1" dirty="0" err="1" smtClean="0">
                <a:solidFill>
                  <a:schemeClr val="accent4">
                    <a:lumMod val="75000"/>
                  </a:schemeClr>
                </a:solidFill>
              </a:rPr>
              <a:t>asymmetry</a:t>
            </a:r>
            <a:r>
              <a:rPr lang="it-IT" i="1" dirty="0" smtClean="0">
                <a:solidFill>
                  <a:schemeClr val="accent4">
                    <a:lumMod val="75000"/>
                  </a:schemeClr>
                </a:solidFill>
              </a:rPr>
              <a:t> in  </a:t>
            </a:r>
            <a:r>
              <a:rPr lang="it-IT" i="1" dirty="0" err="1" smtClean="0">
                <a:solidFill>
                  <a:schemeClr val="accent4">
                    <a:lumMod val="75000"/>
                  </a:schemeClr>
                </a:solidFill>
              </a:rPr>
              <a:t>secondary</a:t>
            </a:r>
            <a:r>
              <a:rPr lang="it-IT" i="1" dirty="0" smtClean="0">
                <a:solidFill>
                  <a:schemeClr val="accent4">
                    <a:lumMod val="75000"/>
                  </a:schemeClr>
                </a:solidFill>
              </a:rPr>
              <a:t> Positive </a:t>
            </a:r>
            <a:r>
              <a:rPr lang="it-IT" i="1" dirty="0" err="1" smtClean="0">
                <a:solidFill>
                  <a:schemeClr val="accent4">
                    <a:lumMod val="75000"/>
                  </a:schemeClr>
                </a:solidFill>
              </a:rPr>
              <a:t>pion</a:t>
            </a:r>
            <a:r>
              <a:rPr lang="it-IT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it-IT" i="1" dirty="0" err="1" smtClean="0">
                <a:solidFill>
                  <a:schemeClr val="accent4">
                    <a:lumMod val="75000"/>
                  </a:schemeClr>
                </a:solidFill>
              </a:rPr>
              <a:t>decay</a:t>
            </a:r>
            <a:r>
              <a:rPr lang="it-IT" i="1" dirty="0" smtClean="0">
                <a:solidFill>
                  <a:schemeClr val="accent4">
                    <a:lumMod val="75000"/>
                  </a:schemeClr>
                </a:solidFill>
              </a:rPr>
              <a:t> by GZK </a:t>
            </a:r>
            <a:r>
              <a:rPr lang="it-IT" i="1" dirty="0" err="1" smtClean="0">
                <a:solidFill>
                  <a:schemeClr val="accent4">
                    <a:lumMod val="75000"/>
                  </a:schemeClr>
                </a:solidFill>
              </a:rPr>
              <a:t>cut</a:t>
            </a:r>
            <a:r>
              <a:rPr lang="it-IT" i="1" dirty="0" smtClean="0">
                <a:solidFill>
                  <a:schemeClr val="accent4">
                    <a:lumMod val="75000"/>
                  </a:schemeClr>
                </a:solidFill>
              </a:rPr>
              <a:t> off</a:t>
            </a:r>
            <a:endParaRPr lang="it-IT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738" y="2776538"/>
            <a:ext cx="42005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149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Autofit/>
          </a:bodyPr>
          <a:lstStyle/>
          <a:p>
            <a:r>
              <a:rPr lang="it-IT" sz="2800" i="1" dirty="0" err="1" smtClean="0"/>
              <a:t>Ashkarian</a:t>
            </a:r>
            <a:r>
              <a:rPr lang="it-IT" sz="2800" i="1" dirty="0" smtClean="0"/>
              <a:t> </a:t>
            </a:r>
            <a:r>
              <a:rPr lang="it-IT" sz="2800" i="1" dirty="0" err="1" smtClean="0"/>
              <a:t>coherent</a:t>
            </a:r>
            <a:r>
              <a:rPr lang="it-IT" sz="2800" i="1" dirty="0" smtClean="0"/>
              <a:t> </a:t>
            </a:r>
            <a:r>
              <a:rPr lang="it-IT" sz="2800" i="1" dirty="0" err="1" smtClean="0"/>
              <a:t>radiation</a:t>
            </a:r>
            <a:r>
              <a:rPr lang="it-IT" sz="2800" i="1" dirty="0" smtClean="0"/>
              <a:t> </a:t>
            </a:r>
            <a:r>
              <a:rPr lang="it-IT" sz="2800" i="1" dirty="0" err="1" smtClean="0"/>
              <a:t>inspired</a:t>
            </a:r>
            <a:r>
              <a:rPr lang="it-IT" sz="2800" i="1" dirty="0" smtClean="0"/>
              <a:t> and</a:t>
            </a:r>
            <a:br>
              <a:rPr lang="it-IT" sz="2800" i="1" dirty="0" smtClean="0"/>
            </a:br>
            <a:r>
              <a:rPr lang="it-IT" sz="2800" i="1" dirty="0" err="1" smtClean="0"/>
              <a:t>lead</a:t>
            </a:r>
            <a:r>
              <a:rPr lang="it-IT" sz="2800" i="1" dirty="0" smtClean="0"/>
              <a:t> </a:t>
            </a:r>
            <a:r>
              <a:rPr lang="it-IT" sz="2800" i="1" dirty="0" err="1" smtClean="0"/>
              <a:t>Gorham</a:t>
            </a:r>
            <a:r>
              <a:rPr lang="it-IT" sz="2800" i="1" dirty="0" smtClean="0"/>
              <a:t> </a:t>
            </a:r>
            <a:r>
              <a:rPr lang="it-IT" sz="2800" i="1" dirty="0" err="1" smtClean="0"/>
              <a:t>group</a:t>
            </a:r>
            <a:r>
              <a:rPr lang="it-IT" sz="2800" i="1" dirty="0" smtClean="0"/>
              <a:t> to </a:t>
            </a:r>
            <a:r>
              <a:rPr lang="it-IT" sz="2800" i="1" dirty="0" err="1" smtClean="0"/>
              <a:t>searach</a:t>
            </a:r>
            <a:r>
              <a:rPr lang="it-IT" sz="2800" i="1" dirty="0" smtClean="0"/>
              <a:t> for </a:t>
            </a:r>
            <a:r>
              <a:rPr lang="it-IT" sz="2800" i="1" dirty="0" err="1" smtClean="0"/>
              <a:t>upgoing</a:t>
            </a:r>
            <a:r>
              <a:rPr lang="it-IT" sz="2800" i="1" dirty="0" smtClean="0"/>
              <a:t> radio </a:t>
            </a:r>
            <a:r>
              <a:rPr lang="it-IT" sz="2800" i="1" dirty="0" err="1" smtClean="0"/>
              <a:t>burst</a:t>
            </a:r>
            <a:r>
              <a:rPr lang="it-IT" sz="2800" i="1" dirty="0" smtClean="0"/>
              <a:t> due to UHE neutrino </a:t>
            </a:r>
            <a:r>
              <a:rPr lang="it-IT" sz="2800" i="1" dirty="0" err="1" smtClean="0"/>
              <a:t>shower</a:t>
            </a:r>
            <a:r>
              <a:rPr lang="it-IT" sz="2800" i="1" dirty="0" smtClean="0"/>
              <a:t> inside the </a:t>
            </a:r>
            <a:r>
              <a:rPr lang="it-IT" sz="2800" i="1" dirty="0" err="1" smtClean="0"/>
              <a:t>earth</a:t>
            </a:r>
            <a:r>
              <a:rPr lang="it-IT" sz="2800" i="1" dirty="0" smtClean="0"/>
              <a:t>: the Anita I-II-III-IV balloon </a:t>
            </a:r>
            <a:r>
              <a:rPr lang="it-IT" sz="2800" i="1" dirty="0" err="1" smtClean="0"/>
              <a:t>flight</a:t>
            </a:r>
            <a:r>
              <a:rPr lang="it-IT" sz="2800" i="1" dirty="0" smtClean="0"/>
              <a:t>,</a:t>
            </a:r>
            <a:endParaRPr lang="it-IT" sz="2800" i="1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975" y="2132856"/>
            <a:ext cx="3489710" cy="466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50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457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4972056" cy="225404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ANITA II--IV</a:t>
            </a:r>
            <a:endParaRPr lang="it-IT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10586"/>
            <a:ext cx="8545547" cy="634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51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674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354162"/>
          </a:xfrm>
        </p:spPr>
        <p:txBody>
          <a:bodyPr>
            <a:noAutofit/>
          </a:bodyPr>
          <a:lstStyle/>
          <a:p>
            <a:r>
              <a:rPr lang="it-IT" sz="2800" i="1" dirty="0" smtClean="0">
                <a:solidFill>
                  <a:schemeClr val="accent1">
                    <a:lumMod val="75000"/>
                  </a:schemeClr>
                </a:solidFill>
              </a:rPr>
              <a:t>Anita  </a:t>
            </a:r>
            <a:r>
              <a:rPr lang="it-IT" sz="2800" i="1" dirty="0" err="1" smtClean="0">
                <a:solidFill>
                  <a:schemeClr val="accent1">
                    <a:lumMod val="75000"/>
                  </a:schemeClr>
                </a:solidFill>
              </a:rPr>
              <a:t>reflected</a:t>
            </a:r>
            <a:r>
              <a:rPr lang="it-IT" sz="2800" i="1" dirty="0" smtClean="0">
                <a:solidFill>
                  <a:schemeClr val="accent1">
                    <a:lumMod val="75000"/>
                  </a:schemeClr>
                </a:solidFill>
              </a:rPr>
              <a:t>  versus Tau:</a:t>
            </a:r>
            <a:br>
              <a:rPr lang="it-IT" sz="28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it-IT" sz="2800" i="1" dirty="0" smtClean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it-IT" sz="2800" i="1" dirty="0" err="1" smtClean="0">
                <a:solidFill>
                  <a:schemeClr val="accent1">
                    <a:lumMod val="75000"/>
                  </a:schemeClr>
                </a:solidFill>
              </a:rPr>
              <a:t>polarity</a:t>
            </a:r>
            <a:r>
              <a:rPr lang="it-IT" sz="28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2800" i="1" dirty="0" err="1" smtClean="0">
                <a:solidFill>
                  <a:schemeClr val="accent1">
                    <a:lumMod val="75000"/>
                  </a:schemeClr>
                </a:solidFill>
              </a:rPr>
              <a:t>change</a:t>
            </a:r>
            <a:r>
              <a:rPr lang="it-IT" sz="2800" i="1" dirty="0" smtClean="0">
                <a:solidFill>
                  <a:schemeClr val="accent1">
                    <a:lumMod val="75000"/>
                  </a:schemeClr>
                </a:solidFill>
              </a:rPr>
              <a:t> for </a:t>
            </a:r>
            <a:r>
              <a:rPr lang="it-IT" sz="2800" i="1" dirty="0" err="1" smtClean="0">
                <a:solidFill>
                  <a:schemeClr val="accent1">
                    <a:lumMod val="75000"/>
                  </a:schemeClr>
                </a:solidFill>
              </a:rPr>
              <a:t>downward</a:t>
            </a:r>
            <a:r>
              <a:rPr lang="it-IT" sz="28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2800" i="1" dirty="0" err="1" smtClean="0">
                <a:solidFill>
                  <a:schemeClr val="accent1">
                    <a:lumMod val="75000"/>
                  </a:schemeClr>
                </a:solidFill>
              </a:rPr>
              <a:t>showers</a:t>
            </a:r>
            <a:r>
              <a:rPr lang="it-IT" sz="2800" i="1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it-IT" sz="2800" i="1" dirty="0" err="1" smtClean="0">
                <a:solidFill>
                  <a:schemeClr val="accent1">
                    <a:lumMod val="75000"/>
                  </a:schemeClr>
                </a:solidFill>
              </a:rPr>
              <a:t>Ashkarian</a:t>
            </a:r>
            <a:r>
              <a:rPr lang="it-IT" sz="28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2800" i="1" dirty="0" err="1" smtClean="0">
                <a:solidFill>
                  <a:schemeClr val="accent1">
                    <a:lumMod val="75000"/>
                  </a:schemeClr>
                </a:solidFill>
              </a:rPr>
              <a:t>foresee</a:t>
            </a:r>
            <a:r>
              <a:rPr lang="it-IT" sz="28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2800" i="1" dirty="0" err="1" smtClean="0">
                <a:solidFill>
                  <a:schemeClr val="accent1">
                    <a:lumMod val="75000"/>
                  </a:schemeClr>
                </a:solidFill>
              </a:rPr>
              <a:t>vertical</a:t>
            </a:r>
            <a:r>
              <a:rPr lang="it-IT" sz="28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2800" i="1" dirty="0" err="1" smtClean="0">
                <a:solidFill>
                  <a:schemeClr val="accent1">
                    <a:lumMod val="75000"/>
                  </a:schemeClr>
                </a:solidFill>
              </a:rPr>
              <a:t>polarization</a:t>
            </a:r>
            <a:r>
              <a:rPr lang="it-IT" sz="2800" i="1" dirty="0" smtClean="0">
                <a:solidFill>
                  <a:schemeClr val="accent1">
                    <a:lumMod val="75000"/>
                  </a:schemeClr>
                </a:solidFill>
              </a:rPr>
              <a:t>: tau </a:t>
            </a:r>
            <a:r>
              <a:rPr lang="it-IT" sz="2800" i="1" dirty="0" err="1" smtClean="0">
                <a:solidFill>
                  <a:schemeClr val="accent1">
                    <a:lumMod val="75000"/>
                  </a:schemeClr>
                </a:solidFill>
              </a:rPr>
              <a:t>horizontal</a:t>
            </a:r>
            <a:r>
              <a:rPr lang="it-IT" sz="28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it-IT" sz="28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112" y="2132856"/>
            <a:ext cx="5819775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eccia in giù 3"/>
          <p:cNvSpPr/>
          <p:nvPr/>
        </p:nvSpPr>
        <p:spPr>
          <a:xfrm>
            <a:off x="1979712" y="2924944"/>
            <a:ext cx="1008112" cy="720080"/>
          </a:xfrm>
          <a:prstGeom prst="downArrow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52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511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99950"/>
            <a:ext cx="8801231" cy="6615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53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759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30249"/>
            <a:ext cx="7583516" cy="582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Freccia in giù 2"/>
          <p:cNvSpPr/>
          <p:nvPr/>
        </p:nvSpPr>
        <p:spPr>
          <a:xfrm>
            <a:off x="4572000" y="1268760"/>
            <a:ext cx="1008112" cy="720080"/>
          </a:xfrm>
          <a:prstGeom prst="downArrow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Freccia in giù 3"/>
          <p:cNvSpPr/>
          <p:nvPr/>
        </p:nvSpPr>
        <p:spPr>
          <a:xfrm>
            <a:off x="6948264" y="1196752"/>
            <a:ext cx="1008112" cy="720080"/>
          </a:xfrm>
          <a:prstGeom prst="downArrow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in giù 4"/>
          <p:cNvSpPr/>
          <p:nvPr/>
        </p:nvSpPr>
        <p:spPr>
          <a:xfrm rot="2400789">
            <a:off x="7914892" y="3981284"/>
            <a:ext cx="1008112" cy="720080"/>
          </a:xfrm>
          <a:prstGeom prst="downArrow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54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379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Ashkarian</a:t>
            </a:r>
            <a:r>
              <a:rPr lang="it-IT" dirty="0" smtClean="0"/>
              <a:t> </a:t>
            </a:r>
            <a:r>
              <a:rPr lang="it-IT" dirty="0" err="1" smtClean="0"/>
              <a:t>but</a:t>
            </a:r>
            <a:r>
              <a:rPr lang="it-IT" dirty="0" smtClean="0"/>
              <a:t> a Tau </a:t>
            </a:r>
            <a:r>
              <a:rPr lang="it-IT" dirty="0" err="1" smtClean="0"/>
              <a:t>signal</a:t>
            </a:r>
            <a:r>
              <a:rPr lang="it-IT" dirty="0" smtClean="0"/>
              <a:t>?</a:t>
            </a:r>
            <a:endParaRPr lang="it-IT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44" y="1268760"/>
            <a:ext cx="8864307" cy="504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55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347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it-IT" sz="59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PeVs</a:t>
            </a:r>
            <a:r>
              <a:rPr lang="it-IT" sz="59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it-IT" sz="59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EeVs</a:t>
            </a:r>
            <a:r>
              <a:rPr lang="it-IT" sz="59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59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neutrinos</a:t>
            </a:r>
            <a:r>
              <a:rPr lang="it-IT" sz="59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59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carry</a:t>
            </a:r>
            <a:r>
              <a:rPr lang="it-IT" sz="59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anti-neutrino  </a:t>
            </a:r>
            <a:r>
              <a:rPr lang="it-IT" sz="59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resonant</a:t>
            </a:r>
            <a:r>
              <a:rPr lang="it-IT" sz="59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59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signature</a:t>
            </a:r>
            <a:r>
              <a:rPr lang="it-IT" sz="59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59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</a:t>
            </a:r>
            <a:r>
              <a:rPr lang="it-IT" sz="59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59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it-IT" sz="59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59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</a:t>
            </a:r>
            <a:r>
              <a:rPr lang="it-IT" sz="59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59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weight</a:t>
            </a:r>
            <a:r>
              <a:rPr lang="it-IT" sz="59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CPT </a:t>
            </a:r>
            <a:r>
              <a:rPr lang="it-IT" sz="59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symmetry</a:t>
            </a:r>
            <a:r>
              <a:rPr lang="it-IT" sz="59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</a:t>
            </a:r>
            <a:r>
              <a:rPr lang="it-IT" sz="59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Their</a:t>
            </a:r>
            <a:r>
              <a:rPr lang="it-IT" sz="59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59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presence</a:t>
            </a:r>
            <a:r>
              <a:rPr lang="it-IT" sz="59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59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it-IT" sz="59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must be </a:t>
            </a:r>
            <a:r>
              <a:rPr lang="it-IT" sz="59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</a:t>
            </a:r>
            <a:r>
              <a:rPr lang="it-IT" sz="59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59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also</a:t>
            </a:r>
            <a:r>
              <a:rPr lang="it-IT" sz="59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it-IT" sz="59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their</a:t>
            </a:r>
            <a:r>
              <a:rPr lang="it-IT" sz="59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59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angular</a:t>
            </a:r>
            <a:r>
              <a:rPr lang="it-IT" sz="59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59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upward</a:t>
            </a:r>
            <a:r>
              <a:rPr lang="it-IT" sz="59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59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distribution</a:t>
            </a:r>
            <a:r>
              <a:rPr lang="it-IT" sz="59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59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double bangs.</a:t>
            </a:r>
          </a:p>
          <a:p>
            <a:endParaRPr lang="it-IT" sz="5100" dirty="0"/>
          </a:p>
          <a:p>
            <a:r>
              <a:rPr lang="it-IT" sz="55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it-IT" sz="55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same</a:t>
            </a:r>
            <a:r>
              <a:rPr lang="it-IT" sz="55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Antineutrino electron and the tau </a:t>
            </a:r>
            <a:r>
              <a:rPr lang="it-IT" sz="55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might</a:t>
            </a:r>
            <a:r>
              <a:rPr lang="it-IT" sz="55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(or </a:t>
            </a:r>
            <a:r>
              <a:rPr lang="it-IT" sz="55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better</a:t>
            </a:r>
            <a:r>
              <a:rPr lang="it-IT" sz="55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it-IT" sz="55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say,must</a:t>
            </a:r>
            <a:r>
              <a:rPr lang="it-IT" sz="55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it-IT" sz="55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lead</a:t>
            </a:r>
            <a:r>
              <a:rPr lang="it-IT" sz="55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it-IT" sz="55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skimming</a:t>
            </a:r>
            <a:r>
              <a:rPr lang="it-IT" sz="55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Tau </a:t>
            </a:r>
            <a:r>
              <a:rPr lang="it-IT" sz="55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Airshowers</a:t>
            </a:r>
            <a:r>
              <a:rPr lang="it-IT" sz="55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double bang in ICECUBE</a:t>
            </a:r>
          </a:p>
          <a:p>
            <a:endParaRPr lang="it-IT" sz="5100" dirty="0"/>
          </a:p>
          <a:p>
            <a:r>
              <a:rPr lang="it-IT" sz="7000" b="1" i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These</a:t>
            </a:r>
            <a:r>
              <a:rPr lang="it-IT" sz="7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7000" b="1" i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events</a:t>
            </a:r>
            <a:r>
              <a:rPr lang="it-IT" sz="7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it-IT" sz="7000" b="1" i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contrary</a:t>
            </a:r>
            <a:r>
              <a:rPr lang="it-IT" sz="7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it-IT" sz="7000" b="1" i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</a:t>
            </a:r>
            <a:r>
              <a:rPr lang="it-IT" sz="7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7000" b="1" i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odds</a:t>
            </a:r>
            <a:r>
              <a:rPr lang="it-IT" sz="7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it-IT" sz="7000" b="1" i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</a:t>
            </a:r>
            <a:r>
              <a:rPr lang="it-IT" sz="7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7000" b="1" i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articles</a:t>
            </a:r>
            <a:r>
              <a:rPr lang="it-IT" sz="7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it-IT" sz="7000" b="1" i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might</a:t>
            </a:r>
            <a:r>
              <a:rPr lang="it-IT" sz="7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 </a:t>
            </a:r>
            <a:r>
              <a:rPr lang="it-IT" sz="7000" b="1" i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already</a:t>
            </a:r>
            <a:r>
              <a:rPr lang="it-IT" sz="7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7000" b="1" i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recorded</a:t>
            </a:r>
            <a:r>
              <a:rPr lang="it-IT" sz="7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ANITA  radio </a:t>
            </a:r>
            <a:r>
              <a:rPr lang="it-IT" sz="7000" b="1" i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upward</a:t>
            </a:r>
            <a:r>
              <a:rPr lang="it-IT" sz="7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7000" b="1" i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signals</a:t>
            </a:r>
            <a:r>
              <a:rPr lang="it-IT" sz="7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be </a:t>
            </a:r>
            <a:r>
              <a:rPr lang="it-IT" sz="7000" b="1" i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tuned</a:t>
            </a:r>
            <a:r>
              <a:rPr lang="it-IT" sz="70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  <a:p>
            <a:r>
              <a:rPr lang="it-IT" sz="7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it-IT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/>
          <a:lstStyle/>
          <a:p>
            <a:r>
              <a:rPr lang="it-IT" dirty="0" err="1" smtClean="0"/>
              <a:t>Conclusions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56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292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i="1" dirty="0" err="1" smtClean="0">
                <a:solidFill>
                  <a:schemeClr val="bg2">
                    <a:lumMod val="25000"/>
                  </a:schemeClr>
                </a:solidFill>
              </a:rPr>
              <a:t>Thank</a:t>
            </a:r>
            <a:r>
              <a:rPr lang="it-IT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i="1" dirty="0" err="1" smtClean="0">
                <a:solidFill>
                  <a:schemeClr val="bg2">
                    <a:lumMod val="25000"/>
                  </a:schemeClr>
                </a:solidFill>
              </a:rPr>
              <a:t>you</a:t>
            </a:r>
            <a:r>
              <a:rPr lang="it-IT" i="1" dirty="0" smtClean="0">
                <a:solidFill>
                  <a:schemeClr val="bg2">
                    <a:lumMod val="25000"/>
                  </a:schemeClr>
                </a:solidFill>
              </a:rPr>
              <a:t> for the  </a:t>
            </a:r>
            <a:r>
              <a:rPr lang="it-IT" i="1" dirty="0" err="1" smtClean="0">
                <a:solidFill>
                  <a:schemeClr val="bg2">
                    <a:lumMod val="25000"/>
                  </a:schemeClr>
                </a:solidFill>
              </a:rPr>
              <a:t>kind</a:t>
            </a:r>
            <a:r>
              <a:rPr lang="it-IT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i="1" dirty="0" err="1" smtClean="0">
                <a:solidFill>
                  <a:schemeClr val="bg2">
                    <a:lumMod val="25000"/>
                  </a:schemeClr>
                </a:solidFill>
              </a:rPr>
              <a:t>attention</a:t>
            </a:r>
            <a:r>
              <a:rPr lang="it-IT" i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it-IT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it-IT" i="1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it-IT" i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it-IT" i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it-IT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it-IT" i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it-IT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it-IT" i="1" dirty="0" smtClean="0">
                <a:solidFill>
                  <a:schemeClr val="bg2">
                    <a:lumMod val="25000"/>
                  </a:schemeClr>
                </a:solidFill>
              </a:rPr>
              <a:t>In </a:t>
            </a:r>
            <a:r>
              <a:rPr lang="it-IT" i="1" dirty="0" err="1" smtClean="0">
                <a:solidFill>
                  <a:schemeClr val="bg2">
                    <a:lumMod val="25000"/>
                  </a:schemeClr>
                </a:solidFill>
              </a:rPr>
              <a:t>memory</a:t>
            </a:r>
            <a:r>
              <a:rPr lang="it-IT" i="1" dirty="0" smtClean="0">
                <a:solidFill>
                  <a:schemeClr val="bg2">
                    <a:lumMod val="25000"/>
                  </a:schemeClr>
                </a:solidFill>
              </a:rPr>
              <a:t> of</a:t>
            </a:r>
            <a:br>
              <a:rPr lang="it-IT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it-IT" i="1" dirty="0" smtClean="0">
                <a:solidFill>
                  <a:schemeClr val="bg2">
                    <a:lumMod val="25000"/>
                  </a:schemeClr>
                </a:solidFill>
              </a:rPr>
              <a:t>Lise </a:t>
            </a:r>
            <a:r>
              <a:rPr lang="it-IT" i="1" dirty="0" err="1" smtClean="0">
                <a:solidFill>
                  <a:schemeClr val="bg2">
                    <a:lumMod val="25000"/>
                  </a:schemeClr>
                </a:solidFill>
              </a:rPr>
              <a:t>Meitner</a:t>
            </a:r>
            <a:endParaRPr lang="it-IT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57</a:t>
            </a:fld>
            <a:endParaRPr lang="it-IT"/>
          </a:p>
        </p:txBody>
      </p:sp>
      <p:pic>
        <p:nvPicPr>
          <p:cNvPr id="13314" name="Picture 2" descr="Lise Meitner och den nya fysiken (inbunden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980" y="2132856"/>
            <a:ext cx="2952328" cy="4354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27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Lise and Albert, </a:t>
            </a:r>
            <a:r>
              <a:rPr lang="it-IT" dirty="0" err="1" smtClean="0"/>
              <a:t>before</a:t>
            </a:r>
            <a:r>
              <a:rPr lang="it-IT" dirty="0" smtClean="0"/>
              <a:t> the </a:t>
            </a:r>
            <a:r>
              <a:rPr lang="it-IT" dirty="0" err="1" smtClean="0"/>
              <a:t>storm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58</a:t>
            </a:fld>
            <a:endParaRPr lang="it-IT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787" y="1101853"/>
            <a:ext cx="8064896" cy="5110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e 5"/>
          <p:cNvSpPr/>
          <p:nvPr/>
        </p:nvSpPr>
        <p:spPr>
          <a:xfrm>
            <a:off x="4932040" y="2902053"/>
            <a:ext cx="1008112" cy="886987"/>
          </a:xfrm>
          <a:prstGeom prst="ellipse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vale 7"/>
          <p:cNvSpPr/>
          <p:nvPr/>
        </p:nvSpPr>
        <p:spPr>
          <a:xfrm>
            <a:off x="2267744" y="2060848"/>
            <a:ext cx="1008112" cy="886987"/>
          </a:xfrm>
          <a:prstGeom prst="ellipse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9094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59</a:t>
            </a:fld>
            <a:endParaRPr lang="it-IT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416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601216" y="476672"/>
            <a:ext cx="6923112" cy="418058"/>
          </a:xfrm>
        </p:spPr>
        <p:txBody>
          <a:bodyPr>
            <a:normAutofit fontScale="90000"/>
          </a:bodyPr>
          <a:lstStyle/>
          <a:p>
            <a:r>
              <a:rPr lang="it-IT" i="1" dirty="0" smtClean="0">
                <a:solidFill>
                  <a:schemeClr val="bg2">
                    <a:lumMod val="25000"/>
                  </a:schemeClr>
                </a:solidFill>
              </a:rPr>
              <a:t>Neutrino anti-neutrino ratio</a:t>
            </a:r>
            <a:br>
              <a:rPr lang="it-IT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it-IT" i="1" dirty="0" err="1" smtClean="0">
                <a:solidFill>
                  <a:schemeClr val="bg2">
                    <a:lumMod val="25000"/>
                  </a:schemeClr>
                </a:solidFill>
              </a:rPr>
              <a:t>not</a:t>
            </a:r>
            <a:r>
              <a:rPr lang="it-IT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i="1" dirty="0" err="1" smtClean="0">
                <a:solidFill>
                  <a:schemeClr val="bg2">
                    <a:lumMod val="25000"/>
                  </a:schemeClr>
                </a:solidFill>
              </a:rPr>
              <a:t>easely</a:t>
            </a:r>
            <a:r>
              <a:rPr lang="it-IT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i="1" dirty="0" err="1" smtClean="0">
                <a:solidFill>
                  <a:schemeClr val="bg2">
                    <a:lumMod val="25000"/>
                  </a:schemeClr>
                </a:solidFill>
              </a:rPr>
              <a:t>detectable</a:t>
            </a:r>
            <a:endParaRPr lang="it-IT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231" y="1304503"/>
            <a:ext cx="7896225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eccia in giù 3"/>
          <p:cNvSpPr/>
          <p:nvPr/>
        </p:nvSpPr>
        <p:spPr>
          <a:xfrm>
            <a:off x="3059832" y="692696"/>
            <a:ext cx="576064" cy="864096"/>
          </a:xfrm>
          <a:prstGeom prst="downArrow">
            <a:avLst/>
          </a:prstGeom>
          <a:solidFill>
            <a:schemeClr val="accent1">
              <a:alpha val="1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8581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57940" cy="296842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Darmiento</a:t>
            </a:r>
            <a:r>
              <a:rPr lang="it-IT" dirty="0" smtClean="0"/>
              <a:t>  DF </a:t>
            </a:r>
            <a:r>
              <a:rPr lang="it-IT" dirty="0" err="1" smtClean="0"/>
              <a:t>updated</a:t>
            </a:r>
            <a:endParaRPr lang="it-IT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5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60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267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2800" dirty="0" err="1" smtClean="0"/>
              <a:t>Maybe</a:t>
            </a:r>
            <a:r>
              <a:rPr lang="it-IT" sz="2800" dirty="0" smtClean="0"/>
              <a:t> the </a:t>
            </a:r>
            <a:r>
              <a:rPr lang="it-IT" sz="2800" dirty="0" err="1" smtClean="0"/>
              <a:t>Icecube</a:t>
            </a:r>
            <a:r>
              <a:rPr lang="it-IT" sz="2800" dirty="0" smtClean="0"/>
              <a:t> </a:t>
            </a:r>
            <a:r>
              <a:rPr lang="it-IT" sz="2800" dirty="0" err="1" smtClean="0"/>
              <a:t>TeV-PeV</a:t>
            </a:r>
            <a:r>
              <a:rPr lang="it-IT" sz="2800" dirty="0" smtClean="0"/>
              <a:t> HESE are  </a:t>
            </a:r>
            <a:r>
              <a:rPr lang="it-IT" sz="2800" dirty="0" err="1" smtClean="0"/>
              <a:t>mostly</a:t>
            </a:r>
            <a:r>
              <a:rPr lang="it-IT" sz="2800" dirty="0" smtClean="0"/>
              <a:t> </a:t>
            </a:r>
            <a:r>
              <a:rPr lang="it-IT" sz="2800" dirty="0" err="1" smtClean="0"/>
              <a:t>charmed</a:t>
            </a:r>
            <a:r>
              <a:rPr lang="it-IT" sz="2800" dirty="0" smtClean="0"/>
              <a:t> </a:t>
            </a:r>
            <a:r>
              <a:rPr lang="it-IT" sz="2800" dirty="0" err="1" smtClean="0"/>
              <a:t>noise</a:t>
            </a:r>
            <a:r>
              <a:rPr lang="it-IT" sz="2800" dirty="0" smtClean="0"/>
              <a:t>? The Tau </a:t>
            </a:r>
            <a:r>
              <a:rPr lang="it-IT" sz="2800" dirty="0" err="1" smtClean="0"/>
              <a:t>role</a:t>
            </a:r>
            <a:endParaRPr lang="it-IT" sz="28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1419225"/>
            <a:ext cx="8210550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61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2518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7848872" cy="576064"/>
          </a:xfrm>
        </p:spPr>
        <p:txBody>
          <a:bodyPr>
            <a:noAutofit/>
          </a:bodyPr>
          <a:lstStyle/>
          <a:p>
            <a:r>
              <a:rPr lang="it-IT" sz="3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Upward</a:t>
            </a:r>
            <a:r>
              <a:rPr lang="it-IT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Tau </a:t>
            </a:r>
            <a:r>
              <a:rPr lang="it-IT" sz="3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Airshower</a:t>
            </a:r>
            <a:r>
              <a:rPr lang="it-IT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</a:t>
            </a:r>
            <a:r>
              <a:rPr lang="it-IT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array crown detectors: Crown  </a:t>
            </a:r>
            <a:r>
              <a:rPr lang="it-IT" sz="36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vertical</a:t>
            </a:r>
            <a:r>
              <a:rPr lang="it-IT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array</a:t>
            </a:r>
            <a:endParaRPr lang="it-IT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8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71" y="1784633"/>
            <a:ext cx="8658225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62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2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FFFFFF"/>
                </a:solidFill>
              </a:rPr>
              <a:t>D.Fargion_Glashow_Disctrete_2018</a:t>
            </a:r>
            <a:endParaRPr lang="it-IT">
              <a:solidFill>
                <a:srgbClr val="FFFFFF"/>
              </a:solidFill>
            </a:endParaRPr>
          </a:p>
        </p:txBody>
      </p:sp>
      <p:sp>
        <p:nvSpPr>
          <p:cNvPr id="61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B64EC-C404-4925-9E8A-79E6F078BF6A}" type="slidenum">
              <a:rPr lang="it-IT">
                <a:solidFill>
                  <a:srgbClr val="FFFFFF"/>
                </a:solidFill>
              </a:rPr>
              <a:pPr/>
              <a:t>63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5058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4000"/>
              <a:t>Horizontal Air Showers :</a:t>
            </a:r>
            <a:br>
              <a:rPr lang="it-IT" sz="4000"/>
            </a:br>
            <a:r>
              <a:rPr lang="it-IT" sz="4000"/>
              <a:t>A new Cosmic Ray Frontier</a:t>
            </a:r>
          </a:p>
        </p:txBody>
      </p:sp>
      <p:sp>
        <p:nvSpPr>
          <p:cNvPr id="505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A New mountain of views</a:t>
            </a:r>
          </a:p>
          <a:p>
            <a:r>
              <a:rPr lang="it-IT"/>
              <a:t>The Iceberg peak of a New Cosmic Ray Spectroscopy</a:t>
            </a:r>
          </a:p>
          <a:p>
            <a:endParaRPr lang="it-IT"/>
          </a:p>
        </p:txBody>
      </p:sp>
      <p:pic>
        <p:nvPicPr>
          <p:cNvPr id="505860" name="Picture 4" descr="Iceberg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997200"/>
            <a:ext cx="7523163" cy="3579813"/>
          </a:xfrm>
          <a:prstGeom prst="rect">
            <a:avLst/>
          </a:prstGeom>
          <a:noFill/>
        </p:spPr>
      </p:pic>
      <p:pic>
        <p:nvPicPr>
          <p:cNvPr id="505861" name="Picture 5" descr="Iceberg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13" y="177800"/>
            <a:ext cx="8928100" cy="6275388"/>
          </a:xfrm>
          <a:prstGeom prst="rect">
            <a:avLst/>
          </a:prstGeom>
          <a:noFill/>
        </p:spPr>
      </p:pic>
      <p:sp>
        <p:nvSpPr>
          <p:cNvPr id="505862" name="Text Box 6"/>
          <p:cNvSpPr txBox="1">
            <a:spLocks noChangeArrowheads="1"/>
          </p:cNvSpPr>
          <p:nvPr/>
        </p:nvSpPr>
        <p:spPr bwMode="auto">
          <a:xfrm>
            <a:off x="395288" y="765175"/>
            <a:ext cx="7650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000" b="1" i="1">
                <a:solidFill>
                  <a:srgbClr val="FFFFFF"/>
                </a:solidFill>
                <a:latin typeface="Verdana" pitchFamily="34" charset="0"/>
                <a:cs typeface="Arial" charset="0"/>
              </a:rPr>
              <a:t>Neutrino and UHECR Air-showers</a:t>
            </a:r>
            <a:r>
              <a:rPr lang="it-IT" sz="2000" b="1">
                <a:solidFill>
                  <a:srgbClr val="FFFFFF"/>
                </a:solidFill>
                <a:latin typeface="Verdana" pitchFamily="34" charset="0"/>
                <a:cs typeface="Arial" charset="0"/>
              </a:rPr>
              <a:t>  </a:t>
            </a:r>
            <a:r>
              <a:rPr lang="it-IT" sz="2000" b="1" i="1">
                <a:solidFill>
                  <a:srgbClr val="FFFFFF"/>
                </a:solidFill>
                <a:latin typeface="Verdana" pitchFamily="34" charset="0"/>
                <a:cs typeface="Arial" charset="0"/>
              </a:rPr>
              <a:t>telescopes versus</a:t>
            </a:r>
          </a:p>
        </p:txBody>
      </p:sp>
      <p:sp>
        <p:nvSpPr>
          <p:cNvPr id="505863" name="Text Box 7"/>
          <p:cNvSpPr txBox="1">
            <a:spLocks noChangeArrowheads="1"/>
          </p:cNvSpPr>
          <p:nvPr/>
        </p:nvSpPr>
        <p:spPr bwMode="auto">
          <a:xfrm>
            <a:off x="2339975" y="4581525"/>
            <a:ext cx="58404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b="1" i="1">
                <a:solidFill>
                  <a:srgbClr val="FFFFFF"/>
                </a:solidFill>
                <a:latin typeface="Verdana" pitchFamily="34" charset="0"/>
                <a:cs typeface="Arial" charset="0"/>
              </a:rPr>
              <a:t>Muon lepton tracks. Atmospheric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b="1" i="1">
                <a:solidFill>
                  <a:srgbClr val="FFFFFF"/>
                </a:solidFill>
                <a:latin typeface="Verdana" pitchFamily="34" charset="0"/>
                <a:cs typeface="Arial" charset="0"/>
              </a:rPr>
              <a:t>Versus astrophysical signals: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b="1" i="1">
                <a:solidFill>
                  <a:srgbClr val="FFFFFF"/>
                </a:solidFill>
                <a:latin typeface="Verdana" pitchFamily="34" charset="0"/>
                <a:cs typeface="Arial" charset="0"/>
              </a:rPr>
              <a:t>The vertical downward pollution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b="1" i="1">
                <a:solidFill>
                  <a:srgbClr val="FFFFFF"/>
                </a:solidFill>
                <a:latin typeface="Verdana" pitchFamily="34" charset="0"/>
                <a:cs typeface="Arial" charset="0"/>
              </a:rPr>
              <a:t>versus the upward Earth opacity</a:t>
            </a:r>
          </a:p>
        </p:txBody>
      </p:sp>
      <p:grpSp>
        <p:nvGrpSpPr>
          <p:cNvPr id="505864" name="Group 8"/>
          <p:cNvGrpSpPr>
            <a:grpSpLocks/>
          </p:cNvGrpSpPr>
          <p:nvPr/>
        </p:nvGrpSpPr>
        <p:grpSpPr bwMode="auto">
          <a:xfrm>
            <a:off x="-684213" y="981075"/>
            <a:ext cx="8928101" cy="790575"/>
            <a:chOff x="-295" y="1480"/>
            <a:chExt cx="5646" cy="876"/>
          </a:xfrm>
        </p:grpSpPr>
        <p:sp>
          <p:nvSpPr>
            <p:cNvPr id="505865" name="Line 9"/>
            <p:cNvSpPr>
              <a:spLocks noChangeShapeType="1"/>
            </p:cNvSpPr>
            <p:nvPr/>
          </p:nvSpPr>
          <p:spPr bwMode="auto">
            <a:xfrm flipH="1">
              <a:off x="-295" y="2069"/>
              <a:ext cx="3629" cy="220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  <p:grpSp>
          <p:nvGrpSpPr>
            <p:cNvPr id="505866" name="Group 10"/>
            <p:cNvGrpSpPr>
              <a:grpSpLocks/>
            </p:cNvGrpSpPr>
            <p:nvPr/>
          </p:nvGrpSpPr>
          <p:grpSpPr bwMode="auto">
            <a:xfrm>
              <a:off x="3764" y="1480"/>
              <a:ext cx="1587" cy="876"/>
              <a:chOff x="4144" y="3234"/>
              <a:chExt cx="1587" cy="967"/>
            </a:xfrm>
          </p:grpSpPr>
          <p:sp>
            <p:nvSpPr>
              <p:cNvPr id="505867" name="Freeform 11"/>
              <p:cNvSpPr>
                <a:spLocks/>
              </p:cNvSpPr>
              <p:nvPr/>
            </p:nvSpPr>
            <p:spPr bwMode="auto">
              <a:xfrm rot="-462031">
                <a:off x="5093" y="3244"/>
                <a:ext cx="164" cy="315"/>
              </a:xfrm>
              <a:custGeom>
                <a:avLst/>
                <a:gdLst/>
                <a:ahLst/>
                <a:cxnLst>
                  <a:cxn ang="0">
                    <a:pos x="0" y="314"/>
                  </a:cxn>
                  <a:cxn ang="0">
                    <a:pos x="26" y="311"/>
                  </a:cxn>
                  <a:cxn ang="0">
                    <a:pos x="53" y="305"/>
                  </a:cxn>
                  <a:cxn ang="0">
                    <a:pos x="81" y="296"/>
                  </a:cxn>
                  <a:cxn ang="0">
                    <a:pos x="107" y="283"/>
                  </a:cxn>
                  <a:cxn ang="0">
                    <a:pos x="134" y="270"/>
                  </a:cxn>
                  <a:cxn ang="0">
                    <a:pos x="159" y="252"/>
                  </a:cxn>
                  <a:cxn ang="0">
                    <a:pos x="184" y="235"/>
                  </a:cxn>
                  <a:cxn ang="0">
                    <a:pos x="206" y="215"/>
                  </a:cxn>
                  <a:cxn ang="0">
                    <a:pos x="226" y="195"/>
                  </a:cxn>
                  <a:cxn ang="0">
                    <a:pos x="244" y="173"/>
                  </a:cxn>
                  <a:cxn ang="0">
                    <a:pos x="259" y="152"/>
                  </a:cxn>
                  <a:cxn ang="0">
                    <a:pos x="272" y="130"/>
                  </a:cxn>
                  <a:cxn ang="0">
                    <a:pos x="280" y="109"/>
                  </a:cxn>
                  <a:cxn ang="0">
                    <a:pos x="284" y="89"/>
                  </a:cxn>
                  <a:cxn ang="0">
                    <a:pos x="283" y="70"/>
                  </a:cxn>
                  <a:cxn ang="0">
                    <a:pos x="277" y="52"/>
                  </a:cxn>
                  <a:cxn ang="0">
                    <a:pos x="266" y="37"/>
                  </a:cxn>
                  <a:cxn ang="0">
                    <a:pos x="248" y="24"/>
                  </a:cxn>
                  <a:cxn ang="0">
                    <a:pos x="226" y="12"/>
                  </a:cxn>
                  <a:cxn ang="0">
                    <a:pos x="196" y="5"/>
                  </a:cxn>
                  <a:cxn ang="0">
                    <a:pos x="161" y="0"/>
                  </a:cxn>
                  <a:cxn ang="0">
                    <a:pos x="141" y="2"/>
                  </a:cxn>
                  <a:cxn ang="0">
                    <a:pos x="121" y="9"/>
                  </a:cxn>
                  <a:cxn ang="0">
                    <a:pos x="100" y="20"/>
                  </a:cxn>
                  <a:cxn ang="0">
                    <a:pos x="81" y="34"/>
                  </a:cxn>
                  <a:cxn ang="0">
                    <a:pos x="66" y="49"/>
                  </a:cxn>
                  <a:cxn ang="0">
                    <a:pos x="59" y="65"/>
                  </a:cxn>
                  <a:cxn ang="0">
                    <a:pos x="57" y="83"/>
                  </a:cxn>
                  <a:cxn ang="0">
                    <a:pos x="62" y="99"/>
                  </a:cxn>
                  <a:cxn ang="0">
                    <a:pos x="70" y="114"/>
                  </a:cxn>
                  <a:cxn ang="0">
                    <a:pos x="82" y="126"/>
                  </a:cxn>
                  <a:cxn ang="0">
                    <a:pos x="97" y="134"/>
                  </a:cxn>
                  <a:cxn ang="0">
                    <a:pos x="112" y="137"/>
                  </a:cxn>
                  <a:cxn ang="0">
                    <a:pos x="129" y="136"/>
                  </a:cxn>
                  <a:cxn ang="0">
                    <a:pos x="144" y="127"/>
                  </a:cxn>
                  <a:cxn ang="0">
                    <a:pos x="158" y="111"/>
                  </a:cxn>
                </a:cxnLst>
                <a:rect l="0" t="0" r="r" b="b"/>
                <a:pathLst>
                  <a:path w="284" h="314">
                    <a:moveTo>
                      <a:pt x="0" y="314"/>
                    </a:moveTo>
                    <a:lnTo>
                      <a:pt x="26" y="311"/>
                    </a:lnTo>
                    <a:lnTo>
                      <a:pt x="53" y="305"/>
                    </a:lnTo>
                    <a:lnTo>
                      <a:pt x="81" y="296"/>
                    </a:lnTo>
                    <a:lnTo>
                      <a:pt x="107" y="283"/>
                    </a:lnTo>
                    <a:lnTo>
                      <a:pt x="134" y="270"/>
                    </a:lnTo>
                    <a:lnTo>
                      <a:pt x="159" y="252"/>
                    </a:lnTo>
                    <a:lnTo>
                      <a:pt x="184" y="235"/>
                    </a:lnTo>
                    <a:lnTo>
                      <a:pt x="206" y="215"/>
                    </a:lnTo>
                    <a:lnTo>
                      <a:pt x="226" y="195"/>
                    </a:lnTo>
                    <a:lnTo>
                      <a:pt x="244" y="173"/>
                    </a:lnTo>
                    <a:lnTo>
                      <a:pt x="259" y="152"/>
                    </a:lnTo>
                    <a:lnTo>
                      <a:pt x="272" y="130"/>
                    </a:lnTo>
                    <a:lnTo>
                      <a:pt x="280" y="109"/>
                    </a:lnTo>
                    <a:lnTo>
                      <a:pt x="284" y="89"/>
                    </a:lnTo>
                    <a:lnTo>
                      <a:pt x="283" y="70"/>
                    </a:lnTo>
                    <a:lnTo>
                      <a:pt x="277" y="52"/>
                    </a:lnTo>
                    <a:lnTo>
                      <a:pt x="266" y="37"/>
                    </a:lnTo>
                    <a:lnTo>
                      <a:pt x="248" y="24"/>
                    </a:lnTo>
                    <a:lnTo>
                      <a:pt x="226" y="12"/>
                    </a:lnTo>
                    <a:lnTo>
                      <a:pt x="196" y="5"/>
                    </a:lnTo>
                    <a:lnTo>
                      <a:pt x="161" y="0"/>
                    </a:lnTo>
                    <a:lnTo>
                      <a:pt x="141" y="2"/>
                    </a:lnTo>
                    <a:lnTo>
                      <a:pt x="121" y="9"/>
                    </a:lnTo>
                    <a:lnTo>
                      <a:pt x="100" y="20"/>
                    </a:lnTo>
                    <a:lnTo>
                      <a:pt x="81" y="34"/>
                    </a:lnTo>
                    <a:lnTo>
                      <a:pt x="66" y="49"/>
                    </a:lnTo>
                    <a:lnTo>
                      <a:pt x="59" y="65"/>
                    </a:lnTo>
                    <a:lnTo>
                      <a:pt x="57" y="83"/>
                    </a:lnTo>
                    <a:lnTo>
                      <a:pt x="62" y="99"/>
                    </a:lnTo>
                    <a:lnTo>
                      <a:pt x="70" y="114"/>
                    </a:lnTo>
                    <a:lnTo>
                      <a:pt x="82" y="126"/>
                    </a:lnTo>
                    <a:lnTo>
                      <a:pt x="97" y="134"/>
                    </a:lnTo>
                    <a:lnTo>
                      <a:pt x="112" y="137"/>
                    </a:lnTo>
                    <a:lnTo>
                      <a:pt x="129" y="136"/>
                    </a:lnTo>
                    <a:lnTo>
                      <a:pt x="144" y="127"/>
                    </a:lnTo>
                    <a:lnTo>
                      <a:pt x="158" y="111"/>
                    </a:lnTo>
                  </a:path>
                </a:pathLst>
              </a:custGeom>
              <a:noFill/>
              <a:ln w="1588">
                <a:solidFill>
                  <a:srgbClr val="FFF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68" name="Freeform 12"/>
              <p:cNvSpPr>
                <a:spLocks/>
              </p:cNvSpPr>
              <p:nvPr/>
            </p:nvSpPr>
            <p:spPr bwMode="auto">
              <a:xfrm rot="-462031">
                <a:off x="4387" y="3526"/>
                <a:ext cx="106" cy="194"/>
              </a:xfrm>
              <a:custGeom>
                <a:avLst/>
                <a:gdLst/>
                <a:ahLst/>
                <a:cxnLst>
                  <a:cxn ang="0">
                    <a:pos x="0" y="194"/>
                  </a:cxn>
                  <a:cxn ang="0">
                    <a:pos x="20" y="193"/>
                  </a:cxn>
                  <a:cxn ang="0">
                    <a:pos x="41" y="189"/>
                  </a:cxn>
                  <a:cxn ang="0">
                    <a:pos x="63" y="181"/>
                  </a:cxn>
                  <a:cxn ang="0">
                    <a:pos x="84" y="171"/>
                  </a:cxn>
                  <a:cxn ang="0">
                    <a:pos x="104" y="158"/>
                  </a:cxn>
                  <a:cxn ang="0">
                    <a:pos x="125" y="144"/>
                  </a:cxn>
                  <a:cxn ang="0">
                    <a:pos x="141" y="128"/>
                  </a:cxn>
                  <a:cxn ang="0">
                    <a:pos x="156" y="113"/>
                  </a:cxn>
                  <a:cxn ang="0">
                    <a:pos x="170" y="96"/>
                  </a:cxn>
                  <a:cxn ang="0">
                    <a:pos x="178" y="80"/>
                  </a:cxn>
                  <a:cxn ang="0">
                    <a:pos x="184" y="65"/>
                  </a:cxn>
                  <a:cxn ang="0">
                    <a:pos x="185" y="49"/>
                  </a:cxn>
                  <a:cxn ang="0">
                    <a:pos x="183" y="35"/>
                  </a:cxn>
                  <a:cxn ang="0">
                    <a:pos x="173" y="24"/>
                  </a:cxn>
                  <a:cxn ang="0">
                    <a:pos x="159" y="13"/>
                  </a:cxn>
                  <a:cxn ang="0">
                    <a:pos x="139" y="6"/>
                  </a:cxn>
                  <a:cxn ang="0">
                    <a:pos x="110" y="0"/>
                  </a:cxn>
                  <a:cxn ang="0">
                    <a:pos x="96" y="2"/>
                  </a:cxn>
                  <a:cxn ang="0">
                    <a:pos x="79" y="7"/>
                  </a:cxn>
                  <a:cxn ang="0">
                    <a:pos x="64" y="16"/>
                  </a:cxn>
                  <a:cxn ang="0">
                    <a:pos x="52" y="28"/>
                  </a:cxn>
                  <a:cxn ang="0">
                    <a:pos x="44" y="40"/>
                  </a:cxn>
                  <a:cxn ang="0">
                    <a:pos x="44" y="53"/>
                  </a:cxn>
                  <a:cxn ang="0">
                    <a:pos x="48" y="66"/>
                  </a:cxn>
                  <a:cxn ang="0">
                    <a:pos x="56" y="77"/>
                  </a:cxn>
                  <a:cxn ang="0">
                    <a:pos x="67" y="84"/>
                  </a:cxn>
                  <a:cxn ang="0">
                    <a:pos x="81" y="87"/>
                  </a:cxn>
                  <a:cxn ang="0">
                    <a:pos x="93" y="83"/>
                  </a:cxn>
                  <a:cxn ang="0">
                    <a:pos x="106" y="71"/>
                  </a:cxn>
                </a:cxnLst>
                <a:rect l="0" t="0" r="r" b="b"/>
                <a:pathLst>
                  <a:path w="185" h="194">
                    <a:moveTo>
                      <a:pt x="0" y="194"/>
                    </a:moveTo>
                    <a:lnTo>
                      <a:pt x="20" y="193"/>
                    </a:lnTo>
                    <a:lnTo>
                      <a:pt x="41" y="189"/>
                    </a:lnTo>
                    <a:lnTo>
                      <a:pt x="63" y="181"/>
                    </a:lnTo>
                    <a:lnTo>
                      <a:pt x="84" y="171"/>
                    </a:lnTo>
                    <a:lnTo>
                      <a:pt x="104" y="158"/>
                    </a:lnTo>
                    <a:lnTo>
                      <a:pt x="125" y="144"/>
                    </a:lnTo>
                    <a:lnTo>
                      <a:pt x="141" y="128"/>
                    </a:lnTo>
                    <a:lnTo>
                      <a:pt x="156" y="113"/>
                    </a:lnTo>
                    <a:lnTo>
                      <a:pt x="170" y="96"/>
                    </a:lnTo>
                    <a:lnTo>
                      <a:pt x="178" y="80"/>
                    </a:lnTo>
                    <a:lnTo>
                      <a:pt x="184" y="65"/>
                    </a:lnTo>
                    <a:lnTo>
                      <a:pt x="185" y="49"/>
                    </a:lnTo>
                    <a:lnTo>
                      <a:pt x="183" y="35"/>
                    </a:lnTo>
                    <a:lnTo>
                      <a:pt x="173" y="24"/>
                    </a:lnTo>
                    <a:lnTo>
                      <a:pt x="159" y="13"/>
                    </a:lnTo>
                    <a:lnTo>
                      <a:pt x="139" y="6"/>
                    </a:lnTo>
                    <a:lnTo>
                      <a:pt x="110" y="0"/>
                    </a:lnTo>
                    <a:lnTo>
                      <a:pt x="96" y="2"/>
                    </a:lnTo>
                    <a:lnTo>
                      <a:pt x="79" y="7"/>
                    </a:lnTo>
                    <a:lnTo>
                      <a:pt x="64" y="16"/>
                    </a:lnTo>
                    <a:lnTo>
                      <a:pt x="52" y="28"/>
                    </a:lnTo>
                    <a:lnTo>
                      <a:pt x="44" y="40"/>
                    </a:lnTo>
                    <a:lnTo>
                      <a:pt x="44" y="53"/>
                    </a:lnTo>
                    <a:lnTo>
                      <a:pt x="48" y="66"/>
                    </a:lnTo>
                    <a:lnTo>
                      <a:pt x="56" y="77"/>
                    </a:lnTo>
                    <a:lnTo>
                      <a:pt x="67" y="84"/>
                    </a:lnTo>
                    <a:lnTo>
                      <a:pt x="81" y="87"/>
                    </a:lnTo>
                    <a:lnTo>
                      <a:pt x="93" y="83"/>
                    </a:lnTo>
                    <a:lnTo>
                      <a:pt x="106" y="71"/>
                    </a:lnTo>
                  </a:path>
                </a:pathLst>
              </a:custGeom>
              <a:noFill/>
              <a:ln w="1588">
                <a:solidFill>
                  <a:srgbClr val="FFF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69" name="Freeform 13"/>
              <p:cNvSpPr>
                <a:spLocks/>
              </p:cNvSpPr>
              <p:nvPr/>
            </p:nvSpPr>
            <p:spPr bwMode="auto">
              <a:xfrm rot="-462031">
                <a:off x="5162" y="3929"/>
                <a:ext cx="178" cy="22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1"/>
                  </a:cxn>
                  <a:cxn ang="0">
                    <a:pos x="30" y="3"/>
                  </a:cxn>
                  <a:cxn ang="0">
                    <a:pos x="52" y="6"/>
                  </a:cxn>
                  <a:cxn ang="0">
                    <a:pos x="75" y="10"/>
                  </a:cxn>
                  <a:cxn ang="0">
                    <a:pos x="101" y="16"/>
                  </a:cxn>
                  <a:cxn ang="0">
                    <a:pos x="129" y="22"/>
                  </a:cxn>
                  <a:cxn ang="0">
                    <a:pos x="158" y="29"/>
                  </a:cxn>
                  <a:cxn ang="0">
                    <a:pos x="185" y="38"/>
                  </a:cxn>
                  <a:cxn ang="0">
                    <a:pos x="212" y="48"/>
                  </a:cxn>
                  <a:cxn ang="0">
                    <a:pos x="237" y="59"/>
                  </a:cxn>
                  <a:cxn ang="0">
                    <a:pos x="261" y="70"/>
                  </a:cxn>
                  <a:cxn ang="0">
                    <a:pos x="280" y="84"/>
                  </a:cxn>
                  <a:cxn ang="0">
                    <a:pos x="295" y="98"/>
                  </a:cxn>
                  <a:cxn ang="0">
                    <a:pos x="305" y="113"/>
                  </a:cxn>
                  <a:cxn ang="0">
                    <a:pos x="309" y="129"/>
                  </a:cxn>
                  <a:cxn ang="0">
                    <a:pos x="307" y="147"/>
                  </a:cxn>
                  <a:cxn ang="0">
                    <a:pos x="298" y="166"/>
                  </a:cxn>
                  <a:cxn ang="0">
                    <a:pos x="280" y="185"/>
                  </a:cxn>
                  <a:cxn ang="0">
                    <a:pos x="265" y="198"/>
                  </a:cxn>
                  <a:cxn ang="0">
                    <a:pos x="245" y="209"/>
                  </a:cxn>
                  <a:cxn ang="0">
                    <a:pos x="226" y="216"/>
                  </a:cxn>
                  <a:cxn ang="0">
                    <a:pos x="204" y="222"/>
                  </a:cxn>
                  <a:cxn ang="0">
                    <a:pos x="184" y="225"/>
                  </a:cxn>
                  <a:cxn ang="0">
                    <a:pos x="164" y="225"/>
                  </a:cxn>
                  <a:cxn ang="0">
                    <a:pos x="147" y="224"/>
                  </a:cxn>
                  <a:cxn ang="0">
                    <a:pos x="131" y="218"/>
                  </a:cxn>
                  <a:cxn ang="0">
                    <a:pos x="119" y="210"/>
                  </a:cxn>
                  <a:cxn ang="0">
                    <a:pos x="114" y="200"/>
                  </a:cxn>
                  <a:cxn ang="0">
                    <a:pos x="112" y="187"/>
                  </a:cxn>
                  <a:cxn ang="0">
                    <a:pos x="118" y="169"/>
                  </a:cxn>
                  <a:cxn ang="0">
                    <a:pos x="126" y="156"/>
                  </a:cxn>
                  <a:cxn ang="0">
                    <a:pos x="133" y="150"/>
                  </a:cxn>
                  <a:cxn ang="0">
                    <a:pos x="140" y="145"/>
                  </a:cxn>
                  <a:cxn ang="0">
                    <a:pos x="147" y="144"/>
                  </a:cxn>
                  <a:cxn ang="0">
                    <a:pos x="158" y="138"/>
                  </a:cxn>
                  <a:cxn ang="0">
                    <a:pos x="162" y="137"/>
                  </a:cxn>
                  <a:cxn ang="0">
                    <a:pos x="170" y="135"/>
                  </a:cxn>
                  <a:cxn ang="0">
                    <a:pos x="181" y="134"/>
                  </a:cxn>
                  <a:cxn ang="0">
                    <a:pos x="193" y="132"/>
                  </a:cxn>
                  <a:cxn ang="0">
                    <a:pos x="206" y="131"/>
                  </a:cxn>
                  <a:cxn ang="0">
                    <a:pos x="215" y="129"/>
                  </a:cxn>
                  <a:cxn ang="0">
                    <a:pos x="219" y="129"/>
                  </a:cxn>
                  <a:cxn ang="0">
                    <a:pos x="218" y="131"/>
                  </a:cxn>
                </a:cxnLst>
                <a:rect l="0" t="0" r="r" b="b"/>
                <a:pathLst>
                  <a:path w="309" h="225">
                    <a:moveTo>
                      <a:pt x="0" y="0"/>
                    </a:moveTo>
                    <a:lnTo>
                      <a:pt x="13" y="1"/>
                    </a:lnTo>
                    <a:lnTo>
                      <a:pt x="30" y="3"/>
                    </a:lnTo>
                    <a:lnTo>
                      <a:pt x="52" y="6"/>
                    </a:lnTo>
                    <a:lnTo>
                      <a:pt x="75" y="10"/>
                    </a:lnTo>
                    <a:lnTo>
                      <a:pt x="101" y="16"/>
                    </a:lnTo>
                    <a:lnTo>
                      <a:pt x="129" y="22"/>
                    </a:lnTo>
                    <a:lnTo>
                      <a:pt x="158" y="29"/>
                    </a:lnTo>
                    <a:lnTo>
                      <a:pt x="185" y="38"/>
                    </a:lnTo>
                    <a:lnTo>
                      <a:pt x="212" y="48"/>
                    </a:lnTo>
                    <a:lnTo>
                      <a:pt x="237" y="59"/>
                    </a:lnTo>
                    <a:lnTo>
                      <a:pt x="261" y="70"/>
                    </a:lnTo>
                    <a:lnTo>
                      <a:pt x="280" y="84"/>
                    </a:lnTo>
                    <a:lnTo>
                      <a:pt x="295" y="98"/>
                    </a:lnTo>
                    <a:lnTo>
                      <a:pt x="305" y="113"/>
                    </a:lnTo>
                    <a:lnTo>
                      <a:pt x="309" y="129"/>
                    </a:lnTo>
                    <a:lnTo>
                      <a:pt x="307" y="147"/>
                    </a:lnTo>
                    <a:lnTo>
                      <a:pt x="298" y="166"/>
                    </a:lnTo>
                    <a:lnTo>
                      <a:pt x="280" y="185"/>
                    </a:lnTo>
                    <a:lnTo>
                      <a:pt x="265" y="198"/>
                    </a:lnTo>
                    <a:lnTo>
                      <a:pt x="245" y="209"/>
                    </a:lnTo>
                    <a:lnTo>
                      <a:pt x="226" y="216"/>
                    </a:lnTo>
                    <a:lnTo>
                      <a:pt x="204" y="222"/>
                    </a:lnTo>
                    <a:lnTo>
                      <a:pt x="184" y="225"/>
                    </a:lnTo>
                    <a:lnTo>
                      <a:pt x="164" y="225"/>
                    </a:lnTo>
                    <a:lnTo>
                      <a:pt x="147" y="224"/>
                    </a:lnTo>
                    <a:lnTo>
                      <a:pt x="131" y="218"/>
                    </a:lnTo>
                    <a:lnTo>
                      <a:pt x="119" y="210"/>
                    </a:lnTo>
                    <a:lnTo>
                      <a:pt x="114" y="200"/>
                    </a:lnTo>
                    <a:lnTo>
                      <a:pt x="112" y="187"/>
                    </a:lnTo>
                    <a:lnTo>
                      <a:pt x="118" y="169"/>
                    </a:lnTo>
                    <a:lnTo>
                      <a:pt x="126" y="156"/>
                    </a:lnTo>
                    <a:lnTo>
                      <a:pt x="133" y="150"/>
                    </a:lnTo>
                    <a:lnTo>
                      <a:pt x="140" y="145"/>
                    </a:lnTo>
                    <a:lnTo>
                      <a:pt x="147" y="144"/>
                    </a:lnTo>
                    <a:lnTo>
                      <a:pt x="158" y="138"/>
                    </a:lnTo>
                    <a:lnTo>
                      <a:pt x="162" y="137"/>
                    </a:lnTo>
                    <a:lnTo>
                      <a:pt x="170" y="135"/>
                    </a:lnTo>
                    <a:lnTo>
                      <a:pt x="181" y="134"/>
                    </a:lnTo>
                    <a:lnTo>
                      <a:pt x="193" y="132"/>
                    </a:lnTo>
                    <a:lnTo>
                      <a:pt x="206" y="131"/>
                    </a:lnTo>
                    <a:lnTo>
                      <a:pt x="215" y="129"/>
                    </a:lnTo>
                    <a:lnTo>
                      <a:pt x="219" y="129"/>
                    </a:lnTo>
                    <a:lnTo>
                      <a:pt x="218" y="131"/>
                    </a:lnTo>
                  </a:path>
                </a:pathLst>
              </a:custGeom>
              <a:noFill/>
              <a:ln w="1588">
                <a:solidFill>
                  <a:srgbClr val="FFF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70" name="Freeform 14"/>
              <p:cNvSpPr>
                <a:spLocks/>
              </p:cNvSpPr>
              <p:nvPr/>
            </p:nvSpPr>
            <p:spPr bwMode="auto">
              <a:xfrm rot="-462031">
                <a:off x="5017" y="3824"/>
                <a:ext cx="179" cy="2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2"/>
                  </a:cxn>
                  <a:cxn ang="0">
                    <a:pos x="30" y="3"/>
                  </a:cxn>
                  <a:cxn ang="0">
                    <a:pos x="52" y="6"/>
                  </a:cxn>
                  <a:cxn ang="0">
                    <a:pos x="75" y="11"/>
                  </a:cxn>
                  <a:cxn ang="0">
                    <a:pos x="101" y="15"/>
                  </a:cxn>
                  <a:cxn ang="0">
                    <a:pos x="129" y="21"/>
                  </a:cxn>
                  <a:cxn ang="0">
                    <a:pos x="158" y="28"/>
                  </a:cxn>
                  <a:cxn ang="0">
                    <a:pos x="187" y="37"/>
                  </a:cxn>
                  <a:cxn ang="0">
                    <a:pos x="213" y="46"/>
                  </a:cxn>
                  <a:cxn ang="0">
                    <a:pos x="239" y="56"/>
                  </a:cxn>
                  <a:cxn ang="0">
                    <a:pos x="261" y="68"/>
                  </a:cxn>
                  <a:cxn ang="0">
                    <a:pos x="281" y="81"/>
                  </a:cxn>
                  <a:cxn ang="0">
                    <a:pos x="297" y="96"/>
                  </a:cxn>
                  <a:cxn ang="0">
                    <a:pos x="308" y="111"/>
                  </a:cxn>
                  <a:cxn ang="0">
                    <a:pos x="312" y="127"/>
                  </a:cxn>
                  <a:cxn ang="0">
                    <a:pos x="310" y="145"/>
                  </a:cxn>
                  <a:cxn ang="0">
                    <a:pos x="301" y="164"/>
                  </a:cxn>
                  <a:cxn ang="0">
                    <a:pos x="284" y="183"/>
                  </a:cxn>
                  <a:cxn ang="0">
                    <a:pos x="269" y="196"/>
                  </a:cxn>
                  <a:cxn ang="0">
                    <a:pos x="250" y="207"/>
                  </a:cxn>
                  <a:cxn ang="0">
                    <a:pos x="231" y="214"/>
                  </a:cxn>
                  <a:cxn ang="0">
                    <a:pos x="209" y="220"/>
                  </a:cxn>
                  <a:cxn ang="0">
                    <a:pos x="188" y="223"/>
                  </a:cxn>
                  <a:cxn ang="0">
                    <a:pos x="169" y="224"/>
                  </a:cxn>
                  <a:cxn ang="0">
                    <a:pos x="151" y="223"/>
                  </a:cxn>
                  <a:cxn ang="0">
                    <a:pos x="136" y="218"/>
                  </a:cxn>
                  <a:cxn ang="0">
                    <a:pos x="123" y="210"/>
                  </a:cxn>
                  <a:cxn ang="0">
                    <a:pos x="118" y="199"/>
                  </a:cxn>
                  <a:cxn ang="0">
                    <a:pos x="117" y="186"/>
                  </a:cxn>
                  <a:cxn ang="0">
                    <a:pos x="122" y="168"/>
                  </a:cxn>
                  <a:cxn ang="0">
                    <a:pos x="129" y="157"/>
                  </a:cxn>
                  <a:cxn ang="0">
                    <a:pos x="136" y="149"/>
                  </a:cxn>
                  <a:cxn ang="0">
                    <a:pos x="143" y="146"/>
                  </a:cxn>
                  <a:cxn ang="0">
                    <a:pos x="150" y="143"/>
                  </a:cxn>
                  <a:cxn ang="0">
                    <a:pos x="161" y="137"/>
                  </a:cxn>
                  <a:cxn ang="0">
                    <a:pos x="165" y="136"/>
                  </a:cxn>
                  <a:cxn ang="0">
                    <a:pos x="173" y="134"/>
                  </a:cxn>
                  <a:cxn ang="0">
                    <a:pos x="184" y="133"/>
                  </a:cxn>
                  <a:cxn ang="0">
                    <a:pos x="196" y="130"/>
                  </a:cxn>
                  <a:cxn ang="0">
                    <a:pos x="209" y="129"/>
                  </a:cxn>
                  <a:cxn ang="0">
                    <a:pos x="217" y="129"/>
                  </a:cxn>
                  <a:cxn ang="0">
                    <a:pos x="222" y="129"/>
                  </a:cxn>
                  <a:cxn ang="0">
                    <a:pos x="221" y="130"/>
                  </a:cxn>
                </a:cxnLst>
                <a:rect l="0" t="0" r="r" b="b"/>
                <a:pathLst>
                  <a:path w="312" h="224">
                    <a:moveTo>
                      <a:pt x="0" y="0"/>
                    </a:moveTo>
                    <a:lnTo>
                      <a:pt x="14" y="2"/>
                    </a:lnTo>
                    <a:lnTo>
                      <a:pt x="30" y="3"/>
                    </a:lnTo>
                    <a:lnTo>
                      <a:pt x="52" y="6"/>
                    </a:lnTo>
                    <a:lnTo>
                      <a:pt x="75" y="11"/>
                    </a:lnTo>
                    <a:lnTo>
                      <a:pt x="101" y="15"/>
                    </a:lnTo>
                    <a:lnTo>
                      <a:pt x="129" y="21"/>
                    </a:lnTo>
                    <a:lnTo>
                      <a:pt x="158" y="28"/>
                    </a:lnTo>
                    <a:lnTo>
                      <a:pt x="187" y="37"/>
                    </a:lnTo>
                    <a:lnTo>
                      <a:pt x="213" y="46"/>
                    </a:lnTo>
                    <a:lnTo>
                      <a:pt x="239" y="56"/>
                    </a:lnTo>
                    <a:lnTo>
                      <a:pt x="261" y="68"/>
                    </a:lnTo>
                    <a:lnTo>
                      <a:pt x="281" y="81"/>
                    </a:lnTo>
                    <a:lnTo>
                      <a:pt x="297" y="96"/>
                    </a:lnTo>
                    <a:lnTo>
                      <a:pt x="308" y="111"/>
                    </a:lnTo>
                    <a:lnTo>
                      <a:pt x="312" y="127"/>
                    </a:lnTo>
                    <a:lnTo>
                      <a:pt x="310" y="145"/>
                    </a:lnTo>
                    <a:lnTo>
                      <a:pt x="301" y="164"/>
                    </a:lnTo>
                    <a:lnTo>
                      <a:pt x="284" y="183"/>
                    </a:lnTo>
                    <a:lnTo>
                      <a:pt x="269" y="196"/>
                    </a:lnTo>
                    <a:lnTo>
                      <a:pt x="250" y="207"/>
                    </a:lnTo>
                    <a:lnTo>
                      <a:pt x="231" y="214"/>
                    </a:lnTo>
                    <a:lnTo>
                      <a:pt x="209" y="220"/>
                    </a:lnTo>
                    <a:lnTo>
                      <a:pt x="188" y="223"/>
                    </a:lnTo>
                    <a:lnTo>
                      <a:pt x="169" y="224"/>
                    </a:lnTo>
                    <a:lnTo>
                      <a:pt x="151" y="223"/>
                    </a:lnTo>
                    <a:lnTo>
                      <a:pt x="136" y="218"/>
                    </a:lnTo>
                    <a:lnTo>
                      <a:pt x="123" y="210"/>
                    </a:lnTo>
                    <a:lnTo>
                      <a:pt x="118" y="199"/>
                    </a:lnTo>
                    <a:lnTo>
                      <a:pt x="117" y="186"/>
                    </a:lnTo>
                    <a:lnTo>
                      <a:pt x="122" y="168"/>
                    </a:lnTo>
                    <a:lnTo>
                      <a:pt x="129" y="157"/>
                    </a:lnTo>
                    <a:lnTo>
                      <a:pt x="136" y="149"/>
                    </a:lnTo>
                    <a:lnTo>
                      <a:pt x="143" y="146"/>
                    </a:lnTo>
                    <a:lnTo>
                      <a:pt x="150" y="143"/>
                    </a:lnTo>
                    <a:lnTo>
                      <a:pt x="161" y="137"/>
                    </a:lnTo>
                    <a:lnTo>
                      <a:pt x="165" y="136"/>
                    </a:lnTo>
                    <a:lnTo>
                      <a:pt x="173" y="134"/>
                    </a:lnTo>
                    <a:lnTo>
                      <a:pt x="184" y="133"/>
                    </a:lnTo>
                    <a:lnTo>
                      <a:pt x="196" y="130"/>
                    </a:lnTo>
                    <a:lnTo>
                      <a:pt x="209" y="129"/>
                    </a:lnTo>
                    <a:lnTo>
                      <a:pt x="217" y="129"/>
                    </a:lnTo>
                    <a:lnTo>
                      <a:pt x="222" y="129"/>
                    </a:lnTo>
                    <a:lnTo>
                      <a:pt x="221" y="130"/>
                    </a:lnTo>
                  </a:path>
                </a:pathLst>
              </a:custGeom>
              <a:noFill/>
              <a:ln w="1588">
                <a:solidFill>
                  <a:srgbClr val="FFF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71" name="Freeform 15"/>
              <p:cNvSpPr>
                <a:spLocks/>
              </p:cNvSpPr>
              <p:nvPr/>
            </p:nvSpPr>
            <p:spPr bwMode="auto">
              <a:xfrm rot="-462031">
                <a:off x="4430" y="3893"/>
                <a:ext cx="88" cy="1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2"/>
                  </a:cxn>
                  <a:cxn ang="0">
                    <a:pos x="23" y="5"/>
                  </a:cxn>
                  <a:cxn ang="0">
                    <a:pos x="41" y="11"/>
                  </a:cxn>
                  <a:cxn ang="0">
                    <a:pos x="61" y="16"/>
                  </a:cxn>
                  <a:cxn ang="0">
                    <a:pos x="80" y="24"/>
                  </a:cxn>
                  <a:cxn ang="0">
                    <a:pos x="100" y="33"/>
                  </a:cxn>
                  <a:cxn ang="0">
                    <a:pos x="118" y="41"/>
                  </a:cxn>
                  <a:cxn ang="0">
                    <a:pos x="135" y="52"/>
                  </a:cxn>
                  <a:cxn ang="0">
                    <a:pos x="146" y="64"/>
                  </a:cxn>
                  <a:cxn ang="0">
                    <a:pos x="153" y="75"/>
                  </a:cxn>
                  <a:cxn ang="0">
                    <a:pos x="154" y="89"/>
                  </a:cxn>
                  <a:cxn ang="0">
                    <a:pos x="148" y="100"/>
                  </a:cxn>
                  <a:cxn ang="0">
                    <a:pos x="135" y="114"/>
                  </a:cxn>
                  <a:cxn ang="0">
                    <a:pos x="121" y="121"/>
                  </a:cxn>
                  <a:cxn ang="0">
                    <a:pos x="106" y="127"/>
                  </a:cxn>
                  <a:cxn ang="0">
                    <a:pos x="91" y="130"/>
                  </a:cxn>
                  <a:cxn ang="0">
                    <a:pos x="76" y="130"/>
                  </a:cxn>
                  <a:cxn ang="0">
                    <a:pos x="62" y="128"/>
                  </a:cxn>
                  <a:cxn ang="0">
                    <a:pos x="51" y="124"/>
                  </a:cxn>
                  <a:cxn ang="0">
                    <a:pos x="44" y="117"/>
                  </a:cxn>
                  <a:cxn ang="0">
                    <a:pos x="44" y="108"/>
                  </a:cxn>
                  <a:cxn ang="0">
                    <a:pos x="48" y="97"/>
                  </a:cxn>
                  <a:cxn ang="0">
                    <a:pos x="55" y="89"/>
                  </a:cxn>
                  <a:cxn ang="0">
                    <a:pos x="61" y="86"/>
                  </a:cxn>
                  <a:cxn ang="0">
                    <a:pos x="65" y="84"/>
                  </a:cxn>
                  <a:cxn ang="0">
                    <a:pos x="71" y="83"/>
                  </a:cxn>
                  <a:cxn ang="0">
                    <a:pos x="76" y="81"/>
                  </a:cxn>
                  <a:cxn ang="0">
                    <a:pos x="84" y="81"/>
                  </a:cxn>
                  <a:cxn ang="0">
                    <a:pos x="92" y="81"/>
                  </a:cxn>
                  <a:cxn ang="0">
                    <a:pos x="100" y="81"/>
                  </a:cxn>
                  <a:cxn ang="0">
                    <a:pos x="106" y="81"/>
                  </a:cxn>
                  <a:cxn ang="0">
                    <a:pos x="106" y="81"/>
                  </a:cxn>
                </a:cxnLst>
                <a:rect l="0" t="0" r="r" b="b"/>
                <a:pathLst>
                  <a:path w="154" h="130">
                    <a:moveTo>
                      <a:pt x="0" y="0"/>
                    </a:moveTo>
                    <a:lnTo>
                      <a:pt x="10" y="2"/>
                    </a:lnTo>
                    <a:lnTo>
                      <a:pt x="23" y="5"/>
                    </a:lnTo>
                    <a:lnTo>
                      <a:pt x="41" y="11"/>
                    </a:lnTo>
                    <a:lnTo>
                      <a:pt x="61" y="16"/>
                    </a:lnTo>
                    <a:lnTo>
                      <a:pt x="80" y="24"/>
                    </a:lnTo>
                    <a:lnTo>
                      <a:pt x="100" y="33"/>
                    </a:lnTo>
                    <a:lnTo>
                      <a:pt x="118" y="41"/>
                    </a:lnTo>
                    <a:lnTo>
                      <a:pt x="135" y="52"/>
                    </a:lnTo>
                    <a:lnTo>
                      <a:pt x="146" y="64"/>
                    </a:lnTo>
                    <a:lnTo>
                      <a:pt x="153" y="75"/>
                    </a:lnTo>
                    <a:lnTo>
                      <a:pt x="154" y="89"/>
                    </a:lnTo>
                    <a:lnTo>
                      <a:pt x="148" y="100"/>
                    </a:lnTo>
                    <a:lnTo>
                      <a:pt x="135" y="114"/>
                    </a:lnTo>
                    <a:lnTo>
                      <a:pt x="121" y="121"/>
                    </a:lnTo>
                    <a:lnTo>
                      <a:pt x="106" y="127"/>
                    </a:lnTo>
                    <a:lnTo>
                      <a:pt x="91" y="130"/>
                    </a:lnTo>
                    <a:lnTo>
                      <a:pt x="76" y="130"/>
                    </a:lnTo>
                    <a:lnTo>
                      <a:pt x="62" y="128"/>
                    </a:lnTo>
                    <a:lnTo>
                      <a:pt x="51" y="124"/>
                    </a:lnTo>
                    <a:lnTo>
                      <a:pt x="44" y="117"/>
                    </a:lnTo>
                    <a:lnTo>
                      <a:pt x="44" y="108"/>
                    </a:lnTo>
                    <a:lnTo>
                      <a:pt x="48" y="97"/>
                    </a:lnTo>
                    <a:lnTo>
                      <a:pt x="55" y="89"/>
                    </a:lnTo>
                    <a:lnTo>
                      <a:pt x="61" y="86"/>
                    </a:lnTo>
                    <a:lnTo>
                      <a:pt x="65" y="84"/>
                    </a:lnTo>
                    <a:lnTo>
                      <a:pt x="71" y="83"/>
                    </a:lnTo>
                    <a:lnTo>
                      <a:pt x="76" y="81"/>
                    </a:lnTo>
                    <a:lnTo>
                      <a:pt x="84" y="81"/>
                    </a:lnTo>
                    <a:lnTo>
                      <a:pt x="92" y="81"/>
                    </a:lnTo>
                    <a:lnTo>
                      <a:pt x="100" y="81"/>
                    </a:lnTo>
                    <a:lnTo>
                      <a:pt x="106" y="81"/>
                    </a:lnTo>
                    <a:lnTo>
                      <a:pt x="106" y="81"/>
                    </a:lnTo>
                  </a:path>
                </a:pathLst>
              </a:custGeom>
              <a:noFill/>
              <a:ln w="1588">
                <a:solidFill>
                  <a:srgbClr val="FFF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72" name="Freeform 16"/>
              <p:cNvSpPr>
                <a:spLocks/>
              </p:cNvSpPr>
              <p:nvPr/>
            </p:nvSpPr>
            <p:spPr bwMode="auto">
              <a:xfrm rot="-462031">
                <a:off x="4465" y="3947"/>
                <a:ext cx="96" cy="1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3"/>
                  </a:cxn>
                  <a:cxn ang="0">
                    <a:pos x="26" y="8"/>
                  </a:cxn>
                  <a:cxn ang="0">
                    <a:pos x="42" y="15"/>
                  </a:cxn>
                  <a:cxn ang="0">
                    <a:pos x="63" y="24"/>
                  </a:cxn>
                  <a:cxn ang="0">
                    <a:pos x="83" y="33"/>
                  </a:cxn>
                  <a:cxn ang="0">
                    <a:pos x="104" y="44"/>
                  </a:cxn>
                  <a:cxn ang="0">
                    <a:pos x="123" y="56"/>
                  </a:cxn>
                  <a:cxn ang="0">
                    <a:pos x="141" y="69"/>
                  </a:cxn>
                  <a:cxn ang="0">
                    <a:pos x="155" y="83"/>
                  </a:cxn>
                  <a:cxn ang="0">
                    <a:pos x="165" y="96"/>
                  </a:cxn>
                  <a:cxn ang="0">
                    <a:pos x="169" y="109"/>
                  </a:cxn>
                  <a:cxn ang="0">
                    <a:pos x="167" y="124"/>
                  </a:cxn>
                  <a:cxn ang="0">
                    <a:pos x="158" y="137"/>
                  </a:cxn>
                  <a:cxn ang="0">
                    <a:pos x="140" y="150"/>
                  </a:cxn>
                  <a:cxn ang="0">
                    <a:pos x="125" y="156"/>
                  </a:cxn>
                  <a:cxn ang="0">
                    <a:pos x="108" y="161"/>
                  </a:cxn>
                  <a:cxn ang="0">
                    <a:pos x="90" y="164"/>
                  </a:cxn>
                  <a:cxn ang="0">
                    <a:pos x="74" y="162"/>
                  </a:cxn>
                  <a:cxn ang="0">
                    <a:pos x="59" y="161"/>
                  </a:cxn>
                  <a:cxn ang="0">
                    <a:pos x="46" y="156"/>
                  </a:cxn>
                  <a:cxn ang="0">
                    <a:pos x="37" y="150"/>
                  </a:cxn>
                  <a:cxn ang="0">
                    <a:pos x="33" y="142"/>
                  </a:cxn>
                  <a:cxn ang="0">
                    <a:pos x="33" y="131"/>
                  </a:cxn>
                  <a:cxn ang="0">
                    <a:pos x="41" y="119"/>
                  </a:cxn>
                  <a:cxn ang="0">
                    <a:pos x="48" y="114"/>
                  </a:cxn>
                  <a:cxn ang="0">
                    <a:pos x="53" y="109"/>
                  </a:cxn>
                  <a:cxn ang="0">
                    <a:pos x="59" y="108"/>
                  </a:cxn>
                  <a:cxn ang="0">
                    <a:pos x="64" y="108"/>
                  </a:cxn>
                  <a:cxn ang="0">
                    <a:pos x="71" y="106"/>
                  </a:cxn>
                  <a:cxn ang="0">
                    <a:pos x="75" y="105"/>
                  </a:cxn>
                  <a:cxn ang="0">
                    <a:pos x="85" y="106"/>
                  </a:cxn>
                  <a:cxn ang="0">
                    <a:pos x="96" y="106"/>
                  </a:cxn>
                  <a:cxn ang="0">
                    <a:pos x="105" y="106"/>
                  </a:cxn>
                  <a:cxn ang="0">
                    <a:pos x="112" y="108"/>
                  </a:cxn>
                  <a:cxn ang="0">
                    <a:pos x="111" y="109"/>
                  </a:cxn>
                </a:cxnLst>
                <a:rect l="0" t="0" r="r" b="b"/>
                <a:pathLst>
                  <a:path w="169" h="164">
                    <a:moveTo>
                      <a:pt x="0" y="0"/>
                    </a:moveTo>
                    <a:lnTo>
                      <a:pt x="11" y="3"/>
                    </a:lnTo>
                    <a:lnTo>
                      <a:pt x="26" y="8"/>
                    </a:lnTo>
                    <a:lnTo>
                      <a:pt x="42" y="15"/>
                    </a:lnTo>
                    <a:lnTo>
                      <a:pt x="63" y="24"/>
                    </a:lnTo>
                    <a:lnTo>
                      <a:pt x="83" y="33"/>
                    </a:lnTo>
                    <a:lnTo>
                      <a:pt x="104" y="44"/>
                    </a:lnTo>
                    <a:lnTo>
                      <a:pt x="123" y="56"/>
                    </a:lnTo>
                    <a:lnTo>
                      <a:pt x="141" y="69"/>
                    </a:lnTo>
                    <a:lnTo>
                      <a:pt x="155" y="83"/>
                    </a:lnTo>
                    <a:lnTo>
                      <a:pt x="165" y="96"/>
                    </a:lnTo>
                    <a:lnTo>
                      <a:pt x="169" y="109"/>
                    </a:lnTo>
                    <a:lnTo>
                      <a:pt x="167" y="124"/>
                    </a:lnTo>
                    <a:lnTo>
                      <a:pt x="158" y="137"/>
                    </a:lnTo>
                    <a:lnTo>
                      <a:pt x="140" y="150"/>
                    </a:lnTo>
                    <a:lnTo>
                      <a:pt x="125" y="156"/>
                    </a:lnTo>
                    <a:lnTo>
                      <a:pt x="108" y="161"/>
                    </a:lnTo>
                    <a:lnTo>
                      <a:pt x="90" y="164"/>
                    </a:lnTo>
                    <a:lnTo>
                      <a:pt x="74" y="162"/>
                    </a:lnTo>
                    <a:lnTo>
                      <a:pt x="59" y="161"/>
                    </a:lnTo>
                    <a:lnTo>
                      <a:pt x="46" y="156"/>
                    </a:lnTo>
                    <a:lnTo>
                      <a:pt x="37" y="150"/>
                    </a:lnTo>
                    <a:lnTo>
                      <a:pt x="33" y="142"/>
                    </a:lnTo>
                    <a:lnTo>
                      <a:pt x="33" y="131"/>
                    </a:lnTo>
                    <a:lnTo>
                      <a:pt x="41" y="119"/>
                    </a:lnTo>
                    <a:lnTo>
                      <a:pt x="48" y="114"/>
                    </a:lnTo>
                    <a:lnTo>
                      <a:pt x="53" y="109"/>
                    </a:lnTo>
                    <a:lnTo>
                      <a:pt x="59" y="108"/>
                    </a:lnTo>
                    <a:lnTo>
                      <a:pt x="64" y="108"/>
                    </a:lnTo>
                    <a:lnTo>
                      <a:pt x="71" y="106"/>
                    </a:lnTo>
                    <a:lnTo>
                      <a:pt x="75" y="105"/>
                    </a:lnTo>
                    <a:lnTo>
                      <a:pt x="85" y="106"/>
                    </a:lnTo>
                    <a:lnTo>
                      <a:pt x="96" y="106"/>
                    </a:lnTo>
                    <a:lnTo>
                      <a:pt x="105" y="106"/>
                    </a:lnTo>
                    <a:lnTo>
                      <a:pt x="112" y="108"/>
                    </a:lnTo>
                    <a:lnTo>
                      <a:pt x="111" y="109"/>
                    </a:lnTo>
                  </a:path>
                </a:pathLst>
              </a:custGeom>
              <a:noFill/>
              <a:ln w="1588">
                <a:solidFill>
                  <a:srgbClr val="FFF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73" name="Freeform 17"/>
              <p:cNvSpPr>
                <a:spLocks/>
              </p:cNvSpPr>
              <p:nvPr/>
            </p:nvSpPr>
            <p:spPr bwMode="auto">
              <a:xfrm rot="-462031">
                <a:off x="4916" y="3396"/>
                <a:ext cx="61" cy="109"/>
              </a:xfrm>
              <a:custGeom>
                <a:avLst/>
                <a:gdLst/>
                <a:ahLst/>
                <a:cxnLst>
                  <a:cxn ang="0">
                    <a:pos x="108" y="63"/>
                  </a:cxn>
                  <a:cxn ang="0">
                    <a:pos x="103" y="69"/>
                  </a:cxn>
                  <a:cxn ang="0">
                    <a:pos x="95" y="75"/>
                  </a:cxn>
                  <a:cxn ang="0">
                    <a:pos x="84" y="75"/>
                  </a:cxn>
                  <a:cxn ang="0">
                    <a:pos x="77" y="72"/>
                  </a:cxn>
                  <a:cxn ang="0">
                    <a:pos x="73" y="67"/>
                  </a:cxn>
                  <a:cxn ang="0">
                    <a:pos x="72" y="63"/>
                  </a:cxn>
                  <a:cxn ang="0">
                    <a:pos x="72" y="62"/>
                  </a:cxn>
                  <a:cxn ang="0">
                    <a:pos x="70" y="63"/>
                  </a:cxn>
                  <a:cxn ang="0">
                    <a:pos x="62" y="69"/>
                  </a:cxn>
                  <a:cxn ang="0">
                    <a:pos x="51" y="75"/>
                  </a:cxn>
                  <a:cxn ang="0">
                    <a:pos x="39" y="75"/>
                  </a:cxn>
                  <a:cxn ang="0">
                    <a:pos x="32" y="70"/>
                  </a:cxn>
                  <a:cxn ang="0">
                    <a:pos x="29" y="67"/>
                  </a:cxn>
                  <a:cxn ang="0">
                    <a:pos x="0" y="109"/>
                  </a:cxn>
                  <a:cxn ang="0">
                    <a:pos x="7" y="91"/>
                  </a:cxn>
                  <a:cxn ang="0">
                    <a:pos x="13" y="75"/>
                  </a:cxn>
                  <a:cxn ang="0">
                    <a:pos x="47" y="1"/>
                  </a:cxn>
                  <a:cxn ang="0">
                    <a:pos x="35" y="50"/>
                  </a:cxn>
                  <a:cxn ang="0">
                    <a:pos x="35" y="51"/>
                  </a:cxn>
                  <a:cxn ang="0">
                    <a:pos x="35" y="59"/>
                  </a:cxn>
                  <a:cxn ang="0">
                    <a:pos x="40" y="66"/>
                  </a:cxn>
                  <a:cxn ang="0">
                    <a:pos x="50" y="67"/>
                  </a:cxn>
                  <a:cxn ang="0">
                    <a:pos x="62" y="63"/>
                  </a:cxn>
                  <a:cxn ang="0">
                    <a:pos x="73" y="53"/>
                  </a:cxn>
                  <a:cxn ang="0">
                    <a:pos x="105" y="0"/>
                  </a:cxn>
                  <a:cxn ang="0">
                    <a:pos x="91" y="51"/>
                  </a:cxn>
                  <a:cxn ang="0">
                    <a:pos x="90" y="60"/>
                  </a:cxn>
                  <a:cxn ang="0">
                    <a:pos x="90" y="66"/>
                  </a:cxn>
                  <a:cxn ang="0">
                    <a:pos x="92" y="69"/>
                  </a:cxn>
                  <a:cxn ang="0">
                    <a:pos x="98" y="67"/>
                  </a:cxn>
                  <a:cxn ang="0">
                    <a:pos x="102" y="64"/>
                  </a:cxn>
                  <a:cxn ang="0">
                    <a:pos x="105" y="62"/>
                  </a:cxn>
                  <a:cxn ang="0">
                    <a:pos x="106" y="59"/>
                  </a:cxn>
                  <a:cxn ang="0">
                    <a:pos x="108" y="59"/>
                  </a:cxn>
                  <a:cxn ang="0">
                    <a:pos x="108" y="59"/>
                  </a:cxn>
                </a:cxnLst>
                <a:rect l="0" t="0" r="r" b="b"/>
                <a:pathLst>
                  <a:path w="108" h="109">
                    <a:moveTo>
                      <a:pt x="108" y="60"/>
                    </a:moveTo>
                    <a:lnTo>
                      <a:pt x="108" y="63"/>
                    </a:lnTo>
                    <a:lnTo>
                      <a:pt x="106" y="66"/>
                    </a:lnTo>
                    <a:lnTo>
                      <a:pt x="103" y="69"/>
                    </a:lnTo>
                    <a:lnTo>
                      <a:pt x="99" y="72"/>
                    </a:lnTo>
                    <a:lnTo>
                      <a:pt x="95" y="75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0" y="73"/>
                    </a:lnTo>
                    <a:lnTo>
                      <a:pt x="77" y="72"/>
                    </a:lnTo>
                    <a:lnTo>
                      <a:pt x="75" y="70"/>
                    </a:lnTo>
                    <a:lnTo>
                      <a:pt x="73" y="67"/>
                    </a:lnTo>
                    <a:lnTo>
                      <a:pt x="72" y="64"/>
                    </a:lnTo>
                    <a:lnTo>
                      <a:pt x="72" y="63"/>
                    </a:lnTo>
                    <a:lnTo>
                      <a:pt x="72" y="62"/>
                    </a:lnTo>
                    <a:lnTo>
                      <a:pt x="72" y="62"/>
                    </a:lnTo>
                    <a:lnTo>
                      <a:pt x="72" y="60"/>
                    </a:lnTo>
                    <a:lnTo>
                      <a:pt x="70" y="63"/>
                    </a:lnTo>
                    <a:lnTo>
                      <a:pt x="68" y="66"/>
                    </a:lnTo>
                    <a:lnTo>
                      <a:pt x="62" y="69"/>
                    </a:lnTo>
                    <a:lnTo>
                      <a:pt x="57" y="73"/>
                    </a:lnTo>
                    <a:lnTo>
                      <a:pt x="51" y="75"/>
                    </a:lnTo>
                    <a:lnTo>
                      <a:pt x="46" y="75"/>
                    </a:lnTo>
                    <a:lnTo>
                      <a:pt x="39" y="75"/>
                    </a:lnTo>
                    <a:lnTo>
                      <a:pt x="35" y="73"/>
                    </a:lnTo>
                    <a:lnTo>
                      <a:pt x="32" y="70"/>
                    </a:lnTo>
                    <a:lnTo>
                      <a:pt x="29" y="67"/>
                    </a:lnTo>
                    <a:lnTo>
                      <a:pt x="29" y="67"/>
                    </a:lnTo>
                    <a:lnTo>
                      <a:pt x="18" y="109"/>
                    </a:lnTo>
                    <a:lnTo>
                      <a:pt x="0" y="109"/>
                    </a:lnTo>
                    <a:lnTo>
                      <a:pt x="4" y="101"/>
                    </a:lnTo>
                    <a:lnTo>
                      <a:pt x="7" y="91"/>
                    </a:lnTo>
                    <a:lnTo>
                      <a:pt x="11" y="82"/>
                    </a:lnTo>
                    <a:lnTo>
                      <a:pt x="13" y="75"/>
                    </a:lnTo>
                    <a:lnTo>
                      <a:pt x="32" y="4"/>
                    </a:lnTo>
                    <a:lnTo>
                      <a:pt x="47" y="1"/>
                    </a:lnTo>
                    <a:lnTo>
                      <a:pt x="35" y="48"/>
                    </a:lnTo>
                    <a:lnTo>
                      <a:pt x="35" y="50"/>
                    </a:lnTo>
                    <a:lnTo>
                      <a:pt x="35" y="50"/>
                    </a:lnTo>
                    <a:lnTo>
                      <a:pt x="35" y="51"/>
                    </a:lnTo>
                    <a:lnTo>
                      <a:pt x="35" y="53"/>
                    </a:lnTo>
                    <a:lnTo>
                      <a:pt x="35" y="59"/>
                    </a:lnTo>
                    <a:lnTo>
                      <a:pt x="37" y="63"/>
                    </a:lnTo>
                    <a:lnTo>
                      <a:pt x="40" y="66"/>
                    </a:lnTo>
                    <a:lnTo>
                      <a:pt x="44" y="67"/>
                    </a:lnTo>
                    <a:lnTo>
                      <a:pt x="50" y="67"/>
                    </a:lnTo>
                    <a:lnTo>
                      <a:pt x="55" y="66"/>
                    </a:lnTo>
                    <a:lnTo>
                      <a:pt x="62" y="63"/>
                    </a:lnTo>
                    <a:lnTo>
                      <a:pt x="68" y="59"/>
                    </a:lnTo>
                    <a:lnTo>
                      <a:pt x="73" y="53"/>
                    </a:lnTo>
                    <a:lnTo>
                      <a:pt x="88" y="3"/>
                    </a:lnTo>
                    <a:lnTo>
                      <a:pt x="105" y="0"/>
                    </a:lnTo>
                    <a:lnTo>
                      <a:pt x="92" y="45"/>
                    </a:lnTo>
                    <a:lnTo>
                      <a:pt x="91" y="51"/>
                    </a:lnTo>
                    <a:lnTo>
                      <a:pt x="90" y="56"/>
                    </a:lnTo>
                    <a:lnTo>
                      <a:pt x="90" y="60"/>
                    </a:lnTo>
                    <a:lnTo>
                      <a:pt x="90" y="63"/>
                    </a:lnTo>
                    <a:lnTo>
                      <a:pt x="90" y="66"/>
                    </a:lnTo>
                    <a:lnTo>
                      <a:pt x="91" y="67"/>
                    </a:lnTo>
                    <a:lnTo>
                      <a:pt x="92" y="69"/>
                    </a:lnTo>
                    <a:lnTo>
                      <a:pt x="94" y="69"/>
                    </a:lnTo>
                    <a:lnTo>
                      <a:pt x="98" y="67"/>
                    </a:lnTo>
                    <a:lnTo>
                      <a:pt x="101" y="67"/>
                    </a:lnTo>
                    <a:lnTo>
                      <a:pt x="102" y="64"/>
                    </a:lnTo>
                    <a:lnTo>
                      <a:pt x="103" y="63"/>
                    </a:lnTo>
                    <a:lnTo>
                      <a:pt x="105" y="62"/>
                    </a:lnTo>
                    <a:lnTo>
                      <a:pt x="105" y="60"/>
                    </a:lnTo>
                    <a:lnTo>
                      <a:pt x="106" y="59"/>
                    </a:lnTo>
                    <a:lnTo>
                      <a:pt x="108" y="59"/>
                    </a:lnTo>
                    <a:lnTo>
                      <a:pt x="108" y="59"/>
                    </a:lnTo>
                    <a:lnTo>
                      <a:pt x="108" y="59"/>
                    </a:lnTo>
                    <a:lnTo>
                      <a:pt x="108" y="59"/>
                    </a:lnTo>
                    <a:lnTo>
                      <a:pt x="108" y="60"/>
                    </a:lnTo>
                    <a:close/>
                  </a:path>
                </a:pathLst>
              </a:custGeom>
              <a:solidFill>
                <a:srgbClr val="99FF00"/>
              </a:solidFill>
              <a:ln w="0">
                <a:solidFill>
                  <a:srgbClr val="99F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74" name="Freeform 18"/>
              <p:cNvSpPr>
                <a:spLocks/>
              </p:cNvSpPr>
              <p:nvPr/>
            </p:nvSpPr>
            <p:spPr bwMode="auto">
              <a:xfrm rot="-462031">
                <a:off x="5048" y="4092"/>
                <a:ext cx="62" cy="109"/>
              </a:xfrm>
              <a:custGeom>
                <a:avLst/>
                <a:gdLst/>
                <a:ahLst/>
                <a:cxnLst>
                  <a:cxn ang="0">
                    <a:pos x="107" y="63"/>
                  </a:cxn>
                  <a:cxn ang="0">
                    <a:pos x="103" y="69"/>
                  </a:cxn>
                  <a:cxn ang="0">
                    <a:pos x="94" y="75"/>
                  </a:cxn>
                  <a:cxn ang="0">
                    <a:pos x="83" y="75"/>
                  </a:cxn>
                  <a:cxn ang="0">
                    <a:pos x="77" y="72"/>
                  </a:cxn>
                  <a:cxn ang="0">
                    <a:pos x="73" y="68"/>
                  </a:cxn>
                  <a:cxn ang="0">
                    <a:pos x="71" y="63"/>
                  </a:cxn>
                  <a:cxn ang="0">
                    <a:pos x="73" y="62"/>
                  </a:cxn>
                  <a:cxn ang="0">
                    <a:pos x="70" y="63"/>
                  </a:cxn>
                  <a:cxn ang="0">
                    <a:pos x="62" y="69"/>
                  </a:cxn>
                  <a:cxn ang="0">
                    <a:pos x="51" y="75"/>
                  </a:cxn>
                  <a:cxn ang="0">
                    <a:pos x="38" y="75"/>
                  </a:cxn>
                  <a:cxn ang="0">
                    <a:pos x="31" y="71"/>
                  </a:cxn>
                  <a:cxn ang="0">
                    <a:pos x="29" y="68"/>
                  </a:cxn>
                  <a:cxn ang="0">
                    <a:pos x="0" y="109"/>
                  </a:cxn>
                  <a:cxn ang="0">
                    <a:pos x="7" y="91"/>
                  </a:cxn>
                  <a:cxn ang="0">
                    <a:pos x="12" y="75"/>
                  </a:cxn>
                  <a:cxn ang="0">
                    <a:pos x="48" y="2"/>
                  </a:cxn>
                  <a:cxn ang="0">
                    <a:pos x="34" y="49"/>
                  </a:cxn>
                  <a:cxn ang="0">
                    <a:pos x="34" y="52"/>
                  </a:cxn>
                  <a:cxn ang="0">
                    <a:pos x="34" y="58"/>
                  </a:cxn>
                  <a:cxn ang="0">
                    <a:pos x="40" y="65"/>
                  </a:cxn>
                  <a:cxn ang="0">
                    <a:pos x="49" y="68"/>
                  </a:cxn>
                  <a:cxn ang="0">
                    <a:pos x="62" y="63"/>
                  </a:cxn>
                  <a:cxn ang="0">
                    <a:pos x="73" y="53"/>
                  </a:cxn>
                  <a:cxn ang="0">
                    <a:pos x="105" y="0"/>
                  </a:cxn>
                  <a:cxn ang="0">
                    <a:pos x="90" y="52"/>
                  </a:cxn>
                  <a:cxn ang="0">
                    <a:pos x="89" y="60"/>
                  </a:cxn>
                  <a:cxn ang="0">
                    <a:pos x="89" y="66"/>
                  </a:cxn>
                  <a:cxn ang="0">
                    <a:pos x="92" y="69"/>
                  </a:cxn>
                  <a:cxn ang="0">
                    <a:pos x="97" y="68"/>
                  </a:cxn>
                  <a:cxn ang="0">
                    <a:pos x="101" y="65"/>
                  </a:cxn>
                  <a:cxn ang="0">
                    <a:pos x="104" y="62"/>
                  </a:cxn>
                  <a:cxn ang="0">
                    <a:pos x="105" y="59"/>
                  </a:cxn>
                  <a:cxn ang="0">
                    <a:pos x="107" y="59"/>
                  </a:cxn>
                  <a:cxn ang="0">
                    <a:pos x="107" y="60"/>
                  </a:cxn>
                </a:cxnLst>
                <a:rect l="0" t="0" r="r" b="b"/>
                <a:pathLst>
                  <a:path w="107" h="109">
                    <a:moveTo>
                      <a:pt x="107" y="60"/>
                    </a:moveTo>
                    <a:lnTo>
                      <a:pt x="107" y="63"/>
                    </a:lnTo>
                    <a:lnTo>
                      <a:pt x="105" y="66"/>
                    </a:lnTo>
                    <a:lnTo>
                      <a:pt x="103" y="69"/>
                    </a:lnTo>
                    <a:lnTo>
                      <a:pt x="99" y="72"/>
                    </a:lnTo>
                    <a:lnTo>
                      <a:pt x="94" y="75"/>
                    </a:lnTo>
                    <a:lnTo>
                      <a:pt x="88" y="75"/>
                    </a:lnTo>
                    <a:lnTo>
                      <a:pt x="83" y="75"/>
                    </a:lnTo>
                    <a:lnTo>
                      <a:pt x="79" y="74"/>
                    </a:lnTo>
                    <a:lnTo>
                      <a:pt x="77" y="72"/>
                    </a:lnTo>
                    <a:lnTo>
                      <a:pt x="74" y="71"/>
                    </a:lnTo>
                    <a:lnTo>
                      <a:pt x="73" y="68"/>
                    </a:lnTo>
                    <a:lnTo>
                      <a:pt x="71" y="63"/>
                    </a:lnTo>
                    <a:lnTo>
                      <a:pt x="71" y="63"/>
                    </a:lnTo>
                    <a:lnTo>
                      <a:pt x="71" y="62"/>
                    </a:lnTo>
                    <a:lnTo>
                      <a:pt x="73" y="62"/>
                    </a:lnTo>
                    <a:lnTo>
                      <a:pt x="73" y="60"/>
                    </a:lnTo>
                    <a:lnTo>
                      <a:pt x="70" y="63"/>
                    </a:lnTo>
                    <a:lnTo>
                      <a:pt x="67" y="66"/>
                    </a:lnTo>
                    <a:lnTo>
                      <a:pt x="62" y="69"/>
                    </a:lnTo>
                    <a:lnTo>
                      <a:pt x="56" y="72"/>
                    </a:lnTo>
                    <a:lnTo>
                      <a:pt x="51" y="75"/>
                    </a:lnTo>
                    <a:lnTo>
                      <a:pt x="45" y="75"/>
                    </a:lnTo>
                    <a:lnTo>
                      <a:pt x="38" y="75"/>
                    </a:lnTo>
                    <a:lnTo>
                      <a:pt x="34" y="74"/>
                    </a:lnTo>
                    <a:lnTo>
                      <a:pt x="31" y="71"/>
                    </a:lnTo>
                    <a:lnTo>
                      <a:pt x="29" y="68"/>
                    </a:lnTo>
                    <a:lnTo>
                      <a:pt x="29" y="68"/>
                    </a:lnTo>
                    <a:lnTo>
                      <a:pt x="18" y="108"/>
                    </a:lnTo>
                    <a:lnTo>
                      <a:pt x="0" y="109"/>
                    </a:lnTo>
                    <a:lnTo>
                      <a:pt x="2" y="100"/>
                    </a:lnTo>
                    <a:lnTo>
                      <a:pt x="7" y="91"/>
                    </a:lnTo>
                    <a:lnTo>
                      <a:pt x="11" y="83"/>
                    </a:lnTo>
                    <a:lnTo>
                      <a:pt x="12" y="75"/>
                    </a:lnTo>
                    <a:lnTo>
                      <a:pt x="33" y="5"/>
                    </a:lnTo>
                    <a:lnTo>
                      <a:pt x="48" y="2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4" y="52"/>
                    </a:lnTo>
                    <a:lnTo>
                      <a:pt x="34" y="53"/>
                    </a:lnTo>
                    <a:lnTo>
                      <a:pt x="34" y="58"/>
                    </a:lnTo>
                    <a:lnTo>
                      <a:pt x="37" y="63"/>
                    </a:lnTo>
                    <a:lnTo>
                      <a:pt x="40" y="65"/>
                    </a:lnTo>
                    <a:lnTo>
                      <a:pt x="44" y="66"/>
                    </a:lnTo>
                    <a:lnTo>
                      <a:pt x="49" y="68"/>
                    </a:lnTo>
                    <a:lnTo>
                      <a:pt x="55" y="66"/>
                    </a:lnTo>
                    <a:lnTo>
                      <a:pt x="62" y="63"/>
                    </a:lnTo>
                    <a:lnTo>
                      <a:pt x="67" y="59"/>
                    </a:lnTo>
                    <a:lnTo>
                      <a:pt x="73" y="53"/>
                    </a:lnTo>
                    <a:lnTo>
                      <a:pt x="88" y="3"/>
                    </a:lnTo>
                    <a:lnTo>
                      <a:pt x="105" y="0"/>
                    </a:lnTo>
                    <a:lnTo>
                      <a:pt x="92" y="46"/>
                    </a:lnTo>
                    <a:lnTo>
                      <a:pt x="90" y="52"/>
                    </a:lnTo>
                    <a:lnTo>
                      <a:pt x="89" y="56"/>
                    </a:lnTo>
                    <a:lnTo>
                      <a:pt x="89" y="60"/>
                    </a:lnTo>
                    <a:lnTo>
                      <a:pt x="89" y="63"/>
                    </a:lnTo>
                    <a:lnTo>
                      <a:pt x="89" y="66"/>
                    </a:lnTo>
                    <a:lnTo>
                      <a:pt x="90" y="68"/>
                    </a:lnTo>
                    <a:lnTo>
                      <a:pt x="92" y="69"/>
                    </a:lnTo>
                    <a:lnTo>
                      <a:pt x="93" y="69"/>
                    </a:lnTo>
                    <a:lnTo>
                      <a:pt x="97" y="68"/>
                    </a:lnTo>
                    <a:lnTo>
                      <a:pt x="100" y="68"/>
                    </a:lnTo>
                    <a:lnTo>
                      <a:pt x="101" y="65"/>
                    </a:lnTo>
                    <a:lnTo>
                      <a:pt x="103" y="63"/>
                    </a:lnTo>
                    <a:lnTo>
                      <a:pt x="104" y="62"/>
                    </a:lnTo>
                    <a:lnTo>
                      <a:pt x="104" y="60"/>
                    </a:lnTo>
                    <a:lnTo>
                      <a:pt x="105" y="59"/>
                    </a:lnTo>
                    <a:lnTo>
                      <a:pt x="107" y="59"/>
                    </a:lnTo>
                    <a:lnTo>
                      <a:pt x="107" y="59"/>
                    </a:lnTo>
                    <a:lnTo>
                      <a:pt x="107" y="59"/>
                    </a:lnTo>
                    <a:lnTo>
                      <a:pt x="107" y="60"/>
                    </a:lnTo>
                    <a:lnTo>
                      <a:pt x="107" y="60"/>
                    </a:lnTo>
                    <a:close/>
                  </a:path>
                </a:pathLst>
              </a:custGeom>
              <a:solidFill>
                <a:srgbClr val="33CC99"/>
              </a:solidFill>
              <a:ln w="0">
                <a:solidFill>
                  <a:srgbClr val="33CC99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75" name="Freeform 19"/>
              <p:cNvSpPr>
                <a:spLocks/>
              </p:cNvSpPr>
              <p:nvPr/>
            </p:nvSpPr>
            <p:spPr bwMode="auto">
              <a:xfrm rot="-462031">
                <a:off x="5344" y="4082"/>
                <a:ext cx="62" cy="106"/>
              </a:xfrm>
              <a:custGeom>
                <a:avLst/>
                <a:gdLst/>
                <a:ahLst/>
                <a:cxnLst>
                  <a:cxn ang="0">
                    <a:pos x="107" y="61"/>
                  </a:cxn>
                  <a:cxn ang="0">
                    <a:pos x="103" y="69"/>
                  </a:cxn>
                  <a:cxn ang="0">
                    <a:pos x="93" y="73"/>
                  </a:cxn>
                  <a:cxn ang="0">
                    <a:pos x="83" y="73"/>
                  </a:cxn>
                  <a:cxn ang="0">
                    <a:pos x="77" y="70"/>
                  </a:cxn>
                  <a:cxn ang="0">
                    <a:pos x="72" y="66"/>
                  </a:cxn>
                  <a:cxn ang="0">
                    <a:pos x="71" y="61"/>
                  </a:cxn>
                  <a:cxn ang="0">
                    <a:pos x="71" y="60"/>
                  </a:cxn>
                  <a:cxn ang="0">
                    <a:pos x="70" y="61"/>
                  </a:cxn>
                  <a:cxn ang="0">
                    <a:pos x="61" y="67"/>
                  </a:cxn>
                  <a:cxn ang="0">
                    <a:pos x="50" y="73"/>
                  </a:cxn>
                  <a:cxn ang="0">
                    <a:pos x="38" y="73"/>
                  </a:cxn>
                  <a:cxn ang="0">
                    <a:pos x="31" y="69"/>
                  </a:cxn>
                  <a:cxn ang="0">
                    <a:pos x="28" y="66"/>
                  </a:cxn>
                  <a:cxn ang="0">
                    <a:pos x="0" y="106"/>
                  </a:cxn>
                  <a:cxn ang="0">
                    <a:pos x="6" y="89"/>
                  </a:cxn>
                  <a:cxn ang="0">
                    <a:pos x="12" y="73"/>
                  </a:cxn>
                  <a:cxn ang="0">
                    <a:pos x="48" y="0"/>
                  </a:cxn>
                  <a:cxn ang="0">
                    <a:pos x="34" y="47"/>
                  </a:cxn>
                  <a:cxn ang="0">
                    <a:pos x="34" y="50"/>
                  </a:cxn>
                  <a:cxn ang="0">
                    <a:pos x="34" y="56"/>
                  </a:cxn>
                  <a:cxn ang="0">
                    <a:pos x="39" y="63"/>
                  </a:cxn>
                  <a:cxn ang="0">
                    <a:pos x="49" y="66"/>
                  </a:cxn>
                  <a:cxn ang="0">
                    <a:pos x="61" y="61"/>
                  </a:cxn>
                  <a:cxn ang="0">
                    <a:pos x="72" y="51"/>
                  </a:cxn>
                  <a:cxn ang="0">
                    <a:pos x="105" y="0"/>
                  </a:cxn>
                  <a:cxn ang="0">
                    <a:pos x="90" y="50"/>
                  </a:cxn>
                  <a:cxn ang="0">
                    <a:pos x="89" y="58"/>
                  </a:cxn>
                  <a:cxn ang="0">
                    <a:pos x="89" y="64"/>
                  </a:cxn>
                  <a:cxn ang="0">
                    <a:pos x="90" y="67"/>
                  </a:cxn>
                  <a:cxn ang="0">
                    <a:pos x="96" y="67"/>
                  </a:cxn>
                  <a:cxn ang="0">
                    <a:pos x="101" y="64"/>
                  </a:cxn>
                  <a:cxn ang="0">
                    <a:pos x="104" y="60"/>
                  </a:cxn>
                  <a:cxn ang="0">
                    <a:pos x="105" y="57"/>
                  </a:cxn>
                  <a:cxn ang="0">
                    <a:pos x="107" y="57"/>
                  </a:cxn>
                  <a:cxn ang="0">
                    <a:pos x="107" y="58"/>
                  </a:cxn>
                </a:cxnLst>
                <a:rect l="0" t="0" r="r" b="b"/>
                <a:pathLst>
                  <a:path w="107" h="106">
                    <a:moveTo>
                      <a:pt x="107" y="58"/>
                    </a:moveTo>
                    <a:lnTo>
                      <a:pt x="107" y="61"/>
                    </a:lnTo>
                    <a:lnTo>
                      <a:pt x="105" y="64"/>
                    </a:lnTo>
                    <a:lnTo>
                      <a:pt x="103" y="69"/>
                    </a:lnTo>
                    <a:lnTo>
                      <a:pt x="98" y="72"/>
                    </a:lnTo>
                    <a:lnTo>
                      <a:pt x="93" y="73"/>
                    </a:lnTo>
                    <a:lnTo>
                      <a:pt x="87" y="73"/>
                    </a:lnTo>
                    <a:lnTo>
                      <a:pt x="83" y="73"/>
                    </a:lnTo>
                    <a:lnTo>
                      <a:pt x="79" y="72"/>
                    </a:lnTo>
                    <a:lnTo>
                      <a:pt x="77" y="70"/>
                    </a:lnTo>
                    <a:lnTo>
                      <a:pt x="74" y="69"/>
                    </a:lnTo>
                    <a:lnTo>
                      <a:pt x="72" y="66"/>
                    </a:lnTo>
                    <a:lnTo>
                      <a:pt x="71" y="63"/>
                    </a:lnTo>
                    <a:lnTo>
                      <a:pt x="71" y="61"/>
                    </a:lnTo>
                    <a:lnTo>
                      <a:pt x="71" y="60"/>
                    </a:lnTo>
                    <a:lnTo>
                      <a:pt x="71" y="60"/>
                    </a:lnTo>
                    <a:lnTo>
                      <a:pt x="72" y="58"/>
                    </a:lnTo>
                    <a:lnTo>
                      <a:pt x="70" y="61"/>
                    </a:lnTo>
                    <a:lnTo>
                      <a:pt x="67" y="64"/>
                    </a:lnTo>
                    <a:lnTo>
                      <a:pt x="61" y="67"/>
                    </a:lnTo>
                    <a:lnTo>
                      <a:pt x="56" y="70"/>
                    </a:lnTo>
                    <a:lnTo>
                      <a:pt x="50" y="73"/>
                    </a:lnTo>
                    <a:lnTo>
                      <a:pt x="44" y="73"/>
                    </a:lnTo>
                    <a:lnTo>
                      <a:pt x="38" y="73"/>
                    </a:lnTo>
                    <a:lnTo>
                      <a:pt x="34" y="72"/>
                    </a:lnTo>
                    <a:lnTo>
                      <a:pt x="31" y="69"/>
                    </a:lnTo>
                    <a:lnTo>
                      <a:pt x="28" y="66"/>
                    </a:lnTo>
                    <a:lnTo>
                      <a:pt x="28" y="66"/>
                    </a:lnTo>
                    <a:lnTo>
                      <a:pt x="16" y="106"/>
                    </a:lnTo>
                    <a:lnTo>
                      <a:pt x="0" y="106"/>
                    </a:lnTo>
                    <a:lnTo>
                      <a:pt x="2" y="98"/>
                    </a:lnTo>
                    <a:lnTo>
                      <a:pt x="6" y="89"/>
                    </a:lnTo>
                    <a:lnTo>
                      <a:pt x="9" y="81"/>
                    </a:lnTo>
                    <a:lnTo>
                      <a:pt x="12" y="73"/>
                    </a:lnTo>
                    <a:lnTo>
                      <a:pt x="33" y="2"/>
                    </a:lnTo>
                    <a:lnTo>
                      <a:pt x="48" y="0"/>
                    </a:lnTo>
                    <a:lnTo>
                      <a:pt x="34" y="45"/>
                    </a:lnTo>
                    <a:lnTo>
                      <a:pt x="34" y="47"/>
                    </a:lnTo>
                    <a:lnTo>
                      <a:pt x="34" y="48"/>
                    </a:lnTo>
                    <a:lnTo>
                      <a:pt x="34" y="50"/>
                    </a:lnTo>
                    <a:lnTo>
                      <a:pt x="34" y="51"/>
                    </a:lnTo>
                    <a:lnTo>
                      <a:pt x="34" y="56"/>
                    </a:lnTo>
                    <a:lnTo>
                      <a:pt x="37" y="61"/>
                    </a:lnTo>
                    <a:lnTo>
                      <a:pt x="39" y="63"/>
                    </a:lnTo>
                    <a:lnTo>
                      <a:pt x="44" y="66"/>
                    </a:lnTo>
                    <a:lnTo>
                      <a:pt x="49" y="66"/>
                    </a:lnTo>
                    <a:lnTo>
                      <a:pt x="55" y="64"/>
                    </a:lnTo>
                    <a:lnTo>
                      <a:pt x="61" y="61"/>
                    </a:lnTo>
                    <a:lnTo>
                      <a:pt x="67" y="57"/>
                    </a:lnTo>
                    <a:lnTo>
                      <a:pt x="72" y="51"/>
                    </a:lnTo>
                    <a:lnTo>
                      <a:pt x="87" y="1"/>
                    </a:lnTo>
                    <a:lnTo>
                      <a:pt x="105" y="0"/>
                    </a:lnTo>
                    <a:lnTo>
                      <a:pt x="92" y="45"/>
                    </a:lnTo>
                    <a:lnTo>
                      <a:pt x="90" y="50"/>
                    </a:lnTo>
                    <a:lnTo>
                      <a:pt x="89" y="54"/>
                    </a:lnTo>
                    <a:lnTo>
                      <a:pt x="89" y="58"/>
                    </a:lnTo>
                    <a:lnTo>
                      <a:pt x="89" y="61"/>
                    </a:lnTo>
                    <a:lnTo>
                      <a:pt x="89" y="64"/>
                    </a:lnTo>
                    <a:lnTo>
                      <a:pt x="90" y="66"/>
                    </a:lnTo>
                    <a:lnTo>
                      <a:pt x="90" y="67"/>
                    </a:lnTo>
                    <a:lnTo>
                      <a:pt x="93" y="67"/>
                    </a:lnTo>
                    <a:lnTo>
                      <a:pt x="96" y="67"/>
                    </a:lnTo>
                    <a:lnTo>
                      <a:pt x="100" y="66"/>
                    </a:lnTo>
                    <a:lnTo>
                      <a:pt x="101" y="64"/>
                    </a:lnTo>
                    <a:lnTo>
                      <a:pt x="103" y="63"/>
                    </a:lnTo>
                    <a:lnTo>
                      <a:pt x="104" y="60"/>
                    </a:lnTo>
                    <a:lnTo>
                      <a:pt x="104" y="58"/>
                    </a:lnTo>
                    <a:lnTo>
                      <a:pt x="105" y="57"/>
                    </a:lnTo>
                    <a:lnTo>
                      <a:pt x="107" y="57"/>
                    </a:lnTo>
                    <a:lnTo>
                      <a:pt x="107" y="57"/>
                    </a:lnTo>
                    <a:lnTo>
                      <a:pt x="107" y="57"/>
                    </a:lnTo>
                    <a:lnTo>
                      <a:pt x="107" y="58"/>
                    </a:lnTo>
                    <a:lnTo>
                      <a:pt x="107" y="58"/>
                    </a:lnTo>
                    <a:close/>
                  </a:path>
                </a:pathLst>
              </a:custGeom>
              <a:solidFill>
                <a:srgbClr val="33CC99"/>
              </a:solidFill>
              <a:ln w="0">
                <a:solidFill>
                  <a:srgbClr val="33CC99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76" name="Freeform 20"/>
              <p:cNvSpPr>
                <a:spLocks/>
              </p:cNvSpPr>
              <p:nvPr/>
            </p:nvSpPr>
            <p:spPr bwMode="auto">
              <a:xfrm rot="-462031">
                <a:off x="4959" y="3335"/>
                <a:ext cx="59" cy="83"/>
              </a:xfrm>
              <a:custGeom>
                <a:avLst/>
                <a:gdLst/>
                <a:ahLst/>
                <a:cxnLst>
                  <a:cxn ang="0">
                    <a:pos x="101" y="44"/>
                  </a:cxn>
                  <a:cxn ang="0">
                    <a:pos x="56" y="46"/>
                  </a:cxn>
                  <a:cxn ang="0">
                    <a:pos x="57" y="83"/>
                  </a:cxn>
                  <a:cxn ang="0">
                    <a:pos x="47" y="83"/>
                  </a:cxn>
                  <a:cxn ang="0">
                    <a:pos x="45" y="46"/>
                  </a:cxn>
                  <a:cxn ang="0">
                    <a:pos x="0" y="47"/>
                  </a:cxn>
                  <a:cxn ang="0">
                    <a:pos x="0" y="38"/>
                  </a:cxn>
                  <a:cxn ang="0">
                    <a:pos x="45" y="37"/>
                  </a:cxn>
                  <a:cxn ang="0">
                    <a:pos x="44" y="0"/>
                  </a:cxn>
                  <a:cxn ang="0">
                    <a:pos x="55" y="0"/>
                  </a:cxn>
                  <a:cxn ang="0">
                    <a:pos x="56" y="37"/>
                  </a:cxn>
                  <a:cxn ang="0">
                    <a:pos x="101" y="36"/>
                  </a:cxn>
                  <a:cxn ang="0">
                    <a:pos x="101" y="44"/>
                  </a:cxn>
                </a:cxnLst>
                <a:rect l="0" t="0" r="r" b="b"/>
                <a:pathLst>
                  <a:path w="101" h="83">
                    <a:moveTo>
                      <a:pt x="101" y="44"/>
                    </a:moveTo>
                    <a:lnTo>
                      <a:pt x="56" y="46"/>
                    </a:lnTo>
                    <a:lnTo>
                      <a:pt x="57" y="83"/>
                    </a:lnTo>
                    <a:lnTo>
                      <a:pt x="47" y="83"/>
                    </a:lnTo>
                    <a:lnTo>
                      <a:pt x="45" y="46"/>
                    </a:lnTo>
                    <a:lnTo>
                      <a:pt x="0" y="47"/>
                    </a:lnTo>
                    <a:lnTo>
                      <a:pt x="0" y="38"/>
                    </a:lnTo>
                    <a:lnTo>
                      <a:pt x="45" y="37"/>
                    </a:lnTo>
                    <a:lnTo>
                      <a:pt x="44" y="0"/>
                    </a:lnTo>
                    <a:lnTo>
                      <a:pt x="55" y="0"/>
                    </a:lnTo>
                    <a:lnTo>
                      <a:pt x="56" y="37"/>
                    </a:lnTo>
                    <a:lnTo>
                      <a:pt x="101" y="36"/>
                    </a:lnTo>
                    <a:lnTo>
                      <a:pt x="101" y="44"/>
                    </a:lnTo>
                    <a:close/>
                  </a:path>
                </a:pathLst>
              </a:custGeom>
              <a:solidFill>
                <a:srgbClr val="99FF00"/>
              </a:solidFill>
              <a:ln w="0">
                <a:solidFill>
                  <a:srgbClr val="99F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77" name="Freeform 21"/>
              <p:cNvSpPr>
                <a:spLocks/>
              </p:cNvSpPr>
              <p:nvPr/>
            </p:nvSpPr>
            <p:spPr bwMode="auto">
              <a:xfrm rot="-462031">
                <a:off x="4349" y="3973"/>
                <a:ext cx="58" cy="10"/>
              </a:xfrm>
              <a:custGeom>
                <a:avLst/>
                <a:gdLst/>
                <a:ahLst/>
                <a:cxnLst>
                  <a:cxn ang="0">
                    <a:pos x="103" y="10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103" y="1"/>
                  </a:cxn>
                  <a:cxn ang="0">
                    <a:pos x="103" y="10"/>
                  </a:cxn>
                </a:cxnLst>
                <a:rect l="0" t="0" r="r" b="b"/>
                <a:pathLst>
                  <a:path w="103" h="10">
                    <a:moveTo>
                      <a:pt x="103" y="10"/>
                    </a:moveTo>
                    <a:lnTo>
                      <a:pt x="0" y="8"/>
                    </a:lnTo>
                    <a:lnTo>
                      <a:pt x="0" y="0"/>
                    </a:lnTo>
                    <a:lnTo>
                      <a:pt x="103" y="1"/>
                    </a:lnTo>
                    <a:lnTo>
                      <a:pt x="103" y="10"/>
                    </a:lnTo>
                    <a:close/>
                  </a:path>
                </a:pathLst>
              </a:custGeom>
              <a:solidFill>
                <a:srgbClr val="99FFFF"/>
              </a:solidFill>
              <a:ln w="0">
                <a:solidFill>
                  <a:srgbClr val="99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78" name="Freeform 22"/>
              <p:cNvSpPr>
                <a:spLocks/>
              </p:cNvSpPr>
              <p:nvPr/>
            </p:nvSpPr>
            <p:spPr bwMode="auto">
              <a:xfrm rot="-462031">
                <a:off x="5405" y="4062"/>
                <a:ext cx="60" cy="11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0" y="11"/>
                  </a:cxn>
                  <a:cxn ang="0">
                    <a:pos x="0" y="2"/>
                  </a:cxn>
                  <a:cxn ang="0">
                    <a:pos x="103" y="0"/>
                  </a:cxn>
                  <a:cxn ang="0">
                    <a:pos x="103" y="9"/>
                  </a:cxn>
                </a:cxnLst>
                <a:rect l="0" t="0" r="r" b="b"/>
                <a:pathLst>
                  <a:path w="103" h="11">
                    <a:moveTo>
                      <a:pt x="103" y="9"/>
                    </a:moveTo>
                    <a:lnTo>
                      <a:pt x="0" y="11"/>
                    </a:lnTo>
                    <a:lnTo>
                      <a:pt x="0" y="2"/>
                    </a:lnTo>
                    <a:lnTo>
                      <a:pt x="103" y="0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33CC99"/>
              </a:solidFill>
              <a:ln w="0">
                <a:solidFill>
                  <a:srgbClr val="33CC99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79" name="Freeform 23"/>
              <p:cNvSpPr>
                <a:spLocks/>
              </p:cNvSpPr>
              <p:nvPr/>
            </p:nvSpPr>
            <p:spPr bwMode="auto">
              <a:xfrm rot="-462031">
                <a:off x="5109" y="4071"/>
                <a:ext cx="59" cy="11"/>
              </a:xfrm>
              <a:custGeom>
                <a:avLst/>
                <a:gdLst/>
                <a:ahLst/>
                <a:cxnLst>
                  <a:cxn ang="0">
                    <a:pos x="101" y="9"/>
                  </a:cxn>
                  <a:cxn ang="0">
                    <a:pos x="0" y="11"/>
                  </a:cxn>
                  <a:cxn ang="0">
                    <a:pos x="0" y="2"/>
                  </a:cxn>
                  <a:cxn ang="0">
                    <a:pos x="101" y="0"/>
                  </a:cxn>
                  <a:cxn ang="0">
                    <a:pos x="101" y="9"/>
                  </a:cxn>
                </a:cxnLst>
                <a:rect l="0" t="0" r="r" b="b"/>
                <a:pathLst>
                  <a:path w="101" h="11">
                    <a:moveTo>
                      <a:pt x="101" y="9"/>
                    </a:moveTo>
                    <a:lnTo>
                      <a:pt x="0" y="11"/>
                    </a:lnTo>
                    <a:lnTo>
                      <a:pt x="0" y="2"/>
                    </a:lnTo>
                    <a:lnTo>
                      <a:pt x="101" y="0"/>
                    </a:lnTo>
                    <a:lnTo>
                      <a:pt x="101" y="9"/>
                    </a:lnTo>
                    <a:close/>
                  </a:path>
                </a:pathLst>
              </a:custGeom>
              <a:solidFill>
                <a:srgbClr val="33CC99"/>
              </a:solidFill>
              <a:ln w="0">
                <a:solidFill>
                  <a:srgbClr val="33CC99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80" name="Freeform 24"/>
              <p:cNvSpPr>
                <a:spLocks noEditPoints="1"/>
              </p:cNvSpPr>
              <p:nvPr/>
            </p:nvSpPr>
            <p:spPr bwMode="auto">
              <a:xfrm rot="-462031">
                <a:off x="4312" y="3989"/>
                <a:ext cx="47" cy="73"/>
              </a:xfrm>
              <a:custGeom>
                <a:avLst/>
                <a:gdLst/>
                <a:ahLst/>
                <a:cxnLst>
                  <a:cxn ang="0">
                    <a:pos x="79" y="16"/>
                  </a:cxn>
                  <a:cxn ang="0">
                    <a:pos x="71" y="25"/>
                  </a:cxn>
                  <a:cxn ang="0">
                    <a:pos x="48" y="35"/>
                  </a:cxn>
                  <a:cxn ang="0">
                    <a:pos x="27" y="37"/>
                  </a:cxn>
                  <a:cxn ang="0">
                    <a:pos x="19" y="40"/>
                  </a:cxn>
                  <a:cxn ang="0">
                    <a:pos x="19" y="53"/>
                  </a:cxn>
                  <a:cxn ang="0">
                    <a:pos x="26" y="63"/>
                  </a:cxn>
                  <a:cxn ang="0">
                    <a:pos x="34" y="66"/>
                  </a:cxn>
                  <a:cxn ang="0">
                    <a:pos x="46" y="65"/>
                  </a:cxn>
                  <a:cxn ang="0">
                    <a:pos x="57" y="57"/>
                  </a:cxn>
                  <a:cxn ang="0">
                    <a:pos x="64" y="48"/>
                  </a:cxn>
                  <a:cxn ang="0">
                    <a:pos x="66" y="53"/>
                  </a:cxn>
                  <a:cxn ang="0">
                    <a:pos x="61" y="60"/>
                  </a:cxn>
                  <a:cxn ang="0">
                    <a:pos x="52" y="68"/>
                  </a:cxn>
                  <a:cxn ang="0">
                    <a:pos x="28" y="73"/>
                  </a:cxn>
                  <a:cxn ang="0">
                    <a:pos x="16" y="72"/>
                  </a:cxn>
                  <a:cxn ang="0">
                    <a:pos x="6" y="66"/>
                  </a:cxn>
                  <a:cxn ang="0">
                    <a:pos x="1" y="54"/>
                  </a:cxn>
                  <a:cxn ang="0">
                    <a:pos x="2" y="35"/>
                  </a:cxn>
                  <a:cxn ang="0">
                    <a:pos x="20" y="15"/>
                  </a:cxn>
                  <a:cxn ang="0">
                    <a:pos x="61" y="0"/>
                  </a:cxn>
                  <a:cxn ang="0">
                    <a:pos x="74" y="1"/>
                  </a:cxn>
                  <a:cxn ang="0">
                    <a:pos x="79" y="7"/>
                  </a:cxn>
                  <a:cxn ang="0">
                    <a:pos x="63" y="12"/>
                  </a:cxn>
                  <a:cxn ang="0">
                    <a:pos x="60" y="7"/>
                  </a:cxn>
                  <a:cxn ang="0">
                    <a:pos x="55" y="6"/>
                  </a:cxn>
                  <a:cxn ang="0">
                    <a:pos x="46" y="7"/>
                  </a:cxn>
                  <a:cxn ang="0">
                    <a:pos x="35" y="13"/>
                  </a:cxn>
                  <a:cxn ang="0">
                    <a:pos x="27" y="22"/>
                  </a:cxn>
                  <a:cxn ang="0">
                    <a:pos x="23" y="28"/>
                  </a:cxn>
                  <a:cxn ang="0">
                    <a:pos x="26" y="31"/>
                  </a:cxn>
                  <a:cxn ang="0">
                    <a:pos x="35" y="32"/>
                  </a:cxn>
                  <a:cxn ang="0">
                    <a:pos x="48" y="29"/>
                  </a:cxn>
                  <a:cxn ang="0">
                    <a:pos x="59" y="20"/>
                  </a:cxn>
                  <a:cxn ang="0">
                    <a:pos x="63" y="12"/>
                  </a:cxn>
                </a:cxnLst>
                <a:rect l="0" t="0" r="r" b="b"/>
                <a:pathLst>
                  <a:path w="81" h="73">
                    <a:moveTo>
                      <a:pt x="81" y="12"/>
                    </a:moveTo>
                    <a:lnTo>
                      <a:pt x="79" y="16"/>
                    </a:lnTo>
                    <a:lnTo>
                      <a:pt x="77" y="20"/>
                    </a:lnTo>
                    <a:lnTo>
                      <a:pt x="71" y="25"/>
                    </a:lnTo>
                    <a:lnTo>
                      <a:pt x="63" y="29"/>
                    </a:lnTo>
                    <a:lnTo>
                      <a:pt x="48" y="35"/>
                    </a:lnTo>
                    <a:lnTo>
                      <a:pt x="34" y="37"/>
                    </a:lnTo>
                    <a:lnTo>
                      <a:pt x="27" y="37"/>
                    </a:lnTo>
                    <a:lnTo>
                      <a:pt x="20" y="35"/>
                    </a:lnTo>
                    <a:lnTo>
                      <a:pt x="19" y="40"/>
                    </a:lnTo>
                    <a:lnTo>
                      <a:pt x="19" y="47"/>
                    </a:lnTo>
                    <a:lnTo>
                      <a:pt x="19" y="53"/>
                    </a:lnTo>
                    <a:lnTo>
                      <a:pt x="22" y="59"/>
                    </a:lnTo>
                    <a:lnTo>
                      <a:pt x="26" y="63"/>
                    </a:lnTo>
                    <a:lnTo>
                      <a:pt x="30" y="66"/>
                    </a:lnTo>
                    <a:lnTo>
                      <a:pt x="34" y="66"/>
                    </a:lnTo>
                    <a:lnTo>
                      <a:pt x="41" y="66"/>
                    </a:lnTo>
                    <a:lnTo>
                      <a:pt x="46" y="65"/>
                    </a:lnTo>
                    <a:lnTo>
                      <a:pt x="52" y="60"/>
                    </a:lnTo>
                    <a:lnTo>
                      <a:pt x="57" y="57"/>
                    </a:lnTo>
                    <a:lnTo>
                      <a:pt x="61" y="53"/>
                    </a:lnTo>
                    <a:lnTo>
                      <a:pt x="64" y="48"/>
                    </a:lnTo>
                    <a:lnTo>
                      <a:pt x="66" y="50"/>
                    </a:lnTo>
                    <a:lnTo>
                      <a:pt x="66" y="53"/>
                    </a:lnTo>
                    <a:lnTo>
                      <a:pt x="64" y="57"/>
                    </a:lnTo>
                    <a:lnTo>
                      <a:pt x="61" y="60"/>
                    </a:lnTo>
                    <a:lnTo>
                      <a:pt x="57" y="65"/>
                    </a:lnTo>
                    <a:lnTo>
                      <a:pt x="52" y="68"/>
                    </a:lnTo>
                    <a:lnTo>
                      <a:pt x="39" y="72"/>
                    </a:lnTo>
                    <a:lnTo>
                      <a:pt x="28" y="73"/>
                    </a:lnTo>
                    <a:lnTo>
                      <a:pt x="22" y="73"/>
                    </a:lnTo>
                    <a:lnTo>
                      <a:pt x="16" y="72"/>
                    </a:lnTo>
                    <a:lnTo>
                      <a:pt x="12" y="69"/>
                    </a:lnTo>
                    <a:lnTo>
                      <a:pt x="6" y="66"/>
                    </a:lnTo>
                    <a:lnTo>
                      <a:pt x="4" y="60"/>
                    </a:lnTo>
                    <a:lnTo>
                      <a:pt x="1" y="54"/>
                    </a:lnTo>
                    <a:lnTo>
                      <a:pt x="0" y="47"/>
                    </a:lnTo>
                    <a:lnTo>
                      <a:pt x="2" y="35"/>
                    </a:lnTo>
                    <a:lnTo>
                      <a:pt x="9" y="25"/>
                    </a:lnTo>
                    <a:lnTo>
                      <a:pt x="20" y="15"/>
                    </a:lnTo>
                    <a:lnTo>
                      <a:pt x="41" y="3"/>
                    </a:lnTo>
                    <a:lnTo>
                      <a:pt x="61" y="0"/>
                    </a:lnTo>
                    <a:lnTo>
                      <a:pt x="68" y="0"/>
                    </a:lnTo>
                    <a:lnTo>
                      <a:pt x="74" y="1"/>
                    </a:lnTo>
                    <a:lnTo>
                      <a:pt x="78" y="4"/>
                    </a:lnTo>
                    <a:lnTo>
                      <a:pt x="79" y="7"/>
                    </a:lnTo>
                    <a:lnTo>
                      <a:pt x="81" y="12"/>
                    </a:lnTo>
                    <a:close/>
                    <a:moveTo>
                      <a:pt x="63" y="12"/>
                    </a:moveTo>
                    <a:lnTo>
                      <a:pt x="63" y="9"/>
                    </a:lnTo>
                    <a:lnTo>
                      <a:pt x="60" y="7"/>
                    </a:lnTo>
                    <a:lnTo>
                      <a:pt x="59" y="6"/>
                    </a:lnTo>
                    <a:lnTo>
                      <a:pt x="55" y="6"/>
                    </a:lnTo>
                    <a:lnTo>
                      <a:pt x="50" y="6"/>
                    </a:lnTo>
                    <a:lnTo>
                      <a:pt x="46" y="7"/>
                    </a:lnTo>
                    <a:lnTo>
                      <a:pt x="41" y="10"/>
                    </a:lnTo>
                    <a:lnTo>
                      <a:pt x="35" y="13"/>
                    </a:lnTo>
                    <a:lnTo>
                      <a:pt x="30" y="17"/>
                    </a:lnTo>
                    <a:lnTo>
                      <a:pt x="27" y="22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4" y="29"/>
                    </a:lnTo>
                    <a:lnTo>
                      <a:pt x="26" y="31"/>
                    </a:lnTo>
                    <a:lnTo>
                      <a:pt x="30" y="32"/>
                    </a:lnTo>
                    <a:lnTo>
                      <a:pt x="35" y="32"/>
                    </a:lnTo>
                    <a:lnTo>
                      <a:pt x="41" y="31"/>
                    </a:lnTo>
                    <a:lnTo>
                      <a:pt x="48" y="29"/>
                    </a:lnTo>
                    <a:lnTo>
                      <a:pt x="53" y="25"/>
                    </a:lnTo>
                    <a:lnTo>
                      <a:pt x="59" y="20"/>
                    </a:lnTo>
                    <a:lnTo>
                      <a:pt x="61" y="16"/>
                    </a:lnTo>
                    <a:lnTo>
                      <a:pt x="63" y="12"/>
                    </a:lnTo>
                    <a:close/>
                  </a:path>
                </a:pathLst>
              </a:custGeom>
              <a:solidFill>
                <a:srgbClr val="99FFFF"/>
              </a:solidFill>
              <a:ln w="0">
                <a:solidFill>
                  <a:srgbClr val="99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81" name="Line 25"/>
              <p:cNvSpPr>
                <a:spLocks noChangeShapeType="1"/>
              </p:cNvSpPr>
              <p:nvPr/>
            </p:nvSpPr>
            <p:spPr bwMode="auto">
              <a:xfrm rot="-462031">
                <a:off x="4167" y="3819"/>
                <a:ext cx="317" cy="168"/>
              </a:xfrm>
              <a:prstGeom prst="line">
                <a:avLst/>
              </a:prstGeom>
              <a:noFill/>
              <a:ln w="1588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82" name="Line 26"/>
              <p:cNvSpPr>
                <a:spLocks noChangeShapeType="1"/>
              </p:cNvSpPr>
              <p:nvPr/>
            </p:nvSpPr>
            <p:spPr bwMode="auto">
              <a:xfrm rot="21137969" flipV="1">
                <a:off x="4148" y="3701"/>
                <a:ext cx="312" cy="120"/>
              </a:xfrm>
              <a:prstGeom prst="line">
                <a:avLst/>
              </a:prstGeom>
              <a:noFill/>
              <a:ln w="1588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83" name="Line 27"/>
              <p:cNvSpPr>
                <a:spLocks noChangeShapeType="1"/>
              </p:cNvSpPr>
              <p:nvPr/>
            </p:nvSpPr>
            <p:spPr bwMode="auto">
              <a:xfrm rot="-462031">
                <a:off x="4163" y="3822"/>
                <a:ext cx="289" cy="106"/>
              </a:xfrm>
              <a:prstGeom prst="line">
                <a:avLst/>
              </a:prstGeom>
              <a:noFill/>
              <a:ln w="1588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84" name="Line 28"/>
              <p:cNvSpPr>
                <a:spLocks noChangeShapeType="1"/>
              </p:cNvSpPr>
              <p:nvPr/>
            </p:nvSpPr>
            <p:spPr bwMode="auto">
              <a:xfrm rot="21137969" flipV="1">
                <a:off x="4151" y="3757"/>
                <a:ext cx="290" cy="65"/>
              </a:xfrm>
              <a:prstGeom prst="line">
                <a:avLst/>
              </a:prstGeom>
              <a:noFill/>
              <a:ln w="1588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85" name="Line 29"/>
              <p:cNvSpPr>
                <a:spLocks noChangeShapeType="1"/>
              </p:cNvSpPr>
              <p:nvPr/>
            </p:nvSpPr>
            <p:spPr bwMode="auto">
              <a:xfrm rot="-462031">
                <a:off x="4161" y="3782"/>
                <a:ext cx="876" cy="124"/>
              </a:xfrm>
              <a:prstGeom prst="line">
                <a:avLst/>
              </a:prstGeom>
              <a:noFill/>
              <a:ln w="1588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86" name="Line 30"/>
              <p:cNvSpPr>
                <a:spLocks noChangeShapeType="1"/>
              </p:cNvSpPr>
              <p:nvPr/>
            </p:nvSpPr>
            <p:spPr bwMode="auto">
              <a:xfrm rot="21137969" flipV="1">
                <a:off x="4150" y="3737"/>
                <a:ext cx="897" cy="44"/>
              </a:xfrm>
              <a:prstGeom prst="line">
                <a:avLst/>
              </a:prstGeom>
              <a:noFill/>
              <a:ln w="1588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87" name="Line 31"/>
              <p:cNvSpPr>
                <a:spLocks noChangeShapeType="1"/>
              </p:cNvSpPr>
              <p:nvPr/>
            </p:nvSpPr>
            <p:spPr bwMode="auto">
              <a:xfrm rot="-462031">
                <a:off x="4169" y="3773"/>
                <a:ext cx="1000" cy="243"/>
              </a:xfrm>
              <a:prstGeom prst="line">
                <a:avLst/>
              </a:prstGeom>
              <a:noFill/>
              <a:ln w="1588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88" name="Line 32"/>
              <p:cNvSpPr>
                <a:spLocks noChangeShapeType="1"/>
              </p:cNvSpPr>
              <p:nvPr/>
            </p:nvSpPr>
            <p:spPr bwMode="auto">
              <a:xfrm rot="21137969" flipV="1">
                <a:off x="4144" y="3645"/>
                <a:ext cx="1019" cy="129"/>
              </a:xfrm>
              <a:prstGeom prst="line">
                <a:avLst/>
              </a:prstGeom>
              <a:noFill/>
              <a:ln w="1588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89" name="Line 33"/>
              <p:cNvSpPr>
                <a:spLocks noChangeShapeType="1"/>
              </p:cNvSpPr>
              <p:nvPr/>
            </p:nvSpPr>
            <p:spPr bwMode="auto">
              <a:xfrm rot="-462031">
                <a:off x="4153" y="3736"/>
                <a:ext cx="1578" cy="52"/>
              </a:xfrm>
              <a:prstGeom prst="line">
                <a:avLst/>
              </a:prstGeom>
              <a:noFill/>
              <a:ln w="1588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90" name="Line 34"/>
              <p:cNvSpPr>
                <a:spLocks noChangeShapeType="1"/>
              </p:cNvSpPr>
              <p:nvPr/>
            </p:nvSpPr>
            <p:spPr bwMode="auto">
              <a:xfrm rot="-462031">
                <a:off x="4157" y="3737"/>
                <a:ext cx="1554" cy="98"/>
              </a:xfrm>
              <a:prstGeom prst="line">
                <a:avLst/>
              </a:prstGeom>
              <a:noFill/>
              <a:ln w="4826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91" name="Freeform 35"/>
              <p:cNvSpPr>
                <a:spLocks/>
              </p:cNvSpPr>
              <p:nvPr/>
            </p:nvSpPr>
            <p:spPr bwMode="auto">
              <a:xfrm rot="-462031">
                <a:off x="5021" y="3363"/>
                <a:ext cx="174" cy="306"/>
              </a:xfrm>
              <a:custGeom>
                <a:avLst/>
                <a:gdLst/>
                <a:ahLst/>
                <a:cxnLst>
                  <a:cxn ang="0">
                    <a:pos x="0" y="305"/>
                  </a:cxn>
                  <a:cxn ang="0">
                    <a:pos x="36" y="302"/>
                  </a:cxn>
                  <a:cxn ang="0">
                    <a:pos x="71" y="294"/>
                  </a:cxn>
                  <a:cxn ang="0">
                    <a:pos x="109" y="281"/>
                  </a:cxn>
                  <a:cxn ang="0">
                    <a:pos x="144" y="264"/>
                  </a:cxn>
                  <a:cxn ang="0">
                    <a:pos x="179" y="243"/>
                  </a:cxn>
                  <a:cxn ang="0">
                    <a:pos x="212" y="219"/>
                  </a:cxn>
                  <a:cxn ang="0">
                    <a:pos x="240" y="193"/>
                  </a:cxn>
                  <a:cxn ang="0">
                    <a:pos x="265" y="166"/>
                  </a:cxn>
                  <a:cxn ang="0">
                    <a:pos x="284" y="138"/>
                  </a:cxn>
                  <a:cxn ang="0">
                    <a:pos x="297" y="112"/>
                  </a:cxn>
                  <a:cxn ang="0">
                    <a:pos x="301" y="93"/>
                  </a:cxn>
                  <a:cxn ang="0">
                    <a:pos x="301" y="74"/>
                  </a:cxn>
                  <a:cxn ang="0">
                    <a:pos x="297" y="56"/>
                  </a:cxn>
                  <a:cxn ang="0">
                    <a:pos x="287" y="41"/>
                  </a:cxn>
                  <a:cxn ang="0">
                    <a:pos x="271" y="26"/>
                  </a:cxn>
                  <a:cxn ang="0">
                    <a:pos x="249" y="15"/>
                  </a:cxn>
                  <a:cxn ang="0">
                    <a:pos x="220" y="6"/>
                  </a:cxn>
                  <a:cxn ang="0">
                    <a:pos x="184" y="0"/>
                  </a:cxn>
                  <a:cxn ang="0">
                    <a:pos x="166" y="1"/>
                  </a:cxn>
                  <a:cxn ang="0">
                    <a:pos x="144" y="7"/>
                  </a:cxn>
                  <a:cxn ang="0">
                    <a:pos x="122" y="18"/>
                  </a:cxn>
                  <a:cxn ang="0">
                    <a:pos x="103" y="29"/>
                  </a:cxn>
                  <a:cxn ang="0">
                    <a:pos x="87" y="44"/>
                  </a:cxn>
                  <a:cxn ang="0">
                    <a:pos x="78" y="60"/>
                  </a:cxn>
                  <a:cxn ang="0">
                    <a:pos x="76" y="76"/>
                  </a:cxn>
                  <a:cxn ang="0">
                    <a:pos x="78" y="94"/>
                  </a:cxn>
                  <a:cxn ang="0">
                    <a:pos x="85" y="109"/>
                  </a:cxn>
                  <a:cxn ang="0">
                    <a:pos x="98" y="122"/>
                  </a:cxn>
                  <a:cxn ang="0">
                    <a:pos x="111" y="131"/>
                  </a:cxn>
                  <a:cxn ang="0">
                    <a:pos x="126" y="135"/>
                  </a:cxn>
                  <a:cxn ang="0">
                    <a:pos x="143" y="134"/>
                  </a:cxn>
                  <a:cxn ang="0">
                    <a:pos x="159" y="125"/>
                  </a:cxn>
                  <a:cxn ang="0">
                    <a:pos x="173" y="110"/>
                  </a:cxn>
                </a:cxnLst>
                <a:rect l="0" t="0" r="r" b="b"/>
                <a:pathLst>
                  <a:path w="301" h="305">
                    <a:moveTo>
                      <a:pt x="0" y="305"/>
                    </a:moveTo>
                    <a:lnTo>
                      <a:pt x="36" y="302"/>
                    </a:lnTo>
                    <a:lnTo>
                      <a:pt x="71" y="294"/>
                    </a:lnTo>
                    <a:lnTo>
                      <a:pt x="109" y="281"/>
                    </a:lnTo>
                    <a:lnTo>
                      <a:pt x="144" y="264"/>
                    </a:lnTo>
                    <a:lnTo>
                      <a:pt x="179" y="243"/>
                    </a:lnTo>
                    <a:lnTo>
                      <a:pt x="212" y="219"/>
                    </a:lnTo>
                    <a:lnTo>
                      <a:pt x="240" y="193"/>
                    </a:lnTo>
                    <a:lnTo>
                      <a:pt x="265" y="166"/>
                    </a:lnTo>
                    <a:lnTo>
                      <a:pt x="284" y="138"/>
                    </a:lnTo>
                    <a:lnTo>
                      <a:pt x="297" y="112"/>
                    </a:lnTo>
                    <a:lnTo>
                      <a:pt x="301" y="93"/>
                    </a:lnTo>
                    <a:lnTo>
                      <a:pt x="301" y="74"/>
                    </a:lnTo>
                    <a:lnTo>
                      <a:pt x="297" y="56"/>
                    </a:lnTo>
                    <a:lnTo>
                      <a:pt x="287" y="41"/>
                    </a:lnTo>
                    <a:lnTo>
                      <a:pt x="271" y="26"/>
                    </a:lnTo>
                    <a:lnTo>
                      <a:pt x="249" y="15"/>
                    </a:lnTo>
                    <a:lnTo>
                      <a:pt x="220" y="6"/>
                    </a:lnTo>
                    <a:lnTo>
                      <a:pt x="184" y="0"/>
                    </a:lnTo>
                    <a:lnTo>
                      <a:pt x="166" y="1"/>
                    </a:lnTo>
                    <a:lnTo>
                      <a:pt x="144" y="7"/>
                    </a:lnTo>
                    <a:lnTo>
                      <a:pt x="122" y="18"/>
                    </a:lnTo>
                    <a:lnTo>
                      <a:pt x="103" y="29"/>
                    </a:lnTo>
                    <a:lnTo>
                      <a:pt x="87" y="44"/>
                    </a:lnTo>
                    <a:lnTo>
                      <a:pt x="78" y="60"/>
                    </a:lnTo>
                    <a:lnTo>
                      <a:pt x="76" y="76"/>
                    </a:lnTo>
                    <a:lnTo>
                      <a:pt x="78" y="94"/>
                    </a:lnTo>
                    <a:lnTo>
                      <a:pt x="85" y="109"/>
                    </a:lnTo>
                    <a:lnTo>
                      <a:pt x="98" y="122"/>
                    </a:lnTo>
                    <a:lnTo>
                      <a:pt x="111" y="131"/>
                    </a:lnTo>
                    <a:lnTo>
                      <a:pt x="126" y="135"/>
                    </a:lnTo>
                    <a:lnTo>
                      <a:pt x="143" y="134"/>
                    </a:lnTo>
                    <a:lnTo>
                      <a:pt x="159" y="125"/>
                    </a:lnTo>
                    <a:lnTo>
                      <a:pt x="173" y="110"/>
                    </a:lnTo>
                  </a:path>
                </a:pathLst>
              </a:custGeom>
              <a:noFill/>
              <a:ln w="1588">
                <a:solidFill>
                  <a:srgbClr val="FFF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92" name="Freeform 36"/>
              <p:cNvSpPr>
                <a:spLocks/>
              </p:cNvSpPr>
              <p:nvPr/>
            </p:nvSpPr>
            <p:spPr bwMode="auto">
              <a:xfrm rot="-462031">
                <a:off x="4430" y="3391"/>
                <a:ext cx="122" cy="286"/>
              </a:xfrm>
              <a:custGeom>
                <a:avLst/>
                <a:gdLst/>
                <a:ahLst/>
                <a:cxnLst>
                  <a:cxn ang="0">
                    <a:pos x="0" y="286"/>
                  </a:cxn>
                  <a:cxn ang="0">
                    <a:pos x="23" y="280"/>
                  </a:cxn>
                  <a:cxn ang="0">
                    <a:pos x="46" y="273"/>
                  </a:cxn>
                  <a:cxn ang="0">
                    <a:pos x="68" y="261"/>
                  </a:cxn>
                  <a:cxn ang="0">
                    <a:pos x="92" y="248"/>
                  </a:cxn>
                  <a:cxn ang="0">
                    <a:pos x="114" y="232"/>
                  </a:cxn>
                  <a:cxn ang="0">
                    <a:pos x="134" y="214"/>
                  </a:cxn>
                  <a:cxn ang="0">
                    <a:pos x="152" y="195"/>
                  </a:cxn>
                  <a:cxn ang="0">
                    <a:pos x="170" y="174"/>
                  </a:cxn>
                  <a:cxn ang="0">
                    <a:pos x="184" y="154"/>
                  </a:cxn>
                  <a:cxn ang="0">
                    <a:pos x="196" y="131"/>
                  </a:cxn>
                  <a:cxn ang="0">
                    <a:pos x="206" y="111"/>
                  </a:cxn>
                  <a:cxn ang="0">
                    <a:pos x="211" y="92"/>
                  </a:cxn>
                  <a:cxn ang="0">
                    <a:pos x="213" y="71"/>
                  </a:cxn>
                  <a:cxn ang="0">
                    <a:pos x="211" y="53"/>
                  </a:cxn>
                  <a:cxn ang="0">
                    <a:pos x="204" y="39"/>
                  </a:cxn>
                  <a:cxn ang="0">
                    <a:pos x="193" y="24"/>
                  </a:cxn>
                  <a:cxn ang="0">
                    <a:pos x="177" y="14"/>
                  </a:cxn>
                  <a:cxn ang="0">
                    <a:pos x="156" y="5"/>
                  </a:cxn>
                  <a:cxn ang="0">
                    <a:pos x="129" y="0"/>
                  </a:cxn>
                  <a:cxn ang="0">
                    <a:pos x="94" y="0"/>
                  </a:cxn>
                  <a:cxn ang="0">
                    <a:pos x="79" y="3"/>
                  </a:cxn>
                  <a:cxn ang="0">
                    <a:pos x="63" y="11"/>
                  </a:cxn>
                  <a:cxn ang="0">
                    <a:pos x="46" y="23"/>
                  </a:cxn>
                  <a:cxn ang="0">
                    <a:pos x="31" y="36"/>
                  </a:cxn>
                  <a:cxn ang="0">
                    <a:pos x="22" y="50"/>
                  </a:cxn>
                  <a:cxn ang="0">
                    <a:pos x="16" y="65"/>
                  </a:cxn>
                  <a:cxn ang="0">
                    <a:pos x="17" y="81"/>
                  </a:cxn>
                  <a:cxn ang="0">
                    <a:pos x="24" y="96"/>
                  </a:cxn>
                  <a:cxn ang="0">
                    <a:pos x="34" y="108"/>
                  </a:cxn>
                  <a:cxn ang="0">
                    <a:pos x="48" y="117"/>
                  </a:cxn>
                  <a:cxn ang="0">
                    <a:pos x="61" y="123"/>
                  </a:cxn>
                  <a:cxn ang="0">
                    <a:pos x="77" y="123"/>
                  </a:cxn>
                  <a:cxn ang="0">
                    <a:pos x="90" y="118"/>
                  </a:cxn>
                  <a:cxn ang="0">
                    <a:pos x="103" y="106"/>
                  </a:cxn>
                  <a:cxn ang="0">
                    <a:pos x="105" y="102"/>
                  </a:cxn>
                  <a:cxn ang="0">
                    <a:pos x="108" y="96"/>
                  </a:cxn>
                </a:cxnLst>
                <a:rect l="0" t="0" r="r" b="b"/>
                <a:pathLst>
                  <a:path w="213" h="286">
                    <a:moveTo>
                      <a:pt x="0" y="286"/>
                    </a:moveTo>
                    <a:lnTo>
                      <a:pt x="23" y="280"/>
                    </a:lnTo>
                    <a:lnTo>
                      <a:pt x="46" y="273"/>
                    </a:lnTo>
                    <a:lnTo>
                      <a:pt x="68" y="261"/>
                    </a:lnTo>
                    <a:lnTo>
                      <a:pt x="92" y="248"/>
                    </a:lnTo>
                    <a:lnTo>
                      <a:pt x="114" y="232"/>
                    </a:lnTo>
                    <a:lnTo>
                      <a:pt x="134" y="214"/>
                    </a:lnTo>
                    <a:lnTo>
                      <a:pt x="152" y="195"/>
                    </a:lnTo>
                    <a:lnTo>
                      <a:pt x="170" y="174"/>
                    </a:lnTo>
                    <a:lnTo>
                      <a:pt x="184" y="154"/>
                    </a:lnTo>
                    <a:lnTo>
                      <a:pt x="196" y="131"/>
                    </a:lnTo>
                    <a:lnTo>
                      <a:pt x="206" y="111"/>
                    </a:lnTo>
                    <a:lnTo>
                      <a:pt x="211" y="92"/>
                    </a:lnTo>
                    <a:lnTo>
                      <a:pt x="213" y="71"/>
                    </a:lnTo>
                    <a:lnTo>
                      <a:pt x="211" y="53"/>
                    </a:lnTo>
                    <a:lnTo>
                      <a:pt x="204" y="39"/>
                    </a:lnTo>
                    <a:lnTo>
                      <a:pt x="193" y="24"/>
                    </a:lnTo>
                    <a:lnTo>
                      <a:pt x="177" y="14"/>
                    </a:lnTo>
                    <a:lnTo>
                      <a:pt x="156" y="5"/>
                    </a:lnTo>
                    <a:lnTo>
                      <a:pt x="129" y="0"/>
                    </a:lnTo>
                    <a:lnTo>
                      <a:pt x="94" y="0"/>
                    </a:lnTo>
                    <a:lnTo>
                      <a:pt x="79" y="3"/>
                    </a:lnTo>
                    <a:lnTo>
                      <a:pt x="63" y="11"/>
                    </a:lnTo>
                    <a:lnTo>
                      <a:pt x="46" y="23"/>
                    </a:lnTo>
                    <a:lnTo>
                      <a:pt x="31" y="36"/>
                    </a:lnTo>
                    <a:lnTo>
                      <a:pt x="22" y="50"/>
                    </a:lnTo>
                    <a:lnTo>
                      <a:pt x="16" y="65"/>
                    </a:lnTo>
                    <a:lnTo>
                      <a:pt x="17" y="81"/>
                    </a:lnTo>
                    <a:lnTo>
                      <a:pt x="24" y="96"/>
                    </a:lnTo>
                    <a:lnTo>
                      <a:pt x="34" y="108"/>
                    </a:lnTo>
                    <a:lnTo>
                      <a:pt x="48" y="117"/>
                    </a:lnTo>
                    <a:lnTo>
                      <a:pt x="61" y="123"/>
                    </a:lnTo>
                    <a:lnTo>
                      <a:pt x="77" y="123"/>
                    </a:lnTo>
                    <a:lnTo>
                      <a:pt x="90" y="118"/>
                    </a:lnTo>
                    <a:lnTo>
                      <a:pt x="103" y="106"/>
                    </a:lnTo>
                    <a:lnTo>
                      <a:pt x="105" y="102"/>
                    </a:lnTo>
                    <a:lnTo>
                      <a:pt x="108" y="96"/>
                    </a:lnTo>
                  </a:path>
                </a:pathLst>
              </a:custGeom>
              <a:noFill/>
              <a:ln w="1588">
                <a:solidFill>
                  <a:srgbClr val="FFF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93" name="Freeform 37"/>
              <p:cNvSpPr>
                <a:spLocks noEditPoints="1"/>
              </p:cNvSpPr>
              <p:nvPr/>
            </p:nvSpPr>
            <p:spPr bwMode="auto">
              <a:xfrm rot="-462031">
                <a:off x="4423" y="3278"/>
                <a:ext cx="47" cy="74"/>
              </a:xfrm>
              <a:custGeom>
                <a:avLst/>
                <a:gdLst/>
                <a:ahLst/>
                <a:cxnLst>
                  <a:cxn ang="0">
                    <a:pos x="80" y="16"/>
                  </a:cxn>
                  <a:cxn ang="0">
                    <a:pos x="71" y="25"/>
                  </a:cxn>
                  <a:cxn ang="0">
                    <a:pos x="47" y="35"/>
                  </a:cxn>
                  <a:cxn ang="0">
                    <a:pos x="27" y="35"/>
                  </a:cxn>
                  <a:cxn ang="0">
                    <a:pos x="18" y="40"/>
                  </a:cxn>
                  <a:cxn ang="0">
                    <a:pos x="18" y="53"/>
                  </a:cxn>
                  <a:cxn ang="0">
                    <a:pos x="24" y="63"/>
                  </a:cxn>
                  <a:cxn ang="0">
                    <a:pos x="33" y="66"/>
                  </a:cxn>
                  <a:cxn ang="0">
                    <a:pos x="46" y="63"/>
                  </a:cxn>
                  <a:cxn ang="0">
                    <a:pos x="58" y="56"/>
                  </a:cxn>
                  <a:cxn ang="0">
                    <a:pos x="65" y="49"/>
                  </a:cxn>
                  <a:cxn ang="0">
                    <a:pos x="65" y="53"/>
                  </a:cxn>
                  <a:cxn ang="0">
                    <a:pos x="61" y="60"/>
                  </a:cxn>
                  <a:cxn ang="0">
                    <a:pos x="51" y="68"/>
                  </a:cxn>
                  <a:cxn ang="0">
                    <a:pos x="28" y="74"/>
                  </a:cxn>
                  <a:cxn ang="0">
                    <a:pos x="16" y="71"/>
                  </a:cxn>
                  <a:cxn ang="0">
                    <a:pos x="6" y="65"/>
                  </a:cxn>
                  <a:cxn ang="0">
                    <a:pos x="0" y="53"/>
                  </a:cxn>
                  <a:cxn ang="0">
                    <a:pos x="3" y="34"/>
                  </a:cxn>
                  <a:cxn ang="0">
                    <a:pos x="21" y="13"/>
                  </a:cxn>
                  <a:cxn ang="0">
                    <a:pos x="64" y="0"/>
                  </a:cxn>
                  <a:cxn ang="0">
                    <a:pos x="75" y="2"/>
                  </a:cxn>
                  <a:cxn ang="0">
                    <a:pos x="80" y="7"/>
                  </a:cxn>
                  <a:cxn ang="0">
                    <a:pos x="64" y="12"/>
                  </a:cxn>
                  <a:cxn ang="0">
                    <a:pos x="61" y="7"/>
                  </a:cxn>
                  <a:cxn ang="0">
                    <a:pos x="55" y="5"/>
                  </a:cxn>
                  <a:cxn ang="0">
                    <a:pos x="47" y="7"/>
                  </a:cxn>
                  <a:cxn ang="0">
                    <a:pos x="36" y="13"/>
                  </a:cxn>
                  <a:cxn ang="0">
                    <a:pos x="27" y="21"/>
                  </a:cxn>
                  <a:cxn ang="0">
                    <a:pos x="24" y="28"/>
                  </a:cxn>
                  <a:cxn ang="0">
                    <a:pos x="27" y="31"/>
                  </a:cxn>
                  <a:cxn ang="0">
                    <a:pos x="36" y="31"/>
                  </a:cxn>
                  <a:cxn ang="0">
                    <a:pos x="47" y="28"/>
                  </a:cxn>
                  <a:cxn ang="0">
                    <a:pos x="60" y="21"/>
                  </a:cxn>
                  <a:cxn ang="0">
                    <a:pos x="64" y="12"/>
                  </a:cxn>
                </a:cxnLst>
                <a:rect l="0" t="0" r="r" b="b"/>
                <a:pathLst>
                  <a:path w="82" h="74">
                    <a:moveTo>
                      <a:pt x="82" y="12"/>
                    </a:moveTo>
                    <a:lnTo>
                      <a:pt x="80" y="16"/>
                    </a:lnTo>
                    <a:lnTo>
                      <a:pt x="76" y="21"/>
                    </a:lnTo>
                    <a:lnTo>
                      <a:pt x="71" y="25"/>
                    </a:lnTo>
                    <a:lnTo>
                      <a:pt x="64" y="30"/>
                    </a:lnTo>
                    <a:lnTo>
                      <a:pt x="47" y="35"/>
                    </a:lnTo>
                    <a:lnTo>
                      <a:pt x="35" y="37"/>
                    </a:lnTo>
                    <a:lnTo>
                      <a:pt x="27" y="35"/>
                    </a:lnTo>
                    <a:lnTo>
                      <a:pt x="21" y="34"/>
                    </a:lnTo>
                    <a:lnTo>
                      <a:pt x="18" y="40"/>
                    </a:lnTo>
                    <a:lnTo>
                      <a:pt x="18" y="46"/>
                    </a:lnTo>
                    <a:lnTo>
                      <a:pt x="18" y="53"/>
                    </a:lnTo>
                    <a:lnTo>
                      <a:pt x="21" y="59"/>
                    </a:lnTo>
                    <a:lnTo>
                      <a:pt x="24" y="63"/>
                    </a:lnTo>
                    <a:lnTo>
                      <a:pt x="29" y="65"/>
                    </a:lnTo>
                    <a:lnTo>
                      <a:pt x="33" y="66"/>
                    </a:lnTo>
                    <a:lnTo>
                      <a:pt x="39" y="66"/>
                    </a:lnTo>
                    <a:lnTo>
                      <a:pt x="46" y="63"/>
                    </a:lnTo>
                    <a:lnTo>
                      <a:pt x="51" y="60"/>
                    </a:lnTo>
                    <a:lnTo>
                      <a:pt x="58" y="56"/>
                    </a:lnTo>
                    <a:lnTo>
                      <a:pt x="62" y="53"/>
                    </a:lnTo>
                    <a:lnTo>
                      <a:pt x="65" y="49"/>
                    </a:lnTo>
                    <a:lnTo>
                      <a:pt x="65" y="50"/>
                    </a:lnTo>
                    <a:lnTo>
                      <a:pt x="65" y="53"/>
                    </a:lnTo>
                    <a:lnTo>
                      <a:pt x="64" y="56"/>
                    </a:lnTo>
                    <a:lnTo>
                      <a:pt x="61" y="60"/>
                    </a:lnTo>
                    <a:lnTo>
                      <a:pt x="57" y="63"/>
                    </a:lnTo>
                    <a:lnTo>
                      <a:pt x="51" y="68"/>
                    </a:lnTo>
                    <a:lnTo>
                      <a:pt x="39" y="72"/>
                    </a:lnTo>
                    <a:lnTo>
                      <a:pt x="28" y="74"/>
                    </a:lnTo>
                    <a:lnTo>
                      <a:pt x="21" y="72"/>
                    </a:lnTo>
                    <a:lnTo>
                      <a:pt x="16" y="71"/>
                    </a:lnTo>
                    <a:lnTo>
                      <a:pt x="10" y="68"/>
                    </a:lnTo>
                    <a:lnTo>
                      <a:pt x="6" y="65"/>
                    </a:lnTo>
                    <a:lnTo>
                      <a:pt x="3" y="59"/>
                    </a:lnTo>
                    <a:lnTo>
                      <a:pt x="0" y="53"/>
                    </a:lnTo>
                    <a:lnTo>
                      <a:pt x="0" y="46"/>
                    </a:lnTo>
                    <a:lnTo>
                      <a:pt x="3" y="34"/>
                    </a:lnTo>
                    <a:lnTo>
                      <a:pt x="10" y="24"/>
                    </a:lnTo>
                    <a:lnTo>
                      <a:pt x="21" y="13"/>
                    </a:lnTo>
                    <a:lnTo>
                      <a:pt x="42" y="3"/>
                    </a:lnTo>
                    <a:lnTo>
                      <a:pt x="64" y="0"/>
                    </a:lnTo>
                    <a:lnTo>
                      <a:pt x="69" y="0"/>
                    </a:lnTo>
                    <a:lnTo>
                      <a:pt x="75" y="2"/>
                    </a:lnTo>
                    <a:lnTo>
                      <a:pt x="79" y="5"/>
                    </a:lnTo>
                    <a:lnTo>
                      <a:pt x="80" y="7"/>
                    </a:lnTo>
                    <a:lnTo>
                      <a:pt x="82" y="12"/>
                    </a:lnTo>
                    <a:close/>
                    <a:moveTo>
                      <a:pt x="64" y="12"/>
                    </a:moveTo>
                    <a:lnTo>
                      <a:pt x="64" y="9"/>
                    </a:lnTo>
                    <a:lnTo>
                      <a:pt x="61" y="7"/>
                    </a:lnTo>
                    <a:lnTo>
                      <a:pt x="60" y="6"/>
                    </a:lnTo>
                    <a:lnTo>
                      <a:pt x="55" y="5"/>
                    </a:lnTo>
                    <a:lnTo>
                      <a:pt x="51" y="6"/>
                    </a:lnTo>
                    <a:lnTo>
                      <a:pt x="47" y="7"/>
                    </a:lnTo>
                    <a:lnTo>
                      <a:pt x="42" y="9"/>
                    </a:lnTo>
                    <a:lnTo>
                      <a:pt x="36" y="13"/>
                    </a:lnTo>
                    <a:lnTo>
                      <a:pt x="31" y="18"/>
                    </a:lnTo>
                    <a:lnTo>
                      <a:pt x="27" y="21"/>
                    </a:lnTo>
                    <a:lnTo>
                      <a:pt x="25" y="24"/>
                    </a:lnTo>
                    <a:lnTo>
                      <a:pt x="24" y="28"/>
                    </a:lnTo>
                    <a:lnTo>
                      <a:pt x="24" y="30"/>
                    </a:lnTo>
                    <a:lnTo>
                      <a:pt x="27" y="31"/>
                    </a:lnTo>
                    <a:lnTo>
                      <a:pt x="31" y="31"/>
                    </a:lnTo>
                    <a:lnTo>
                      <a:pt x="36" y="31"/>
                    </a:lnTo>
                    <a:lnTo>
                      <a:pt x="42" y="31"/>
                    </a:lnTo>
                    <a:lnTo>
                      <a:pt x="47" y="28"/>
                    </a:lnTo>
                    <a:lnTo>
                      <a:pt x="54" y="25"/>
                    </a:lnTo>
                    <a:lnTo>
                      <a:pt x="60" y="21"/>
                    </a:lnTo>
                    <a:lnTo>
                      <a:pt x="62" y="16"/>
                    </a:lnTo>
                    <a:lnTo>
                      <a:pt x="64" y="12"/>
                    </a:lnTo>
                    <a:close/>
                  </a:path>
                </a:pathLst>
              </a:custGeom>
              <a:solidFill>
                <a:srgbClr val="CCFF66"/>
              </a:solidFill>
              <a:ln w="0">
                <a:solidFill>
                  <a:srgbClr val="CC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94" name="Freeform 38"/>
              <p:cNvSpPr>
                <a:spLocks/>
              </p:cNvSpPr>
              <p:nvPr/>
            </p:nvSpPr>
            <p:spPr bwMode="auto">
              <a:xfrm rot="-462031">
                <a:off x="5640" y="3575"/>
                <a:ext cx="59" cy="105"/>
              </a:xfrm>
              <a:custGeom>
                <a:avLst/>
                <a:gdLst/>
                <a:ahLst/>
                <a:cxnLst>
                  <a:cxn ang="0">
                    <a:pos x="98" y="13"/>
                  </a:cxn>
                  <a:cxn ang="0">
                    <a:pos x="82" y="35"/>
                  </a:cxn>
                  <a:cxn ang="0">
                    <a:pos x="69" y="50"/>
                  </a:cxn>
                  <a:cxn ang="0">
                    <a:pos x="61" y="59"/>
                  </a:cxn>
                  <a:cxn ang="0">
                    <a:pos x="54" y="67"/>
                  </a:cxn>
                  <a:cxn ang="0">
                    <a:pos x="50" y="78"/>
                  </a:cxn>
                  <a:cxn ang="0">
                    <a:pos x="46" y="89"/>
                  </a:cxn>
                  <a:cxn ang="0">
                    <a:pos x="40" y="98"/>
                  </a:cxn>
                  <a:cxn ang="0">
                    <a:pos x="35" y="103"/>
                  </a:cxn>
                  <a:cxn ang="0">
                    <a:pos x="28" y="104"/>
                  </a:cxn>
                  <a:cxn ang="0">
                    <a:pos x="24" y="104"/>
                  </a:cxn>
                  <a:cxn ang="0">
                    <a:pos x="22" y="101"/>
                  </a:cxn>
                  <a:cxn ang="0">
                    <a:pos x="25" y="94"/>
                  </a:cxn>
                  <a:cxn ang="0">
                    <a:pos x="32" y="84"/>
                  </a:cxn>
                  <a:cxn ang="0">
                    <a:pos x="42" y="72"/>
                  </a:cxn>
                  <a:cxn ang="0">
                    <a:pos x="46" y="66"/>
                  </a:cxn>
                  <a:cxn ang="0">
                    <a:pos x="46" y="59"/>
                  </a:cxn>
                  <a:cxn ang="0">
                    <a:pos x="44" y="36"/>
                  </a:cxn>
                  <a:cxn ang="0">
                    <a:pos x="38" y="17"/>
                  </a:cxn>
                  <a:cxn ang="0">
                    <a:pos x="29" y="13"/>
                  </a:cxn>
                  <a:cxn ang="0">
                    <a:pos x="18" y="11"/>
                  </a:cxn>
                  <a:cxn ang="0">
                    <a:pos x="10" y="16"/>
                  </a:cxn>
                  <a:cxn ang="0">
                    <a:pos x="5" y="20"/>
                  </a:cxn>
                  <a:cxn ang="0">
                    <a:pos x="2" y="25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0" y="19"/>
                  </a:cxn>
                  <a:cxn ang="0">
                    <a:pos x="10" y="8"/>
                  </a:cxn>
                  <a:cxn ang="0">
                    <a:pos x="24" y="1"/>
                  </a:cxn>
                  <a:cxn ang="0">
                    <a:pos x="38" y="1"/>
                  </a:cxn>
                  <a:cxn ang="0">
                    <a:pos x="47" y="7"/>
                  </a:cxn>
                  <a:cxn ang="0">
                    <a:pos x="55" y="25"/>
                  </a:cxn>
                  <a:cxn ang="0">
                    <a:pos x="57" y="47"/>
                  </a:cxn>
                  <a:cxn ang="0">
                    <a:pos x="57" y="51"/>
                  </a:cxn>
                  <a:cxn ang="0">
                    <a:pos x="66" y="41"/>
                  </a:cxn>
                  <a:cxn ang="0">
                    <a:pos x="84" y="16"/>
                  </a:cxn>
                  <a:cxn ang="0">
                    <a:pos x="105" y="1"/>
                  </a:cxn>
                </a:cxnLst>
                <a:rect l="0" t="0" r="r" b="b"/>
                <a:pathLst>
                  <a:path w="105" h="104">
                    <a:moveTo>
                      <a:pt x="105" y="1"/>
                    </a:moveTo>
                    <a:lnTo>
                      <a:pt x="98" y="13"/>
                    </a:lnTo>
                    <a:lnTo>
                      <a:pt x="88" y="26"/>
                    </a:lnTo>
                    <a:lnTo>
                      <a:pt x="82" y="35"/>
                    </a:lnTo>
                    <a:lnTo>
                      <a:pt x="76" y="42"/>
                    </a:lnTo>
                    <a:lnTo>
                      <a:pt x="69" y="50"/>
                    </a:lnTo>
                    <a:lnTo>
                      <a:pt x="65" y="54"/>
                    </a:lnTo>
                    <a:lnTo>
                      <a:pt x="61" y="59"/>
                    </a:lnTo>
                    <a:lnTo>
                      <a:pt x="57" y="64"/>
                    </a:lnTo>
                    <a:lnTo>
                      <a:pt x="54" y="67"/>
                    </a:lnTo>
                    <a:lnTo>
                      <a:pt x="51" y="72"/>
                    </a:lnTo>
                    <a:lnTo>
                      <a:pt x="50" y="78"/>
                    </a:lnTo>
                    <a:lnTo>
                      <a:pt x="47" y="85"/>
                    </a:lnTo>
                    <a:lnTo>
                      <a:pt x="46" y="89"/>
                    </a:lnTo>
                    <a:lnTo>
                      <a:pt x="43" y="95"/>
                    </a:lnTo>
                    <a:lnTo>
                      <a:pt x="40" y="98"/>
                    </a:lnTo>
                    <a:lnTo>
                      <a:pt x="38" y="101"/>
                    </a:lnTo>
                    <a:lnTo>
                      <a:pt x="35" y="103"/>
                    </a:lnTo>
                    <a:lnTo>
                      <a:pt x="32" y="104"/>
                    </a:lnTo>
                    <a:lnTo>
                      <a:pt x="28" y="104"/>
                    </a:lnTo>
                    <a:lnTo>
                      <a:pt x="25" y="104"/>
                    </a:lnTo>
                    <a:lnTo>
                      <a:pt x="24" y="104"/>
                    </a:lnTo>
                    <a:lnTo>
                      <a:pt x="24" y="103"/>
                    </a:lnTo>
                    <a:lnTo>
                      <a:pt x="22" y="101"/>
                    </a:lnTo>
                    <a:lnTo>
                      <a:pt x="24" y="97"/>
                    </a:lnTo>
                    <a:lnTo>
                      <a:pt x="25" y="94"/>
                    </a:lnTo>
                    <a:lnTo>
                      <a:pt x="28" y="89"/>
                    </a:lnTo>
                    <a:lnTo>
                      <a:pt x="32" y="84"/>
                    </a:lnTo>
                    <a:lnTo>
                      <a:pt x="38" y="78"/>
                    </a:lnTo>
                    <a:lnTo>
                      <a:pt x="42" y="72"/>
                    </a:lnTo>
                    <a:lnTo>
                      <a:pt x="46" y="69"/>
                    </a:lnTo>
                    <a:lnTo>
                      <a:pt x="46" y="66"/>
                    </a:lnTo>
                    <a:lnTo>
                      <a:pt x="46" y="63"/>
                    </a:lnTo>
                    <a:lnTo>
                      <a:pt x="46" y="59"/>
                    </a:lnTo>
                    <a:lnTo>
                      <a:pt x="46" y="56"/>
                    </a:lnTo>
                    <a:lnTo>
                      <a:pt x="44" y="36"/>
                    </a:lnTo>
                    <a:lnTo>
                      <a:pt x="40" y="23"/>
                    </a:lnTo>
                    <a:lnTo>
                      <a:pt x="38" y="17"/>
                    </a:lnTo>
                    <a:lnTo>
                      <a:pt x="33" y="14"/>
                    </a:lnTo>
                    <a:lnTo>
                      <a:pt x="29" y="13"/>
                    </a:lnTo>
                    <a:lnTo>
                      <a:pt x="24" y="11"/>
                    </a:lnTo>
                    <a:lnTo>
                      <a:pt x="18" y="11"/>
                    </a:lnTo>
                    <a:lnTo>
                      <a:pt x="13" y="14"/>
                    </a:lnTo>
                    <a:lnTo>
                      <a:pt x="10" y="16"/>
                    </a:lnTo>
                    <a:lnTo>
                      <a:pt x="7" y="19"/>
                    </a:lnTo>
                    <a:lnTo>
                      <a:pt x="5" y="20"/>
                    </a:lnTo>
                    <a:lnTo>
                      <a:pt x="3" y="23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19"/>
                    </a:lnTo>
                    <a:lnTo>
                      <a:pt x="5" y="14"/>
                    </a:lnTo>
                    <a:lnTo>
                      <a:pt x="10" y="8"/>
                    </a:lnTo>
                    <a:lnTo>
                      <a:pt x="17" y="4"/>
                    </a:lnTo>
                    <a:lnTo>
                      <a:pt x="24" y="1"/>
                    </a:lnTo>
                    <a:lnTo>
                      <a:pt x="31" y="0"/>
                    </a:lnTo>
                    <a:lnTo>
                      <a:pt x="38" y="1"/>
                    </a:lnTo>
                    <a:lnTo>
                      <a:pt x="43" y="3"/>
                    </a:lnTo>
                    <a:lnTo>
                      <a:pt x="47" y="7"/>
                    </a:lnTo>
                    <a:lnTo>
                      <a:pt x="51" y="11"/>
                    </a:lnTo>
                    <a:lnTo>
                      <a:pt x="55" y="25"/>
                    </a:lnTo>
                    <a:lnTo>
                      <a:pt x="57" y="45"/>
                    </a:lnTo>
                    <a:lnTo>
                      <a:pt x="57" y="47"/>
                    </a:lnTo>
                    <a:lnTo>
                      <a:pt x="57" y="48"/>
                    </a:lnTo>
                    <a:lnTo>
                      <a:pt x="57" y="51"/>
                    </a:lnTo>
                    <a:lnTo>
                      <a:pt x="57" y="53"/>
                    </a:lnTo>
                    <a:lnTo>
                      <a:pt x="66" y="41"/>
                    </a:lnTo>
                    <a:lnTo>
                      <a:pt x="76" y="29"/>
                    </a:lnTo>
                    <a:lnTo>
                      <a:pt x="84" y="16"/>
                    </a:lnTo>
                    <a:lnTo>
                      <a:pt x="91" y="3"/>
                    </a:lnTo>
                    <a:lnTo>
                      <a:pt x="105" y="1"/>
                    </a:lnTo>
                    <a:close/>
                  </a:path>
                </a:pathLst>
              </a:custGeom>
              <a:solidFill>
                <a:srgbClr val="FFFF66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95" name="Freeform 39"/>
              <p:cNvSpPr>
                <a:spLocks/>
              </p:cNvSpPr>
              <p:nvPr/>
            </p:nvSpPr>
            <p:spPr bwMode="auto">
              <a:xfrm rot="-462031">
                <a:off x="4431" y="3242"/>
                <a:ext cx="60" cy="83"/>
              </a:xfrm>
              <a:custGeom>
                <a:avLst/>
                <a:gdLst/>
                <a:ahLst/>
                <a:cxnLst>
                  <a:cxn ang="0">
                    <a:pos x="103" y="47"/>
                  </a:cxn>
                  <a:cxn ang="0">
                    <a:pos x="58" y="46"/>
                  </a:cxn>
                  <a:cxn ang="0">
                    <a:pos x="57" y="83"/>
                  </a:cxn>
                  <a:cxn ang="0">
                    <a:pos x="46" y="83"/>
                  </a:cxn>
                  <a:cxn ang="0">
                    <a:pos x="47" y="46"/>
                  </a:cxn>
                  <a:cxn ang="0">
                    <a:pos x="0" y="44"/>
                  </a:cxn>
                  <a:cxn ang="0">
                    <a:pos x="2" y="36"/>
                  </a:cxn>
                  <a:cxn ang="0">
                    <a:pos x="47" y="36"/>
                  </a:cxn>
                  <a:cxn ang="0">
                    <a:pos x="49" y="0"/>
                  </a:cxn>
                  <a:cxn ang="0">
                    <a:pos x="60" y="0"/>
                  </a:cxn>
                  <a:cxn ang="0">
                    <a:pos x="58" y="37"/>
                  </a:cxn>
                  <a:cxn ang="0">
                    <a:pos x="103" y="37"/>
                  </a:cxn>
                  <a:cxn ang="0">
                    <a:pos x="103" y="47"/>
                  </a:cxn>
                </a:cxnLst>
                <a:rect l="0" t="0" r="r" b="b"/>
                <a:pathLst>
                  <a:path w="103" h="83">
                    <a:moveTo>
                      <a:pt x="103" y="47"/>
                    </a:moveTo>
                    <a:lnTo>
                      <a:pt x="58" y="46"/>
                    </a:lnTo>
                    <a:lnTo>
                      <a:pt x="57" y="83"/>
                    </a:lnTo>
                    <a:lnTo>
                      <a:pt x="46" y="83"/>
                    </a:lnTo>
                    <a:lnTo>
                      <a:pt x="47" y="46"/>
                    </a:lnTo>
                    <a:lnTo>
                      <a:pt x="0" y="44"/>
                    </a:lnTo>
                    <a:lnTo>
                      <a:pt x="2" y="36"/>
                    </a:lnTo>
                    <a:lnTo>
                      <a:pt x="47" y="36"/>
                    </a:lnTo>
                    <a:lnTo>
                      <a:pt x="49" y="0"/>
                    </a:lnTo>
                    <a:lnTo>
                      <a:pt x="60" y="0"/>
                    </a:lnTo>
                    <a:lnTo>
                      <a:pt x="58" y="37"/>
                    </a:lnTo>
                    <a:lnTo>
                      <a:pt x="103" y="37"/>
                    </a:lnTo>
                    <a:lnTo>
                      <a:pt x="103" y="47"/>
                    </a:lnTo>
                    <a:close/>
                  </a:path>
                </a:pathLst>
              </a:custGeom>
              <a:solidFill>
                <a:srgbClr val="CCFF66"/>
              </a:solidFill>
              <a:ln w="0">
                <a:solidFill>
                  <a:srgbClr val="CC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96" name="Freeform 40"/>
              <p:cNvSpPr>
                <a:spLocks/>
              </p:cNvSpPr>
              <p:nvPr/>
            </p:nvSpPr>
            <p:spPr bwMode="auto">
              <a:xfrm rot="-462031">
                <a:off x="4578" y="3521"/>
                <a:ext cx="59" cy="82"/>
              </a:xfrm>
              <a:custGeom>
                <a:avLst/>
                <a:gdLst/>
                <a:ahLst/>
                <a:cxnLst>
                  <a:cxn ang="0">
                    <a:pos x="103" y="47"/>
                  </a:cxn>
                  <a:cxn ang="0">
                    <a:pos x="58" y="45"/>
                  </a:cxn>
                  <a:cxn ang="0">
                    <a:pos x="55" y="82"/>
                  </a:cxn>
                  <a:cxn ang="0">
                    <a:pos x="44" y="82"/>
                  </a:cxn>
                  <a:cxn ang="0">
                    <a:pos x="46" y="45"/>
                  </a:cxn>
                  <a:cxn ang="0">
                    <a:pos x="0" y="44"/>
                  </a:cxn>
                  <a:cxn ang="0">
                    <a:pos x="2" y="35"/>
                  </a:cxn>
                  <a:cxn ang="0">
                    <a:pos x="47" y="35"/>
                  </a:cxn>
                  <a:cxn ang="0">
                    <a:pos x="48" y="0"/>
                  </a:cxn>
                  <a:cxn ang="0">
                    <a:pos x="59" y="0"/>
                  </a:cxn>
                  <a:cxn ang="0">
                    <a:pos x="58" y="37"/>
                  </a:cxn>
                  <a:cxn ang="0">
                    <a:pos x="103" y="37"/>
                  </a:cxn>
                  <a:cxn ang="0">
                    <a:pos x="103" y="47"/>
                  </a:cxn>
                </a:cxnLst>
                <a:rect l="0" t="0" r="r" b="b"/>
                <a:pathLst>
                  <a:path w="103" h="82">
                    <a:moveTo>
                      <a:pt x="103" y="47"/>
                    </a:moveTo>
                    <a:lnTo>
                      <a:pt x="58" y="45"/>
                    </a:lnTo>
                    <a:lnTo>
                      <a:pt x="55" y="82"/>
                    </a:lnTo>
                    <a:lnTo>
                      <a:pt x="44" y="82"/>
                    </a:lnTo>
                    <a:lnTo>
                      <a:pt x="46" y="45"/>
                    </a:lnTo>
                    <a:lnTo>
                      <a:pt x="0" y="44"/>
                    </a:lnTo>
                    <a:lnTo>
                      <a:pt x="2" y="35"/>
                    </a:lnTo>
                    <a:lnTo>
                      <a:pt x="47" y="35"/>
                    </a:lnTo>
                    <a:lnTo>
                      <a:pt x="48" y="0"/>
                    </a:lnTo>
                    <a:lnTo>
                      <a:pt x="59" y="0"/>
                    </a:lnTo>
                    <a:lnTo>
                      <a:pt x="58" y="37"/>
                    </a:lnTo>
                    <a:lnTo>
                      <a:pt x="103" y="37"/>
                    </a:lnTo>
                    <a:lnTo>
                      <a:pt x="103" y="47"/>
                    </a:lnTo>
                    <a:close/>
                  </a:path>
                </a:pathLst>
              </a:custGeom>
              <a:solidFill>
                <a:srgbClr val="CCFF66"/>
              </a:solidFill>
              <a:ln w="0">
                <a:solidFill>
                  <a:srgbClr val="CC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97" name="Freeform 41"/>
              <p:cNvSpPr>
                <a:spLocks noEditPoints="1"/>
              </p:cNvSpPr>
              <p:nvPr/>
            </p:nvSpPr>
            <p:spPr bwMode="auto">
              <a:xfrm rot="-462031">
                <a:off x="4532" y="3585"/>
                <a:ext cx="47" cy="72"/>
              </a:xfrm>
              <a:custGeom>
                <a:avLst/>
                <a:gdLst/>
                <a:ahLst/>
                <a:cxnLst>
                  <a:cxn ang="0">
                    <a:pos x="81" y="16"/>
                  </a:cxn>
                  <a:cxn ang="0">
                    <a:pos x="72" y="25"/>
                  </a:cxn>
                  <a:cxn ang="0">
                    <a:pos x="48" y="34"/>
                  </a:cxn>
                  <a:cxn ang="0">
                    <a:pos x="28" y="36"/>
                  </a:cxn>
                  <a:cxn ang="0">
                    <a:pos x="19" y="40"/>
                  </a:cxn>
                  <a:cxn ang="0">
                    <a:pos x="19" y="53"/>
                  </a:cxn>
                  <a:cxn ang="0">
                    <a:pos x="25" y="62"/>
                  </a:cxn>
                  <a:cxn ang="0">
                    <a:pos x="35" y="66"/>
                  </a:cxn>
                  <a:cxn ang="0">
                    <a:pos x="47" y="64"/>
                  </a:cxn>
                  <a:cxn ang="0">
                    <a:pos x="58" y="56"/>
                  </a:cxn>
                  <a:cxn ang="0">
                    <a:pos x="65" y="49"/>
                  </a:cxn>
                  <a:cxn ang="0">
                    <a:pos x="66" y="53"/>
                  </a:cxn>
                  <a:cxn ang="0">
                    <a:pos x="62" y="61"/>
                  </a:cxn>
                  <a:cxn ang="0">
                    <a:pos x="52" y="68"/>
                  </a:cxn>
                  <a:cxn ang="0">
                    <a:pos x="29" y="72"/>
                  </a:cxn>
                  <a:cxn ang="0">
                    <a:pos x="17" y="71"/>
                  </a:cxn>
                  <a:cxn ang="0">
                    <a:pos x="7" y="65"/>
                  </a:cxn>
                  <a:cxn ang="0">
                    <a:pos x="2" y="53"/>
                  </a:cxn>
                  <a:cxn ang="0">
                    <a:pos x="3" y="34"/>
                  </a:cxn>
                  <a:cxn ang="0">
                    <a:pos x="21" y="13"/>
                  </a:cxn>
                  <a:cxn ang="0">
                    <a:pos x="63" y="0"/>
                  </a:cxn>
                  <a:cxn ang="0">
                    <a:pos x="76" y="2"/>
                  </a:cxn>
                  <a:cxn ang="0">
                    <a:pos x="81" y="8"/>
                  </a:cxn>
                  <a:cxn ang="0">
                    <a:pos x="65" y="10"/>
                  </a:cxn>
                  <a:cxn ang="0">
                    <a:pos x="62" y="8"/>
                  </a:cxn>
                  <a:cxn ang="0">
                    <a:pos x="57" y="5"/>
                  </a:cxn>
                  <a:cxn ang="0">
                    <a:pos x="48" y="8"/>
                  </a:cxn>
                  <a:cxn ang="0">
                    <a:pos x="37" y="13"/>
                  </a:cxn>
                  <a:cxn ang="0">
                    <a:pos x="28" y="21"/>
                  </a:cxn>
                  <a:cxn ang="0">
                    <a:pos x="25" y="27"/>
                  </a:cxn>
                  <a:cxn ang="0">
                    <a:pos x="28" y="30"/>
                  </a:cxn>
                  <a:cxn ang="0">
                    <a:pos x="37" y="31"/>
                  </a:cxn>
                  <a:cxn ang="0">
                    <a:pos x="48" y="28"/>
                  </a:cxn>
                  <a:cxn ang="0">
                    <a:pos x="61" y="19"/>
                  </a:cxn>
                  <a:cxn ang="0">
                    <a:pos x="65" y="10"/>
                  </a:cxn>
                </a:cxnLst>
                <a:rect l="0" t="0" r="r" b="b"/>
                <a:pathLst>
                  <a:path w="83" h="72">
                    <a:moveTo>
                      <a:pt x="83" y="10"/>
                    </a:moveTo>
                    <a:lnTo>
                      <a:pt x="81" y="16"/>
                    </a:lnTo>
                    <a:lnTo>
                      <a:pt x="77" y="21"/>
                    </a:lnTo>
                    <a:lnTo>
                      <a:pt x="72" y="25"/>
                    </a:lnTo>
                    <a:lnTo>
                      <a:pt x="63" y="30"/>
                    </a:lnTo>
                    <a:lnTo>
                      <a:pt x="48" y="34"/>
                    </a:lnTo>
                    <a:lnTo>
                      <a:pt x="35" y="37"/>
                    </a:lnTo>
                    <a:lnTo>
                      <a:pt x="28" y="36"/>
                    </a:lnTo>
                    <a:lnTo>
                      <a:pt x="21" y="34"/>
                    </a:lnTo>
                    <a:lnTo>
                      <a:pt x="19" y="40"/>
                    </a:lnTo>
                    <a:lnTo>
                      <a:pt x="19" y="46"/>
                    </a:lnTo>
                    <a:lnTo>
                      <a:pt x="19" y="53"/>
                    </a:lnTo>
                    <a:lnTo>
                      <a:pt x="22" y="59"/>
                    </a:lnTo>
                    <a:lnTo>
                      <a:pt x="25" y="62"/>
                    </a:lnTo>
                    <a:lnTo>
                      <a:pt x="29" y="65"/>
                    </a:lnTo>
                    <a:lnTo>
                      <a:pt x="35" y="66"/>
                    </a:lnTo>
                    <a:lnTo>
                      <a:pt x="40" y="65"/>
                    </a:lnTo>
                    <a:lnTo>
                      <a:pt x="47" y="64"/>
                    </a:lnTo>
                    <a:lnTo>
                      <a:pt x="52" y="61"/>
                    </a:lnTo>
                    <a:lnTo>
                      <a:pt x="58" y="56"/>
                    </a:lnTo>
                    <a:lnTo>
                      <a:pt x="62" y="53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3"/>
                    </a:lnTo>
                    <a:lnTo>
                      <a:pt x="65" y="56"/>
                    </a:lnTo>
                    <a:lnTo>
                      <a:pt x="62" y="61"/>
                    </a:lnTo>
                    <a:lnTo>
                      <a:pt x="58" y="64"/>
                    </a:lnTo>
                    <a:lnTo>
                      <a:pt x="52" y="68"/>
                    </a:lnTo>
                    <a:lnTo>
                      <a:pt x="40" y="72"/>
                    </a:lnTo>
                    <a:lnTo>
                      <a:pt x="29" y="72"/>
                    </a:lnTo>
                    <a:lnTo>
                      <a:pt x="22" y="72"/>
                    </a:lnTo>
                    <a:lnTo>
                      <a:pt x="17" y="71"/>
                    </a:lnTo>
                    <a:lnTo>
                      <a:pt x="11" y="68"/>
                    </a:lnTo>
                    <a:lnTo>
                      <a:pt x="7" y="65"/>
                    </a:lnTo>
                    <a:lnTo>
                      <a:pt x="3" y="59"/>
                    </a:lnTo>
                    <a:lnTo>
                      <a:pt x="2" y="53"/>
                    </a:lnTo>
                    <a:lnTo>
                      <a:pt x="0" y="46"/>
                    </a:lnTo>
                    <a:lnTo>
                      <a:pt x="3" y="34"/>
                    </a:lnTo>
                    <a:lnTo>
                      <a:pt x="10" y="24"/>
                    </a:lnTo>
                    <a:lnTo>
                      <a:pt x="21" y="13"/>
                    </a:lnTo>
                    <a:lnTo>
                      <a:pt x="41" y="3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2"/>
                    </a:lnTo>
                    <a:lnTo>
                      <a:pt x="80" y="5"/>
                    </a:lnTo>
                    <a:lnTo>
                      <a:pt x="81" y="8"/>
                    </a:lnTo>
                    <a:lnTo>
                      <a:pt x="83" y="10"/>
                    </a:lnTo>
                    <a:close/>
                    <a:moveTo>
                      <a:pt x="65" y="10"/>
                    </a:moveTo>
                    <a:lnTo>
                      <a:pt x="65" y="9"/>
                    </a:lnTo>
                    <a:lnTo>
                      <a:pt x="62" y="8"/>
                    </a:lnTo>
                    <a:lnTo>
                      <a:pt x="59" y="6"/>
                    </a:lnTo>
                    <a:lnTo>
                      <a:pt x="57" y="5"/>
                    </a:lnTo>
                    <a:lnTo>
                      <a:pt x="52" y="5"/>
                    </a:lnTo>
                    <a:lnTo>
                      <a:pt x="48" y="8"/>
                    </a:lnTo>
                    <a:lnTo>
                      <a:pt x="43" y="9"/>
                    </a:lnTo>
                    <a:lnTo>
                      <a:pt x="37" y="13"/>
                    </a:lnTo>
                    <a:lnTo>
                      <a:pt x="32" y="16"/>
                    </a:lnTo>
                    <a:lnTo>
                      <a:pt x="28" y="21"/>
                    </a:lnTo>
                    <a:lnTo>
                      <a:pt x="25" y="24"/>
                    </a:lnTo>
                    <a:lnTo>
                      <a:pt x="25" y="27"/>
                    </a:lnTo>
                    <a:lnTo>
                      <a:pt x="25" y="30"/>
                    </a:lnTo>
                    <a:lnTo>
                      <a:pt x="28" y="30"/>
                    </a:lnTo>
                    <a:lnTo>
                      <a:pt x="32" y="31"/>
                    </a:lnTo>
                    <a:lnTo>
                      <a:pt x="37" y="31"/>
                    </a:lnTo>
                    <a:lnTo>
                      <a:pt x="43" y="31"/>
                    </a:lnTo>
                    <a:lnTo>
                      <a:pt x="48" y="28"/>
                    </a:lnTo>
                    <a:lnTo>
                      <a:pt x="55" y="25"/>
                    </a:lnTo>
                    <a:lnTo>
                      <a:pt x="61" y="19"/>
                    </a:lnTo>
                    <a:lnTo>
                      <a:pt x="63" y="15"/>
                    </a:lnTo>
                    <a:lnTo>
                      <a:pt x="65" y="10"/>
                    </a:lnTo>
                    <a:close/>
                  </a:path>
                </a:pathLst>
              </a:custGeom>
              <a:solidFill>
                <a:srgbClr val="CCFF66"/>
              </a:solidFill>
              <a:ln w="0">
                <a:solidFill>
                  <a:srgbClr val="CC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98" name="Freeform 42"/>
              <p:cNvSpPr>
                <a:spLocks/>
              </p:cNvSpPr>
              <p:nvPr/>
            </p:nvSpPr>
            <p:spPr bwMode="auto">
              <a:xfrm rot="-462031">
                <a:off x="4572" y="4111"/>
                <a:ext cx="59" cy="10"/>
              </a:xfrm>
              <a:custGeom>
                <a:avLst/>
                <a:gdLst/>
                <a:ahLst/>
                <a:cxnLst>
                  <a:cxn ang="0">
                    <a:pos x="103" y="10"/>
                  </a:cxn>
                  <a:cxn ang="0">
                    <a:pos x="0" y="9"/>
                  </a:cxn>
                  <a:cxn ang="0">
                    <a:pos x="0" y="0"/>
                  </a:cxn>
                  <a:cxn ang="0">
                    <a:pos x="103" y="1"/>
                  </a:cxn>
                  <a:cxn ang="0">
                    <a:pos x="103" y="10"/>
                  </a:cxn>
                </a:cxnLst>
                <a:rect l="0" t="0" r="r" b="b"/>
                <a:pathLst>
                  <a:path w="103" h="10">
                    <a:moveTo>
                      <a:pt x="103" y="10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103" y="1"/>
                    </a:lnTo>
                    <a:lnTo>
                      <a:pt x="103" y="10"/>
                    </a:lnTo>
                    <a:close/>
                  </a:path>
                </a:pathLst>
              </a:custGeom>
              <a:solidFill>
                <a:srgbClr val="99FFFF"/>
              </a:solidFill>
              <a:ln w="0">
                <a:solidFill>
                  <a:srgbClr val="99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899" name="Freeform 43"/>
              <p:cNvSpPr>
                <a:spLocks noEditPoints="1"/>
              </p:cNvSpPr>
              <p:nvPr/>
            </p:nvSpPr>
            <p:spPr bwMode="auto">
              <a:xfrm rot="-462031">
                <a:off x="4538" y="4127"/>
                <a:ext cx="44" cy="74"/>
              </a:xfrm>
              <a:custGeom>
                <a:avLst/>
                <a:gdLst/>
                <a:ahLst/>
                <a:cxnLst>
                  <a:cxn ang="0">
                    <a:pos x="78" y="16"/>
                  </a:cxn>
                  <a:cxn ang="0">
                    <a:pos x="70" y="25"/>
                  </a:cxn>
                  <a:cxn ang="0">
                    <a:pos x="47" y="36"/>
                  </a:cxn>
                  <a:cxn ang="0">
                    <a:pos x="26" y="37"/>
                  </a:cxn>
                  <a:cxn ang="0">
                    <a:pos x="18" y="40"/>
                  </a:cxn>
                  <a:cxn ang="0">
                    <a:pos x="18" y="53"/>
                  </a:cxn>
                  <a:cxn ang="0">
                    <a:pos x="25" y="64"/>
                  </a:cxn>
                  <a:cxn ang="0">
                    <a:pos x="34" y="68"/>
                  </a:cxn>
                  <a:cxn ang="0">
                    <a:pos x="45" y="65"/>
                  </a:cxn>
                  <a:cxn ang="0">
                    <a:pos x="58" y="58"/>
                  </a:cxn>
                  <a:cxn ang="0">
                    <a:pos x="65" y="49"/>
                  </a:cxn>
                  <a:cxn ang="0">
                    <a:pos x="65" y="53"/>
                  </a:cxn>
                  <a:cxn ang="0">
                    <a:pos x="61" y="61"/>
                  </a:cxn>
                  <a:cxn ang="0">
                    <a:pos x="51" y="68"/>
                  </a:cxn>
                  <a:cxn ang="0">
                    <a:pos x="28" y="74"/>
                  </a:cxn>
                  <a:cxn ang="0">
                    <a:pos x="15" y="72"/>
                  </a:cxn>
                  <a:cxn ang="0">
                    <a:pos x="7" y="66"/>
                  </a:cxn>
                  <a:cxn ang="0">
                    <a:pos x="0" y="55"/>
                  </a:cxn>
                  <a:cxn ang="0">
                    <a:pos x="1" y="36"/>
                  </a:cxn>
                  <a:cxn ang="0">
                    <a:pos x="19" y="15"/>
                  </a:cxn>
                  <a:cxn ang="0">
                    <a:pos x="62" y="0"/>
                  </a:cxn>
                  <a:cxn ang="0">
                    <a:pos x="73" y="2"/>
                  </a:cxn>
                  <a:cxn ang="0">
                    <a:pos x="80" y="8"/>
                  </a:cxn>
                  <a:cxn ang="0">
                    <a:pos x="63" y="12"/>
                  </a:cxn>
                  <a:cxn ang="0">
                    <a:pos x="61" y="8"/>
                  </a:cxn>
                  <a:cxn ang="0">
                    <a:pos x="55" y="6"/>
                  </a:cxn>
                  <a:cxn ang="0">
                    <a:pos x="45" y="8"/>
                  </a:cxn>
                  <a:cxn ang="0">
                    <a:pos x="34" y="13"/>
                  </a:cxn>
                  <a:cxn ang="0">
                    <a:pos x="26" y="22"/>
                  </a:cxn>
                  <a:cxn ang="0">
                    <a:pos x="23" y="28"/>
                  </a:cxn>
                  <a:cxn ang="0">
                    <a:pos x="26" y="31"/>
                  </a:cxn>
                  <a:cxn ang="0">
                    <a:pos x="34" y="33"/>
                  </a:cxn>
                  <a:cxn ang="0">
                    <a:pos x="47" y="30"/>
                  </a:cxn>
                  <a:cxn ang="0">
                    <a:pos x="58" y="21"/>
                  </a:cxn>
                  <a:cxn ang="0">
                    <a:pos x="63" y="12"/>
                  </a:cxn>
                </a:cxnLst>
                <a:rect l="0" t="0" r="r" b="b"/>
                <a:pathLst>
                  <a:path w="80" h="74">
                    <a:moveTo>
                      <a:pt x="80" y="12"/>
                    </a:moveTo>
                    <a:lnTo>
                      <a:pt x="78" y="16"/>
                    </a:lnTo>
                    <a:lnTo>
                      <a:pt x="76" y="21"/>
                    </a:lnTo>
                    <a:lnTo>
                      <a:pt x="70" y="25"/>
                    </a:lnTo>
                    <a:lnTo>
                      <a:pt x="62" y="30"/>
                    </a:lnTo>
                    <a:lnTo>
                      <a:pt x="47" y="36"/>
                    </a:lnTo>
                    <a:lnTo>
                      <a:pt x="33" y="37"/>
                    </a:lnTo>
                    <a:lnTo>
                      <a:pt x="26" y="37"/>
                    </a:lnTo>
                    <a:lnTo>
                      <a:pt x="19" y="36"/>
                    </a:lnTo>
                    <a:lnTo>
                      <a:pt x="18" y="40"/>
                    </a:lnTo>
                    <a:lnTo>
                      <a:pt x="18" y="47"/>
                    </a:lnTo>
                    <a:lnTo>
                      <a:pt x="18" y="53"/>
                    </a:lnTo>
                    <a:lnTo>
                      <a:pt x="21" y="61"/>
                    </a:lnTo>
                    <a:lnTo>
                      <a:pt x="25" y="64"/>
                    </a:lnTo>
                    <a:lnTo>
                      <a:pt x="29" y="66"/>
                    </a:lnTo>
                    <a:lnTo>
                      <a:pt x="34" y="68"/>
                    </a:lnTo>
                    <a:lnTo>
                      <a:pt x="40" y="66"/>
                    </a:lnTo>
                    <a:lnTo>
                      <a:pt x="45" y="65"/>
                    </a:lnTo>
                    <a:lnTo>
                      <a:pt x="52" y="62"/>
                    </a:lnTo>
                    <a:lnTo>
                      <a:pt x="58" y="58"/>
                    </a:lnTo>
                    <a:lnTo>
                      <a:pt x="62" y="53"/>
                    </a:lnTo>
                    <a:lnTo>
                      <a:pt x="65" y="49"/>
                    </a:lnTo>
                    <a:lnTo>
                      <a:pt x="65" y="50"/>
                    </a:lnTo>
                    <a:lnTo>
                      <a:pt x="65" y="53"/>
                    </a:lnTo>
                    <a:lnTo>
                      <a:pt x="63" y="58"/>
                    </a:lnTo>
                    <a:lnTo>
                      <a:pt x="61" y="61"/>
                    </a:lnTo>
                    <a:lnTo>
                      <a:pt x="56" y="65"/>
                    </a:lnTo>
                    <a:lnTo>
                      <a:pt x="51" y="68"/>
                    </a:lnTo>
                    <a:lnTo>
                      <a:pt x="40" y="72"/>
                    </a:lnTo>
                    <a:lnTo>
                      <a:pt x="28" y="74"/>
                    </a:lnTo>
                    <a:lnTo>
                      <a:pt x="22" y="74"/>
                    </a:lnTo>
                    <a:lnTo>
                      <a:pt x="15" y="72"/>
                    </a:lnTo>
                    <a:lnTo>
                      <a:pt x="11" y="69"/>
                    </a:lnTo>
                    <a:lnTo>
                      <a:pt x="7" y="66"/>
                    </a:lnTo>
                    <a:lnTo>
                      <a:pt x="3" y="61"/>
                    </a:lnTo>
                    <a:lnTo>
                      <a:pt x="0" y="55"/>
                    </a:lnTo>
                    <a:lnTo>
                      <a:pt x="0" y="47"/>
                    </a:lnTo>
                    <a:lnTo>
                      <a:pt x="1" y="36"/>
                    </a:lnTo>
                    <a:lnTo>
                      <a:pt x="8" y="25"/>
                    </a:lnTo>
                    <a:lnTo>
                      <a:pt x="19" y="15"/>
                    </a:lnTo>
                    <a:lnTo>
                      <a:pt x="40" y="3"/>
                    </a:lnTo>
                    <a:lnTo>
                      <a:pt x="62" y="0"/>
                    </a:lnTo>
                    <a:lnTo>
                      <a:pt x="69" y="0"/>
                    </a:lnTo>
                    <a:lnTo>
                      <a:pt x="73" y="2"/>
                    </a:lnTo>
                    <a:lnTo>
                      <a:pt x="77" y="5"/>
                    </a:lnTo>
                    <a:lnTo>
                      <a:pt x="80" y="8"/>
                    </a:lnTo>
                    <a:lnTo>
                      <a:pt x="80" y="12"/>
                    </a:lnTo>
                    <a:close/>
                    <a:moveTo>
                      <a:pt x="63" y="12"/>
                    </a:moveTo>
                    <a:lnTo>
                      <a:pt x="62" y="9"/>
                    </a:lnTo>
                    <a:lnTo>
                      <a:pt x="61" y="8"/>
                    </a:lnTo>
                    <a:lnTo>
                      <a:pt x="58" y="6"/>
                    </a:lnTo>
                    <a:lnTo>
                      <a:pt x="55" y="6"/>
                    </a:lnTo>
                    <a:lnTo>
                      <a:pt x="51" y="6"/>
                    </a:lnTo>
                    <a:lnTo>
                      <a:pt x="45" y="8"/>
                    </a:lnTo>
                    <a:lnTo>
                      <a:pt x="41" y="11"/>
                    </a:lnTo>
                    <a:lnTo>
                      <a:pt x="34" y="13"/>
                    </a:lnTo>
                    <a:lnTo>
                      <a:pt x="30" y="18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3" y="28"/>
                    </a:lnTo>
                    <a:lnTo>
                      <a:pt x="23" y="30"/>
                    </a:lnTo>
                    <a:lnTo>
                      <a:pt x="26" y="31"/>
                    </a:lnTo>
                    <a:lnTo>
                      <a:pt x="30" y="33"/>
                    </a:lnTo>
                    <a:lnTo>
                      <a:pt x="34" y="33"/>
                    </a:lnTo>
                    <a:lnTo>
                      <a:pt x="40" y="31"/>
                    </a:lnTo>
                    <a:lnTo>
                      <a:pt x="47" y="30"/>
                    </a:lnTo>
                    <a:lnTo>
                      <a:pt x="52" y="25"/>
                    </a:lnTo>
                    <a:lnTo>
                      <a:pt x="58" y="21"/>
                    </a:lnTo>
                    <a:lnTo>
                      <a:pt x="62" y="16"/>
                    </a:lnTo>
                    <a:lnTo>
                      <a:pt x="63" y="12"/>
                    </a:lnTo>
                    <a:close/>
                  </a:path>
                </a:pathLst>
              </a:custGeom>
              <a:solidFill>
                <a:srgbClr val="99FFFF"/>
              </a:solidFill>
              <a:ln w="0">
                <a:solidFill>
                  <a:srgbClr val="99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900" name="Freeform 44"/>
              <p:cNvSpPr>
                <a:spLocks/>
              </p:cNvSpPr>
              <p:nvPr/>
            </p:nvSpPr>
            <p:spPr bwMode="auto">
              <a:xfrm rot="-462031">
                <a:off x="5279" y="3298"/>
                <a:ext cx="61" cy="108"/>
              </a:xfrm>
              <a:custGeom>
                <a:avLst/>
                <a:gdLst/>
                <a:ahLst/>
                <a:cxnLst>
                  <a:cxn ang="0">
                    <a:pos x="106" y="62"/>
                  </a:cxn>
                  <a:cxn ang="0">
                    <a:pos x="102" y="69"/>
                  </a:cxn>
                  <a:cxn ang="0">
                    <a:pos x="94" y="74"/>
                  </a:cxn>
                  <a:cxn ang="0">
                    <a:pos x="84" y="74"/>
                  </a:cxn>
                  <a:cxn ang="0">
                    <a:pos x="76" y="72"/>
                  </a:cxn>
                  <a:cxn ang="0">
                    <a:pos x="72" y="66"/>
                  </a:cxn>
                  <a:cxn ang="0">
                    <a:pos x="72" y="62"/>
                  </a:cxn>
                  <a:cxn ang="0">
                    <a:pos x="72" y="60"/>
                  </a:cxn>
                  <a:cxn ang="0">
                    <a:pos x="70" y="62"/>
                  </a:cxn>
                  <a:cxn ang="0">
                    <a:pos x="62" y="69"/>
                  </a:cxn>
                  <a:cxn ang="0">
                    <a:pos x="51" y="74"/>
                  </a:cxn>
                  <a:cxn ang="0">
                    <a:pos x="39" y="75"/>
                  </a:cxn>
                  <a:cxn ang="0">
                    <a:pos x="30" y="71"/>
                  </a:cxn>
                  <a:cxn ang="0">
                    <a:pos x="29" y="66"/>
                  </a:cxn>
                  <a:cxn ang="0">
                    <a:pos x="0" y="108"/>
                  </a:cxn>
                  <a:cxn ang="0">
                    <a:pos x="7" y="91"/>
                  </a:cxn>
                  <a:cxn ang="0">
                    <a:pos x="13" y="75"/>
                  </a:cxn>
                  <a:cxn ang="0">
                    <a:pos x="47" y="2"/>
                  </a:cxn>
                  <a:cxn ang="0">
                    <a:pos x="33" y="49"/>
                  </a:cxn>
                  <a:cxn ang="0">
                    <a:pos x="33" y="52"/>
                  </a:cxn>
                  <a:cxn ang="0">
                    <a:pos x="35" y="58"/>
                  </a:cxn>
                  <a:cxn ang="0">
                    <a:pos x="40" y="65"/>
                  </a:cxn>
                  <a:cxn ang="0">
                    <a:pos x="48" y="66"/>
                  </a:cxn>
                  <a:cxn ang="0">
                    <a:pos x="61" y="63"/>
                  </a:cxn>
                  <a:cxn ang="0">
                    <a:pos x="73" y="52"/>
                  </a:cxn>
                  <a:cxn ang="0">
                    <a:pos x="105" y="0"/>
                  </a:cxn>
                  <a:cxn ang="0">
                    <a:pos x="91" y="50"/>
                  </a:cxn>
                  <a:cxn ang="0">
                    <a:pos x="88" y="59"/>
                  </a:cxn>
                  <a:cxn ang="0">
                    <a:pos x="88" y="65"/>
                  </a:cxn>
                  <a:cxn ang="0">
                    <a:pos x="91" y="68"/>
                  </a:cxn>
                  <a:cxn ang="0">
                    <a:pos x="96" y="68"/>
                  </a:cxn>
                  <a:cxn ang="0">
                    <a:pos x="102" y="65"/>
                  </a:cxn>
                  <a:cxn ang="0">
                    <a:pos x="103" y="62"/>
                  </a:cxn>
                  <a:cxn ang="0">
                    <a:pos x="105" y="59"/>
                  </a:cxn>
                  <a:cxn ang="0">
                    <a:pos x="106" y="58"/>
                  </a:cxn>
                  <a:cxn ang="0">
                    <a:pos x="107" y="59"/>
                  </a:cxn>
                </a:cxnLst>
                <a:rect l="0" t="0" r="r" b="b"/>
                <a:pathLst>
                  <a:path w="107" h="108">
                    <a:moveTo>
                      <a:pt x="107" y="59"/>
                    </a:moveTo>
                    <a:lnTo>
                      <a:pt x="106" y="62"/>
                    </a:lnTo>
                    <a:lnTo>
                      <a:pt x="105" y="66"/>
                    </a:lnTo>
                    <a:lnTo>
                      <a:pt x="102" y="69"/>
                    </a:lnTo>
                    <a:lnTo>
                      <a:pt x="99" y="72"/>
                    </a:lnTo>
                    <a:lnTo>
                      <a:pt x="94" y="74"/>
                    </a:lnTo>
                    <a:lnTo>
                      <a:pt x="88" y="75"/>
                    </a:lnTo>
                    <a:lnTo>
                      <a:pt x="84" y="74"/>
                    </a:lnTo>
                    <a:lnTo>
                      <a:pt x="80" y="74"/>
                    </a:lnTo>
                    <a:lnTo>
                      <a:pt x="76" y="72"/>
                    </a:lnTo>
                    <a:lnTo>
                      <a:pt x="73" y="69"/>
                    </a:lnTo>
                    <a:lnTo>
                      <a:pt x="72" y="66"/>
                    </a:lnTo>
                    <a:lnTo>
                      <a:pt x="72" y="63"/>
                    </a:lnTo>
                    <a:lnTo>
                      <a:pt x="72" y="62"/>
                    </a:lnTo>
                    <a:lnTo>
                      <a:pt x="72" y="62"/>
                    </a:lnTo>
                    <a:lnTo>
                      <a:pt x="72" y="60"/>
                    </a:lnTo>
                    <a:lnTo>
                      <a:pt x="72" y="60"/>
                    </a:lnTo>
                    <a:lnTo>
                      <a:pt x="70" y="62"/>
                    </a:lnTo>
                    <a:lnTo>
                      <a:pt x="66" y="65"/>
                    </a:lnTo>
                    <a:lnTo>
                      <a:pt x="62" y="69"/>
                    </a:lnTo>
                    <a:lnTo>
                      <a:pt x="57" y="72"/>
                    </a:lnTo>
                    <a:lnTo>
                      <a:pt x="51" y="74"/>
                    </a:lnTo>
                    <a:lnTo>
                      <a:pt x="44" y="75"/>
                    </a:lnTo>
                    <a:lnTo>
                      <a:pt x="39" y="75"/>
                    </a:lnTo>
                    <a:lnTo>
                      <a:pt x="35" y="74"/>
                    </a:lnTo>
                    <a:lnTo>
                      <a:pt x="30" y="71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18" y="108"/>
                    </a:lnTo>
                    <a:lnTo>
                      <a:pt x="0" y="108"/>
                    </a:lnTo>
                    <a:lnTo>
                      <a:pt x="3" y="100"/>
                    </a:lnTo>
                    <a:lnTo>
                      <a:pt x="7" y="91"/>
                    </a:lnTo>
                    <a:lnTo>
                      <a:pt x="10" y="83"/>
                    </a:lnTo>
                    <a:lnTo>
                      <a:pt x="13" y="75"/>
                    </a:lnTo>
                    <a:lnTo>
                      <a:pt x="32" y="3"/>
                    </a:lnTo>
                    <a:lnTo>
                      <a:pt x="47" y="2"/>
                    </a:lnTo>
                    <a:lnTo>
                      <a:pt x="35" y="47"/>
                    </a:lnTo>
                    <a:lnTo>
                      <a:pt x="33" y="49"/>
                    </a:lnTo>
                    <a:lnTo>
                      <a:pt x="33" y="50"/>
                    </a:lnTo>
                    <a:lnTo>
                      <a:pt x="33" y="52"/>
                    </a:lnTo>
                    <a:lnTo>
                      <a:pt x="33" y="53"/>
                    </a:lnTo>
                    <a:lnTo>
                      <a:pt x="35" y="58"/>
                    </a:lnTo>
                    <a:lnTo>
                      <a:pt x="37" y="62"/>
                    </a:lnTo>
                    <a:lnTo>
                      <a:pt x="40" y="65"/>
                    </a:lnTo>
                    <a:lnTo>
                      <a:pt x="44" y="66"/>
                    </a:lnTo>
                    <a:lnTo>
                      <a:pt x="48" y="66"/>
                    </a:lnTo>
                    <a:lnTo>
                      <a:pt x="54" y="66"/>
                    </a:lnTo>
                    <a:lnTo>
                      <a:pt x="61" y="63"/>
                    </a:lnTo>
                    <a:lnTo>
                      <a:pt x="68" y="58"/>
                    </a:lnTo>
                    <a:lnTo>
                      <a:pt x="73" y="52"/>
                    </a:lnTo>
                    <a:lnTo>
                      <a:pt x="87" y="3"/>
                    </a:lnTo>
                    <a:lnTo>
                      <a:pt x="105" y="0"/>
                    </a:lnTo>
                    <a:lnTo>
                      <a:pt x="92" y="46"/>
                    </a:lnTo>
                    <a:lnTo>
                      <a:pt x="91" y="50"/>
                    </a:lnTo>
                    <a:lnTo>
                      <a:pt x="90" y="55"/>
                    </a:lnTo>
                    <a:lnTo>
                      <a:pt x="88" y="59"/>
                    </a:lnTo>
                    <a:lnTo>
                      <a:pt x="88" y="63"/>
                    </a:lnTo>
                    <a:lnTo>
                      <a:pt x="88" y="65"/>
                    </a:lnTo>
                    <a:lnTo>
                      <a:pt x="90" y="66"/>
                    </a:lnTo>
                    <a:lnTo>
                      <a:pt x="91" y="68"/>
                    </a:lnTo>
                    <a:lnTo>
                      <a:pt x="92" y="68"/>
                    </a:lnTo>
                    <a:lnTo>
                      <a:pt x="96" y="68"/>
                    </a:lnTo>
                    <a:lnTo>
                      <a:pt x="99" y="66"/>
                    </a:lnTo>
                    <a:lnTo>
                      <a:pt x="102" y="65"/>
                    </a:lnTo>
                    <a:lnTo>
                      <a:pt x="102" y="63"/>
                    </a:lnTo>
                    <a:lnTo>
                      <a:pt x="103" y="62"/>
                    </a:lnTo>
                    <a:lnTo>
                      <a:pt x="105" y="59"/>
                    </a:lnTo>
                    <a:lnTo>
                      <a:pt x="105" y="59"/>
                    </a:lnTo>
                    <a:lnTo>
                      <a:pt x="106" y="58"/>
                    </a:lnTo>
                    <a:lnTo>
                      <a:pt x="106" y="58"/>
                    </a:lnTo>
                    <a:lnTo>
                      <a:pt x="107" y="59"/>
                    </a:lnTo>
                    <a:lnTo>
                      <a:pt x="107" y="59"/>
                    </a:lnTo>
                    <a:lnTo>
                      <a:pt x="107" y="59"/>
                    </a:lnTo>
                    <a:close/>
                  </a:path>
                </a:pathLst>
              </a:custGeom>
              <a:solidFill>
                <a:srgbClr val="99FF00"/>
              </a:solidFill>
              <a:ln w="0">
                <a:solidFill>
                  <a:srgbClr val="99F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901" name="Freeform 45"/>
              <p:cNvSpPr>
                <a:spLocks/>
              </p:cNvSpPr>
              <p:nvPr/>
            </p:nvSpPr>
            <p:spPr bwMode="auto">
              <a:xfrm rot="-462031">
                <a:off x="5322" y="3234"/>
                <a:ext cx="59" cy="85"/>
              </a:xfrm>
              <a:custGeom>
                <a:avLst/>
                <a:gdLst/>
                <a:ahLst/>
                <a:cxnLst>
                  <a:cxn ang="0">
                    <a:pos x="103" y="46"/>
                  </a:cxn>
                  <a:cxn ang="0">
                    <a:pos x="58" y="46"/>
                  </a:cxn>
                  <a:cxn ang="0">
                    <a:pos x="59" y="83"/>
                  </a:cxn>
                  <a:cxn ang="0">
                    <a:pos x="48" y="84"/>
                  </a:cxn>
                  <a:cxn ang="0">
                    <a:pos x="47" y="47"/>
                  </a:cxn>
                  <a:cxn ang="0">
                    <a:pos x="0" y="47"/>
                  </a:cxn>
                  <a:cxn ang="0">
                    <a:pos x="0" y="38"/>
                  </a:cxn>
                  <a:cxn ang="0">
                    <a:pos x="46" y="37"/>
                  </a:cxn>
                  <a:cxn ang="0">
                    <a:pos x="44" y="2"/>
                  </a:cxn>
                  <a:cxn ang="0">
                    <a:pos x="57" y="0"/>
                  </a:cxn>
                  <a:cxn ang="0">
                    <a:pos x="57" y="37"/>
                  </a:cxn>
                  <a:cxn ang="0">
                    <a:pos x="103" y="35"/>
                  </a:cxn>
                  <a:cxn ang="0">
                    <a:pos x="103" y="46"/>
                  </a:cxn>
                </a:cxnLst>
                <a:rect l="0" t="0" r="r" b="b"/>
                <a:pathLst>
                  <a:path w="103" h="84">
                    <a:moveTo>
                      <a:pt x="103" y="46"/>
                    </a:moveTo>
                    <a:lnTo>
                      <a:pt x="58" y="46"/>
                    </a:lnTo>
                    <a:lnTo>
                      <a:pt x="59" y="83"/>
                    </a:lnTo>
                    <a:lnTo>
                      <a:pt x="48" y="84"/>
                    </a:lnTo>
                    <a:lnTo>
                      <a:pt x="47" y="47"/>
                    </a:lnTo>
                    <a:lnTo>
                      <a:pt x="0" y="47"/>
                    </a:lnTo>
                    <a:lnTo>
                      <a:pt x="0" y="38"/>
                    </a:lnTo>
                    <a:lnTo>
                      <a:pt x="46" y="37"/>
                    </a:lnTo>
                    <a:lnTo>
                      <a:pt x="44" y="2"/>
                    </a:lnTo>
                    <a:lnTo>
                      <a:pt x="57" y="0"/>
                    </a:lnTo>
                    <a:lnTo>
                      <a:pt x="57" y="37"/>
                    </a:lnTo>
                    <a:lnTo>
                      <a:pt x="103" y="35"/>
                    </a:lnTo>
                    <a:lnTo>
                      <a:pt x="103" y="46"/>
                    </a:lnTo>
                    <a:close/>
                  </a:path>
                </a:pathLst>
              </a:custGeom>
              <a:solidFill>
                <a:srgbClr val="99FF00"/>
              </a:solidFill>
              <a:ln w="0">
                <a:solidFill>
                  <a:srgbClr val="99F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505902" name="Freeform 46"/>
              <p:cNvSpPr>
                <a:spLocks/>
              </p:cNvSpPr>
              <p:nvPr/>
            </p:nvSpPr>
            <p:spPr bwMode="auto">
              <a:xfrm rot="-462031">
                <a:off x="5552" y="3767"/>
                <a:ext cx="61" cy="104"/>
              </a:xfrm>
              <a:custGeom>
                <a:avLst/>
                <a:gdLst/>
                <a:ahLst/>
                <a:cxnLst>
                  <a:cxn ang="0">
                    <a:pos x="98" y="15"/>
                  </a:cxn>
                  <a:cxn ang="0">
                    <a:pos x="82" y="35"/>
                  </a:cxn>
                  <a:cxn ang="0">
                    <a:pos x="70" y="50"/>
                  </a:cxn>
                  <a:cxn ang="0">
                    <a:pos x="60" y="59"/>
                  </a:cxn>
                  <a:cxn ang="0">
                    <a:pos x="54" y="69"/>
                  </a:cxn>
                  <a:cxn ang="0">
                    <a:pos x="49" y="78"/>
                  </a:cxn>
                  <a:cxn ang="0">
                    <a:pos x="45" y="90"/>
                  </a:cxn>
                  <a:cxn ang="0">
                    <a:pos x="40" y="98"/>
                  </a:cxn>
                  <a:cxn ang="0">
                    <a:pos x="36" y="103"/>
                  </a:cxn>
                  <a:cxn ang="0">
                    <a:pos x="27" y="104"/>
                  </a:cxn>
                  <a:cxn ang="0">
                    <a:pos x="23" y="104"/>
                  </a:cxn>
                  <a:cxn ang="0">
                    <a:pos x="23" y="101"/>
                  </a:cxn>
                  <a:cxn ang="0">
                    <a:pos x="25" y="94"/>
                  </a:cxn>
                  <a:cxn ang="0">
                    <a:pos x="32" y="84"/>
                  </a:cxn>
                  <a:cxn ang="0">
                    <a:pos x="41" y="72"/>
                  </a:cxn>
                  <a:cxn ang="0">
                    <a:pos x="45" y="66"/>
                  </a:cxn>
                  <a:cxn ang="0">
                    <a:pos x="45" y="60"/>
                  </a:cxn>
                  <a:cxn ang="0">
                    <a:pos x="44" y="37"/>
                  </a:cxn>
                  <a:cxn ang="0">
                    <a:pos x="37" y="17"/>
                  </a:cxn>
                  <a:cxn ang="0">
                    <a:pos x="29" y="13"/>
                  </a:cxn>
                  <a:cxn ang="0">
                    <a:pos x="18" y="13"/>
                  </a:cxn>
                  <a:cxn ang="0">
                    <a:pos x="10" y="16"/>
                  </a:cxn>
                  <a:cxn ang="0">
                    <a:pos x="5" y="22"/>
                  </a:cxn>
                  <a:cxn ang="0">
                    <a:pos x="3" y="25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1" y="19"/>
                  </a:cxn>
                  <a:cxn ang="0">
                    <a:pos x="10" y="9"/>
                  </a:cxn>
                  <a:cxn ang="0">
                    <a:pos x="23" y="1"/>
                  </a:cxn>
                  <a:cxn ang="0">
                    <a:pos x="37" y="1"/>
                  </a:cxn>
                  <a:cxn ang="0">
                    <a:pos x="47" y="7"/>
                  </a:cxn>
                  <a:cxn ang="0">
                    <a:pos x="55" y="25"/>
                  </a:cxn>
                  <a:cxn ang="0">
                    <a:pos x="56" y="47"/>
                  </a:cxn>
                  <a:cxn ang="0">
                    <a:pos x="56" y="51"/>
                  </a:cxn>
                  <a:cxn ang="0">
                    <a:pos x="66" y="41"/>
                  </a:cxn>
                  <a:cxn ang="0">
                    <a:pos x="84" y="16"/>
                  </a:cxn>
                  <a:cxn ang="0">
                    <a:pos x="106" y="1"/>
                  </a:cxn>
                </a:cxnLst>
                <a:rect l="0" t="0" r="r" b="b"/>
                <a:pathLst>
                  <a:path w="106" h="104">
                    <a:moveTo>
                      <a:pt x="106" y="1"/>
                    </a:moveTo>
                    <a:lnTo>
                      <a:pt x="98" y="15"/>
                    </a:lnTo>
                    <a:lnTo>
                      <a:pt x="89" y="26"/>
                    </a:lnTo>
                    <a:lnTo>
                      <a:pt x="82" y="35"/>
                    </a:lnTo>
                    <a:lnTo>
                      <a:pt x="76" y="43"/>
                    </a:lnTo>
                    <a:lnTo>
                      <a:pt x="70" y="50"/>
                    </a:lnTo>
                    <a:lnTo>
                      <a:pt x="66" y="54"/>
                    </a:lnTo>
                    <a:lnTo>
                      <a:pt x="60" y="59"/>
                    </a:lnTo>
                    <a:lnTo>
                      <a:pt x="56" y="65"/>
                    </a:lnTo>
                    <a:lnTo>
                      <a:pt x="54" y="69"/>
                    </a:lnTo>
                    <a:lnTo>
                      <a:pt x="51" y="72"/>
                    </a:lnTo>
                    <a:lnTo>
                      <a:pt x="49" y="78"/>
                    </a:lnTo>
                    <a:lnTo>
                      <a:pt x="47" y="85"/>
                    </a:lnTo>
                    <a:lnTo>
                      <a:pt x="45" y="90"/>
                    </a:lnTo>
                    <a:lnTo>
                      <a:pt x="43" y="96"/>
                    </a:lnTo>
                    <a:lnTo>
                      <a:pt x="40" y="98"/>
                    </a:lnTo>
                    <a:lnTo>
                      <a:pt x="37" y="101"/>
                    </a:lnTo>
                    <a:lnTo>
                      <a:pt x="36" y="103"/>
                    </a:lnTo>
                    <a:lnTo>
                      <a:pt x="32" y="104"/>
                    </a:lnTo>
                    <a:lnTo>
                      <a:pt x="27" y="104"/>
                    </a:lnTo>
                    <a:lnTo>
                      <a:pt x="26" y="104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3" y="101"/>
                    </a:lnTo>
                    <a:lnTo>
                      <a:pt x="23" y="97"/>
                    </a:lnTo>
                    <a:lnTo>
                      <a:pt x="25" y="94"/>
                    </a:lnTo>
                    <a:lnTo>
                      <a:pt x="27" y="90"/>
                    </a:lnTo>
                    <a:lnTo>
                      <a:pt x="32" y="84"/>
                    </a:lnTo>
                    <a:lnTo>
                      <a:pt x="37" y="78"/>
                    </a:lnTo>
                    <a:lnTo>
                      <a:pt x="41" y="72"/>
                    </a:lnTo>
                    <a:lnTo>
                      <a:pt x="45" y="69"/>
                    </a:lnTo>
                    <a:lnTo>
                      <a:pt x="45" y="66"/>
                    </a:lnTo>
                    <a:lnTo>
                      <a:pt x="45" y="63"/>
                    </a:lnTo>
                    <a:lnTo>
                      <a:pt x="45" y="60"/>
                    </a:lnTo>
                    <a:lnTo>
                      <a:pt x="45" y="57"/>
                    </a:lnTo>
                    <a:lnTo>
                      <a:pt x="44" y="37"/>
                    </a:lnTo>
                    <a:lnTo>
                      <a:pt x="40" y="23"/>
                    </a:lnTo>
                    <a:lnTo>
                      <a:pt x="37" y="17"/>
                    </a:lnTo>
                    <a:lnTo>
                      <a:pt x="33" y="15"/>
                    </a:lnTo>
                    <a:lnTo>
                      <a:pt x="29" y="13"/>
                    </a:lnTo>
                    <a:lnTo>
                      <a:pt x="25" y="12"/>
                    </a:lnTo>
                    <a:lnTo>
                      <a:pt x="18" y="13"/>
                    </a:lnTo>
                    <a:lnTo>
                      <a:pt x="14" y="15"/>
                    </a:lnTo>
                    <a:lnTo>
                      <a:pt x="10" y="16"/>
                    </a:lnTo>
                    <a:lnTo>
                      <a:pt x="7" y="19"/>
                    </a:lnTo>
                    <a:lnTo>
                      <a:pt x="5" y="22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19"/>
                    </a:lnTo>
                    <a:lnTo>
                      <a:pt x="4" y="15"/>
                    </a:lnTo>
                    <a:lnTo>
                      <a:pt x="10" y="9"/>
                    </a:lnTo>
                    <a:lnTo>
                      <a:pt x="16" y="4"/>
                    </a:lnTo>
                    <a:lnTo>
                      <a:pt x="23" y="1"/>
                    </a:lnTo>
                    <a:lnTo>
                      <a:pt x="30" y="0"/>
                    </a:lnTo>
                    <a:lnTo>
                      <a:pt x="37" y="1"/>
                    </a:lnTo>
                    <a:lnTo>
                      <a:pt x="43" y="3"/>
                    </a:lnTo>
                    <a:lnTo>
                      <a:pt x="47" y="7"/>
                    </a:lnTo>
                    <a:lnTo>
                      <a:pt x="51" y="12"/>
                    </a:lnTo>
                    <a:lnTo>
                      <a:pt x="55" y="25"/>
                    </a:lnTo>
                    <a:lnTo>
                      <a:pt x="56" y="45"/>
                    </a:lnTo>
                    <a:lnTo>
                      <a:pt x="56" y="47"/>
                    </a:lnTo>
                    <a:lnTo>
                      <a:pt x="56" y="50"/>
                    </a:lnTo>
                    <a:lnTo>
                      <a:pt x="56" y="51"/>
                    </a:lnTo>
                    <a:lnTo>
                      <a:pt x="56" y="53"/>
                    </a:lnTo>
                    <a:lnTo>
                      <a:pt x="66" y="41"/>
                    </a:lnTo>
                    <a:lnTo>
                      <a:pt x="76" y="29"/>
                    </a:lnTo>
                    <a:lnTo>
                      <a:pt x="84" y="16"/>
                    </a:lnTo>
                    <a:lnTo>
                      <a:pt x="91" y="3"/>
                    </a:lnTo>
                    <a:lnTo>
                      <a:pt x="106" y="1"/>
                    </a:lnTo>
                    <a:close/>
                  </a:path>
                </a:pathLst>
              </a:custGeom>
              <a:solidFill>
                <a:srgbClr val="FFFF66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5903" name="Rectangle 47"/>
            <p:cNvSpPr>
              <a:spLocks noChangeArrowheads="1"/>
            </p:cNvSpPr>
            <p:nvPr/>
          </p:nvSpPr>
          <p:spPr bwMode="auto">
            <a:xfrm>
              <a:off x="204" y="1888"/>
              <a:ext cx="551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3200" b="1" i="1">
                  <a:solidFill>
                    <a:srgbClr val="FFCC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Symbol" pitchFamily="18" charset="2"/>
                </a:rPr>
                <a:t>n</a:t>
              </a:r>
              <a:r>
                <a:rPr lang="it-IT" sz="3200" b="1" i="1" baseline="-25000">
                  <a:solidFill>
                    <a:srgbClr val="FFCC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Symbol" pitchFamily="18" charset="2"/>
                </a:rPr>
                <a:t>t</a:t>
              </a:r>
            </a:p>
          </p:txBody>
        </p:sp>
        <p:sp>
          <p:nvSpPr>
            <p:cNvPr id="505904" name="Rectangle 48"/>
            <p:cNvSpPr>
              <a:spLocks noChangeArrowheads="1"/>
            </p:cNvSpPr>
            <p:nvPr/>
          </p:nvSpPr>
          <p:spPr bwMode="auto">
            <a:xfrm>
              <a:off x="3470" y="1706"/>
              <a:ext cx="279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2400" b="1" i="1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Symbol" pitchFamily="18" charset="2"/>
                </a:rPr>
                <a:t>t</a:t>
              </a:r>
              <a:endParaRPr lang="it-IT" sz="2400" b="1" i="1" baseline="-250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endParaRPr>
            </a:p>
          </p:txBody>
        </p:sp>
        <p:sp>
          <p:nvSpPr>
            <p:cNvPr id="505905" name="Line 49"/>
            <p:cNvSpPr>
              <a:spLocks noChangeShapeType="1"/>
            </p:cNvSpPr>
            <p:nvPr/>
          </p:nvSpPr>
          <p:spPr bwMode="auto">
            <a:xfrm flipH="1">
              <a:off x="3334" y="2024"/>
              <a:ext cx="499" cy="45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  <p:sp>
        <p:nvSpPr>
          <p:cNvPr id="505906" name="Line 50"/>
          <p:cNvSpPr>
            <a:spLocks noChangeShapeType="1"/>
          </p:cNvSpPr>
          <p:nvPr/>
        </p:nvSpPr>
        <p:spPr bwMode="auto">
          <a:xfrm flipH="1" flipV="1">
            <a:off x="4140200" y="2924175"/>
            <a:ext cx="2879725" cy="15843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</a:endParaRPr>
          </a:p>
        </p:txBody>
      </p:sp>
      <p:pic>
        <p:nvPicPr>
          <p:cNvPr id="505908" name="Picture 52" descr="Solo-Show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205554">
            <a:off x="-367968" y="142081"/>
            <a:ext cx="1808163" cy="57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5909" name="Picture 53" descr="Solo-Show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42000">
            <a:off x="1763713" y="260350"/>
            <a:ext cx="24479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5910" name="Line 54"/>
          <p:cNvSpPr>
            <a:spLocks noChangeShapeType="1"/>
          </p:cNvSpPr>
          <p:nvPr/>
        </p:nvSpPr>
        <p:spPr bwMode="auto">
          <a:xfrm flipH="1" flipV="1">
            <a:off x="5003800" y="2492375"/>
            <a:ext cx="1152525" cy="22320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505911" name="Line 55"/>
          <p:cNvSpPr>
            <a:spLocks noChangeShapeType="1"/>
          </p:cNvSpPr>
          <p:nvPr/>
        </p:nvSpPr>
        <p:spPr bwMode="auto">
          <a:xfrm>
            <a:off x="900113" y="2349500"/>
            <a:ext cx="4751387" cy="360045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505912" name="Line 56"/>
          <p:cNvSpPr>
            <a:spLocks noChangeShapeType="1"/>
          </p:cNvSpPr>
          <p:nvPr/>
        </p:nvSpPr>
        <p:spPr bwMode="auto">
          <a:xfrm>
            <a:off x="1908175" y="2349500"/>
            <a:ext cx="3095625" cy="45085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505913" name="Line 57"/>
          <p:cNvSpPr>
            <a:spLocks noChangeShapeType="1"/>
          </p:cNvSpPr>
          <p:nvPr/>
        </p:nvSpPr>
        <p:spPr bwMode="auto">
          <a:xfrm flipH="1" flipV="1">
            <a:off x="4572000" y="2997200"/>
            <a:ext cx="0" cy="1728788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</a:endParaRPr>
          </a:p>
        </p:txBody>
      </p:sp>
      <p:pic>
        <p:nvPicPr>
          <p:cNvPr id="505914" name="Picture 58" descr="Solo-Show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42000">
            <a:off x="1547813" y="0"/>
            <a:ext cx="4824412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99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5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5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5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05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5058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05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05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05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05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059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5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059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5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505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059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5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505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0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505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5058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5058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5058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5058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500"/>
                                        <p:tgtEl>
                                          <p:spTgt spid="505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5059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5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3" dur="500"/>
                                        <p:tgtEl>
                                          <p:spTgt spid="505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2000"/>
                                        <p:tgtEl>
                                          <p:spTgt spid="5059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5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3" dur="500"/>
                                        <p:tgtEl>
                                          <p:spTgt spid="505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2000"/>
                                        <p:tgtEl>
                                          <p:spTgt spid="5059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5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3" dur="500"/>
                                        <p:tgtEl>
                                          <p:spTgt spid="505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8" dur="500"/>
                                        <p:tgtEl>
                                          <p:spTgt spid="505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000"/>
                                        <p:tgtEl>
                                          <p:spTgt spid="5059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5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5862" grpId="0"/>
      <p:bldP spid="505863" grpId="0"/>
      <p:bldP spid="505863" grpId="1"/>
      <p:bldP spid="505906" grpId="0" animBg="1"/>
      <p:bldP spid="505906" grpId="1" animBg="1"/>
      <p:bldP spid="505910" grpId="0" animBg="1"/>
      <p:bldP spid="505910" grpId="1" animBg="1"/>
      <p:bldP spid="505911" grpId="0" animBg="1"/>
      <p:bldP spid="505911" grpId="1" animBg="1"/>
      <p:bldP spid="505912" grpId="0" animBg="1"/>
      <p:bldP spid="505912" grpId="1" animBg="1"/>
      <p:bldP spid="505913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" y="2492896"/>
            <a:ext cx="8229600" cy="3780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9054"/>
            <a:ext cx="5400600" cy="2678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64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753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660" y="214670"/>
            <a:ext cx="8430182" cy="642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65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180" y="246739"/>
            <a:ext cx="8472662" cy="6396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66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Poemma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08" y="1484784"/>
            <a:ext cx="7391400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67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552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15130" cy="725470"/>
          </a:xfrm>
        </p:spPr>
        <p:txBody>
          <a:bodyPr>
            <a:normAutofit/>
          </a:bodyPr>
          <a:lstStyle/>
          <a:p>
            <a:r>
              <a:rPr lang="it-IT" dirty="0" smtClean="0"/>
              <a:t>Attraverso la terra</a:t>
            </a:r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6" y="1076324"/>
            <a:ext cx="9181855" cy="5353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68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121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97160" y="274638"/>
            <a:ext cx="8507288" cy="1143000"/>
          </a:xfrm>
        </p:spPr>
        <p:txBody>
          <a:bodyPr>
            <a:noAutofit/>
          </a:bodyPr>
          <a:lstStyle/>
          <a:p>
            <a: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  <a:t>Neutrino-Antineutrino cross </a:t>
            </a:r>
            <a:r>
              <a:rPr lang="it-IT" sz="3200" i="1" dirty="0" err="1" smtClean="0">
                <a:solidFill>
                  <a:schemeClr val="bg2">
                    <a:lumMod val="25000"/>
                  </a:schemeClr>
                </a:solidFill>
              </a:rPr>
              <a:t>section</a:t>
            </a:r>
            <a: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  <a:t> ratio</a:t>
            </a:r>
            <a:b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it-IT" sz="3200" i="1" dirty="0" err="1" smtClean="0">
                <a:solidFill>
                  <a:schemeClr val="bg2">
                    <a:lumMod val="25000"/>
                  </a:schemeClr>
                </a:solidFill>
              </a:rPr>
              <a:t>hardly</a:t>
            </a:r>
            <a: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3200" i="1" dirty="0" err="1" smtClean="0">
                <a:solidFill>
                  <a:schemeClr val="bg2">
                    <a:lumMod val="25000"/>
                  </a:schemeClr>
                </a:solidFill>
              </a:rPr>
              <a:t>detectable</a:t>
            </a:r>
            <a: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3200" i="1" dirty="0" err="1" smtClean="0">
                <a:solidFill>
                  <a:schemeClr val="bg2">
                    <a:lumMod val="25000"/>
                  </a:schemeClr>
                </a:solidFill>
              </a:rPr>
              <a:t>above</a:t>
            </a:r>
            <a: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3200" i="1" dirty="0" err="1" smtClean="0">
                <a:solidFill>
                  <a:schemeClr val="bg2">
                    <a:lumMod val="25000"/>
                  </a:schemeClr>
                </a:solidFill>
              </a:rPr>
              <a:t>hundred</a:t>
            </a:r>
            <a:r>
              <a:rPr lang="it-IT" sz="3200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3200" i="1" dirty="0" err="1" smtClean="0">
                <a:solidFill>
                  <a:schemeClr val="bg2">
                    <a:lumMod val="25000"/>
                  </a:schemeClr>
                </a:solidFill>
              </a:rPr>
              <a:t>TeV</a:t>
            </a:r>
            <a:endParaRPr lang="it-IT" sz="3200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39" y="1831975"/>
            <a:ext cx="8325739" cy="397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reccia in giù 1"/>
          <p:cNvSpPr/>
          <p:nvPr/>
        </p:nvSpPr>
        <p:spPr>
          <a:xfrm>
            <a:off x="3059832" y="1484784"/>
            <a:ext cx="576064" cy="864096"/>
          </a:xfrm>
          <a:prstGeom prst="downArrow">
            <a:avLst/>
          </a:prstGeom>
          <a:solidFill>
            <a:schemeClr val="accent1">
              <a:alpha val="1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69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7620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09" y="324036"/>
            <a:ext cx="8369439" cy="6277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4617B">
                    <a:shade val="90000"/>
                  </a:srgbClr>
                </a:solidFill>
              </a:rPr>
              <a:t>D.Fargion_Glashow_Disctrete_2018</a:t>
            </a: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>
                <a:solidFill>
                  <a:srgbClr val="04617B">
                    <a:shade val="90000"/>
                  </a:srgbClr>
                </a:solidFill>
              </a:rPr>
              <a:pPr/>
              <a:t>7</a:t>
            </a:fld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10" y="3429000"/>
            <a:ext cx="191452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468" y="2493243"/>
            <a:ext cx="18669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11" y="332655"/>
            <a:ext cx="1018763" cy="1440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2163" y="476672"/>
            <a:ext cx="1180317" cy="1416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7602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it-IT" sz="36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sz="3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it-IT" sz="66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Glashow</a:t>
            </a:r>
            <a:r>
              <a:rPr lang="it-IT" sz="6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66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resonance</a:t>
            </a:r>
            <a:r>
              <a:rPr lang="it-IT" sz="6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66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it-IT" sz="6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66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it-IT" sz="6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</a:p>
          <a:p>
            <a:pPr marL="109728" indent="0">
              <a:buNone/>
            </a:pPr>
            <a:r>
              <a:rPr lang="it-IT" sz="6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6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best </a:t>
            </a:r>
            <a:r>
              <a:rPr lang="it-IT" sz="66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detectable</a:t>
            </a:r>
            <a:r>
              <a:rPr lang="it-IT" sz="6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6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6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  of </a:t>
            </a:r>
            <a:r>
              <a:rPr lang="it-IT" sz="66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antimatter</a:t>
            </a:r>
            <a:endParaRPr lang="it-IT" sz="66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i="1" dirty="0" smtClean="0">
                <a:solidFill>
                  <a:schemeClr val="bg2">
                    <a:lumMod val="50000"/>
                  </a:schemeClr>
                </a:solidFill>
              </a:rPr>
              <a:t>An </a:t>
            </a:r>
            <a:r>
              <a:rPr lang="it-IT" i="1" dirty="0" err="1" smtClean="0">
                <a:solidFill>
                  <a:schemeClr val="bg2">
                    <a:lumMod val="50000"/>
                  </a:schemeClr>
                </a:solidFill>
              </a:rPr>
              <a:t>eventual</a:t>
            </a:r>
            <a:r>
              <a:rPr lang="it-IT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it-IT" i="1" dirty="0" err="1" smtClean="0">
                <a:solidFill>
                  <a:schemeClr val="bg2">
                    <a:lumMod val="50000"/>
                  </a:schemeClr>
                </a:solidFill>
              </a:rPr>
              <a:t>unexpected</a:t>
            </a:r>
            <a:r>
              <a:rPr lang="it-IT" i="1" dirty="0" smtClean="0">
                <a:solidFill>
                  <a:schemeClr val="bg2">
                    <a:lumMod val="50000"/>
                  </a:schemeClr>
                </a:solidFill>
              </a:rPr>
              <a:t> ratio</a:t>
            </a:r>
            <a:endParaRPr lang="it-IT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70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206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D.Fargion_Glashow_Disctrete_2018</a:t>
            </a:r>
            <a:endParaRPr lang="it-IT" dirty="0"/>
          </a:p>
        </p:txBody>
      </p:sp>
      <p:sp>
        <p:nvSpPr>
          <p:cNvPr id="3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E0C9A-9B6B-42DE-8743-CD31F3130474}" type="slidenum">
              <a:rPr lang="it-IT"/>
              <a:pPr/>
              <a:t>71</a:t>
            </a:fld>
            <a:endParaRPr lang="it-IT" dirty="0"/>
          </a:p>
        </p:txBody>
      </p:sp>
      <p:sp>
        <p:nvSpPr>
          <p:cNvPr id="504834" name="Rectangle 2"/>
          <p:cNvSpPr>
            <a:spLocks noGrp="1" noChangeArrowheads="1"/>
          </p:cNvSpPr>
          <p:nvPr>
            <p:ph type="title"/>
          </p:nvPr>
        </p:nvSpPr>
        <p:spPr>
          <a:xfrm>
            <a:off x="-108520" y="0"/>
            <a:ext cx="9145015" cy="1143000"/>
          </a:xfrm>
        </p:spPr>
        <p:txBody>
          <a:bodyPr/>
          <a:lstStyle/>
          <a:p>
            <a:r>
              <a:rPr lang="it-IT" sz="2800" b="1" i="1" dirty="0" err="1">
                <a:solidFill>
                  <a:schemeClr val="tx1"/>
                </a:solidFill>
              </a:rPr>
              <a:t>Tuning</a:t>
            </a:r>
            <a:r>
              <a:rPr lang="it-IT" sz="2800" b="1" i="1" dirty="0">
                <a:solidFill>
                  <a:schemeClr val="tx1"/>
                </a:solidFill>
              </a:rPr>
              <a:t> to Air </a:t>
            </a:r>
            <a:r>
              <a:rPr lang="it-IT" sz="2800" b="1" i="1" dirty="0" err="1">
                <a:solidFill>
                  <a:schemeClr val="tx1"/>
                </a:solidFill>
              </a:rPr>
              <a:t>Showers</a:t>
            </a:r>
            <a:r>
              <a:rPr lang="it-IT" sz="2800" b="1" i="1" dirty="0">
                <a:solidFill>
                  <a:schemeClr val="tx1"/>
                </a:solidFill>
              </a:rPr>
              <a:t> by </a:t>
            </a:r>
            <a:r>
              <a:rPr lang="it-IT" sz="2800" b="1" i="1" dirty="0" err="1">
                <a:solidFill>
                  <a:schemeClr val="tx1"/>
                </a:solidFill>
              </a:rPr>
              <a:t>atmosphere</a:t>
            </a:r>
            <a:r>
              <a:rPr lang="it-IT" sz="2800" b="1" i="1" dirty="0">
                <a:solidFill>
                  <a:schemeClr val="tx1"/>
                </a:solidFill>
              </a:rPr>
              <a:t> </a:t>
            </a:r>
            <a:r>
              <a:rPr lang="it-IT" sz="2800" b="1" i="1" dirty="0" err="1">
                <a:solidFill>
                  <a:schemeClr val="tx1"/>
                </a:solidFill>
              </a:rPr>
              <a:t>filter</a:t>
            </a:r>
            <a:r>
              <a:rPr lang="it-IT" sz="2800" b="1" i="1" dirty="0">
                <a:solidFill>
                  <a:schemeClr val="tx1"/>
                </a:solidFill>
              </a:rPr>
              <a:t> </a:t>
            </a:r>
            <a:br>
              <a:rPr lang="it-IT" sz="2800" b="1" i="1" dirty="0">
                <a:solidFill>
                  <a:schemeClr val="tx1"/>
                </a:solidFill>
              </a:rPr>
            </a:br>
            <a:r>
              <a:rPr lang="it-IT" sz="2800" b="1" i="1" dirty="0" err="1">
                <a:solidFill>
                  <a:schemeClr val="tx1"/>
                </a:solidFill>
              </a:rPr>
              <a:t>at</a:t>
            </a:r>
            <a:r>
              <a:rPr lang="it-IT" sz="2800" b="1" i="1" dirty="0">
                <a:solidFill>
                  <a:schemeClr val="tx1"/>
                </a:solidFill>
              </a:rPr>
              <a:t> </a:t>
            </a:r>
            <a:r>
              <a:rPr lang="it-IT" sz="2800" b="1" i="1" dirty="0" err="1">
                <a:solidFill>
                  <a:schemeClr val="tx1"/>
                </a:solidFill>
              </a:rPr>
              <a:t>different</a:t>
            </a:r>
            <a:r>
              <a:rPr lang="it-IT" sz="2800" b="1" i="1" dirty="0">
                <a:solidFill>
                  <a:schemeClr val="tx1"/>
                </a:solidFill>
              </a:rPr>
              <a:t> </a:t>
            </a:r>
            <a:r>
              <a:rPr lang="it-IT" sz="2800" b="1" i="1" dirty="0" err="1">
                <a:solidFill>
                  <a:schemeClr val="tx1"/>
                </a:solidFill>
              </a:rPr>
              <a:t>angles</a:t>
            </a:r>
            <a:r>
              <a:rPr lang="it-IT" sz="2800" b="1" i="1" dirty="0">
                <a:solidFill>
                  <a:schemeClr val="tx1"/>
                </a:solidFill>
              </a:rPr>
              <a:t> and </a:t>
            </a:r>
            <a:r>
              <a:rPr lang="it-IT" sz="2800" b="1" i="1" dirty="0" err="1" smtClean="0">
                <a:solidFill>
                  <a:schemeClr val="tx1"/>
                </a:solidFill>
              </a:rPr>
              <a:t>altitudes</a:t>
            </a:r>
            <a:r>
              <a:rPr lang="it-IT" sz="2800" b="1" i="1" dirty="0" smtClean="0">
                <a:solidFill>
                  <a:schemeClr val="tx1"/>
                </a:solidFill>
              </a:rPr>
              <a:t>: </a:t>
            </a:r>
            <a:r>
              <a:rPr lang="it-IT" sz="2800" b="1" i="1" dirty="0" err="1" smtClean="0">
                <a:solidFill>
                  <a:schemeClr val="tx1"/>
                </a:solidFill>
              </a:rPr>
              <a:t>splitting</a:t>
            </a:r>
            <a:r>
              <a:rPr lang="it-IT" sz="2800" b="1" i="1" dirty="0" smtClean="0">
                <a:solidFill>
                  <a:schemeClr val="tx1"/>
                </a:solidFill>
              </a:rPr>
              <a:t> </a:t>
            </a:r>
            <a:r>
              <a:rPr lang="it-IT" sz="2800" b="1" i="1" dirty="0" err="1" smtClean="0">
                <a:solidFill>
                  <a:schemeClr val="tx1"/>
                </a:solidFill>
              </a:rPr>
              <a:t>charges</a:t>
            </a:r>
            <a:endParaRPr lang="it-IT" sz="3200" b="1" i="1" dirty="0">
              <a:solidFill>
                <a:schemeClr val="tx1"/>
              </a:solidFill>
            </a:endParaRPr>
          </a:p>
        </p:txBody>
      </p:sp>
      <p:pic>
        <p:nvPicPr>
          <p:cNvPr id="504835" name="Picture 3" descr="122706main_hurricane_emily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77925" y="1600200"/>
            <a:ext cx="7354888" cy="4870450"/>
          </a:xfrm>
          <a:noFill/>
          <a:ln/>
        </p:spPr>
      </p:pic>
      <p:pic>
        <p:nvPicPr>
          <p:cNvPr id="504836" name="Picture 4" descr="iMOON-FROM SPACE STATION-ss005e1535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1412875"/>
            <a:ext cx="7777162" cy="5294313"/>
          </a:xfrm>
          <a:prstGeom prst="rect">
            <a:avLst/>
          </a:prstGeom>
          <a:noFill/>
        </p:spPr>
      </p:pic>
      <p:pic>
        <p:nvPicPr>
          <p:cNvPr id="504837" name="Picture 5" descr="ISS006-E-191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0575" y="1171575"/>
            <a:ext cx="8353425" cy="5686425"/>
          </a:xfrm>
          <a:prstGeom prst="rect">
            <a:avLst/>
          </a:prstGeom>
          <a:noFill/>
        </p:spPr>
      </p:pic>
      <p:pic>
        <p:nvPicPr>
          <p:cNvPr id="504838" name="Picture 6" descr="clmoon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1988" y="1128713"/>
            <a:ext cx="8482012" cy="5729287"/>
          </a:xfrm>
          <a:prstGeom prst="rect">
            <a:avLst/>
          </a:prstGeom>
          <a:noFill/>
        </p:spPr>
      </p:pic>
      <p:pic>
        <p:nvPicPr>
          <p:cNvPr id="504839" name="Picture 7" descr="fsun5sm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3" y="2133600"/>
            <a:ext cx="8472487" cy="4106863"/>
          </a:xfrm>
          <a:prstGeom prst="rect">
            <a:avLst/>
          </a:prstGeom>
          <a:noFill/>
        </p:spPr>
      </p:pic>
      <p:pic>
        <p:nvPicPr>
          <p:cNvPr id="504840" name="Picture 8" descr="moonset_montag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4213" y="1412875"/>
            <a:ext cx="8532812" cy="5453063"/>
          </a:xfrm>
          <a:prstGeom prst="rect">
            <a:avLst/>
          </a:prstGeom>
          <a:noFill/>
        </p:spPr>
      </p:pic>
      <p:sp>
        <p:nvSpPr>
          <p:cNvPr id="504841" name="Line 9"/>
          <p:cNvSpPr>
            <a:spLocks noChangeShapeType="1"/>
          </p:cNvSpPr>
          <p:nvPr/>
        </p:nvSpPr>
        <p:spPr bwMode="auto">
          <a:xfrm flipH="1">
            <a:off x="1979613" y="5229225"/>
            <a:ext cx="71643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04842" name="Line 10"/>
          <p:cNvSpPr>
            <a:spLocks noChangeShapeType="1"/>
          </p:cNvSpPr>
          <p:nvPr/>
        </p:nvSpPr>
        <p:spPr bwMode="auto">
          <a:xfrm flipH="1">
            <a:off x="1979613" y="4508500"/>
            <a:ext cx="7164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04843" name="Line 11"/>
          <p:cNvSpPr>
            <a:spLocks noChangeShapeType="1"/>
          </p:cNvSpPr>
          <p:nvPr/>
        </p:nvSpPr>
        <p:spPr bwMode="auto">
          <a:xfrm flipH="1">
            <a:off x="1979613" y="3716338"/>
            <a:ext cx="7164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04844" name="Line 12"/>
          <p:cNvSpPr>
            <a:spLocks noChangeShapeType="1"/>
          </p:cNvSpPr>
          <p:nvPr/>
        </p:nvSpPr>
        <p:spPr bwMode="auto">
          <a:xfrm flipH="1">
            <a:off x="1979613" y="2997200"/>
            <a:ext cx="7164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04845" name="Line 13"/>
          <p:cNvSpPr>
            <a:spLocks noChangeShapeType="1"/>
          </p:cNvSpPr>
          <p:nvPr/>
        </p:nvSpPr>
        <p:spPr bwMode="auto">
          <a:xfrm flipH="1">
            <a:off x="1979613" y="2133600"/>
            <a:ext cx="7164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pic>
        <p:nvPicPr>
          <p:cNvPr id="504846" name="Picture 14" descr="moonslide_murray_full"/>
          <p:cNvPicPr>
            <a:picLocks noChangeAspect="1" noChangeArrowheads="1"/>
          </p:cNvPicPr>
          <p:nvPr/>
        </p:nvPicPr>
        <p:blipFill>
          <a:blip r:embed="rId8" cstate="print">
            <a:lum bright="-2000" contrast="-12000"/>
          </a:blip>
          <a:srcRect/>
          <a:stretch>
            <a:fillRect/>
          </a:stretch>
        </p:blipFill>
        <p:spPr bwMode="auto">
          <a:xfrm rot="1746527">
            <a:off x="2051050" y="3933825"/>
            <a:ext cx="2519363" cy="617538"/>
          </a:xfrm>
          <a:prstGeom prst="rect">
            <a:avLst/>
          </a:prstGeom>
          <a:noFill/>
        </p:spPr>
      </p:pic>
      <p:grpSp>
        <p:nvGrpSpPr>
          <p:cNvPr id="3" name="Group 15"/>
          <p:cNvGrpSpPr>
            <a:grpSpLocks/>
          </p:cNvGrpSpPr>
          <p:nvPr/>
        </p:nvGrpSpPr>
        <p:grpSpPr bwMode="auto">
          <a:xfrm rot="320717">
            <a:off x="1835150" y="2349500"/>
            <a:ext cx="7489825" cy="520700"/>
            <a:chOff x="612" y="845"/>
            <a:chExt cx="5398" cy="343"/>
          </a:xfrm>
        </p:grpSpPr>
        <p:pic>
          <p:nvPicPr>
            <p:cNvPr id="504848" name="Picture 16" descr="moonslide_murray_full"/>
            <p:cNvPicPr>
              <a:picLocks noChangeAspect="1" noChangeArrowheads="1"/>
            </p:cNvPicPr>
            <p:nvPr/>
          </p:nvPicPr>
          <p:blipFill>
            <a:blip r:embed="rId9">
              <a:lum bright="-2000" contrast="-12000"/>
            </a:blip>
            <a:srcRect/>
            <a:stretch>
              <a:fillRect/>
            </a:stretch>
          </p:blipFill>
          <p:spPr bwMode="auto">
            <a:xfrm>
              <a:off x="612" y="845"/>
              <a:ext cx="5262" cy="207"/>
            </a:xfrm>
            <a:prstGeom prst="rect">
              <a:avLst/>
            </a:prstGeom>
            <a:noFill/>
          </p:spPr>
        </p:pic>
        <p:pic>
          <p:nvPicPr>
            <p:cNvPr id="504849" name="Picture 17" descr="moonslide_murray_full"/>
            <p:cNvPicPr>
              <a:picLocks noChangeAspect="1" noChangeArrowheads="1"/>
            </p:cNvPicPr>
            <p:nvPr/>
          </p:nvPicPr>
          <p:blipFill>
            <a:blip r:embed="rId9">
              <a:lum bright="-2000" contrast="-12000"/>
            </a:blip>
            <a:srcRect/>
            <a:stretch>
              <a:fillRect/>
            </a:stretch>
          </p:blipFill>
          <p:spPr bwMode="auto">
            <a:xfrm rot="231038">
              <a:off x="748" y="981"/>
              <a:ext cx="5262" cy="207"/>
            </a:xfrm>
            <a:prstGeom prst="rect">
              <a:avLst/>
            </a:prstGeom>
            <a:noFill/>
          </p:spPr>
        </p:pic>
      </p:grpSp>
      <p:grpSp>
        <p:nvGrpSpPr>
          <p:cNvPr id="4" name="Group 18"/>
          <p:cNvGrpSpPr>
            <a:grpSpLocks/>
          </p:cNvGrpSpPr>
          <p:nvPr/>
        </p:nvGrpSpPr>
        <p:grpSpPr bwMode="auto">
          <a:xfrm rot="257836">
            <a:off x="-684213" y="1768475"/>
            <a:ext cx="10945813" cy="365125"/>
            <a:chOff x="612" y="845"/>
            <a:chExt cx="5398" cy="343"/>
          </a:xfrm>
        </p:grpSpPr>
        <p:pic>
          <p:nvPicPr>
            <p:cNvPr id="504851" name="Picture 19" descr="moonslide_murray_full"/>
            <p:cNvPicPr>
              <a:picLocks noChangeAspect="1" noChangeArrowheads="1"/>
            </p:cNvPicPr>
            <p:nvPr/>
          </p:nvPicPr>
          <p:blipFill>
            <a:blip r:embed="rId9">
              <a:lum bright="-2000" contrast="-12000"/>
            </a:blip>
            <a:srcRect/>
            <a:stretch>
              <a:fillRect/>
            </a:stretch>
          </p:blipFill>
          <p:spPr bwMode="auto">
            <a:xfrm>
              <a:off x="612" y="845"/>
              <a:ext cx="5262" cy="207"/>
            </a:xfrm>
            <a:prstGeom prst="rect">
              <a:avLst/>
            </a:prstGeom>
            <a:noFill/>
          </p:spPr>
        </p:pic>
        <p:pic>
          <p:nvPicPr>
            <p:cNvPr id="504852" name="Picture 20" descr="moonslide_murray_full"/>
            <p:cNvPicPr>
              <a:picLocks noChangeAspect="1" noChangeArrowheads="1"/>
            </p:cNvPicPr>
            <p:nvPr/>
          </p:nvPicPr>
          <p:blipFill>
            <a:blip r:embed="rId9">
              <a:lum bright="-2000" contrast="-12000"/>
            </a:blip>
            <a:srcRect/>
            <a:stretch>
              <a:fillRect/>
            </a:stretch>
          </p:blipFill>
          <p:spPr bwMode="auto">
            <a:xfrm rot="231038">
              <a:off x="748" y="981"/>
              <a:ext cx="5262" cy="207"/>
            </a:xfrm>
            <a:prstGeom prst="rect">
              <a:avLst/>
            </a:prstGeom>
            <a:noFill/>
          </p:spPr>
        </p:pic>
      </p:grpSp>
      <p:pic>
        <p:nvPicPr>
          <p:cNvPr id="504853" name="Picture 21" descr="moonslide_murray_full"/>
          <p:cNvPicPr>
            <a:picLocks noChangeAspect="1" noChangeArrowheads="1"/>
          </p:cNvPicPr>
          <p:nvPr/>
        </p:nvPicPr>
        <p:blipFill>
          <a:blip r:embed="rId9">
            <a:lum bright="-2000" contrast="-12000"/>
          </a:blip>
          <a:srcRect/>
          <a:stretch>
            <a:fillRect/>
          </a:stretch>
        </p:blipFill>
        <p:spPr bwMode="auto">
          <a:xfrm rot="975612">
            <a:off x="2781300" y="3171825"/>
            <a:ext cx="6546850" cy="544513"/>
          </a:xfrm>
          <a:prstGeom prst="rect">
            <a:avLst/>
          </a:prstGeom>
          <a:noFill/>
        </p:spPr>
      </p:pic>
      <p:pic>
        <p:nvPicPr>
          <p:cNvPr id="504854" name="Picture 22" descr="moonslide_murray_full"/>
          <p:cNvPicPr>
            <a:picLocks noChangeAspect="1" noChangeArrowheads="1"/>
          </p:cNvPicPr>
          <p:nvPr/>
        </p:nvPicPr>
        <p:blipFill>
          <a:blip r:embed="rId10" cstate="print">
            <a:lum bright="-2000" contrast="-12000"/>
          </a:blip>
          <a:srcRect/>
          <a:stretch>
            <a:fillRect/>
          </a:stretch>
        </p:blipFill>
        <p:spPr bwMode="auto">
          <a:xfrm rot="2679597" flipV="1">
            <a:off x="1908175" y="4221163"/>
            <a:ext cx="1512888" cy="542925"/>
          </a:xfrm>
          <a:prstGeom prst="rect">
            <a:avLst/>
          </a:prstGeom>
          <a:noFill/>
        </p:spPr>
      </p:pic>
      <p:pic>
        <p:nvPicPr>
          <p:cNvPr id="504855" name="Picture 23" descr="moonslide_murray_full"/>
          <p:cNvPicPr>
            <a:picLocks noChangeAspect="1" noChangeArrowheads="1"/>
          </p:cNvPicPr>
          <p:nvPr/>
        </p:nvPicPr>
        <p:blipFill>
          <a:blip r:embed="rId11" cstate="print">
            <a:lum bright="-2000" contrast="-12000"/>
          </a:blip>
          <a:srcRect/>
          <a:stretch>
            <a:fillRect/>
          </a:stretch>
        </p:blipFill>
        <p:spPr bwMode="auto">
          <a:xfrm rot="4032424" flipV="1">
            <a:off x="1705769" y="4423569"/>
            <a:ext cx="936625" cy="531813"/>
          </a:xfrm>
          <a:prstGeom prst="rect">
            <a:avLst/>
          </a:prstGeom>
          <a:noFill/>
        </p:spPr>
      </p:pic>
      <p:sp>
        <p:nvSpPr>
          <p:cNvPr id="504856" name="Text Box 24"/>
          <p:cNvSpPr txBox="1">
            <a:spLocks noChangeArrowheads="1"/>
          </p:cNvSpPr>
          <p:nvPr/>
        </p:nvSpPr>
        <p:spPr bwMode="auto">
          <a:xfrm>
            <a:off x="4911725" y="4889500"/>
            <a:ext cx="22669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Earth Horizons edge</a:t>
            </a:r>
          </a:p>
        </p:txBody>
      </p:sp>
      <p:sp>
        <p:nvSpPr>
          <p:cNvPr id="504857" name="Line 25"/>
          <p:cNvSpPr>
            <a:spLocks noChangeShapeType="1"/>
          </p:cNvSpPr>
          <p:nvPr/>
        </p:nvSpPr>
        <p:spPr bwMode="auto">
          <a:xfrm>
            <a:off x="1692275" y="4581525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04858" name="Text Box 26"/>
          <p:cNvSpPr txBox="1">
            <a:spLocks noChangeArrowheads="1"/>
          </p:cNvSpPr>
          <p:nvPr/>
        </p:nvSpPr>
        <p:spPr bwMode="auto">
          <a:xfrm>
            <a:off x="684213" y="4724400"/>
            <a:ext cx="93503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it-IT"/>
              <a:t>20 km.</a:t>
            </a:r>
          </a:p>
        </p:txBody>
      </p:sp>
      <p:sp>
        <p:nvSpPr>
          <p:cNvPr id="504859" name="Line 27"/>
          <p:cNvSpPr>
            <a:spLocks noChangeShapeType="1"/>
          </p:cNvSpPr>
          <p:nvPr/>
        </p:nvSpPr>
        <p:spPr bwMode="auto">
          <a:xfrm flipV="1">
            <a:off x="1692275" y="45815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2522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04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48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48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4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04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04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048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4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04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5048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04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504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504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504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04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504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504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504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504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504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5048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4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5048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504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504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5048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4841" grpId="0" animBg="1"/>
      <p:bldP spid="504842" grpId="0" animBg="1"/>
      <p:bldP spid="504842" grpId="1" animBg="1"/>
      <p:bldP spid="504843" grpId="0" animBg="1"/>
      <p:bldP spid="504844" grpId="0" animBg="1"/>
      <p:bldP spid="504844" grpId="1" animBg="1"/>
      <p:bldP spid="5048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992888" cy="936104"/>
          </a:xfrm>
        </p:spPr>
        <p:txBody>
          <a:bodyPr>
            <a:normAutofit fontScale="90000"/>
          </a:bodyPr>
          <a:lstStyle/>
          <a:p>
            <a:r>
              <a:rPr lang="it-IT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2013 : The ICECUBE </a:t>
            </a:r>
            <a:r>
              <a:rPr lang="it-IT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flavor</a:t>
            </a:r>
            <a:r>
              <a:rPr lang="it-IT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it-IT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revolution</a:t>
            </a:r>
            <a:endParaRPr lang="it-IT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88840"/>
            <a:ext cx="6899190" cy="4133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594" y="1412776"/>
            <a:ext cx="5978798" cy="528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reccia in giù 2"/>
          <p:cNvSpPr/>
          <p:nvPr/>
        </p:nvSpPr>
        <p:spPr>
          <a:xfrm>
            <a:off x="6300192" y="3645024"/>
            <a:ext cx="648072" cy="1084277"/>
          </a:xfrm>
          <a:prstGeom prst="downArrow">
            <a:avLst/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316D-3337-493E-A464-4BE605C6A87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557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686800" cy="1381393"/>
          </a:xfrm>
        </p:spPr>
        <p:txBody>
          <a:bodyPr>
            <a:noAutofit/>
          </a:bodyPr>
          <a:lstStyle/>
          <a:p>
            <a:r>
              <a:rPr lang="it-IT" sz="4000" i="1" dirty="0" smtClean="0">
                <a:solidFill>
                  <a:schemeClr val="bg2">
                    <a:lumMod val="25000"/>
                  </a:schemeClr>
                </a:solidFill>
              </a:rPr>
              <a:t>The anti neutrino -electron </a:t>
            </a:r>
            <a:r>
              <a:rPr lang="it-IT" sz="4000" i="1" dirty="0" err="1" smtClean="0">
                <a:solidFill>
                  <a:schemeClr val="bg2">
                    <a:lumMod val="25000"/>
                  </a:schemeClr>
                </a:solidFill>
              </a:rPr>
              <a:t>resonance</a:t>
            </a:r>
            <a:r>
              <a:rPr lang="it-IT" sz="4000" i="1" dirty="0" smtClean="0">
                <a:solidFill>
                  <a:schemeClr val="bg2">
                    <a:lumMod val="25000"/>
                  </a:schemeClr>
                </a:solidFill>
              </a:rPr>
              <a:t>  (</a:t>
            </a:r>
            <a:r>
              <a:rPr lang="it-IT" sz="4000" i="1" dirty="0" err="1" smtClean="0">
                <a:solidFill>
                  <a:schemeClr val="bg2">
                    <a:lumMod val="25000"/>
                  </a:schemeClr>
                </a:solidFill>
              </a:rPr>
              <a:t>into</a:t>
            </a:r>
            <a:r>
              <a:rPr lang="it-IT" sz="4000" i="1" dirty="0" smtClean="0">
                <a:solidFill>
                  <a:schemeClr val="bg2">
                    <a:lumMod val="25000"/>
                  </a:schemeClr>
                </a:solidFill>
              </a:rPr>
              <a:t> W ) cross </a:t>
            </a:r>
            <a:r>
              <a:rPr lang="it-IT" sz="4000" i="1" dirty="0" err="1" smtClean="0">
                <a:solidFill>
                  <a:schemeClr val="bg2">
                    <a:lumMod val="25000"/>
                  </a:schemeClr>
                </a:solidFill>
              </a:rPr>
              <a:t>section</a:t>
            </a:r>
            <a:endParaRPr lang="it-IT" sz="4000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56031"/>
            <a:ext cx="7338489" cy="522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D.Fargion_Glashow_Disctrete_2018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3E50-0F1C-4914-80DB-38BD5A5D20CB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977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Viale">
  <a:themeElements>
    <a:clrScheme name="Vial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Vial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Vial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5_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etta">
  <a:themeElements>
    <a:clrScheme name="Vetta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Vet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etta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Vetta">
  <a:themeElements>
    <a:clrScheme name="Vetta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Vet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etta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Vetta">
  <a:themeElements>
    <a:clrScheme name="Vetta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Vet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etta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tta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Viale">
  <a:themeElements>
    <a:clrScheme name="Vial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Vial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Vial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3_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2290</TotalTime>
  <Words>1271</Words>
  <Application>Microsoft Office PowerPoint</Application>
  <PresentationFormat>Presentazione su schermo (4:3)</PresentationFormat>
  <Paragraphs>335</Paragraphs>
  <Slides>71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10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71</vt:i4>
      </vt:variant>
    </vt:vector>
  </HeadingPairs>
  <TitlesOfParts>
    <vt:vector size="82" baseType="lpstr">
      <vt:lpstr>Viale</vt:lpstr>
      <vt:lpstr>Vetta</vt:lpstr>
      <vt:lpstr>2_Vetta</vt:lpstr>
      <vt:lpstr>3_Vetta</vt:lpstr>
      <vt:lpstr>1_Viale</vt:lpstr>
      <vt:lpstr>Equinozio</vt:lpstr>
      <vt:lpstr>1_Equinozio</vt:lpstr>
      <vt:lpstr>2_Equinozio</vt:lpstr>
      <vt:lpstr>3_Equinozio</vt:lpstr>
      <vt:lpstr>5_Equinozio</vt:lpstr>
      <vt:lpstr>Microsoft Equation 3.0</vt:lpstr>
      <vt:lpstr>Anti-Neutrino Glashow resonance rate testing matter antimatter symmetry </vt:lpstr>
      <vt:lpstr>Anti neutrino electron – electron  Glashow resonance role</vt:lpstr>
      <vt:lpstr>The matter and antimatter ratio</vt:lpstr>
      <vt:lpstr>Any source of an matter –antimatter asymmetry in GZK cut off? Proton and photons make  + Delta</vt:lpstr>
      <vt:lpstr>An asymmetry in  secondary Positive pion decay by GZK cut off</vt:lpstr>
      <vt:lpstr>Neutrino anti-neutrino ratio not easely detectable</vt:lpstr>
      <vt:lpstr>Presentazione standard di PowerPoint</vt:lpstr>
      <vt:lpstr>2013 : The ICECUBE flavor  revolution</vt:lpstr>
      <vt:lpstr>The anti neutrino -electron resonance  (into W ) cross section</vt:lpstr>
      <vt:lpstr>Anti neutrino electron Glashow resonance   versus the neutrino hadron interactions: a  symmetric Universe   may hide or  amplify  the peak</vt:lpstr>
      <vt:lpstr>2018: A  final Glashow  resonance ?</vt:lpstr>
      <vt:lpstr>Presentazione standard di PowerPoint</vt:lpstr>
      <vt:lpstr>There is tension between  HESE and Crossing Muons</vt:lpstr>
      <vt:lpstr>Acceptance  of neutrinos in icecube</vt:lpstr>
      <vt:lpstr>Back to the present Neutrino  Astronomy  goals and hopes:  Why urgent neutrino                 astronomy?</vt:lpstr>
      <vt:lpstr>Presentazione standard di PowerPoint</vt:lpstr>
      <vt:lpstr>Gen 2 icecube will find  hundreds of PeVs events and  tens of Glashow  ones</vt:lpstr>
      <vt:lpstr>Present Neutrino Astronomy</vt:lpstr>
      <vt:lpstr>Unstable  tau versus muons at highest energy</vt:lpstr>
      <vt:lpstr>Out of rarest  correlated ICECUBE   event on 22 Sept 2017 event… Very little correlation with sources</vt:lpstr>
      <vt:lpstr>Contradictory  Icecube  Gamma correlating events</vt:lpstr>
      <vt:lpstr>Homogeneous ICECUBE   neutrino sky: missing galactic plane and gamma sources.</vt:lpstr>
      <vt:lpstr>No signals from brightest   gamma sources</vt:lpstr>
      <vt:lpstr>Present Flavor ratio in HESE  (internal neutrino events) (more consistent  with charmed ones) </vt:lpstr>
      <vt:lpstr>Presentazione standard di PowerPoint</vt:lpstr>
      <vt:lpstr>HESE and trough-going muons: Two different nature?</vt:lpstr>
      <vt:lpstr>The ICECUBE puzzle escape room:</vt:lpstr>
      <vt:lpstr>Why Tau Airshower is so foundamental?</vt:lpstr>
      <vt:lpstr>Atmospheric Charmed Tau are suppressed respect to muon ones: Negligible noises But Astrophysical ones are not: born by mixing</vt:lpstr>
      <vt:lpstr>Muon  neutrino at high energy (TeVs) cannot oscillate to tau along Earth : But they must  mix in astrophysic space. </vt:lpstr>
      <vt:lpstr>The first idea ;Tau double bang : </vt:lpstr>
      <vt:lpstr>Presentazione standard di PowerPoint</vt:lpstr>
      <vt:lpstr>Presentazione standard di PowerPoint</vt:lpstr>
      <vt:lpstr>The Ande Shadows on AUGER</vt:lpstr>
      <vt:lpstr>Tau Air-Showers. In principle  Astronomy  versus Elementary Particle: Tau Channels Modes</vt:lpstr>
      <vt:lpstr>Tau Airshower= Skimming Neutrino</vt:lpstr>
      <vt:lpstr>Tau  escaping from Earth Because Earth opacity, mostly PeV upward.  EeV only horizontal</vt:lpstr>
      <vt:lpstr>The Earth act as a beam dump  and the atmosphere as a calorimeter  to amplify the Tau Air-Shower  :ANITA events</vt:lpstr>
      <vt:lpstr>Earth Opacity  by Inner Earth Density Structures</vt:lpstr>
      <vt:lpstr>Neutrino tomography of Earth Andrea Donini, Sergio Palomares-Ruiz &amp; Jordi Salvado  Nature Physics (2018)</vt:lpstr>
      <vt:lpstr>Presentazione standard di PowerPoint</vt:lpstr>
      <vt:lpstr>Pevs UpTau versus EeV Hortau</vt:lpstr>
      <vt:lpstr>Presentazione standard di PowerPoint</vt:lpstr>
      <vt:lpstr>Presentazione standard di PowerPoint</vt:lpstr>
      <vt:lpstr>Presentazione standard di PowerPoint</vt:lpstr>
      <vt:lpstr>Differential escaping tau for Fermi spectra</vt:lpstr>
      <vt:lpstr>Resonant   Glashow component</vt:lpstr>
      <vt:lpstr>Both contribute united</vt:lpstr>
      <vt:lpstr>Presentazione standard di PowerPoint</vt:lpstr>
      <vt:lpstr>Ashkarian coherent radiation inspired and lead Gorham group to searach for upgoing radio burst due to UHE neutrino shower inside the earth: the Anita I-II-III-IV balloon flight,</vt:lpstr>
      <vt:lpstr>ANITA II--IV</vt:lpstr>
      <vt:lpstr>Anita  reflected  versus Tau: the polarity change for downward showers: Ashkarian foresee vertical polarization: tau horizontal </vt:lpstr>
      <vt:lpstr>Presentazione standard di PowerPoint</vt:lpstr>
      <vt:lpstr>Presentazione standard di PowerPoint</vt:lpstr>
      <vt:lpstr>Not Ashkarian but a Tau signal?</vt:lpstr>
      <vt:lpstr>Conclusions</vt:lpstr>
      <vt:lpstr>Thank you for the  kind attention    In memory of Lise Meitner</vt:lpstr>
      <vt:lpstr>Lise and Albert, before the storm</vt:lpstr>
      <vt:lpstr>Presentazione standard di PowerPoint</vt:lpstr>
      <vt:lpstr>Darmiento  DF updated</vt:lpstr>
      <vt:lpstr>Maybe the Icecube TeV-PeV HESE are  mostly charmed noise? The Tau role</vt:lpstr>
      <vt:lpstr>Upward Tau Airshower at array crown detectors: Crown  vertical array</vt:lpstr>
      <vt:lpstr>Horizontal Air Showers : A new Cosmic Ray Frontier</vt:lpstr>
      <vt:lpstr>Presentazione standard di PowerPoint</vt:lpstr>
      <vt:lpstr>Presentazione standard di PowerPoint</vt:lpstr>
      <vt:lpstr>Presentazione standard di PowerPoint</vt:lpstr>
      <vt:lpstr>Poemma</vt:lpstr>
      <vt:lpstr>Attraverso la terra</vt:lpstr>
      <vt:lpstr>Neutrino-Antineutrino cross section ratio hardly detectable above hundred TeV</vt:lpstr>
      <vt:lpstr>An eventual unexpected ratio</vt:lpstr>
      <vt:lpstr>Tuning to Air Showers by atmosphere filter  at different angles and altitudes: splitting charges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Tau Neutrino 18 July 2017</dc:title>
  <dc:creator>Daniele Fargion</dc:creator>
  <cp:lastModifiedBy>win</cp:lastModifiedBy>
  <cp:revision>281</cp:revision>
  <dcterms:created xsi:type="dcterms:W3CDTF">2017-07-18T12:58:50Z</dcterms:created>
  <dcterms:modified xsi:type="dcterms:W3CDTF">2019-01-03T22:29:50Z</dcterms:modified>
</cp:coreProperties>
</file>