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 id="2147483708" r:id="rId3"/>
  </p:sldMasterIdLst>
  <p:notesMasterIdLst>
    <p:notesMasterId r:id="rId39"/>
  </p:notesMasterIdLst>
  <p:sldIdLst>
    <p:sldId id="258" r:id="rId4"/>
    <p:sldId id="330" r:id="rId5"/>
    <p:sldId id="327" r:id="rId6"/>
    <p:sldId id="346" r:id="rId7"/>
    <p:sldId id="355" r:id="rId8"/>
    <p:sldId id="262" r:id="rId9"/>
    <p:sldId id="266" r:id="rId10"/>
    <p:sldId id="357" r:id="rId11"/>
    <p:sldId id="338" r:id="rId12"/>
    <p:sldId id="340" r:id="rId13"/>
    <p:sldId id="339" r:id="rId14"/>
    <p:sldId id="341" r:id="rId15"/>
    <p:sldId id="272" r:id="rId16"/>
    <p:sldId id="343" r:id="rId17"/>
    <p:sldId id="347" r:id="rId18"/>
    <p:sldId id="306" r:id="rId19"/>
    <p:sldId id="292" r:id="rId20"/>
    <p:sldId id="325" r:id="rId21"/>
    <p:sldId id="280" r:id="rId22"/>
    <p:sldId id="283" r:id="rId23"/>
    <p:sldId id="316" r:id="rId24"/>
    <p:sldId id="317" r:id="rId25"/>
    <p:sldId id="282" r:id="rId26"/>
    <p:sldId id="318" r:id="rId27"/>
    <p:sldId id="319" r:id="rId28"/>
    <p:sldId id="320" r:id="rId29"/>
    <p:sldId id="321" r:id="rId30"/>
    <p:sldId id="322" r:id="rId31"/>
    <p:sldId id="333" r:id="rId32"/>
    <p:sldId id="334" r:id="rId33"/>
    <p:sldId id="365" r:id="rId34"/>
    <p:sldId id="278" r:id="rId35"/>
    <p:sldId id="353" r:id="rId36"/>
    <p:sldId id="359" r:id="rId37"/>
    <p:sldId id="360" r:id="rId3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微软用户" initials="微软用户" lastIdx="1" clrIdx="0">
    <p:extLst>
      <p:ext uri="{19B8F6BF-5375-455C-9EA6-DF929625EA0E}">
        <p15:presenceInfo xmlns:p15="http://schemas.microsoft.com/office/powerpoint/2012/main" userId="微软用户"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A9BD5"/>
    <a:srgbClr val="A9C6E8"/>
    <a:srgbClr val="A8C5E7"/>
    <a:srgbClr val="538234"/>
    <a:srgbClr val="ED7D31"/>
    <a:srgbClr val="AAC7E7"/>
    <a:srgbClr val="A9C6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442" autoAdjust="0"/>
    <p:restoredTop sz="96429" autoAdjust="0"/>
  </p:normalViewPr>
  <p:slideViewPr>
    <p:cSldViewPr snapToGrid="0">
      <p:cViewPr varScale="1">
        <p:scale>
          <a:sx n="69" d="100"/>
          <a:sy n="69" d="100"/>
        </p:scale>
        <p:origin x="604" y="4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commentAuthors" Target="commentAuthor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9445BC-6860-49E1-B883-1FB6050FBDF5}" type="datetimeFigureOut">
              <a:rPr lang="zh-CN" altLang="en-US" smtClean="0"/>
              <a:t>2018/5/17</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40C871-DDBA-4C54-870B-B69AD6F0C9C3}" type="slidenum">
              <a:rPr lang="zh-CN" altLang="en-US" smtClean="0"/>
              <a:t>‹#›</a:t>
            </a:fld>
            <a:endParaRPr lang="zh-CN" altLang="en-US"/>
          </a:p>
        </p:txBody>
      </p:sp>
    </p:spTree>
    <p:extLst>
      <p:ext uri="{BB962C8B-B14F-4D97-AF65-F5344CB8AC3E}">
        <p14:creationId xmlns:p14="http://schemas.microsoft.com/office/powerpoint/2010/main" val="11495028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en-US" altLang="zh-CN" dirty="0" smtClean="0"/>
              <a:t>Good</a:t>
            </a:r>
            <a:r>
              <a:rPr lang="en-US" altLang="zh-CN" baseline="0" dirty="0" smtClean="0"/>
              <a:t> morning , I am very appreciate to have this chance to give a talk here, and I will give a talk on testing QED with </a:t>
            </a:r>
            <a:r>
              <a:rPr lang="en-US" altLang="zh-CN" baseline="0" dirty="0" err="1" smtClean="0"/>
              <a:t>preic</a:t>
            </a:r>
            <a:r>
              <a:rPr lang="en-US" altLang="zh-CN" baseline="0" dirty="0" smtClean="0"/>
              <a:t>… My name is Yu Sun ,and I come form…</a:t>
            </a:r>
            <a:endParaRPr lang="zh-CN" altLang="en-US" dirty="0"/>
          </a:p>
        </p:txBody>
      </p:sp>
      <p:sp>
        <p:nvSpPr>
          <p:cNvPr id="4" name="灯片编号占位符 3"/>
          <p:cNvSpPr>
            <a:spLocks noGrp="1"/>
          </p:cNvSpPr>
          <p:nvPr>
            <p:ph type="sldNum" sz="quarter" idx="10"/>
          </p:nvPr>
        </p:nvSpPr>
        <p:spPr/>
        <p:txBody>
          <a:bodyPr/>
          <a:lstStyle/>
          <a:p>
            <a:fld id="{CC81BD63-DC2B-4E03-8EED-0EC0D636C333}" type="slidenum">
              <a:rPr lang="zh-CN" altLang="en-US" smtClean="0">
                <a:solidFill>
                  <a:prstClr val="black"/>
                </a:solidFill>
              </a:rPr>
              <a:pPr/>
              <a:t>1</a:t>
            </a:fld>
            <a:endParaRPr lang="zh-CN" altLang="en-US">
              <a:solidFill>
                <a:prstClr val="black"/>
              </a:solidFill>
            </a:endParaRPr>
          </a:p>
        </p:txBody>
      </p:sp>
    </p:spTree>
    <p:extLst>
      <p:ext uri="{BB962C8B-B14F-4D97-AF65-F5344CB8AC3E}">
        <p14:creationId xmlns:p14="http://schemas.microsoft.com/office/powerpoint/2010/main" val="2929196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In the meanwhile</a:t>
            </a:r>
            <a:r>
              <a:rPr lang="en-US" altLang="zh-CN" baseline="0" dirty="0" smtClean="0"/>
              <a:t> we would like to make some improvement of our old setup to make a better fine measurement. We plan to use..</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A40C871-DDBA-4C54-870B-B69AD6F0C9C3}"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1057757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en-US" altLang="zh-CN" dirty="0" smtClean="0"/>
              <a:t>Simple structure</a:t>
            </a:r>
            <a:r>
              <a:rPr lang="en-US" altLang="zh-CN" baseline="0" dirty="0" smtClean="0"/>
              <a:t>     ,    Helium atoms play,     It is also among, with the calculation…., It can , main task, around the main task, Our project are proposed , three professor, test ,</a:t>
            </a:r>
            <a:r>
              <a:rPr lang="en-US" altLang="zh-CN" baseline="0" dirty="0" err="1" smtClean="0"/>
              <a:t>mearue</a:t>
            </a:r>
            <a:endParaRPr lang="zh-CN" altLang="en-US" dirty="0"/>
          </a:p>
        </p:txBody>
      </p:sp>
      <p:sp>
        <p:nvSpPr>
          <p:cNvPr id="4" name="灯片编号占位符 3"/>
          <p:cNvSpPr>
            <a:spLocks noGrp="1"/>
          </p:cNvSpPr>
          <p:nvPr>
            <p:ph type="sldNum" sz="quarter" idx="10"/>
          </p:nvPr>
        </p:nvSpPr>
        <p:spPr/>
        <p:txBody>
          <a:bodyPr/>
          <a:lstStyle/>
          <a:p>
            <a:fld id="{CC81BD63-DC2B-4E03-8EED-0EC0D636C333}" type="slidenum">
              <a:rPr lang="zh-CN" altLang="en-US" smtClean="0">
                <a:solidFill>
                  <a:prstClr val="black"/>
                </a:solidFill>
              </a:rPr>
              <a:pPr/>
              <a:t>2</a:t>
            </a:fld>
            <a:endParaRPr lang="zh-CN" altLang="en-US">
              <a:solidFill>
                <a:prstClr val="black"/>
              </a:solidFill>
            </a:endParaRPr>
          </a:p>
        </p:txBody>
      </p:sp>
    </p:spTree>
    <p:extLst>
      <p:ext uri="{BB962C8B-B14F-4D97-AF65-F5344CB8AC3E}">
        <p14:creationId xmlns:p14="http://schemas.microsoft.com/office/powerpoint/2010/main" val="270753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dirty="0" smtClean="0"/>
              <a:t>丰富而有分明的能级系统</a:t>
            </a:r>
            <a:endParaRPr lang="zh-CN" altLang="en-US" dirty="0"/>
          </a:p>
        </p:txBody>
      </p:sp>
      <p:sp>
        <p:nvSpPr>
          <p:cNvPr id="4" name="灯片编号占位符 3"/>
          <p:cNvSpPr>
            <a:spLocks noGrp="1"/>
          </p:cNvSpPr>
          <p:nvPr>
            <p:ph type="sldNum" sz="quarter" idx="10"/>
          </p:nvPr>
        </p:nvSpPr>
        <p:spPr/>
        <p:txBody>
          <a:bodyPr/>
          <a:lstStyle/>
          <a:p>
            <a:fld id="{CC81BD63-DC2B-4E03-8EED-0EC0D636C333}" type="slidenum">
              <a:rPr lang="zh-CN" altLang="en-US" smtClean="0">
                <a:solidFill>
                  <a:prstClr val="black"/>
                </a:solidFill>
              </a:rPr>
              <a:pPr/>
              <a:t>3</a:t>
            </a:fld>
            <a:endParaRPr lang="zh-CN" altLang="en-US">
              <a:solidFill>
                <a:prstClr val="black"/>
              </a:solidFill>
            </a:endParaRPr>
          </a:p>
        </p:txBody>
      </p:sp>
    </p:spTree>
    <p:extLst>
      <p:ext uri="{BB962C8B-B14F-4D97-AF65-F5344CB8AC3E}">
        <p14:creationId xmlns:p14="http://schemas.microsoft.com/office/powerpoint/2010/main" val="31805947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TextEdit="1"/>
          </p:cNvSpPr>
          <p:nvPr>
            <p:ph type="sldImg"/>
          </p:nvPr>
        </p:nvSpPr>
        <p:spPr>
          <a:xfrm>
            <a:off x="1371600" y="1143000"/>
            <a:ext cx="4114800" cy="3086100"/>
          </a:xfrm>
          <a:ln/>
        </p:spPr>
      </p:sp>
      <p:sp>
        <p:nvSpPr>
          <p:cNvPr id="35843" name="备注占位符 2"/>
          <p:cNvSpPr>
            <a:spLocks noGrp="1"/>
          </p:cNvSpPr>
          <p:nvPr>
            <p:ph type="body" idx="1"/>
          </p:nvPr>
        </p:nvSpPr>
        <p:spPr>
          <a:noFill/>
          <a:ln/>
        </p:spPr>
        <p:txBody>
          <a:bodyPr/>
          <a:lstStyle/>
          <a:p>
            <a:r>
              <a:rPr lang="en-US" altLang="zh-CN" dirty="0" smtClean="0">
                <a:latin typeface="Arial" pitchFamily="34" charset="0"/>
              </a:rPr>
              <a:t>We are most interesting,</a:t>
            </a:r>
            <a:r>
              <a:rPr lang="en-US" altLang="zh-CN" baseline="0" dirty="0" smtClean="0">
                <a:latin typeface="Arial" pitchFamily="34" charset="0"/>
              </a:rPr>
              <a:t>  It has two intervals, 2.3,32,      Through this picture, once in the history, under the testing of ….   The theory physics re-examine , right now the theoretic ,,but the result between different experiments ..</a:t>
            </a:r>
            <a:endParaRPr lang="zh-CN" altLang="en-US" dirty="0" smtClean="0">
              <a:latin typeface="Arial" pitchFamily="34" charset="0"/>
            </a:endParaRPr>
          </a:p>
        </p:txBody>
      </p:sp>
      <p:sp>
        <p:nvSpPr>
          <p:cNvPr id="35844" name="灯片编号占位符 3"/>
          <p:cNvSpPr>
            <a:spLocks noGrp="1"/>
          </p:cNvSpPr>
          <p:nvPr>
            <p:ph type="sldNum" sz="quarter" idx="5"/>
          </p:nvPr>
        </p:nvSpPr>
        <p:spPr>
          <a:noFill/>
        </p:spPr>
        <p:txBody>
          <a:bodyPr/>
          <a:lstStyle/>
          <a:p>
            <a:fld id="{D8F1CE14-51B5-41E2-8EB3-5F5A3C9F597C}" type="slidenum">
              <a:rPr lang="en-US" altLang="zh-CN" smtClean="0">
                <a:latin typeface="Arial" pitchFamily="34" charset="0"/>
              </a:rPr>
              <a:pPr/>
              <a:t>5</a:t>
            </a:fld>
            <a:endParaRPr lang="en-US" altLang="zh-CN" smtClean="0">
              <a:latin typeface="Arial" pitchFamily="34" charset="0"/>
            </a:endParaRPr>
          </a:p>
        </p:txBody>
      </p:sp>
    </p:spTree>
    <p:extLst>
      <p:ext uri="{BB962C8B-B14F-4D97-AF65-F5344CB8AC3E}">
        <p14:creationId xmlns:p14="http://schemas.microsoft.com/office/powerpoint/2010/main" val="25152268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r>
              <a:rPr lang="zh-CN" altLang="en-US" dirty="0" smtClean="0"/>
              <a:t>用这套原子束流系统我们可以测量</a:t>
            </a:r>
            <a:r>
              <a:rPr lang="en-US" altLang="zh-CN" dirty="0" smtClean="0"/>
              <a:t>23P1-2</a:t>
            </a:r>
            <a:r>
              <a:rPr lang="zh-CN" altLang="en-US" dirty="0" smtClean="0"/>
              <a:t>，以及</a:t>
            </a:r>
            <a:r>
              <a:rPr lang="en-US" altLang="zh-CN" dirty="0" smtClean="0"/>
              <a:t>23P0-2</a:t>
            </a:r>
            <a:r>
              <a:rPr lang="zh-CN" altLang="en-US" dirty="0" smtClean="0"/>
              <a:t>的能级间隔</a:t>
            </a:r>
            <a:endParaRPr lang="zh-CN" altLang="en-US" dirty="0"/>
          </a:p>
        </p:txBody>
      </p:sp>
      <p:sp>
        <p:nvSpPr>
          <p:cNvPr id="4" name="灯片编号占位符 3"/>
          <p:cNvSpPr>
            <a:spLocks noGrp="1"/>
          </p:cNvSpPr>
          <p:nvPr>
            <p:ph type="sldNum" sz="quarter" idx="10"/>
          </p:nvPr>
        </p:nvSpPr>
        <p:spPr/>
        <p:txBody>
          <a:bodyPr/>
          <a:lstStyle/>
          <a:p>
            <a:fld id="{97CAB31F-BCCB-44A0-9356-4CF71B2CE618}" type="slidenum">
              <a:rPr lang="zh-CN" altLang="en-US" smtClean="0">
                <a:solidFill>
                  <a:prstClr val="black"/>
                </a:solidFill>
              </a:rPr>
              <a:pPr/>
              <a:t>6</a:t>
            </a:fld>
            <a:endParaRPr lang="zh-CN" altLang="en-US">
              <a:solidFill>
                <a:prstClr val="black"/>
              </a:solidFill>
            </a:endParaRPr>
          </a:p>
        </p:txBody>
      </p:sp>
    </p:spTree>
    <p:extLst>
      <p:ext uri="{BB962C8B-B14F-4D97-AF65-F5344CB8AC3E}">
        <p14:creationId xmlns:p14="http://schemas.microsoft.com/office/powerpoint/2010/main" val="9238203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7CAB31F-BCCB-44A0-9356-4CF71B2CE618}" type="slidenum">
              <a:rPr lang="zh-CN" altLang="en-US" smtClean="0"/>
              <a:pPr/>
              <a:t>7</a:t>
            </a:fld>
            <a:endParaRPr lang="zh-CN" altLang="en-US"/>
          </a:p>
        </p:txBody>
      </p:sp>
    </p:spTree>
    <p:extLst>
      <p:ext uri="{BB962C8B-B14F-4D97-AF65-F5344CB8AC3E}">
        <p14:creationId xmlns:p14="http://schemas.microsoft.com/office/powerpoint/2010/main" val="545888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249363" y="1279525"/>
            <a:ext cx="4603750" cy="3452813"/>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81BD63-DC2B-4E03-8EED-0EC0D636C333}" type="slidenum">
              <a:rPr lang="zh-CN" altLang="en-US" smtClean="0"/>
              <a:pPr/>
              <a:t>13</a:t>
            </a:fld>
            <a:endParaRPr lang="zh-CN" altLang="en-US"/>
          </a:p>
        </p:txBody>
      </p:sp>
    </p:spTree>
    <p:extLst>
      <p:ext uri="{BB962C8B-B14F-4D97-AF65-F5344CB8AC3E}">
        <p14:creationId xmlns:p14="http://schemas.microsoft.com/office/powerpoint/2010/main" val="3962515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1371600" y="1143000"/>
            <a:ext cx="4114800" cy="3086100"/>
          </a:xfrm>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200" kern="1200" dirty="0" smtClean="0">
                <a:solidFill>
                  <a:schemeClr val="tx1"/>
                </a:solidFill>
                <a:effectLst/>
                <a:latin typeface="+mn-lt"/>
                <a:ea typeface="+mn-ea"/>
                <a:cs typeface="+mn-cs"/>
              </a:rPr>
              <a:t>Another interesting thing we can do is to test the isotopic shift of the He-3 and He-4 atom. The current puzzle that 23P-23S and 21s-23s transitions disagree with each other by four standard deviations are still unknown. Take advantage of our beam system and the frequency comb system, we shall improve the current measurement to a precise of 1 kHz.   So hopefully we can solve this puzzle.</a:t>
            </a:r>
            <a:endParaRPr lang="zh-CN" altLang="zh-CN" sz="1200" kern="1200" dirty="0" smtClean="0">
              <a:solidFill>
                <a:schemeClr val="tx1"/>
              </a:solidFill>
              <a:effectLst/>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97CAB31F-BCCB-44A0-9356-4CF71B2CE618}" type="slidenum">
              <a:rPr lang="zh-CN" altLang="en-US" smtClean="0"/>
              <a:pPr/>
              <a:t>17</a:t>
            </a:fld>
            <a:endParaRPr lang="zh-CN" altLang="en-US"/>
          </a:p>
        </p:txBody>
      </p:sp>
    </p:spTree>
    <p:extLst>
      <p:ext uri="{BB962C8B-B14F-4D97-AF65-F5344CB8AC3E}">
        <p14:creationId xmlns:p14="http://schemas.microsoft.com/office/powerpoint/2010/main" val="28536670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711693A-64ED-42CA-A156-B4DDDF232C79}" type="slidenum">
              <a:rPr lang="zh-CN" altLang="en-US" smtClean="0"/>
              <a:pPr/>
              <a:t>25</a:t>
            </a:fld>
            <a:endParaRPr lang="zh-CN" altLang="en-US"/>
          </a:p>
        </p:txBody>
      </p:sp>
    </p:spTree>
    <p:extLst>
      <p:ext uri="{BB962C8B-B14F-4D97-AF65-F5344CB8AC3E}">
        <p14:creationId xmlns:p14="http://schemas.microsoft.com/office/powerpoint/2010/main" val="1045603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884" indent="0" algn="ctr">
              <a:buNone/>
              <a:defRPr sz="1500"/>
            </a:lvl2pPr>
            <a:lvl3pPr marL="685766" indent="0" algn="ctr">
              <a:buNone/>
              <a:defRPr sz="1350"/>
            </a:lvl3pPr>
            <a:lvl4pPr marL="1028649" indent="0" algn="ctr">
              <a:buNone/>
              <a:defRPr sz="1200"/>
            </a:lvl4pPr>
            <a:lvl5pPr marL="1371532" indent="0" algn="ctr">
              <a:buNone/>
              <a:defRPr sz="1200"/>
            </a:lvl5pPr>
            <a:lvl6pPr marL="1714415" indent="0" algn="ctr">
              <a:buNone/>
              <a:defRPr sz="1200"/>
            </a:lvl6pPr>
            <a:lvl7pPr marL="2057297" indent="0" algn="ctr">
              <a:buNone/>
              <a:defRPr sz="1200"/>
            </a:lvl7pPr>
            <a:lvl8pPr marL="2400180" indent="0" algn="ctr">
              <a:buNone/>
              <a:defRPr sz="1200"/>
            </a:lvl8pPr>
            <a:lvl9pPr marL="2743064"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A88CD8B5-505D-40BF-8772-E2D80480F21D}"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91521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102250C-CD6A-4E21-B4DB-86BB3D67D495}"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7806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AEFE1188-5F2B-49FE-AAC5-E008E58DBF09}"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7653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3"/>
          <p:cNvSpPr/>
          <p:nvPr/>
        </p:nvSpPr>
        <p:spPr>
          <a:xfrm>
            <a:off x="685800" y="319723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342884" indent="0" algn="ctr">
              <a:buNone/>
              <a:defRPr>
                <a:solidFill>
                  <a:schemeClr val="tx1">
                    <a:tint val="75000"/>
                  </a:schemeClr>
                </a:solidFill>
              </a:defRPr>
            </a:lvl2pPr>
            <a:lvl3pPr marL="685766" indent="0" algn="ctr">
              <a:buNone/>
              <a:defRPr>
                <a:solidFill>
                  <a:schemeClr val="tx1">
                    <a:tint val="75000"/>
                  </a:schemeClr>
                </a:solidFill>
              </a:defRPr>
            </a:lvl3pPr>
            <a:lvl4pPr marL="1028649" indent="0" algn="ctr">
              <a:buNone/>
              <a:defRPr>
                <a:solidFill>
                  <a:schemeClr val="tx1">
                    <a:tint val="75000"/>
                  </a:schemeClr>
                </a:solidFill>
              </a:defRPr>
            </a:lvl4pPr>
            <a:lvl5pPr marL="1371532" indent="0" algn="ctr">
              <a:buNone/>
              <a:defRPr>
                <a:solidFill>
                  <a:schemeClr val="tx1">
                    <a:tint val="75000"/>
                  </a:schemeClr>
                </a:solidFill>
              </a:defRPr>
            </a:lvl5pPr>
            <a:lvl6pPr marL="1714415" indent="0" algn="ctr">
              <a:buNone/>
              <a:defRPr>
                <a:solidFill>
                  <a:schemeClr val="tx1">
                    <a:tint val="75000"/>
                  </a:schemeClr>
                </a:solidFill>
              </a:defRPr>
            </a:lvl6pPr>
            <a:lvl7pPr marL="2057297" indent="0" algn="ctr">
              <a:buNone/>
              <a:defRPr>
                <a:solidFill>
                  <a:schemeClr val="tx1">
                    <a:tint val="75000"/>
                  </a:schemeClr>
                </a:solidFill>
              </a:defRPr>
            </a:lvl7pPr>
            <a:lvl8pPr marL="2400180" indent="0" algn="ctr">
              <a:buNone/>
              <a:defRPr>
                <a:solidFill>
                  <a:schemeClr val="tx1">
                    <a:tint val="75000"/>
                  </a:schemeClr>
                </a:solidFill>
              </a:defRPr>
            </a:lvl8pPr>
            <a:lvl9pPr marL="2743064" indent="0" algn="ctr">
              <a:buNone/>
              <a:defRPr>
                <a:solidFill>
                  <a:schemeClr val="tx1">
                    <a:tint val="75000"/>
                  </a:schemeClr>
                </a:solidFill>
              </a:defRPr>
            </a:lvl9pPr>
          </a:lstStyle>
          <a:p>
            <a:r>
              <a:rPr lang="zh-CN" altLang="en-US" smtClean="0"/>
              <a:t>单击此处编辑母版副标题样式</a:t>
            </a:r>
            <a:endParaRPr lang="en-US"/>
          </a:p>
        </p:txBody>
      </p:sp>
      <p:sp>
        <p:nvSpPr>
          <p:cNvPr id="5" name="日期占位符 3"/>
          <p:cNvSpPr>
            <a:spLocks noGrp="1"/>
          </p:cNvSpPr>
          <p:nvPr>
            <p:ph type="dt" sz="half" idx="10"/>
          </p:nvPr>
        </p:nvSpPr>
        <p:spPr/>
        <p:txBody>
          <a:bodyPr/>
          <a:lstStyle>
            <a:lvl1pPr>
              <a:defRPr/>
            </a:lvl1pPr>
          </a:lstStyle>
          <a:p>
            <a:pPr>
              <a:defRPr/>
            </a:pPr>
            <a:fld id="{0E45C6B8-0EDD-4FE8-87CB-9AD6B2B57DBC}"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5F07E149-98B5-42F2-943D-A67840705755}"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555655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a:xfrm>
            <a:off x="73025" y="6400810"/>
            <a:ext cx="3200400" cy="284163"/>
          </a:xfrm>
        </p:spPr>
        <p:txBody>
          <a:bodyPr/>
          <a:lstStyle>
            <a:lvl1pPr>
              <a:defRPr/>
            </a:lvl1pPr>
          </a:lstStyle>
          <a:p>
            <a:pPr>
              <a:defRPr/>
            </a:pPr>
            <a:fld id="{C9DB5A59-5231-4170-AD47-415B01CED01E}" type="datetime1">
              <a:rPr lang="en-US" altLang="zh-CN" smtClean="0"/>
              <a:pPr>
                <a:defRPr/>
              </a:pPr>
              <a:t>5/17/2018</a:t>
            </a:fld>
            <a:endParaRPr lang="en-US" altLang="zh-CN"/>
          </a:p>
        </p:txBody>
      </p:sp>
      <p:sp>
        <p:nvSpPr>
          <p:cNvPr id="6" name="页脚占位符 4"/>
          <p:cNvSpPr>
            <a:spLocks noGrp="1"/>
          </p:cNvSpPr>
          <p:nvPr>
            <p:ph type="ftr" sz="quarter" idx="11"/>
          </p:nvPr>
        </p:nvSpPr>
        <p:spPr>
          <a:xfrm>
            <a:off x="5330825" y="6400810"/>
            <a:ext cx="3733800" cy="284163"/>
          </a:xfrm>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D47E9FD5-80F5-4155-A4F6-AE96F3420548}"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1180085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矩形 3"/>
          <p:cNvSpPr/>
          <p:nvPr/>
        </p:nvSpPr>
        <p:spPr>
          <a:xfrm>
            <a:off x="685800" y="314326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a:xfrm>
            <a:off x="722313" y="3143255"/>
            <a:ext cx="7772400" cy="1362075"/>
          </a:xfrm>
        </p:spPr>
        <p:txBody>
          <a:bodyPr anchor="t"/>
          <a:lstStyle>
            <a:lvl1pPr algn="ctr">
              <a:defRPr sz="3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71"/>
            <a:ext cx="7772400" cy="1500187"/>
          </a:xfrm>
        </p:spPr>
        <p:txBody>
          <a:bodyPr anchor="b"/>
          <a:lstStyle>
            <a:lvl1pPr marL="0" indent="0" algn="ctr">
              <a:buNone/>
              <a:defRPr sz="1500">
                <a:solidFill>
                  <a:schemeClr val="tx1">
                    <a:tint val="75000"/>
                  </a:schemeClr>
                </a:solidFill>
              </a:defRPr>
            </a:lvl1pPr>
            <a:lvl2pPr marL="342884" indent="0" algn="ctr">
              <a:buNone/>
              <a:defRPr sz="1350">
                <a:solidFill>
                  <a:schemeClr val="tx1">
                    <a:tint val="75000"/>
                  </a:schemeClr>
                </a:solidFill>
              </a:defRPr>
            </a:lvl2pPr>
            <a:lvl3pPr marL="685766" indent="0" algn="ctr">
              <a:buNone/>
              <a:defRPr sz="1200">
                <a:solidFill>
                  <a:schemeClr val="tx1">
                    <a:tint val="75000"/>
                  </a:schemeClr>
                </a:solidFill>
              </a:defRPr>
            </a:lvl3pPr>
            <a:lvl4pPr marL="1028649" indent="0" algn="ctr">
              <a:buNone/>
              <a:defRPr sz="1050">
                <a:solidFill>
                  <a:schemeClr val="tx1">
                    <a:tint val="75000"/>
                  </a:schemeClr>
                </a:solidFill>
              </a:defRPr>
            </a:lvl4pPr>
            <a:lvl5pPr marL="1371532" indent="0" algn="ctr">
              <a:buNone/>
              <a:defRPr sz="1050">
                <a:solidFill>
                  <a:schemeClr val="tx1">
                    <a:tint val="75000"/>
                  </a:schemeClr>
                </a:solidFill>
              </a:defRPr>
            </a:lvl5pPr>
            <a:lvl6pPr marL="1714415" indent="0">
              <a:buNone/>
              <a:defRPr sz="1050">
                <a:solidFill>
                  <a:schemeClr val="tx1">
                    <a:tint val="75000"/>
                  </a:schemeClr>
                </a:solidFill>
              </a:defRPr>
            </a:lvl6pPr>
            <a:lvl7pPr marL="2057297" indent="0">
              <a:buNone/>
              <a:defRPr sz="1050">
                <a:solidFill>
                  <a:schemeClr val="tx1">
                    <a:tint val="75000"/>
                  </a:schemeClr>
                </a:solidFill>
              </a:defRPr>
            </a:lvl7pPr>
            <a:lvl8pPr marL="2400180" indent="0">
              <a:buNone/>
              <a:defRPr sz="1050">
                <a:solidFill>
                  <a:schemeClr val="tx1">
                    <a:tint val="75000"/>
                  </a:schemeClr>
                </a:solidFill>
              </a:defRPr>
            </a:lvl8pPr>
            <a:lvl9pPr marL="2743064" indent="0">
              <a:buNone/>
              <a:defRPr sz="105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838CC332-7305-460E-8B59-DBD0B6959BC3}"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8EEC5B97-1218-43DC-89D0-537AA8B75E7A}"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1550759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矩形 4"/>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020681DB-225F-456C-B0B9-DA7C5124D4E3}" type="datetime1">
              <a:rPr lang="en-US" altLang="zh-CN" smtClean="0"/>
              <a:pPr>
                <a:defRPr/>
              </a:pPr>
              <a:t>5/17/2018</a:t>
            </a:fld>
            <a:endParaRPr lang="en-US" altLang="zh-CN"/>
          </a:p>
        </p:txBody>
      </p:sp>
      <p:sp>
        <p:nvSpPr>
          <p:cNvPr id="7"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8" name="灯片编号占位符 6"/>
          <p:cNvSpPr>
            <a:spLocks noGrp="1"/>
          </p:cNvSpPr>
          <p:nvPr>
            <p:ph type="sldNum" sz="quarter" idx="12"/>
          </p:nvPr>
        </p:nvSpPr>
        <p:spPr/>
        <p:txBody>
          <a:bodyPr/>
          <a:lstStyle>
            <a:lvl1pPr>
              <a:defRPr/>
            </a:lvl1pPr>
          </a:lstStyle>
          <a:p>
            <a:pPr>
              <a:defRPr/>
            </a:pPr>
            <a:fld id="{4C83630F-B122-47F8-AAEB-084D211C541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6601006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6"/>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1800" b="1">
                <a:effectLst>
                  <a:outerShdw blurRad="50800" dist="25400" dir="5400000" algn="tl" rotWithShape="0">
                    <a:srgbClr val="000000">
                      <a:alpha val="43137"/>
                    </a:srgbClr>
                  </a:outerShdw>
                </a:effectLst>
              </a:defRPr>
            </a:lvl1pPr>
            <a:lvl2pPr marL="342884" indent="0">
              <a:buNone/>
              <a:defRPr sz="1500" b="1">
                <a:effectLst>
                  <a:outerShdw blurRad="50800" dist="25400" dir="5400000" algn="tl" rotWithShape="0">
                    <a:srgbClr val="000000">
                      <a:alpha val="43137"/>
                    </a:srgbClr>
                  </a:outerShdw>
                </a:effectLst>
              </a:defRPr>
            </a:lvl2pPr>
            <a:lvl3pPr marL="685766" indent="0">
              <a:buNone/>
              <a:defRPr sz="1350" b="1">
                <a:effectLst>
                  <a:outerShdw blurRad="50800" dist="25400" dir="5400000" algn="tl" rotWithShape="0">
                    <a:srgbClr val="000000">
                      <a:alpha val="43137"/>
                    </a:srgbClr>
                  </a:outerShdw>
                </a:effectLst>
              </a:defRPr>
            </a:lvl3pPr>
            <a:lvl4pPr marL="1028649" indent="0">
              <a:buNone/>
              <a:defRPr sz="1200" b="1">
                <a:effectLst>
                  <a:outerShdw blurRad="50800" dist="25400" dir="5400000" algn="tl" rotWithShape="0">
                    <a:srgbClr val="000000">
                      <a:alpha val="43137"/>
                    </a:srgbClr>
                  </a:outerShdw>
                </a:effectLst>
              </a:defRPr>
            </a:lvl4pPr>
            <a:lvl5pPr marL="1371532" indent="0">
              <a:buNone/>
              <a:defRPr sz="1200" b="1">
                <a:effectLst>
                  <a:outerShdw blurRad="50800" dist="25400" dir="5400000" algn="tl" rotWithShape="0">
                    <a:srgbClr val="000000">
                      <a:alpha val="43137"/>
                    </a:srgbClr>
                  </a:outerShdw>
                </a:effectLst>
              </a:defRPr>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30" y="1535113"/>
            <a:ext cx="4041775" cy="639762"/>
          </a:xfrm>
        </p:spPr>
        <p:txBody>
          <a:bodyPr anchor="b"/>
          <a:lstStyle>
            <a:lvl1pPr marL="0" indent="0">
              <a:buNone/>
              <a:defRPr sz="1800" b="1">
                <a:effectLst>
                  <a:outerShdw blurRad="50800" dist="25400" dir="5400000" algn="tl" rotWithShape="0">
                    <a:srgbClr val="000000">
                      <a:alpha val="43137"/>
                    </a:srgbClr>
                  </a:outerShdw>
                </a:effectLst>
              </a:defRPr>
            </a:lvl1pPr>
            <a:lvl2pPr marL="342884" indent="0">
              <a:buNone/>
              <a:defRPr sz="1500" b="1">
                <a:effectLst>
                  <a:outerShdw blurRad="50800" dist="25400" dir="5400000" algn="tl" rotWithShape="0">
                    <a:srgbClr val="000000">
                      <a:alpha val="43137"/>
                    </a:srgbClr>
                  </a:outerShdw>
                </a:effectLst>
              </a:defRPr>
            </a:lvl2pPr>
            <a:lvl3pPr marL="685766" indent="0">
              <a:buNone/>
              <a:defRPr sz="1350" b="1">
                <a:effectLst>
                  <a:outerShdw blurRad="50800" dist="25400" dir="5400000" algn="tl" rotWithShape="0">
                    <a:srgbClr val="000000">
                      <a:alpha val="43137"/>
                    </a:srgbClr>
                  </a:outerShdw>
                </a:effectLst>
              </a:defRPr>
            </a:lvl3pPr>
            <a:lvl4pPr marL="1028649" indent="0">
              <a:buNone/>
              <a:defRPr sz="1200" b="1">
                <a:effectLst>
                  <a:outerShdw blurRad="50800" dist="25400" dir="5400000" algn="tl" rotWithShape="0">
                    <a:srgbClr val="000000">
                      <a:alpha val="43137"/>
                    </a:srgbClr>
                  </a:outerShdw>
                </a:effectLst>
              </a:defRPr>
            </a:lvl4pPr>
            <a:lvl5pPr marL="1371532" indent="0">
              <a:buNone/>
              <a:defRPr sz="1200" b="1">
                <a:effectLst>
                  <a:outerShdw blurRad="50800" dist="25400" dir="5400000" algn="tl" rotWithShape="0">
                    <a:srgbClr val="000000">
                      <a:alpha val="43137"/>
                    </a:srgbClr>
                  </a:outerShdw>
                </a:effectLst>
              </a:defRPr>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8" name="日期占位符 6"/>
          <p:cNvSpPr>
            <a:spLocks noGrp="1"/>
          </p:cNvSpPr>
          <p:nvPr>
            <p:ph type="dt" sz="half" idx="10"/>
          </p:nvPr>
        </p:nvSpPr>
        <p:spPr/>
        <p:txBody>
          <a:bodyPr/>
          <a:lstStyle>
            <a:lvl1pPr>
              <a:defRPr/>
            </a:lvl1pPr>
          </a:lstStyle>
          <a:p>
            <a:pPr>
              <a:defRPr/>
            </a:pPr>
            <a:fld id="{1A17892C-A778-4E48-898E-2147FCD32AB3}" type="datetime1">
              <a:rPr lang="en-US" altLang="zh-CN" smtClean="0"/>
              <a:pPr>
                <a:defRPr/>
              </a:pPr>
              <a:t>5/17/2018</a:t>
            </a:fld>
            <a:endParaRPr lang="en-US" altLang="zh-CN"/>
          </a:p>
        </p:txBody>
      </p:sp>
      <p:sp>
        <p:nvSpPr>
          <p:cNvPr id="9" name="页脚占位符 7"/>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10" name="灯片编号占位符 8"/>
          <p:cNvSpPr>
            <a:spLocks noGrp="1"/>
          </p:cNvSpPr>
          <p:nvPr>
            <p:ph type="sldNum" sz="quarter" idx="12"/>
          </p:nvPr>
        </p:nvSpPr>
        <p:spPr/>
        <p:txBody>
          <a:bodyPr/>
          <a:lstStyle>
            <a:lvl1pPr>
              <a:defRPr/>
            </a:lvl1pPr>
          </a:lstStyle>
          <a:p>
            <a:pPr>
              <a:defRPr/>
            </a:pPr>
            <a:fld id="{DDAD6C68-0216-4495-B4DC-6EFE9A2C69E8}"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336863880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4" name="日期占位符 2"/>
          <p:cNvSpPr>
            <a:spLocks noGrp="1"/>
          </p:cNvSpPr>
          <p:nvPr>
            <p:ph type="dt" sz="half" idx="10"/>
          </p:nvPr>
        </p:nvSpPr>
        <p:spPr/>
        <p:txBody>
          <a:bodyPr/>
          <a:lstStyle>
            <a:lvl1pPr>
              <a:defRPr/>
            </a:lvl1pPr>
          </a:lstStyle>
          <a:p>
            <a:pPr>
              <a:defRPr/>
            </a:pPr>
            <a:fld id="{C41121C7-6A97-45AB-A267-67B6BFC60EA0}" type="datetime1">
              <a:rPr lang="en-US" altLang="zh-CN" smtClean="0"/>
              <a:pPr>
                <a:defRPr/>
              </a:pPr>
              <a:t>5/17/2018</a:t>
            </a:fld>
            <a:endParaRPr lang="en-US" altLang="zh-CN"/>
          </a:p>
        </p:txBody>
      </p:sp>
      <p:sp>
        <p:nvSpPr>
          <p:cNvPr id="5" name="页脚占位符 3"/>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6" name="灯片编号占位符 4"/>
          <p:cNvSpPr>
            <a:spLocks noGrp="1"/>
          </p:cNvSpPr>
          <p:nvPr>
            <p:ph type="sldNum" sz="quarter" idx="12"/>
          </p:nvPr>
        </p:nvSpPr>
        <p:spPr/>
        <p:txBody>
          <a:bodyPr/>
          <a:lstStyle>
            <a:lvl1pPr>
              <a:defRPr/>
            </a:lvl1pPr>
          </a:lstStyle>
          <a:p>
            <a:pPr>
              <a:defRPr/>
            </a:pPr>
            <a:fld id="{139CEECE-722F-4ED6-BA15-72E45257638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38267878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E38FF80C-B8AE-4F7C-B0CA-11E0AB7C82E1}" type="datetime1">
              <a:rPr lang="en-US" altLang="zh-CN" smtClean="0"/>
              <a:pPr>
                <a:defRPr/>
              </a:pPr>
              <a:t>5/17/2018</a:t>
            </a:fld>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4" name="灯片编号占位符 3"/>
          <p:cNvSpPr>
            <a:spLocks noGrp="1"/>
          </p:cNvSpPr>
          <p:nvPr>
            <p:ph type="sldNum" sz="quarter" idx="12"/>
          </p:nvPr>
        </p:nvSpPr>
        <p:spPr/>
        <p:txBody>
          <a:bodyPr/>
          <a:lstStyle>
            <a:lvl1pPr>
              <a:defRPr/>
            </a:lvl1pPr>
          </a:lstStyle>
          <a:p>
            <a:pPr>
              <a:defRPr/>
            </a:pPr>
            <a:fld id="{201E3C09-BA95-44B0-AD22-AEB66239AF9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1182345485"/>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4"/>
          <p:cNvSpPr/>
          <p:nvPr/>
        </p:nvSpPr>
        <p:spPr>
          <a:xfrm>
            <a:off x="2786065" y="1054110"/>
            <a:ext cx="5903912"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a:xfrm>
            <a:off x="2786052" y="228600"/>
            <a:ext cx="5900752" cy="842946"/>
          </a:xfrm>
        </p:spPr>
        <p:txBody>
          <a:bodyPr anchor="b"/>
          <a:lstStyle>
            <a:lvl1pPr algn="ctr">
              <a:defRPr sz="21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6" y="1142984"/>
            <a:ext cx="2257408" cy="5143536"/>
          </a:xfrm>
        </p:spPr>
        <p:txBody>
          <a:bodyPr anchor="ctr"/>
          <a:lstStyle>
            <a:lvl1pPr marL="0" indent="0">
              <a:buNone/>
              <a:defRPr sz="1050"/>
            </a:lvl1pPr>
            <a:lvl2pPr marL="342884" indent="0">
              <a:buNone/>
              <a:defRPr sz="900"/>
            </a:lvl2pPr>
            <a:lvl3pPr marL="685766" indent="0">
              <a:buNone/>
              <a:defRPr sz="750"/>
            </a:lvl3pPr>
            <a:lvl4pPr marL="1028649" indent="0">
              <a:buNone/>
              <a:defRPr sz="675"/>
            </a:lvl4pPr>
            <a:lvl5pPr marL="1371532" indent="0">
              <a:buNone/>
              <a:defRPr sz="675"/>
            </a:lvl5pPr>
            <a:lvl6pPr marL="1714415" indent="0">
              <a:buNone/>
              <a:defRPr sz="675"/>
            </a:lvl6pPr>
            <a:lvl7pPr marL="2057297" indent="0">
              <a:buNone/>
              <a:defRPr sz="675"/>
            </a:lvl7pPr>
            <a:lvl8pPr marL="2400180" indent="0">
              <a:buNone/>
              <a:defRPr sz="675"/>
            </a:lvl8pPr>
            <a:lvl9pPr marL="2743064" indent="0">
              <a:buNone/>
              <a:defRPr sz="6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FAEFB182-E0EC-478C-81E0-4FB56172A099}" type="datetime1">
              <a:rPr lang="en-US" altLang="zh-CN" smtClean="0"/>
              <a:pPr>
                <a:defRPr/>
              </a:pPr>
              <a:t>5/17/2018</a:t>
            </a:fld>
            <a:endParaRPr lang="en-US" altLang="zh-CN"/>
          </a:p>
        </p:txBody>
      </p:sp>
      <p:sp>
        <p:nvSpPr>
          <p:cNvPr id="7"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8" name="灯片编号占位符 6"/>
          <p:cNvSpPr>
            <a:spLocks noGrp="1"/>
          </p:cNvSpPr>
          <p:nvPr>
            <p:ph type="sldNum" sz="quarter" idx="12"/>
          </p:nvPr>
        </p:nvSpPr>
        <p:spPr/>
        <p:txBody>
          <a:bodyPr/>
          <a:lstStyle>
            <a:lvl1pPr>
              <a:defRPr/>
            </a:lvl1pPr>
          </a:lstStyle>
          <a:p>
            <a:pPr>
              <a:defRPr/>
            </a:pPr>
            <a:fld id="{79F0498A-04B5-439E-BED1-2AE00AFC9457}"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1960883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7735CA3A-D075-411F-9BB6-D86F86673F08}"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13260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18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3"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rtlCol="0">
            <a:normAutofit/>
          </a:bodyPr>
          <a:lstStyle>
            <a:lvl1pPr marL="0" indent="0">
              <a:buNone/>
              <a:defRPr sz="2400"/>
            </a:lvl1pPr>
            <a:lvl2pPr marL="342884" indent="0">
              <a:buNone/>
              <a:defRPr sz="2100"/>
            </a:lvl2pPr>
            <a:lvl3pPr marL="685766" indent="0">
              <a:buNone/>
              <a:defRPr sz="1800"/>
            </a:lvl3pPr>
            <a:lvl4pPr marL="1028649" indent="0">
              <a:buNone/>
              <a:defRPr sz="1500"/>
            </a:lvl4pPr>
            <a:lvl5pPr marL="1371532" indent="0">
              <a:buNone/>
              <a:defRPr sz="1500"/>
            </a:lvl5pPr>
            <a:lvl6pPr marL="1714415" indent="0">
              <a:buNone/>
              <a:defRPr sz="1500"/>
            </a:lvl6pPr>
            <a:lvl7pPr marL="2057297" indent="0">
              <a:buNone/>
              <a:defRPr sz="1500"/>
            </a:lvl7pPr>
            <a:lvl8pPr marL="2400180" indent="0">
              <a:buNone/>
              <a:defRPr sz="1500"/>
            </a:lvl8pPr>
            <a:lvl9pPr marL="2743064" indent="0">
              <a:buNone/>
              <a:defRPr sz="15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2362201" y="5410200"/>
            <a:ext cx="5657888" cy="804862"/>
          </a:xfrm>
        </p:spPr>
        <p:txBody>
          <a:bodyPr anchor="ctr"/>
          <a:lstStyle>
            <a:lvl1pPr marL="0" indent="0" algn="r">
              <a:buNone/>
              <a:defRPr sz="900" b="0"/>
            </a:lvl1pPr>
            <a:lvl2pPr marL="342884" indent="0" algn="r">
              <a:buNone/>
              <a:defRPr sz="900" b="0"/>
            </a:lvl2pPr>
            <a:lvl3pPr marL="685766" indent="0" algn="r">
              <a:buNone/>
              <a:defRPr sz="900" b="0"/>
            </a:lvl3pPr>
            <a:lvl4pPr marL="1028649" indent="0" algn="r">
              <a:buNone/>
              <a:defRPr sz="900" b="0"/>
            </a:lvl4pPr>
            <a:lvl5pPr marL="1371532" indent="0" algn="r">
              <a:buNone/>
              <a:defRPr sz="900" b="0"/>
            </a:lvl5pPr>
            <a:lvl6pPr marL="1714415" indent="0">
              <a:buNone/>
              <a:defRPr sz="675"/>
            </a:lvl6pPr>
            <a:lvl7pPr marL="2057297" indent="0">
              <a:buNone/>
              <a:defRPr sz="675"/>
            </a:lvl7pPr>
            <a:lvl8pPr marL="2400180" indent="0">
              <a:buNone/>
              <a:defRPr sz="675"/>
            </a:lvl8pPr>
            <a:lvl9pPr marL="2743064" indent="0">
              <a:buNone/>
              <a:defRPr sz="6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lvl1pPr>
              <a:defRPr/>
            </a:lvl1pPr>
          </a:lstStyle>
          <a:p>
            <a:pPr>
              <a:defRPr/>
            </a:pPr>
            <a:fld id="{5EB0D22A-5614-4526-BF72-CB67FC537C95}" type="datetime1">
              <a:rPr lang="en-US" altLang="zh-CN" smtClean="0"/>
              <a:pPr>
                <a:defRPr/>
              </a:pPr>
              <a:t>5/17/2018</a:t>
            </a:fld>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6"/>
          <p:cNvSpPr>
            <a:spLocks noGrp="1"/>
          </p:cNvSpPr>
          <p:nvPr>
            <p:ph type="sldNum" sz="quarter" idx="12"/>
          </p:nvPr>
        </p:nvSpPr>
        <p:spPr/>
        <p:txBody>
          <a:bodyPr/>
          <a:lstStyle>
            <a:lvl1pPr>
              <a:defRPr/>
            </a:lvl1pPr>
          </a:lstStyle>
          <a:p>
            <a:pPr>
              <a:defRPr/>
            </a:pPr>
            <a:fld id="{071627F0-4D97-442A-A8F5-49505EBCBF25}"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285332763"/>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9C142342-98FC-4AFF-8307-69EEF359CD73}"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A249F54E-E2BF-40D9-9972-D5AB0403866A}"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297258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7"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82F5FD5D-DDEF-4A32-91A8-414D008D53A0}" type="datetime1">
              <a:rPr lang="en-US" altLang="zh-CN" smtClean="0"/>
              <a:pPr>
                <a:defRPr/>
              </a:pPr>
              <a:t>5/17/2018</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lvl1pPr>
              <a:defRPr/>
            </a:lvl1pPr>
          </a:lstStyle>
          <a:p>
            <a:pPr>
              <a:defRPr/>
            </a:pPr>
            <a:fld id="{E8324D6A-B8B4-41FE-BDDC-3494AFA696C5}" type="slidenum">
              <a:rPr lang="en-US">
                <a:solidFill>
                  <a:srgbClr val="2F2F2F">
                    <a:lumMod val="75000"/>
                    <a:lumOff val="25000"/>
                  </a:srgbClr>
                </a:solidFill>
              </a:rPr>
              <a:pPr>
                <a:defRPr/>
              </a:pPr>
              <a:t>‹#›</a:t>
            </a:fld>
            <a:endParaRPr lang="zh-CN" altLang="en-US" dirty="0">
              <a:solidFill>
                <a:srgbClr val="2F2F2F">
                  <a:lumMod val="75000"/>
                  <a:lumOff val="25000"/>
                </a:srgbClr>
              </a:solidFill>
            </a:endParaRPr>
          </a:p>
        </p:txBody>
      </p:sp>
    </p:spTree>
    <p:extLst>
      <p:ext uri="{BB962C8B-B14F-4D97-AF65-F5344CB8AC3E}">
        <p14:creationId xmlns:p14="http://schemas.microsoft.com/office/powerpoint/2010/main" val="20163059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矩形 3"/>
          <p:cNvSpPr/>
          <p:nvPr/>
        </p:nvSpPr>
        <p:spPr>
          <a:xfrm>
            <a:off x="685800" y="3197235"/>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ctrTitle"/>
          </p:nvPr>
        </p:nvSpPr>
        <p:spPr>
          <a:xfrm>
            <a:off x="685800" y="1676401"/>
            <a:ext cx="7772400" cy="1538286"/>
          </a:xfrm>
        </p:spPr>
        <p:txBody>
          <a:bodyPr anchor="b"/>
          <a:lstStyle/>
          <a:p>
            <a:r>
              <a:rPr lang="zh-CN" altLang="en-US" smtClean="0"/>
              <a:t>单击此处编辑母版标题样式</a:t>
            </a:r>
            <a:endParaRPr lang="en-US"/>
          </a:p>
        </p:txBody>
      </p:sp>
      <p:sp>
        <p:nvSpPr>
          <p:cNvPr id="3" name="副标题 2"/>
          <p:cNvSpPr>
            <a:spLocks noGrp="1"/>
          </p:cNvSpPr>
          <p:nvPr>
            <p:ph type="subTitle" idx="1"/>
          </p:nvPr>
        </p:nvSpPr>
        <p:spPr>
          <a:xfrm>
            <a:off x="1371600" y="3214686"/>
            <a:ext cx="6400800" cy="1752600"/>
          </a:xfrm>
        </p:spPr>
        <p:txBody>
          <a:bodyPr/>
          <a:lstStyle>
            <a:lvl1pPr marL="0" indent="0" algn="ctr">
              <a:buNone/>
              <a:defRPr>
                <a:solidFill>
                  <a:schemeClr val="tx1">
                    <a:tint val="75000"/>
                  </a:schemeClr>
                </a:solidFill>
              </a:defRPr>
            </a:lvl1pPr>
            <a:lvl2pPr marL="342884" indent="0" algn="ctr">
              <a:buNone/>
              <a:defRPr>
                <a:solidFill>
                  <a:schemeClr val="tx1">
                    <a:tint val="75000"/>
                  </a:schemeClr>
                </a:solidFill>
              </a:defRPr>
            </a:lvl2pPr>
            <a:lvl3pPr marL="685766" indent="0" algn="ctr">
              <a:buNone/>
              <a:defRPr>
                <a:solidFill>
                  <a:schemeClr val="tx1">
                    <a:tint val="75000"/>
                  </a:schemeClr>
                </a:solidFill>
              </a:defRPr>
            </a:lvl3pPr>
            <a:lvl4pPr marL="1028649" indent="0" algn="ctr">
              <a:buNone/>
              <a:defRPr>
                <a:solidFill>
                  <a:schemeClr val="tx1">
                    <a:tint val="75000"/>
                  </a:schemeClr>
                </a:solidFill>
              </a:defRPr>
            </a:lvl4pPr>
            <a:lvl5pPr marL="1371532" indent="0" algn="ctr">
              <a:buNone/>
              <a:defRPr>
                <a:solidFill>
                  <a:schemeClr val="tx1">
                    <a:tint val="75000"/>
                  </a:schemeClr>
                </a:solidFill>
              </a:defRPr>
            </a:lvl5pPr>
            <a:lvl6pPr marL="1714415" indent="0" algn="ctr">
              <a:buNone/>
              <a:defRPr>
                <a:solidFill>
                  <a:schemeClr val="tx1">
                    <a:tint val="75000"/>
                  </a:schemeClr>
                </a:solidFill>
              </a:defRPr>
            </a:lvl6pPr>
            <a:lvl7pPr marL="2057297" indent="0" algn="ctr">
              <a:buNone/>
              <a:defRPr>
                <a:solidFill>
                  <a:schemeClr val="tx1">
                    <a:tint val="75000"/>
                  </a:schemeClr>
                </a:solidFill>
              </a:defRPr>
            </a:lvl7pPr>
            <a:lvl8pPr marL="2400180" indent="0" algn="ctr">
              <a:buNone/>
              <a:defRPr>
                <a:solidFill>
                  <a:schemeClr val="tx1">
                    <a:tint val="75000"/>
                  </a:schemeClr>
                </a:solidFill>
              </a:defRPr>
            </a:lvl8pPr>
            <a:lvl9pPr marL="2743064" indent="0" algn="ctr">
              <a:buNone/>
              <a:defRPr>
                <a:solidFill>
                  <a:schemeClr val="tx1">
                    <a:tint val="75000"/>
                  </a:schemeClr>
                </a:solidFill>
              </a:defRPr>
            </a:lvl9pPr>
          </a:lstStyle>
          <a:p>
            <a:r>
              <a:rPr lang="zh-CN" altLang="en-US" smtClean="0"/>
              <a:t>单击此处编辑母版副标题样式</a:t>
            </a:r>
            <a:endParaRPr lang="en-US"/>
          </a:p>
        </p:txBody>
      </p:sp>
      <p:sp>
        <p:nvSpPr>
          <p:cNvPr id="5" name="日期占位符 3"/>
          <p:cNvSpPr>
            <a:spLocks noGrp="1"/>
          </p:cNvSpPr>
          <p:nvPr>
            <p:ph type="dt" sz="half" idx="10"/>
          </p:nvPr>
        </p:nvSpPr>
        <p:spPr/>
        <p:txBody>
          <a:bodyPr/>
          <a:lstStyle>
            <a:lvl1pPr>
              <a:defRPr/>
            </a:lvl1pPr>
          </a:lstStyle>
          <a:p>
            <a:pPr>
              <a:defRPr/>
            </a:pPr>
            <a:fld id="{0E45C6B8-0EDD-4FE8-87CB-9AD6B2B57DBC}"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5F07E149-98B5-42F2-943D-A67840705755}"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5188278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a:xfrm>
            <a:off x="73025" y="6400810"/>
            <a:ext cx="3200400" cy="284163"/>
          </a:xfrm>
        </p:spPr>
        <p:txBody>
          <a:bodyPr/>
          <a:lstStyle>
            <a:lvl1pPr>
              <a:defRPr/>
            </a:lvl1pPr>
          </a:lstStyle>
          <a:p>
            <a:pPr>
              <a:defRPr/>
            </a:pPr>
            <a:fld id="{C9DB5A59-5231-4170-AD47-415B01CED01E}" type="datetime1">
              <a:rPr lang="en-US" altLang="zh-CN" smtClean="0"/>
              <a:pPr>
                <a:defRPr/>
              </a:pPr>
              <a:t>5/17/2018</a:t>
            </a:fld>
            <a:endParaRPr lang="en-US" altLang="zh-CN"/>
          </a:p>
        </p:txBody>
      </p:sp>
      <p:sp>
        <p:nvSpPr>
          <p:cNvPr id="6" name="页脚占位符 4"/>
          <p:cNvSpPr>
            <a:spLocks noGrp="1"/>
          </p:cNvSpPr>
          <p:nvPr>
            <p:ph type="ftr" sz="quarter" idx="11"/>
          </p:nvPr>
        </p:nvSpPr>
        <p:spPr>
          <a:xfrm>
            <a:off x="5330825" y="6400810"/>
            <a:ext cx="3733800" cy="284163"/>
          </a:xfrm>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D47E9FD5-80F5-4155-A4F6-AE96F3420548}"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9292940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矩形 3"/>
          <p:cNvSpPr/>
          <p:nvPr/>
        </p:nvSpPr>
        <p:spPr>
          <a:xfrm>
            <a:off x="685800" y="3143260"/>
            <a:ext cx="7772400"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a:xfrm>
            <a:off x="722313" y="3143255"/>
            <a:ext cx="7772400" cy="1362075"/>
          </a:xfrm>
        </p:spPr>
        <p:txBody>
          <a:bodyPr anchor="t"/>
          <a:lstStyle>
            <a:lvl1pPr algn="ctr">
              <a:defRPr sz="3000" b="0" cap="all"/>
            </a:lvl1pPr>
          </a:lstStyle>
          <a:p>
            <a:r>
              <a:rPr lang="zh-CN" altLang="en-US" smtClean="0"/>
              <a:t>单击此处编辑母版标题样式</a:t>
            </a:r>
            <a:endParaRPr lang="en-US"/>
          </a:p>
        </p:txBody>
      </p:sp>
      <p:sp>
        <p:nvSpPr>
          <p:cNvPr id="3" name="文本占位符 2"/>
          <p:cNvSpPr>
            <a:spLocks noGrp="1"/>
          </p:cNvSpPr>
          <p:nvPr>
            <p:ph type="body" idx="1"/>
          </p:nvPr>
        </p:nvSpPr>
        <p:spPr>
          <a:xfrm>
            <a:off x="722313" y="1643071"/>
            <a:ext cx="7772400" cy="1500187"/>
          </a:xfrm>
        </p:spPr>
        <p:txBody>
          <a:bodyPr anchor="b"/>
          <a:lstStyle>
            <a:lvl1pPr marL="0" indent="0" algn="ctr">
              <a:buNone/>
              <a:defRPr sz="1500">
                <a:solidFill>
                  <a:schemeClr val="tx1">
                    <a:tint val="75000"/>
                  </a:schemeClr>
                </a:solidFill>
              </a:defRPr>
            </a:lvl1pPr>
            <a:lvl2pPr marL="342884" indent="0" algn="ctr">
              <a:buNone/>
              <a:defRPr sz="1350">
                <a:solidFill>
                  <a:schemeClr val="tx1">
                    <a:tint val="75000"/>
                  </a:schemeClr>
                </a:solidFill>
              </a:defRPr>
            </a:lvl2pPr>
            <a:lvl3pPr marL="685766" indent="0" algn="ctr">
              <a:buNone/>
              <a:defRPr sz="1200">
                <a:solidFill>
                  <a:schemeClr val="tx1">
                    <a:tint val="75000"/>
                  </a:schemeClr>
                </a:solidFill>
              </a:defRPr>
            </a:lvl3pPr>
            <a:lvl4pPr marL="1028649" indent="0" algn="ctr">
              <a:buNone/>
              <a:defRPr sz="1050">
                <a:solidFill>
                  <a:schemeClr val="tx1">
                    <a:tint val="75000"/>
                  </a:schemeClr>
                </a:solidFill>
              </a:defRPr>
            </a:lvl4pPr>
            <a:lvl5pPr marL="1371532" indent="0" algn="ctr">
              <a:buNone/>
              <a:defRPr sz="1050">
                <a:solidFill>
                  <a:schemeClr val="tx1">
                    <a:tint val="75000"/>
                  </a:schemeClr>
                </a:solidFill>
              </a:defRPr>
            </a:lvl5pPr>
            <a:lvl6pPr marL="1714415" indent="0">
              <a:buNone/>
              <a:defRPr sz="1050">
                <a:solidFill>
                  <a:schemeClr val="tx1">
                    <a:tint val="75000"/>
                  </a:schemeClr>
                </a:solidFill>
              </a:defRPr>
            </a:lvl6pPr>
            <a:lvl7pPr marL="2057297" indent="0">
              <a:buNone/>
              <a:defRPr sz="1050">
                <a:solidFill>
                  <a:schemeClr val="tx1">
                    <a:tint val="75000"/>
                  </a:schemeClr>
                </a:solidFill>
              </a:defRPr>
            </a:lvl7pPr>
            <a:lvl8pPr marL="2400180" indent="0">
              <a:buNone/>
              <a:defRPr sz="1050">
                <a:solidFill>
                  <a:schemeClr val="tx1">
                    <a:tint val="75000"/>
                  </a:schemeClr>
                </a:solidFill>
              </a:defRPr>
            </a:lvl8pPr>
            <a:lvl9pPr marL="2743064" indent="0">
              <a:buNone/>
              <a:defRPr sz="1050">
                <a:solidFill>
                  <a:schemeClr val="tx1">
                    <a:tint val="75000"/>
                  </a:schemeClr>
                </a:solidFill>
              </a:defRPr>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838CC332-7305-460E-8B59-DBD0B6959BC3}"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8EEC5B97-1218-43DC-89D0-537AA8B75E7A}"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30785824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矩形 4"/>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内容占位符 2"/>
          <p:cNvSpPr>
            <a:spLocks noGrp="1"/>
          </p:cNvSpPr>
          <p:nvPr>
            <p:ph sz="half" idx="1"/>
          </p:nvPr>
        </p:nvSpPr>
        <p:spPr>
          <a:xfrm>
            <a:off x="457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内容占位符 3"/>
          <p:cNvSpPr>
            <a:spLocks noGrp="1"/>
          </p:cNvSpPr>
          <p:nvPr>
            <p:ph sz="half" idx="2"/>
          </p:nvPr>
        </p:nvSpPr>
        <p:spPr>
          <a:xfrm>
            <a:off x="4648200" y="1600206"/>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020681DB-225F-456C-B0B9-DA7C5124D4E3}" type="datetime1">
              <a:rPr lang="en-US" altLang="zh-CN" smtClean="0"/>
              <a:pPr>
                <a:defRPr/>
              </a:pPr>
              <a:t>5/17/2018</a:t>
            </a:fld>
            <a:endParaRPr lang="en-US" altLang="zh-CN"/>
          </a:p>
        </p:txBody>
      </p:sp>
      <p:sp>
        <p:nvSpPr>
          <p:cNvPr id="7"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8" name="灯片编号占位符 6"/>
          <p:cNvSpPr>
            <a:spLocks noGrp="1"/>
          </p:cNvSpPr>
          <p:nvPr>
            <p:ph type="sldNum" sz="quarter" idx="12"/>
          </p:nvPr>
        </p:nvSpPr>
        <p:spPr/>
        <p:txBody>
          <a:bodyPr/>
          <a:lstStyle>
            <a:lvl1pPr>
              <a:defRPr/>
            </a:lvl1pPr>
          </a:lstStyle>
          <a:p>
            <a:pPr>
              <a:defRPr/>
            </a:pPr>
            <a:fld id="{4C83630F-B122-47F8-AAEB-084D211C541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368392957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矩形 6"/>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lvl1pPr>
              <a:defRPr/>
            </a:lvl1pPr>
          </a:lstStyle>
          <a:p>
            <a:r>
              <a:rPr lang="zh-CN" altLang="en-US" smtClean="0"/>
              <a:t>单击此处编辑母版标题样式</a:t>
            </a:r>
            <a:endParaRPr 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1800" b="1">
                <a:effectLst>
                  <a:outerShdw blurRad="50800" dist="25400" dir="5400000" algn="tl" rotWithShape="0">
                    <a:srgbClr val="000000">
                      <a:alpha val="43137"/>
                    </a:srgbClr>
                  </a:outerShdw>
                </a:effectLst>
              </a:defRPr>
            </a:lvl1pPr>
            <a:lvl2pPr marL="342884" indent="0">
              <a:buNone/>
              <a:defRPr sz="1500" b="1">
                <a:effectLst>
                  <a:outerShdw blurRad="50800" dist="25400" dir="5400000" algn="tl" rotWithShape="0">
                    <a:srgbClr val="000000">
                      <a:alpha val="43137"/>
                    </a:srgbClr>
                  </a:outerShdw>
                </a:effectLst>
              </a:defRPr>
            </a:lvl2pPr>
            <a:lvl3pPr marL="685766" indent="0">
              <a:buNone/>
              <a:defRPr sz="1350" b="1">
                <a:effectLst>
                  <a:outerShdw blurRad="50800" dist="25400" dir="5400000" algn="tl" rotWithShape="0">
                    <a:srgbClr val="000000">
                      <a:alpha val="43137"/>
                    </a:srgbClr>
                  </a:outerShdw>
                </a:effectLst>
              </a:defRPr>
            </a:lvl3pPr>
            <a:lvl4pPr marL="1028649" indent="0">
              <a:buNone/>
              <a:defRPr sz="1200" b="1">
                <a:effectLst>
                  <a:outerShdw blurRad="50800" dist="25400" dir="5400000" algn="tl" rotWithShape="0">
                    <a:srgbClr val="000000">
                      <a:alpha val="43137"/>
                    </a:srgbClr>
                  </a:outerShdw>
                </a:effectLst>
              </a:defRPr>
            </a:lvl4pPr>
            <a:lvl5pPr marL="1371532" indent="0">
              <a:buNone/>
              <a:defRPr sz="1200" b="1">
                <a:effectLst>
                  <a:outerShdw blurRad="50800" dist="25400" dir="5400000" algn="tl" rotWithShape="0">
                    <a:srgbClr val="000000">
                      <a:alpha val="43137"/>
                    </a:srgbClr>
                  </a:outerShdw>
                </a:effectLst>
              </a:defRPr>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文本占位符 4"/>
          <p:cNvSpPr>
            <a:spLocks noGrp="1"/>
          </p:cNvSpPr>
          <p:nvPr>
            <p:ph type="body" sz="quarter" idx="3"/>
          </p:nvPr>
        </p:nvSpPr>
        <p:spPr>
          <a:xfrm>
            <a:off x="4645030" y="1535113"/>
            <a:ext cx="4041775" cy="639762"/>
          </a:xfrm>
        </p:spPr>
        <p:txBody>
          <a:bodyPr anchor="b"/>
          <a:lstStyle>
            <a:lvl1pPr marL="0" indent="0">
              <a:buNone/>
              <a:defRPr sz="1800" b="1">
                <a:effectLst>
                  <a:outerShdw blurRad="50800" dist="25400" dir="5400000" algn="tl" rotWithShape="0">
                    <a:srgbClr val="000000">
                      <a:alpha val="43137"/>
                    </a:srgbClr>
                  </a:outerShdw>
                </a:effectLst>
              </a:defRPr>
            </a:lvl1pPr>
            <a:lvl2pPr marL="342884" indent="0">
              <a:buNone/>
              <a:defRPr sz="1500" b="1">
                <a:effectLst>
                  <a:outerShdw blurRad="50800" dist="25400" dir="5400000" algn="tl" rotWithShape="0">
                    <a:srgbClr val="000000">
                      <a:alpha val="43137"/>
                    </a:srgbClr>
                  </a:outerShdw>
                </a:effectLst>
              </a:defRPr>
            </a:lvl2pPr>
            <a:lvl3pPr marL="685766" indent="0">
              <a:buNone/>
              <a:defRPr sz="1350" b="1">
                <a:effectLst>
                  <a:outerShdw blurRad="50800" dist="25400" dir="5400000" algn="tl" rotWithShape="0">
                    <a:srgbClr val="000000">
                      <a:alpha val="43137"/>
                    </a:srgbClr>
                  </a:outerShdw>
                </a:effectLst>
              </a:defRPr>
            </a:lvl3pPr>
            <a:lvl4pPr marL="1028649" indent="0">
              <a:buNone/>
              <a:defRPr sz="1200" b="1">
                <a:effectLst>
                  <a:outerShdw blurRad="50800" dist="25400" dir="5400000" algn="tl" rotWithShape="0">
                    <a:srgbClr val="000000">
                      <a:alpha val="43137"/>
                    </a:srgbClr>
                  </a:outerShdw>
                </a:effectLst>
              </a:defRPr>
            </a:lvl4pPr>
            <a:lvl5pPr marL="1371532" indent="0">
              <a:buNone/>
              <a:defRPr sz="1200" b="1">
                <a:effectLst>
                  <a:outerShdw blurRad="50800" dist="25400" dir="5400000" algn="tl" rotWithShape="0">
                    <a:srgbClr val="000000">
                      <a:alpha val="43137"/>
                    </a:srgbClr>
                  </a:outerShdw>
                </a:effectLst>
              </a:defRPr>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8" name="日期占位符 6"/>
          <p:cNvSpPr>
            <a:spLocks noGrp="1"/>
          </p:cNvSpPr>
          <p:nvPr>
            <p:ph type="dt" sz="half" idx="10"/>
          </p:nvPr>
        </p:nvSpPr>
        <p:spPr/>
        <p:txBody>
          <a:bodyPr/>
          <a:lstStyle>
            <a:lvl1pPr>
              <a:defRPr/>
            </a:lvl1pPr>
          </a:lstStyle>
          <a:p>
            <a:pPr>
              <a:defRPr/>
            </a:pPr>
            <a:fld id="{1A17892C-A778-4E48-898E-2147FCD32AB3}" type="datetime1">
              <a:rPr lang="en-US" altLang="zh-CN" smtClean="0"/>
              <a:pPr>
                <a:defRPr/>
              </a:pPr>
              <a:t>5/17/2018</a:t>
            </a:fld>
            <a:endParaRPr lang="en-US" altLang="zh-CN"/>
          </a:p>
        </p:txBody>
      </p:sp>
      <p:sp>
        <p:nvSpPr>
          <p:cNvPr id="9" name="页脚占位符 7"/>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10" name="灯片编号占位符 8"/>
          <p:cNvSpPr>
            <a:spLocks noGrp="1"/>
          </p:cNvSpPr>
          <p:nvPr>
            <p:ph type="sldNum" sz="quarter" idx="12"/>
          </p:nvPr>
        </p:nvSpPr>
        <p:spPr/>
        <p:txBody>
          <a:bodyPr/>
          <a:lstStyle>
            <a:lvl1pPr>
              <a:defRPr/>
            </a:lvl1pPr>
          </a:lstStyle>
          <a:p>
            <a:pPr>
              <a:defRPr/>
            </a:pPr>
            <a:fld id="{DDAD6C68-0216-4495-B4DC-6EFE9A2C69E8}"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35469581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矩形 2"/>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4" name="日期占位符 2"/>
          <p:cNvSpPr>
            <a:spLocks noGrp="1"/>
          </p:cNvSpPr>
          <p:nvPr>
            <p:ph type="dt" sz="half" idx="10"/>
          </p:nvPr>
        </p:nvSpPr>
        <p:spPr/>
        <p:txBody>
          <a:bodyPr/>
          <a:lstStyle>
            <a:lvl1pPr>
              <a:defRPr/>
            </a:lvl1pPr>
          </a:lstStyle>
          <a:p>
            <a:pPr>
              <a:defRPr/>
            </a:pPr>
            <a:fld id="{C41121C7-6A97-45AB-A267-67B6BFC60EA0}" type="datetime1">
              <a:rPr lang="en-US" altLang="zh-CN" smtClean="0"/>
              <a:pPr>
                <a:defRPr/>
              </a:pPr>
              <a:t>5/17/2018</a:t>
            </a:fld>
            <a:endParaRPr lang="en-US" altLang="zh-CN"/>
          </a:p>
        </p:txBody>
      </p:sp>
      <p:sp>
        <p:nvSpPr>
          <p:cNvPr id="5" name="页脚占位符 3"/>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6" name="灯片编号占位符 4"/>
          <p:cNvSpPr>
            <a:spLocks noGrp="1"/>
          </p:cNvSpPr>
          <p:nvPr>
            <p:ph type="sldNum" sz="quarter" idx="12"/>
          </p:nvPr>
        </p:nvSpPr>
        <p:spPr/>
        <p:txBody>
          <a:bodyPr/>
          <a:lstStyle>
            <a:lvl1pPr>
              <a:defRPr/>
            </a:lvl1pPr>
          </a:lstStyle>
          <a:p>
            <a:pPr>
              <a:defRPr/>
            </a:pPr>
            <a:fld id="{139CEECE-722F-4ED6-BA15-72E45257638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19329944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E38FF80C-B8AE-4F7C-B0CA-11E0AB7C82E1}" type="datetime1">
              <a:rPr lang="en-US" altLang="zh-CN" smtClean="0"/>
              <a:pPr>
                <a:defRPr/>
              </a:pPr>
              <a:t>5/17/2018</a:t>
            </a:fld>
            <a:endParaRPr lang="en-US" altLang="zh-CN"/>
          </a:p>
        </p:txBody>
      </p:sp>
      <p:sp>
        <p:nvSpPr>
          <p:cNvPr id="3" name="页脚占位符 2"/>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4" name="灯片编号占位符 3"/>
          <p:cNvSpPr>
            <a:spLocks noGrp="1"/>
          </p:cNvSpPr>
          <p:nvPr>
            <p:ph type="sldNum" sz="quarter" idx="12"/>
          </p:nvPr>
        </p:nvSpPr>
        <p:spPr/>
        <p:txBody>
          <a:bodyPr/>
          <a:lstStyle>
            <a:lvl1pPr>
              <a:defRPr/>
            </a:lvl1pPr>
          </a:lstStyle>
          <a:p>
            <a:pPr>
              <a:defRPr/>
            </a:pPr>
            <a:fld id="{201E3C09-BA95-44B0-AD22-AEB66239AF90}"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301691404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9"/>
            <a:ext cx="7886700" cy="2852737"/>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4589474"/>
            <a:ext cx="7886700" cy="1500187"/>
          </a:xfrm>
        </p:spPr>
        <p:txBody>
          <a:bodyPr/>
          <a:lstStyle>
            <a:lvl1pPr marL="0" indent="0">
              <a:buNone/>
              <a:defRPr sz="1800">
                <a:solidFill>
                  <a:schemeClr val="tx1"/>
                </a:solidFill>
              </a:defRPr>
            </a:lvl1pPr>
            <a:lvl2pPr marL="342884" indent="0">
              <a:buNone/>
              <a:defRPr sz="1500">
                <a:solidFill>
                  <a:schemeClr val="tx1">
                    <a:tint val="75000"/>
                  </a:schemeClr>
                </a:solidFill>
              </a:defRPr>
            </a:lvl2pPr>
            <a:lvl3pPr marL="685766" indent="0">
              <a:buNone/>
              <a:defRPr sz="1350">
                <a:solidFill>
                  <a:schemeClr val="tx1">
                    <a:tint val="75000"/>
                  </a:schemeClr>
                </a:solidFill>
              </a:defRPr>
            </a:lvl3pPr>
            <a:lvl4pPr marL="1028649" indent="0">
              <a:buNone/>
              <a:defRPr sz="1200">
                <a:solidFill>
                  <a:schemeClr val="tx1">
                    <a:tint val="75000"/>
                  </a:schemeClr>
                </a:solidFill>
              </a:defRPr>
            </a:lvl4pPr>
            <a:lvl5pPr marL="1371532" indent="0">
              <a:buNone/>
              <a:defRPr sz="1200">
                <a:solidFill>
                  <a:schemeClr val="tx1">
                    <a:tint val="75000"/>
                  </a:schemeClr>
                </a:solidFill>
              </a:defRPr>
            </a:lvl5pPr>
            <a:lvl6pPr marL="1714415" indent="0">
              <a:buNone/>
              <a:defRPr sz="1200">
                <a:solidFill>
                  <a:schemeClr val="tx1">
                    <a:tint val="75000"/>
                  </a:schemeClr>
                </a:solidFill>
              </a:defRPr>
            </a:lvl6pPr>
            <a:lvl7pPr marL="2057297" indent="0">
              <a:buNone/>
              <a:defRPr sz="1200">
                <a:solidFill>
                  <a:schemeClr val="tx1">
                    <a:tint val="75000"/>
                  </a:schemeClr>
                </a:solidFill>
              </a:defRPr>
            </a:lvl7pPr>
            <a:lvl8pPr marL="2400180" indent="0">
              <a:buNone/>
              <a:defRPr sz="1200">
                <a:solidFill>
                  <a:schemeClr val="tx1">
                    <a:tint val="75000"/>
                  </a:schemeClr>
                </a:solidFill>
              </a:defRPr>
            </a:lvl8pPr>
            <a:lvl9pPr marL="2743064"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ACD8C1B2-B63B-4BE2-B28A-48F15A142A0E}"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577321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5" name="矩形 4"/>
          <p:cNvSpPr/>
          <p:nvPr/>
        </p:nvSpPr>
        <p:spPr>
          <a:xfrm>
            <a:off x="2786065" y="1054110"/>
            <a:ext cx="5903912" cy="17463"/>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a:xfrm>
            <a:off x="2786052" y="228600"/>
            <a:ext cx="5900752" cy="842946"/>
          </a:xfrm>
        </p:spPr>
        <p:txBody>
          <a:bodyPr anchor="b"/>
          <a:lstStyle>
            <a:lvl1pPr algn="ctr">
              <a:defRPr sz="2100" b="0"/>
            </a:lvl1pPr>
          </a:lstStyle>
          <a:p>
            <a:r>
              <a:rPr lang="zh-CN" altLang="en-US" smtClean="0"/>
              <a:t>单击此处编辑母版标题样式</a:t>
            </a:r>
            <a:endParaRPr lang="en-US"/>
          </a:p>
        </p:txBody>
      </p:sp>
      <p:sp>
        <p:nvSpPr>
          <p:cNvPr id="3" name="内容占位符 2"/>
          <p:cNvSpPr>
            <a:spLocks noGrp="1"/>
          </p:cNvSpPr>
          <p:nvPr>
            <p:ph idx="1"/>
          </p:nvPr>
        </p:nvSpPr>
        <p:spPr>
          <a:xfrm>
            <a:off x="2786050" y="1142984"/>
            <a:ext cx="5900750" cy="514353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文本占位符 3"/>
          <p:cNvSpPr>
            <a:spLocks noGrp="1"/>
          </p:cNvSpPr>
          <p:nvPr>
            <p:ph type="body" sz="half" idx="2"/>
          </p:nvPr>
        </p:nvSpPr>
        <p:spPr>
          <a:xfrm>
            <a:off x="457206" y="1142984"/>
            <a:ext cx="2257408" cy="5143536"/>
          </a:xfrm>
        </p:spPr>
        <p:txBody>
          <a:bodyPr anchor="ctr"/>
          <a:lstStyle>
            <a:lvl1pPr marL="0" indent="0">
              <a:buNone/>
              <a:defRPr sz="1050"/>
            </a:lvl1pPr>
            <a:lvl2pPr marL="342884" indent="0">
              <a:buNone/>
              <a:defRPr sz="900"/>
            </a:lvl2pPr>
            <a:lvl3pPr marL="685766" indent="0">
              <a:buNone/>
              <a:defRPr sz="750"/>
            </a:lvl3pPr>
            <a:lvl4pPr marL="1028649" indent="0">
              <a:buNone/>
              <a:defRPr sz="675"/>
            </a:lvl4pPr>
            <a:lvl5pPr marL="1371532" indent="0">
              <a:buNone/>
              <a:defRPr sz="675"/>
            </a:lvl5pPr>
            <a:lvl6pPr marL="1714415" indent="0">
              <a:buNone/>
              <a:defRPr sz="675"/>
            </a:lvl6pPr>
            <a:lvl7pPr marL="2057297" indent="0">
              <a:buNone/>
              <a:defRPr sz="675"/>
            </a:lvl7pPr>
            <a:lvl8pPr marL="2400180" indent="0">
              <a:buNone/>
              <a:defRPr sz="675"/>
            </a:lvl8pPr>
            <a:lvl9pPr marL="2743064" indent="0">
              <a:buNone/>
              <a:defRPr sz="6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6" name="日期占位符 4"/>
          <p:cNvSpPr>
            <a:spLocks noGrp="1"/>
          </p:cNvSpPr>
          <p:nvPr>
            <p:ph type="dt" sz="half" idx="10"/>
          </p:nvPr>
        </p:nvSpPr>
        <p:spPr/>
        <p:txBody>
          <a:bodyPr/>
          <a:lstStyle>
            <a:lvl1pPr>
              <a:defRPr/>
            </a:lvl1pPr>
          </a:lstStyle>
          <a:p>
            <a:pPr>
              <a:defRPr/>
            </a:pPr>
            <a:fld id="{FAEFB182-E0EC-478C-81E0-4FB56172A099}" type="datetime1">
              <a:rPr lang="en-US" altLang="zh-CN" smtClean="0"/>
              <a:pPr>
                <a:defRPr/>
              </a:pPr>
              <a:t>5/17/2018</a:t>
            </a:fld>
            <a:endParaRPr lang="en-US" altLang="zh-CN"/>
          </a:p>
        </p:txBody>
      </p:sp>
      <p:sp>
        <p:nvSpPr>
          <p:cNvPr id="7"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8" name="灯片编号占位符 6"/>
          <p:cNvSpPr>
            <a:spLocks noGrp="1"/>
          </p:cNvSpPr>
          <p:nvPr>
            <p:ph type="sldNum" sz="quarter" idx="12"/>
          </p:nvPr>
        </p:nvSpPr>
        <p:spPr/>
        <p:txBody>
          <a:bodyPr/>
          <a:lstStyle>
            <a:lvl1pPr>
              <a:defRPr/>
            </a:lvl1pPr>
          </a:lstStyle>
          <a:p>
            <a:pPr>
              <a:defRPr/>
            </a:pPr>
            <a:fld id="{79F0498A-04B5-439E-BED1-2AE00AFC9457}"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8148202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533400" y="304800"/>
            <a:ext cx="6400800" cy="685800"/>
          </a:xfrm>
        </p:spPr>
        <p:txBody>
          <a:bodyPr/>
          <a:lstStyle>
            <a:lvl1pPr algn="l">
              <a:defRPr sz="1800" b="0"/>
            </a:lvl1pPr>
          </a:lstStyle>
          <a:p>
            <a:r>
              <a:rPr lang="zh-CN" altLang="en-US" smtClean="0"/>
              <a:t>单击此处编辑母版标题样式</a:t>
            </a:r>
            <a:endParaRPr lang="en-US"/>
          </a:p>
        </p:txBody>
      </p:sp>
      <p:sp>
        <p:nvSpPr>
          <p:cNvPr id="3" name="图片占位符 2"/>
          <p:cNvSpPr>
            <a:spLocks noGrp="1"/>
          </p:cNvSpPr>
          <p:nvPr>
            <p:ph type="pic" idx="1"/>
          </p:nvPr>
        </p:nvSpPr>
        <p:spPr>
          <a:xfrm>
            <a:off x="701553" y="1143000"/>
            <a:ext cx="7223248" cy="3980172"/>
          </a:xfrm>
          <a:prstGeom prst="roundRect">
            <a:avLst>
              <a:gd name="adj" fmla="val 18278"/>
            </a:avLst>
          </a:prstGeom>
          <a:solidFill>
            <a:schemeClr val="accent1">
              <a:tint val="40000"/>
            </a:schemeClr>
          </a:solidFill>
          <a:ln w="50800" cap="rnd">
            <a:gradFill flip="none" rotWithShape="1">
              <a:gsLst>
                <a:gs pos="0">
                  <a:schemeClr val="accent1">
                    <a:shade val="50000"/>
                  </a:schemeClr>
                </a:gs>
                <a:gs pos="20000">
                  <a:schemeClr val="accent2">
                    <a:shade val="50000"/>
                  </a:schemeClr>
                </a:gs>
                <a:gs pos="40000">
                  <a:schemeClr val="accent3">
                    <a:shade val="50000"/>
                  </a:schemeClr>
                </a:gs>
                <a:gs pos="60000">
                  <a:schemeClr val="accent4">
                    <a:shade val="50000"/>
                  </a:schemeClr>
                </a:gs>
                <a:gs pos="80000">
                  <a:schemeClr val="accent5">
                    <a:shade val="50000"/>
                  </a:schemeClr>
                </a:gs>
                <a:gs pos="100000">
                  <a:schemeClr val="accent6">
                    <a:shade val="50000"/>
                  </a:schemeClr>
                </a:gs>
              </a:gsLst>
              <a:path path="circle">
                <a:fillToRect l="50000" t="50000" r="50000" b="50000"/>
              </a:path>
              <a:tileRect/>
            </a:gradFill>
            <a:round/>
          </a:ln>
          <a:effectLst>
            <a:outerShdw blurRad="50800" dist="38100" dir="5400000" algn="tl" rotWithShape="0">
              <a:prstClr val="black">
                <a:alpha val="50000"/>
              </a:prstClr>
            </a:outerShdw>
          </a:effectLst>
        </p:spPr>
        <p:txBody>
          <a:bodyPr rtlCol="0">
            <a:normAutofit/>
          </a:bodyPr>
          <a:lstStyle>
            <a:lvl1pPr marL="0" indent="0">
              <a:buNone/>
              <a:defRPr sz="2400"/>
            </a:lvl1pPr>
            <a:lvl2pPr marL="342884" indent="0">
              <a:buNone/>
              <a:defRPr sz="2100"/>
            </a:lvl2pPr>
            <a:lvl3pPr marL="685766" indent="0">
              <a:buNone/>
              <a:defRPr sz="1800"/>
            </a:lvl3pPr>
            <a:lvl4pPr marL="1028649" indent="0">
              <a:buNone/>
              <a:defRPr sz="1500"/>
            </a:lvl4pPr>
            <a:lvl5pPr marL="1371532" indent="0">
              <a:buNone/>
              <a:defRPr sz="1500"/>
            </a:lvl5pPr>
            <a:lvl6pPr marL="1714415" indent="0">
              <a:buNone/>
              <a:defRPr sz="1500"/>
            </a:lvl6pPr>
            <a:lvl7pPr marL="2057297" indent="0">
              <a:buNone/>
              <a:defRPr sz="1500"/>
            </a:lvl7pPr>
            <a:lvl8pPr marL="2400180" indent="0">
              <a:buNone/>
              <a:defRPr sz="1500"/>
            </a:lvl8pPr>
            <a:lvl9pPr marL="2743064" indent="0">
              <a:buNone/>
              <a:defRPr sz="1500"/>
            </a:lvl9pPr>
          </a:lstStyle>
          <a:p>
            <a:pPr lvl="0"/>
            <a:r>
              <a:rPr lang="zh-CN" altLang="en-US" noProof="0" smtClean="0"/>
              <a:t>单击图标添加图片</a:t>
            </a:r>
            <a:endParaRPr lang="en-US" noProof="0"/>
          </a:p>
        </p:txBody>
      </p:sp>
      <p:sp>
        <p:nvSpPr>
          <p:cNvPr id="4" name="文本占位符 3"/>
          <p:cNvSpPr>
            <a:spLocks noGrp="1"/>
          </p:cNvSpPr>
          <p:nvPr>
            <p:ph type="body" sz="half" idx="2"/>
          </p:nvPr>
        </p:nvSpPr>
        <p:spPr>
          <a:xfrm>
            <a:off x="2362201" y="5410200"/>
            <a:ext cx="5657888" cy="804862"/>
          </a:xfrm>
        </p:spPr>
        <p:txBody>
          <a:bodyPr anchor="ctr"/>
          <a:lstStyle>
            <a:lvl1pPr marL="0" indent="0" algn="r">
              <a:buNone/>
              <a:defRPr sz="900" b="0"/>
            </a:lvl1pPr>
            <a:lvl2pPr marL="342884" indent="0" algn="r">
              <a:buNone/>
              <a:defRPr sz="900" b="0"/>
            </a:lvl2pPr>
            <a:lvl3pPr marL="685766" indent="0" algn="r">
              <a:buNone/>
              <a:defRPr sz="900" b="0"/>
            </a:lvl3pPr>
            <a:lvl4pPr marL="1028649" indent="0" algn="r">
              <a:buNone/>
              <a:defRPr sz="900" b="0"/>
            </a:lvl4pPr>
            <a:lvl5pPr marL="1371532" indent="0" algn="r">
              <a:buNone/>
              <a:defRPr sz="900" b="0"/>
            </a:lvl5pPr>
            <a:lvl6pPr marL="1714415" indent="0">
              <a:buNone/>
              <a:defRPr sz="675"/>
            </a:lvl6pPr>
            <a:lvl7pPr marL="2057297" indent="0">
              <a:buNone/>
              <a:defRPr sz="675"/>
            </a:lvl7pPr>
            <a:lvl8pPr marL="2400180" indent="0">
              <a:buNone/>
              <a:defRPr sz="675"/>
            </a:lvl8pPr>
            <a:lvl9pPr marL="2743064" indent="0">
              <a:buNone/>
              <a:defRPr sz="675"/>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4"/>
          <p:cNvSpPr>
            <a:spLocks noGrp="1"/>
          </p:cNvSpPr>
          <p:nvPr>
            <p:ph type="dt" sz="half" idx="10"/>
          </p:nvPr>
        </p:nvSpPr>
        <p:spPr/>
        <p:txBody>
          <a:bodyPr/>
          <a:lstStyle>
            <a:lvl1pPr>
              <a:defRPr/>
            </a:lvl1pPr>
          </a:lstStyle>
          <a:p>
            <a:pPr>
              <a:defRPr/>
            </a:pPr>
            <a:fld id="{5EB0D22A-5614-4526-BF72-CB67FC537C95}" type="datetime1">
              <a:rPr lang="en-US" altLang="zh-CN" smtClean="0"/>
              <a:pPr>
                <a:defRPr/>
              </a:pPr>
              <a:t>5/17/2018</a:t>
            </a:fld>
            <a:endParaRPr lang="en-US" altLang="zh-CN"/>
          </a:p>
        </p:txBody>
      </p:sp>
      <p:sp>
        <p:nvSpPr>
          <p:cNvPr id="6" name="页脚占位符 5"/>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6"/>
          <p:cNvSpPr>
            <a:spLocks noGrp="1"/>
          </p:cNvSpPr>
          <p:nvPr>
            <p:ph type="sldNum" sz="quarter" idx="12"/>
          </p:nvPr>
        </p:nvSpPr>
        <p:spPr/>
        <p:txBody>
          <a:bodyPr/>
          <a:lstStyle>
            <a:lvl1pPr>
              <a:defRPr/>
            </a:lvl1pPr>
          </a:lstStyle>
          <a:p>
            <a:pPr>
              <a:defRPr/>
            </a:pPr>
            <a:fld id="{071627F0-4D97-442A-A8F5-49505EBCBF25}"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2007383069"/>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4" name="矩形 3"/>
          <p:cNvSpPr/>
          <p:nvPr/>
        </p:nvSpPr>
        <p:spPr>
          <a:xfrm>
            <a:off x="457200" y="1411288"/>
            <a:ext cx="8229600" cy="17462"/>
          </a:xfrm>
          <a:prstGeom prst="rect">
            <a:avLst/>
          </a:prstGeom>
          <a:gradFill>
            <a:gsLst>
              <a:gs pos="0">
                <a:schemeClr val="accent1">
                  <a:tint val="40000"/>
                  <a:alpha val="20000"/>
                </a:schemeClr>
              </a:gs>
              <a:gs pos="50000">
                <a:schemeClr val="accent1">
                  <a:alpha val="40000"/>
                </a:schemeClr>
              </a:gs>
              <a:gs pos="100000">
                <a:schemeClr val="accent1">
                  <a:tint val="40000"/>
                  <a:alpha val="5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2" name="标题 1"/>
          <p:cNvSpPr>
            <a:spLocks noGrp="1"/>
          </p:cNvSpPr>
          <p:nvPr>
            <p:ph type="title"/>
          </p:nvPr>
        </p:nvSpPr>
        <p:spPr/>
        <p:txBody>
          <a:bodyPr/>
          <a:lstStyle/>
          <a:p>
            <a:r>
              <a:rPr lang="zh-CN" altLang="en-US" smtClean="0"/>
              <a:t>单击此处编辑母版标题样式</a:t>
            </a:r>
            <a:endParaRPr 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5" name="日期占位符 3"/>
          <p:cNvSpPr>
            <a:spLocks noGrp="1"/>
          </p:cNvSpPr>
          <p:nvPr>
            <p:ph type="dt" sz="half" idx="10"/>
          </p:nvPr>
        </p:nvSpPr>
        <p:spPr/>
        <p:txBody>
          <a:bodyPr/>
          <a:lstStyle>
            <a:lvl1pPr>
              <a:defRPr/>
            </a:lvl1pPr>
          </a:lstStyle>
          <a:p>
            <a:pPr>
              <a:defRPr/>
            </a:pPr>
            <a:fld id="{9C142342-98FC-4AFF-8307-69EEF359CD73}" type="datetime1">
              <a:rPr lang="en-US" altLang="zh-CN" smtClean="0"/>
              <a:pPr>
                <a:defRPr/>
              </a:pPr>
              <a:t>5/17/2018</a:t>
            </a:fld>
            <a:endParaRPr lang="en-US" altLang="zh-CN"/>
          </a:p>
        </p:txBody>
      </p:sp>
      <p:sp>
        <p:nvSpPr>
          <p:cNvPr id="6"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7" name="灯片编号占位符 5"/>
          <p:cNvSpPr>
            <a:spLocks noGrp="1"/>
          </p:cNvSpPr>
          <p:nvPr>
            <p:ph type="sldNum" sz="quarter" idx="12"/>
          </p:nvPr>
        </p:nvSpPr>
        <p:spPr/>
        <p:txBody>
          <a:bodyPr/>
          <a:lstStyle>
            <a:lvl1pPr>
              <a:defRPr/>
            </a:lvl1pPr>
          </a:lstStyle>
          <a:p>
            <a:pPr>
              <a:defRPr/>
            </a:pPr>
            <a:fld id="{A249F54E-E2BF-40D9-9972-D5AB0403866A}" type="slidenum">
              <a:rPr lang="en-US">
                <a:solidFill>
                  <a:srgbClr val="2F2F2F">
                    <a:lumMod val="75000"/>
                    <a:lumOff val="25000"/>
                  </a:srgbClr>
                </a:solidFill>
              </a:rPr>
              <a:pPr>
                <a:defRPr/>
              </a:pPr>
              <a:t>‹#›</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196662325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215207" y="274638"/>
            <a:ext cx="1471594" cy="6011882"/>
          </a:xfrm>
        </p:spPr>
        <p:txBody>
          <a:bodyPr vert="eaVert"/>
          <a:lstStyle/>
          <a:p>
            <a:r>
              <a:rPr lang="zh-CN" altLang="en-US" smtClean="0"/>
              <a:t>单击此处编辑母版标题样式</a:t>
            </a:r>
            <a:endParaRPr lang="en-US"/>
          </a:p>
        </p:txBody>
      </p:sp>
      <p:sp>
        <p:nvSpPr>
          <p:cNvPr id="3" name="竖排文字占位符 2"/>
          <p:cNvSpPr>
            <a:spLocks noGrp="1"/>
          </p:cNvSpPr>
          <p:nvPr>
            <p:ph type="body" orient="vert" idx="1"/>
          </p:nvPr>
        </p:nvSpPr>
        <p:spPr>
          <a:xfrm>
            <a:off x="457200" y="274638"/>
            <a:ext cx="6686568" cy="601188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p>
        </p:txBody>
      </p:sp>
      <p:sp>
        <p:nvSpPr>
          <p:cNvPr id="4" name="日期占位符 3"/>
          <p:cNvSpPr>
            <a:spLocks noGrp="1"/>
          </p:cNvSpPr>
          <p:nvPr>
            <p:ph type="dt" sz="half" idx="10"/>
          </p:nvPr>
        </p:nvSpPr>
        <p:spPr/>
        <p:txBody>
          <a:bodyPr/>
          <a:lstStyle>
            <a:lvl1pPr>
              <a:defRPr/>
            </a:lvl1pPr>
          </a:lstStyle>
          <a:p>
            <a:pPr>
              <a:defRPr/>
            </a:pPr>
            <a:fld id="{82F5FD5D-DDEF-4A32-91A8-414D008D53A0}" type="datetime1">
              <a:rPr lang="en-US" altLang="zh-CN" smtClean="0"/>
              <a:pPr>
                <a:defRPr/>
              </a:pPr>
              <a:t>5/17/2018</a:t>
            </a:fld>
            <a:endParaRPr lang="en-US" altLang="zh-CN"/>
          </a:p>
        </p:txBody>
      </p:sp>
      <p:sp>
        <p:nvSpPr>
          <p:cNvPr id="5" name="页脚占位符 4"/>
          <p:cNvSpPr>
            <a:spLocks noGrp="1"/>
          </p:cNvSpPr>
          <p:nvPr>
            <p:ph type="ftr" sz="quarter" idx="11"/>
          </p:nvPr>
        </p:nvSpPr>
        <p:spPr/>
        <p:txBody>
          <a:bodyPr/>
          <a:lstStyle>
            <a:lvl1pPr>
              <a:defRPr/>
            </a:lvl1pPr>
          </a:lstStyle>
          <a:p>
            <a:pPr>
              <a:defRPr/>
            </a:pPr>
            <a:endParaRPr lang="zh-CN" altLang="en-US">
              <a:solidFill>
                <a:srgbClr val="2F2F2F">
                  <a:lumMod val="75000"/>
                  <a:lumOff val="25000"/>
                </a:srgbClr>
              </a:solidFill>
            </a:endParaRPr>
          </a:p>
        </p:txBody>
      </p:sp>
      <p:sp>
        <p:nvSpPr>
          <p:cNvPr id="6" name="灯片编号占位符 5"/>
          <p:cNvSpPr>
            <a:spLocks noGrp="1"/>
          </p:cNvSpPr>
          <p:nvPr>
            <p:ph type="sldNum" sz="quarter" idx="12"/>
          </p:nvPr>
        </p:nvSpPr>
        <p:spPr/>
        <p:txBody>
          <a:bodyPr/>
          <a:lstStyle>
            <a:lvl1pPr>
              <a:defRPr/>
            </a:lvl1pPr>
          </a:lstStyle>
          <a:p>
            <a:pPr>
              <a:defRPr/>
            </a:pPr>
            <a:fld id="{E8324D6A-B8B4-41FE-BDDC-3494AFA696C5}" type="slidenum">
              <a:rPr lang="en-US">
                <a:solidFill>
                  <a:srgbClr val="2F2F2F">
                    <a:lumMod val="75000"/>
                    <a:lumOff val="25000"/>
                  </a:srgbClr>
                </a:solidFill>
              </a:rPr>
              <a:pPr>
                <a:defRPr/>
              </a:pPr>
              <a:t>‹#›</a:t>
            </a:fld>
            <a:endParaRPr lang="zh-CN" altLang="en-US" dirty="0">
              <a:solidFill>
                <a:srgbClr val="2F2F2F">
                  <a:lumMod val="75000"/>
                  <a:lumOff val="25000"/>
                </a:srgbClr>
              </a:solidFill>
            </a:endParaRPr>
          </a:p>
        </p:txBody>
      </p:sp>
    </p:spTree>
    <p:extLst>
      <p:ext uri="{BB962C8B-B14F-4D97-AF65-F5344CB8AC3E}">
        <p14:creationId xmlns:p14="http://schemas.microsoft.com/office/powerpoint/2010/main" val="255579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585C984E-A54D-4DBF-9831-E6B2D491BDA0}"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70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2505075"/>
            <a:ext cx="3868340"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84" indent="0">
              <a:buNone/>
              <a:defRPr sz="1500" b="1"/>
            </a:lvl2pPr>
            <a:lvl3pPr marL="685766" indent="0">
              <a:buNone/>
              <a:defRPr sz="1350" b="1"/>
            </a:lvl3pPr>
            <a:lvl4pPr marL="1028649" indent="0">
              <a:buNone/>
              <a:defRPr sz="1200" b="1"/>
            </a:lvl4pPr>
            <a:lvl5pPr marL="1371532" indent="0">
              <a:buNone/>
              <a:defRPr sz="1200" b="1"/>
            </a:lvl5pPr>
            <a:lvl6pPr marL="1714415" indent="0">
              <a:buNone/>
              <a:defRPr sz="1200" b="1"/>
            </a:lvl6pPr>
            <a:lvl7pPr marL="2057297" indent="0">
              <a:buNone/>
              <a:defRPr sz="1200" b="1"/>
            </a:lvl7pPr>
            <a:lvl8pPr marL="2400180" indent="0">
              <a:buNone/>
              <a:defRPr sz="1200" b="1"/>
            </a:lvl8pPr>
            <a:lvl9pPr marL="2743064"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2505075"/>
            <a:ext cx="3887391"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C72170C4-3D0C-4EA7-B368-DB92BF2C897B}"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1353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0A960A76-14CC-4808-B2C1-CDFFAC1B2F7C}"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4645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4E92B2-540A-4243-AE87-F5EFD7FD43D2}"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289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98743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84" indent="0">
              <a:buNone/>
              <a:defRPr sz="1050"/>
            </a:lvl2pPr>
            <a:lvl3pPr marL="685766" indent="0">
              <a:buNone/>
              <a:defRPr sz="900"/>
            </a:lvl3pPr>
            <a:lvl4pPr marL="1028649" indent="0">
              <a:buNone/>
              <a:defRPr sz="750"/>
            </a:lvl4pPr>
            <a:lvl5pPr marL="1371532" indent="0">
              <a:buNone/>
              <a:defRPr sz="750"/>
            </a:lvl5pPr>
            <a:lvl6pPr marL="1714415" indent="0">
              <a:buNone/>
              <a:defRPr sz="750"/>
            </a:lvl6pPr>
            <a:lvl7pPr marL="2057297" indent="0">
              <a:buNone/>
              <a:defRPr sz="750"/>
            </a:lvl7pPr>
            <a:lvl8pPr marL="2400180" indent="0">
              <a:buNone/>
              <a:defRPr sz="750"/>
            </a:lvl8pPr>
            <a:lvl9pPr marL="2743064"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960A5349-A089-4FC4-891A-A4E2D948C75A}"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1282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987436"/>
            <a:ext cx="4629150" cy="4873625"/>
          </a:xfrm>
        </p:spPr>
        <p:txBody>
          <a:bodyPr anchor="t"/>
          <a:lstStyle>
            <a:lvl1pPr marL="0" indent="0">
              <a:buNone/>
              <a:defRPr sz="2400"/>
            </a:lvl1pPr>
            <a:lvl2pPr marL="342884" indent="0">
              <a:buNone/>
              <a:defRPr sz="2100"/>
            </a:lvl2pPr>
            <a:lvl3pPr marL="685766" indent="0">
              <a:buNone/>
              <a:defRPr sz="1800"/>
            </a:lvl3pPr>
            <a:lvl4pPr marL="1028649" indent="0">
              <a:buNone/>
              <a:defRPr sz="1500"/>
            </a:lvl4pPr>
            <a:lvl5pPr marL="1371532" indent="0">
              <a:buNone/>
              <a:defRPr sz="1500"/>
            </a:lvl5pPr>
            <a:lvl6pPr marL="1714415" indent="0">
              <a:buNone/>
              <a:defRPr sz="1500"/>
            </a:lvl6pPr>
            <a:lvl7pPr marL="2057297" indent="0">
              <a:buNone/>
              <a:defRPr sz="1500"/>
            </a:lvl7pPr>
            <a:lvl8pPr marL="2400180" indent="0">
              <a:buNone/>
              <a:defRPr sz="1500"/>
            </a:lvl8pPr>
            <a:lvl9pPr marL="2743064"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84" indent="0">
              <a:buNone/>
              <a:defRPr sz="1050"/>
            </a:lvl2pPr>
            <a:lvl3pPr marL="685766" indent="0">
              <a:buNone/>
              <a:defRPr sz="900"/>
            </a:lvl3pPr>
            <a:lvl4pPr marL="1028649" indent="0">
              <a:buNone/>
              <a:defRPr sz="750"/>
            </a:lvl4pPr>
            <a:lvl5pPr marL="1371532" indent="0">
              <a:buNone/>
              <a:defRPr sz="750"/>
            </a:lvl5pPr>
            <a:lvl6pPr marL="1714415" indent="0">
              <a:buNone/>
              <a:defRPr sz="750"/>
            </a:lvl6pPr>
            <a:lvl7pPr marL="2057297" indent="0">
              <a:buNone/>
              <a:defRPr sz="750"/>
            </a:lvl7pPr>
            <a:lvl8pPr marL="2400180" indent="0">
              <a:buNone/>
              <a:defRPr sz="750"/>
            </a:lvl8pPr>
            <a:lvl9pPr marL="2743064"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3ED978B1-D0E0-4B44-B1F9-E91A8D1D426E}"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100082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635636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DC13F4C-A980-429E-9DEF-5B2E3C31444A}" type="datetime1">
              <a:rPr lang="zh-CN" altLang="en-US" smtClean="0">
                <a:solidFill>
                  <a:prstClr val="black">
                    <a:tint val="75000"/>
                  </a:prstClr>
                </a:solidFill>
              </a:rPr>
              <a:pPr/>
              <a:t>2018/5/17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635636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635636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540D9A-9897-4F00-B1E8-BC662C5C31C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014268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defTabSz="685766"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2" indent="-171442" algn="l" defTabSz="685766"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25" indent="-171442" algn="l" defTabSz="685766"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07" indent="-171442" algn="l" defTabSz="685766"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90"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74"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56"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39"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22"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05" indent="-171442" algn="l" defTabSz="685766"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66" rtl="0" eaLnBrk="1" latinLnBrk="0" hangingPunct="1">
        <a:defRPr sz="1350" kern="1200">
          <a:solidFill>
            <a:schemeClr val="tx1"/>
          </a:solidFill>
          <a:latin typeface="+mn-lt"/>
          <a:ea typeface="+mn-ea"/>
          <a:cs typeface="+mn-cs"/>
        </a:defRPr>
      </a:lvl1pPr>
      <a:lvl2pPr marL="342884" algn="l" defTabSz="685766" rtl="0" eaLnBrk="1" latinLnBrk="0" hangingPunct="1">
        <a:defRPr sz="1350" kern="1200">
          <a:solidFill>
            <a:schemeClr val="tx1"/>
          </a:solidFill>
          <a:latin typeface="+mn-lt"/>
          <a:ea typeface="+mn-ea"/>
          <a:cs typeface="+mn-cs"/>
        </a:defRPr>
      </a:lvl2pPr>
      <a:lvl3pPr marL="685766" algn="l" defTabSz="685766" rtl="0" eaLnBrk="1" latinLnBrk="0" hangingPunct="1">
        <a:defRPr sz="1350" kern="1200">
          <a:solidFill>
            <a:schemeClr val="tx1"/>
          </a:solidFill>
          <a:latin typeface="+mn-lt"/>
          <a:ea typeface="+mn-ea"/>
          <a:cs typeface="+mn-cs"/>
        </a:defRPr>
      </a:lvl3pPr>
      <a:lvl4pPr marL="1028649" algn="l" defTabSz="685766" rtl="0" eaLnBrk="1" latinLnBrk="0" hangingPunct="1">
        <a:defRPr sz="1350" kern="1200">
          <a:solidFill>
            <a:schemeClr val="tx1"/>
          </a:solidFill>
          <a:latin typeface="+mn-lt"/>
          <a:ea typeface="+mn-ea"/>
          <a:cs typeface="+mn-cs"/>
        </a:defRPr>
      </a:lvl4pPr>
      <a:lvl5pPr marL="1371532" algn="l" defTabSz="685766" rtl="0" eaLnBrk="1" latinLnBrk="0" hangingPunct="1">
        <a:defRPr sz="1350" kern="1200">
          <a:solidFill>
            <a:schemeClr val="tx1"/>
          </a:solidFill>
          <a:latin typeface="+mn-lt"/>
          <a:ea typeface="+mn-ea"/>
          <a:cs typeface="+mn-cs"/>
        </a:defRPr>
      </a:lvl5pPr>
      <a:lvl6pPr marL="1714415" algn="l" defTabSz="685766" rtl="0" eaLnBrk="1" latinLnBrk="0" hangingPunct="1">
        <a:defRPr sz="1350" kern="1200">
          <a:solidFill>
            <a:schemeClr val="tx1"/>
          </a:solidFill>
          <a:latin typeface="+mn-lt"/>
          <a:ea typeface="+mn-ea"/>
          <a:cs typeface="+mn-cs"/>
        </a:defRPr>
      </a:lvl6pPr>
      <a:lvl7pPr marL="2057297" algn="l" defTabSz="685766" rtl="0" eaLnBrk="1" latinLnBrk="0" hangingPunct="1">
        <a:defRPr sz="1350" kern="1200">
          <a:solidFill>
            <a:schemeClr val="tx1"/>
          </a:solidFill>
          <a:latin typeface="+mn-lt"/>
          <a:ea typeface="+mn-ea"/>
          <a:cs typeface="+mn-cs"/>
        </a:defRPr>
      </a:lvl7pPr>
      <a:lvl8pPr marL="2400180" algn="l" defTabSz="685766" rtl="0" eaLnBrk="1" latinLnBrk="0" hangingPunct="1">
        <a:defRPr sz="1350" kern="1200">
          <a:solidFill>
            <a:schemeClr val="tx1"/>
          </a:solidFill>
          <a:latin typeface="+mn-lt"/>
          <a:ea typeface="+mn-ea"/>
          <a:cs typeface="+mn-cs"/>
        </a:defRPr>
      </a:lvl8pPr>
      <a:lvl9pPr marL="2743064" algn="l" defTabSz="685766"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shade val="70000"/>
                <a:satMod val="1000000"/>
              </a:schemeClr>
            </a:gs>
            <a:gs pos="31000">
              <a:schemeClr val="bg2">
                <a:shade val="85000"/>
                <a:satMod val="450000"/>
              </a:schemeClr>
            </a:gs>
            <a:gs pos="100000">
              <a:schemeClr val="bg2">
                <a:tint val="70000"/>
                <a:satMod val="300000"/>
              </a:schemeClr>
            </a:gs>
          </a:gsLst>
          <a:path path="circle">
            <a:fillToRect l="50000" t="150000" r="50000"/>
          </a:path>
          <a:tileRect/>
        </a:gradFill>
        <a:effectLst/>
      </p:bgPr>
    </p:bg>
    <p:spTree>
      <p:nvGrpSpPr>
        <p:cNvPr id="1" name=""/>
        <p:cNvGrpSpPr/>
        <p:nvPr/>
      </p:nvGrpSpPr>
      <p:grpSpPr>
        <a:xfrm>
          <a:off x="0" y="0"/>
          <a:ext cx="0" cy="0"/>
          <a:chOff x="0" y="0"/>
          <a:chExt cx="0" cy="0"/>
        </a:xfrm>
      </p:grpSpPr>
      <p:sp>
        <p:nvSpPr>
          <p:cNvPr id="7" name="矩形 6"/>
          <p:cNvSpPr/>
          <p:nvPr/>
        </p:nvSpPr>
        <p:spPr>
          <a:xfrm>
            <a:off x="0" y="6678623"/>
            <a:ext cx="9144000" cy="179387"/>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3075"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6" name="文本占位符 2"/>
          <p:cNvSpPr>
            <a:spLocks noGrp="1"/>
          </p:cNvSpPr>
          <p:nvPr>
            <p:ph type="body" idx="1"/>
          </p:nvPr>
        </p:nvSpPr>
        <p:spPr bwMode="auto">
          <a:xfrm>
            <a:off x="457200" y="1600200"/>
            <a:ext cx="8229600" cy="4686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76200" y="6400810"/>
            <a:ext cx="3200400" cy="284163"/>
          </a:xfrm>
          <a:prstGeom prst="rect">
            <a:avLst/>
          </a:prstGeom>
        </p:spPr>
        <p:txBody>
          <a:bodyPr vert="horz" wrap="square" lIns="91440" tIns="45720" rIns="91440" bIns="45720" numCol="1" anchor="b" anchorCtr="0" compatLnSpc="1">
            <a:prstTxWarp prst="textNoShape">
              <a:avLst/>
            </a:prstTxWarp>
          </a:bodyPr>
          <a:lstStyle>
            <a:lvl1pPr>
              <a:defRPr sz="825">
                <a:solidFill>
                  <a:srgbClr val="636363"/>
                </a:solidFill>
                <a:latin typeface="Arial" pitchFamily="34" charset="0"/>
              </a:defRPr>
            </a:lvl1pPr>
          </a:lstStyle>
          <a:p>
            <a:pPr fontAlgn="base">
              <a:spcBef>
                <a:spcPct val="0"/>
              </a:spcBef>
              <a:spcAft>
                <a:spcPct val="0"/>
              </a:spcAft>
              <a:defRPr/>
            </a:pPr>
            <a:fld id="{FDA1A2F1-BC83-43F3-AC5C-D876315310CC}" type="datetime1">
              <a:rPr lang="en-US" altLang="zh-CN" smtClean="0">
                <a:ea typeface="宋体" pitchFamily="2" charset="-122"/>
              </a:rPr>
              <a:pPr fontAlgn="base">
                <a:spcBef>
                  <a:spcPct val="0"/>
                </a:spcBef>
                <a:spcAft>
                  <a:spcPct val="0"/>
                </a:spcAft>
                <a:defRPr/>
              </a:pPr>
              <a:t>5/17/2018</a:t>
            </a:fld>
            <a:endParaRPr lang="en-US" altLang="zh-CN">
              <a:ea typeface="宋体" pitchFamily="2" charset="-122"/>
            </a:endParaRPr>
          </a:p>
        </p:txBody>
      </p:sp>
      <p:sp>
        <p:nvSpPr>
          <p:cNvPr id="5" name="页脚占位符 4"/>
          <p:cNvSpPr>
            <a:spLocks noGrp="1"/>
          </p:cNvSpPr>
          <p:nvPr>
            <p:ph type="ftr" sz="quarter" idx="3"/>
          </p:nvPr>
        </p:nvSpPr>
        <p:spPr>
          <a:xfrm>
            <a:off x="5334000" y="6400810"/>
            <a:ext cx="3733800" cy="284163"/>
          </a:xfrm>
          <a:prstGeom prst="rect">
            <a:avLst/>
          </a:prstGeom>
        </p:spPr>
        <p:txBody>
          <a:bodyPr vert="horz" rtlCol="0" anchor="ctr"/>
          <a:lstStyle>
            <a:lvl1pPr algn="r" eaLnBrk="1" latinLnBrk="0" hangingPunct="1">
              <a:defRPr kumimoji="0" sz="825">
                <a:solidFill>
                  <a:schemeClr val="tx2">
                    <a:lumMod val="75000"/>
                    <a:lumOff val="25000"/>
                  </a:schemeClr>
                </a:solidFill>
                <a:latin typeface="Arial" charset="0"/>
                <a:ea typeface="+mn-ea"/>
              </a:defRPr>
            </a:lvl1pPr>
          </a:lstStyle>
          <a:p>
            <a:pPr fontAlgn="base">
              <a:spcBef>
                <a:spcPct val="0"/>
              </a:spcBef>
              <a:spcAft>
                <a:spcPct val="0"/>
              </a:spcAft>
              <a:defRPr/>
            </a:pPr>
            <a:endParaRPr lang="zh-CN" altLang="en-US">
              <a:solidFill>
                <a:srgbClr val="2F2F2F">
                  <a:lumMod val="75000"/>
                  <a:lumOff val="25000"/>
                </a:srgbClr>
              </a:solidFill>
            </a:endParaRPr>
          </a:p>
        </p:txBody>
      </p:sp>
      <p:sp>
        <p:nvSpPr>
          <p:cNvPr id="6" name="灯片编号占位符 5"/>
          <p:cNvSpPr>
            <a:spLocks noGrp="1"/>
          </p:cNvSpPr>
          <p:nvPr>
            <p:ph type="sldNum" sz="quarter" idx="4"/>
          </p:nvPr>
        </p:nvSpPr>
        <p:spPr>
          <a:xfrm>
            <a:off x="4114800" y="6400810"/>
            <a:ext cx="914400" cy="284163"/>
          </a:xfrm>
          <a:prstGeom prst="rect">
            <a:avLst/>
          </a:prstGeom>
          <a:noFill/>
        </p:spPr>
        <p:txBody>
          <a:bodyPr vert="horz" lIns="45720" rIns="45720" rtlCol="0" anchor="ctr"/>
          <a:lstStyle>
            <a:lvl1pPr algn="ctr" eaLnBrk="1" latinLnBrk="0" hangingPunct="1">
              <a:defRPr kumimoji="0" sz="825" b="0">
                <a:solidFill>
                  <a:schemeClr val="tx2">
                    <a:lumMod val="75000"/>
                    <a:lumOff val="25000"/>
                  </a:schemeClr>
                </a:solidFill>
                <a:latin typeface="Arial" charset="0"/>
                <a:ea typeface="+mn-ea"/>
              </a:defRPr>
            </a:lvl1pPr>
          </a:lstStyle>
          <a:p>
            <a:pPr fontAlgn="base">
              <a:spcBef>
                <a:spcPct val="0"/>
              </a:spcBef>
              <a:spcAft>
                <a:spcPct val="0"/>
              </a:spcAft>
              <a:defRPr/>
            </a:pPr>
            <a:fld id="{6E897202-36CA-4EE8-9A32-7931B486C62C}" type="slidenum">
              <a:rPr lang="en-US">
                <a:solidFill>
                  <a:srgbClr val="2F2F2F">
                    <a:lumMod val="75000"/>
                    <a:lumOff val="25000"/>
                  </a:srgbClr>
                </a:solidFill>
              </a:rPr>
              <a:pPr fontAlgn="base">
                <a:spcBef>
                  <a:spcPct val="0"/>
                </a:spcBef>
                <a:spcAft>
                  <a:spcPct val="0"/>
                </a:spcAft>
                <a:defRPr/>
              </a:pPr>
              <a:t>‹#›</a:t>
            </a:fld>
            <a:endParaRPr lang="zh-CN" altLang="en-US" dirty="0">
              <a:solidFill>
                <a:srgbClr val="2F2F2F">
                  <a:lumMod val="75000"/>
                  <a:lumOff val="25000"/>
                </a:srgbClr>
              </a:solidFill>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Tree>
    <p:extLst>
      <p:ext uri="{BB962C8B-B14F-4D97-AF65-F5344CB8AC3E}">
        <p14:creationId xmlns:p14="http://schemas.microsoft.com/office/powerpoint/2010/main" val="362335224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rtl="0" eaLnBrk="0" fontAlgn="base" hangingPunct="0">
        <a:spcBef>
          <a:spcPct val="0"/>
        </a:spcBef>
        <a:spcAft>
          <a:spcPct val="0"/>
        </a:spcAft>
        <a:defRPr sz="3300" kern="12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Franklin Gothic Medium" pitchFamily="34" charset="0"/>
        </a:defRPr>
      </a:lvl2pPr>
      <a:lvl3pPr algn="ctr" rtl="0" eaLnBrk="0" fontAlgn="base" hangingPunct="0">
        <a:spcBef>
          <a:spcPct val="0"/>
        </a:spcBef>
        <a:spcAft>
          <a:spcPct val="0"/>
        </a:spcAft>
        <a:defRPr sz="3300">
          <a:solidFill>
            <a:schemeClr val="tx2"/>
          </a:solidFill>
          <a:latin typeface="Franklin Gothic Medium" pitchFamily="34" charset="0"/>
        </a:defRPr>
      </a:lvl3pPr>
      <a:lvl4pPr algn="ctr" rtl="0" eaLnBrk="0" fontAlgn="base" hangingPunct="0">
        <a:spcBef>
          <a:spcPct val="0"/>
        </a:spcBef>
        <a:spcAft>
          <a:spcPct val="0"/>
        </a:spcAft>
        <a:defRPr sz="3300">
          <a:solidFill>
            <a:schemeClr val="tx2"/>
          </a:solidFill>
          <a:latin typeface="Franklin Gothic Medium" pitchFamily="34" charset="0"/>
        </a:defRPr>
      </a:lvl4pPr>
      <a:lvl5pPr algn="ctr" rtl="0" eaLnBrk="0" fontAlgn="base" hangingPunct="0">
        <a:spcBef>
          <a:spcPct val="0"/>
        </a:spcBef>
        <a:spcAft>
          <a:spcPct val="0"/>
        </a:spcAft>
        <a:defRPr sz="3300">
          <a:solidFill>
            <a:schemeClr val="tx2"/>
          </a:solidFill>
          <a:latin typeface="Franklin Gothic Medium" pitchFamily="34" charset="0"/>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257162" indent="-257162" algn="l" rtl="0" eaLnBrk="0" fontAlgn="base" hangingPunct="0">
        <a:spcBef>
          <a:spcPct val="20000"/>
        </a:spcBef>
        <a:spcAft>
          <a:spcPct val="0"/>
        </a:spcAft>
        <a:buClr>
          <a:schemeClr val="tx2"/>
        </a:buClr>
        <a:buSzPct val="50000"/>
        <a:buFont typeface="Wingdings 2" pitchFamily="18" charset="2"/>
        <a:buChar char="ß"/>
        <a:defRPr sz="2400" kern="1200">
          <a:solidFill>
            <a:schemeClr val="tx1"/>
          </a:solidFill>
          <a:latin typeface="+mn-lt"/>
          <a:ea typeface="+mn-ea"/>
          <a:cs typeface="+mn-cs"/>
        </a:defRPr>
      </a:lvl1pPr>
      <a:lvl2pPr marL="557185" indent="-214303" algn="l" rtl="0" eaLnBrk="0" fontAlgn="base" hangingPunct="0">
        <a:spcBef>
          <a:spcPct val="20000"/>
        </a:spcBef>
        <a:spcAft>
          <a:spcPct val="0"/>
        </a:spcAft>
        <a:buClr>
          <a:schemeClr val="tx2"/>
        </a:buClr>
        <a:buSzPct val="50000"/>
        <a:buFont typeface="Wingdings 2" pitchFamily="18" charset="2"/>
        <a:buChar char="Þ"/>
        <a:defRPr sz="2100" kern="1200">
          <a:solidFill>
            <a:schemeClr val="tx1"/>
          </a:solidFill>
          <a:latin typeface="+mn-lt"/>
          <a:ea typeface="+mn-ea"/>
          <a:cs typeface="+mn-cs"/>
        </a:defRPr>
      </a:lvl2pPr>
      <a:lvl3pPr marL="857207" indent="-171442" algn="l" rtl="0" eaLnBrk="0" fontAlgn="base" hangingPunct="0">
        <a:spcBef>
          <a:spcPct val="20000"/>
        </a:spcBef>
        <a:spcAft>
          <a:spcPct val="0"/>
        </a:spcAft>
        <a:buClr>
          <a:schemeClr val="tx2"/>
        </a:buClr>
        <a:buSzPct val="50000"/>
        <a:buFont typeface="Wingdings 2" pitchFamily="18" charset="2"/>
        <a:buChar char=""/>
        <a:defRPr sz="1800" kern="1200">
          <a:solidFill>
            <a:schemeClr val="tx1"/>
          </a:solidFill>
          <a:latin typeface="+mn-lt"/>
          <a:ea typeface="+mn-ea"/>
          <a:cs typeface="+mn-cs"/>
        </a:defRPr>
      </a:lvl3pPr>
      <a:lvl4pPr marL="1200090" indent="-171442" algn="l" rtl="0" eaLnBrk="0" fontAlgn="base" hangingPunct="0">
        <a:spcBef>
          <a:spcPct val="20000"/>
        </a:spcBef>
        <a:spcAft>
          <a:spcPct val="0"/>
        </a:spcAft>
        <a:buClr>
          <a:schemeClr val="tx2"/>
        </a:buClr>
        <a:buSzPct val="50000"/>
        <a:buFont typeface="Wingdings 2" pitchFamily="18" charset="2"/>
        <a:buChar char=""/>
        <a:defRPr sz="1500" kern="1200">
          <a:solidFill>
            <a:schemeClr val="tx1"/>
          </a:solidFill>
          <a:latin typeface="+mn-lt"/>
          <a:ea typeface="+mn-ea"/>
          <a:cs typeface="+mn-cs"/>
        </a:defRPr>
      </a:lvl4pPr>
      <a:lvl5pPr marL="1542974" indent="-171442" algn="l" rtl="0" eaLnBrk="0" fontAlgn="base" hangingPunct="0">
        <a:spcBef>
          <a:spcPct val="20000"/>
        </a:spcBef>
        <a:spcAft>
          <a:spcPct val="0"/>
        </a:spcAft>
        <a:buClr>
          <a:schemeClr val="tx2"/>
        </a:buClr>
        <a:buSzPct val="50000"/>
        <a:buFont typeface="Wingdings 2" pitchFamily="18" charset="2"/>
        <a:buChar char=""/>
        <a:defRPr sz="1500" kern="1200">
          <a:solidFill>
            <a:schemeClr val="tx1"/>
          </a:solidFill>
          <a:latin typeface="+mn-lt"/>
          <a:ea typeface="+mn-ea"/>
          <a:cs typeface="+mn-cs"/>
        </a:defRPr>
      </a:lvl5pPr>
      <a:lvl6pPr marL="1885856" indent="-171442" algn="l" rtl="0" eaLnBrk="1" latinLnBrk="0" hangingPunct="1">
        <a:spcBef>
          <a:spcPct val="20000"/>
        </a:spcBef>
        <a:buFont typeface="Arial"/>
        <a:buChar char="•"/>
        <a:defRPr kumimoji="0" sz="1500" kern="1200">
          <a:solidFill>
            <a:schemeClr val="tx1"/>
          </a:solidFill>
          <a:latin typeface="+mn-lt"/>
          <a:ea typeface="+mn-ea"/>
          <a:cs typeface="+mn-cs"/>
        </a:defRPr>
      </a:lvl6pPr>
      <a:lvl7pPr marL="2228739" indent="-171442" algn="l" rtl="0" eaLnBrk="1" latinLnBrk="0" hangingPunct="1">
        <a:spcBef>
          <a:spcPct val="20000"/>
        </a:spcBef>
        <a:buFont typeface="Arial"/>
        <a:buChar char="•"/>
        <a:defRPr kumimoji="0" sz="1500" kern="1200">
          <a:solidFill>
            <a:schemeClr val="tx1"/>
          </a:solidFill>
          <a:latin typeface="+mn-lt"/>
          <a:ea typeface="+mn-ea"/>
          <a:cs typeface="+mn-cs"/>
        </a:defRPr>
      </a:lvl7pPr>
      <a:lvl8pPr marL="2571622" indent="-171442" algn="l" rtl="0" eaLnBrk="1" latinLnBrk="0" hangingPunct="1">
        <a:spcBef>
          <a:spcPct val="20000"/>
        </a:spcBef>
        <a:buFont typeface="Arial"/>
        <a:buChar char="•"/>
        <a:defRPr kumimoji="0" sz="1500" kern="1200">
          <a:solidFill>
            <a:schemeClr val="tx1"/>
          </a:solidFill>
          <a:latin typeface="+mn-lt"/>
          <a:ea typeface="+mn-ea"/>
          <a:cs typeface="+mn-cs"/>
        </a:defRPr>
      </a:lvl8pPr>
      <a:lvl9pPr marL="2914505" indent="-171442" algn="l" rtl="0" eaLnBrk="1" latinLnBrk="0" hangingPunct="1">
        <a:spcBef>
          <a:spcPct val="20000"/>
        </a:spcBef>
        <a:buFont typeface="Arial"/>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884" algn="l" rtl="0" eaLnBrk="1" latinLnBrk="0" hangingPunct="1">
        <a:defRPr kumimoji="0" kern="1200">
          <a:solidFill>
            <a:schemeClr val="tx1"/>
          </a:solidFill>
          <a:latin typeface="+mn-lt"/>
          <a:ea typeface="+mn-ea"/>
          <a:cs typeface="+mn-cs"/>
        </a:defRPr>
      </a:lvl2pPr>
      <a:lvl3pPr marL="685766" algn="l" rtl="0" eaLnBrk="1" latinLnBrk="0" hangingPunct="1">
        <a:defRPr kumimoji="0" kern="1200">
          <a:solidFill>
            <a:schemeClr val="tx1"/>
          </a:solidFill>
          <a:latin typeface="+mn-lt"/>
          <a:ea typeface="+mn-ea"/>
          <a:cs typeface="+mn-cs"/>
        </a:defRPr>
      </a:lvl3pPr>
      <a:lvl4pPr marL="1028649" algn="l" rtl="0" eaLnBrk="1" latinLnBrk="0" hangingPunct="1">
        <a:defRPr kumimoji="0" kern="1200">
          <a:solidFill>
            <a:schemeClr val="tx1"/>
          </a:solidFill>
          <a:latin typeface="+mn-lt"/>
          <a:ea typeface="+mn-ea"/>
          <a:cs typeface="+mn-cs"/>
        </a:defRPr>
      </a:lvl4pPr>
      <a:lvl5pPr marL="1371532" algn="l" rtl="0" eaLnBrk="1" latinLnBrk="0" hangingPunct="1">
        <a:defRPr kumimoji="0" kern="1200">
          <a:solidFill>
            <a:schemeClr val="tx1"/>
          </a:solidFill>
          <a:latin typeface="+mn-lt"/>
          <a:ea typeface="+mn-ea"/>
          <a:cs typeface="+mn-cs"/>
        </a:defRPr>
      </a:lvl5pPr>
      <a:lvl6pPr marL="1714415" algn="l" rtl="0" eaLnBrk="1" latinLnBrk="0" hangingPunct="1">
        <a:defRPr kumimoji="0" kern="1200">
          <a:solidFill>
            <a:schemeClr val="tx1"/>
          </a:solidFill>
          <a:latin typeface="+mn-lt"/>
          <a:ea typeface="+mn-ea"/>
          <a:cs typeface="+mn-cs"/>
        </a:defRPr>
      </a:lvl6pPr>
      <a:lvl7pPr marL="2057297" algn="l" rtl="0" eaLnBrk="1" latinLnBrk="0" hangingPunct="1">
        <a:defRPr kumimoji="0" kern="1200">
          <a:solidFill>
            <a:schemeClr val="tx1"/>
          </a:solidFill>
          <a:latin typeface="+mn-lt"/>
          <a:ea typeface="+mn-ea"/>
          <a:cs typeface="+mn-cs"/>
        </a:defRPr>
      </a:lvl7pPr>
      <a:lvl8pPr marL="2400180" algn="l" rtl="0" eaLnBrk="1" latinLnBrk="0" hangingPunct="1">
        <a:defRPr kumimoji="0" kern="1200">
          <a:solidFill>
            <a:schemeClr val="tx1"/>
          </a:solidFill>
          <a:latin typeface="+mn-lt"/>
          <a:ea typeface="+mn-ea"/>
          <a:cs typeface="+mn-cs"/>
        </a:defRPr>
      </a:lvl8pPr>
      <a:lvl9pPr marL="2743064"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shade val="70000"/>
                <a:satMod val="1000000"/>
              </a:schemeClr>
            </a:gs>
            <a:gs pos="31000">
              <a:schemeClr val="bg2">
                <a:shade val="85000"/>
                <a:satMod val="450000"/>
              </a:schemeClr>
            </a:gs>
            <a:gs pos="100000">
              <a:schemeClr val="bg2">
                <a:tint val="70000"/>
                <a:satMod val="300000"/>
              </a:schemeClr>
            </a:gs>
          </a:gsLst>
          <a:path path="circle">
            <a:fillToRect l="50000" t="150000" r="50000"/>
          </a:path>
          <a:tileRect/>
        </a:gradFill>
        <a:effectLst/>
      </p:bgPr>
    </p:bg>
    <p:spTree>
      <p:nvGrpSpPr>
        <p:cNvPr id="1" name=""/>
        <p:cNvGrpSpPr/>
        <p:nvPr/>
      </p:nvGrpSpPr>
      <p:grpSpPr>
        <a:xfrm>
          <a:off x="0" y="0"/>
          <a:ext cx="0" cy="0"/>
          <a:chOff x="0" y="0"/>
          <a:chExt cx="0" cy="0"/>
        </a:xfrm>
      </p:grpSpPr>
      <p:sp>
        <p:nvSpPr>
          <p:cNvPr id="7" name="矩形 6"/>
          <p:cNvSpPr/>
          <p:nvPr/>
        </p:nvSpPr>
        <p:spPr>
          <a:xfrm>
            <a:off x="0" y="6678623"/>
            <a:ext cx="9144000" cy="179387"/>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
        <p:nvSpPr>
          <p:cNvPr id="3075"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076" name="文本占位符 2"/>
          <p:cNvSpPr>
            <a:spLocks noGrp="1"/>
          </p:cNvSpPr>
          <p:nvPr>
            <p:ph type="body" idx="1"/>
          </p:nvPr>
        </p:nvSpPr>
        <p:spPr bwMode="auto">
          <a:xfrm>
            <a:off x="457200" y="1600200"/>
            <a:ext cx="8229600" cy="46863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76200" y="6400810"/>
            <a:ext cx="3200400" cy="284163"/>
          </a:xfrm>
          <a:prstGeom prst="rect">
            <a:avLst/>
          </a:prstGeom>
        </p:spPr>
        <p:txBody>
          <a:bodyPr vert="horz" wrap="square" lIns="91440" tIns="45720" rIns="91440" bIns="45720" numCol="1" anchor="b" anchorCtr="0" compatLnSpc="1">
            <a:prstTxWarp prst="textNoShape">
              <a:avLst/>
            </a:prstTxWarp>
          </a:bodyPr>
          <a:lstStyle>
            <a:lvl1pPr>
              <a:defRPr sz="825">
                <a:solidFill>
                  <a:srgbClr val="636363"/>
                </a:solidFill>
                <a:latin typeface="Arial" pitchFamily="34" charset="0"/>
              </a:defRPr>
            </a:lvl1pPr>
          </a:lstStyle>
          <a:p>
            <a:pPr fontAlgn="base">
              <a:spcBef>
                <a:spcPct val="0"/>
              </a:spcBef>
              <a:spcAft>
                <a:spcPct val="0"/>
              </a:spcAft>
              <a:defRPr/>
            </a:pPr>
            <a:fld id="{FDA1A2F1-BC83-43F3-AC5C-D876315310CC}" type="datetime1">
              <a:rPr lang="en-US" altLang="zh-CN" smtClean="0">
                <a:ea typeface="宋体" pitchFamily="2" charset="-122"/>
              </a:rPr>
              <a:pPr fontAlgn="base">
                <a:spcBef>
                  <a:spcPct val="0"/>
                </a:spcBef>
                <a:spcAft>
                  <a:spcPct val="0"/>
                </a:spcAft>
                <a:defRPr/>
              </a:pPr>
              <a:t>5/17/2018</a:t>
            </a:fld>
            <a:endParaRPr lang="en-US" altLang="zh-CN">
              <a:ea typeface="宋体" pitchFamily="2" charset="-122"/>
            </a:endParaRPr>
          </a:p>
        </p:txBody>
      </p:sp>
      <p:sp>
        <p:nvSpPr>
          <p:cNvPr id="5" name="页脚占位符 4"/>
          <p:cNvSpPr>
            <a:spLocks noGrp="1"/>
          </p:cNvSpPr>
          <p:nvPr>
            <p:ph type="ftr" sz="quarter" idx="3"/>
          </p:nvPr>
        </p:nvSpPr>
        <p:spPr>
          <a:xfrm>
            <a:off x="5334000" y="6400810"/>
            <a:ext cx="3733800" cy="284163"/>
          </a:xfrm>
          <a:prstGeom prst="rect">
            <a:avLst/>
          </a:prstGeom>
        </p:spPr>
        <p:txBody>
          <a:bodyPr vert="horz" rtlCol="0" anchor="ctr"/>
          <a:lstStyle>
            <a:lvl1pPr algn="r" eaLnBrk="1" latinLnBrk="0" hangingPunct="1">
              <a:defRPr kumimoji="0" sz="825">
                <a:solidFill>
                  <a:schemeClr val="tx2">
                    <a:lumMod val="75000"/>
                    <a:lumOff val="25000"/>
                  </a:schemeClr>
                </a:solidFill>
                <a:latin typeface="Arial" charset="0"/>
                <a:ea typeface="+mn-ea"/>
              </a:defRPr>
            </a:lvl1pPr>
          </a:lstStyle>
          <a:p>
            <a:pPr fontAlgn="base">
              <a:spcBef>
                <a:spcPct val="0"/>
              </a:spcBef>
              <a:spcAft>
                <a:spcPct val="0"/>
              </a:spcAft>
              <a:defRPr/>
            </a:pPr>
            <a:endParaRPr lang="zh-CN" altLang="en-US">
              <a:solidFill>
                <a:srgbClr val="2F2F2F">
                  <a:lumMod val="75000"/>
                  <a:lumOff val="25000"/>
                </a:srgbClr>
              </a:solidFill>
            </a:endParaRPr>
          </a:p>
        </p:txBody>
      </p:sp>
      <p:sp>
        <p:nvSpPr>
          <p:cNvPr id="6" name="灯片编号占位符 5"/>
          <p:cNvSpPr>
            <a:spLocks noGrp="1"/>
          </p:cNvSpPr>
          <p:nvPr>
            <p:ph type="sldNum" sz="quarter" idx="4"/>
          </p:nvPr>
        </p:nvSpPr>
        <p:spPr>
          <a:xfrm>
            <a:off x="4114800" y="6400810"/>
            <a:ext cx="914400" cy="284163"/>
          </a:xfrm>
          <a:prstGeom prst="rect">
            <a:avLst/>
          </a:prstGeom>
          <a:noFill/>
        </p:spPr>
        <p:txBody>
          <a:bodyPr vert="horz" lIns="45720" rIns="45720" rtlCol="0" anchor="ctr"/>
          <a:lstStyle>
            <a:lvl1pPr algn="ctr" eaLnBrk="1" latinLnBrk="0" hangingPunct="1">
              <a:defRPr kumimoji="0" sz="825" b="0">
                <a:solidFill>
                  <a:schemeClr val="tx2">
                    <a:lumMod val="75000"/>
                    <a:lumOff val="25000"/>
                  </a:schemeClr>
                </a:solidFill>
                <a:latin typeface="Arial" charset="0"/>
                <a:ea typeface="+mn-ea"/>
              </a:defRPr>
            </a:lvl1pPr>
          </a:lstStyle>
          <a:p>
            <a:pPr fontAlgn="base">
              <a:spcBef>
                <a:spcPct val="0"/>
              </a:spcBef>
              <a:spcAft>
                <a:spcPct val="0"/>
              </a:spcAft>
              <a:defRPr/>
            </a:pPr>
            <a:fld id="{6E897202-36CA-4EE8-9A32-7931B486C62C}" type="slidenum">
              <a:rPr lang="en-US">
                <a:solidFill>
                  <a:srgbClr val="2F2F2F">
                    <a:lumMod val="75000"/>
                    <a:lumOff val="25000"/>
                  </a:srgbClr>
                </a:solidFill>
              </a:rPr>
              <a:pPr fontAlgn="base">
                <a:spcBef>
                  <a:spcPct val="0"/>
                </a:spcBef>
                <a:spcAft>
                  <a:spcPct val="0"/>
                </a:spcAft>
                <a:defRPr/>
              </a:pPr>
              <a:t>‹#›</a:t>
            </a:fld>
            <a:endParaRPr lang="zh-CN" altLang="en-US" dirty="0">
              <a:solidFill>
                <a:srgbClr val="2F2F2F">
                  <a:lumMod val="75000"/>
                  <a:lumOff val="25000"/>
                </a:srgbClr>
              </a:solidFill>
            </a:endParaRPr>
          </a:p>
        </p:txBody>
      </p:sp>
      <p:sp>
        <p:nvSpPr>
          <p:cNvPr id="8" name="矩形 7"/>
          <p:cNvSpPr/>
          <p:nvPr/>
        </p:nvSpPr>
        <p:spPr>
          <a:xfrm>
            <a:off x="0" y="0"/>
            <a:ext cx="9144000" cy="107950"/>
          </a:xfrm>
          <a:prstGeom prst="rect">
            <a:avLst/>
          </a:prstGeom>
          <a:gradFill>
            <a:gsLst>
              <a:gs pos="0">
                <a:schemeClr val="accent1">
                  <a:alpha val="50000"/>
                </a:schemeClr>
              </a:gs>
              <a:gs pos="50000">
                <a:schemeClr val="accent1">
                  <a:tint val="20000"/>
                </a:schemeClr>
              </a:gs>
              <a:gs pos="100000">
                <a:schemeClr val="accent1">
                  <a:alpha val="40000"/>
                </a:schemeClr>
              </a:gs>
            </a:gsLst>
            <a:lin ang="0" scaled="1"/>
          </a:gradFill>
          <a:ln w="25400" cap="rnd"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zh-CN" altLang="en-US" sz="1350">
              <a:solidFill>
                <a:prstClr val="white"/>
              </a:solidFill>
            </a:endParaRPr>
          </a:p>
        </p:txBody>
      </p:sp>
    </p:spTree>
    <p:extLst>
      <p:ext uri="{BB962C8B-B14F-4D97-AF65-F5344CB8AC3E}">
        <p14:creationId xmlns:p14="http://schemas.microsoft.com/office/powerpoint/2010/main" val="1802958376"/>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dt="0"/>
  <p:txStyles>
    <p:titleStyle>
      <a:lvl1pPr algn="ctr" rtl="0" eaLnBrk="0" fontAlgn="base" hangingPunct="0">
        <a:spcBef>
          <a:spcPct val="0"/>
        </a:spcBef>
        <a:spcAft>
          <a:spcPct val="0"/>
        </a:spcAft>
        <a:defRPr sz="3300" kern="1200">
          <a:solidFill>
            <a:schemeClr val="tx2"/>
          </a:solidFill>
          <a:latin typeface="+mj-lt"/>
          <a:ea typeface="+mj-ea"/>
          <a:cs typeface="+mj-cs"/>
        </a:defRPr>
      </a:lvl1pPr>
      <a:lvl2pPr algn="ctr" rtl="0" eaLnBrk="0" fontAlgn="base" hangingPunct="0">
        <a:spcBef>
          <a:spcPct val="0"/>
        </a:spcBef>
        <a:spcAft>
          <a:spcPct val="0"/>
        </a:spcAft>
        <a:defRPr sz="3300">
          <a:solidFill>
            <a:schemeClr val="tx2"/>
          </a:solidFill>
          <a:latin typeface="Franklin Gothic Medium" pitchFamily="34" charset="0"/>
        </a:defRPr>
      </a:lvl2pPr>
      <a:lvl3pPr algn="ctr" rtl="0" eaLnBrk="0" fontAlgn="base" hangingPunct="0">
        <a:spcBef>
          <a:spcPct val="0"/>
        </a:spcBef>
        <a:spcAft>
          <a:spcPct val="0"/>
        </a:spcAft>
        <a:defRPr sz="3300">
          <a:solidFill>
            <a:schemeClr val="tx2"/>
          </a:solidFill>
          <a:latin typeface="Franklin Gothic Medium" pitchFamily="34" charset="0"/>
        </a:defRPr>
      </a:lvl3pPr>
      <a:lvl4pPr algn="ctr" rtl="0" eaLnBrk="0" fontAlgn="base" hangingPunct="0">
        <a:spcBef>
          <a:spcPct val="0"/>
        </a:spcBef>
        <a:spcAft>
          <a:spcPct val="0"/>
        </a:spcAft>
        <a:defRPr sz="3300">
          <a:solidFill>
            <a:schemeClr val="tx2"/>
          </a:solidFill>
          <a:latin typeface="Franklin Gothic Medium" pitchFamily="34" charset="0"/>
        </a:defRPr>
      </a:lvl4pPr>
      <a:lvl5pPr algn="ctr" rtl="0" eaLnBrk="0" fontAlgn="base" hangingPunct="0">
        <a:spcBef>
          <a:spcPct val="0"/>
        </a:spcBef>
        <a:spcAft>
          <a:spcPct val="0"/>
        </a:spcAft>
        <a:defRPr sz="3300">
          <a:solidFill>
            <a:schemeClr val="tx2"/>
          </a:solidFill>
          <a:latin typeface="Franklin Gothic Medium" pitchFamily="34" charset="0"/>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257162" indent="-257162" algn="l" rtl="0" eaLnBrk="0" fontAlgn="base" hangingPunct="0">
        <a:spcBef>
          <a:spcPct val="20000"/>
        </a:spcBef>
        <a:spcAft>
          <a:spcPct val="0"/>
        </a:spcAft>
        <a:buClr>
          <a:schemeClr val="tx2"/>
        </a:buClr>
        <a:buSzPct val="50000"/>
        <a:buFont typeface="Wingdings 2" pitchFamily="18" charset="2"/>
        <a:buChar char="ß"/>
        <a:defRPr sz="2400" kern="1200">
          <a:solidFill>
            <a:schemeClr val="tx1"/>
          </a:solidFill>
          <a:latin typeface="+mn-lt"/>
          <a:ea typeface="+mn-ea"/>
          <a:cs typeface="+mn-cs"/>
        </a:defRPr>
      </a:lvl1pPr>
      <a:lvl2pPr marL="557185" indent="-214303" algn="l" rtl="0" eaLnBrk="0" fontAlgn="base" hangingPunct="0">
        <a:spcBef>
          <a:spcPct val="20000"/>
        </a:spcBef>
        <a:spcAft>
          <a:spcPct val="0"/>
        </a:spcAft>
        <a:buClr>
          <a:schemeClr val="tx2"/>
        </a:buClr>
        <a:buSzPct val="50000"/>
        <a:buFont typeface="Wingdings 2" pitchFamily="18" charset="2"/>
        <a:buChar char="Þ"/>
        <a:defRPr sz="2100" kern="1200">
          <a:solidFill>
            <a:schemeClr val="tx1"/>
          </a:solidFill>
          <a:latin typeface="+mn-lt"/>
          <a:ea typeface="+mn-ea"/>
          <a:cs typeface="+mn-cs"/>
        </a:defRPr>
      </a:lvl2pPr>
      <a:lvl3pPr marL="857207" indent="-171442" algn="l" rtl="0" eaLnBrk="0" fontAlgn="base" hangingPunct="0">
        <a:spcBef>
          <a:spcPct val="20000"/>
        </a:spcBef>
        <a:spcAft>
          <a:spcPct val="0"/>
        </a:spcAft>
        <a:buClr>
          <a:schemeClr val="tx2"/>
        </a:buClr>
        <a:buSzPct val="50000"/>
        <a:buFont typeface="Wingdings 2" pitchFamily="18" charset="2"/>
        <a:buChar char=""/>
        <a:defRPr sz="1800" kern="1200">
          <a:solidFill>
            <a:schemeClr val="tx1"/>
          </a:solidFill>
          <a:latin typeface="+mn-lt"/>
          <a:ea typeface="+mn-ea"/>
          <a:cs typeface="+mn-cs"/>
        </a:defRPr>
      </a:lvl3pPr>
      <a:lvl4pPr marL="1200090" indent="-171442" algn="l" rtl="0" eaLnBrk="0" fontAlgn="base" hangingPunct="0">
        <a:spcBef>
          <a:spcPct val="20000"/>
        </a:spcBef>
        <a:spcAft>
          <a:spcPct val="0"/>
        </a:spcAft>
        <a:buClr>
          <a:schemeClr val="tx2"/>
        </a:buClr>
        <a:buSzPct val="50000"/>
        <a:buFont typeface="Wingdings 2" pitchFamily="18" charset="2"/>
        <a:buChar char=""/>
        <a:defRPr sz="1500" kern="1200">
          <a:solidFill>
            <a:schemeClr val="tx1"/>
          </a:solidFill>
          <a:latin typeface="+mn-lt"/>
          <a:ea typeface="+mn-ea"/>
          <a:cs typeface="+mn-cs"/>
        </a:defRPr>
      </a:lvl4pPr>
      <a:lvl5pPr marL="1542974" indent="-171442" algn="l" rtl="0" eaLnBrk="0" fontAlgn="base" hangingPunct="0">
        <a:spcBef>
          <a:spcPct val="20000"/>
        </a:spcBef>
        <a:spcAft>
          <a:spcPct val="0"/>
        </a:spcAft>
        <a:buClr>
          <a:schemeClr val="tx2"/>
        </a:buClr>
        <a:buSzPct val="50000"/>
        <a:buFont typeface="Wingdings 2" pitchFamily="18" charset="2"/>
        <a:buChar char=""/>
        <a:defRPr sz="1500" kern="1200">
          <a:solidFill>
            <a:schemeClr val="tx1"/>
          </a:solidFill>
          <a:latin typeface="+mn-lt"/>
          <a:ea typeface="+mn-ea"/>
          <a:cs typeface="+mn-cs"/>
        </a:defRPr>
      </a:lvl5pPr>
      <a:lvl6pPr marL="1885856" indent="-171442" algn="l" rtl="0" eaLnBrk="1" latinLnBrk="0" hangingPunct="1">
        <a:spcBef>
          <a:spcPct val="20000"/>
        </a:spcBef>
        <a:buFont typeface="Arial"/>
        <a:buChar char="•"/>
        <a:defRPr kumimoji="0" sz="1500" kern="1200">
          <a:solidFill>
            <a:schemeClr val="tx1"/>
          </a:solidFill>
          <a:latin typeface="+mn-lt"/>
          <a:ea typeface="+mn-ea"/>
          <a:cs typeface="+mn-cs"/>
        </a:defRPr>
      </a:lvl6pPr>
      <a:lvl7pPr marL="2228739" indent="-171442" algn="l" rtl="0" eaLnBrk="1" latinLnBrk="0" hangingPunct="1">
        <a:spcBef>
          <a:spcPct val="20000"/>
        </a:spcBef>
        <a:buFont typeface="Arial"/>
        <a:buChar char="•"/>
        <a:defRPr kumimoji="0" sz="1500" kern="1200">
          <a:solidFill>
            <a:schemeClr val="tx1"/>
          </a:solidFill>
          <a:latin typeface="+mn-lt"/>
          <a:ea typeface="+mn-ea"/>
          <a:cs typeface="+mn-cs"/>
        </a:defRPr>
      </a:lvl7pPr>
      <a:lvl8pPr marL="2571622" indent="-171442" algn="l" rtl="0" eaLnBrk="1" latinLnBrk="0" hangingPunct="1">
        <a:spcBef>
          <a:spcPct val="20000"/>
        </a:spcBef>
        <a:buFont typeface="Arial"/>
        <a:buChar char="•"/>
        <a:defRPr kumimoji="0" sz="1500" kern="1200">
          <a:solidFill>
            <a:schemeClr val="tx1"/>
          </a:solidFill>
          <a:latin typeface="+mn-lt"/>
          <a:ea typeface="+mn-ea"/>
          <a:cs typeface="+mn-cs"/>
        </a:defRPr>
      </a:lvl8pPr>
      <a:lvl9pPr marL="2914505" indent="-171442" algn="l" rtl="0" eaLnBrk="1" latinLnBrk="0" hangingPunct="1">
        <a:spcBef>
          <a:spcPct val="20000"/>
        </a:spcBef>
        <a:buFont typeface="Arial"/>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884" algn="l" rtl="0" eaLnBrk="1" latinLnBrk="0" hangingPunct="1">
        <a:defRPr kumimoji="0" kern="1200">
          <a:solidFill>
            <a:schemeClr val="tx1"/>
          </a:solidFill>
          <a:latin typeface="+mn-lt"/>
          <a:ea typeface="+mn-ea"/>
          <a:cs typeface="+mn-cs"/>
        </a:defRPr>
      </a:lvl2pPr>
      <a:lvl3pPr marL="685766" algn="l" rtl="0" eaLnBrk="1" latinLnBrk="0" hangingPunct="1">
        <a:defRPr kumimoji="0" kern="1200">
          <a:solidFill>
            <a:schemeClr val="tx1"/>
          </a:solidFill>
          <a:latin typeface="+mn-lt"/>
          <a:ea typeface="+mn-ea"/>
          <a:cs typeface="+mn-cs"/>
        </a:defRPr>
      </a:lvl3pPr>
      <a:lvl4pPr marL="1028649" algn="l" rtl="0" eaLnBrk="1" latinLnBrk="0" hangingPunct="1">
        <a:defRPr kumimoji="0" kern="1200">
          <a:solidFill>
            <a:schemeClr val="tx1"/>
          </a:solidFill>
          <a:latin typeface="+mn-lt"/>
          <a:ea typeface="+mn-ea"/>
          <a:cs typeface="+mn-cs"/>
        </a:defRPr>
      </a:lvl4pPr>
      <a:lvl5pPr marL="1371532" algn="l" rtl="0" eaLnBrk="1" latinLnBrk="0" hangingPunct="1">
        <a:defRPr kumimoji="0" kern="1200">
          <a:solidFill>
            <a:schemeClr val="tx1"/>
          </a:solidFill>
          <a:latin typeface="+mn-lt"/>
          <a:ea typeface="+mn-ea"/>
          <a:cs typeface="+mn-cs"/>
        </a:defRPr>
      </a:lvl5pPr>
      <a:lvl6pPr marL="1714415" algn="l" rtl="0" eaLnBrk="1" latinLnBrk="0" hangingPunct="1">
        <a:defRPr kumimoji="0" kern="1200">
          <a:solidFill>
            <a:schemeClr val="tx1"/>
          </a:solidFill>
          <a:latin typeface="+mn-lt"/>
          <a:ea typeface="+mn-ea"/>
          <a:cs typeface="+mn-cs"/>
        </a:defRPr>
      </a:lvl6pPr>
      <a:lvl7pPr marL="2057297" algn="l" rtl="0" eaLnBrk="1" latinLnBrk="0" hangingPunct="1">
        <a:defRPr kumimoji="0" kern="1200">
          <a:solidFill>
            <a:schemeClr val="tx1"/>
          </a:solidFill>
          <a:latin typeface="+mn-lt"/>
          <a:ea typeface="+mn-ea"/>
          <a:cs typeface="+mn-cs"/>
        </a:defRPr>
      </a:lvl7pPr>
      <a:lvl8pPr marL="2400180" algn="l" rtl="0" eaLnBrk="1" latinLnBrk="0" hangingPunct="1">
        <a:defRPr kumimoji="0" kern="1200">
          <a:solidFill>
            <a:schemeClr val="tx1"/>
          </a:solidFill>
          <a:latin typeface="+mn-lt"/>
          <a:ea typeface="+mn-ea"/>
          <a:cs typeface="+mn-cs"/>
        </a:defRPr>
      </a:lvl8pPr>
      <a:lvl9pPr marL="2743064"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01.png"/><Relationship Id="rId1" Type="http://schemas.openxmlformats.org/officeDocument/2006/relationships/slideLayout" Target="../slideLayouts/slideLayout29.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9.xml"/><Relationship Id="rId4" Type="http://schemas.openxmlformats.org/officeDocument/2006/relationships/image" Target="../media/image190.png"/></Relationships>
</file>

<file path=ppt/slides/_rels/slide18.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00.png"/><Relationship Id="rId1" Type="http://schemas.openxmlformats.org/officeDocument/2006/relationships/slideLayout" Target="../slideLayouts/slideLayout29.xml"/><Relationship Id="rId4" Type="http://schemas.openxmlformats.org/officeDocument/2006/relationships/image" Target="../media/image2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3.png"/><Relationship Id="rId1" Type="http://schemas.openxmlformats.org/officeDocument/2006/relationships/slideLayout" Target="../slideLayouts/slideLayout29.xml"/><Relationship Id="rId5" Type="http://schemas.openxmlformats.org/officeDocument/2006/relationships/image" Target="../media/image25.png"/><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7" Type="http://schemas.openxmlformats.org/officeDocument/2006/relationships/image" Target="../media/image29.wmf"/><Relationship Id="rId2" Type="http://schemas.openxmlformats.org/officeDocument/2006/relationships/slideLayout" Target="../slideLayouts/slideLayout29.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8.wmf"/><Relationship Id="rId4" Type="http://schemas.openxmlformats.org/officeDocument/2006/relationships/oleObject" Target="../embeddings/oleObject1.bin"/></Relationships>
</file>

<file path=ppt/slides/_rels/slide24.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9.xml"/></Relationships>
</file>

<file path=ppt/slides/_rels/slide2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9.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9.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8.xml"/><Relationship Id="rId5" Type="http://schemas.openxmlformats.org/officeDocument/2006/relationships/image" Target="../media/image9.png"/><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29.xml"/><Relationship Id="rId4" Type="http://schemas.openxmlformats.org/officeDocument/2006/relationships/image" Target="../media/image38.png"/></Relationships>
</file>

<file path=ppt/slides/_rels/slide3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jpeg"/><Relationship Id="rId1" Type="http://schemas.openxmlformats.org/officeDocument/2006/relationships/slideLayout" Target="../slideLayouts/slideLayout29.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46.jpg"/><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9.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标题 1"/>
          <p:cNvSpPr txBox="1">
            <a:spLocks/>
          </p:cNvSpPr>
          <p:nvPr/>
        </p:nvSpPr>
        <p:spPr>
          <a:xfrm>
            <a:off x="0" y="2270278"/>
            <a:ext cx="9144000" cy="1045091"/>
          </a:xfrm>
          <a:prstGeom prst="rect">
            <a:avLst/>
          </a:prstGeom>
        </p:spPr>
        <p:txBody>
          <a:bodyPr>
            <a:no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3600" b="1" dirty="0">
                <a:solidFill>
                  <a:srgbClr val="FFFF00"/>
                </a:solidFill>
                <a:latin typeface="Times New Roman" panose="02020603050405020304" pitchFamily="18" charset="0"/>
                <a:ea typeface="黑体" pitchFamily="49" charset="-122"/>
                <a:cs typeface="Times New Roman" panose="02020603050405020304" pitchFamily="18" charset="0"/>
              </a:rPr>
              <a:t>Testing QED with Precision Spectroscopy of the Helium Atom</a:t>
            </a:r>
            <a:endParaRPr lang="zh-CN" altLang="en-US" sz="3600" b="1" dirty="0">
              <a:solidFill>
                <a:srgbClr val="FFFF00"/>
              </a:solidFill>
              <a:latin typeface="Times New Roman" panose="02020603050405020304" pitchFamily="18" charset="0"/>
              <a:cs typeface="Times New Roman" panose="02020603050405020304" pitchFamily="18" charset="0"/>
            </a:endParaRPr>
          </a:p>
        </p:txBody>
      </p:sp>
      <p:sp>
        <p:nvSpPr>
          <p:cNvPr id="4" name="矩形 3"/>
          <p:cNvSpPr/>
          <p:nvPr/>
        </p:nvSpPr>
        <p:spPr>
          <a:xfrm>
            <a:off x="2286000" y="3774036"/>
            <a:ext cx="4572000" cy="707886"/>
          </a:xfrm>
          <a:prstGeom prst="rect">
            <a:avLst/>
          </a:prstGeom>
        </p:spPr>
        <p:txBody>
          <a:bodyPr>
            <a:spAutoFit/>
          </a:bodyPr>
          <a:lstStyle/>
          <a:p>
            <a:pPr algn="ctr"/>
            <a:r>
              <a:rPr lang="en-US" altLang="zh-CN" sz="2000" b="1" dirty="0">
                <a:solidFill>
                  <a:srgbClr val="FFFF00"/>
                </a:solidFill>
                <a:latin typeface="Times New Roman" panose="02020603050405020304" pitchFamily="18" charset="0"/>
                <a:ea typeface="黑体" panose="02010609060101010101" pitchFamily="49" charset="-122"/>
                <a:cs typeface="Times New Roman" panose="02020603050405020304" pitchFamily="18" charset="0"/>
              </a:rPr>
              <a:t>Yu </a:t>
            </a:r>
            <a:r>
              <a:rPr lang="en-US" altLang="zh-CN" sz="2000" b="1" dirty="0" smtClean="0">
                <a:solidFill>
                  <a:srgbClr val="FFFF00"/>
                </a:solidFill>
                <a:latin typeface="Times New Roman" panose="02020603050405020304" pitchFamily="18" charset="0"/>
                <a:ea typeface="黑体" panose="02010609060101010101" pitchFamily="49" charset="-122"/>
                <a:cs typeface="Times New Roman" panose="02020603050405020304" pitchFamily="18" charset="0"/>
              </a:rPr>
              <a:t>Robert Sun </a:t>
            </a:r>
            <a:endParaRPr lang="en-US" altLang="zh-CN" sz="2000" b="1" dirty="0">
              <a:solidFill>
                <a:srgbClr val="FFFF00"/>
              </a:solidFill>
              <a:latin typeface="Times New Roman" panose="02020603050405020304" pitchFamily="18" charset="0"/>
              <a:ea typeface="黑体" panose="02010609060101010101" pitchFamily="49" charset="-122"/>
              <a:cs typeface="Times New Roman" panose="02020603050405020304" pitchFamily="18" charset="0"/>
            </a:endParaRPr>
          </a:p>
          <a:p>
            <a:pPr algn="ctr"/>
            <a:r>
              <a:rPr lang="zh-CN" altLang="en-US" sz="2000" b="1" dirty="0">
                <a:solidFill>
                  <a:srgbClr val="FFFF00"/>
                </a:solidFill>
                <a:latin typeface="宋体" panose="02010600030101010101" pitchFamily="2" charset="-122"/>
              </a:rPr>
              <a:t>孙羽</a:t>
            </a:r>
            <a:endParaRPr lang="en-US" altLang="zh-CN" sz="2000" b="1" dirty="0">
              <a:solidFill>
                <a:srgbClr val="FFFF00"/>
              </a:solidFill>
              <a:latin typeface="宋体" panose="02010600030101010101" pitchFamily="2" charset="-122"/>
            </a:endParaRPr>
          </a:p>
        </p:txBody>
      </p:sp>
      <p:sp>
        <p:nvSpPr>
          <p:cNvPr id="5" name="灯片编号占位符 4"/>
          <p:cNvSpPr>
            <a:spLocks noGrp="1"/>
          </p:cNvSpPr>
          <p:nvPr>
            <p:ph type="sldNum" sz="quarter" idx="12"/>
          </p:nvPr>
        </p:nvSpPr>
        <p:spPr/>
        <p:txBody>
          <a:bodyPr/>
          <a:lstStyle/>
          <a:p>
            <a:fld id="{C7540D9A-9897-4F00-B1E8-BC662C5C31CF}" type="slidenum">
              <a:rPr lang="zh-CN" altLang="en-US" sz="1200">
                <a:solidFill>
                  <a:prstClr val="black">
                    <a:tint val="75000"/>
                  </a:prstClr>
                </a:solidFill>
              </a:rPr>
              <a:pPr/>
              <a:t>1</a:t>
            </a:fld>
            <a:endParaRPr lang="zh-CN" altLang="en-US" sz="1200" dirty="0">
              <a:solidFill>
                <a:prstClr val="black">
                  <a:tint val="75000"/>
                </a:prstClr>
              </a:solidFill>
            </a:endParaRPr>
          </a:p>
        </p:txBody>
      </p:sp>
      <p:sp>
        <p:nvSpPr>
          <p:cNvPr id="7" name="日期占位符 6"/>
          <p:cNvSpPr>
            <a:spLocks noGrp="1"/>
          </p:cNvSpPr>
          <p:nvPr>
            <p:ph type="dt" sz="half" idx="10"/>
          </p:nvPr>
        </p:nvSpPr>
        <p:spPr/>
        <p:txBody>
          <a:bodyPr/>
          <a:lstStyle/>
          <a:p>
            <a:fld id="{9CE3876F-D468-405E-8A14-DD03CB079184}" type="datetime1">
              <a:rPr lang="zh-CN" altLang="en-US" sz="1800">
                <a:solidFill>
                  <a:prstClr val="black">
                    <a:tint val="75000"/>
                  </a:prstClr>
                </a:solidFill>
                <a:latin typeface="Times New Roman" panose="02020603050405020304" pitchFamily="18" charset="0"/>
                <a:cs typeface="Times New Roman" panose="02020603050405020304" pitchFamily="18" charset="0"/>
              </a:rPr>
              <a:pPr/>
              <a:t>2018/5/17</a:t>
            </a:fld>
            <a:endParaRPr lang="zh-CN" altLang="en-US" sz="1100" dirty="0">
              <a:solidFill>
                <a:prstClr val="black">
                  <a:tint val="75000"/>
                </a:prstClr>
              </a:solidFill>
              <a:latin typeface="Times New Roman" panose="02020603050405020304" pitchFamily="18" charset="0"/>
              <a:cs typeface="Times New Roman" panose="02020603050405020304" pitchFamily="18" charset="0"/>
            </a:endParaRPr>
          </a:p>
        </p:txBody>
      </p:sp>
      <p:sp>
        <p:nvSpPr>
          <p:cNvPr id="6" name="页脚占位符 5"/>
          <p:cNvSpPr>
            <a:spLocks noGrp="1"/>
          </p:cNvSpPr>
          <p:nvPr>
            <p:ph type="ftr" sz="quarter" idx="11"/>
          </p:nvPr>
        </p:nvSpPr>
        <p:spPr>
          <a:xfrm>
            <a:off x="2753139" y="6356361"/>
            <a:ext cx="3988076" cy="365125"/>
          </a:xfrm>
        </p:spPr>
        <p:txBody>
          <a:bodyPr/>
          <a:lstStyle/>
          <a:p>
            <a:r>
              <a:rPr lang="en-US" altLang="zh-CN" sz="2000" dirty="0" smtClean="0">
                <a:solidFill>
                  <a:prstClr val="black">
                    <a:tint val="75000"/>
                  </a:prstClr>
                </a:solidFill>
                <a:latin typeface="Times New Roman" panose="02020603050405020304" pitchFamily="18" charset="0"/>
                <a:cs typeface="Times New Roman" panose="02020603050405020304" pitchFamily="18" charset="0"/>
              </a:rPr>
              <a:t>PSAS 2018 VIENNA</a:t>
            </a:r>
            <a:endParaRPr lang="zh-CN" altLang="en-US" sz="2000" dirty="0">
              <a:solidFill>
                <a:prstClr val="black">
                  <a:tint val="75000"/>
                </a:prstClr>
              </a:solidFill>
              <a:latin typeface="Times New Roman" panose="02020603050405020304" pitchFamily="18" charset="0"/>
              <a:cs typeface="Times New Roman" panose="02020603050405020304" pitchFamily="18" charset="0"/>
            </a:endParaRPr>
          </a:p>
        </p:txBody>
      </p:sp>
      <p:sp>
        <p:nvSpPr>
          <p:cNvPr id="8" name="矩形 7"/>
          <p:cNvSpPr/>
          <p:nvPr/>
        </p:nvSpPr>
        <p:spPr>
          <a:xfrm>
            <a:off x="2286000" y="5113569"/>
            <a:ext cx="4572000" cy="584775"/>
          </a:xfrm>
          <a:prstGeom prst="rect">
            <a:avLst/>
          </a:prstGeom>
        </p:spPr>
        <p:txBody>
          <a:bodyPr>
            <a:spAutoFit/>
          </a:bodyPr>
          <a:lstStyle/>
          <a:p>
            <a:pPr algn="ctr"/>
            <a:r>
              <a:rPr lang="en-US" altLang="zh-CN" sz="1600" b="1" dirty="0">
                <a:solidFill>
                  <a:prstClr val="black"/>
                </a:solidFill>
                <a:latin typeface="Times New Roman" panose="02020603050405020304" pitchFamily="18" charset="0"/>
                <a:ea typeface="黑体" panose="02010609060101010101" pitchFamily="49" charset="-122"/>
                <a:cs typeface="Times New Roman" panose="02020603050405020304" pitchFamily="18" charset="0"/>
              </a:rPr>
              <a:t>University of Science and Technology of China,</a:t>
            </a:r>
          </a:p>
          <a:p>
            <a:pPr algn="ctr"/>
            <a:r>
              <a:rPr lang="en-US" altLang="zh-CN" sz="1600" b="1" dirty="0">
                <a:solidFill>
                  <a:prstClr val="black"/>
                </a:solidFill>
                <a:latin typeface="Times New Roman" panose="02020603050405020304" pitchFamily="18" charset="0"/>
                <a:ea typeface="黑体" panose="02010609060101010101" pitchFamily="49" charset="-122"/>
                <a:cs typeface="Times New Roman" panose="02020603050405020304" pitchFamily="18" charset="0"/>
              </a:rPr>
              <a:t>Hefei,  Anhui, P. R. China</a:t>
            </a:r>
          </a:p>
        </p:txBody>
      </p:sp>
    </p:spTree>
    <p:extLst>
      <p:ext uri="{BB962C8B-B14F-4D97-AF65-F5344CB8AC3E}">
        <p14:creationId xmlns:p14="http://schemas.microsoft.com/office/powerpoint/2010/main" val="9221115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522" y="1682902"/>
            <a:ext cx="6018719" cy="4201447"/>
          </a:xfrm>
          <a:prstGeom prst="rect">
            <a:avLst/>
          </a:prstGeom>
        </p:spPr>
      </p:pic>
      <p:sp>
        <p:nvSpPr>
          <p:cNvPr id="2" name="灯片编号占位符 1"/>
          <p:cNvSpPr>
            <a:spLocks noGrp="1"/>
          </p:cNvSpPr>
          <p:nvPr>
            <p:ph type="sldNum" sz="quarter" idx="12"/>
          </p:nvPr>
        </p:nvSpPr>
        <p:spPr/>
        <p:txBody>
          <a:bodyPr/>
          <a:lstStyle/>
          <a:p>
            <a:pPr>
              <a:defRPr/>
            </a:pPr>
            <a:fld id="{201E3C09-BA95-44B0-AD22-AEB66239AF90}" type="slidenum">
              <a:rPr lang="en-US" sz="1800" smtClean="0">
                <a:solidFill>
                  <a:srgbClr val="2F2F2F">
                    <a:lumMod val="75000"/>
                    <a:lumOff val="25000"/>
                  </a:srgbClr>
                </a:solidFill>
                <a:latin typeface="+mn-ea"/>
              </a:rPr>
              <a:pPr>
                <a:defRPr/>
              </a:pPr>
              <a:t>10</a:t>
            </a:fld>
            <a:endParaRPr lang="zh-CN" altLang="en-US" sz="1800" dirty="0">
              <a:solidFill>
                <a:srgbClr val="2F2F2F">
                  <a:lumMod val="75000"/>
                  <a:lumOff val="25000"/>
                </a:srgbClr>
              </a:solidFill>
              <a:latin typeface="+mn-ea"/>
            </a:endParaRPr>
          </a:p>
        </p:txBody>
      </p:sp>
      <p:sp>
        <p:nvSpPr>
          <p:cNvPr id="6" name="右箭头 5"/>
          <p:cNvSpPr/>
          <p:nvPr/>
        </p:nvSpPr>
        <p:spPr>
          <a:xfrm>
            <a:off x="6153152" y="2447906"/>
            <a:ext cx="1800225" cy="4572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sp>
        <p:nvSpPr>
          <p:cNvPr id="7" name="文本框 6"/>
          <p:cNvSpPr txBox="1"/>
          <p:nvPr/>
        </p:nvSpPr>
        <p:spPr>
          <a:xfrm>
            <a:off x="7891465" y="2500356"/>
            <a:ext cx="1300356" cy="323165"/>
          </a:xfrm>
          <a:prstGeom prst="rect">
            <a:avLst/>
          </a:prstGeom>
          <a:noFill/>
        </p:spPr>
        <p:txBody>
          <a:bodyPr wrap="none" rtlCol="0">
            <a:spAutoFit/>
          </a:bodyPr>
          <a:lstStyle/>
          <a:p>
            <a:r>
              <a:rPr lang="en-US" altLang="zh-CN" sz="1500" b="1" dirty="0" smtClean="0">
                <a:solidFill>
                  <a:srgbClr val="002060"/>
                </a:solidFill>
                <a:latin typeface="Times New Roman" panose="02020603050405020304" pitchFamily="18" charset="0"/>
                <a:cs typeface="Times New Roman" panose="02020603050405020304" pitchFamily="18" charset="0"/>
              </a:rPr>
              <a:t>Atomic Beam</a:t>
            </a:r>
            <a:endParaRPr lang="zh-CN" altLang="en-US" sz="1500" b="1" dirty="0">
              <a:solidFill>
                <a:srgbClr val="002060"/>
              </a:solidFill>
              <a:latin typeface="Times New Roman" panose="02020603050405020304" pitchFamily="18" charset="0"/>
              <a:cs typeface="Times New Roman" panose="02020603050405020304" pitchFamily="18" charset="0"/>
            </a:endParaRPr>
          </a:p>
        </p:txBody>
      </p:sp>
      <p:cxnSp>
        <p:nvCxnSpPr>
          <p:cNvPr id="9" name="直接箭头连接符 8"/>
          <p:cNvCxnSpPr/>
          <p:nvPr/>
        </p:nvCxnSpPr>
        <p:spPr>
          <a:xfrm>
            <a:off x="6919912" y="1795830"/>
            <a:ext cx="204788" cy="1770876"/>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p:cNvCxnSpPr/>
          <p:nvPr/>
        </p:nvCxnSpPr>
        <p:spPr>
          <a:xfrm flipH="1" flipV="1">
            <a:off x="6927057" y="1795830"/>
            <a:ext cx="197644" cy="1770876"/>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5" name="标题 1"/>
          <p:cNvSpPr txBox="1">
            <a:spLocks/>
          </p:cNvSpPr>
          <p:nvPr/>
        </p:nvSpPr>
        <p:spPr>
          <a:xfrm>
            <a:off x="0" y="108194"/>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宋体" panose="02010600030101010101" pitchFamily="2" charset="-122"/>
                <a:ea typeface="宋体" panose="02010600030101010101" pitchFamily="2" charset="-122"/>
                <a:cs typeface="Arial Unicode MS" panose="020B0604020202020204" pitchFamily="34" charset="-122"/>
              </a:rPr>
              <a:t> </a:t>
            </a:r>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Systematic Check </a:t>
            </a:r>
            <a:r>
              <a:rPr lang="en-US" altLang="zh-CN" sz="2400" b="1" dirty="0" smtClean="0">
                <a:latin typeface="Times New Roman" panose="02020603050405020304" pitchFamily="18" charset="0"/>
                <a:ea typeface="Arial Unicode MS" panose="020B0604020202020204" pitchFamily="34" charset="-122"/>
                <a:cs typeface="Times New Roman" panose="02020603050405020304" pitchFamily="18" charset="0"/>
              </a:rPr>
              <a:t>– First Order Doppler </a:t>
            </a:r>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Effect</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6" name="文本框 15"/>
              <p:cNvSpPr txBox="1"/>
              <p:nvPr/>
            </p:nvSpPr>
            <p:spPr>
              <a:xfrm>
                <a:off x="5490652" y="3545715"/>
                <a:ext cx="3332019" cy="2654573"/>
              </a:xfrm>
              <a:prstGeom prst="rect">
                <a:avLst/>
              </a:prstGeom>
              <a:noFill/>
            </p:spPr>
            <p:txBody>
              <a:bodyPr wrap="square" rtlCol="0">
                <a:spAutoFit/>
              </a:bodyPr>
              <a:lstStyle/>
              <a:p>
                <a:endParaRPr lang="en-US" altLang="zh-CN" sz="1500" b="1" dirty="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r>
                  <a:rPr lang="en-US" altLang="zh-CN" sz="1500" b="1" dirty="0" smtClean="0">
                    <a:latin typeface="Times New Roman" panose="02020603050405020304" pitchFamily="18" charset="0"/>
                    <a:cs typeface="Times New Roman" panose="02020603050405020304" pitchFamily="18" charset="0"/>
                  </a:rPr>
                  <a:t>Total deviation below 500Hz was observed, when </a:t>
                </a:r>
                <a:r>
                  <a:rPr lang="en-US" altLang="zh-CN" sz="1500" b="1" dirty="0">
                    <a:latin typeface="Times New Roman" panose="02020603050405020304" pitchFamily="18" charset="0"/>
                    <a:cs typeface="Times New Roman" panose="02020603050405020304" pitchFamily="18" charset="0"/>
                  </a:rPr>
                  <a:t>the misalignment within </a:t>
                </a:r>
                <a14:m>
                  <m:oMath xmlns:m="http://schemas.openxmlformats.org/officeDocument/2006/math">
                    <m:r>
                      <a:rPr lang="en-US" altLang="zh-CN" sz="1500"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 </m:t>
                    </m:r>
                  </m:oMath>
                </a14:m>
                <a:r>
                  <a:rPr lang="en-US" altLang="zh-CN" sz="1500" b="1" dirty="0" smtClean="0">
                    <a:solidFill>
                      <a:srgbClr val="FF0000"/>
                    </a:solidFill>
                    <a:latin typeface="Times New Roman" panose="02020603050405020304" pitchFamily="18" charset="0"/>
                    <a:cs typeface="Times New Roman" panose="02020603050405020304" pitchFamily="18" charset="0"/>
                  </a:rPr>
                  <a:t>200urad</a:t>
                </a:r>
              </a:p>
              <a:p>
                <a:pPr marL="214303" indent="-214303">
                  <a:buFont typeface="Wingdings" panose="05000000000000000000" pitchFamily="2" charset="2"/>
                  <a:buChar char="Ø"/>
                </a:pPr>
                <a:endParaRPr lang="en-US" altLang="zh-CN" sz="1500" b="1" dirty="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r>
                  <a:rPr lang="en-US" altLang="zh-CN" sz="1500" b="1" dirty="0">
                    <a:latin typeface="Times New Roman" panose="02020603050405020304" pitchFamily="18" charset="0"/>
                    <a:cs typeface="Times New Roman" panose="02020603050405020304" pitchFamily="18" charset="0"/>
                  </a:rPr>
                  <a:t>Normally we worked on the misalignment well below </a:t>
                </a:r>
                <a14:m>
                  <m:oMath xmlns:m="http://schemas.openxmlformats.org/officeDocument/2006/math">
                    <m:r>
                      <a:rPr lang="en-US" altLang="zh-CN" sz="1500" b="1" i="1" smtClean="0">
                        <a:solidFill>
                          <a:srgbClr val="FF0000"/>
                        </a:solidFill>
                        <a:latin typeface="Cambria Math" panose="02040503050406030204" pitchFamily="18" charset="0"/>
                        <a:ea typeface="Cambria Math" panose="02040503050406030204" pitchFamily="18" charset="0"/>
                        <a:cs typeface="Times New Roman" panose="02020603050405020304" pitchFamily="18" charset="0"/>
                      </a:rPr>
                      <m:t>±</m:t>
                    </m:r>
                  </m:oMath>
                </a14:m>
                <a:r>
                  <a:rPr lang="en-US" altLang="zh-CN" sz="1500" b="1" dirty="0" smtClean="0">
                    <a:solidFill>
                      <a:srgbClr val="FF0000"/>
                    </a:solidFill>
                    <a:latin typeface="Times New Roman" panose="02020603050405020304" pitchFamily="18" charset="0"/>
                    <a:cs typeface="Times New Roman" panose="02020603050405020304" pitchFamily="18" charset="0"/>
                  </a:rPr>
                  <a:t>10urad</a:t>
                </a:r>
                <a:endParaRPr lang="en-US" altLang="zh-CN" sz="1500" b="1" dirty="0" smtClean="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endParaRPr lang="en-US" altLang="zh-CN" sz="1500" b="1" dirty="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r>
                  <a:rPr lang="en-US" altLang="zh-CN" sz="1500" b="1" dirty="0" smtClean="0">
                    <a:latin typeface="Times New Roman" panose="02020603050405020304" pitchFamily="18" charset="0"/>
                    <a:cs typeface="Times New Roman" panose="02020603050405020304" pitchFamily="18" charset="0"/>
                  </a:rPr>
                  <a:t>Total Doppler shift less than </a:t>
                </a:r>
                <a:r>
                  <a:rPr lang="en-US" altLang="zh-CN" sz="1500" b="1" dirty="0" smtClean="0">
                    <a:solidFill>
                      <a:srgbClr val="FF0000"/>
                    </a:solidFill>
                    <a:latin typeface="Times New Roman" panose="02020603050405020304" pitchFamily="18" charset="0"/>
                    <a:cs typeface="Times New Roman" panose="02020603050405020304" pitchFamily="18" charset="0"/>
                  </a:rPr>
                  <a:t>25Hz </a:t>
                </a:r>
              </a:p>
              <a:p>
                <a:endParaRPr lang="en-US" altLang="zh-CN" sz="1050" b="1" dirty="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endParaRPr lang="en-US" altLang="zh-CN" sz="1050" b="1" dirty="0">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endParaRPr lang="en-US" altLang="zh-CN" sz="1050" dirty="0"/>
              </a:p>
            </p:txBody>
          </p:sp>
        </mc:Choice>
        <mc:Fallback>
          <p:sp>
            <p:nvSpPr>
              <p:cNvPr id="16" name="文本框 15"/>
              <p:cNvSpPr txBox="1">
                <a:spLocks noRot="1" noChangeAspect="1" noMove="1" noResize="1" noEditPoints="1" noAdjustHandles="1" noChangeArrowheads="1" noChangeShapeType="1" noTextEdit="1"/>
              </p:cNvSpPr>
              <p:nvPr/>
            </p:nvSpPr>
            <p:spPr>
              <a:xfrm>
                <a:off x="5490652" y="3545715"/>
                <a:ext cx="3332019" cy="2654573"/>
              </a:xfrm>
              <a:prstGeom prst="rect">
                <a:avLst/>
              </a:prstGeom>
              <a:blipFill>
                <a:blip r:embed="rId3"/>
                <a:stretch>
                  <a:fillRect l="-549"/>
                </a:stretch>
              </a:blipFill>
            </p:spPr>
            <p:txBody>
              <a:bodyPr/>
              <a:lstStyle/>
              <a:p>
                <a:r>
                  <a:rPr lang="zh-CN" altLang="en-US">
                    <a:noFill/>
                  </a:rPr>
                  <a:t> </a:t>
                </a:r>
              </a:p>
            </p:txBody>
          </p:sp>
        </mc:Fallback>
      </mc:AlternateContent>
      <p:sp>
        <p:nvSpPr>
          <p:cNvPr id="3" name="文本框 2"/>
          <p:cNvSpPr txBox="1"/>
          <p:nvPr/>
        </p:nvSpPr>
        <p:spPr>
          <a:xfrm>
            <a:off x="5490652" y="1314347"/>
            <a:ext cx="3615413" cy="369332"/>
          </a:xfrm>
          <a:prstGeom prst="rect">
            <a:avLst/>
          </a:prstGeom>
          <a:noFill/>
        </p:spPr>
        <p:txBody>
          <a:bodyPr wrap="none" rtlCol="0">
            <a:spAutoFit/>
          </a:bodyPr>
          <a:lstStyle/>
          <a:p>
            <a:r>
              <a:rPr lang="en-US" altLang="zh-CN" b="1" dirty="0" smtClean="0">
                <a:solidFill>
                  <a:srgbClr val="002060"/>
                </a:solidFill>
                <a:latin typeface="Times New Roman" panose="02020603050405020304" pitchFamily="18" charset="0"/>
                <a:cs typeface="Times New Roman" panose="02020603050405020304" pitchFamily="18" charset="0"/>
              </a:rPr>
              <a:t>Retro-Reflection Probe laser Beam</a:t>
            </a:r>
            <a:endParaRPr lang="zh-CN" altLang="en-US"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6265767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z="1800" smtClean="0">
                <a:solidFill>
                  <a:srgbClr val="2F2F2F">
                    <a:lumMod val="75000"/>
                    <a:lumOff val="25000"/>
                  </a:srgbClr>
                </a:solidFill>
                <a:latin typeface="+mn-ea"/>
              </a:rPr>
              <a:pPr>
                <a:defRPr/>
              </a:pPr>
              <a:t>11</a:t>
            </a:fld>
            <a:endParaRPr lang="zh-CN" altLang="en-US" sz="1800" dirty="0">
              <a:solidFill>
                <a:srgbClr val="2F2F2F">
                  <a:lumMod val="75000"/>
                  <a:lumOff val="25000"/>
                </a:srgbClr>
              </a:solidFill>
              <a:latin typeface="+mn-ea"/>
            </a:endParaRPr>
          </a:p>
        </p:txBody>
      </p:sp>
      <p:sp>
        <p:nvSpPr>
          <p:cNvPr id="3" name="标题 1"/>
          <p:cNvSpPr txBox="1">
            <a:spLocks/>
          </p:cNvSpPr>
          <p:nvPr/>
        </p:nvSpPr>
        <p:spPr>
          <a:xfrm>
            <a:off x="0" y="10894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Arial Unicode MS" panose="020B0604020202020204" pitchFamily="34" charset="-122"/>
                <a:ea typeface="Arial Unicode MS" panose="020B0604020202020204" pitchFamily="34" charset="-122"/>
                <a:cs typeface="Arial Unicode MS" panose="020B0604020202020204" pitchFamily="34" charset="-122"/>
              </a:rPr>
              <a:t> Systematic Check – </a:t>
            </a:r>
            <a:r>
              <a:rPr lang="en-US" altLang="zh-CN" sz="2400" b="1" dirty="0" smtClean="0">
                <a:latin typeface="Arial Unicode MS" panose="020B0604020202020204" pitchFamily="34" charset="-122"/>
                <a:ea typeface="Arial Unicode MS" panose="020B0604020202020204" pitchFamily="34" charset="-122"/>
                <a:cs typeface="Arial Unicode MS" panose="020B0604020202020204" pitchFamily="34" charset="-122"/>
              </a:rPr>
              <a:t>Laser Power</a:t>
            </a:r>
            <a:endParaRPr lang="zh-CN" altLang="en-US" sz="2400" b="1" dirty="0">
              <a:ln w="0"/>
              <a:latin typeface="宋体" panose="02010600030101010101" pitchFamily="2" charset="-122"/>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969" y="651265"/>
            <a:ext cx="6622176" cy="4622699"/>
          </a:xfrm>
          <a:prstGeom prst="rect">
            <a:avLst/>
          </a:prstGeom>
        </p:spPr>
      </p:pic>
      <p:sp>
        <p:nvSpPr>
          <p:cNvPr id="4" name="文本框 3"/>
          <p:cNvSpPr txBox="1"/>
          <p:nvPr/>
        </p:nvSpPr>
        <p:spPr>
          <a:xfrm>
            <a:off x="5897662" y="1291974"/>
            <a:ext cx="3246338" cy="4524315"/>
          </a:xfrm>
          <a:prstGeom prst="rect">
            <a:avLst/>
          </a:prstGeom>
          <a:noFill/>
        </p:spPr>
        <p:txBody>
          <a:bodyPr wrap="none" rtlCol="0">
            <a:spAutoFit/>
          </a:bodyPr>
          <a:lstStyle/>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Power is lower than</a:t>
            </a:r>
          </a:p>
          <a:p>
            <a:r>
              <a:rPr lang="en-US" altLang="zh-CN" dirty="0" smtClean="0">
                <a:latin typeface="Times New Roman" panose="02020603050405020304" pitchFamily="18" charset="0"/>
                <a:cs typeface="Times New Roman" panose="02020603050405020304" pitchFamily="18" charset="0"/>
              </a:rPr>
              <a:t>      1/4  saturation intensity</a:t>
            </a:r>
          </a:p>
          <a:p>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Extrapolate  to the </a:t>
            </a:r>
          </a:p>
          <a:p>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zero laser power limit</a:t>
            </a:r>
          </a:p>
          <a:p>
            <a:pPr marL="285750" indent="-285750">
              <a:buFont typeface="Wingdings" panose="05000000000000000000" pitchFamily="2" charset="2"/>
              <a:buChar char="Ø"/>
            </a:pPr>
            <a:endParaRPr lang="en-US" altLang="zh-CN"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Combined with the slopes</a:t>
            </a:r>
          </a:p>
          <a:p>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and the linearity of laser</a:t>
            </a:r>
          </a:p>
          <a:p>
            <a:r>
              <a:rPr lang="en-US" altLang="zh-CN" dirty="0" smtClean="0">
                <a:latin typeface="Times New Roman" panose="02020603050405020304" pitchFamily="18" charset="0"/>
                <a:cs typeface="Times New Roman" panose="02020603050405020304" pitchFamily="18" charset="0"/>
              </a:rPr>
              <a:t>     power measurement</a:t>
            </a:r>
          </a:p>
          <a:p>
            <a:pPr marL="285750" indent="-285750">
              <a:buFont typeface="Wingdings" panose="05000000000000000000" pitchFamily="2" charset="2"/>
              <a:buChar char="Ø"/>
            </a:pPr>
            <a:endParaRPr lang="en-US" altLang="zh-CN"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Total uncertainty within </a:t>
            </a:r>
            <a:r>
              <a:rPr lang="en-US" altLang="zh-CN" dirty="0" smtClean="0">
                <a:solidFill>
                  <a:srgbClr val="FF0000"/>
                </a:solidFill>
                <a:latin typeface="Times New Roman" panose="02020603050405020304" pitchFamily="18" charset="0"/>
                <a:cs typeface="Times New Roman" panose="02020603050405020304" pitchFamily="18" charset="0"/>
              </a:rPr>
              <a:t>60Hz</a:t>
            </a:r>
          </a:p>
          <a:p>
            <a:endParaRPr lang="en-US" altLang="zh-CN" dirty="0"/>
          </a:p>
          <a:p>
            <a:endParaRPr lang="en-US" altLang="zh-CN" dirty="0"/>
          </a:p>
          <a:p>
            <a:r>
              <a:rPr lang="en-US" altLang="zh-CN" dirty="0" smtClean="0"/>
              <a:t> </a:t>
            </a:r>
          </a:p>
          <a:p>
            <a:endParaRPr lang="en-US" altLang="zh-CN" dirty="0"/>
          </a:p>
          <a:p>
            <a:endParaRPr lang="zh-CN" altLang="en-US" dirty="0"/>
          </a:p>
        </p:txBody>
      </p:sp>
    </p:spTree>
    <p:extLst>
      <p:ext uri="{BB962C8B-B14F-4D97-AF65-F5344CB8AC3E}">
        <p14:creationId xmlns:p14="http://schemas.microsoft.com/office/powerpoint/2010/main" val="21958865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z="1800" smtClean="0">
                <a:solidFill>
                  <a:srgbClr val="2F2F2F">
                    <a:lumMod val="75000"/>
                    <a:lumOff val="25000"/>
                  </a:srgbClr>
                </a:solidFill>
                <a:latin typeface="+mn-ea"/>
              </a:rPr>
              <a:pPr>
                <a:defRPr/>
              </a:pPr>
              <a:t>12</a:t>
            </a:fld>
            <a:endParaRPr lang="zh-CN" altLang="en-US" sz="1800" dirty="0">
              <a:solidFill>
                <a:srgbClr val="2F2F2F">
                  <a:lumMod val="75000"/>
                  <a:lumOff val="25000"/>
                </a:srgbClr>
              </a:solidFill>
              <a:latin typeface="+mn-ea"/>
            </a:endParaRPr>
          </a:p>
        </p:txBody>
      </p:sp>
      <p:sp>
        <p:nvSpPr>
          <p:cNvPr id="3" name="标题 1"/>
          <p:cNvSpPr txBox="1">
            <a:spLocks/>
          </p:cNvSpPr>
          <p:nvPr/>
        </p:nvSpPr>
        <p:spPr>
          <a:xfrm>
            <a:off x="0" y="108194"/>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宋体" panose="02010600030101010101" pitchFamily="2" charset="-122"/>
                <a:ea typeface="宋体" panose="02010600030101010101" pitchFamily="2" charset="-122"/>
                <a:cs typeface="Arial Unicode MS" panose="020B0604020202020204" pitchFamily="34" charset="-122"/>
              </a:rPr>
              <a:t> </a:t>
            </a:r>
            <a:r>
              <a:rPr lang="en-US" altLang="zh-CN" sz="2400" b="1" dirty="0">
                <a:latin typeface="Arial Unicode MS" panose="020B0604020202020204" pitchFamily="34" charset="-122"/>
                <a:ea typeface="Arial Unicode MS" panose="020B0604020202020204" pitchFamily="34" charset="-122"/>
                <a:cs typeface="Arial Unicode MS" panose="020B0604020202020204" pitchFamily="34" charset="-122"/>
              </a:rPr>
              <a:t>Systematic Check – </a:t>
            </a:r>
            <a:r>
              <a:rPr lang="en-US" altLang="zh-CN" sz="2400" b="1" dirty="0" smtClean="0">
                <a:latin typeface="Arial Unicode MS" panose="020B0604020202020204" pitchFamily="34" charset="-122"/>
                <a:ea typeface="Arial Unicode MS" panose="020B0604020202020204" pitchFamily="34" charset="-122"/>
                <a:cs typeface="Arial Unicode MS" panose="020B0604020202020204" pitchFamily="34" charset="-122"/>
              </a:rPr>
              <a:t>Other Effect</a:t>
            </a:r>
            <a:endParaRPr lang="zh-CN" altLang="en-US" sz="2400" b="1" dirty="0">
              <a:ln w="0"/>
              <a:latin typeface="宋体" panose="02010600030101010101" pitchFamily="2" charset="-122"/>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8533" y="957348"/>
            <a:ext cx="6882063" cy="4804116"/>
          </a:xfrm>
          <a:prstGeom prst="rect">
            <a:avLst/>
          </a:prstGeom>
        </p:spPr>
      </p:pic>
    </p:spTree>
    <p:extLst>
      <p:ext uri="{BB962C8B-B14F-4D97-AF65-F5344CB8AC3E}">
        <p14:creationId xmlns:p14="http://schemas.microsoft.com/office/powerpoint/2010/main" val="9738645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479411" y="6419664"/>
            <a:ext cx="914400" cy="284163"/>
          </a:xfrm>
        </p:spPr>
        <p:txBody>
          <a:bodyPr/>
          <a:lstStyle/>
          <a:p>
            <a:fld id="{C7540D9A-9897-4F00-B1E8-BC662C5C31CF}" type="slidenum">
              <a:rPr lang="zh-CN" altLang="en-US" sz="1200" smtClean="0"/>
              <a:pPr/>
              <a:t>13</a:t>
            </a:fld>
            <a:endParaRPr lang="zh-CN" altLang="en-US" sz="1200" dirty="0"/>
          </a:p>
        </p:txBody>
      </p:sp>
      <p:sp>
        <p:nvSpPr>
          <p:cNvPr id="6" name="标题 1"/>
          <p:cNvSpPr txBox="1">
            <a:spLocks/>
          </p:cNvSpPr>
          <p:nvPr/>
        </p:nvSpPr>
        <p:spPr>
          <a:xfrm>
            <a:off x="0" y="103137"/>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Uncertainty Budget (in kHz</a:t>
            </a:r>
            <a:r>
              <a:rPr lang="en-US" altLang="zh-CN" sz="2400" b="1" dirty="0" smtClean="0">
                <a:latin typeface="Times New Roman" panose="02020603050405020304" pitchFamily="18" charset="0"/>
                <a:ea typeface="Arial Unicode MS" panose="020B0604020202020204" pitchFamily="34" charset="-122"/>
                <a:cs typeface="Times New Roman" panose="02020603050405020304" pitchFamily="18" charset="0"/>
              </a:rPr>
              <a:t>)</a:t>
            </a:r>
            <a:endPar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7" name="矩形 6"/>
          <p:cNvSpPr/>
          <p:nvPr/>
        </p:nvSpPr>
        <p:spPr>
          <a:xfrm>
            <a:off x="593905" y="1057732"/>
            <a:ext cx="2916183" cy="369332"/>
          </a:xfrm>
          <a:prstGeom prst="rect">
            <a:avLst/>
          </a:prstGeom>
        </p:spPr>
        <p:txBody>
          <a:bodyPr wrap="none">
            <a:spAutoFit/>
          </a:bodyPr>
          <a:lstStyle/>
          <a:p>
            <a:r>
              <a:rPr lang="en-US" altLang="zh-CN" b="1" dirty="0" smtClean="0">
                <a:ln w="0"/>
                <a:latin typeface="Times New Roman" panose="02020603050405020304" pitchFamily="18" charset="0"/>
                <a:ea typeface="黑体" panose="02010609060101010101" pitchFamily="49" charset="-122"/>
                <a:cs typeface="Times New Roman" panose="02020603050405020304" pitchFamily="18" charset="0"/>
              </a:rPr>
              <a:t>Uncertainty budget(in kHz)</a:t>
            </a:r>
            <a:endParaRPr lang="en-US" altLang="zh-CN" b="1" dirty="0">
              <a:ln w="0"/>
              <a:latin typeface="Times New Roman" panose="02020603050405020304" pitchFamily="18" charset="0"/>
              <a:ea typeface="黑体" panose="02010609060101010101" pitchFamily="49" charset="-122"/>
              <a:cs typeface="Times New Roman" panose="02020603050405020304" pitchFamily="18" charset="0"/>
            </a:endParaRPr>
          </a:p>
        </p:txBody>
      </p:sp>
      <p:graphicFrame>
        <p:nvGraphicFramePr>
          <p:cNvPr id="2" name="表格 1"/>
          <p:cNvGraphicFramePr>
            <a:graphicFrameLocks noGrp="1"/>
          </p:cNvGraphicFramePr>
          <p:nvPr>
            <p:extLst>
              <p:ext uri="{D42A27DB-BD31-4B8C-83A1-F6EECF244321}">
                <p14:modId xmlns:p14="http://schemas.microsoft.com/office/powerpoint/2010/main" val="22446593"/>
              </p:ext>
            </p:extLst>
          </p:nvPr>
        </p:nvGraphicFramePr>
        <p:xfrm>
          <a:off x="657822" y="1427064"/>
          <a:ext cx="7828356" cy="3773586"/>
        </p:xfrm>
        <a:graphic>
          <a:graphicData uri="http://schemas.openxmlformats.org/drawingml/2006/table">
            <a:tbl>
              <a:tblPr firstRow="1" firstCol="1" bandRow="1">
                <a:tableStyleId>{5C22544A-7EE6-4342-B048-85BDC9FD1C3A}</a:tableStyleId>
              </a:tblPr>
              <a:tblGrid>
                <a:gridCol w="2615561">
                  <a:extLst>
                    <a:ext uri="{9D8B030D-6E8A-4147-A177-3AD203B41FA5}">
                      <a16:colId xmlns:a16="http://schemas.microsoft.com/office/drawing/2014/main" val="20000"/>
                    </a:ext>
                  </a:extLst>
                </a:gridCol>
                <a:gridCol w="1802654">
                  <a:extLst>
                    <a:ext uri="{9D8B030D-6E8A-4147-A177-3AD203B41FA5}">
                      <a16:colId xmlns:a16="http://schemas.microsoft.com/office/drawing/2014/main" val="20001"/>
                    </a:ext>
                  </a:extLst>
                </a:gridCol>
                <a:gridCol w="930876">
                  <a:extLst>
                    <a:ext uri="{9D8B030D-6E8A-4147-A177-3AD203B41FA5}">
                      <a16:colId xmlns:a16="http://schemas.microsoft.com/office/drawing/2014/main" val="20002"/>
                    </a:ext>
                  </a:extLst>
                </a:gridCol>
                <a:gridCol w="1600804">
                  <a:extLst>
                    <a:ext uri="{9D8B030D-6E8A-4147-A177-3AD203B41FA5}">
                      <a16:colId xmlns:a16="http://schemas.microsoft.com/office/drawing/2014/main" val="20003"/>
                    </a:ext>
                  </a:extLst>
                </a:gridCol>
                <a:gridCol w="878461">
                  <a:extLst>
                    <a:ext uri="{9D8B030D-6E8A-4147-A177-3AD203B41FA5}">
                      <a16:colId xmlns:a16="http://schemas.microsoft.com/office/drawing/2014/main" val="20004"/>
                    </a:ext>
                  </a:extLst>
                </a:gridCol>
              </a:tblGrid>
              <a:tr h="551281">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Source</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ν</a:t>
                      </a:r>
                      <a:r>
                        <a:rPr lang="en-US" sz="1800" kern="100" baseline="-25000" dirty="0">
                          <a:effectLst/>
                          <a:latin typeface="Times New Roman" panose="02020603050405020304" pitchFamily="18" charset="0"/>
                          <a:cs typeface="Times New Roman" panose="02020603050405020304" pitchFamily="18" charset="0"/>
                        </a:rPr>
                        <a:t>02</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kern="100" dirty="0" err="1">
                          <a:effectLst/>
                          <a:latin typeface="Times New Roman" panose="02020603050405020304" pitchFamily="18" charset="0"/>
                          <a:cs typeface="Times New Roman" panose="02020603050405020304" pitchFamily="18" charset="0"/>
                        </a:rPr>
                        <a:t>Δν</a:t>
                      </a:r>
                      <a:r>
                        <a:rPr lang="en-US" sz="1800" kern="100" dirty="0">
                          <a:effectLst/>
                          <a:latin typeface="Times New Roman" panose="02020603050405020304" pitchFamily="18" charset="0"/>
                          <a:cs typeface="Times New Roman" panose="02020603050405020304" pitchFamily="18" charset="0"/>
                        </a:rPr>
                        <a:t>(1σ)</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ν</a:t>
                      </a:r>
                      <a:r>
                        <a:rPr lang="en-US" sz="1800" kern="100" baseline="-25000" dirty="0">
                          <a:effectLst/>
                          <a:latin typeface="Times New Roman" panose="02020603050405020304" pitchFamily="18" charset="0"/>
                          <a:cs typeface="Times New Roman" panose="02020603050405020304" pitchFamily="18" charset="0"/>
                        </a:rPr>
                        <a:t>12</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kern="100" dirty="0" err="1">
                          <a:effectLst/>
                          <a:latin typeface="Times New Roman" panose="02020603050405020304" pitchFamily="18" charset="0"/>
                          <a:cs typeface="Times New Roman" panose="02020603050405020304" pitchFamily="18" charset="0"/>
                        </a:rPr>
                        <a:t>Δν</a:t>
                      </a:r>
                      <a:r>
                        <a:rPr lang="en-US" sz="1800" kern="100" dirty="0">
                          <a:effectLst/>
                          <a:latin typeface="Times New Roman" panose="02020603050405020304" pitchFamily="18" charset="0"/>
                          <a:cs typeface="Times New Roman" panose="02020603050405020304" pitchFamily="18" charset="0"/>
                        </a:rPr>
                        <a:t>(1σ)</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0"/>
                  </a:ext>
                </a:extLst>
              </a:tr>
              <a:tr h="397462">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Statistical</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31 908 130.90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0.06</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2 291 176.35</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0.08</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1"/>
                  </a:ext>
                </a:extLst>
              </a:tr>
              <a:tr h="317456">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Zeeman effect</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0.06</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0.09</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2"/>
                  </a:ext>
                </a:extLst>
              </a:tr>
              <a:tr h="317456">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Laser power</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0.06</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0.06</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3"/>
                  </a:ext>
                </a:extLst>
              </a:tr>
              <a:tr h="317456">
                <a:tc>
                  <a:txBody>
                    <a:bodyPr/>
                    <a:lstStyle/>
                    <a:p>
                      <a:pPr algn="ctr">
                        <a:spcBef>
                          <a:spcPts val="600"/>
                        </a:spcBef>
                        <a:spcAft>
                          <a:spcPts val="0"/>
                        </a:spcAft>
                      </a:pPr>
                      <a:r>
                        <a:rPr lang="en-US" sz="1800" kern="100" dirty="0" smtClean="0">
                          <a:effectLst/>
                          <a:latin typeface="Times New Roman" panose="02020603050405020304" pitchFamily="18" charset="0"/>
                          <a:cs typeface="Times New Roman" panose="02020603050405020304" pitchFamily="18" charset="0"/>
                        </a:rPr>
                        <a:t>First-order Doppler</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0.03</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0.03</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4"/>
                  </a:ext>
                </a:extLst>
              </a:tr>
              <a:tr h="317456">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Stray light</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0.02</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0.02</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5"/>
                  </a:ext>
                </a:extLst>
              </a:tr>
              <a:tr h="317456">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Laser polarization</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0.03</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0.08</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6"/>
                  </a:ext>
                </a:extLst>
              </a:tr>
              <a:tr h="317456">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Initial states</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0.04</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0.04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7"/>
                  </a:ext>
                </a:extLst>
              </a:tr>
              <a:tr h="548500">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Quantum interference</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              +0.08</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0.03</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            +1.21</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0.10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8"/>
                  </a:ext>
                </a:extLst>
              </a:tr>
              <a:tr h="371607">
                <a:tc>
                  <a:txBody>
                    <a:bodyPr/>
                    <a:lstStyle/>
                    <a:p>
                      <a:pPr algn="ctr">
                        <a:spcBef>
                          <a:spcPts val="600"/>
                        </a:spcBef>
                        <a:spcAft>
                          <a:spcPts val="0"/>
                        </a:spcAft>
                      </a:pPr>
                      <a:r>
                        <a:rPr lang="en-US" sz="1800" kern="100" dirty="0">
                          <a:effectLst/>
                          <a:latin typeface="Times New Roman" panose="02020603050405020304" pitchFamily="18" charset="0"/>
                          <a:cs typeface="Times New Roman" panose="02020603050405020304" pitchFamily="18" charset="0"/>
                        </a:rPr>
                        <a:t>Total</a:t>
                      </a:r>
                      <a:endParaRPr lang="zh-CN" sz="16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31 908 130.98</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0.13</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a:effectLst/>
                          <a:latin typeface="Times New Roman" panose="02020603050405020304" pitchFamily="18" charset="0"/>
                          <a:cs typeface="Times New Roman" panose="02020603050405020304" pitchFamily="18" charset="0"/>
                        </a:rPr>
                        <a:t>2 291 177.56</a:t>
                      </a:r>
                      <a:endParaRPr lang="zh-CN" sz="1600" b="1" kern="10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a:effectLst/>
                          <a:latin typeface="Times New Roman" panose="02020603050405020304" pitchFamily="18" charset="0"/>
                          <a:cs typeface="Times New Roman" panose="02020603050405020304" pitchFamily="18" charset="0"/>
                        </a:rPr>
                        <a:t>0.19</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9"/>
                  </a:ext>
                </a:extLst>
              </a:tr>
            </a:tbl>
          </a:graphicData>
        </a:graphic>
      </p:graphicFrame>
      <p:sp>
        <p:nvSpPr>
          <p:cNvPr id="4" name="文本框 3"/>
          <p:cNvSpPr txBox="1"/>
          <p:nvPr/>
        </p:nvSpPr>
        <p:spPr>
          <a:xfrm>
            <a:off x="3934946" y="5718942"/>
            <a:ext cx="4689361" cy="984885"/>
          </a:xfrm>
          <a:prstGeom prst="rect">
            <a:avLst/>
          </a:prstGeom>
          <a:noFill/>
        </p:spPr>
        <p:txBody>
          <a:bodyPr wrap="none" rtlCol="0">
            <a:spAutoFit/>
          </a:bodyPr>
          <a:lstStyle/>
          <a:p>
            <a:r>
              <a:rPr lang="en-US" altLang="zh-CN" sz="2000" dirty="0" smtClean="0">
                <a:latin typeface="Times New Roman" panose="02020603050405020304" pitchFamily="18" charset="0"/>
                <a:cs typeface="Times New Roman" panose="02020603050405020304" pitchFamily="18" charset="0"/>
              </a:rPr>
              <a:t>Physical Review A </a:t>
            </a:r>
            <a:r>
              <a:rPr lang="en-US" altLang="zh-CN" sz="2000" b="1" dirty="0" smtClean="0">
                <a:latin typeface="Times New Roman" panose="02020603050405020304" pitchFamily="18" charset="0"/>
                <a:cs typeface="Times New Roman" panose="02020603050405020304" pitchFamily="18" charset="0"/>
              </a:rPr>
              <a:t>91</a:t>
            </a:r>
            <a:r>
              <a:rPr lang="en-US" altLang="zh-CN" sz="2000" dirty="0" smtClean="0">
                <a:latin typeface="Times New Roman" panose="02020603050405020304" pitchFamily="18" charset="0"/>
                <a:cs typeface="Times New Roman" panose="02020603050405020304" pitchFamily="18" charset="0"/>
              </a:rPr>
              <a:t>, 030502(R) (2015)</a:t>
            </a:r>
          </a:p>
          <a:p>
            <a:r>
              <a:rPr lang="en-US" altLang="zh-CN" sz="2000" dirty="0" smtClean="0">
                <a:latin typeface="Times New Roman" panose="02020603050405020304" pitchFamily="18" charset="0"/>
                <a:cs typeface="Times New Roman" panose="02020603050405020304" pitchFamily="18" charset="0"/>
              </a:rPr>
              <a:t>Physical Review Letters </a:t>
            </a:r>
            <a:r>
              <a:rPr lang="en-US" altLang="zh-CN" sz="2000" b="1" dirty="0" smtClean="0">
                <a:latin typeface="Times New Roman" panose="02020603050405020304" pitchFamily="18" charset="0"/>
                <a:cs typeface="Times New Roman" panose="02020603050405020304" pitchFamily="18" charset="0"/>
              </a:rPr>
              <a:t>118</a:t>
            </a:r>
            <a:r>
              <a:rPr lang="en-US" altLang="zh-CN" sz="2000" dirty="0" smtClean="0">
                <a:latin typeface="Times New Roman" panose="02020603050405020304" pitchFamily="18" charset="0"/>
                <a:cs typeface="Times New Roman" panose="02020603050405020304" pitchFamily="18" charset="0"/>
              </a:rPr>
              <a:t>,063001 (2017)</a:t>
            </a:r>
          </a:p>
          <a:p>
            <a:endParaRPr lang="zh-CN" altLang="en-US" dirty="0"/>
          </a:p>
        </p:txBody>
      </p:sp>
    </p:spTree>
    <p:extLst>
      <p:ext uri="{BB962C8B-B14F-4D97-AF65-F5344CB8AC3E}">
        <p14:creationId xmlns:p14="http://schemas.microsoft.com/office/powerpoint/2010/main" val="126153619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1867336" y="623816"/>
            <a:ext cx="5183691" cy="4467785"/>
          </a:xfrm>
          <a:prstGeom prst="rect">
            <a:avLst/>
          </a:prstGeom>
        </p:spPr>
      </p:pic>
      <p:sp>
        <p:nvSpPr>
          <p:cNvPr id="2" name="灯片编号占位符 1"/>
          <p:cNvSpPr>
            <a:spLocks noGrp="1"/>
          </p:cNvSpPr>
          <p:nvPr>
            <p:ph type="sldNum" sz="quarter" idx="12"/>
          </p:nvPr>
        </p:nvSpPr>
        <p:spPr>
          <a:xfrm>
            <a:off x="8469086" y="6435644"/>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14</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103137"/>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anose="02020603050405020304" pitchFamily="18" charset="0"/>
                <a:ea typeface="Arial Unicode MS" panose="020B0604020202020204" pitchFamily="34" charset="-122"/>
                <a:cs typeface="Times New Roman" panose="02020603050405020304" pitchFamily="18" charset="0"/>
              </a:rPr>
              <a:t>Conclusion</a:t>
            </a:r>
            <a:endPar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4" name="文本框 3"/>
          <p:cNvSpPr txBox="1"/>
          <p:nvPr/>
        </p:nvSpPr>
        <p:spPr>
          <a:xfrm>
            <a:off x="82469" y="5162317"/>
            <a:ext cx="8914941" cy="1908215"/>
          </a:xfrm>
          <a:prstGeom prst="rect">
            <a:avLst/>
          </a:prstGeom>
          <a:noFill/>
        </p:spPr>
        <p:txBody>
          <a:bodyPr wrap="none" rtlCol="0">
            <a:spAutoFit/>
          </a:bodyPr>
          <a:lstStyle/>
          <a:p>
            <a:pPr marL="285750" indent="-285750">
              <a:buFont typeface="Wingdings" panose="05000000000000000000" pitchFamily="2" charset="2"/>
              <a:buChar char="Ø"/>
            </a:pPr>
            <a:r>
              <a:rPr lang="en-US" altLang="zh-CN" sz="2000" dirty="0" smtClean="0">
                <a:latin typeface="Times New Roman" panose="02020603050405020304" pitchFamily="18" charset="0"/>
                <a:cs typeface="Times New Roman" panose="02020603050405020304" pitchFamily="18" charset="0"/>
              </a:rPr>
              <a:t>The uncertainty of the </a:t>
            </a:r>
            <a:r>
              <a:rPr lang="el-GR" altLang="zh-CN" sz="2000" dirty="0" smtClean="0">
                <a:latin typeface="Times New Roman" panose="02020603050405020304" pitchFamily="18" charset="0"/>
                <a:cs typeface="Times New Roman" panose="02020603050405020304" pitchFamily="18" charset="0"/>
              </a:rPr>
              <a:t>ν</a:t>
            </a:r>
            <a:r>
              <a:rPr lang="en-US" altLang="zh-CN" sz="2000" baseline="-25000" dirty="0">
                <a:latin typeface="Times New Roman" panose="02020603050405020304" pitchFamily="18" charset="0"/>
                <a:cs typeface="Times New Roman" panose="02020603050405020304" pitchFamily="18" charset="0"/>
              </a:rPr>
              <a:t>02</a:t>
            </a:r>
            <a:r>
              <a:rPr lang="en-US" altLang="zh-CN" sz="2000" dirty="0" smtClean="0">
                <a:latin typeface="Times New Roman" panose="02020603050405020304" pitchFamily="18" charset="0"/>
                <a:cs typeface="Times New Roman" panose="02020603050405020304" pitchFamily="18" charset="0"/>
              </a:rPr>
              <a:t> interval is reduced to 0.13kHz</a:t>
            </a:r>
          </a:p>
          <a:p>
            <a:pPr marL="285750" indent="-285750">
              <a:buFont typeface="Wingdings" panose="05000000000000000000" pitchFamily="2" charset="2"/>
              <a:buChar char="Ø"/>
            </a:pPr>
            <a:r>
              <a:rPr lang="en-US" altLang="zh-CN" sz="2000" dirty="0" smtClean="0">
                <a:latin typeface="Times New Roman" panose="02020603050405020304" pitchFamily="18" charset="0"/>
                <a:cs typeface="Times New Roman" panose="02020603050405020304" pitchFamily="18" charset="0"/>
              </a:rPr>
              <a:t>Confirmation of the </a:t>
            </a:r>
            <a:r>
              <a:rPr lang="el-GR" altLang="zh-CN" sz="2000" dirty="0" smtClean="0">
                <a:latin typeface="Times New Roman" panose="02020603050405020304" pitchFamily="18" charset="0"/>
                <a:cs typeface="Times New Roman" panose="02020603050405020304" pitchFamily="18" charset="0"/>
              </a:rPr>
              <a:t>α</a:t>
            </a:r>
            <a:r>
              <a:rPr lang="en-US" altLang="zh-CN" sz="2000" baseline="30000" dirty="0" smtClean="0">
                <a:latin typeface="Times New Roman" panose="02020603050405020304" pitchFamily="18" charset="0"/>
                <a:cs typeface="Times New Roman" panose="02020603050405020304" pitchFamily="18" charset="0"/>
              </a:rPr>
              <a:t>5</a:t>
            </a:r>
            <a:r>
              <a:rPr lang="en-US" altLang="zh-CN" sz="2000" dirty="0" smtClean="0">
                <a:latin typeface="Times New Roman" panose="02020603050405020304" pitchFamily="18" charset="0"/>
                <a:cs typeface="Times New Roman" panose="02020603050405020304" pitchFamily="18" charset="0"/>
              </a:rPr>
              <a:t>Ry QED corrections</a:t>
            </a:r>
          </a:p>
          <a:p>
            <a:pPr marL="285750" indent="-285750">
              <a:buFont typeface="Wingdings" panose="05000000000000000000" pitchFamily="2" charset="2"/>
              <a:buChar char="Ø"/>
            </a:pPr>
            <a:r>
              <a:rPr lang="en-US" altLang="zh-CN" sz="2000" dirty="0">
                <a:latin typeface="Times New Roman" panose="02020603050405020304" pitchFamily="18" charset="0"/>
                <a:cs typeface="Times New Roman" panose="02020603050405020304" pitchFamily="18" charset="0"/>
              </a:rPr>
              <a:t>Would allow an independent determination of the </a:t>
            </a:r>
            <a:r>
              <a:rPr lang="el-GR" altLang="zh-CN" sz="2000" dirty="0">
                <a:latin typeface="Times New Roman" panose="02020603050405020304" pitchFamily="18" charset="0"/>
                <a:cs typeface="Times New Roman" panose="02020603050405020304" pitchFamily="18" charset="0"/>
              </a:rPr>
              <a:t>α</a:t>
            </a:r>
            <a:r>
              <a:rPr lang="en-US" altLang="zh-CN" sz="2000" dirty="0">
                <a:latin typeface="Times New Roman" panose="02020603050405020304" pitchFamily="18" charset="0"/>
                <a:cs typeface="Times New Roman" panose="02020603050405020304" pitchFamily="18" charset="0"/>
              </a:rPr>
              <a:t> with a precision of about 2E-9</a:t>
            </a:r>
          </a:p>
          <a:p>
            <a:r>
              <a:rPr lang="en-US" altLang="zh-CN" sz="2000" dirty="0">
                <a:latin typeface="Times New Roman" panose="02020603050405020304" pitchFamily="18" charset="0"/>
                <a:cs typeface="Times New Roman" panose="02020603050405020304" pitchFamily="18" charset="0"/>
              </a:rPr>
              <a:t>     provided theoretical predictions reach a similar level of accuracy</a:t>
            </a:r>
          </a:p>
          <a:p>
            <a:pPr marL="285750" indent="-285750">
              <a:buFont typeface="Wingdings" panose="05000000000000000000" pitchFamily="2" charset="2"/>
              <a:buChar char="Ø"/>
            </a:pPr>
            <a:endParaRPr lang="en-US" altLang="zh-CN" sz="2000" dirty="0" smtClean="0">
              <a:latin typeface="Times New Roman" panose="02020603050405020304" pitchFamily="18" charset="0"/>
              <a:cs typeface="Times New Roman" panose="02020603050405020304" pitchFamily="18" charset="0"/>
            </a:endParaRPr>
          </a:p>
          <a:p>
            <a:endParaRPr lang="zh-CN" altLang="en-US" dirty="0"/>
          </a:p>
        </p:txBody>
      </p:sp>
      <p:sp>
        <p:nvSpPr>
          <p:cNvPr id="6" name="文本框 5"/>
          <p:cNvSpPr txBox="1"/>
          <p:nvPr/>
        </p:nvSpPr>
        <p:spPr>
          <a:xfrm>
            <a:off x="3328743" y="926988"/>
            <a:ext cx="113043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Pachucki’10</a:t>
            </a:r>
            <a:endParaRPr lang="zh-CN" altLang="en-US" sz="1400" b="1"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5771761" y="926988"/>
            <a:ext cx="113043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Pachucki’10</a:t>
            </a:r>
            <a:endParaRPr lang="zh-CN" altLang="en-US" sz="1400" b="1" dirty="0">
              <a:latin typeface="Times New Roman" panose="02020603050405020304" pitchFamily="18" charset="0"/>
              <a:cs typeface="Times New Roman" panose="02020603050405020304" pitchFamily="18" charset="0"/>
            </a:endParaRPr>
          </a:p>
        </p:txBody>
      </p:sp>
      <p:sp>
        <p:nvSpPr>
          <p:cNvPr id="8" name="文本框 7"/>
          <p:cNvSpPr txBox="1"/>
          <p:nvPr/>
        </p:nvSpPr>
        <p:spPr>
          <a:xfrm>
            <a:off x="3084724" y="1829260"/>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Hu’17</a:t>
            </a:r>
            <a:endParaRPr lang="zh-CN" altLang="en-US" sz="1400" b="1" dirty="0">
              <a:latin typeface="Times New Roman" panose="02020603050405020304" pitchFamily="18" charset="0"/>
              <a:cs typeface="Times New Roman" panose="02020603050405020304" pitchFamily="18" charset="0"/>
            </a:endParaRPr>
          </a:p>
        </p:txBody>
      </p:sp>
      <p:sp>
        <p:nvSpPr>
          <p:cNvPr id="9" name="文本框 8"/>
          <p:cNvSpPr txBox="1"/>
          <p:nvPr/>
        </p:nvSpPr>
        <p:spPr>
          <a:xfrm>
            <a:off x="6005799" y="1829259"/>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Hu’17</a:t>
            </a:r>
            <a:endParaRPr lang="zh-CN" altLang="en-US" sz="1400" b="1" dirty="0">
              <a:latin typeface="Times New Roman" panose="02020603050405020304" pitchFamily="18" charset="0"/>
              <a:cs typeface="Times New Roman" panose="02020603050405020304" pitchFamily="18" charset="0"/>
            </a:endParaRPr>
          </a:p>
        </p:txBody>
      </p:sp>
      <p:sp>
        <p:nvSpPr>
          <p:cNvPr id="11" name="文本框 10"/>
          <p:cNvSpPr txBox="1"/>
          <p:nvPr/>
        </p:nvSpPr>
        <p:spPr>
          <a:xfrm>
            <a:off x="2861275" y="2797623"/>
            <a:ext cx="934936"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Shiner’10</a:t>
            </a:r>
            <a:endParaRPr lang="zh-CN" altLang="en-US" sz="1400" b="1" dirty="0">
              <a:latin typeface="Times New Roman" panose="02020603050405020304" pitchFamily="18" charset="0"/>
              <a:cs typeface="Times New Roman" panose="02020603050405020304" pitchFamily="18" charset="0"/>
            </a:endParaRPr>
          </a:p>
        </p:txBody>
      </p:sp>
      <p:sp>
        <p:nvSpPr>
          <p:cNvPr id="13" name="文本框 12"/>
          <p:cNvSpPr txBox="1"/>
          <p:nvPr/>
        </p:nvSpPr>
        <p:spPr>
          <a:xfrm>
            <a:off x="1919876" y="3142411"/>
            <a:ext cx="116249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Gabrielse’05</a:t>
            </a:r>
            <a:endParaRPr lang="zh-CN" altLang="en-US" sz="1400" b="1" dirty="0">
              <a:latin typeface="Times New Roman" panose="02020603050405020304" pitchFamily="18" charset="0"/>
              <a:cs typeface="Times New Roman" panose="02020603050405020304" pitchFamily="18" charset="0"/>
            </a:endParaRPr>
          </a:p>
        </p:txBody>
      </p:sp>
      <p:sp>
        <p:nvSpPr>
          <p:cNvPr id="14" name="文本框 13"/>
          <p:cNvSpPr txBox="1"/>
          <p:nvPr/>
        </p:nvSpPr>
        <p:spPr>
          <a:xfrm>
            <a:off x="5849744" y="3468371"/>
            <a:ext cx="116249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Gabrielse’05</a:t>
            </a:r>
            <a:endParaRPr lang="zh-CN" altLang="en-US" sz="1400" b="1" dirty="0">
              <a:latin typeface="Times New Roman" panose="02020603050405020304" pitchFamily="18" charset="0"/>
              <a:cs typeface="Times New Roman" panose="02020603050405020304" pitchFamily="18" charset="0"/>
            </a:endParaRPr>
          </a:p>
        </p:txBody>
      </p:sp>
      <p:sp>
        <p:nvSpPr>
          <p:cNvPr id="15" name="文本框 14"/>
          <p:cNvSpPr txBox="1"/>
          <p:nvPr/>
        </p:nvSpPr>
        <p:spPr>
          <a:xfrm>
            <a:off x="2440763" y="3659925"/>
            <a:ext cx="984565"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Hessels’01</a:t>
            </a:r>
            <a:endParaRPr lang="zh-CN" altLang="en-US" sz="1400" b="1" dirty="0">
              <a:latin typeface="Times New Roman" panose="02020603050405020304" pitchFamily="18" charset="0"/>
              <a:cs typeface="Times New Roman" panose="02020603050405020304" pitchFamily="18" charset="0"/>
            </a:endParaRPr>
          </a:p>
        </p:txBody>
      </p:sp>
      <p:sp>
        <p:nvSpPr>
          <p:cNvPr id="16" name="文本框 15"/>
          <p:cNvSpPr txBox="1"/>
          <p:nvPr/>
        </p:nvSpPr>
        <p:spPr>
          <a:xfrm>
            <a:off x="4865179" y="3870347"/>
            <a:ext cx="984565"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Hessels’09</a:t>
            </a:r>
            <a:endParaRPr lang="zh-CN" altLang="en-US" sz="1400" b="1" dirty="0">
              <a:latin typeface="Times New Roman" panose="02020603050405020304" pitchFamily="18" charset="0"/>
              <a:cs typeface="Times New Roman" panose="02020603050405020304" pitchFamily="18" charset="0"/>
            </a:endParaRPr>
          </a:p>
        </p:txBody>
      </p:sp>
      <p:sp>
        <p:nvSpPr>
          <p:cNvPr id="17" name="文本框 16"/>
          <p:cNvSpPr txBox="1"/>
          <p:nvPr/>
        </p:nvSpPr>
        <p:spPr>
          <a:xfrm>
            <a:off x="6005799" y="2968459"/>
            <a:ext cx="934936"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Shiner’00</a:t>
            </a:r>
            <a:endParaRPr lang="zh-CN" altLang="en-US" sz="1400" b="1" dirty="0">
              <a:latin typeface="Times New Roman" panose="02020603050405020304" pitchFamily="18" charset="0"/>
              <a:cs typeface="Times New Roman" panose="02020603050405020304" pitchFamily="18" charset="0"/>
            </a:endParaRPr>
          </a:p>
        </p:txBody>
      </p:sp>
      <p:sp>
        <p:nvSpPr>
          <p:cNvPr id="18" name="文本框 17"/>
          <p:cNvSpPr txBox="1"/>
          <p:nvPr/>
        </p:nvSpPr>
        <p:spPr>
          <a:xfrm>
            <a:off x="6099812" y="2363769"/>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Hu’15</a:t>
            </a:r>
            <a:endParaRPr lang="zh-CN" alt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33556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15</a:t>
            </a:fld>
            <a:endParaRPr lang="zh-CN" altLang="en-US">
              <a:solidFill>
                <a:srgbClr val="2F2F2F">
                  <a:lumMod val="75000"/>
                  <a:lumOff val="25000"/>
                </a:srgbClr>
              </a:solidFill>
            </a:endParaRPr>
          </a:p>
        </p:txBody>
      </p:sp>
      <p:sp>
        <p:nvSpPr>
          <p:cNvPr id="4" name="矩形 3"/>
          <p:cNvSpPr/>
          <p:nvPr/>
        </p:nvSpPr>
        <p:spPr>
          <a:xfrm>
            <a:off x="1036863" y="1023942"/>
            <a:ext cx="7045779" cy="1200329"/>
          </a:xfrm>
          <a:prstGeom prst="rect">
            <a:avLst/>
          </a:prstGeom>
        </p:spPr>
        <p:txBody>
          <a:bodyPr wrap="square">
            <a:spAutoFit/>
          </a:bodyPr>
          <a:lstStyle/>
          <a:p>
            <a:pPr marL="285750" indent="-285750">
              <a:buFont typeface="Wingdings" panose="05000000000000000000" pitchFamily="2" charset="2"/>
              <a:buChar char="Ø"/>
            </a:pPr>
            <a:r>
              <a:rPr lang="en-US" altLang="zh-CN" sz="2400" b="1" dirty="0">
                <a:latin typeface="Times New Roman" pitchFamily="18" charset="0"/>
                <a:ea typeface="Arial Unicode MS" panose="020B0604020202020204" pitchFamily="34" charset="-122"/>
                <a:cs typeface="Times New Roman" pitchFamily="18" charset="0"/>
              </a:rPr>
              <a:t>He-4 (1s2p) 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P  Fine Structure Interval </a:t>
            </a:r>
            <a:r>
              <a:rPr lang="en-US" altLang="zh-CN" sz="2400" b="1" dirty="0" smtClean="0">
                <a:latin typeface="Times New Roman" pitchFamily="18" charset="0"/>
                <a:ea typeface="Arial Unicode MS" panose="020B0604020202020204" pitchFamily="34" charset="-122"/>
                <a:cs typeface="Times New Roman" pitchFamily="18" charset="0"/>
              </a:rPr>
              <a:t>Splitting</a:t>
            </a:r>
          </a:p>
          <a:p>
            <a:r>
              <a:rPr lang="en-US" altLang="zh-CN" sz="2400" b="1" dirty="0">
                <a:ln w="0"/>
                <a:latin typeface="Times New Roman" pitchFamily="18" charset="0"/>
                <a:ea typeface="Arial Unicode MS" panose="020B0604020202020204" pitchFamily="34" charset="-122"/>
                <a:cs typeface="Times New Roman" pitchFamily="18" charset="0"/>
              </a:rPr>
              <a:t> </a:t>
            </a:r>
            <a:r>
              <a:rPr lang="en-US" altLang="zh-CN" sz="2400" b="1" dirty="0" smtClean="0">
                <a:ln w="0"/>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Testing the QED theory</a:t>
            </a:r>
          </a:p>
          <a:p>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     Measure the fine structure constant </a:t>
            </a:r>
            <a:r>
              <a:rPr lang="el-GR" altLang="zh-CN" sz="2400" dirty="0" smtClean="0">
                <a:ln w="0"/>
                <a:solidFill>
                  <a:srgbClr val="0070C0"/>
                </a:solidFill>
                <a:latin typeface="Times New Roman" pitchFamily="18" charset="0"/>
                <a:ea typeface="Arial Unicode MS" panose="020B0604020202020204" pitchFamily="34" charset="-122"/>
                <a:cs typeface="Times New Roman" pitchFamily="18" charset="0"/>
              </a:rPr>
              <a:t>α</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 </a:t>
            </a:r>
            <a:endParaRPr lang="zh-CN" altLang="en-US" sz="2400" dirty="0">
              <a:ln w="0"/>
              <a:solidFill>
                <a:srgbClr val="0070C0"/>
              </a:solidFill>
              <a:latin typeface="Times New Roman" pitchFamily="18" charset="0"/>
              <a:ea typeface="Arial Unicode MS" panose="020B0604020202020204" pitchFamily="34" charset="-122"/>
              <a:cs typeface="Times New Roman" pitchFamily="18" charset="0"/>
            </a:endParaRPr>
          </a:p>
        </p:txBody>
      </p:sp>
      <p:sp>
        <p:nvSpPr>
          <p:cNvPr id="5" name="矩形 4"/>
          <p:cNvSpPr/>
          <p:nvPr/>
        </p:nvSpPr>
        <p:spPr>
          <a:xfrm>
            <a:off x="1036863" y="2742880"/>
            <a:ext cx="5841984" cy="1569660"/>
          </a:xfrm>
          <a:prstGeom prst="rect">
            <a:avLst/>
          </a:prstGeom>
        </p:spPr>
        <p:txBody>
          <a:bodyPr wrap="none">
            <a:spAutoFit/>
          </a:bodyPr>
          <a:lstStyle/>
          <a:p>
            <a:pPr marL="285750" indent="-285750">
              <a:buFont typeface="Wingdings" panose="05000000000000000000" pitchFamily="2" charset="2"/>
              <a:buChar char="Ø"/>
            </a:pPr>
            <a:r>
              <a:rPr lang="en-US" altLang="zh-CN" sz="2400" b="1" dirty="0">
                <a:solidFill>
                  <a:srgbClr val="FF0000"/>
                </a:solidFill>
                <a:latin typeface="Times New Roman" pitchFamily="18" charset="0"/>
                <a:ea typeface="Arial Unicode MS" panose="020B0604020202020204" pitchFamily="34" charset="-122"/>
                <a:cs typeface="Times New Roman" pitchFamily="18" charset="0"/>
              </a:rPr>
              <a:t>He-4 (1s2p) 2</a:t>
            </a:r>
            <a:r>
              <a:rPr lang="en-US" altLang="zh-CN" sz="2400" b="1" baseline="30000" dirty="0">
                <a:solidFill>
                  <a:srgbClr val="FF0000"/>
                </a:solidFill>
                <a:latin typeface="Times New Roman" pitchFamily="18" charset="0"/>
                <a:ea typeface="Arial Unicode MS" panose="020B0604020202020204" pitchFamily="34" charset="-122"/>
                <a:cs typeface="Times New Roman" pitchFamily="18" charset="0"/>
              </a:rPr>
              <a:t>3</a:t>
            </a:r>
            <a:r>
              <a:rPr lang="en-US" altLang="zh-CN" sz="2400" b="1" dirty="0">
                <a:solidFill>
                  <a:srgbClr val="FF0000"/>
                </a:solidFill>
                <a:latin typeface="Times New Roman" pitchFamily="18" charset="0"/>
                <a:ea typeface="Arial Unicode MS" panose="020B0604020202020204" pitchFamily="34" charset="-122"/>
                <a:cs typeface="Times New Roman" pitchFamily="18" charset="0"/>
              </a:rPr>
              <a:t>S-2</a:t>
            </a:r>
            <a:r>
              <a:rPr lang="en-US" altLang="zh-CN" sz="2400" b="1" baseline="30000" dirty="0">
                <a:solidFill>
                  <a:srgbClr val="FF0000"/>
                </a:solidFill>
                <a:latin typeface="Times New Roman" pitchFamily="18" charset="0"/>
                <a:ea typeface="Arial Unicode MS" panose="020B0604020202020204" pitchFamily="34" charset="-122"/>
                <a:cs typeface="Times New Roman" pitchFamily="18" charset="0"/>
              </a:rPr>
              <a:t>3</a:t>
            </a:r>
            <a:r>
              <a:rPr lang="en-US" altLang="zh-CN" sz="2400" b="1" dirty="0">
                <a:solidFill>
                  <a:srgbClr val="FF0000"/>
                </a:solidFill>
                <a:latin typeface="Times New Roman" pitchFamily="18" charset="0"/>
                <a:ea typeface="Arial Unicode MS" panose="020B0604020202020204" pitchFamily="34" charset="-122"/>
                <a:cs typeface="Times New Roman" pitchFamily="18" charset="0"/>
              </a:rPr>
              <a:t>P Transition </a:t>
            </a:r>
            <a:r>
              <a:rPr lang="en-US" altLang="zh-CN" sz="2400" b="1" dirty="0" smtClean="0">
                <a:solidFill>
                  <a:srgbClr val="FF0000"/>
                </a:solidFill>
                <a:latin typeface="Times New Roman" pitchFamily="18" charset="0"/>
                <a:ea typeface="Arial Unicode MS" panose="020B0604020202020204" pitchFamily="34" charset="-122"/>
                <a:cs typeface="Times New Roman" pitchFamily="18" charset="0"/>
              </a:rPr>
              <a:t>frequency</a:t>
            </a:r>
          </a:p>
          <a:p>
            <a:r>
              <a:rPr lang="en-US" altLang="zh-CN" sz="2400" b="1" dirty="0">
                <a:ln w="0"/>
                <a:latin typeface="Times New Roman" pitchFamily="18" charset="0"/>
                <a:ea typeface="Arial Unicode MS" panose="020B0604020202020204" pitchFamily="34" charset="-122"/>
                <a:cs typeface="Times New Roman" pitchFamily="18" charset="0"/>
              </a:rPr>
              <a:t> </a:t>
            </a:r>
            <a:r>
              <a:rPr lang="en-US" altLang="zh-CN" sz="2400" b="1" dirty="0" smtClean="0">
                <a:ln w="0"/>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Testing </a:t>
            </a:r>
            <a:r>
              <a:rPr lang="en-US" altLang="zh-CN" sz="2400" dirty="0">
                <a:ln w="0"/>
                <a:solidFill>
                  <a:srgbClr val="0070C0"/>
                </a:solidFill>
                <a:latin typeface="Times New Roman" pitchFamily="18" charset="0"/>
                <a:ea typeface="Arial Unicode MS" panose="020B0604020202020204" pitchFamily="34" charset="-122"/>
                <a:cs typeface="Times New Roman" pitchFamily="18" charset="0"/>
              </a:rPr>
              <a:t>the QED theory</a:t>
            </a:r>
          </a:p>
          <a:p>
            <a:r>
              <a:rPr lang="en-US" altLang="zh-CN" sz="2400" dirty="0">
                <a:ln w="0"/>
                <a:solidFill>
                  <a:srgbClr val="0070C0"/>
                </a:solidFill>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He nuclear charger radius</a:t>
            </a:r>
            <a:endParaRPr lang="zh-CN" altLang="en-US" sz="2400" dirty="0">
              <a:ln w="0"/>
              <a:solidFill>
                <a:srgbClr val="0070C0"/>
              </a:solidFill>
              <a:latin typeface="Times New Roman" pitchFamily="18" charset="0"/>
              <a:ea typeface="Arial Unicode MS" panose="020B0604020202020204" pitchFamily="34" charset="-122"/>
              <a:cs typeface="Times New Roman" pitchFamily="18" charset="0"/>
            </a:endParaRPr>
          </a:p>
          <a:p>
            <a:endParaRPr lang="zh-CN" altLang="en-US" sz="2400" b="1" dirty="0">
              <a:ln w="0"/>
              <a:latin typeface="Times New Roman" pitchFamily="18" charset="0"/>
              <a:ea typeface="Arial Unicode MS" panose="020B0604020202020204" pitchFamily="34" charset="-122"/>
              <a:cs typeface="Times New Roman" pitchFamily="18" charset="0"/>
            </a:endParaRPr>
          </a:p>
        </p:txBody>
      </p:sp>
    </p:spTree>
    <p:extLst>
      <p:ext uri="{BB962C8B-B14F-4D97-AF65-F5344CB8AC3E}">
        <p14:creationId xmlns:p14="http://schemas.microsoft.com/office/powerpoint/2010/main" val="2206751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17859" y="6418739"/>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16</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itchFamily="18" charset="0"/>
                <a:ea typeface="Arial Unicode MS" panose="020B0604020202020204" pitchFamily="34" charset="-122"/>
                <a:cs typeface="Times New Roman" pitchFamily="18" charset="0"/>
              </a:rPr>
              <a:t>He-4 (1s2p) </a:t>
            </a:r>
            <a:r>
              <a:rPr lang="en-US" altLang="zh-CN" sz="2400" b="1" dirty="0" smtClean="0">
                <a:latin typeface="Times New Roman" pitchFamily="18" charset="0"/>
                <a:ea typeface="Arial Unicode MS" panose="020B0604020202020204" pitchFamily="34" charset="-122"/>
                <a:cs typeface="Times New Roman" pitchFamily="18" charset="0"/>
              </a:rPr>
              <a:t>2</a:t>
            </a:r>
            <a:r>
              <a:rPr lang="en-US" altLang="zh-CN" sz="2400" b="1" baseline="30000" dirty="0" smtClean="0">
                <a:latin typeface="Times New Roman" pitchFamily="18" charset="0"/>
                <a:ea typeface="Arial Unicode MS" panose="020B0604020202020204" pitchFamily="34" charset="-122"/>
                <a:cs typeface="Times New Roman" pitchFamily="18" charset="0"/>
              </a:rPr>
              <a:t>3</a:t>
            </a:r>
            <a:r>
              <a:rPr lang="en-US" altLang="zh-CN" sz="2400" b="1" dirty="0" smtClean="0">
                <a:latin typeface="Times New Roman" pitchFamily="18" charset="0"/>
                <a:ea typeface="Arial Unicode MS" panose="020B0604020202020204" pitchFamily="34" charset="-122"/>
                <a:cs typeface="Times New Roman" pitchFamily="18" charset="0"/>
              </a:rPr>
              <a:t>S-2</a:t>
            </a:r>
            <a:r>
              <a:rPr lang="en-US" altLang="zh-CN" sz="2400" b="1" baseline="30000" dirty="0" smtClean="0">
                <a:latin typeface="Times New Roman" pitchFamily="18" charset="0"/>
                <a:ea typeface="Arial Unicode MS" panose="020B0604020202020204" pitchFamily="34" charset="-122"/>
                <a:cs typeface="Times New Roman" pitchFamily="18" charset="0"/>
              </a:rPr>
              <a:t>3</a:t>
            </a:r>
            <a:r>
              <a:rPr lang="en-US" altLang="zh-CN" sz="2400" b="1" dirty="0" smtClean="0">
                <a:latin typeface="Times New Roman" pitchFamily="18" charset="0"/>
                <a:ea typeface="Arial Unicode MS" panose="020B0604020202020204" pitchFamily="34" charset="-122"/>
                <a:cs typeface="Times New Roman" pitchFamily="18" charset="0"/>
              </a:rPr>
              <a:t>P Transition frequency</a:t>
            </a:r>
            <a:endParaRPr lang="zh-CN" altLang="en-US" sz="2400" b="1" dirty="0">
              <a:ln w="0"/>
              <a:latin typeface="Times New Roman" pitchFamily="18" charset="0"/>
              <a:ea typeface="Arial Unicode MS" panose="020B0604020202020204" pitchFamily="34" charset="-122"/>
              <a:cs typeface="Times New Roman" pitchFamily="18" charset="0"/>
            </a:endParaRPr>
          </a:p>
        </p:txBody>
      </p:sp>
      <p:sp>
        <p:nvSpPr>
          <p:cNvPr id="4" name="文本框 3"/>
          <p:cNvSpPr txBox="1"/>
          <p:nvPr/>
        </p:nvSpPr>
        <p:spPr>
          <a:xfrm>
            <a:off x="360478" y="855733"/>
            <a:ext cx="5981253" cy="1200329"/>
          </a:xfrm>
          <a:prstGeom prst="rect">
            <a:avLst/>
          </a:prstGeom>
          <a:noFill/>
        </p:spPr>
        <p:txBody>
          <a:bodyPr wrap="none" rtlCol="0">
            <a:spAutoFit/>
          </a:bodyPr>
          <a:lstStyle/>
          <a:p>
            <a:pPr marL="342900" indent="-342900">
              <a:buFont typeface="Wingdings" panose="05000000000000000000" pitchFamily="2" charset="2"/>
              <a:buChar char="l"/>
            </a:pPr>
            <a:r>
              <a:rPr lang="en-US" altLang="zh-CN" sz="3200" dirty="0" smtClean="0">
                <a:latin typeface="Times New Roman" panose="02020603050405020304" pitchFamily="18" charset="0"/>
                <a:cs typeface="Times New Roman" panose="02020603050405020304" pitchFamily="18" charset="0"/>
              </a:rPr>
              <a:t>Aim </a:t>
            </a:r>
          </a:p>
          <a:p>
            <a:r>
              <a:rPr lang="en-US" altLang="zh-CN" sz="2000" dirty="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 Measure absolute frequency of 2</a:t>
            </a:r>
            <a:r>
              <a:rPr lang="en-US" altLang="zh-CN" sz="2000" baseline="30000" dirty="0" smtClean="0">
                <a:latin typeface="Times New Roman" panose="02020603050405020304" pitchFamily="18" charset="0"/>
                <a:cs typeface="Times New Roman" panose="02020603050405020304" pitchFamily="18" charset="0"/>
              </a:rPr>
              <a:t>3</a:t>
            </a:r>
            <a:r>
              <a:rPr lang="en-US" altLang="zh-CN" sz="2000" dirty="0" smtClean="0">
                <a:latin typeface="Times New Roman" panose="02020603050405020304" pitchFamily="18" charset="0"/>
                <a:cs typeface="Times New Roman" panose="02020603050405020304" pitchFamily="18" charset="0"/>
              </a:rPr>
              <a:t>S-2</a:t>
            </a:r>
            <a:r>
              <a:rPr lang="en-US" altLang="zh-CN" sz="2000" baseline="30000" dirty="0" smtClean="0">
                <a:latin typeface="Times New Roman" panose="02020603050405020304" pitchFamily="18" charset="0"/>
                <a:cs typeface="Times New Roman" panose="02020603050405020304" pitchFamily="18" charset="0"/>
              </a:rPr>
              <a:t>3</a:t>
            </a:r>
            <a:r>
              <a:rPr lang="en-US" altLang="zh-CN" sz="2000" dirty="0" smtClean="0">
                <a:latin typeface="Times New Roman" panose="02020603050405020304" pitchFamily="18" charset="0"/>
                <a:cs typeface="Times New Roman" panose="02020603050405020304" pitchFamily="18" charset="0"/>
              </a:rPr>
              <a:t>P of </a:t>
            </a:r>
            <a:r>
              <a:rPr lang="en-US" altLang="zh-CN" sz="2000" baseline="30000" dirty="0" smtClean="0">
                <a:latin typeface="Times New Roman" panose="02020603050405020304" pitchFamily="18" charset="0"/>
                <a:cs typeface="Times New Roman" panose="02020603050405020304" pitchFamily="18" charset="0"/>
              </a:rPr>
              <a:t>3</a:t>
            </a:r>
            <a:r>
              <a:rPr lang="en-US" altLang="zh-CN" sz="2000" dirty="0" smtClean="0">
                <a:latin typeface="Times New Roman" panose="02020603050405020304" pitchFamily="18" charset="0"/>
                <a:cs typeface="Times New Roman" panose="02020603050405020304" pitchFamily="18" charset="0"/>
              </a:rPr>
              <a:t>He and </a:t>
            </a:r>
            <a:r>
              <a:rPr lang="en-US" altLang="zh-CN" sz="2000" baseline="30000" dirty="0" smtClean="0">
                <a:latin typeface="Times New Roman" panose="02020603050405020304" pitchFamily="18" charset="0"/>
                <a:cs typeface="Times New Roman" panose="02020603050405020304" pitchFamily="18" charset="0"/>
              </a:rPr>
              <a:t>4</a:t>
            </a:r>
            <a:r>
              <a:rPr lang="en-US" altLang="zh-CN" sz="2000" dirty="0" smtClean="0">
                <a:latin typeface="Times New Roman" panose="02020603050405020304" pitchFamily="18" charset="0"/>
                <a:cs typeface="Times New Roman" panose="02020603050405020304" pitchFamily="18" charset="0"/>
              </a:rPr>
              <a:t>He</a:t>
            </a:r>
          </a:p>
          <a:p>
            <a:r>
              <a:rPr lang="en-US" altLang="zh-CN" sz="2000" dirty="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 Accuracy at least within 10kHz</a:t>
            </a:r>
            <a:endParaRPr lang="zh-CN" altLang="en-US" sz="20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5" name="文本框 4"/>
              <p:cNvSpPr txBox="1"/>
              <p:nvPr/>
            </p:nvSpPr>
            <p:spPr>
              <a:xfrm>
                <a:off x="481053" y="2216619"/>
                <a:ext cx="5263462" cy="692049"/>
              </a:xfrm>
              <a:prstGeom prst="rect">
                <a:avLst/>
              </a:prstGeom>
              <a:noFill/>
              <a:ln w="25400">
                <a:solidFill>
                  <a:srgbClr val="00B0F0"/>
                </a:solidFill>
              </a:ln>
            </p:spPr>
            <p:txBody>
              <a:bodyPr wrap="square" lIns="0" tIns="0" rIns="0" bIns="0" rtlCol="0">
                <a:spAutoFit/>
              </a:bodyPr>
              <a:lstStyle/>
              <a:p>
                <a:r>
                  <a:rPr lang="en-US" altLang="zh-CN" sz="2800" b="0" dirty="0" smtClean="0"/>
                  <a:t>   </a:t>
                </a:r>
                <a14:m>
                  <m:oMath xmlns:m="http://schemas.openxmlformats.org/officeDocument/2006/math">
                    <m:f>
                      <m:fPr>
                        <m:ctrlPr>
                          <a:rPr lang="en-US" altLang="zh-CN" sz="2800" b="0" i="1" smtClean="0">
                            <a:latin typeface="Cambria Math" panose="02040503050406030204" pitchFamily="18" charset="0"/>
                          </a:rPr>
                        </m:ctrlPr>
                      </m:fPr>
                      <m:num>
                        <m:r>
                          <a:rPr lang="en-US" altLang="zh-CN" sz="2800" b="0" i="0" smtClean="0">
                            <a:latin typeface="Cambria Math" panose="02040503050406030204" pitchFamily="18" charset="0"/>
                            <a:ea typeface="Cambria Math" panose="02040503050406030204" pitchFamily="18" charset="0"/>
                          </a:rPr>
                          <m:t>∆</m:t>
                        </m:r>
                        <m:r>
                          <m:rPr>
                            <m:sty m:val="p"/>
                          </m:rPr>
                          <a:rPr lang="en-US" altLang="zh-CN" sz="2800" b="0" i="0" smtClean="0">
                            <a:latin typeface="Cambria Math" panose="02040503050406030204" pitchFamily="18" charset="0"/>
                          </a:rPr>
                          <m:t>R</m:t>
                        </m:r>
                      </m:num>
                      <m:den>
                        <m:r>
                          <m:rPr>
                            <m:sty m:val="p"/>
                          </m:rPr>
                          <a:rPr lang="en-US" altLang="zh-CN" sz="2800" b="0" i="0" smtClean="0">
                            <a:latin typeface="Cambria Math" panose="02040503050406030204" pitchFamily="18" charset="0"/>
                          </a:rPr>
                          <m:t>R</m:t>
                        </m:r>
                      </m:den>
                    </m:f>
                  </m:oMath>
                </a14:m>
                <a:r>
                  <a:rPr lang="en-US" altLang="zh-CN" sz="2800" dirty="0" smtClean="0">
                    <a:latin typeface="Times New Roman" panose="02020603050405020304" pitchFamily="18" charset="0"/>
                    <a:cs typeface="Times New Roman" panose="02020603050405020304" pitchFamily="18" charset="0"/>
                  </a:rPr>
                  <a:t>=</a:t>
                </a:r>
                <a14:m>
                  <m:oMath xmlns:m="http://schemas.openxmlformats.org/officeDocument/2006/math">
                    <m:f>
                      <m:fPr>
                        <m:ctrlPr>
                          <a:rPr lang="en-US" altLang="zh-CN" sz="2800" i="1" dirty="0" smtClean="0">
                            <a:latin typeface="Cambria Math" panose="02040503050406030204" pitchFamily="18" charset="0"/>
                          </a:rPr>
                        </m:ctrlPr>
                      </m:fPr>
                      <m:num>
                        <m:r>
                          <a:rPr lang="en-US" altLang="zh-CN" sz="2800" b="0" i="0" dirty="0" smtClean="0">
                            <a:latin typeface="Cambria Math" panose="02040503050406030204" pitchFamily="18" charset="0"/>
                          </a:rPr>
                          <m:t>1</m:t>
                        </m:r>
                      </m:num>
                      <m:den>
                        <m:r>
                          <a:rPr lang="en-US" altLang="zh-CN" sz="2800" b="0" i="0" dirty="0" smtClean="0">
                            <a:latin typeface="Cambria Math" panose="02040503050406030204" pitchFamily="18" charset="0"/>
                          </a:rPr>
                          <m:t>2</m:t>
                        </m:r>
                      </m:den>
                    </m:f>
                    <m:f>
                      <m:fPr>
                        <m:ctrlPr>
                          <a:rPr lang="en-US" altLang="zh-CN" sz="2800" i="1" dirty="0" smtClean="0">
                            <a:latin typeface="Cambria Math" panose="02040503050406030204" pitchFamily="18" charset="0"/>
                          </a:rPr>
                        </m:ctrlPr>
                      </m:fPr>
                      <m:num>
                        <m:r>
                          <m:rPr>
                            <m:sty m:val="p"/>
                          </m:rPr>
                          <a:rPr lang="zh-CN" altLang="en-US" sz="2800" i="0" dirty="0" smtClean="0">
                            <a:latin typeface="Cambria Math" panose="02040503050406030204" pitchFamily="18" charset="0"/>
                          </a:rPr>
                          <m:t>δ</m:t>
                        </m:r>
                        <m:sSub>
                          <m:sSubPr>
                            <m:ctrlPr>
                              <a:rPr lang="en-US" altLang="zh-CN" sz="2800" b="0" i="1" dirty="0" smtClean="0">
                                <a:latin typeface="Cambria Math" panose="02040503050406030204" pitchFamily="18" charset="0"/>
                              </a:rPr>
                            </m:ctrlPr>
                          </m:sSubPr>
                          <m:e>
                            <m:r>
                              <m:rPr>
                                <m:sty m:val="p"/>
                              </m:rPr>
                              <a:rPr lang="en-US" altLang="zh-CN" sz="2800" b="0" i="0" dirty="0" smtClean="0">
                                <a:latin typeface="Cambria Math" panose="02040503050406030204" pitchFamily="18" charset="0"/>
                              </a:rPr>
                              <m:t>E</m:t>
                            </m:r>
                          </m:e>
                          <m:sub>
                            <m:r>
                              <m:rPr>
                                <m:sty m:val="p"/>
                              </m:rPr>
                              <a:rPr lang="en-US" altLang="zh-CN" sz="2800" b="0" i="0" dirty="0" smtClean="0">
                                <a:latin typeface="Cambria Math" panose="02040503050406030204" pitchFamily="18" charset="0"/>
                              </a:rPr>
                              <m:t>fs</m:t>
                            </m:r>
                          </m:sub>
                        </m:sSub>
                      </m:num>
                      <m:den>
                        <m:sSub>
                          <m:sSubPr>
                            <m:ctrlPr>
                              <a:rPr lang="en-US" altLang="zh-CN" sz="2800" i="1" dirty="0" smtClean="0">
                                <a:latin typeface="Cambria Math" panose="02040503050406030204" pitchFamily="18" charset="0"/>
                              </a:rPr>
                            </m:ctrlPr>
                          </m:sSubPr>
                          <m:e>
                            <m:r>
                              <m:rPr>
                                <m:sty m:val="p"/>
                              </m:rPr>
                              <a:rPr lang="en-US" altLang="zh-CN" sz="2800" b="0" i="0" dirty="0" smtClean="0">
                                <a:latin typeface="Cambria Math" panose="02040503050406030204" pitchFamily="18" charset="0"/>
                              </a:rPr>
                              <m:t>E</m:t>
                            </m:r>
                          </m:e>
                          <m:sub>
                            <m:r>
                              <m:rPr>
                                <m:sty m:val="p"/>
                              </m:rPr>
                              <a:rPr lang="en-US" altLang="zh-CN" sz="2800" b="0" i="0" dirty="0" smtClean="0">
                                <a:latin typeface="Cambria Math" panose="02040503050406030204" pitchFamily="18" charset="0"/>
                              </a:rPr>
                              <m:t>fs</m:t>
                            </m:r>
                          </m:sub>
                        </m:sSub>
                      </m:den>
                    </m:f>
                    <m:r>
                      <a:rPr lang="en-US" altLang="zh-CN" sz="2800" i="0" dirty="0" smtClean="0">
                        <a:latin typeface="Cambria Math" panose="02040503050406030204" pitchFamily="18" charset="0"/>
                        <a:ea typeface="Cambria Math" panose="02040503050406030204" pitchFamily="18" charset="0"/>
                      </a:rPr>
                      <m:t>≈</m:t>
                    </m:r>
                    <m:f>
                      <m:fPr>
                        <m:ctrlPr>
                          <a:rPr lang="en-US" altLang="zh-CN" sz="2800" i="1" dirty="0">
                            <a:latin typeface="Cambria Math" panose="02040503050406030204" pitchFamily="18" charset="0"/>
                          </a:rPr>
                        </m:ctrlPr>
                      </m:fPr>
                      <m:num>
                        <m:r>
                          <a:rPr lang="en-US" altLang="zh-CN" sz="2800" i="0" dirty="0">
                            <a:latin typeface="Cambria Math" panose="02040503050406030204" pitchFamily="18" charset="0"/>
                          </a:rPr>
                          <m:t>1</m:t>
                        </m:r>
                      </m:num>
                      <m:den>
                        <m:r>
                          <a:rPr lang="en-US" altLang="zh-CN" sz="2800" i="0" dirty="0">
                            <a:latin typeface="Cambria Math" panose="02040503050406030204" pitchFamily="18" charset="0"/>
                          </a:rPr>
                          <m:t>2</m:t>
                        </m:r>
                      </m:den>
                    </m:f>
                    <m:f>
                      <m:fPr>
                        <m:ctrlPr>
                          <a:rPr lang="en-US" altLang="zh-CN" sz="2800" i="1" dirty="0">
                            <a:latin typeface="Cambria Math" panose="02040503050406030204" pitchFamily="18" charset="0"/>
                          </a:rPr>
                        </m:ctrlPr>
                      </m:fPr>
                      <m:num>
                        <m:r>
                          <a:rPr lang="en-US" altLang="zh-CN" sz="2800" b="0" i="0" dirty="0" smtClean="0">
                            <a:latin typeface="Cambria Math" panose="02040503050406030204" pitchFamily="18" charset="0"/>
                          </a:rPr>
                          <m:t>10</m:t>
                        </m:r>
                      </m:num>
                      <m:den>
                        <m:r>
                          <a:rPr lang="en-US" altLang="zh-CN" sz="2800" b="0" i="0" dirty="0" smtClean="0">
                            <a:latin typeface="Cambria Math" panose="02040503050406030204" pitchFamily="18" charset="0"/>
                          </a:rPr>
                          <m:t>3427</m:t>
                        </m:r>
                      </m:den>
                    </m:f>
                    <m:r>
                      <a:rPr lang="en-US" altLang="zh-CN" sz="2800" i="0" dirty="0" smtClean="0">
                        <a:latin typeface="Cambria Math" panose="02040503050406030204" pitchFamily="18" charset="0"/>
                        <a:ea typeface="Cambria Math" panose="02040503050406030204" pitchFamily="18" charset="0"/>
                      </a:rPr>
                      <m:t>≈</m:t>
                    </m:r>
                    <m:r>
                      <a:rPr lang="en-US" altLang="zh-CN" sz="2800" b="0" i="0" dirty="0" smtClean="0">
                        <a:latin typeface="Cambria Math" panose="02040503050406030204" pitchFamily="18" charset="0"/>
                        <a:ea typeface="Cambria Math" panose="02040503050406030204" pitchFamily="18" charset="0"/>
                      </a:rPr>
                      <m:t>1.5</m:t>
                    </m:r>
                    <m:r>
                      <a:rPr lang="en-US" altLang="zh-CN" sz="2800" b="0" i="1" dirty="0" smtClean="0">
                        <a:latin typeface="Cambria Math" panose="02040503050406030204" pitchFamily="18" charset="0"/>
                        <a:ea typeface="Cambria Math" panose="02040503050406030204" pitchFamily="18" charset="0"/>
                      </a:rPr>
                      <m:t>×</m:t>
                    </m:r>
                    <m:sSup>
                      <m:sSupPr>
                        <m:ctrlPr>
                          <a:rPr lang="en-US" altLang="zh-CN" sz="2800" b="0" i="1" dirty="0" smtClean="0">
                            <a:latin typeface="Cambria Math" panose="02040503050406030204" pitchFamily="18" charset="0"/>
                            <a:ea typeface="Cambria Math" panose="02040503050406030204" pitchFamily="18" charset="0"/>
                          </a:rPr>
                        </m:ctrlPr>
                      </m:sSupPr>
                      <m:e>
                        <m:r>
                          <a:rPr lang="en-US" altLang="zh-CN" sz="2800" b="0" i="1" dirty="0" smtClean="0">
                            <a:latin typeface="Cambria Math" panose="02040503050406030204" pitchFamily="18" charset="0"/>
                            <a:ea typeface="Cambria Math" panose="02040503050406030204" pitchFamily="18" charset="0"/>
                          </a:rPr>
                          <m:t>10</m:t>
                        </m:r>
                      </m:e>
                      <m:sup>
                        <m:r>
                          <a:rPr lang="en-US" altLang="zh-CN" sz="2800" b="0" i="1" dirty="0" smtClean="0">
                            <a:latin typeface="Cambria Math" panose="02040503050406030204" pitchFamily="18" charset="0"/>
                            <a:ea typeface="Cambria Math" panose="02040503050406030204" pitchFamily="18" charset="0"/>
                          </a:rPr>
                          <m:t>−3</m:t>
                        </m:r>
                      </m:sup>
                    </m:sSup>
                  </m:oMath>
                </a14:m>
                <a:endParaRPr lang="zh-CN" altLang="en-US" dirty="0">
                  <a:latin typeface="Times New Roman" panose="02020603050405020304" pitchFamily="18" charset="0"/>
                  <a:cs typeface="Times New Roman" panose="02020603050405020304" pitchFamily="18" charset="0"/>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481053" y="2216619"/>
                <a:ext cx="5263462" cy="692049"/>
              </a:xfrm>
              <a:prstGeom prst="rect">
                <a:avLst/>
              </a:prstGeom>
              <a:blipFill rotWithShape="0">
                <a:blip r:embed="rId2"/>
                <a:stretch>
                  <a:fillRect b="-5983"/>
                </a:stretch>
              </a:blipFill>
              <a:ln w="25400">
                <a:solidFill>
                  <a:srgbClr val="00B0F0"/>
                </a:solidFill>
              </a:ln>
            </p:spPr>
            <p:txBody>
              <a:bodyPr/>
              <a:lstStyle/>
              <a:p>
                <a:r>
                  <a:rPr lang="zh-CN" altLang="en-US">
                    <a:noFill/>
                  </a:rPr>
                  <a:t> </a:t>
                </a:r>
              </a:p>
            </p:txBody>
          </p:sp>
        </mc:Fallback>
      </mc:AlternateContent>
      <p:pic>
        <p:nvPicPr>
          <p:cNvPr id="6" name="图片 5"/>
          <p:cNvPicPr>
            <a:picLocks noChangeAspect="1"/>
          </p:cNvPicPr>
          <p:nvPr/>
        </p:nvPicPr>
        <p:blipFill>
          <a:blip r:embed="rId3"/>
          <a:stretch>
            <a:fillRect/>
          </a:stretch>
        </p:blipFill>
        <p:spPr>
          <a:xfrm>
            <a:off x="607147" y="3059820"/>
            <a:ext cx="1738580" cy="2266756"/>
          </a:xfrm>
          <a:prstGeom prst="rect">
            <a:avLst/>
          </a:prstGeom>
        </p:spPr>
      </p:pic>
      <p:sp>
        <p:nvSpPr>
          <p:cNvPr id="7" name="矩形 6"/>
          <p:cNvSpPr/>
          <p:nvPr/>
        </p:nvSpPr>
        <p:spPr>
          <a:xfrm>
            <a:off x="579317" y="5256290"/>
            <a:ext cx="1439264" cy="646331"/>
          </a:xfrm>
          <a:prstGeom prst="rect">
            <a:avLst/>
          </a:prstGeom>
        </p:spPr>
        <p:txBody>
          <a:bodyPr wrap="square">
            <a:spAutoFit/>
          </a:bodyPr>
          <a:lstStyle/>
          <a:p>
            <a:r>
              <a:rPr lang="el-GR" altLang="zh-CN" dirty="0" smtClean="0">
                <a:latin typeface="Times New Roman" panose="02020603050405020304" pitchFamily="18" charset="0"/>
                <a:cs typeface="Times New Roman" panose="02020603050405020304" pitchFamily="18" charset="0"/>
              </a:rPr>
              <a:t>μ</a:t>
            </a:r>
            <a:r>
              <a:rPr lang="en-US" altLang="zh-CN" dirty="0" smtClean="0">
                <a:latin typeface="Times New Roman" panose="02020603050405020304" pitchFamily="18" charset="0"/>
                <a:cs typeface="Times New Roman" panose="02020603050405020304" pitchFamily="18" charset="0"/>
              </a:rPr>
              <a:t>-H/H</a:t>
            </a:r>
            <a:endParaRPr lang="en-US" altLang="zh-CN" dirty="0">
              <a:latin typeface="Times New Roman" panose="02020603050405020304" pitchFamily="18" charset="0"/>
              <a:cs typeface="Times New Roman" panose="02020603050405020304" pitchFamily="18" charset="0"/>
            </a:endParaRPr>
          </a:p>
          <a:p>
            <a:r>
              <a:rPr lang="el-GR" altLang="zh-CN" dirty="0" smtClean="0">
                <a:latin typeface="Times New Roman" panose="02020603050405020304" pitchFamily="18" charset="0"/>
                <a:cs typeface="Times New Roman" panose="02020603050405020304" pitchFamily="18" charset="0"/>
              </a:rPr>
              <a:t>μ</a:t>
            </a:r>
            <a:r>
              <a:rPr lang="en-US" altLang="zh-CN" dirty="0" smtClean="0">
                <a:latin typeface="Times New Roman" panose="02020603050405020304" pitchFamily="18" charset="0"/>
                <a:cs typeface="Times New Roman" panose="02020603050405020304" pitchFamily="18" charset="0"/>
              </a:rPr>
              <a:t>-He/He</a:t>
            </a:r>
            <a:endParaRPr lang="zh-CN" altLang="en-US" dirty="0">
              <a:latin typeface="Times New Roman" panose="02020603050405020304" pitchFamily="18" charset="0"/>
              <a:cs typeface="Times New Roman" panose="02020603050405020304" pitchFamily="18" charset="0"/>
            </a:endParaRPr>
          </a:p>
        </p:txBody>
      </p:sp>
      <p:sp>
        <p:nvSpPr>
          <p:cNvPr id="15" name="文本框 14"/>
          <p:cNvSpPr txBox="1"/>
          <p:nvPr/>
        </p:nvSpPr>
        <p:spPr>
          <a:xfrm>
            <a:off x="3005443" y="4195196"/>
            <a:ext cx="4285084" cy="1200329"/>
          </a:xfrm>
          <a:prstGeom prst="rect">
            <a:avLst/>
          </a:prstGeom>
          <a:noFill/>
          <a:ln w="19050">
            <a:solidFill>
              <a:srgbClr val="C00000"/>
            </a:solidFill>
          </a:ln>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Test of fundamental physics can be obtained</a:t>
            </a:r>
          </a:p>
          <a:p>
            <a:r>
              <a:rPr lang="en-US" altLang="zh-CN" dirty="0" smtClean="0">
                <a:latin typeface="Times New Roman" panose="02020603050405020304" pitchFamily="18" charset="0"/>
                <a:cs typeface="Times New Roman" panose="02020603050405020304" pitchFamily="18" charset="0"/>
              </a:rPr>
              <a:t>not only from the </a:t>
            </a:r>
            <a:r>
              <a:rPr lang="en-US" altLang="zh-CN" dirty="0" err="1" smtClean="0">
                <a:latin typeface="Times New Roman" panose="02020603050405020304" pitchFamily="18" charset="0"/>
                <a:cs typeface="Times New Roman" panose="02020603050405020304" pitchFamily="18" charset="0"/>
              </a:rPr>
              <a:t>hydrogenic</a:t>
            </a:r>
            <a:r>
              <a:rPr lang="en-US" altLang="zh-CN" dirty="0" smtClean="0">
                <a:latin typeface="Times New Roman" panose="02020603050405020304" pitchFamily="18" charset="0"/>
                <a:cs typeface="Times New Roman" panose="02020603050405020304" pitchFamily="18" charset="0"/>
              </a:rPr>
              <a:t> systems </a:t>
            </a:r>
          </a:p>
          <a:p>
            <a:r>
              <a:rPr lang="en-US" altLang="zh-CN" b="1" dirty="0" smtClean="0">
                <a:latin typeface="Times New Roman" panose="02020603050405020304" pitchFamily="18" charset="0"/>
                <a:cs typeface="Times New Roman" panose="02020603050405020304" pitchFamily="18" charset="0"/>
              </a:rPr>
              <a:t>but also from the few body atomic</a:t>
            </a:r>
          </a:p>
          <a:p>
            <a:r>
              <a:rPr lang="en-US" altLang="zh-CN" b="1" dirty="0" smtClean="0">
                <a:latin typeface="Times New Roman" panose="02020603050405020304" pitchFamily="18" charset="0"/>
                <a:cs typeface="Times New Roman" panose="02020603050405020304" pitchFamily="18" charset="0"/>
              </a:rPr>
              <a:t>Systems, such as </a:t>
            </a:r>
            <a:r>
              <a:rPr lang="en-US" altLang="zh-CN" b="1" dirty="0" smtClean="0">
                <a:solidFill>
                  <a:srgbClr val="FF0000"/>
                </a:solidFill>
                <a:latin typeface="Times New Roman" panose="02020603050405020304" pitchFamily="18" charset="0"/>
                <a:cs typeface="Times New Roman" panose="02020603050405020304" pitchFamily="18" charset="0"/>
              </a:rPr>
              <a:t>He and He-like ions</a:t>
            </a:r>
            <a:r>
              <a:rPr lang="en-US" altLang="zh-CN" dirty="0" smtClean="0">
                <a:solidFill>
                  <a:srgbClr val="FF0000"/>
                </a:solidFill>
                <a:latin typeface="Times New Roman" panose="02020603050405020304" pitchFamily="18" charset="0"/>
                <a:cs typeface="Times New Roman" panose="02020603050405020304" pitchFamily="18" charset="0"/>
              </a:rPr>
              <a:t>.</a:t>
            </a:r>
            <a:endParaRPr lang="zh-CN" altLang="en-US" dirty="0">
              <a:solidFill>
                <a:srgbClr val="FF0000"/>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3005443" y="5533289"/>
            <a:ext cx="3919791" cy="369332"/>
          </a:xfrm>
          <a:prstGeom prst="rect">
            <a:avLst/>
          </a:prstGeom>
          <a:noFill/>
        </p:spPr>
        <p:txBody>
          <a:bodyPr wrap="none" rtlCol="0">
            <a:spAutoFit/>
          </a:bodyPr>
          <a:lstStyle/>
          <a:p>
            <a:pPr marL="285750" indent="-285750">
              <a:buFont typeface="Arial" panose="020B0604020202020204" pitchFamily="34" charset="0"/>
              <a:buChar char="•"/>
            </a:pPr>
            <a:r>
              <a:rPr lang="en-US" altLang="zh-CN" dirty="0" smtClean="0">
                <a:latin typeface="Times New Roman" panose="02020603050405020304" pitchFamily="18" charset="0"/>
                <a:cs typeface="Times New Roman" panose="02020603050405020304" pitchFamily="18" charset="0"/>
              </a:rPr>
              <a:t>Physical Review A </a:t>
            </a:r>
            <a:r>
              <a:rPr lang="en-US" altLang="zh-CN" b="1" dirty="0" smtClean="0">
                <a:latin typeface="Times New Roman" panose="02020603050405020304" pitchFamily="18" charset="0"/>
                <a:cs typeface="Times New Roman" panose="02020603050405020304" pitchFamily="18" charset="0"/>
              </a:rPr>
              <a:t>95</a:t>
            </a:r>
            <a:r>
              <a:rPr lang="en-US" altLang="zh-CN" dirty="0" smtClean="0">
                <a:latin typeface="Times New Roman" panose="02020603050405020304" pitchFamily="18" charset="0"/>
                <a:cs typeface="Times New Roman" panose="02020603050405020304" pitchFamily="18" charset="0"/>
              </a:rPr>
              <a:t>,062510 (2017</a:t>
            </a:r>
            <a:r>
              <a:rPr lang="en-US" altLang="zh-CN" dirty="0" smtClean="0"/>
              <a:t>)</a:t>
            </a:r>
            <a:endParaRPr lang="zh-CN" altLang="en-US" dirty="0"/>
          </a:p>
        </p:txBody>
      </p:sp>
      <p:pic>
        <p:nvPicPr>
          <p:cNvPr id="17" name="图片 16"/>
          <p:cNvPicPr>
            <a:picLocks noChangeAspect="1"/>
          </p:cNvPicPr>
          <p:nvPr/>
        </p:nvPicPr>
        <p:blipFill>
          <a:blip r:embed="rId4">
            <a:clrChange>
              <a:clrFrom>
                <a:srgbClr val="FFFFFF"/>
              </a:clrFrom>
              <a:clrTo>
                <a:srgbClr val="FFFFFF">
                  <a:alpha val="0"/>
                </a:srgbClr>
              </a:clrTo>
            </a:clrChange>
          </a:blip>
          <a:stretch>
            <a:fillRect/>
          </a:stretch>
        </p:blipFill>
        <p:spPr>
          <a:xfrm>
            <a:off x="2713305" y="3342590"/>
            <a:ext cx="4577222" cy="689371"/>
          </a:xfrm>
          <a:prstGeom prst="rect">
            <a:avLst/>
          </a:prstGeom>
        </p:spPr>
      </p:pic>
    </p:spTree>
    <p:extLst>
      <p:ext uri="{BB962C8B-B14F-4D97-AF65-F5344CB8AC3E}">
        <p14:creationId xmlns:p14="http://schemas.microsoft.com/office/powerpoint/2010/main" val="2042728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62682" y="6465628"/>
            <a:ext cx="914400" cy="213122"/>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17</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itchFamily="18" charset="0"/>
                <a:ea typeface="Arial Unicode MS" panose="020B0604020202020204" pitchFamily="34" charset="-122"/>
                <a:cs typeface="Times New Roman" pitchFamily="18" charset="0"/>
              </a:rPr>
              <a:t>He-4 (1s2p) 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S-2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P Transition frequency</a:t>
            </a:r>
            <a:endParaRPr lang="zh-CN" altLang="en-US" sz="2400" b="1" dirty="0">
              <a:ln w="0"/>
              <a:latin typeface="Times New Roman" pitchFamily="18" charset="0"/>
              <a:ea typeface="Arial Unicode MS" panose="020B0604020202020204" pitchFamily="34" charset="-122"/>
              <a:cs typeface="Times New Roman" pitchFamily="18" charset="0"/>
            </a:endParaRPr>
          </a:p>
        </p:txBody>
      </p:sp>
      <p:grpSp>
        <p:nvGrpSpPr>
          <p:cNvPr id="5" name="组合 4"/>
          <p:cNvGrpSpPr/>
          <p:nvPr/>
        </p:nvGrpSpPr>
        <p:grpSpPr>
          <a:xfrm>
            <a:off x="912882" y="1608787"/>
            <a:ext cx="7146379" cy="2866554"/>
            <a:chOff x="-1053625" y="2499872"/>
            <a:chExt cx="6840760" cy="2743964"/>
          </a:xfrm>
        </p:grpSpPr>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3625" y="2499872"/>
              <a:ext cx="6840760" cy="2639000"/>
            </a:xfrm>
            <a:prstGeom prst="rect">
              <a:avLst/>
            </a:prstGeom>
          </p:spPr>
        </p:pic>
        <p:sp>
          <p:nvSpPr>
            <p:cNvPr id="7" name="文本框 6"/>
            <p:cNvSpPr txBox="1"/>
            <p:nvPr/>
          </p:nvSpPr>
          <p:spPr>
            <a:xfrm>
              <a:off x="2162649" y="2994226"/>
              <a:ext cx="2462640" cy="338555"/>
            </a:xfrm>
            <a:prstGeom prst="rect">
              <a:avLst/>
            </a:prstGeom>
            <a:noFill/>
          </p:spPr>
          <p:txBody>
            <a:bodyPr wrap="none" rtlCol="0">
              <a:spAutoFit/>
            </a:bodyPr>
            <a:lstStyle/>
            <a:p>
              <a:pPr algn="ctr"/>
              <a:r>
                <a:rPr lang="en-US" altLang="zh-CN" sz="1050" b="1" dirty="0">
                  <a:latin typeface="Times New Roman" pitchFamily="18" charset="0"/>
                  <a:cs typeface="Times New Roman" pitchFamily="18" charset="0"/>
                </a:rPr>
                <a:t>2</a:t>
              </a:r>
              <a:r>
                <a:rPr lang="en-US" altLang="zh-CN" sz="1050" b="1" baseline="30000" dirty="0">
                  <a:latin typeface="Times New Roman" pitchFamily="18" charset="0"/>
                  <a:cs typeface="Times New Roman" pitchFamily="18" charset="0"/>
                </a:rPr>
                <a:t>3</a:t>
              </a:r>
              <a:r>
                <a:rPr lang="en-US" altLang="zh-CN" sz="1050" b="1" dirty="0">
                  <a:latin typeface="Times New Roman" pitchFamily="18" charset="0"/>
                  <a:cs typeface="Times New Roman" pitchFamily="18" charset="0"/>
                </a:rPr>
                <a:t>P-2</a:t>
              </a:r>
              <a:r>
                <a:rPr lang="en-US" altLang="zh-CN" sz="1050" b="1" baseline="30000" dirty="0">
                  <a:latin typeface="Times New Roman" pitchFamily="18" charset="0"/>
                  <a:cs typeface="Times New Roman" pitchFamily="18" charset="0"/>
                </a:rPr>
                <a:t>3</a:t>
              </a:r>
              <a:r>
                <a:rPr lang="en-US" altLang="zh-CN" sz="1050" b="1" dirty="0">
                  <a:latin typeface="Times New Roman" pitchFamily="18" charset="0"/>
                  <a:cs typeface="Times New Roman" pitchFamily="18" charset="0"/>
                </a:rPr>
                <a:t>S </a:t>
              </a:r>
              <a:r>
                <a:rPr lang="en-US" altLang="zh-CN" sz="1050" b="1" dirty="0">
                  <a:latin typeface="Times New Roman" panose="02020603050405020304" pitchFamily="18" charset="0"/>
                  <a:ea typeface="Arial Unicode MS" panose="020B0604020202020204" pitchFamily="34" charset="-122"/>
                  <a:cs typeface="Times New Roman" panose="02020603050405020304" pitchFamily="18" charset="0"/>
                </a:rPr>
                <a:t>saturated absorption</a:t>
              </a:r>
              <a:endParaRPr lang="zh-CN" altLang="en-US" sz="1050" b="1" dirty="0">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8" name="文本框 7"/>
            <p:cNvSpPr txBox="1"/>
            <p:nvPr/>
          </p:nvSpPr>
          <p:spPr>
            <a:xfrm>
              <a:off x="575087" y="3615340"/>
              <a:ext cx="1654727" cy="338555"/>
            </a:xfrm>
            <a:prstGeom prst="rect">
              <a:avLst/>
            </a:prstGeom>
            <a:noFill/>
          </p:spPr>
          <p:txBody>
            <a:bodyPr wrap="none" rtlCol="0">
              <a:spAutoFit/>
            </a:bodyPr>
            <a:lstStyle/>
            <a:p>
              <a:r>
                <a:rPr lang="en-US" altLang="zh-CN" sz="1050" b="1" dirty="0">
                  <a:latin typeface="Times New Roman" panose="02020603050405020304" pitchFamily="18" charset="0"/>
                  <a:ea typeface="黑体" panose="02010609060101010101" pitchFamily="49" charset="-122"/>
                  <a:cs typeface="Times New Roman" panose="02020603050405020304" pitchFamily="18" charset="0"/>
                </a:rPr>
                <a:t>Atom trap </a:t>
              </a:r>
              <a:r>
                <a:rPr lang="en-US" altLang="zh-CN" sz="1050" b="1" dirty="0">
                  <a:latin typeface="Times New Roman" pitchFamily="18" charset="0"/>
                  <a:cs typeface="Times New Roman" pitchFamily="18" charset="0"/>
                </a:rPr>
                <a:t>2</a:t>
              </a:r>
              <a:r>
                <a:rPr lang="en-US" altLang="zh-CN" sz="1050" b="1" baseline="30000" dirty="0">
                  <a:latin typeface="Times New Roman" pitchFamily="18" charset="0"/>
                  <a:cs typeface="Times New Roman" pitchFamily="18" charset="0"/>
                </a:rPr>
                <a:t>1</a:t>
              </a:r>
              <a:r>
                <a:rPr lang="en-US" altLang="zh-CN" sz="1050" b="1" dirty="0">
                  <a:latin typeface="Times New Roman" pitchFamily="18" charset="0"/>
                  <a:cs typeface="Times New Roman" pitchFamily="18" charset="0"/>
                </a:rPr>
                <a:t>S-2</a:t>
              </a:r>
              <a:r>
                <a:rPr lang="en-US" altLang="zh-CN" sz="1050" b="1" baseline="30000" dirty="0">
                  <a:latin typeface="Times New Roman" pitchFamily="18" charset="0"/>
                  <a:cs typeface="Times New Roman" pitchFamily="18" charset="0"/>
                </a:rPr>
                <a:t>3</a:t>
              </a:r>
              <a:r>
                <a:rPr lang="en-US" altLang="zh-CN" sz="1050" b="1" dirty="0">
                  <a:latin typeface="Times New Roman" pitchFamily="18" charset="0"/>
                  <a:cs typeface="Times New Roman" pitchFamily="18" charset="0"/>
                </a:rPr>
                <a:t>S</a:t>
              </a:r>
              <a:endParaRPr lang="zh-CN" altLang="en-US" sz="1050" b="1" dirty="0">
                <a:latin typeface="Times New Roman" pitchFamily="18" charset="0"/>
                <a:cs typeface="Times New Roman" pitchFamily="18" charset="0"/>
              </a:endParaRPr>
            </a:p>
          </p:txBody>
        </p:sp>
        <p:sp>
          <p:nvSpPr>
            <p:cNvPr id="9" name="文本框 8"/>
            <p:cNvSpPr txBox="1"/>
            <p:nvPr/>
          </p:nvSpPr>
          <p:spPr>
            <a:xfrm>
              <a:off x="2999103" y="3931785"/>
              <a:ext cx="1718847" cy="338555"/>
            </a:xfrm>
            <a:prstGeom prst="rect">
              <a:avLst/>
            </a:prstGeom>
            <a:noFill/>
          </p:spPr>
          <p:txBody>
            <a:bodyPr wrap="none" rtlCol="0">
              <a:spAutoFit/>
            </a:bodyPr>
            <a:lstStyle/>
            <a:p>
              <a:r>
                <a:rPr lang="en-US" altLang="zh-CN" sz="1050" b="1" dirty="0">
                  <a:latin typeface="Times New Roman" pitchFamily="18" charset="0"/>
                  <a:cs typeface="Times New Roman" pitchFamily="18" charset="0"/>
                </a:rPr>
                <a:t>Electron-scattering</a:t>
              </a:r>
              <a:endParaRPr lang="zh-CN" altLang="en-US" sz="1050" b="1" dirty="0">
                <a:latin typeface="Times New Roman" pitchFamily="18" charset="0"/>
                <a:cs typeface="Times New Roman" pitchFamily="18" charset="0"/>
              </a:endParaRPr>
            </a:p>
          </p:txBody>
        </p:sp>
        <p:sp>
          <p:nvSpPr>
            <p:cNvPr id="10" name="文本框 9"/>
            <p:cNvSpPr txBox="1"/>
            <p:nvPr/>
          </p:nvSpPr>
          <p:spPr>
            <a:xfrm>
              <a:off x="2993174" y="4376639"/>
              <a:ext cx="1366185" cy="338555"/>
            </a:xfrm>
            <a:prstGeom prst="rect">
              <a:avLst/>
            </a:prstGeom>
            <a:noFill/>
          </p:spPr>
          <p:txBody>
            <a:bodyPr wrap="none" rtlCol="0">
              <a:spAutoFit/>
            </a:bodyPr>
            <a:lstStyle/>
            <a:p>
              <a:r>
                <a:rPr lang="en-US" altLang="zh-CN" sz="1050" b="1" dirty="0">
                  <a:latin typeface="Times New Roman" pitchFamily="18" charset="0"/>
                  <a:cs typeface="Times New Roman" pitchFamily="18" charset="0"/>
                </a:rPr>
                <a:t>nuclear theory</a:t>
              </a:r>
              <a:endParaRPr lang="zh-CN" altLang="en-US" sz="1050" b="1" dirty="0">
                <a:latin typeface="Times New Roman" pitchFamily="18" charset="0"/>
                <a:cs typeface="Times New Roman" pitchFamily="18" charset="0"/>
              </a:endParaRPr>
            </a:p>
          </p:txBody>
        </p:sp>
        <p:sp>
          <p:nvSpPr>
            <p:cNvPr id="11" name="文本框 10"/>
            <p:cNvSpPr txBox="1"/>
            <p:nvPr/>
          </p:nvSpPr>
          <p:spPr>
            <a:xfrm>
              <a:off x="1706090" y="4874504"/>
              <a:ext cx="1804341" cy="369332"/>
            </a:xfrm>
            <a:prstGeom prst="rect">
              <a:avLst/>
            </a:prstGeom>
            <a:noFill/>
          </p:spPr>
          <p:txBody>
            <a:bodyPr wrap="none" rtlCol="0">
              <a:spAutoFit/>
            </a:bodyPr>
            <a:lstStyle/>
            <a:p>
              <a:r>
                <a:rPr lang="el-GR" altLang="zh-CN" sz="1200" b="1" dirty="0">
                  <a:latin typeface="Times New Roman" pitchFamily="18" charset="0"/>
                  <a:cs typeface="Times New Roman" pitchFamily="18" charset="0"/>
                </a:rPr>
                <a:t>δ</a:t>
              </a:r>
              <a:r>
                <a:rPr lang="en-US" altLang="zh-CN" sz="1200" b="1" dirty="0">
                  <a:latin typeface="Times New Roman" pitchFamily="18" charset="0"/>
                  <a:cs typeface="Times New Roman" pitchFamily="18" charset="0"/>
                </a:rPr>
                <a:t>r</a:t>
              </a:r>
              <a:r>
                <a:rPr lang="en-US" altLang="zh-CN" sz="1200" b="1" baseline="30000" dirty="0">
                  <a:latin typeface="Times New Roman" pitchFamily="18" charset="0"/>
                  <a:cs typeface="Times New Roman" pitchFamily="18" charset="0"/>
                </a:rPr>
                <a:t>2</a:t>
              </a:r>
              <a:r>
                <a:rPr lang="en-US" altLang="zh-CN" sz="1200" b="1" dirty="0">
                  <a:latin typeface="Times New Roman" pitchFamily="18" charset="0"/>
                  <a:cs typeface="Times New Roman" pitchFamily="18" charset="0"/>
                </a:rPr>
                <a:t>[</a:t>
              </a:r>
              <a:r>
                <a:rPr lang="en-US" altLang="zh-CN" sz="1200" b="1" baseline="30000" dirty="0">
                  <a:latin typeface="Times New Roman" pitchFamily="18" charset="0"/>
                  <a:cs typeface="Times New Roman" pitchFamily="18" charset="0"/>
                </a:rPr>
                <a:t>3</a:t>
              </a:r>
              <a:r>
                <a:rPr lang="en-US" altLang="zh-CN" sz="1200" b="1" dirty="0">
                  <a:latin typeface="Times New Roman" pitchFamily="18" charset="0"/>
                  <a:cs typeface="Times New Roman" pitchFamily="18" charset="0"/>
                </a:rPr>
                <a:t>He-</a:t>
              </a:r>
              <a:r>
                <a:rPr lang="en-US" altLang="zh-CN" sz="1200" b="1" baseline="30000" dirty="0">
                  <a:latin typeface="Times New Roman" pitchFamily="18" charset="0"/>
                  <a:cs typeface="Times New Roman" pitchFamily="18" charset="0"/>
                </a:rPr>
                <a:t>4</a:t>
              </a:r>
              <a:r>
                <a:rPr lang="en-US" altLang="zh-CN" sz="1200" b="1" dirty="0">
                  <a:latin typeface="Times New Roman" pitchFamily="18" charset="0"/>
                  <a:cs typeface="Times New Roman" pitchFamily="18" charset="0"/>
                </a:rPr>
                <a:t>He](fm</a:t>
              </a:r>
              <a:r>
                <a:rPr lang="en-US" altLang="zh-CN" sz="1200" b="1" baseline="30000" dirty="0">
                  <a:latin typeface="Times New Roman" pitchFamily="18" charset="0"/>
                  <a:cs typeface="Times New Roman" pitchFamily="18" charset="0"/>
                </a:rPr>
                <a:t>2</a:t>
              </a:r>
              <a:r>
                <a:rPr lang="en-US" altLang="zh-CN" sz="1200" b="1" dirty="0">
                  <a:latin typeface="Times New Roman" pitchFamily="18" charset="0"/>
                  <a:cs typeface="Times New Roman" pitchFamily="18" charset="0"/>
                </a:rPr>
                <a:t>)</a:t>
              </a:r>
              <a:endParaRPr lang="zh-CN" altLang="en-US" sz="1200" b="1" dirty="0">
                <a:latin typeface="Times New Roman" pitchFamily="18" charset="0"/>
                <a:cs typeface="Times New Roman" pitchFamily="18" charset="0"/>
              </a:endParaRPr>
            </a:p>
          </p:txBody>
        </p:sp>
      </p:grpSp>
      <p:sp>
        <p:nvSpPr>
          <p:cNvPr id="12" name="文本框 11"/>
          <p:cNvSpPr txBox="1"/>
          <p:nvPr/>
        </p:nvSpPr>
        <p:spPr>
          <a:xfrm>
            <a:off x="1787007" y="4412568"/>
            <a:ext cx="5569986" cy="969496"/>
          </a:xfrm>
          <a:prstGeom prst="rect">
            <a:avLst/>
          </a:prstGeom>
          <a:noFill/>
        </p:spPr>
        <p:txBody>
          <a:bodyPr wrap="none" rtlCol="0">
            <a:spAutoFit/>
          </a:bodyPr>
          <a:lstStyle/>
          <a:p>
            <a:pPr marL="257162" indent="-257162">
              <a:buFont typeface="Arial" panose="020B0604020202020204" pitchFamily="34" charset="0"/>
              <a:buChar char="•"/>
            </a:pP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He</a:t>
            </a:r>
            <a:r>
              <a:rPr lang="en-US" altLang="zh-CN" sz="1400" dirty="0">
                <a:solidFill>
                  <a:srgbClr val="0070C0"/>
                </a:solidFill>
                <a:latin typeface="Times New Roman" panose="02020603050405020304" pitchFamily="18" charset="0"/>
                <a:cs typeface="Times New Roman" panose="02020603050405020304" pitchFamily="18" charset="0"/>
              </a:rPr>
              <a:t>/</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4</a:t>
            </a:r>
            <a:r>
              <a:rPr lang="en-US" altLang="zh-CN" sz="1400" dirty="0">
                <a:solidFill>
                  <a:srgbClr val="0070C0"/>
                </a:solidFill>
                <a:latin typeface="Times New Roman" pitchFamily="18" charset="0"/>
                <a:ea typeface="楷体" panose="02010609060101010101" pitchFamily="49" charset="-122"/>
                <a:cs typeface="Times New Roman" pitchFamily="18" charset="0"/>
              </a:rPr>
              <a:t>He 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1</a:t>
            </a:r>
            <a:r>
              <a:rPr lang="en-US" altLang="zh-CN" sz="1400" dirty="0">
                <a:solidFill>
                  <a:srgbClr val="0070C0"/>
                </a:solidFill>
                <a:latin typeface="Times New Roman" pitchFamily="18" charset="0"/>
                <a:ea typeface="楷体" panose="02010609060101010101" pitchFamily="49" charset="-122"/>
                <a:cs typeface="Times New Roman" pitchFamily="18" charset="0"/>
              </a:rPr>
              <a:t>S-2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S</a:t>
            </a:r>
            <a:r>
              <a:rPr lang="zh-CN" altLang="en-US" sz="1400" dirty="0">
                <a:solidFill>
                  <a:srgbClr val="0070C0"/>
                </a:solidFill>
                <a:latin typeface="Times New Roman" pitchFamily="18" charset="0"/>
                <a:ea typeface="楷体" panose="02010609060101010101" pitchFamily="49" charset="-122"/>
                <a:cs typeface="Times New Roman" pitchFamily="18" charset="0"/>
              </a:rPr>
              <a:t> </a:t>
            </a:r>
            <a:r>
              <a:rPr lang="en-US" altLang="zh-CN" sz="1400" dirty="0">
                <a:latin typeface="Times New Roman" pitchFamily="18" charset="0"/>
                <a:ea typeface="楷体" panose="02010609060101010101" pitchFamily="49" charset="-122"/>
                <a:cs typeface="Times New Roman" pitchFamily="18" charset="0"/>
              </a:rPr>
              <a:t>-</a:t>
            </a:r>
            <a:r>
              <a:rPr lang="en-US" altLang="zh-CN" sz="1400" dirty="0">
                <a:latin typeface="Times New Roman" pitchFamily="18" charset="0"/>
                <a:cs typeface="Times New Roman" pitchFamily="18" charset="0"/>
              </a:rPr>
              <a:t>R.van Rooij et al,</a:t>
            </a:r>
            <a:r>
              <a:rPr lang="zh-CN" altLang="en-US" sz="1400" dirty="0">
                <a:latin typeface="Times New Roman" pitchFamily="18" charset="0"/>
                <a:cs typeface="Times New Roman" pitchFamily="18" charset="0"/>
              </a:rPr>
              <a:t> </a:t>
            </a:r>
            <a:r>
              <a:rPr lang="en-US" altLang="zh-CN" sz="1400" i="1" dirty="0">
                <a:latin typeface="Times New Roman" pitchFamily="18" charset="0"/>
                <a:cs typeface="Times New Roman" pitchFamily="18" charset="0"/>
              </a:rPr>
              <a:t>Science</a:t>
            </a:r>
            <a:r>
              <a:rPr lang="en-US" altLang="zh-CN" sz="1400" dirty="0">
                <a:latin typeface="Times New Roman" pitchFamily="18" charset="0"/>
                <a:cs typeface="Times New Roman" pitchFamily="18" charset="0"/>
              </a:rPr>
              <a:t> </a:t>
            </a:r>
            <a:r>
              <a:rPr lang="en-US" altLang="zh-CN" sz="1400" b="1" dirty="0">
                <a:latin typeface="Times New Roman" pitchFamily="18" charset="0"/>
                <a:cs typeface="Times New Roman" pitchFamily="18" charset="0"/>
              </a:rPr>
              <a:t>333</a:t>
            </a:r>
            <a:r>
              <a:rPr lang="en-US" altLang="zh-CN" sz="1400" dirty="0">
                <a:latin typeface="Times New Roman" pitchFamily="18" charset="0"/>
                <a:cs typeface="Times New Roman" pitchFamily="18" charset="0"/>
              </a:rPr>
              <a:t>,196(2011)</a:t>
            </a:r>
          </a:p>
          <a:p>
            <a:pPr marL="257162" indent="-257162">
              <a:buFont typeface="Arial" panose="020B0604020202020204" pitchFamily="34" charset="0"/>
              <a:buChar char="•"/>
            </a:pP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He</a:t>
            </a:r>
            <a:r>
              <a:rPr lang="en-US" altLang="zh-CN" sz="1400" dirty="0">
                <a:solidFill>
                  <a:srgbClr val="0070C0"/>
                </a:solidFill>
                <a:latin typeface="Times New Roman" panose="02020603050405020304" pitchFamily="18" charset="0"/>
                <a:cs typeface="Times New Roman" panose="02020603050405020304" pitchFamily="18" charset="0"/>
              </a:rPr>
              <a:t>/</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4</a:t>
            </a:r>
            <a:r>
              <a:rPr lang="en-US" altLang="zh-CN" sz="1400" dirty="0">
                <a:solidFill>
                  <a:srgbClr val="0070C0"/>
                </a:solidFill>
                <a:latin typeface="Times New Roman" pitchFamily="18" charset="0"/>
                <a:ea typeface="楷体" panose="02010609060101010101" pitchFamily="49" charset="-122"/>
                <a:cs typeface="Times New Roman" pitchFamily="18" charset="0"/>
              </a:rPr>
              <a:t>He 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P-2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S</a:t>
            </a:r>
            <a:r>
              <a:rPr lang="en-US" altLang="zh-CN" sz="1400" dirty="0">
                <a:latin typeface="Times New Roman" pitchFamily="18" charset="0"/>
                <a:cs typeface="Times New Roman" pitchFamily="18" charset="0"/>
              </a:rPr>
              <a:t>–</a:t>
            </a:r>
            <a:r>
              <a:rPr lang="en-US" altLang="zh-CN" sz="1400" dirty="0" err="1">
                <a:latin typeface="Times New Roman" pitchFamily="18" charset="0"/>
                <a:cs typeface="Times New Roman" pitchFamily="18" charset="0"/>
              </a:rPr>
              <a:t>P.Cancio</a:t>
            </a:r>
            <a:r>
              <a:rPr lang="en-US" altLang="zh-CN" sz="1400" dirty="0">
                <a:latin typeface="Times New Roman" pitchFamily="18" charset="0"/>
                <a:cs typeface="Times New Roman" pitchFamily="18" charset="0"/>
              </a:rPr>
              <a:t> Pastor et al, </a:t>
            </a:r>
            <a:r>
              <a:rPr lang="en-US" altLang="zh-CN" sz="1400" i="1" dirty="0">
                <a:latin typeface="Times New Roman" pitchFamily="18" charset="0"/>
                <a:cs typeface="Times New Roman" pitchFamily="18" charset="0"/>
              </a:rPr>
              <a:t>PRL</a:t>
            </a:r>
            <a:r>
              <a:rPr lang="en-US" altLang="zh-CN" sz="1400" dirty="0">
                <a:latin typeface="Times New Roman" pitchFamily="18" charset="0"/>
                <a:cs typeface="Times New Roman" pitchFamily="18" charset="0"/>
              </a:rPr>
              <a:t> </a:t>
            </a:r>
            <a:r>
              <a:rPr lang="en-US" altLang="zh-CN" sz="1400" b="1" dirty="0">
                <a:latin typeface="Times New Roman" pitchFamily="18" charset="0"/>
                <a:cs typeface="Times New Roman" pitchFamily="18" charset="0"/>
              </a:rPr>
              <a:t>108</a:t>
            </a:r>
            <a:r>
              <a:rPr lang="en-US" altLang="zh-CN" sz="1400" dirty="0">
                <a:latin typeface="Times New Roman" pitchFamily="18" charset="0"/>
                <a:cs typeface="Times New Roman" pitchFamily="18" charset="0"/>
              </a:rPr>
              <a:t>,143001(2012)</a:t>
            </a:r>
          </a:p>
          <a:p>
            <a:pPr marL="257162" indent="-257162">
              <a:buFont typeface="Arial" panose="020B0604020202020204" pitchFamily="34" charset="0"/>
              <a:buChar char="•"/>
            </a:pPr>
            <a:r>
              <a:rPr lang="en-US" altLang="zh-CN" sz="1400" dirty="0">
                <a:solidFill>
                  <a:srgbClr val="0070C0"/>
                </a:solidFill>
                <a:latin typeface="Times New Roman" pitchFamily="18" charset="0"/>
                <a:ea typeface="楷体" panose="02010609060101010101" pitchFamily="49" charset="-122"/>
                <a:cs typeface="Times New Roman" pitchFamily="18" charset="0"/>
              </a:rPr>
              <a:t>E(</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He,2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P</a:t>
            </a:r>
            <a:r>
              <a:rPr lang="en-US" altLang="zh-CN" sz="1400" baseline="-25000" dirty="0">
                <a:solidFill>
                  <a:srgbClr val="0070C0"/>
                </a:solidFill>
                <a:latin typeface="Times New Roman" pitchFamily="18" charset="0"/>
                <a:ea typeface="楷体" panose="02010609060101010101" pitchFamily="49" charset="-122"/>
                <a:cs typeface="Times New Roman" pitchFamily="18" charset="0"/>
              </a:rPr>
              <a:t>0</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1/2</a:t>
            </a:r>
            <a:r>
              <a:rPr lang="en-US" altLang="zh-CN" sz="1400" dirty="0">
                <a:solidFill>
                  <a:srgbClr val="0070C0"/>
                </a:solidFill>
                <a:latin typeface="Times New Roman" pitchFamily="18" charset="0"/>
                <a:ea typeface="楷体" panose="02010609060101010101" pitchFamily="49" charset="-122"/>
                <a:cs typeface="Times New Roman" pitchFamily="18" charset="0"/>
              </a:rPr>
              <a:t>-2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S</a:t>
            </a:r>
            <a:r>
              <a:rPr lang="en-US" altLang="zh-CN" sz="1400" baseline="-25000" dirty="0">
                <a:solidFill>
                  <a:srgbClr val="0070C0"/>
                </a:solidFill>
                <a:latin typeface="Times New Roman" pitchFamily="18" charset="0"/>
                <a:ea typeface="楷体" panose="02010609060101010101" pitchFamily="49" charset="-122"/>
                <a:cs typeface="Times New Roman" pitchFamily="18" charset="0"/>
              </a:rPr>
              <a:t>1</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3/2</a:t>
            </a:r>
            <a:r>
              <a:rPr lang="en-US" altLang="zh-CN" sz="1400" dirty="0">
                <a:solidFill>
                  <a:srgbClr val="0070C0"/>
                </a:solidFill>
                <a:latin typeface="Times New Roman" pitchFamily="18" charset="0"/>
                <a:ea typeface="楷体" panose="02010609060101010101" pitchFamily="49" charset="-122"/>
                <a:cs typeface="Times New Roman" pitchFamily="18" charset="0"/>
              </a:rPr>
              <a:t>)-E(</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4</a:t>
            </a:r>
            <a:r>
              <a:rPr lang="en-US" altLang="zh-CN" sz="1400" dirty="0">
                <a:solidFill>
                  <a:srgbClr val="0070C0"/>
                </a:solidFill>
                <a:latin typeface="Times New Roman" pitchFamily="18" charset="0"/>
                <a:ea typeface="楷体" panose="02010609060101010101" pitchFamily="49" charset="-122"/>
                <a:cs typeface="Times New Roman" pitchFamily="18" charset="0"/>
              </a:rPr>
              <a:t>He,2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P</a:t>
            </a:r>
            <a:r>
              <a:rPr lang="en-US" altLang="zh-CN" sz="1400" baseline="-25000" dirty="0">
                <a:solidFill>
                  <a:srgbClr val="0070C0"/>
                </a:solidFill>
                <a:latin typeface="Times New Roman" pitchFamily="18" charset="0"/>
                <a:ea typeface="楷体" panose="02010609060101010101" pitchFamily="49" charset="-122"/>
                <a:cs typeface="Times New Roman" pitchFamily="18" charset="0"/>
              </a:rPr>
              <a:t>2</a:t>
            </a:r>
            <a:r>
              <a:rPr lang="en-US" altLang="zh-CN" sz="1400" dirty="0">
                <a:solidFill>
                  <a:srgbClr val="0070C0"/>
                </a:solidFill>
                <a:latin typeface="Times New Roman" pitchFamily="18" charset="0"/>
                <a:ea typeface="楷体" panose="02010609060101010101" pitchFamily="49" charset="-122"/>
                <a:cs typeface="Times New Roman" pitchFamily="18" charset="0"/>
              </a:rPr>
              <a:t>-2</a:t>
            </a:r>
            <a:r>
              <a:rPr lang="en-US" altLang="zh-CN" sz="1400" baseline="30000" dirty="0">
                <a:solidFill>
                  <a:srgbClr val="0070C0"/>
                </a:solidFill>
                <a:latin typeface="Times New Roman" pitchFamily="18" charset="0"/>
                <a:ea typeface="楷体" panose="02010609060101010101" pitchFamily="49" charset="-122"/>
                <a:cs typeface="Times New Roman" pitchFamily="18" charset="0"/>
              </a:rPr>
              <a:t>3</a:t>
            </a:r>
            <a:r>
              <a:rPr lang="en-US" altLang="zh-CN" sz="1400" dirty="0">
                <a:solidFill>
                  <a:srgbClr val="0070C0"/>
                </a:solidFill>
                <a:latin typeface="Times New Roman" pitchFamily="18" charset="0"/>
                <a:ea typeface="楷体" panose="02010609060101010101" pitchFamily="49" charset="-122"/>
                <a:cs typeface="Times New Roman" pitchFamily="18" charset="0"/>
              </a:rPr>
              <a:t>S</a:t>
            </a:r>
            <a:r>
              <a:rPr lang="en-US" altLang="zh-CN" sz="1400" baseline="-25000" dirty="0">
                <a:solidFill>
                  <a:srgbClr val="0070C0"/>
                </a:solidFill>
                <a:latin typeface="Times New Roman" pitchFamily="18" charset="0"/>
                <a:ea typeface="楷体" panose="02010609060101010101" pitchFamily="49" charset="-122"/>
                <a:cs typeface="Times New Roman" pitchFamily="18" charset="0"/>
              </a:rPr>
              <a:t>1</a:t>
            </a:r>
            <a:r>
              <a:rPr lang="zh-CN" altLang="en-US" sz="1400" dirty="0">
                <a:solidFill>
                  <a:srgbClr val="0070C0"/>
                </a:solidFill>
                <a:latin typeface="Times New Roman" pitchFamily="18" charset="0"/>
                <a:ea typeface="楷体" panose="02010609060101010101" pitchFamily="49" charset="-122"/>
                <a:cs typeface="Times New Roman" pitchFamily="18" charset="0"/>
              </a:rPr>
              <a:t>）</a:t>
            </a:r>
            <a:r>
              <a:rPr lang="en-US" altLang="zh-CN" sz="1400" dirty="0">
                <a:latin typeface="Times New Roman" pitchFamily="18" charset="0"/>
                <a:cs typeface="Times New Roman" pitchFamily="18" charset="0"/>
              </a:rPr>
              <a:t>-D.Shiner, </a:t>
            </a:r>
            <a:r>
              <a:rPr lang="en-US" altLang="zh-CN" sz="1400" i="1" dirty="0">
                <a:latin typeface="Times New Roman" pitchFamily="18" charset="0"/>
                <a:cs typeface="Times New Roman" pitchFamily="18" charset="0"/>
              </a:rPr>
              <a:t>PRL</a:t>
            </a:r>
            <a:r>
              <a:rPr lang="en-US" altLang="zh-CN" sz="1400" dirty="0">
                <a:latin typeface="Times New Roman" pitchFamily="18" charset="0"/>
                <a:cs typeface="Times New Roman" pitchFamily="18" charset="0"/>
              </a:rPr>
              <a:t> </a:t>
            </a:r>
            <a:r>
              <a:rPr lang="en-US" altLang="zh-CN" sz="1400" b="1" dirty="0">
                <a:latin typeface="Times New Roman" pitchFamily="18" charset="0"/>
                <a:cs typeface="Times New Roman" pitchFamily="18" charset="0"/>
              </a:rPr>
              <a:t>74</a:t>
            </a:r>
            <a:r>
              <a:rPr lang="en-US" altLang="zh-CN" sz="1400" dirty="0">
                <a:latin typeface="Times New Roman" pitchFamily="18" charset="0"/>
                <a:cs typeface="Times New Roman" pitchFamily="18" charset="0"/>
              </a:rPr>
              <a:t>,3553(1995)</a:t>
            </a:r>
          </a:p>
          <a:p>
            <a:pPr marL="257162" indent="-257162">
              <a:buFont typeface="Arial" panose="020B0604020202020204" pitchFamily="34" charset="0"/>
              <a:buChar char="•"/>
            </a:pPr>
            <a:endParaRPr lang="zh-CN" altLang="en-US" sz="1500" dirty="0"/>
          </a:p>
        </p:txBody>
      </p:sp>
      <p:sp>
        <p:nvSpPr>
          <p:cNvPr id="13" name="文本框 12"/>
          <p:cNvSpPr txBox="1"/>
          <p:nvPr/>
        </p:nvSpPr>
        <p:spPr>
          <a:xfrm>
            <a:off x="1481762" y="5283338"/>
            <a:ext cx="6008621" cy="738664"/>
          </a:xfrm>
          <a:prstGeom prst="rect">
            <a:avLst/>
          </a:prstGeom>
          <a:solidFill>
            <a:srgbClr val="0070C0">
              <a:alpha val="18000"/>
            </a:srgbClr>
          </a:solidFill>
          <a:scene3d>
            <a:camera prst="orthographicFront"/>
            <a:lightRig rig="threePt" dir="t"/>
          </a:scene3d>
          <a:sp3d>
            <a:bevelT/>
          </a:sp3d>
        </p:spPr>
        <p:txBody>
          <a:bodyPr wrap="square" rtlCol="0">
            <a:spAutoFit/>
          </a:bodyPr>
          <a:lstStyle/>
          <a:p>
            <a:r>
              <a:rPr lang="en-US" altLang="zh-CN" sz="1400" dirty="0">
                <a:latin typeface="Times New Roman" pitchFamily="18" charset="0"/>
                <a:cs typeface="Times New Roman" pitchFamily="18" charset="0"/>
              </a:rPr>
              <a:t>“The results for</a:t>
            </a:r>
            <a:r>
              <a:rPr lang="el-GR" altLang="zh-CN" sz="1400" dirty="0">
                <a:latin typeface="Times New Roman" pitchFamily="18" charset="0"/>
                <a:cs typeface="Times New Roman" pitchFamily="18" charset="0"/>
              </a:rPr>
              <a:t>δ</a:t>
            </a:r>
            <a:r>
              <a:rPr lang="en-US" altLang="zh-CN" sz="1400" dirty="0">
                <a:latin typeface="Times New Roman" pitchFamily="18" charset="0"/>
                <a:cs typeface="Times New Roman" pitchFamily="18" charset="0"/>
              </a:rPr>
              <a:t>R</a:t>
            </a:r>
            <a:r>
              <a:rPr lang="en-US" altLang="zh-CN" sz="1400" baseline="30000" dirty="0">
                <a:latin typeface="Times New Roman" pitchFamily="18" charset="0"/>
                <a:cs typeface="Times New Roman" pitchFamily="18" charset="0"/>
              </a:rPr>
              <a:t>2</a:t>
            </a:r>
            <a:r>
              <a:rPr lang="en-US" altLang="zh-CN" sz="1400" dirty="0">
                <a:latin typeface="Times New Roman" pitchFamily="18" charset="0"/>
                <a:cs typeface="Times New Roman" pitchFamily="18" charset="0"/>
              </a:rPr>
              <a:t> derived from the 2</a:t>
            </a:r>
            <a:r>
              <a:rPr lang="en-US" altLang="zh-CN" sz="1400" baseline="30000" dirty="0">
                <a:latin typeface="Times New Roman" pitchFamily="18" charset="0"/>
                <a:cs typeface="Times New Roman" pitchFamily="18" charset="0"/>
              </a:rPr>
              <a:t>3</a:t>
            </a:r>
            <a:r>
              <a:rPr lang="en-US" altLang="zh-CN" sz="1400" dirty="0">
                <a:latin typeface="Times New Roman" pitchFamily="18" charset="0"/>
                <a:cs typeface="Times New Roman" pitchFamily="18" charset="0"/>
              </a:rPr>
              <a:t>P-2</a:t>
            </a:r>
            <a:r>
              <a:rPr lang="en-US" altLang="zh-CN" sz="1400" baseline="30000" dirty="0">
                <a:latin typeface="Times New Roman" pitchFamily="18" charset="0"/>
                <a:cs typeface="Times New Roman" pitchFamily="18" charset="0"/>
              </a:rPr>
              <a:t>3</a:t>
            </a:r>
            <a:r>
              <a:rPr lang="en-US" altLang="zh-CN" sz="1400" dirty="0">
                <a:latin typeface="Times New Roman" pitchFamily="18" charset="0"/>
                <a:cs typeface="Times New Roman" pitchFamily="18" charset="0"/>
              </a:rPr>
              <a:t>S and 2</a:t>
            </a:r>
            <a:r>
              <a:rPr lang="en-US" altLang="zh-CN" sz="1400" baseline="30000" dirty="0">
                <a:latin typeface="Times New Roman" pitchFamily="18" charset="0"/>
                <a:cs typeface="Times New Roman" pitchFamily="18" charset="0"/>
              </a:rPr>
              <a:t>1</a:t>
            </a:r>
            <a:r>
              <a:rPr lang="en-US" altLang="zh-CN" sz="1400" dirty="0">
                <a:latin typeface="Times New Roman" pitchFamily="18" charset="0"/>
                <a:cs typeface="Times New Roman" pitchFamily="18" charset="0"/>
              </a:rPr>
              <a:t>S-2</a:t>
            </a:r>
            <a:r>
              <a:rPr lang="en-US" altLang="zh-CN" sz="1400" baseline="30000" dirty="0">
                <a:latin typeface="Times New Roman" pitchFamily="18" charset="0"/>
                <a:cs typeface="Times New Roman" pitchFamily="18" charset="0"/>
              </a:rPr>
              <a:t>3</a:t>
            </a:r>
            <a:r>
              <a:rPr lang="en-US" altLang="zh-CN" sz="1400" dirty="0">
                <a:latin typeface="Times New Roman" pitchFamily="18" charset="0"/>
                <a:cs typeface="Times New Roman" pitchFamily="18" charset="0"/>
              </a:rPr>
              <a:t>S transitions are shown to disagree with each other by about </a:t>
            </a:r>
            <a:r>
              <a:rPr lang="en-US" altLang="zh-CN" sz="1400" b="1" dirty="0">
                <a:solidFill>
                  <a:srgbClr val="FF0000"/>
                </a:solidFill>
                <a:latin typeface="Times New Roman" pitchFamily="18" charset="0"/>
                <a:cs typeface="Times New Roman" pitchFamily="18" charset="0"/>
              </a:rPr>
              <a:t>four standard deviations. The reason of this disagreement is presently not known</a:t>
            </a:r>
            <a:r>
              <a:rPr lang="en-US" altLang="zh-CN" sz="1400" dirty="0">
                <a:latin typeface="Times New Roman" pitchFamily="18" charset="0"/>
                <a:cs typeface="Times New Roman" pitchFamily="18" charset="0"/>
              </a:rPr>
              <a:t>”</a:t>
            </a:r>
            <a:endParaRPr lang="zh-CN" altLang="en-US" sz="1400" dirty="0">
              <a:latin typeface="黑体" panose="02010609060101010101" pitchFamily="49" charset="-122"/>
              <a:ea typeface="黑体" panose="02010609060101010101" pitchFamily="49" charset="-122"/>
              <a:cs typeface="Arial" pitchFamily="34" charset="0"/>
            </a:endParaRPr>
          </a:p>
        </p:txBody>
      </p:sp>
      <p:sp>
        <p:nvSpPr>
          <p:cNvPr id="14" name="文本框 13"/>
          <p:cNvSpPr txBox="1"/>
          <p:nvPr/>
        </p:nvSpPr>
        <p:spPr>
          <a:xfrm>
            <a:off x="3795893" y="6022002"/>
            <a:ext cx="4947188" cy="307777"/>
          </a:xfrm>
          <a:prstGeom prst="rect">
            <a:avLst/>
          </a:prstGeom>
          <a:noFill/>
        </p:spPr>
        <p:txBody>
          <a:bodyPr wrap="none" rtlCol="0">
            <a:spAutoFit/>
          </a:bodyPr>
          <a:lstStyle/>
          <a:p>
            <a:r>
              <a:rPr lang="en-US" altLang="zh-CN" sz="1400" dirty="0">
                <a:latin typeface="Times New Roman" pitchFamily="18" charset="0"/>
                <a:cs typeface="Times New Roman" pitchFamily="18" charset="0"/>
              </a:rPr>
              <a:t>- K. Pachuchi and V. A. </a:t>
            </a:r>
            <a:r>
              <a:rPr lang="en-US" altLang="zh-CN" sz="1400" dirty="0" err="1">
                <a:latin typeface="Times New Roman" pitchFamily="18" charset="0"/>
                <a:cs typeface="Times New Roman" pitchFamily="18" charset="0"/>
              </a:rPr>
              <a:t>Yerokhin</a:t>
            </a:r>
            <a:r>
              <a:rPr lang="en-US" altLang="zh-CN" sz="1400" dirty="0">
                <a:latin typeface="Times New Roman" pitchFamily="18" charset="0"/>
                <a:cs typeface="Times New Roman" pitchFamily="18" charset="0"/>
              </a:rPr>
              <a:t>  </a:t>
            </a:r>
            <a:r>
              <a:rPr lang="en-US" altLang="zh-CN" sz="1400" i="1" dirty="0">
                <a:latin typeface="Times New Roman" pitchFamily="18" charset="0"/>
                <a:cs typeface="Times New Roman" pitchFamily="18" charset="0"/>
              </a:rPr>
              <a:t>J. Phys. Chem. Ref. Data</a:t>
            </a:r>
            <a:r>
              <a:rPr lang="en-US" altLang="zh-CN" sz="1400" dirty="0">
                <a:latin typeface="Times New Roman" pitchFamily="18" charset="0"/>
                <a:cs typeface="Times New Roman" pitchFamily="18" charset="0"/>
              </a:rPr>
              <a:t>(2015)</a:t>
            </a:r>
            <a:endParaRPr lang="zh-CN" altLang="en-US" sz="1400" dirty="0">
              <a:latin typeface="Times New Roman" pitchFamily="18" charset="0"/>
              <a:cs typeface="Times New Roman" pitchFamily="18" charset="0"/>
            </a:endParaRPr>
          </a:p>
        </p:txBody>
      </p:sp>
      <p:sp>
        <p:nvSpPr>
          <p:cNvPr id="19" name="矩形 18"/>
          <p:cNvSpPr/>
          <p:nvPr/>
        </p:nvSpPr>
        <p:spPr>
          <a:xfrm>
            <a:off x="4000315" y="1828352"/>
            <a:ext cx="545065" cy="2180217"/>
          </a:xfrm>
          <a:prstGeom prst="rect">
            <a:avLst/>
          </a:prstGeom>
          <a:solidFill>
            <a:schemeClr val="accent6">
              <a:lumMod val="60000"/>
              <a:lumOff val="40000"/>
              <a:alpha val="3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p>
        </p:txBody>
      </p:sp>
      <p:sp>
        <p:nvSpPr>
          <p:cNvPr id="22" name="文本框 21"/>
          <p:cNvSpPr txBox="1"/>
          <p:nvPr/>
        </p:nvSpPr>
        <p:spPr>
          <a:xfrm>
            <a:off x="4545380" y="2488485"/>
            <a:ext cx="1694695" cy="253916"/>
          </a:xfrm>
          <a:prstGeom prst="rect">
            <a:avLst/>
          </a:prstGeom>
          <a:noFill/>
        </p:spPr>
        <p:txBody>
          <a:bodyPr wrap="none" rtlCol="0">
            <a:spAutoFit/>
          </a:bodyPr>
          <a:lstStyle/>
          <a:p>
            <a:r>
              <a:rPr lang="en-US" altLang="zh-CN" sz="1050" b="1" dirty="0">
                <a:latin typeface="Times New Roman" pitchFamily="18" charset="0"/>
                <a:cs typeface="Times New Roman" pitchFamily="18" charset="0"/>
              </a:rPr>
              <a:t>2</a:t>
            </a:r>
            <a:r>
              <a:rPr lang="en-US" altLang="zh-CN" sz="1050" b="1" baseline="30000" dirty="0">
                <a:latin typeface="Times New Roman" pitchFamily="18" charset="0"/>
                <a:cs typeface="Times New Roman" pitchFamily="18" charset="0"/>
              </a:rPr>
              <a:t>3</a:t>
            </a:r>
            <a:r>
              <a:rPr lang="en-US" altLang="zh-CN" sz="1050" b="1" dirty="0">
                <a:latin typeface="Times New Roman" pitchFamily="18" charset="0"/>
                <a:cs typeface="Times New Roman" pitchFamily="18" charset="0"/>
              </a:rPr>
              <a:t>P-2</a:t>
            </a:r>
            <a:r>
              <a:rPr lang="en-US" altLang="zh-CN" sz="1050" b="1" baseline="30000" dirty="0">
                <a:latin typeface="Times New Roman" pitchFamily="18" charset="0"/>
                <a:cs typeface="Times New Roman" pitchFamily="18" charset="0"/>
              </a:rPr>
              <a:t>3</a:t>
            </a:r>
            <a:r>
              <a:rPr lang="en-US" altLang="zh-CN" sz="1050" b="1" dirty="0">
                <a:latin typeface="Times New Roman" pitchFamily="18" charset="0"/>
                <a:cs typeface="Times New Roman" pitchFamily="18" charset="0"/>
              </a:rPr>
              <a:t>S </a:t>
            </a:r>
            <a:r>
              <a:rPr lang="en-US" altLang="zh-CN" sz="1050" b="1" dirty="0">
                <a:latin typeface="Times New Roman" panose="02020603050405020304" pitchFamily="18" charset="0"/>
                <a:ea typeface="Arial Unicode MS" panose="020B0604020202020204" pitchFamily="34" charset="-122"/>
                <a:cs typeface="Times New Roman" panose="02020603050405020304" pitchFamily="18" charset="0"/>
              </a:rPr>
              <a:t>laser spectroscopy</a:t>
            </a:r>
            <a:endParaRPr lang="zh-CN" altLang="en-US" sz="1050" b="1" dirty="0">
              <a:latin typeface="Times New Roman" panose="02020603050405020304" pitchFamily="18" charset="0"/>
              <a:ea typeface="Arial Unicode MS" panose="020B0604020202020204" pitchFamily="34" charset="-122"/>
              <a:cs typeface="Times New Roman" panose="02020603050405020304" pitchFamily="18" charset="0"/>
            </a:endParaRPr>
          </a:p>
        </p:txBody>
      </p:sp>
      <mc:AlternateContent xmlns:mc="http://schemas.openxmlformats.org/markup-compatibility/2006" xmlns:a14="http://schemas.microsoft.com/office/drawing/2010/main">
        <mc:Choice Requires="a14">
          <p:sp>
            <p:nvSpPr>
              <p:cNvPr id="4" name="矩形 3"/>
              <p:cNvSpPr/>
              <p:nvPr/>
            </p:nvSpPr>
            <p:spPr>
              <a:xfrm>
                <a:off x="0" y="691155"/>
                <a:ext cx="6724650" cy="338554"/>
              </a:xfrm>
              <a:prstGeom prst="rect">
                <a:avLst/>
              </a:prstGeom>
            </p:spPr>
            <p:txBody>
              <a:bodyPr wrap="square">
                <a:spAutoFit/>
              </a:bodyPr>
              <a:lstStyle/>
              <a:p>
                <a:pPr marL="214298" indent="-214298">
                  <a:buFont typeface="Wingdings" panose="05000000000000000000" pitchFamily="2" charset="2"/>
                  <a:buChar char="Ø"/>
                </a:pPr>
                <a:r>
                  <a:rPr lang="en-US" altLang="zh-CN" sz="1600" dirty="0">
                    <a:latin typeface="Times New Roman" panose="02020603050405020304" pitchFamily="18" charset="0"/>
                    <a:cs typeface="Times New Roman" panose="02020603050405020304" pitchFamily="18" charset="0"/>
                  </a:rPr>
                  <a:t>Isotopic shift (</a:t>
                </a:r>
                <a:r>
                  <a:rPr lang="en-US" altLang="zh-CN" sz="1600" b="1" baseline="30000" dirty="0">
                    <a:solidFill>
                      <a:srgbClr val="FF0000"/>
                    </a:solidFill>
                    <a:latin typeface="Times New Roman" panose="02020603050405020304" pitchFamily="18" charset="0"/>
                    <a:cs typeface="Times New Roman" panose="02020603050405020304" pitchFamily="18" charset="0"/>
                  </a:rPr>
                  <a:t>3</a:t>
                </a:r>
                <a:r>
                  <a:rPr lang="en-US" altLang="zh-CN" sz="1600" b="1" dirty="0">
                    <a:solidFill>
                      <a:srgbClr val="FF0000"/>
                    </a:solidFill>
                    <a:latin typeface="Times New Roman" panose="02020603050405020304" pitchFamily="18" charset="0"/>
                    <a:cs typeface="Times New Roman" panose="02020603050405020304" pitchFamily="18" charset="0"/>
                  </a:rPr>
                  <a:t>He</a:t>
                </a:r>
                <a:r>
                  <a:rPr lang="en-US" altLang="zh-CN" sz="1600" dirty="0">
                    <a:latin typeface="Times New Roman" panose="02020603050405020304" pitchFamily="18" charset="0"/>
                    <a:cs typeface="Times New Roman" panose="02020603050405020304" pitchFamily="18" charset="0"/>
                  </a:rPr>
                  <a:t>&amp;</a:t>
                </a:r>
                <a:r>
                  <a:rPr lang="en-US" altLang="zh-CN" sz="1600" b="1" baseline="30000" dirty="0">
                    <a:solidFill>
                      <a:srgbClr val="0000CC"/>
                    </a:solidFill>
                    <a:latin typeface="Times New Roman" panose="02020603050405020304" pitchFamily="18" charset="0"/>
                    <a:cs typeface="Times New Roman" panose="02020603050405020304" pitchFamily="18" charset="0"/>
                  </a:rPr>
                  <a:t>4</a:t>
                </a:r>
                <a:r>
                  <a:rPr lang="en-US" altLang="zh-CN" sz="1600" b="1" dirty="0">
                    <a:solidFill>
                      <a:srgbClr val="0000CC"/>
                    </a:solidFill>
                    <a:latin typeface="Times New Roman" panose="02020603050405020304" pitchFamily="18" charset="0"/>
                    <a:cs typeface="Times New Roman" panose="02020603050405020304" pitchFamily="18" charset="0"/>
                  </a:rPr>
                  <a:t>He</a:t>
                </a:r>
                <a:r>
                  <a:rPr lang="en-US" altLang="zh-CN" sz="1600" dirty="0">
                    <a:latin typeface="Times New Roman" panose="02020603050405020304" pitchFamily="18" charset="0"/>
                    <a:cs typeface="Times New Roman" panose="02020603050405020304" pitchFamily="18" charset="0"/>
                  </a:rPr>
                  <a:t>) </a:t>
                </a:r>
                <a14:m>
                  <m:oMath xmlns:m="http://schemas.openxmlformats.org/officeDocument/2006/math">
                    <m:r>
                      <a:rPr lang="en-US" altLang="zh-CN" sz="1600" i="1">
                        <a:latin typeface="Cambria Math" panose="02040503050406030204" pitchFamily="18" charset="0"/>
                        <a:ea typeface="Cambria Math" panose="02040503050406030204" pitchFamily="18" charset="0"/>
                      </a:rPr>
                      <m:t>→</m:t>
                    </m:r>
                  </m:oMath>
                </a14:m>
                <a:r>
                  <a:rPr lang="en-US" altLang="zh-CN" sz="1600" dirty="0">
                    <a:latin typeface="Times New Roman" panose="02020603050405020304" pitchFamily="18" charset="0"/>
                    <a:cs typeface="Times New Roman" panose="02020603050405020304" pitchFamily="18" charset="0"/>
                  </a:rPr>
                  <a:t>The nuclear charge radius discrepancy</a:t>
                </a:r>
                <a:endParaRPr lang="zh-CN" altLang="en-US" sz="1600" dirty="0">
                  <a:latin typeface="Times New Roman" panose="02020603050405020304" pitchFamily="18" charset="0"/>
                  <a:cs typeface="Times New Roman" panose="02020603050405020304" pitchFamily="18" charset="0"/>
                </a:endParaRPr>
              </a:p>
            </p:txBody>
          </p:sp>
        </mc:Choice>
        <mc:Fallback xmlns="">
          <p:sp>
            <p:nvSpPr>
              <p:cNvPr id="4" name="矩形 3"/>
              <p:cNvSpPr>
                <a:spLocks noRot="1" noChangeAspect="1" noMove="1" noResize="1" noEditPoints="1" noAdjustHandles="1" noChangeArrowheads="1" noChangeShapeType="1" noTextEdit="1"/>
              </p:cNvSpPr>
              <p:nvPr/>
            </p:nvSpPr>
            <p:spPr>
              <a:xfrm>
                <a:off x="0" y="691155"/>
                <a:ext cx="6724650" cy="338554"/>
              </a:xfrm>
              <a:prstGeom prst="rect">
                <a:avLst/>
              </a:prstGeom>
              <a:blipFill rotWithShape="0">
                <a:blip r:embed="rId4"/>
                <a:stretch>
                  <a:fillRect l="-363" t="-5357" b="-21429"/>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387371548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anose="02020603050405020304" pitchFamily="18" charset="0"/>
                <a:ea typeface="宋体" panose="02010600030101010101" pitchFamily="2" charset="-122"/>
                <a:cs typeface="Times New Roman" panose="02020603050405020304" pitchFamily="18" charset="0"/>
              </a:rPr>
              <a:t>Experiment Methods</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4" name="Straight Connector 7"/>
          <p:cNvCxnSpPr/>
          <p:nvPr/>
        </p:nvCxnSpPr>
        <p:spPr>
          <a:xfrm>
            <a:off x="7374735" y="2513167"/>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 name="Straight Connector 8"/>
          <p:cNvCxnSpPr/>
          <p:nvPr/>
        </p:nvCxnSpPr>
        <p:spPr>
          <a:xfrm>
            <a:off x="6061587" y="2666347"/>
            <a:ext cx="518400" cy="0"/>
          </a:xfrm>
          <a:prstGeom prst="line">
            <a:avLst/>
          </a:prstGeom>
          <a:ln w="38100"/>
        </p:spPr>
        <p:style>
          <a:lnRef idx="3">
            <a:schemeClr val="dk1"/>
          </a:lnRef>
          <a:fillRef idx="0">
            <a:schemeClr val="dk1"/>
          </a:fillRef>
          <a:effectRef idx="2">
            <a:schemeClr val="dk1"/>
          </a:effectRef>
          <a:fontRef idx="minor">
            <a:schemeClr val="tx1"/>
          </a:fontRef>
        </p:style>
      </p:cxnSp>
      <p:sp>
        <p:nvSpPr>
          <p:cNvPr id="6" name="TextBox 16"/>
          <p:cNvSpPr txBox="1"/>
          <p:nvPr/>
        </p:nvSpPr>
        <p:spPr>
          <a:xfrm>
            <a:off x="5451440" y="2479644"/>
            <a:ext cx="582211" cy="369332"/>
          </a:xfrm>
          <a:prstGeom prst="rect">
            <a:avLst/>
          </a:prstGeom>
          <a:noFill/>
        </p:spPr>
        <p:txBody>
          <a:bodyPr wrap="none" rtlCol="0" anchor="ctr">
            <a:spAutoFit/>
          </a:bodyPr>
          <a:lstStyle/>
          <a:p>
            <a:pPr algn="ctr"/>
            <a:r>
              <a:rPr lang="en-US" b="1" dirty="0">
                <a:latin typeface="Times New Roman" pitchFamily="18" charset="0"/>
                <a:ea typeface="黑体" panose="02010609060101010101" pitchFamily="49" charset="-122"/>
                <a:cs typeface="Times New Roman" pitchFamily="18" charset="0"/>
              </a:rPr>
              <a:t>2</a:t>
            </a:r>
            <a:r>
              <a:rPr lang="en-US" b="1" baseline="30000" dirty="0">
                <a:latin typeface="Times New Roman" pitchFamily="18" charset="0"/>
                <a:ea typeface="黑体" panose="02010609060101010101" pitchFamily="49" charset="-122"/>
                <a:cs typeface="Times New Roman" pitchFamily="18" charset="0"/>
              </a:rPr>
              <a:t>3</a:t>
            </a:r>
            <a:r>
              <a:rPr lang="en-US" b="1" dirty="0">
                <a:latin typeface="Times New Roman" pitchFamily="18" charset="0"/>
                <a:ea typeface="黑体" panose="02010609060101010101" pitchFamily="49" charset="-122"/>
                <a:cs typeface="Times New Roman" pitchFamily="18" charset="0"/>
              </a:rPr>
              <a:t>S</a:t>
            </a:r>
            <a:r>
              <a:rPr lang="en-US" b="1" baseline="-25000" dirty="0">
                <a:latin typeface="Times New Roman" pitchFamily="18" charset="0"/>
                <a:ea typeface="黑体" panose="02010609060101010101" pitchFamily="49" charset="-122"/>
                <a:cs typeface="Times New Roman" pitchFamily="18" charset="0"/>
              </a:rPr>
              <a:t>1</a:t>
            </a:r>
          </a:p>
        </p:txBody>
      </p:sp>
      <p:sp>
        <p:nvSpPr>
          <p:cNvPr id="7" name="TextBox 17"/>
          <p:cNvSpPr txBox="1"/>
          <p:nvPr/>
        </p:nvSpPr>
        <p:spPr>
          <a:xfrm>
            <a:off x="5415803" y="1304718"/>
            <a:ext cx="595036" cy="369332"/>
          </a:xfrm>
          <a:prstGeom prst="rect">
            <a:avLst/>
          </a:prstGeom>
          <a:noFill/>
        </p:spPr>
        <p:txBody>
          <a:bodyPr wrap="none" rtlCol="0" anchor="ctr">
            <a:spAutoFit/>
          </a:bodyPr>
          <a:lstStyle/>
          <a:p>
            <a:pPr algn="ctr"/>
            <a:r>
              <a:rPr lang="en-US" b="1" dirty="0" smtClean="0">
                <a:latin typeface="Times New Roman" pitchFamily="18" charset="0"/>
                <a:ea typeface="黑体" panose="02010609060101010101" pitchFamily="49" charset="-122"/>
                <a:cs typeface="Times New Roman" pitchFamily="18" charset="0"/>
              </a:rPr>
              <a:t>2</a:t>
            </a:r>
            <a:r>
              <a:rPr lang="en-US" b="1" baseline="30000" dirty="0" smtClean="0">
                <a:latin typeface="Times New Roman" pitchFamily="18" charset="0"/>
                <a:ea typeface="黑体" panose="02010609060101010101" pitchFamily="49" charset="-122"/>
                <a:cs typeface="Times New Roman" pitchFamily="18" charset="0"/>
              </a:rPr>
              <a:t>3</a:t>
            </a:r>
            <a:r>
              <a:rPr lang="en-US" b="1" dirty="0" smtClean="0">
                <a:latin typeface="Times New Roman" pitchFamily="18" charset="0"/>
                <a:ea typeface="黑体" panose="02010609060101010101" pitchFamily="49" charset="-122"/>
                <a:cs typeface="Times New Roman" pitchFamily="18" charset="0"/>
              </a:rPr>
              <a:t>P</a:t>
            </a:r>
            <a:r>
              <a:rPr lang="en-US" b="1" baseline="-25000" dirty="0" smtClean="0">
                <a:latin typeface="Times New Roman" pitchFamily="18" charset="0"/>
                <a:ea typeface="黑体" panose="02010609060101010101" pitchFamily="49" charset="-122"/>
                <a:cs typeface="Times New Roman" pitchFamily="18" charset="0"/>
              </a:rPr>
              <a:t>1</a:t>
            </a:r>
            <a:endParaRPr lang="en-US" b="1" baseline="-25000" dirty="0">
              <a:latin typeface="Times New Roman" pitchFamily="18" charset="0"/>
              <a:ea typeface="黑体" panose="02010609060101010101" pitchFamily="49" charset="-122"/>
              <a:cs typeface="Times New Roman" pitchFamily="18" charset="0"/>
            </a:endParaRPr>
          </a:p>
        </p:txBody>
      </p:sp>
      <p:cxnSp>
        <p:nvCxnSpPr>
          <p:cNvPr id="8" name="Straight Connector 52"/>
          <p:cNvCxnSpPr/>
          <p:nvPr/>
        </p:nvCxnSpPr>
        <p:spPr>
          <a:xfrm>
            <a:off x="6724884" y="1437178"/>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9" name="Straight Connector 53"/>
          <p:cNvCxnSpPr/>
          <p:nvPr/>
        </p:nvCxnSpPr>
        <p:spPr>
          <a:xfrm>
            <a:off x="7374736" y="1350540"/>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10" name="Straight Connector 54"/>
          <p:cNvCxnSpPr/>
          <p:nvPr/>
        </p:nvCxnSpPr>
        <p:spPr>
          <a:xfrm>
            <a:off x="6061587" y="1514054"/>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11" name="Straight Arrow Connector 60"/>
          <p:cNvCxnSpPr/>
          <p:nvPr/>
        </p:nvCxnSpPr>
        <p:spPr>
          <a:xfrm flipH="1" flipV="1">
            <a:off x="7667095" y="1406664"/>
            <a:ext cx="2557" cy="1098313"/>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2" name="TextBox 73"/>
          <p:cNvSpPr txBox="1"/>
          <p:nvPr/>
        </p:nvSpPr>
        <p:spPr>
          <a:xfrm>
            <a:off x="5991110" y="2749613"/>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m=-1</a:t>
            </a:r>
          </a:p>
        </p:txBody>
      </p:sp>
      <p:sp>
        <p:nvSpPr>
          <p:cNvPr id="13" name="TextBox 74"/>
          <p:cNvSpPr txBox="1"/>
          <p:nvPr/>
        </p:nvSpPr>
        <p:spPr>
          <a:xfrm>
            <a:off x="6673854" y="2672339"/>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m=0</a:t>
            </a:r>
          </a:p>
        </p:txBody>
      </p:sp>
      <p:sp>
        <p:nvSpPr>
          <p:cNvPr id="14" name="TextBox 75"/>
          <p:cNvSpPr txBox="1"/>
          <p:nvPr/>
        </p:nvSpPr>
        <p:spPr>
          <a:xfrm>
            <a:off x="7332783" y="2582335"/>
            <a:ext cx="696512" cy="300082"/>
          </a:xfrm>
          <a:prstGeom prst="rect">
            <a:avLst/>
          </a:prstGeom>
          <a:noFill/>
        </p:spPr>
        <p:txBody>
          <a:bodyPr wrap="square" rtlCol="0" anchor="ctr">
            <a:spAutoFit/>
          </a:bodyPr>
          <a:lstStyle/>
          <a:p>
            <a:pPr algn="ctr"/>
            <a:r>
              <a:rPr lang="en-US" sz="1350" b="1"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m=+1</a:t>
            </a:r>
          </a:p>
        </p:txBody>
      </p:sp>
      <p:cxnSp>
        <p:nvCxnSpPr>
          <p:cNvPr id="15" name="Straight Connector 6"/>
          <p:cNvCxnSpPr/>
          <p:nvPr/>
        </p:nvCxnSpPr>
        <p:spPr>
          <a:xfrm>
            <a:off x="6724884" y="2603578"/>
            <a:ext cx="518400" cy="0"/>
          </a:xfrm>
          <a:prstGeom prst="line">
            <a:avLst/>
          </a:prstGeom>
          <a:ln w="38100">
            <a:solidFill>
              <a:srgbClr val="FF0000"/>
            </a:solidFill>
          </a:ln>
        </p:spPr>
        <p:style>
          <a:lnRef idx="3">
            <a:schemeClr val="dk1"/>
          </a:lnRef>
          <a:fillRef idx="0">
            <a:schemeClr val="dk1"/>
          </a:fillRef>
          <a:effectRef idx="2">
            <a:schemeClr val="dk1"/>
          </a:effectRef>
          <a:fontRef idx="minor">
            <a:schemeClr val="tx1"/>
          </a:fontRef>
        </p:style>
      </p:cxnSp>
      <p:sp>
        <p:nvSpPr>
          <p:cNvPr id="16" name="TextBox 17"/>
          <p:cNvSpPr txBox="1"/>
          <p:nvPr/>
        </p:nvSpPr>
        <p:spPr>
          <a:xfrm>
            <a:off x="6442380" y="1897611"/>
            <a:ext cx="1114151" cy="323165"/>
          </a:xfrm>
          <a:prstGeom prst="rect">
            <a:avLst/>
          </a:prstGeom>
          <a:noFill/>
        </p:spPr>
        <p:txBody>
          <a:bodyPr wrap="none" rtlCol="0" anchor="ctr">
            <a:spAutoFit/>
          </a:bodyPr>
          <a:lstStyle/>
          <a:p>
            <a:pPr algn="ctr"/>
            <a:r>
              <a:rPr lang="en-US" altLang="zh-CN" sz="1500" b="1" dirty="0" smtClean="0">
                <a:solidFill>
                  <a:srgbClr val="0070C0"/>
                </a:solidFill>
                <a:latin typeface="Times New Roman" panose="02020603050405020304" pitchFamily="18" charset="0"/>
                <a:ea typeface="宋体" panose="02010600030101010101" pitchFamily="2" charset="-122"/>
                <a:cs typeface="Times New Roman" panose="02020603050405020304" pitchFamily="18" charset="0"/>
              </a:rPr>
              <a:t>Probe laser</a:t>
            </a:r>
            <a:endParaRPr lang="en-US" sz="1500" b="1" baseline="-25000" dirty="0">
              <a:solidFill>
                <a:srgbClr val="0070C0"/>
              </a:solidFill>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17" name="Straight Arrow Connector 60"/>
          <p:cNvCxnSpPr/>
          <p:nvPr/>
        </p:nvCxnSpPr>
        <p:spPr>
          <a:xfrm flipV="1">
            <a:off x="6329580" y="1540221"/>
            <a:ext cx="2236" cy="1090880"/>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9" name="文本框 18"/>
          <p:cNvSpPr txBox="1"/>
          <p:nvPr/>
        </p:nvSpPr>
        <p:spPr>
          <a:xfrm>
            <a:off x="5890936" y="1962652"/>
            <a:ext cx="409086" cy="369332"/>
          </a:xfrm>
          <a:prstGeom prst="rect">
            <a:avLst/>
          </a:prstGeom>
          <a:noFill/>
        </p:spPr>
        <p:txBody>
          <a:bodyPr wrap="none" rtlCol="0">
            <a:spAutoFit/>
          </a:bodyPr>
          <a:lstStyle/>
          <a:p>
            <a:r>
              <a:rPr lang="el-GR" altLang="zh-CN" dirty="0" smtClean="0">
                <a:solidFill>
                  <a:srgbClr val="0070C0"/>
                </a:solidFill>
                <a:latin typeface="Times New Roman" panose="02020603050405020304" pitchFamily="18" charset="0"/>
                <a:cs typeface="Times New Roman" panose="02020603050405020304" pitchFamily="18" charset="0"/>
              </a:rPr>
              <a:t>Δ</a:t>
            </a:r>
            <a:r>
              <a:rPr lang="en-US" altLang="zh-CN" baseline="-25000" dirty="0" smtClean="0">
                <a:solidFill>
                  <a:srgbClr val="0070C0"/>
                </a:solidFill>
                <a:latin typeface="Times New Roman" panose="02020603050405020304" pitchFamily="18" charset="0"/>
                <a:cs typeface="Times New Roman" panose="02020603050405020304" pitchFamily="18" charset="0"/>
              </a:rPr>
              <a:t>1</a:t>
            </a:r>
            <a:endParaRPr lang="zh-CN" altLang="en-US" baseline="-25000" dirty="0">
              <a:solidFill>
                <a:srgbClr val="0070C0"/>
              </a:solidFill>
              <a:latin typeface="Times New Roman" panose="02020603050405020304" pitchFamily="18" charset="0"/>
              <a:cs typeface="Times New Roman" panose="02020603050405020304" pitchFamily="18" charset="0"/>
            </a:endParaRPr>
          </a:p>
        </p:txBody>
      </p:sp>
      <p:sp>
        <p:nvSpPr>
          <p:cNvPr id="20" name="文本框 19"/>
          <p:cNvSpPr txBox="1"/>
          <p:nvPr/>
        </p:nvSpPr>
        <p:spPr>
          <a:xfrm>
            <a:off x="7711131" y="1696246"/>
            <a:ext cx="409086" cy="369332"/>
          </a:xfrm>
          <a:prstGeom prst="rect">
            <a:avLst/>
          </a:prstGeom>
          <a:noFill/>
        </p:spPr>
        <p:txBody>
          <a:bodyPr wrap="none" rtlCol="0">
            <a:spAutoFit/>
          </a:bodyPr>
          <a:lstStyle/>
          <a:p>
            <a:r>
              <a:rPr lang="el-GR" altLang="zh-CN" dirty="0" smtClean="0">
                <a:solidFill>
                  <a:srgbClr val="0070C0"/>
                </a:solidFill>
                <a:latin typeface="Times New Roman" panose="02020603050405020304" pitchFamily="18" charset="0"/>
                <a:cs typeface="Times New Roman" panose="02020603050405020304" pitchFamily="18" charset="0"/>
              </a:rPr>
              <a:t>Δ</a:t>
            </a:r>
            <a:r>
              <a:rPr lang="en-US" altLang="zh-CN" baseline="-25000" dirty="0" smtClean="0">
                <a:solidFill>
                  <a:srgbClr val="0070C0"/>
                </a:solidFill>
                <a:latin typeface="Times New Roman" panose="02020603050405020304" pitchFamily="18" charset="0"/>
                <a:cs typeface="Times New Roman" panose="02020603050405020304" pitchFamily="18" charset="0"/>
              </a:rPr>
              <a:t>2</a:t>
            </a:r>
            <a:endParaRPr lang="zh-CN" altLang="en-US" baseline="-25000" dirty="0">
              <a:solidFill>
                <a:srgbClr val="0070C0"/>
              </a:solidFill>
              <a:latin typeface="Times New Roman" panose="02020603050405020304" pitchFamily="18" charset="0"/>
              <a:cs typeface="Times New Roman" panose="02020603050405020304" pitchFamily="18" charset="0"/>
            </a:endParaRPr>
          </a:p>
        </p:txBody>
      </p:sp>
      <p:cxnSp>
        <p:nvCxnSpPr>
          <p:cNvPr id="21" name="Straight Connector 7"/>
          <p:cNvCxnSpPr/>
          <p:nvPr/>
        </p:nvCxnSpPr>
        <p:spPr>
          <a:xfrm>
            <a:off x="2447134" y="2777992"/>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2" name="Straight Connector 8"/>
          <p:cNvCxnSpPr/>
          <p:nvPr/>
        </p:nvCxnSpPr>
        <p:spPr>
          <a:xfrm>
            <a:off x="1133986" y="2931172"/>
            <a:ext cx="518400" cy="0"/>
          </a:xfrm>
          <a:prstGeom prst="line">
            <a:avLst/>
          </a:prstGeom>
          <a:ln w="38100"/>
        </p:spPr>
        <p:style>
          <a:lnRef idx="3">
            <a:schemeClr val="dk1"/>
          </a:lnRef>
          <a:fillRef idx="0">
            <a:schemeClr val="dk1"/>
          </a:fillRef>
          <a:effectRef idx="2">
            <a:schemeClr val="dk1"/>
          </a:effectRef>
          <a:fontRef idx="minor">
            <a:schemeClr val="tx1"/>
          </a:fontRef>
        </p:style>
      </p:cxnSp>
      <p:sp>
        <p:nvSpPr>
          <p:cNvPr id="23" name="TextBox 16"/>
          <p:cNvSpPr txBox="1"/>
          <p:nvPr/>
        </p:nvSpPr>
        <p:spPr>
          <a:xfrm>
            <a:off x="523839" y="2744469"/>
            <a:ext cx="582211" cy="369332"/>
          </a:xfrm>
          <a:prstGeom prst="rect">
            <a:avLst/>
          </a:prstGeom>
          <a:noFill/>
        </p:spPr>
        <p:txBody>
          <a:bodyPr wrap="none" rtlCol="0" anchor="ctr">
            <a:spAutoFit/>
          </a:bodyPr>
          <a:lstStyle/>
          <a:p>
            <a:pPr algn="ctr"/>
            <a:r>
              <a:rPr lang="en-US" b="1" dirty="0">
                <a:latin typeface="Times New Roman" pitchFamily="18" charset="0"/>
                <a:ea typeface="黑体" panose="02010609060101010101" pitchFamily="49" charset="-122"/>
                <a:cs typeface="Times New Roman" pitchFamily="18" charset="0"/>
              </a:rPr>
              <a:t>2</a:t>
            </a:r>
            <a:r>
              <a:rPr lang="en-US" b="1" baseline="30000" dirty="0">
                <a:latin typeface="Times New Roman" pitchFamily="18" charset="0"/>
                <a:ea typeface="黑体" panose="02010609060101010101" pitchFamily="49" charset="-122"/>
                <a:cs typeface="Times New Roman" pitchFamily="18" charset="0"/>
              </a:rPr>
              <a:t>3</a:t>
            </a:r>
            <a:r>
              <a:rPr lang="en-US" b="1" dirty="0">
                <a:latin typeface="Times New Roman" pitchFamily="18" charset="0"/>
                <a:ea typeface="黑体" panose="02010609060101010101" pitchFamily="49" charset="-122"/>
                <a:cs typeface="Times New Roman" pitchFamily="18" charset="0"/>
              </a:rPr>
              <a:t>S</a:t>
            </a:r>
            <a:r>
              <a:rPr lang="en-US" b="1" baseline="-25000" dirty="0">
                <a:latin typeface="Times New Roman" pitchFamily="18" charset="0"/>
                <a:ea typeface="黑体" panose="02010609060101010101" pitchFamily="49" charset="-122"/>
                <a:cs typeface="Times New Roman" pitchFamily="18" charset="0"/>
              </a:rPr>
              <a:t>1</a:t>
            </a:r>
          </a:p>
        </p:txBody>
      </p:sp>
      <p:sp>
        <p:nvSpPr>
          <p:cNvPr id="24" name="TextBox 73"/>
          <p:cNvSpPr txBox="1"/>
          <p:nvPr/>
        </p:nvSpPr>
        <p:spPr>
          <a:xfrm>
            <a:off x="1063509" y="3078833"/>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m=-1</a:t>
            </a:r>
          </a:p>
        </p:txBody>
      </p:sp>
      <p:sp>
        <p:nvSpPr>
          <p:cNvPr id="25" name="TextBox 74"/>
          <p:cNvSpPr txBox="1"/>
          <p:nvPr/>
        </p:nvSpPr>
        <p:spPr>
          <a:xfrm>
            <a:off x="1746253" y="3078833"/>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m=0</a:t>
            </a:r>
          </a:p>
        </p:txBody>
      </p:sp>
      <p:sp>
        <p:nvSpPr>
          <p:cNvPr id="26" name="TextBox 75"/>
          <p:cNvSpPr txBox="1"/>
          <p:nvPr/>
        </p:nvSpPr>
        <p:spPr>
          <a:xfrm>
            <a:off x="2405182" y="3078982"/>
            <a:ext cx="696512" cy="300082"/>
          </a:xfrm>
          <a:prstGeom prst="rect">
            <a:avLst/>
          </a:prstGeom>
          <a:noFill/>
        </p:spPr>
        <p:txBody>
          <a:bodyPr wrap="square" rtlCol="0" anchor="ctr">
            <a:spAutoFit/>
          </a:bodyPr>
          <a:lstStyle/>
          <a:p>
            <a:pPr algn="ctr"/>
            <a:r>
              <a:rPr lang="en-US" sz="1350" b="1"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m=+1</a:t>
            </a:r>
          </a:p>
        </p:txBody>
      </p:sp>
      <p:cxnSp>
        <p:nvCxnSpPr>
          <p:cNvPr id="27" name="Straight Connector 6"/>
          <p:cNvCxnSpPr/>
          <p:nvPr/>
        </p:nvCxnSpPr>
        <p:spPr>
          <a:xfrm>
            <a:off x="1797283" y="2868403"/>
            <a:ext cx="518400" cy="0"/>
          </a:xfrm>
          <a:prstGeom prst="line">
            <a:avLst/>
          </a:prstGeom>
          <a:ln w="38100">
            <a:solidFill>
              <a:srgbClr val="FF0000"/>
            </a:solidFill>
          </a:ln>
        </p:spPr>
        <p:style>
          <a:lnRef idx="3">
            <a:schemeClr val="dk1"/>
          </a:lnRef>
          <a:fillRef idx="0">
            <a:schemeClr val="dk1"/>
          </a:fillRef>
          <a:effectRef idx="2">
            <a:schemeClr val="dk1"/>
          </a:effectRef>
          <a:fontRef idx="minor">
            <a:schemeClr val="tx1"/>
          </a:fontRef>
        </p:style>
      </p:cxnSp>
      <p:cxnSp>
        <p:nvCxnSpPr>
          <p:cNvPr id="28" name="Straight Connector 52"/>
          <p:cNvCxnSpPr/>
          <p:nvPr/>
        </p:nvCxnSpPr>
        <p:spPr>
          <a:xfrm>
            <a:off x="1746253" y="1346403"/>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9" name="Straight Arrow Connector 60"/>
          <p:cNvCxnSpPr/>
          <p:nvPr/>
        </p:nvCxnSpPr>
        <p:spPr>
          <a:xfrm flipV="1">
            <a:off x="2053357" y="1346403"/>
            <a:ext cx="0" cy="1506279"/>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32" name="TextBox 17"/>
          <p:cNvSpPr txBox="1"/>
          <p:nvPr/>
        </p:nvSpPr>
        <p:spPr>
          <a:xfrm>
            <a:off x="2585946" y="1809376"/>
            <a:ext cx="1146469" cy="323165"/>
          </a:xfrm>
          <a:prstGeom prst="rect">
            <a:avLst/>
          </a:prstGeom>
          <a:noFill/>
        </p:spPr>
        <p:txBody>
          <a:bodyPr wrap="none" rtlCol="0" anchor="ctr">
            <a:spAutoFit/>
          </a:bodyPr>
          <a:lstStyle/>
          <a:p>
            <a:pPr algn="ctr"/>
            <a:r>
              <a:rPr lang="en-US" altLang="zh-CN" sz="1500" b="1" dirty="0" smtClean="0">
                <a:solidFill>
                  <a:srgbClr val="0070C0"/>
                </a:solidFill>
                <a:latin typeface="Times New Roman" panose="02020603050405020304" pitchFamily="18" charset="0"/>
                <a:ea typeface="宋体" panose="02010600030101010101" pitchFamily="2" charset="-122"/>
                <a:cs typeface="Times New Roman" panose="02020603050405020304" pitchFamily="18" charset="0"/>
              </a:rPr>
              <a:t>Pump laser</a:t>
            </a:r>
            <a:endParaRPr lang="en-US" sz="1500" b="1" baseline="-25000" dirty="0">
              <a:solidFill>
                <a:srgbClr val="0070C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3" name="矩形 32"/>
          <p:cNvSpPr/>
          <p:nvPr/>
        </p:nvSpPr>
        <p:spPr>
          <a:xfrm>
            <a:off x="2821314" y="2092071"/>
            <a:ext cx="311304" cy="369332"/>
          </a:xfrm>
          <a:prstGeom prst="rect">
            <a:avLst/>
          </a:prstGeom>
        </p:spPr>
        <p:txBody>
          <a:bodyPr wrap="none">
            <a:spAutoFit/>
          </a:bodyPr>
          <a:lstStyle/>
          <a:p>
            <a:r>
              <a:rPr lang="el-GR" altLang="zh-CN" b="1" dirty="0" smtClean="0">
                <a:solidFill>
                  <a:srgbClr val="0070C0"/>
                </a:solidFill>
                <a:latin typeface="Times New Roman" pitchFamily="18" charset="0"/>
                <a:cs typeface="Times New Roman" pitchFamily="18" charset="0"/>
              </a:rPr>
              <a:t>π</a:t>
            </a:r>
            <a:endParaRPr lang="zh-CN" altLang="en-US" sz="1500" b="1" baseline="30000" dirty="0">
              <a:solidFill>
                <a:srgbClr val="0070C0"/>
              </a:solidFill>
              <a:latin typeface="宋体" panose="02010600030101010101" pitchFamily="2" charset="-122"/>
              <a:ea typeface="宋体" panose="02010600030101010101" pitchFamily="2" charset="-122"/>
              <a:cs typeface="Times New Roman" pitchFamily="18" charset="0"/>
            </a:endParaRPr>
          </a:p>
        </p:txBody>
      </p:sp>
      <p:sp>
        <p:nvSpPr>
          <p:cNvPr id="35" name="TextBox 17"/>
          <p:cNvSpPr txBox="1"/>
          <p:nvPr/>
        </p:nvSpPr>
        <p:spPr>
          <a:xfrm>
            <a:off x="523839" y="1161737"/>
            <a:ext cx="595036" cy="369332"/>
          </a:xfrm>
          <a:prstGeom prst="rect">
            <a:avLst/>
          </a:prstGeom>
          <a:noFill/>
        </p:spPr>
        <p:txBody>
          <a:bodyPr wrap="none" rtlCol="0" anchor="ctr">
            <a:spAutoFit/>
          </a:bodyPr>
          <a:lstStyle/>
          <a:p>
            <a:pPr algn="ctr"/>
            <a:r>
              <a:rPr lang="en-US" b="1" dirty="0" smtClean="0">
                <a:latin typeface="Times New Roman" pitchFamily="18" charset="0"/>
                <a:ea typeface="黑体" panose="02010609060101010101" pitchFamily="49" charset="-122"/>
                <a:cs typeface="Times New Roman" pitchFamily="18" charset="0"/>
              </a:rPr>
              <a:t>2</a:t>
            </a:r>
            <a:r>
              <a:rPr lang="en-US" b="1" baseline="30000" dirty="0" smtClean="0">
                <a:latin typeface="Times New Roman" pitchFamily="18" charset="0"/>
                <a:ea typeface="黑体" panose="02010609060101010101" pitchFamily="49" charset="-122"/>
                <a:cs typeface="Times New Roman" pitchFamily="18" charset="0"/>
              </a:rPr>
              <a:t>3</a:t>
            </a:r>
            <a:r>
              <a:rPr lang="en-US" b="1" dirty="0" smtClean="0">
                <a:latin typeface="Times New Roman" pitchFamily="18" charset="0"/>
                <a:ea typeface="黑体" panose="02010609060101010101" pitchFamily="49" charset="-122"/>
                <a:cs typeface="Times New Roman" pitchFamily="18" charset="0"/>
              </a:rPr>
              <a:t>P</a:t>
            </a:r>
            <a:r>
              <a:rPr lang="en-US" b="1" baseline="-25000" dirty="0" smtClean="0">
                <a:latin typeface="Times New Roman" pitchFamily="18" charset="0"/>
                <a:ea typeface="黑体" panose="02010609060101010101" pitchFamily="49" charset="-122"/>
                <a:cs typeface="Times New Roman" pitchFamily="18" charset="0"/>
              </a:rPr>
              <a:t>0</a:t>
            </a:r>
            <a:endParaRPr lang="en-US" b="1" baseline="-25000" dirty="0">
              <a:latin typeface="Times New Roman" pitchFamily="18" charset="0"/>
              <a:ea typeface="黑体" panose="02010609060101010101" pitchFamily="49" charset="-122"/>
              <a:cs typeface="Times New Roman" pitchFamily="18" charset="0"/>
            </a:endParaRPr>
          </a:p>
        </p:txBody>
      </p:sp>
      <p:cxnSp>
        <p:nvCxnSpPr>
          <p:cNvPr id="47" name="直接箭头连接符 46"/>
          <p:cNvCxnSpPr/>
          <p:nvPr/>
        </p:nvCxnSpPr>
        <p:spPr>
          <a:xfrm flipH="1">
            <a:off x="1302327" y="1514054"/>
            <a:ext cx="618837" cy="1263938"/>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2211764" y="1490175"/>
            <a:ext cx="563367" cy="1167799"/>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50" name="文本框 49"/>
              <p:cNvSpPr txBox="1"/>
              <p:nvPr/>
            </p:nvSpPr>
            <p:spPr>
              <a:xfrm>
                <a:off x="2581200" y="4107618"/>
                <a:ext cx="3998787" cy="474041"/>
              </a:xfrm>
              <a:prstGeom prst="rect">
                <a:avLst/>
              </a:prstGeom>
              <a:noFill/>
            </p:spPr>
            <p:txBody>
              <a:bodyPr wrap="none" rtlCol="0">
                <a:spAutoFit/>
              </a:bodyPr>
              <a:lstStyle/>
              <a:p>
                <a:pPr marL="342900" indent="-342900">
                  <a:buFont typeface="Wingdings" panose="05000000000000000000" pitchFamily="2" charset="2"/>
                  <a:buChar char="Ø"/>
                </a:pPr>
                <a:r>
                  <a:rPr lang="el-GR" altLang="zh-CN" sz="2400" dirty="0" smtClean="0">
                    <a:solidFill>
                      <a:srgbClr val="0070C0"/>
                    </a:solidFill>
                    <a:latin typeface="Times New Roman" panose="02020603050405020304" pitchFamily="18" charset="0"/>
                    <a:cs typeface="Times New Roman" panose="02020603050405020304" pitchFamily="18" charset="0"/>
                  </a:rPr>
                  <a:t>Δ</a:t>
                </a:r>
                <a:r>
                  <a:rPr lang="en-US" altLang="zh-CN" sz="2400" baseline="-25000" dirty="0" smtClean="0">
                    <a:solidFill>
                      <a:srgbClr val="0070C0"/>
                    </a:solidFill>
                    <a:latin typeface="Times New Roman" panose="02020603050405020304" pitchFamily="18" charset="0"/>
                    <a:cs typeface="Times New Roman" panose="02020603050405020304" pitchFamily="18" charset="0"/>
                  </a:rPr>
                  <a:t>1</a:t>
                </a:r>
                <a:r>
                  <a:rPr lang="en-US" altLang="zh-CN" sz="2400" dirty="0" smtClean="0">
                    <a:solidFill>
                      <a:srgbClr val="0070C0"/>
                    </a:solidFill>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zh-CN" sz="2400" b="0" i="1" smtClean="0">
                            <a:solidFill>
                              <a:srgbClr val="0070C0"/>
                            </a:solidFill>
                            <a:latin typeface="Cambria Math" panose="02040503050406030204" pitchFamily="18" charset="0"/>
                            <a:cs typeface="Times New Roman" panose="02020603050405020304" pitchFamily="18" charset="0"/>
                          </a:rPr>
                        </m:ctrlPr>
                      </m:sSubPr>
                      <m:e>
                        <m:r>
                          <a:rPr lang="en-US" altLang="zh-CN" sz="2400" b="0" i="1" smtClean="0">
                            <a:solidFill>
                              <a:srgbClr val="0070C0"/>
                            </a:solidFill>
                            <a:latin typeface="Cambria Math" panose="02040503050406030204" pitchFamily="18" charset="0"/>
                            <a:cs typeface="Times New Roman" panose="02020603050405020304" pitchFamily="18" charset="0"/>
                          </a:rPr>
                          <m:t>𝑓</m:t>
                        </m:r>
                      </m:e>
                      <m:sub>
                        <m:r>
                          <a:rPr lang="en-US" altLang="zh-CN" sz="2400" b="0" i="1" smtClean="0">
                            <a:solidFill>
                              <a:srgbClr val="0070C0"/>
                            </a:solidFill>
                            <a:latin typeface="Cambria Math" panose="02040503050406030204" pitchFamily="18" charset="0"/>
                            <a:cs typeface="Times New Roman" panose="02020603050405020304" pitchFamily="18" charset="0"/>
                          </a:rPr>
                          <m:t>𝑐𝑒𝑛𝑡𝑒𝑟</m:t>
                        </m:r>
                      </m:sub>
                    </m:sSub>
                    <m:r>
                      <a:rPr lang="en-US" altLang="zh-CN" sz="2400" b="0" i="1" smtClean="0">
                        <a:solidFill>
                          <a:srgbClr val="0070C0"/>
                        </a:solidFill>
                        <a:latin typeface="Cambria Math" panose="02040503050406030204" pitchFamily="18" charset="0"/>
                        <a:cs typeface="Times New Roman" panose="02020603050405020304" pitchFamily="18" charset="0"/>
                      </a:rPr>
                      <m:t>+</m:t>
                    </m:r>
                    <m:sSub>
                      <m:sSubPr>
                        <m:ctrlPr>
                          <a:rPr lang="en-US" altLang="zh-CN" sz="2400" b="0" i="1" smtClean="0">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b="0" i="1" smtClean="0">
                            <a:solidFill>
                              <a:srgbClr val="0070C0"/>
                            </a:solidFill>
                            <a:latin typeface="Cambria Math" panose="02040503050406030204" pitchFamily="18" charset="0"/>
                            <a:cs typeface="Times New Roman" panose="02020603050405020304" pitchFamily="18" charset="0"/>
                          </a:rPr>
                          <m:t>𝑍𝑆</m:t>
                        </m:r>
                        <m:r>
                          <a:rPr lang="en-US" altLang="zh-CN" sz="2400" b="0" i="1" smtClean="0">
                            <a:solidFill>
                              <a:srgbClr val="0070C0"/>
                            </a:solidFill>
                            <a:latin typeface="Cambria Math" panose="02040503050406030204" pitchFamily="18" charset="0"/>
                            <a:cs typeface="Times New Roman" panose="02020603050405020304" pitchFamily="18" charset="0"/>
                          </a:rPr>
                          <m:t>_</m:t>
                        </m:r>
                        <m:r>
                          <a:rPr lang="en-US" altLang="zh-CN" sz="2400" b="0" i="1" smtClean="0">
                            <a:solidFill>
                              <a:srgbClr val="0070C0"/>
                            </a:solidFill>
                            <a:latin typeface="Cambria Math" panose="02040503050406030204" pitchFamily="18" charset="0"/>
                            <a:cs typeface="Times New Roman" panose="02020603050405020304" pitchFamily="18" charset="0"/>
                          </a:rPr>
                          <m:t>𝐼</m:t>
                        </m:r>
                      </m:sub>
                    </m:sSub>
                    <m:r>
                      <a:rPr lang="en-US" altLang="zh-CN" sz="2400" i="1">
                        <a:solidFill>
                          <a:srgbClr val="0070C0"/>
                        </a:solidFill>
                        <a:latin typeface="Cambria Math" panose="02040503050406030204" pitchFamily="18" charset="0"/>
                        <a:cs typeface="Times New Roman" panose="02020603050405020304" pitchFamily="18" charset="0"/>
                      </a:rPr>
                      <m:t>+</m:t>
                    </m:r>
                    <m:sSub>
                      <m:sSubPr>
                        <m:ctrlPr>
                          <a:rPr lang="en-US" altLang="zh-CN" sz="2400" i="1">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i="1">
                            <a:solidFill>
                              <a:srgbClr val="0070C0"/>
                            </a:solidFill>
                            <a:latin typeface="Cambria Math" panose="02040503050406030204" pitchFamily="18" charset="0"/>
                            <a:cs typeface="Times New Roman" panose="02020603050405020304" pitchFamily="18" charset="0"/>
                          </a:rPr>
                          <m:t>𝑍𝑆</m:t>
                        </m:r>
                        <m:r>
                          <a:rPr lang="en-US" altLang="zh-CN" sz="2400" i="1">
                            <a:solidFill>
                              <a:srgbClr val="0070C0"/>
                            </a:solidFill>
                            <a:latin typeface="Cambria Math" panose="02040503050406030204" pitchFamily="18" charset="0"/>
                            <a:cs typeface="Times New Roman" panose="02020603050405020304" pitchFamily="18" charset="0"/>
                          </a:rPr>
                          <m:t>_</m:t>
                        </m:r>
                        <m:r>
                          <a:rPr lang="en-US" altLang="zh-CN" sz="2400" b="0" i="1" smtClean="0">
                            <a:solidFill>
                              <a:srgbClr val="0070C0"/>
                            </a:solidFill>
                            <a:latin typeface="Cambria Math" panose="02040503050406030204" pitchFamily="18" charset="0"/>
                            <a:cs typeface="Times New Roman" panose="02020603050405020304" pitchFamily="18" charset="0"/>
                          </a:rPr>
                          <m:t>𝐼𝐼</m:t>
                        </m:r>
                      </m:sub>
                    </m:sSub>
                  </m:oMath>
                </a14:m>
                <a:endParaRPr lang="zh-CN" altLang="en-US" sz="2200" baseline="-25000" dirty="0">
                  <a:solidFill>
                    <a:srgbClr val="0070C0"/>
                  </a:solidFill>
                  <a:latin typeface="Times New Roman" panose="02020603050405020304" pitchFamily="18" charset="0"/>
                  <a:cs typeface="Times New Roman" panose="02020603050405020304" pitchFamily="18" charset="0"/>
                </a:endParaRPr>
              </a:p>
            </p:txBody>
          </p:sp>
        </mc:Choice>
        <mc:Fallback xmlns="">
          <p:sp>
            <p:nvSpPr>
              <p:cNvPr id="50" name="文本框 49"/>
              <p:cNvSpPr txBox="1">
                <a:spLocks noRot="1" noChangeAspect="1" noMove="1" noResize="1" noEditPoints="1" noAdjustHandles="1" noChangeArrowheads="1" noChangeShapeType="1" noTextEdit="1"/>
              </p:cNvSpPr>
              <p:nvPr/>
            </p:nvSpPr>
            <p:spPr>
              <a:xfrm>
                <a:off x="2581200" y="4107618"/>
                <a:ext cx="3998787" cy="474041"/>
              </a:xfrm>
              <a:prstGeom prst="rect">
                <a:avLst/>
              </a:prstGeom>
              <a:blipFill rotWithShape="0">
                <a:blip r:embed="rId2"/>
                <a:stretch>
                  <a:fillRect l="-1982" t="-10256" b="-2564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1" name="文本框 50"/>
              <p:cNvSpPr txBox="1"/>
              <p:nvPr/>
            </p:nvSpPr>
            <p:spPr>
              <a:xfrm>
                <a:off x="2570436" y="4518744"/>
                <a:ext cx="3998787" cy="474041"/>
              </a:xfrm>
              <a:prstGeom prst="rect">
                <a:avLst/>
              </a:prstGeom>
              <a:noFill/>
            </p:spPr>
            <p:txBody>
              <a:bodyPr wrap="none" rtlCol="0">
                <a:spAutoFit/>
              </a:bodyPr>
              <a:lstStyle/>
              <a:p>
                <a:pPr marL="342900" indent="-342900">
                  <a:buFont typeface="Wingdings" panose="05000000000000000000" pitchFamily="2" charset="2"/>
                  <a:buChar char="Ø"/>
                </a:pPr>
                <a:r>
                  <a:rPr lang="el-GR" altLang="zh-CN" sz="2400" dirty="0" smtClean="0">
                    <a:solidFill>
                      <a:srgbClr val="0070C0"/>
                    </a:solidFill>
                    <a:latin typeface="Times New Roman" panose="02020603050405020304" pitchFamily="18" charset="0"/>
                    <a:cs typeface="Times New Roman" panose="02020603050405020304" pitchFamily="18" charset="0"/>
                  </a:rPr>
                  <a:t>Δ</a:t>
                </a:r>
                <a:r>
                  <a:rPr lang="en-US" altLang="zh-CN" sz="2400" baseline="-25000" dirty="0">
                    <a:solidFill>
                      <a:srgbClr val="0070C0"/>
                    </a:solidFill>
                    <a:latin typeface="Times New Roman" panose="02020603050405020304" pitchFamily="18" charset="0"/>
                    <a:cs typeface="Times New Roman" panose="02020603050405020304" pitchFamily="18" charset="0"/>
                  </a:rPr>
                  <a:t>2</a:t>
                </a:r>
                <a:r>
                  <a:rPr lang="en-US" altLang="zh-CN" sz="2400" dirty="0" smtClean="0">
                    <a:solidFill>
                      <a:srgbClr val="0070C0"/>
                    </a:solidFill>
                    <a:latin typeface="Times New Roman" panose="02020603050405020304" pitchFamily="18" charset="0"/>
                    <a:cs typeface="Times New Roman" panose="02020603050405020304" pitchFamily="18" charset="0"/>
                  </a:rPr>
                  <a:t>=</a:t>
                </a:r>
                <a14:m>
                  <m:oMath xmlns:m="http://schemas.openxmlformats.org/officeDocument/2006/math">
                    <m:sSub>
                      <m:sSubPr>
                        <m:ctrlPr>
                          <a:rPr lang="en-US" altLang="zh-CN" sz="2400" b="0" i="1" smtClean="0">
                            <a:solidFill>
                              <a:srgbClr val="0070C0"/>
                            </a:solidFill>
                            <a:latin typeface="Cambria Math" panose="02040503050406030204" pitchFamily="18" charset="0"/>
                            <a:cs typeface="Times New Roman" panose="02020603050405020304" pitchFamily="18" charset="0"/>
                          </a:rPr>
                        </m:ctrlPr>
                      </m:sSubPr>
                      <m:e>
                        <m:r>
                          <a:rPr lang="en-US" altLang="zh-CN" sz="2400" b="0" i="1" smtClean="0">
                            <a:solidFill>
                              <a:srgbClr val="0070C0"/>
                            </a:solidFill>
                            <a:latin typeface="Cambria Math" panose="02040503050406030204" pitchFamily="18" charset="0"/>
                            <a:cs typeface="Times New Roman" panose="02020603050405020304" pitchFamily="18" charset="0"/>
                          </a:rPr>
                          <m:t>𝑓</m:t>
                        </m:r>
                      </m:e>
                      <m:sub>
                        <m:r>
                          <a:rPr lang="en-US" altLang="zh-CN" sz="2400" b="0" i="1" smtClean="0">
                            <a:solidFill>
                              <a:srgbClr val="0070C0"/>
                            </a:solidFill>
                            <a:latin typeface="Cambria Math" panose="02040503050406030204" pitchFamily="18" charset="0"/>
                            <a:cs typeface="Times New Roman" panose="02020603050405020304" pitchFamily="18" charset="0"/>
                          </a:rPr>
                          <m:t>𝑐𝑒𝑛𝑡𝑒𝑟</m:t>
                        </m:r>
                      </m:sub>
                    </m:sSub>
                    <m:r>
                      <a:rPr lang="en-US" altLang="zh-CN" sz="2400" b="0" i="1" smtClean="0">
                        <a:solidFill>
                          <a:srgbClr val="0070C0"/>
                        </a:solidFill>
                        <a:latin typeface="Cambria Math" panose="02040503050406030204" pitchFamily="18" charset="0"/>
                        <a:cs typeface="Times New Roman" panose="02020603050405020304" pitchFamily="18" charset="0"/>
                      </a:rPr>
                      <m:t>−</m:t>
                    </m:r>
                    <m:sSub>
                      <m:sSubPr>
                        <m:ctrlPr>
                          <a:rPr lang="en-US" altLang="zh-CN" sz="2400" b="0" i="1" smtClean="0">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b="0" i="1" smtClean="0">
                            <a:solidFill>
                              <a:srgbClr val="0070C0"/>
                            </a:solidFill>
                            <a:latin typeface="Cambria Math" panose="02040503050406030204" pitchFamily="18" charset="0"/>
                            <a:cs typeface="Times New Roman" panose="02020603050405020304" pitchFamily="18" charset="0"/>
                          </a:rPr>
                          <m:t>𝑍𝑆</m:t>
                        </m:r>
                        <m:r>
                          <a:rPr lang="en-US" altLang="zh-CN" sz="2400" b="0" i="1" smtClean="0">
                            <a:solidFill>
                              <a:srgbClr val="0070C0"/>
                            </a:solidFill>
                            <a:latin typeface="Cambria Math" panose="02040503050406030204" pitchFamily="18" charset="0"/>
                            <a:cs typeface="Times New Roman" panose="02020603050405020304" pitchFamily="18" charset="0"/>
                          </a:rPr>
                          <m:t>_</m:t>
                        </m:r>
                        <m:r>
                          <a:rPr lang="en-US" altLang="zh-CN" sz="2400" b="0" i="1" smtClean="0">
                            <a:solidFill>
                              <a:srgbClr val="0070C0"/>
                            </a:solidFill>
                            <a:latin typeface="Cambria Math" panose="02040503050406030204" pitchFamily="18" charset="0"/>
                            <a:cs typeface="Times New Roman" panose="02020603050405020304" pitchFamily="18" charset="0"/>
                          </a:rPr>
                          <m:t>𝐼</m:t>
                        </m:r>
                      </m:sub>
                    </m:sSub>
                    <m:r>
                      <a:rPr lang="en-US" altLang="zh-CN" sz="2400" i="1">
                        <a:solidFill>
                          <a:srgbClr val="0070C0"/>
                        </a:solidFill>
                        <a:latin typeface="Cambria Math" panose="02040503050406030204" pitchFamily="18" charset="0"/>
                        <a:cs typeface="Times New Roman" panose="02020603050405020304" pitchFamily="18" charset="0"/>
                      </a:rPr>
                      <m:t>+</m:t>
                    </m:r>
                    <m:sSub>
                      <m:sSubPr>
                        <m:ctrlPr>
                          <a:rPr lang="en-US" altLang="zh-CN" sz="2400" i="1">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i="1">
                            <a:solidFill>
                              <a:srgbClr val="0070C0"/>
                            </a:solidFill>
                            <a:latin typeface="Cambria Math" panose="02040503050406030204" pitchFamily="18" charset="0"/>
                            <a:cs typeface="Times New Roman" panose="02020603050405020304" pitchFamily="18" charset="0"/>
                          </a:rPr>
                          <m:t>𝑍𝑆</m:t>
                        </m:r>
                        <m:r>
                          <a:rPr lang="en-US" altLang="zh-CN" sz="2400" i="1">
                            <a:solidFill>
                              <a:srgbClr val="0070C0"/>
                            </a:solidFill>
                            <a:latin typeface="Cambria Math" panose="02040503050406030204" pitchFamily="18" charset="0"/>
                            <a:cs typeface="Times New Roman" panose="02020603050405020304" pitchFamily="18" charset="0"/>
                          </a:rPr>
                          <m:t>_</m:t>
                        </m:r>
                        <m:r>
                          <a:rPr lang="en-US" altLang="zh-CN" sz="2400" b="0" i="1" smtClean="0">
                            <a:solidFill>
                              <a:srgbClr val="0070C0"/>
                            </a:solidFill>
                            <a:latin typeface="Cambria Math" panose="02040503050406030204" pitchFamily="18" charset="0"/>
                            <a:cs typeface="Times New Roman" panose="02020603050405020304" pitchFamily="18" charset="0"/>
                          </a:rPr>
                          <m:t>𝐼𝐼</m:t>
                        </m:r>
                      </m:sub>
                    </m:sSub>
                  </m:oMath>
                </a14:m>
                <a:endParaRPr lang="zh-CN" altLang="en-US" sz="2200" baseline="-25000" dirty="0">
                  <a:solidFill>
                    <a:srgbClr val="0070C0"/>
                  </a:solidFill>
                  <a:latin typeface="Times New Roman" panose="02020603050405020304" pitchFamily="18" charset="0"/>
                  <a:cs typeface="Times New Roman" panose="02020603050405020304" pitchFamily="18" charset="0"/>
                </a:endParaRPr>
              </a:p>
            </p:txBody>
          </p:sp>
        </mc:Choice>
        <mc:Fallback xmlns="">
          <p:sp>
            <p:nvSpPr>
              <p:cNvPr id="51" name="文本框 50"/>
              <p:cNvSpPr txBox="1">
                <a:spLocks noRot="1" noChangeAspect="1" noMove="1" noResize="1" noEditPoints="1" noAdjustHandles="1" noChangeArrowheads="1" noChangeShapeType="1" noTextEdit="1"/>
              </p:cNvSpPr>
              <p:nvPr/>
            </p:nvSpPr>
            <p:spPr>
              <a:xfrm>
                <a:off x="2570436" y="4518744"/>
                <a:ext cx="3998787" cy="474041"/>
              </a:xfrm>
              <a:prstGeom prst="rect">
                <a:avLst/>
              </a:prstGeom>
              <a:blipFill rotWithShape="0">
                <a:blip r:embed="rId3"/>
                <a:stretch>
                  <a:fillRect l="-2134" t="-10256" b="-25641"/>
                </a:stretch>
              </a:blipFill>
            </p:spPr>
            <p:txBody>
              <a:bodyPr/>
              <a:lstStyle/>
              <a:p>
                <a:r>
                  <a:rPr lang="zh-CN" altLang="en-US">
                    <a:noFill/>
                  </a:rPr>
                  <a:t> </a:t>
                </a:r>
              </a:p>
            </p:txBody>
          </p:sp>
        </mc:Fallback>
      </mc:AlternateContent>
      <mc:AlternateContent xmlns:mc="http://schemas.openxmlformats.org/markup-compatibility/2006" xmlns:a14="http://schemas.microsoft.com/office/drawing/2010/main">
        <mc:Choice Requires="a14">
          <p:sp>
            <p:nvSpPr>
              <p:cNvPr id="52" name="文本框 51"/>
              <p:cNvSpPr txBox="1"/>
              <p:nvPr/>
            </p:nvSpPr>
            <p:spPr>
              <a:xfrm>
                <a:off x="2559672" y="4903697"/>
                <a:ext cx="4256293" cy="523926"/>
              </a:xfrm>
              <a:prstGeom prst="rect">
                <a:avLst/>
              </a:prstGeom>
              <a:noFill/>
            </p:spPr>
            <p:txBody>
              <a:bodyPr wrap="none" rtlCol="0">
                <a:spAutoFit/>
              </a:bodyPr>
              <a:lstStyle/>
              <a:p>
                <a:pPr marL="342900" indent="-342900">
                  <a:buFont typeface="Wingdings" panose="05000000000000000000" pitchFamily="2" charset="2"/>
                  <a:buChar char="Ø"/>
                </a:pPr>
                <a14:m>
                  <m:oMath xmlns:m="http://schemas.openxmlformats.org/officeDocument/2006/math">
                    <m:sSub>
                      <m:sSubPr>
                        <m:ctrlPr>
                          <a:rPr lang="en-US" altLang="zh-CN" sz="2400" b="0" i="1" smtClean="0">
                            <a:solidFill>
                              <a:srgbClr val="0070C0"/>
                            </a:solidFill>
                            <a:latin typeface="Cambria Math" panose="02040503050406030204" pitchFamily="18" charset="0"/>
                            <a:cs typeface="Times New Roman" panose="02020603050405020304" pitchFamily="18" charset="0"/>
                          </a:rPr>
                        </m:ctrlPr>
                      </m:sSubPr>
                      <m:e>
                        <m:r>
                          <a:rPr lang="en-US" altLang="zh-CN" sz="2400" b="0" i="1" smtClean="0">
                            <a:solidFill>
                              <a:srgbClr val="0070C0"/>
                            </a:solidFill>
                            <a:latin typeface="Cambria Math" panose="02040503050406030204" pitchFamily="18" charset="0"/>
                            <a:cs typeface="Times New Roman" panose="02020603050405020304" pitchFamily="18" charset="0"/>
                          </a:rPr>
                          <m:t>𝑓</m:t>
                        </m:r>
                      </m:e>
                      <m:sub>
                        <m:r>
                          <a:rPr lang="en-US" altLang="zh-CN" sz="2400" b="0" i="1" smtClean="0">
                            <a:solidFill>
                              <a:srgbClr val="0070C0"/>
                            </a:solidFill>
                            <a:latin typeface="Cambria Math" panose="02040503050406030204" pitchFamily="18" charset="0"/>
                            <a:cs typeface="Times New Roman" panose="02020603050405020304" pitchFamily="18" charset="0"/>
                          </a:rPr>
                          <m:t>𝑐𝑒𝑛𝑡𝑒𝑟</m:t>
                        </m:r>
                      </m:sub>
                    </m:sSub>
                    <m:r>
                      <a:rPr lang="en-US" altLang="zh-CN" sz="2400" b="0" i="1" smtClean="0">
                        <a:solidFill>
                          <a:srgbClr val="0070C0"/>
                        </a:solidFill>
                        <a:latin typeface="Cambria Math" panose="02040503050406030204" pitchFamily="18" charset="0"/>
                        <a:cs typeface="Times New Roman" panose="02020603050405020304" pitchFamily="18" charset="0"/>
                      </a:rPr>
                      <m:t>=(</m:t>
                    </m:r>
                    <m:sSub>
                      <m:sSubPr>
                        <m:ctrlPr>
                          <a:rPr lang="en-US" altLang="zh-CN" sz="2400" i="1">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b="0" i="1" dirty="0" smtClean="0">
                            <a:solidFill>
                              <a:srgbClr val="0070C0"/>
                            </a:solidFill>
                            <a:latin typeface="Cambria Math" panose="02040503050406030204" pitchFamily="18" charset="0"/>
                            <a:cs typeface="Times New Roman" panose="02020603050405020304" pitchFamily="18" charset="0"/>
                          </a:rPr>
                          <m:t>1</m:t>
                        </m:r>
                      </m:sub>
                    </m:sSub>
                    <m:r>
                      <a:rPr lang="en-US" altLang="zh-CN" sz="2400" i="1">
                        <a:solidFill>
                          <a:srgbClr val="0070C0"/>
                        </a:solidFill>
                        <a:latin typeface="Cambria Math" panose="02040503050406030204" pitchFamily="18" charset="0"/>
                        <a:cs typeface="Times New Roman" panose="02020603050405020304" pitchFamily="18" charset="0"/>
                      </a:rPr>
                      <m:t>+</m:t>
                    </m:r>
                    <m:sSub>
                      <m:sSubPr>
                        <m:ctrlPr>
                          <a:rPr lang="en-US" altLang="zh-CN" sz="2400" i="1">
                            <a:solidFill>
                              <a:srgbClr val="0070C0"/>
                            </a:solidFill>
                            <a:latin typeface="Cambria Math" panose="02040503050406030204" pitchFamily="18" charset="0"/>
                            <a:cs typeface="Times New Roman" panose="02020603050405020304" pitchFamily="18" charset="0"/>
                          </a:rPr>
                        </m:ctrlPr>
                      </m:sSubPr>
                      <m:e>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b="0" i="1" dirty="0" smtClean="0">
                            <a:solidFill>
                              <a:srgbClr val="0070C0"/>
                            </a:solidFill>
                            <a:latin typeface="Cambria Math" panose="02040503050406030204" pitchFamily="18" charset="0"/>
                            <a:cs typeface="Times New Roman" panose="02020603050405020304" pitchFamily="18" charset="0"/>
                          </a:rPr>
                          <m:t>2</m:t>
                        </m:r>
                      </m:sub>
                    </m:sSub>
                    <m:r>
                      <a:rPr lang="en-US" altLang="zh-CN" sz="2400" b="0" i="1" dirty="0" smtClean="0">
                        <a:solidFill>
                          <a:srgbClr val="0070C0"/>
                        </a:solidFill>
                        <a:latin typeface="Cambria Math" panose="02040503050406030204" pitchFamily="18" charset="0"/>
                        <a:cs typeface="Times New Roman" panose="02020603050405020304" pitchFamily="18" charset="0"/>
                      </a:rPr>
                      <m:t>)</m:t>
                    </m:r>
                    <m:sSub>
                      <m:sSubPr>
                        <m:ctrlPr>
                          <a:rPr lang="en-US" altLang="zh-CN" sz="2400" i="1">
                            <a:solidFill>
                              <a:srgbClr val="0070C0"/>
                            </a:solidFill>
                            <a:latin typeface="Cambria Math" panose="02040503050406030204" pitchFamily="18" charset="0"/>
                            <a:cs typeface="Times New Roman" panose="02020603050405020304" pitchFamily="18" charset="0"/>
                          </a:rPr>
                        </m:ctrlPr>
                      </m:sSubPr>
                      <m:e>
                        <m:r>
                          <m:rPr>
                            <m:nor/>
                          </m:rPr>
                          <a:rPr lang="en-US" altLang="zh-CN" sz="2400" b="0" i="0" smtClean="0">
                            <a:solidFill>
                              <a:srgbClr val="0070C0"/>
                            </a:solidFill>
                            <a:latin typeface="Cambria Math" panose="02040503050406030204" pitchFamily="18" charset="0"/>
                            <a:cs typeface="Times New Roman" panose="02020603050405020304" pitchFamily="18" charset="0"/>
                          </a:rPr>
                          <m:t>/2−</m:t>
                        </m:r>
                        <m:r>
                          <m:rPr>
                            <m:nor/>
                          </m:rPr>
                          <a:rPr lang="el-GR" altLang="zh-CN" sz="2400" dirty="0">
                            <a:solidFill>
                              <a:srgbClr val="0070C0"/>
                            </a:solidFill>
                            <a:latin typeface="Times New Roman" panose="02020603050405020304" pitchFamily="18" charset="0"/>
                            <a:cs typeface="Times New Roman" panose="02020603050405020304" pitchFamily="18" charset="0"/>
                          </a:rPr>
                          <m:t>Δ</m:t>
                        </m:r>
                      </m:e>
                      <m:sub>
                        <m:r>
                          <a:rPr lang="en-US" altLang="zh-CN" sz="2400" i="1">
                            <a:solidFill>
                              <a:srgbClr val="0070C0"/>
                            </a:solidFill>
                            <a:latin typeface="Cambria Math" panose="02040503050406030204" pitchFamily="18" charset="0"/>
                            <a:cs typeface="Times New Roman" panose="02020603050405020304" pitchFamily="18" charset="0"/>
                          </a:rPr>
                          <m:t>𝑍𝑆</m:t>
                        </m:r>
                        <m:r>
                          <a:rPr lang="en-US" altLang="zh-CN" sz="2400" i="1">
                            <a:solidFill>
                              <a:srgbClr val="0070C0"/>
                            </a:solidFill>
                            <a:latin typeface="Cambria Math" panose="02040503050406030204" pitchFamily="18" charset="0"/>
                            <a:cs typeface="Times New Roman" panose="02020603050405020304" pitchFamily="18" charset="0"/>
                          </a:rPr>
                          <m:t>_</m:t>
                        </m:r>
                        <m:r>
                          <a:rPr lang="en-US" altLang="zh-CN" sz="2400" b="0" i="1" smtClean="0">
                            <a:solidFill>
                              <a:srgbClr val="0070C0"/>
                            </a:solidFill>
                            <a:latin typeface="Cambria Math" panose="02040503050406030204" pitchFamily="18" charset="0"/>
                            <a:cs typeface="Times New Roman" panose="02020603050405020304" pitchFamily="18" charset="0"/>
                          </a:rPr>
                          <m:t>𝐼𝐼</m:t>
                        </m:r>
                      </m:sub>
                    </m:sSub>
                  </m:oMath>
                </a14:m>
                <a:endParaRPr lang="zh-CN" altLang="en-US" sz="2200" baseline="-25000" dirty="0">
                  <a:solidFill>
                    <a:srgbClr val="0070C0"/>
                  </a:solidFill>
                  <a:latin typeface="Times New Roman" panose="02020603050405020304" pitchFamily="18" charset="0"/>
                  <a:cs typeface="Times New Roman" panose="02020603050405020304" pitchFamily="18" charset="0"/>
                </a:endParaRPr>
              </a:p>
            </p:txBody>
          </p:sp>
        </mc:Choice>
        <mc:Fallback xmlns="">
          <p:sp>
            <p:nvSpPr>
              <p:cNvPr id="52" name="文本框 51"/>
              <p:cNvSpPr txBox="1">
                <a:spLocks noRot="1" noChangeAspect="1" noMove="1" noResize="1" noEditPoints="1" noAdjustHandles="1" noChangeArrowheads="1" noChangeShapeType="1" noTextEdit="1"/>
              </p:cNvSpPr>
              <p:nvPr/>
            </p:nvSpPr>
            <p:spPr>
              <a:xfrm>
                <a:off x="2559672" y="4903697"/>
                <a:ext cx="4256293" cy="523926"/>
              </a:xfrm>
              <a:prstGeom prst="rect">
                <a:avLst/>
              </a:prstGeom>
              <a:blipFill rotWithShape="0">
                <a:blip r:embed="rId4"/>
                <a:stretch>
                  <a:fillRect l="-2006" t="-4651" r="-1146" b="-10465"/>
                </a:stretch>
              </a:blipFill>
            </p:spPr>
            <p:txBody>
              <a:bodyPr/>
              <a:lstStyle/>
              <a:p>
                <a:r>
                  <a:rPr lang="zh-CN" altLang="en-US">
                    <a:noFill/>
                  </a:rPr>
                  <a:t> </a:t>
                </a:r>
              </a:p>
            </p:txBody>
          </p:sp>
        </mc:Fallback>
      </mc:AlternateContent>
      <p:sp>
        <p:nvSpPr>
          <p:cNvPr id="2" name="灯片编号占位符 1"/>
          <p:cNvSpPr>
            <a:spLocks noGrp="1"/>
          </p:cNvSpPr>
          <p:nvPr>
            <p:ph type="sldNum" sz="quarter" idx="12"/>
          </p:nvPr>
        </p:nvSpPr>
        <p:spPr>
          <a:xfrm>
            <a:off x="8120217" y="6400810"/>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18</a:t>
            </a:fld>
            <a:endParaRPr lang="zh-CN" altLang="en-US"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809412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89576" y="6400810"/>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19</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itchFamily="18" charset="0"/>
                <a:ea typeface="Arial Unicode MS" panose="020B0604020202020204" pitchFamily="34" charset="-122"/>
                <a:cs typeface="Times New Roman" pitchFamily="18" charset="0"/>
              </a:rPr>
              <a:t>He-4 (1s2p) 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S-2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P Transition frequency</a:t>
            </a:r>
            <a:endParaRPr lang="zh-CN" altLang="en-US" sz="2400" b="1" dirty="0">
              <a:ln w="0"/>
              <a:latin typeface="Times New Roman" pitchFamily="18" charset="0"/>
              <a:ea typeface="Arial Unicode MS" panose="020B0604020202020204" pitchFamily="34" charset="-122"/>
              <a:cs typeface="Times New Roman" pitchFamily="18" charset="0"/>
            </a:endParaRPr>
          </a:p>
        </p:txBody>
      </p:sp>
      <p:sp>
        <p:nvSpPr>
          <p:cNvPr id="4" name="文本框 3"/>
          <p:cNvSpPr txBox="1"/>
          <p:nvPr/>
        </p:nvSpPr>
        <p:spPr>
          <a:xfrm>
            <a:off x="304433" y="1828800"/>
            <a:ext cx="4570482" cy="2677656"/>
          </a:xfrm>
          <a:prstGeom prst="rect">
            <a:avLst/>
          </a:prstGeom>
          <a:noFill/>
        </p:spPr>
        <p:txBody>
          <a:bodyPr wrap="none" rtlCol="0">
            <a:spAutoFit/>
          </a:bodyPr>
          <a:lstStyle/>
          <a:p>
            <a:pPr marL="285750" indent="-285750">
              <a:lnSpc>
                <a:spcPct val="200000"/>
              </a:lnSpc>
              <a:buFont typeface="Wingdings" panose="05000000000000000000" pitchFamily="2" charset="2"/>
              <a:buChar char="p"/>
            </a:pPr>
            <a:r>
              <a:rPr lang="en-US" altLang="zh-CN" sz="2800" dirty="0" smtClean="0">
                <a:latin typeface="Times New Roman" panose="02020603050405020304" pitchFamily="18" charset="0"/>
                <a:cs typeface="Times New Roman" panose="02020603050405020304" pitchFamily="18" charset="0"/>
              </a:rPr>
              <a:t>Laser Frequency Metrology</a:t>
            </a:r>
          </a:p>
          <a:p>
            <a:pPr marL="285750" indent="-285750">
              <a:lnSpc>
                <a:spcPct val="200000"/>
              </a:lnSpc>
              <a:buFont typeface="Wingdings" panose="05000000000000000000" pitchFamily="2" charset="2"/>
              <a:buChar char="p"/>
            </a:pPr>
            <a:r>
              <a:rPr lang="en-US" altLang="zh-CN" sz="2800" dirty="0">
                <a:latin typeface="Times New Roman" panose="02020603050405020304" pitchFamily="18" charset="0"/>
                <a:cs typeface="Times New Roman" panose="02020603050405020304" pitchFamily="18" charset="0"/>
              </a:rPr>
              <a:t>First Order </a:t>
            </a:r>
            <a:r>
              <a:rPr lang="en-US" altLang="zh-CN" sz="2800" dirty="0" smtClean="0">
                <a:latin typeface="Times New Roman" panose="02020603050405020304" pitchFamily="18" charset="0"/>
                <a:cs typeface="Times New Roman" panose="02020603050405020304" pitchFamily="18" charset="0"/>
              </a:rPr>
              <a:t>Doppler Effect</a:t>
            </a:r>
            <a:endParaRPr lang="en-US" altLang="zh-CN" sz="2800" dirty="0">
              <a:latin typeface="Times New Roman" panose="02020603050405020304" pitchFamily="18" charset="0"/>
              <a:cs typeface="Times New Roman" panose="02020603050405020304" pitchFamily="18" charset="0"/>
            </a:endParaRPr>
          </a:p>
          <a:p>
            <a:pPr>
              <a:lnSpc>
                <a:spcPct val="200000"/>
              </a:lnSpc>
            </a:pPr>
            <a:endParaRPr lang="zh-CN" altLang="en-US" sz="2800" dirty="0">
              <a:latin typeface="Times New Roman" panose="02020603050405020304" pitchFamily="18" charset="0"/>
              <a:cs typeface="Times New Roman" panose="02020603050405020304" pitchFamily="18" charset="0"/>
            </a:endParaRPr>
          </a:p>
        </p:txBody>
      </p:sp>
      <p:sp>
        <p:nvSpPr>
          <p:cNvPr id="11" name="文本框 10"/>
          <p:cNvSpPr txBox="1"/>
          <p:nvPr/>
        </p:nvSpPr>
        <p:spPr>
          <a:xfrm>
            <a:off x="304433" y="1249414"/>
            <a:ext cx="3223959" cy="523220"/>
          </a:xfrm>
          <a:prstGeom prst="rect">
            <a:avLst/>
          </a:prstGeom>
          <a:noFill/>
        </p:spPr>
        <p:txBody>
          <a:bodyPr wrap="none" rtlCol="0">
            <a:spAutoFit/>
          </a:bodyPr>
          <a:lstStyle/>
          <a:p>
            <a:r>
              <a:rPr lang="en-US" altLang="zh-CN" sz="2800" dirty="0" smtClean="0">
                <a:solidFill>
                  <a:srgbClr val="FF0000"/>
                </a:solidFill>
                <a:latin typeface="Times New Roman" panose="02020603050405020304" pitchFamily="18" charset="0"/>
                <a:cs typeface="Times New Roman" panose="02020603050405020304" pitchFamily="18" charset="0"/>
              </a:rPr>
              <a:t>Problem to be solved</a:t>
            </a:r>
            <a:endParaRPr lang="zh-CN" altLang="en-US" sz="28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382398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0" y="104269"/>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700" b="1" dirty="0">
                <a:solidFill>
                  <a:prstClr val="black"/>
                </a:solidFill>
                <a:latin typeface="Times New Roman" panose="02020603050405020304" pitchFamily="18" charset="0"/>
                <a:ea typeface="Arial Unicode MS" panose="020B0604020202020204" pitchFamily="34" charset="-122"/>
                <a:cs typeface="Times New Roman" panose="02020603050405020304" pitchFamily="18" charset="0"/>
              </a:rPr>
              <a:t>Introduction : Simple Atom, Fundamental Physics</a:t>
            </a:r>
            <a:endParaRPr lang="zh-CN" altLang="en-US" sz="2700" b="1" dirty="0">
              <a:ln w="0"/>
              <a:solidFill>
                <a:prstClr val="black"/>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2" name="灯片编号占位符 6"/>
          <p:cNvSpPr txBox="1">
            <a:spLocks/>
          </p:cNvSpPr>
          <p:nvPr/>
        </p:nvSpPr>
        <p:spPr>
          <a:xfrm>
            <a:off x="7905750" y="6288379"/>
            <a:ext cx="2057400" cy="365125"/>
          </a:xfrm>
          <a:prstGeom prst="rect">
            <a:avLst/>
          </a:prstGeom>
          <a:noFill/>
        </p:spPr>
        <p:txBody>
          <a:bodyPr vert="horz" lIns="45720" rIns="45720" rtlCol="0" anchor="ctr"/>
          <a:lstStyle>
            <a:defPPr>
              <a:defRPr lang="zh-CN"/>
            </a:defPPr>
            <a:lvl1pPr marL="0" algn="ctr" defTabSz="914400" rtl="0" eaLnBrk="1" latinLnBrk="0" hangingPunct="1">
              <a:defRPr kumimoji="0" sz="825" b="0" kern="1200">
                <a:solidFill>
                  <a:schemeClr val="tx2">
                    <a:lumMod val="75000"/>
                    <a:lumOff val="25000"/>
                  </a:schemeClr>
                </a:solidFill>
                <a:latin typeface="Arial"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7540D9A-9897-4F00-B1E8-BC662C5C31CF}" type="slidenum">
              <a:rPr lang="zh-CN" altLang="en-US" sz="1200" smtClean="0">
                <a:solidFill>
                  <a:srgbClr val="2F2F2F">
                    <a:lumMod val="75000"/>
                    <a:lumOff val="25000"/>
                  </a:srgbClr>
                </a:solidFill>
              </a:rPr>
              <a:pPr/>
              <a:t>2</a:t>
            </a:fld>
            <a:endParaRPr lang="zh-CN" altLang="en-US" sz="1200" dirty="0">
              <a:solidFill>
                <a:srgbClr val="2F2F2F">
                  <a:lumMod val="75000"/>
                  <a:lumOff val="25000"/>
                </a:srgbClr>
              </a:solidFill>
            </a:endParaRPr>
          </a:p>
        </p:txBody>
      </p:sp>
      <p:pic>
        <p:nvPicPr>
          <p:cNvPr id="14" name="图片 13"/>
          <p:cNvPicPr>
            <a:picLocks noChangeAspect="1"/>
          </p:cNvPicPr>
          <p:nvPr/>
        </p:nvPicPr>
        <p:blipFill>
          <a:blip r:embed="rId3"/>
          <a:stretch>
            <a:fillRect/>
          </a:stretch>
        </p:blipFill>
        <p:spPr>
          <a:xfrm>
            <a:off x="629827" y="3083132"/>
            <a:ext cx="2179094" cy="2124129"/>
          </a:xfrm>
          <a:prstGeom prst="rect">
            <a:avLst/>
          </a:prstGeom>
        </p:spPr>
      </p:pic>
      <p:sp>
        <p:nvSpPr>
          <p:cNvPr id="16" name="圆角矩形 15"/>
          <p:cNvSpPr/>
          <p:nvPr/>
        </p:nvSpPr>
        <p:spPr>
          <a:xfrm>
            <a:off x="6027542" y="2481373"/>
            <a:ext cx="2482146" cy="1190195"/>
          </a:xfrm>
          <a:prstGeom prst="roundRect">
            <a:avLst/>
          </a:prstGeom>
          <a:solidFill>
            <a:schemeClr val="accent5">
              <a:lumMod val="75000"/>
              <a:alpha val="52000"/>
            </a:schemeClr>
          </a:solidFill>
          <a:ln>
            <a:noFill/>
          </a:ln>
          <a:scene3d>
            <a:camera prst="orthographicFront"/>
            <a:lightRig rig="threePt" dir="t"/>
          </a:scene3d>
          <a:sp3d>
            <a:bevelT w="165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baseline="30000" dirty="0" smtClean="0">
                <a:solidFill>
                  <a:schemeClr val="tx1"/>
                </a:solidFill>
                <a:latin typeface="Times New Roman" panose="02020603050405020304" pitchFamily="18" charset="0"/>
                <a:ea typeface="黑体" panose="02010609060101010101" pitchFamily="49" charset="-122"/>
                <a:cs typeface="Times New Roman" panose="02020603050405020304" pitchFamily="18" charset="0"/>
              </a:rPr>
              <a:t>3</a:t>
            </a:r>
            <a:r>
              <a:rPr lang="en-US" altLang="zh-CN" sz="2000" b="1" dirty="0" smtClean="0">
                <a:solidFill>
                  <a:schemeClr val="tx1"/>
                </a:solidFill>
                <a:latin typeface="Times New Roman" panose="02020603050405020304" pitchFamily="18" charset="0"/>
                <a:ea typeface="黑体" panose="02010609060101010101" pitchFamily="49" charset="-122"/>
                <a:cs typeface="Times New Roman" panose="02020603050405020304" pitchFamily="18" charset="0"/>
              </a:rPr>
              <a:t>He/</a:t>
            </a:r>
            <a:r>
              <a:rPr lang="en-US" altLang="zh-CN" sz="2000" b="1" baseline="30000" dirty="0" smtClean="0">
                <a:solidFill>
                  <a:schemeClr val="tx1"/>
                </a:solidFill>
                <a:latin typeface="Times New Roman" panose="02020603050405020304" pitchFamily="18" charset="0"/>
                <a:cs typeface="Times New Roman" panose="02020603050405020304" pitchFamily="18" charset="0"/>
              </a:rPr>
              <a:t>4</a:t>
            </a:r>
            <a:r>
              <a:rPr lang="en-US" altLang="zh-CN" sz="2000" b="1" dirty="0" smtClean="0">
                <a:solidFill>
                  <a:schemeClr val="tx1"/>
                </a:solidFill>
                <a:latin typeface="Times New Roman" panose="02020603050405020304" pitchFamily="18" charset="0"/>
                <a:cs typeface="Times New Roman" panose="02020603050405020304" pitchFamily="18" charset="0"/>
              </a:rPr>
              <a:t>He </a:t>
            </a:r>
            <a:r>
              <a:rPr lang="en-US" altLang="zh-CN" sz="2000" b="1" dirty="0" smtClean="0">
                <a:solidFill>
                  <a:schemeClr val="tx1"/>
                </a:solidFill>
                <a:latin typeface="Times New Roman" panose="02020603050405020304" pitchFamily="18" charset="0"/>
                <a:ea typeface="黑体" panose="02010609060101010101" pitchFamily="49" charset="-122"/>
                <a:cs typeface="Times New Roman" panose="02020603050405020304" pitchFamily="18" charset="0"/>
              </a:rPr>
              <a:t>IS</a:t>
            </a:r>
            <a:endParaRPr lang="en-US" altLang="zh-CN" sz="2000" b="1" dirty="0">
              <a:solidFill>
                <a:schemeClr val="tx1"/>
              </a:solidFill>
              <a:latin typeface="Times New Roman" panose="02020603050405020304" pitchFamily="18" charset="0"/>
              <a:ea typeface="宋体" pitchFamily="2" charset="-122"/>
              <a:cs typeface="Times New Roman" panose="02020603050405020304" pitchFamily="18" charset="0"/>
            </a:endParaRPr>
          </a:p>
          <a:p>
            <a:pPr algn="ctr"/>
            <a:r>
              <a:rPr lang="en-US" altLang="zh-CN" sz="2000" b="1" dirty="0" smtClean="0">
                <a:solidFill>
                  <a:schemeClr val="tx1"/>
                </a:solidFill>
                <a:latin typeface="Times New Roman" panose="02020603050405020304" pitchFamily="18" charset="0"/>
                <a:ea typeface="宋体" pitchFamily="2" charset="-122"/>
                <a:cs typeface="Times New Roman" panose="02020603050405020304" pitchFamily="18" charset="0"/>
              </a:rPr>
              <a:t>Nuclear Charge Radius</a:t>
            </a:r>
            <a:endParaRPr lang="zh-CN" altLang="en-US" sz="2000" b="1" dirty="0">
              <a:solidFill>
                <a:schemeClr val="tx1"/>
              </a:solidFill>
              <a:latin typeface="Times New Roman" panose="02020603050405020304" pitchFamily="18" charset="0"/>
              <a:ea typeface="宋体" pitchFamily="2" charset="-122"/>
              <a:cs typeface="Times New Roman" panose="02020603050405020304" pitchFamily="18" charset="0"/>
            </a:endParaRPr>
          </a:p>
        </p:txBody>
      </p:sp>
      <p:sp>
        <p:nvSpPr>
          <p:cNvPr id="17" name="圆角矩形 16"/>
          <p:cNvSpPr/>
          <p:nvPr/>
        </p:nvSpPr>
        <p:spPr>
          <a:xfrm>
            <a:off x="6002763" y="905283"/>
            <a:ext cx="2482146" cy="1102462"/>
          </a:xfrm>
          <a:prstGeom prst="roundRect">
            <a:avLst/>
          </a:prstGeom>
          <a:solidFill>
            <a:schemeClr val="accent5">
              <a:lumMod val="75000"/>
              <a:alpha val="52000"/>
            </a:schemeClr>
          </a:solidFill>
          <a:ln>
            <a:noFill/>
          </a:ln>
          <a:scene3d>
            <a:camera prst="orthographicFront"/>
            <a:lightRig rig="threePt" dir="t"/>
          </a:scene3d>
          <a:sp3d>
            <a:bevelT w="165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baseline="30000" dirty="0" smtClean="0">
                <a:ln w="0"/>
                <a:solidFill>
                  <a:schemeClr val="tx1"/>
                </a:solidFill>
                <a:latin typeface="Times New Roman" panose="02020603050405020304" pitchFamily="18" charset="0"/>
                <a:ea typeface="黑体" panose="02010609060101010101" pitchFamily="49" charset="-122"/>
                <a:cs typeface="Times New Roman" panose="02020603050405020304" pitchFamily="18" charset="0"/>
              </a:rPr>
              <a:t>4</a:t>
            </a:r>
            <a:r>
              <a:rPr lang="en-US" altLang="zh-CN" sz="2000" b="1" dirty="0" smtClean="0">
                <a:ln w="0"/>
                <a:solidFill>
                  <a:schemeClr val="tx1"/>
                </a:solidFill>
                <a:latin typeface="Times New Roman" panose="02020603050405020304" pitchFamily="18" charset="0"/>
                <a:ea typeface="黑体" panose="02010609060101010101" pitchFamily="49" charset="-122"/>
                <a:cs typeface="Times New Roman" panose="02020603050405020304" pitchFamily="18" charset="0"/>
              </a:rPr>
              <a:t>He </a:t>
            </a:r>
          </a:p>
          <a:p>
            <a:pPr algn="ctr"/>
            <a:r>
              <a:rPr lang="en-US" altLang="zh-CN" sz="2000" b="1" dirty="0" smtClean="0">
                <a:ln w="0"/>
                <a:solidFill>
                  <a:schemeClr val="tx1"/>
                </a:solidFill>
                <a:latin typeface="Times New Roman" panose="02020603050405020304" pitchFamily="18" charset="0"/>
                <a:ea typeface="黑体" panose="02010609060101010101" pitchFamily="49" charset="-122"/>
                <a:cs typeface="Times New Roman" panose="02020603050405020304" pitchFamily="18" charset="0"/>
              </a:rPr>
              <a:t>Fine Structure</a:t>
            </a:r>
            <a:endParaRPr lang="zh-CN" altLang="en-US" sz="2000" b="1" dirty="0">
              <a:ln w="0"/>
              <a:solidFill>
                <a:schemeClr val="tx1"/>
              </a:solidFill>
              <a:latin typeface="Times New Roman" panose="02020603050405020304" pitchFamily="18" charset="0"/>
              <a:ea typeface="宋体" pitchFamily="2" charset="-122"/>
              <a:cs typeface="Times New Roman" panose="02020603050405020304" pitchFamily="18" charset="0"/>
            </a:endParaRPr>
          </a:p>
        </p:txBody>
      </p:sp>
      <p:sp>
        <p:nvSpPr>
          <p:cNvPr id="18" name="圆角矩形 17"/>
          <p:cNvSpPr/>
          <p:nvPr/>
        </p:nvSpPr>
        <p:spPr>
          <a:xfrm>
            <a:off x="6002763" y="4145196"/>
            <a:ext cx="2506925" cy="1198859"/>
          </a:xfrm>
          <a:prstGeom prst="roundRect">
            <a:avLst/>
          </a:prstGeom>
          <a:solidFill>
            <a:schemeClr val="accent5">
              <a:lumMod val="75000"/>
              <a:alpha val="52000"/>
            </a:schemeClr>
          </a:solidFill>
          <a:ln>
            <a:noFill/>
          </a:ln>
          <a:scene3d>
            <a:camera prst="orthographicFront"/>
            <a:lightRig rig="threePt" dir="t"/>
          </a:scene3d>
          <a:sp3d>
            <a:bevelT w="165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smtClean="0">
                <a:solidFill>
                  <a:schemeClr val="tx1"/>
                </a:solidFill>
                <a:latin typeface="Times New Roman" panose="02020603050405020304" pitchFamily="18" charset="0"/>
                <a:ea typeface="宋体" pitchFamily="2" charset="-122"/>
                <a:cs typeface="Times New Roman" panose="02020603050405020304" pitchFamily="18" charset="0"/>
              </a:rPr>
              <a:t>Electric Dipole Forbidden Transition</a:t>
            </a:r>
            <a:endParaRPr lang="zh-CN" altLang="en-US" sz="2000" b="1" dirty="0">
              <a:solidFill>
                <a:schemeClr val="tx1"/>
              </a:solidFill>
              <a:latin typeface="Times New Roman" panose="02020603050405020304" pitchFamily="18" charset="0"/>
              <a:ea typeface="宋体" pitchFamily="2" charset="-122"/>
              <a:cs typeface="Times New Roman" panose="02020603050405020304" pitchFamily="18" charset="0"/>
            </a:endParaRPr>
          </a:p>
        </p:txBody>
      </p:sp>
      <p:sp>
        <p:nvSpPr>
          <p:cNvPr id="19" name="椭圆 18"/>
          <p:cNvSpPr/>
          <p:nvPr/>
        </p:nvSpPr>
        <p:spPr>
          <a:xfrm>
            <a:off x="940339" y="774761"/>
            <a:ext cx="4279248" cy="2308371"/>
          </a:xfrm>
          <a:prstGeom prst="ellipse">
            <a:avLst/>
          </a:prstGeom>
          <a:solidFill>
            <a:schemeClr val="tx1">
              <a:lumMod val="85000"/>
              <a:lumOff val="15000"/>
              <a:alpha val="23000"/>
            </a:schemeClr>
          </a:solidFill>
          <a:ln>
            <a:noFill/>
          </a:ln>
          <a:scene3d>
            <a:camera prst="orthographicFront">
              <a:rot lat="0" lon="899961" rev="0"/>
            </a:camera>
            <a:lightRig rig="balanced" dir="t"/>
          </a:scene3d>
          <a:sp3d>
            <a:bevelT w="342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b="1" dirty="0" smtClean="0">
                <a:solidFill>
                  <a:schemeClr val="tx1"/>
                </a:solidFill>
                <a:latin typeface="Times New Roman" panose="02020603050405020304" pitchFamily="18" charset="0"/>
                <a:ea typeface="宋体" pitchFamily="2" charset="-122"/>
                <a:cs typeface="Times New Roman" panose="02020603050405020304" pitchFamily="18" charset="0"/>
              </a:rPr>
              <a:t>QED Theory Test</a:t>
            </a:r>
          </a:p>
          <a:p>
            <a:pPr algn="ctr"/>
            <a:r>
              <a:rPr lang="en-US" altLang="zh-CN" sz="2400" b="1" dirty="0" smtClean="0">
                <a:solidFill>
                  <a:schemeClr val="tx1"/>
                </a:solidFill>
                <a:latin typeface="Times New Roman" panose="02020603050405020304" pitchFamily="18" charset="0"/>
                <a:ea typeface="宋体" pitchFamily="2" charset="-122"/>
                <a:cs typeface="Times New Roman" panose="02020603050405020304" pitchFamily="18" charset="0"/>
              </a:rPr>
              <a:t>High Precision-Quantum Calculation</a:t>
            </a:r>
            <a:endParaRPr lang="zh-CN" altLang="en-US" sz="2400" b="1" dirty="0">
              <a:solidFill>
                <a:schemeClr val="tx1"/>
              </a:solidFill>
              <a:latin typeface="Times New Roman" panose="02020603050405020304" pitchFamily="18" charset="0"/>
              <a:ea typeface="宋体" pitchFamily="2" charset="-122"/>
              <a:cs typeface="Times New Roman" panose="02020603050405020304" pitchFamily="18" charset="0"/>
            </a:endParaRPr>
          </a:p>
        </p:txBody>
      </p:sp>
      <p:sp>
        <p:nvSpPr>
          <p:cNvPr id="20" name="矩形 19"/>
          <p:cNvSpPr/>
          <p:nvPr/>
        </p:nvSpPr>
        <p:spPr>
          <a:xfrm>
            <a:off x="164439" y="5621309"/>
            <a:ext cx="5288963" cy="707886"/>
          </a:xfrm>
          <a:prstGeom prst="rect">
            <a:avLst/>
          </a:prstGeom>
          <a:solidFill>
            <a:schemeClr val="accent2">
              <a:lumMod val="60000"/>
              <a:lumOff val="40000"/>
            </a:schemeClr>
          </a:solidFill>
        </p:spPr>
        <p:txBody>
          <a:bodyPr wrap="square">
            <a:spAutoFit/>
          </a:bodyPr>
          <a:lstStyle/>
          <a:p>
            <a:pPr>
              <a:buSzPct val="150000"/>
            </a:pPr>
            <a:r>
              <a:rPr lang="en-US" altLang="zh-CN"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altLang="zh-CN" sz="2000"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Shui-ming</a:t>
            </a:r>
            <a:r>
              <a:rPr lang="en-US" altLang="zh-CN"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Hu, </a:t>
            </a:r>
            <a:r>
              <a:rPr lang="en-US" altLang="zh-CN" sz="2000"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Zheng-Tian</a:t>
            </a:r>
            <a:r>
              <a:rPr lang="en-US" altLang="zh-CN"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Lu, </a:t>
            </a:r>
            <a:r>
              <a:rPr lang="en-US" altLang="zh-CN" sz="2000" dirty="0" err="1">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Zong</a:t>
            </a:r>
            <a:r>
              <a:rPr lang="en-US" altLang="zh-CN" sz="2000"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-Chao Yan,</a:t>
            </a:r>
          </a:p>
          <a:p>
            <a:pPr>
              <a:buSzPct val="150000"/>
            </a:pPr>
            <a:r>
              <a:rPr lang="en-US" altLang="zh-CN" sz="2000" b="1" i="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Front. Phys. China</a:t>
            </a:r>
            <a:r>
              <a:rPr lang="en-US" altLang="zh-CN" sz="2000" dirty="0">
                <a:solidFill>
                  <a:srgbClr val="002060"/>
                </a:solidFill>
                <a:latin typeface="Times New Roman" panose="02020603050405020304" pitchFamily="18" charset="0"/>
                <a:cs typeface="Times New Roman" panose="02020603050405020304" pitchFamily="18" charset="0"/>
              </a:rPr>
              <a:t>, 2009,4(2), 165</a:t>
            </a:r>
            <a:r>
              <a:rPr lang="en-US" altLang="zh-CN" sz="2000" b="1" dirty="0">
                <a:solidFill>
                  <a:srgbClr val="00206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p>
        </p:txBody>
      </p:sp>
      <p:pic>
        <p:nvPicPr>
          <p:cNvPr id="21" name="图片 20"/>
          <p:cNvPicPr>
            <a:picLocks noChangeAspect="1"/>
          </p:cNvPicPr>
          <p:nvPr/>
        </p:nvPicPr>
        <p:blipFill>
          <a:blip r:embed="rId4">
            <a:clrChange>
              <a:clrFrom>
                <a:srgbClr val="7A7675"/>
              </a:clrFrom>
              <a:clrTo>
                <a:srgbClr val="7A7675">
                  <a:alpha val="0"/>
                </a:srgbClr>
              </a:clrTo>
            </a:clrChange>
          </a:blip>
          <a:stretch>
            <a:fillRect/>
          </a:stretch>
        </p:blipFill>
        <p:spPr>
          <a:xfrm>
            <a:off x="3005866" y="3497180"/>
            <a:ext cx="2485318" cy="1531357"/>
          </a:xfrm>
          <a:prstGeom prst="rect">
            <a:avLst/>
          </a:prstGeom>
        </p:spPr>
      </p:pic>
    </p:spTree>
    <p:extLst>
      <p:ext uri="{BB962C8B-B14F-4D97-AF65-F5344CB8AC3E}">
        <p14:creationId xmlns:p14="http://schemas.microsoft.com/office/powerpoint/2010/main" val="363852202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390965" y="6400810"/>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20</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itchFamily="18" charset="0"/>
                <a:ea typeface="Arial Unicode MS" panose="020B0604020202020204" pitchFamily="34" charset="-122"/>
                <a:cs typeface="Times New Roman" pitchFamily="18" charset="0"/>
              </a:rPr>
              <a:t>Laser Frequency Metrology</a:t>
            </a:r>
            <a:endParaRPr lang="zh-CN" altLang="en-US" sz="2400" b="1" dirty="0">
              <a:ln w="0"/>
              <a:latin typeface="Times New Roman" pitchFamily="18" charset="0"/>
              <a:ea typeface="Arial Unicode MS" panose="020B0604020202020204" pitchFamily="34" charset="-122"/>
              <a:cs typeface="Times New Roman" pitchFamily="18" charset="0"/>
            </a:endParaRPr>
          </a:p>
        </p:txBody>
      </p:sp>
      <p:sp>
        <p:nvSpPr>
          <p:cNvPr id="4" name="矩形 3"/>
          <p:cNvSpPr/>
          <p:nvPr/>
        </p:nvSpPr>
        <p:spPr>
          <a:xfrm>
            <a:off x="314826" y="532964"/>
            <a:ext cx="3906839" cy="830997"/>
          </a:xfrm>
          <a:prstGeom prst="rect">
            <a:avLst/>
          </a:prstGeom>
        </p:spPr>
        <p:txBody>
          <a:bodyPr wrap="none">
            <a:spAutoFit/>
          </a:bodyPr>
          <a:lstStyle/>
          <a:p>
            <a:pPr marL="285750" indent="-285750">
              <a:lnSpc>
                <a:spcPct val="200000"/>
              </a:lnSpc>
              <a:buFont typeface="Wingdings" panose="05000000000000000000" pitchFamily="2" charset="2"/>
              <a:buChar char="l"/>
            </a:pPr>
            <a:r>
              <a:rPr lang="en-US" altLang="zh-CN" sz="2400" dirty="0">
                <a:latin typeface="Times New Roman" panose="02020603050405020304" pitchFamily="18" charset="0"/>
                <a:cs typeface="Times New Roman" panose="02020603050405020304" pitchFamily="18" charset="0"/>
              </a:rPr>
              <a:t>Laser Frequency </a:t>
            </a:r>
            <a:r>
              <a:rPr lang="en-US" altLang="zh-CN" sz="2400" dirty="0" smtClean="0">
                <a:latin typeface="Times New Roman" panose="02020603050405020304" pitchFamily="18" charset="0"/>
                <a:cs typeface="Times New Roman" panose="02020603050405020304" pitchFamily="18" charset="0"/>
              </a:rPr>
              <a:t>Metrology</a:t>
            </a:r>
            <a:endParaRPr lang="en-US" altLang="zh-CN" sz="2400" dirty="0">
              <a:solidFill>
                <a:srgbClr val="FF0000"/>
              </a:solidFill>
              <a:latin typeface="Times New Roman" panose="02020603050405020304" pitchFamily="18" charset="0"/>
              <a:cs typeface="Times New Roman" panose="02020603050405020304" pitchFamily="18" charset="0"/>
            </a:endParaRPr>
          </a:p>
        </p:txBody>
      </p:sp>
      <p:sp>
        <p:nvSpPr>
          <p:cNvPr id="7" name="矩形 6"/>
          <p:cNvSpPr/>
          <p:nvPr/>
        </p:nvSpPr>
        <p:spPr>
          <a:xfrm>
            <a:off x="2683478" y="1779994"/>
            <a:ext cx="1206381" cy="516935"/>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Fiber Master Laser</a:t>
            </a:r>
            <a:endParaRPr lang="zh-CN" altLang="en-US" sz="135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8" name="Picture 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rot="21211988">
            <a:off x="319485" y="1291882"/>
            <a:ext cx="1730831" cy="1158926"/>
          </a:xfrm>
          <a:prstGeom prst="rect">
            <a:avLst/>
          </a:prstGeom>
          <a:noFill/>
          <a:ln w="9525">
            <a:noFill/>
            <a:miter lim="800000"/>
            <a:headEnd/>
            <a:tailEnd/>
          </a:ln>
        </p:spPr>
      </p:pic>
      <p:sp>
        <p:nvSpPr>
          <p:cNvPr id="9" name="文本框 8"/>
          <p:cNvSpPr txBox="1"/>
          <p:nvPr/>
        </p:nvSpPr>
        <p:spPr>
          <a:xfrm>
            <a:off x="969547" y="2289548"/>
            <a:ext cx="1713931"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PDH locking scheme</a:t>
            </a:r>
            <a:endParaRPr lang="zh-CN" altLang="en-US" sz="1350" b="1" dirty="0">
              <a:latin typeface="Times New Roman" panose="02020603050405020304" pitchFamily="18" charset="0"/>
              <a:cs typeface="Times New Roman" panose="02020603050405020304" pitchFamily="18" charset="0"/>
            </a:endParaRPr>
          </a:p>
        </p:txBody>
      </p:sp>
      <p:cxnSp>
        <p:nvCxnSpPr>
          <p:cNvPr id="10" name="直接箭头连接符 9"/>
          <p:cNvCxnSpPr/>
          <p:nvPr/>
        </p:nvCxnSpPr>
        <p:spPr>
          <a:xfrm rot="10800000">
            <a:off x="1931163" y="2029035"/>
            <a:ext cx="682141"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3929154" y="2029407"/>
            <a:ext cx="1413811"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3450725" y="1421936"/>
            <a:ext cx="2029851" cy="300082"/>
          </a:xfrm>
          <a:prstGeom prst="rect">
            <a:avLst/>
          </a:prstGeom>
          <a:noFill/>
        </p:spPr>
        <p:txBody>
          <a:bodyPr wrap="none" rtlCol="0">
            <a:spAutoFit/>
          </a:bodyPr>
          <a:lstStyle/>
          <a:p>
            <a:r>
              <a:rPr lang="en-US" altLang="zh-CN" sz="1350" b="1" dirty="0" smtClean="0">
                <a:latin typeface="Times New Roman" panose="02020603050405020304" pitchFamily="18" charset="0"/>
                <a:cs typeface="Times New Roman" panose="02020603050405020304" pitchFamily="18" charset="0"/>
              </a:rPr>
              <a:t>Frequency Measurement</a:t>
            </a:r>
            <a:endParaRPr lang="zh-CN" altLang="en-US" sz="1350" b="1" dirty="0">
              <a:latin typeface="Times New Roman" panose="02020603050405020304" pitchFamily="18" charset="0"/>
              <a:cs typeface="Times New Roman" panose="02020603050405020304" pitchFamily="18" charset="0"/>
            </a:endParaRPr>
          </a:p>
        </p:txBody>
      </p:sp>
      <p:cxnSp>
        <p:nvCxnSpPr>
          <p:cNvPr id="17" name="直接箭头连接符 16"/>
          <p:cNvCxnSpPr/>
          <p:nvPr/>
        </p:nvCxnSpPr>
        <p:spPr>
          <a:xfrm flipV="1">
            <a:off x="7258500" y="2775989"/>
            <a:ext cx="0" cy="517585"/>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6206189" y="3293572"/>
            <a:ext cx="2104622" cy="516935"/>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smtClean="0">
                <a:solidFill>
                  <a:schemeClr val="tx1"/>
                </a:solidFill>
                <a:latin typeface="Times New Roman" panose="02020603050405020304" pitchFamily="18" charset="0"/>
                <a:ea typeface="黑体" panose="02010609060101010101" pitchFamily="49" charset="-122"/>
                <a:cs typeface="Times New Roman" panose="02020603050405020304" pitchFamily="18" charset="0"/>
              </a:rPr>
              <a:t>GPS Served </a:t>
            </a:r>
          </a:p>
          <a:p>
            <a:pPr algn="ctr"/>
            <a:r>
              <a:rPr lang="en-US" altLang="zh-CN" sz="1350" b="1" dirty="0" smtClean="0">
                <a:solidFill>
                  <a:schemeClr val="tx1"/>
                </a:solidFill>
                <a:latin typeface="Times New Roman" panose="02020603050405020304" pitchFamily="18" charset="0"/>
                <a:ea typeface="黑体" panose="02010609060101010101" pitchFamily="49" charset="-122"/>
                <a:cs typeface="Times New Roman" panose="02020603050405020304" pitchFamily="18" charset="0"/>
              </a:rPr>
              <a:t>Rubidium Clock 2E-12</a:t>
            </a:r>
            <a:endParaRPr lang="zh-CN" altLang="en-US" sz="135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文本框 19"/>
          <p:cNvSpPr txBox="1"/>
          <p:nvPr/>
        </p:nvSpPr>
        <p:spPr>
          <a:xfrm>
            <a:off x="7258500" y="2880892"/>
            <a:ext cx="1473480" cy="307777"/>
          </a:xfrm>
          <a:prstGeom prst="rect">
            <a:avLst/>
          </a:prstGeom>
          <a:noFill/>
        </p:spPr>
        <p:txBody>
          <a:bodyPr wrap="none" rtlCol="0">
            <a:spAutoFit/>
          </a:bodyPr>
          <a:lstStyle/>
          <a:p>
            <a:r>
              <a:rPr lang="en-US" altLang="zh-CN" sz="1400" dirty="0" smtClean="0">
                <a:latin typeface="Times New Roman" panose="02020603050405020304" pitchFamily="18" charset="0"/>
                <a:cs typeface="Times New Roman" panose="02020603050405020304" pitchFamily="18" charset="0"/>
              </a:rPr>
              <a:t>10MHz Ref clock</a:t>
            </a:r>
            <a:endParaRPr lang="zh-CN" altLang="en-US" sz="1400" dirty="0">
              <a:latin typeface="Times New Roman" panose="02020603050405020304" pitchFamily="18" charset="0"/>
              <a:cs typeface="Times New Roman" panose="02020603050405020304" pitchFamily="18" charset="0"/>
            </a:endParaRPr>
          </a:p>
        </p:txBody>
      </p:sp>
      <p:pic>
        <p:nvPicPr>
          <p:cNvPr id="13" name="图片 12"/>
          <p:cNvPicPr>
            <a:picLocks noChangeAspect="1"/>
          </p:cNvPicPr>
          <p:nvPr/>
        </p:nvPicPr>
        <p:blipFill>
          <a:blip r:embed="rId3"/>
          <a:stretch>
            <a:fillRect/>
          </a:stretch>
        </p:blipFill>
        <p:spPr>
          <a:xfrm>
            <a:off x="5480576" y="1282512"/>
            <a:ext cx="3555848" cy="1491767"/>
          </a:xfrm>
          <a:prstGeom prst="rect">
            <a:avLst/>
          </a:prstGeom>
        </p:spPr>
      </p:pic>
      <p:sp>
        <p:nvSpPr>
          <p:cNvPr id="6" name="文本框 5"/>
          <p:cNvSpPr txBox="1"/>
          <p:nvPr/>
        </p:nvSpPr>
        <p:spPr>
          <a:xfrm>
            <a:off x="5715771" y="4354300"/>
            <a:ext cx="3332964" cy="923330"/>
          </a:xfrm>
          <a:prstGeom prst="rect">
            <a:avLst/>
          </a:prstGeom>
          <a:noFill/>
        </p:spPr>
        <p:txBody>
          <a:bodyPr wrap="none" rtlCol="0">
            <a:spAutoFit/>
          </a:bodyPr>
          <a:lstStyle/>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Frequency Comb</a:t>
            </a: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GPS Served Rubidium Clock</a:t>
            </a: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Accuracy can be within </a:t>
            </a:r>
            <a:r>
              <a:rPr lang="en-US" altLang="zh-CN" dirty="0" smtClean="0">
                <a:latin typeface="Times New Roman" panose="02020603050405020304" pitchFamily="18" charset="0"/>
                <a:cs typeface="Times New Roman" panose="02020603050405020304" pitchFamily="18" charset="0"/>
              </a:rPr>
              <a:t>550Hz</a:t>
            </a:r>
            <a:endParaRPr lang="en-US" altLang="zh-CN" dirty="0" smtClean="0">
              <a:latin typeface="Times New Roman" panose="02020603050405020304" pitchFamily="18" charset="0"/>
              <a:cs typeface="Times New Roman" panose="02020603050405020304" pitchFamily="18" charset="0"/>
            </a:endParaRPr>
          </a:p>
        </p:txBody>
      </p:sp>
      <p:pic>
        <p:nvPicPr>
          <p:cNvPr id="19" name="图片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2684016"/>
            <a:ext cx="5576977" cy="3913755"/>
          </a:xfrm>
          <a:prstGeom prst="rect">
            <a:avLst/>
          </a:prstGeom>
        </p:spPr>
      </p:pic>
      <p:pic>
        <p:nvPicPr>
          <p:cNvPr id="21" name="图片 20"/>
          <p:cNvPicPr>
            <a:picLocks noChangeAspect="1"/>
          </p:cNvPicPr>
          <p:nvPr/>
        </p:nvPicPr>
        <p:blipFill>
          <a:blip r:embed="rId5"/>
          <a:stretch>
            <a:fillRect/>
          </a:stretch>
        </p:blipFill>
        <p:spPr>
          <a:xfrm>
            <a:off x="5536113" y="689327"/>
            <a:ext cx="670076" cy="582912"/>
          </a:xfrm>
          <a:prstGeom prst="rect">
            <a:avLst/>
          </a:prstGeom>
        </p:spPr>
      </p:pic>
    </p:spTree>
    <p:extLst>
      <p:ext uri="{BB962C8B-B14F-4D97-AF65-F5344CB8AC3E}">
        <p14:creationId xmlns:p14="http://schemas.microsoft.com/office/powerpoint/2010/main" val="241323902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4970873" y="3263641"/>
            <a:ext cx="3735318" cy="400110"/>
          </a:xfrm>
          <a:prstGeom prst="rect">
            <a:avLst/>
          </a:prstGeom>
          <a:noFill/>
        </p:spPr>
        <p:txBody>
          <a:bodyPr wrap="none" rtlCol="0">
            <a:spAutoFit/>
          </a:bodyPr>
          <a:lstStyle/>
          <a:p>
            <a:r>
              <a:rPr lang="el-GR" altLang="zh-CN" sz="2000" dirty="0" smtClean="0">
                <a:latin typeface="Times New Roman" panose="02020603050405020304" pitchFamily="18" charset="0"/>
                <a:cs typeface="Times New Roman" panose="02020603050405020304" pitchFamily="18" charset="0"/>
              </a:rPr>
              <a:t>Δ</a:t>
            </a:r>
            <a:r>
              <a:rPr lang="en-US" altLang="zh-CN" sz="2000" i="1" dirty="0" smtClean="0">
                <a:latin typeface="Times New Roman" panose="02020603050405020304" pitchFamily="18" charset="0"/>
                <a:cs typeface="Times New Roman" panose="02020603050405020304" pitchFamily="18" charset="0"/>
              </a:rPr>
              <a:t>f</a:t>
            </a:r>
            <a:r>
              <a:rPr lang="en-US" altLang="zh-CN" sz="2000" dirty="0" smtClean="0">
                <a:latin typeface="Times New Roman" panose="02020603050405020304" pitchFamily="18" charset="0"/>
                <a:cs typeface="Times New Roman" panose="02020603050405020304" pitchFamily="18" charset="0"/>
              </a:rPr>
              <a:t> = </a:t>
            </a:r>
            <a:r>
              <a:rPr lang="en-US" altLang="zh-CN" sz="2000" i="1" dirty="0" smtClean="0">
                <a:latin typeface="Times New Roman" panose="02020603050405020304" pitchFamily="18" charset="0"/>
                <a:cs typeface="Times New Roman" panose="02020603050405020304" pitchFamily="18" charset="0"/>
              </a:rPr>
              <a:t>f</a:t>
            </a:r>
            <a:r>
              <a:rPr lang="en-US" altLang="zh-CN" sz="2000" baseline="-25000" dirty="0" smtClean="0">
                <a:latin typeface="Times New Roman" panose="02020603050405020304" pitchFamily="18" charset="0"/>
                <a:cs typeface="Times New Roman" panose="02020603050405020304" pitchFamily="18" charset="0"/>
              </a:rPr>
              <a:t>b1</a:t>
            </a:r>
            <a:r>
              <a:rPr lang="en-US" altLang="zh-CN" sz="2000" dirty="0" smtClean="0">
                <a:latin typeface="Times New Roman" panose="02020603050405020304" pitchFamily="18" charset="0"/>
                <a:cs typeface="Times New Roman" panose="02020603050405020304" pitchFamily="18" charset="0"/>
              </a:rPr>
              <a:t> – </a:t>
            </a:r>
            <a:r>
              <a:rPr lang="en-US" altLang="zh-CN" sz="2000" i="1" dirty="0" smtClean="0">
                <a:latin typeface="Times New Roman" panose="02020603050405020304" pitchFamily="18" charset="0"/>
                <a:cs typeface="Times New Roman" panose="02020603050405020304" pitchFamily="18" charset="0"/>
              </a:rPr>
              <a:t>f</a:t>
            </a:r>
            <a:r>
              <a:rPr lang="en-US" altLang="zh-CN" sz="2000" baseline="-25000" dirty="0" smtClean="0">
                <a:latin typeface="Times New Roman" panose="02020603050405020304" pitchFamily="18" charset="0"/>
                <a:cs typeface="Times New Roman" panose="02020603050405020304" pitchFamily="18" charset="0"/>
              </a:rPr>
              <a:t>b2</a:t>
            </a:r>
            <a:r>
              <a:rPr lang="en-US" altLang="zh-CN" sz="2000" dirty="0" smtClean="0">
                <a:latin typeface="Times New Roman" panose="02020603050405020304" pitchFamily="18" charset="0"/>
                <a:cs typeface="Times New Roman" panose="02020603050405020304" pitchFamily="18" charset="0"/>
              </a:rPr>
              <a:t> = </a:t>
            </a:r>
            <a:r>
              <a:rPr lang="en-US" altLang="zh-CN" sz="2000" i="1" dirty="0" smtClean="0">
                <a:latin typeface="Times New Roman" panose="02020603050405020304" pitchFamily="18" charset="0"/>
                <a:cs typeface="Times New Roman" panose="02020603050405020304" pitchFamily="18" charset="0"/>
              </a:rPr>
              <a:t>f</a:t>
            </a:r>
            <a:r>
              <a:rPr lang="en-US" altLang="zh-CN" sz="2000" baseline="-25000" dirty="0" smtClean="0">
                <a:latin typeface="Times New Roman" panose="02020603050405020304" pitchFamily="18" charset="0"/>
                <a:cs typeface="Times New Roman" panose="02020603050405020304" pitchFamily="18" charset="0"/>
              </a:rPr>
              <a:t>1</a:t>
            </a:r>
            <a:r>
              <a:rPr lang="en-US" altLang="zh-CN" sz="2000" dirty="0" smtClean="0">
                <a:latin typeface="Times New Roman" panose="02020603050405020304" pitchFamily="18" charset="0"/>
                <a:cs typeface="Times New Roman" panose="02020603050405020304" pitchFamily="18" charset="0"/>
              </a:rPr>
              <a:t> – </a:t>
            </a:r>
            <a:r>
              <a:rPr lang="en-US" altLang="zh-CN" sz="2000" i="1" dirty="0" smtClean="0">
                <a:latin typeface="Times New Roman" panose="02020603050405020304" pitchFamily="18" charset="0"/>
                <a:cs typeface="Times New Roman" panose="02020603050405020304" pitchFamily="18" charset="0"/>
              </a:rPr>
              <a:t>f</a:t>
            </a:r>
            <a:r>
              <a:rPr lang="en-US" altLang="zh-CN" sz="2000" i="1" baseline="-25000" dirty="0" smtClean="0">
                <a:latin typeface="Times New Roman" panose="02020603050405020304" pitchFamily="18" charset="0"/>
                <a:cs typeface="Times New Roman" panose="02020603050405020304" pitchFamily="18" charset="0"/>
              </a:rPr>
              <a:t>2</a:t>
            </a:r>
            <a:r>
              <a:rPr lang="en-US" altLang="zh-CN" sz="2000" dirty="0" smtClean="0">
                <a:latin typeface="Times New Roman" panose="02020603050405020304" pitchFamily="18" charset="0"/>
                <a:cs typeface="Times New Roman" panose="02020603050405020304" pitchFamily="18" charset="0"/>
              </a:rPr>
              <a:t> + </a:t>
            </a:r>
            <a:r>
              <a:rPr lang="en-US" altLang="zh-CN" sz="2000" b="1" dirty="0" smtClean="0">
                <a:solidFill>
                  <a:srgbClr val="FF0000"/>
                </a:solidFill>
                <a:latin typeface="Times New Roman" panose="02020603050405020304" pitchFamily="18" charset="0"/>
                <a:cs typeface="Times New Roman" panose="02020603050405020304" pitchFamily="18" charset="0"/>
              </a:rPr>
              <a:t>(</a:t>
            </a:r>
            <a:r>
              <a:rPr lang="en-US" altLang="zh-CN" sz="2000" b="1" i="1" dirty="0" smtClean="0">
                <a:solidFill>
                  <a:srgbClr val="FF0000"/>
                </a:solidFill>
                <a:latin typeface="Times New Roman" panose="02020603050405020304" pitchFamily="18" charset="0"/>
                <a:cs typeface="Times New Roman" panose="02020603050405020304" pitchFamily="18" charset="0"/>
              </a:rPr>
              <a:t>N</a:t>
            </a:r>
            <a:r>
              <a:rPr lang="en-US" altLang="zh-CN" sz="2000" b="1" i="1" baseline="-25000" dirty="0" smtClean="0">
                <a:solidFill>
                  <a:srgbClr val="FF0000"/>
                </a:solidFill>
                <a:latin typeface="Times New Roman" panose="02020603050405020304" pitchFamily="18" charset="0"/>
                <a:cs typeface="Times New Roman" panose="02020603050405020304" pitchFamily="18" charset="0"/>
              </a:rPr>
              <a:t>2</a:t>
            </a:r>
            <a:r>
              <a:rPr lang="en-US" altLang="zh-CN" sz="2000" b="1" dirty="0" smtClean="0">
                <a:solidFill>
                  <a:srgbClr val="FF0000"/>
                </a:solidFill>
                <a:latin typeface="Times New Roman" panose="02020603050405020304" pitchFamily="18" charset="0"/>
                <a:cs typeface="Times New Roman" panose="02020603050405020304" pitchFamily="18" charset="0"/>
              </a:rPr>
              <a:t> </a:t>
            </a:r>
            <a:r>
              <a:rPr lang="en-US" altLang="zh-CN" sz="2000" b="1" dirty="0">
                <a:solidFill>
                  <a:srgbClr val="FF0000"/>
                </a:solidFill>
                <a:latin typeface="Times New Roman" panose="02020603050405020304" pitchFamily="18" charset="0"/>
                <a:cs typeface="Times New Roman" panose="02020603050405020304" pitchFamily="18" charset="0"/>
              </a:rPr>
              <a:t>– </a:t>
            </a:r>
            <a:r>
              <a:rPr lang="en-US" altLang="zh-CN" sz="2000" b="1" i="1" dirty="0" smtClean="0">
                <a:solidFill>
                  <a:srgbClr val="FF0000"/>
                </a:solidFill>
                <a:latin typeface="Times New Roman" panose="02020603050405020304" pitchFamily="18" charset="0"/>
                <a:cs typeface="Times New Roman" panose="02020603050405020304" pitchFamily="18" charset="0"/>
              </a:rPr>
              <a:t>N</a:t>
            </a:r>
            <a:r>
              <a:rPr lang="en-US" altLang="zh-CN" sz="2000" b="1" i="1" baseline="-25000" dirty="0" smtClean="0">
                <a:solidFill>
                  <a:srgbClr val="FF0000"/>
                </a:solidFill>
                <a:latin typeface="Times New Roman" panose="02020603050405020304" pitchFamily="18" charset="0"/>
                <a:cs typeface="Times New Roman" panose="02020603050405020304" pitchFamily="18" charset="0"/>
              </a:rPr>
              <a:t>1</a:t>
            </a:r>
            <a:r>
              <a:rPr lang="en-US" altLang="zh-CN" sz="2000" b="1" dirty="0" smtClean="0">
                <a:solidFill>
                  <a:srgbClr val="FF0000"/>
                </a:solidFill>
                <a:latin typeface="Times New Roman" panose="02020603050405020304" pitchFamily="18" charset="0"/>
                <a:cs typeface="Times New Roman" panose="02020603050405020304" pitchFamily="18" charset="0"/>
              </a:rPr>
              <a:t>) </a:t>
            </a:r>
            <a:r>
              <a:rPr lang="en-US" altLang="zh-CN" sz="2000" b="1" i="1" dirty="0" err="1" smtClean="0">
                <a:solidFill>
                  <a:srgbClr val="FF0000"/>
                </a:solidFill>
                <a:latin typeface="Times New Roman" panose="02020603050405020304" pitchFamily="18" charset="0"/>
                <a:cs typeface="Times New Roman" panose="02020603050405020304" pitchFamily="18" charset="0"/>
              </a:rPr>
              <a:t>f</a:t>
            </a:r>
            <a:r>
              <a:rPr lang="en-US" altLang="zh-CN" sz="2000" b="1" baseline="-25000" dirty="0" err="1" smtClean="0">
                <a:solidFill>
                  <a:srgbClr val="FF0000"/>
                </a:solidFill>
                <a:latin typeface="Times New Roman" panose="02020603050405020304" pitchFamily="18" charset="0"/>
                <a:cs typeface="Times New Roman" panose="02020603050405020304" pitchFamily="18" charset="0"/>
              </a:rPr>
              <a:t>r</a:t>
            </a:r>
            <a:endParaRPr lang="zh-CN" altLang="en-US" sz="2000" b="1" baseline="-25000" dirty="0">
              <a:solidFill>
                <a:srgbClr val="FF0000"/>
              </a:solidFill>
              <a:latin typeface="Times New Roman" panose="02020603050405020304" pitchFamily="18" charset="0"/>
              <a:cs typeface="Times New Roman" panose="02020603050405020304" pitchFamily="18" charset="0"/>
            </a:endParaRPr>
          </a:p>
        </p:txBody>
      </p:sp>
      <p:sp>
        <p:nvSpPr>
          <p:cNvPr id="10" name="文本框 9"/>
          <p:cNvSpPr txBox="1"/>
          <p:nvPr/>
        </p:nvSpPr>
        <p:spPr>
          <a:xfrm>
            <a:off x="4983573" y="4873011"/>
            <a:ext cx="2517036" cy="400110"/>
          </a:xfrm>
          <a:prstGeom prst="rect">
            <a:avLst/>
          </a:prstGeom>
          <a:noFill/>
        </p:spPr>
        <p:txBody>
          <a:bodyPr wrap="none" rtlCol="0">
            <a:spAutoFit/>
          </a:bodyPr>
          <a:lstStyle/>
          <a:p>
            <a:r>
              <a:rPr lang="el-GR" altLang="zh-CN" sz="2000" dirty="0">
                <a:latin typeface="Times New Roman" panose="02020603050405020304" pitchFamily="18" charset="0"/>
                <a:cs typeface="Times New Roman" panose="02020603050405020304" pitchFamily="18" charset="0"/>
              </a:rPr>
              <a:t>Δ</a:t>
            </a:r>
            <a:r>
              <a:rPr lang="en-US" altLang="zh-CN" sz="2000" i="1" dirty="0">
                <a:latin typeface="Times New Roman" panose="02020603050405020304" pitchFamily="18" charset="0"/>
                <a:cs typeface="Times New Roman" panose="02020603050405020304" pitchFamily="18" charset="0"/>
              </a:rPr>
              <a:t>f</a:t>
            </a:r>
            <a:r>
              <a:rPr lang="en-US" altLang="zh-CN" sz="2000" dirty="0">
                <a:latin typeface="Times New Roman" panose="02020603050405020304" pitchFamily="18" charset="0"/>
                <a:cs typeface="Times New Roman" panose="02020603050405020304" pitchFamily="18" charset="0"/>
              </a:rPr>
              <a:t> </a:t>
            </a:r>
            <a:r>
              <a:rPr lang="en-US" altLang="zh-CN" sz="2000" dirty="0" smtClean="0">
                <a:latin typeface="Times New Roman" panose="02020603050405020304" pitchFamily="18" charset="0"/>
                <a:cs typeface="Times New Roman" panose="02020603050405020304" pitchFamily="18" charset="0"/>
              </a:rPr>
              <a:t>=  </a:t>
            </a:r>
            <a:r>
              <a:rPr lang="en-US" altLang="zh-CN" sz="2000" i="1" dirty="0" smtClean="0">
                <a:latin typeface="Times New Roman" panose="02020603050405020304" pitchFamily="18" charset="0"/>
                <a:cs typeface="Times New Roman" panose="02020603050405020304" pitchFamily="18" charset="0"/>
              </a:rPr>
              <a:t>f</a:t>
            </a:r>
            <a:r>
              <a:rPr lang="en-US" altLang="zh-CN" sz="2000" baseline="-25000" dirty="0" smtClean="0">
                <a:latin typeface="Times New Roman" panose="02020603050405020304" pitchFamily="18" charset="0"/>
                <a:cs typeface="Times New Roman" panose="02020603050405020304" pitchFamily="18" charset="0"/>
              </a:rPr>
              <a:t>1566</a:t>
            </a:r>
            <a:r>
              <a:rPr lang="en-US" altLang="zh-CN" sz="2000" dirty="0" smtClean="0">
                <a:latin typeface="Times New Roman" panose="02020603050405020304" pitchFamily="18" charset="0"/>
                <a:cs typeface="Times New Roman" panose="02020603050405020304" pitchFamily="18" charset="0"/>
              </a:rPr>
              <a:t>/</a:t>
            </a:r>
            <a:r>
              <a:rPr lang="en-US" altLang="zh-CN" sz="2000" i="1" dirty="0" smtClean="0">
                <a:latin typeface="Times New Roman" panose="02020603050405020304" pitchFamily="18" charset="0"/>
                <a:cs typeface="Times New Roman" panose="02020603050405020304" pitchFamily="18" charset="0"/>
              </a:rPr>
              <a:t>m</a:t>
            </a:r>
            <a:r>
              <a:rPr lang="en-US" altLang="zh-CN" sz="2000" baseline="-25000" dirty="0" smtClean="0">
                <a:latin typeface="Times New Roman" panose="02020603050405020304" pitchFamily="18" charset="0"/>
                <a:cs typeface="Times New Roman" panose="02020603050405020304" pitchFamily="18" charset="0"/>
              </a:rPr>
              <a:t>1</a:t>
            </a:r>
            <a:r>
              <a:rPr lang="en-US" altLang="zh-CN" sz="2000" dirty="0" smtClean="0">
                <a:latin typeface="Times New Roman" panose="02020603050405020304" pitchFamily="18" charset="0"/>
                <a:cs typeface="Times New Roman" panose="02020603050405020304" pitchFamily="18" charset="0"/>
              </a:rPr>
              <a:t> – </a:t>
            </a:r>
            <a:r>
              <a:rPr lang="en-US" altLang="zh-CN" sz="2000" i="1" dirty="0" smtClean="0">
                <a:latin typeface="Times New Roman" panose="02020603050405020304" pitchFamily="18" charset="0"/>
                <a:cs typeface="Times New Roman" panose="02020603050405020304" pitchFamily="18" charset="0"/>
              </a:rPr>
              <a:t>f</a:t>
            </a:r>
            <a:r>
              <a:rPr lang="en-US" altLang="zh-CN" sz="2000" baseline="-25000" dirty="0" smtClean="0">
                <a:latin typeface="Times New Roman" panose="02020603050405020304" pitchFamily="18" charset="0"/>
                <a:cs typeface="Times New Roman" panose="02020603050405020304" pitchFamily="18" charset="0"/>
              </a:rPr>
              <a:t>1083</a:t>
            </a:r>
            <a:r>
              <a:rPr lang="en-US" altLang="zh-CN" sz="2000" dirty="0" smtClean="0">
                <a:latin typeface="Times New Roman" panose="02020603050405020304" pitchFamily="18" charset="0"/>
                <a:cs typeface="Times New Roman" panose="02020603050405020304" pitchFamily="18" charset="0"/>
              </a:rPr>
              <a:t>/</a:t>
            </a:r>
            <a:r>
              <a:rPr lang="en-US" altLang="zh-CN" sz="2000" i="1" dirty="0" smtClean="0">
                <a:latin typeface="Times New Roman" panose="02020603050405020304" pitchFamily="18" charset="0"/>
                <a:cs typeface="Times New Roman" panose="02020603050405020304" pitchFamily="18" charset="0"/>
              </a:rPr>
              <a:t>m</a:t>
            </a:r>
            <a:r>
              <a:rPr lang="en-US" altLang="zh-CN" sz="2000" baseline="-25000" dirty="0" smtClean="0">
                <a:latin typeface="Times New Roman" panose="02020603050405020304" pitchFamily="18" charset="0"/>
                <a:cs typeface="Times New Roman" panose="02020603050405020304" pitchFamily="18" charset="0"/>
              </a:rPr>
              <a:t>2</a:t>
            </a:r>
            <a:endParaRPr lang="en-US" altLang="zh-CN" sz="2000" dirty="0" smtClean="0">
              <a:solidFill>
                <a:srgbClr val="FF0000"/>
              </a:solidFill>
              <a:latin typeface="Times New Roman" panose="02020603050405020304" pitchFamily="18" charset="0"/>
              <a:cs typeface="Times New Roman" panose="02020603050405020304" pitchFamily="18" charset="0"/>
            </a:endParaRPr>
          </a:p>
        </p:txBody>
      </p:sp>
      <p:sp>
        <p:nvSpPr>
          <p:cNvPr id="12"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anose="02020603050405020304" pitchFamily="18" charset="0"/>
                <a:ea typeface="宋体" panose="02010600030101010101" pitchFamily="2" charset="-122"/>
                <a:cs typeface="Times New Roman" panose="02020603050405020304" pitchFamily="18" charset="0"/>
              </a:rPr>
              <a:t>Probe laser line-width discriminate</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7271" y="1082483"/>
            <a:ext cx="4237194" cy="4835718"/>
          </a:xfrm>
          <a:prstGeom prst="rect">
            <a:avLst/>
          </a:prstGeom>
          <a:solidFill>
            <a:srgbClr val="FFFFFF">
              <a:shade val="85000"/>
            </a:srgbClr>
          </a:solidFill>
          <a:ln w="76200" cap="sq">
            <a:solidFill>
              <a:srgbClr val="FFFFFF"/>
            </a:solidFill>
            <a:miter lim="800000"/>
          </a:ln>
          <a:effectLst>
            <a:outerShdw blurRad="55000" dist="18000" dir="5400000" algn="tl" rotWithShape="0">
              <a:srgbClr val="000000">
                <a:alpha val="40000"/>
              </a:srgbClr>
            </a:outerShdw>
          </a:effectLst>
        </p:spPr>
      </p:pic>
      <p:sp>
        <p:nvSpPr>
          <p:cNvPr id="14" name="右箭头 13"/>
          <p:cNvSpPr/>
          <p:nvPr/>
        </p:nvSpPr>
        <p:spPr>
          <a:xfrm>
            <a:off x="4586047" y="3247411"/>
            <a:ext cx="443154" cy="46166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右箭头 15"/>
          <p:cNvSpPr/>
          <p:nvPr/>
        </p:nvSpPr>
        <p:spPr>
          <a:xfrm>
            <a:off x="4598747" y="4873011"/>
            <a:ext cx="443154" cy="46166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320800" y="6077635"/>
            <a:ext cx="7056582" cy="461665"/>
          </a:xfrm>
          <a:prstGeom prst="rect">
            <a:avLst/>
          </a:prstGeom>
        </p:spPr>
        <p:txBody>
          <a:bodyPr wrap="square">
            <a:spAutoFit/>
          </a:bodyPr>
          <a:lstStyle/>
          <a:p>
            <a:r>
              <a:rPr lang="en-US" sz="2400" dirty="0" smtClean="0">
                <a:latin typeface="Times New Roman" pitchFamily="18" charset="0"/>
                <a:cs typeface="Times New Roman" pitchFamily="18" charset="0"/>
              </a:rPr>
              <a:t>Y. Yao et. al. Applied </a:t>
            </a:r>
            <a:r>
              <a:rPr lang="en-US" sz="2400" dirty="0" smtClean="0">
                <a:latin typeface="Times New Roman" pitchFamily="18" charset="0"/>
                <a:cs typeface="Times New Roman" pitchFamily="18" charset="0"/>
              </a:rPr>
              <a:t>Physics Letter 109,131102(2016)</a:t>
            </a:r>
            <a:endParaRPr lang="en-US" sz="2400" dirty="0">
              <a:latin typeface="Times New Roman" pitchFamily="18" charset="0"/>
              <a:cs typeface="Times New Roman" pitchFamily="18" charset="0"/>
            </a:endParaRPr>
          </a:p>
        </p:txBody>
      </p:sp>
    </p:spTree>
    <p:extLst>
      <p:ext uri="{BB962C8B-B14F-4D97-AF65-F5344CB8AC3E}">
        <p14:creationId xmlns:p14="http://schemas.microsoft.com/office/powerpoint/2010/main" val="40216413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anose="02020603050405020304" pitchFamily="18" charset="0"/>
                <a:ea typeface="宋体" panose="02010600030101010101" pitchFamily="2" charset="-122"/>
                <a:cs typeface="Times New Roman" panose="02020603050405020304" pitchFamily="18" charset="0"/>
              </a:rPr>
              <a:t>Laser line-width measurement</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12" name="组合 11"/>
          <p:cNvGrpSpPr/>
          <p:nvPr/>
        </p:nvGrpSpPr>
        <p:grpSpPr>
          <a:xfrm>
            <a:off x="548950" y="1014644"/>
            <a:ext cx="7896550" cy="4967056"/>
            <a:chOff x="1045465" y="1370243"/>
            <a:chExt cx="6672072" cy="5040517"/>
          </a:xfrm>
        </p:grpSpPr>
        <p:pic>
          <p:nvPicPr>
            <p:cNvPr id="13" name="图片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5465" y="1370243"/>
              <a:ext cx="6672072" cy="5040517"/>
            </a:xfrm>
            <a:prstGeom prst="rect">
              <a:avLst/>
            </a:prstGeom>
          </p:spPr>
        </p:pic>
        <p:sp>
          <p:nvSpPr>
            <p:cNvPr id="14" name="矩形 13"/>
            <p:cNvSpPr/>
            <p:nvPr/>
          </p:nvSpPr>
          <p:spPr>
            <a:xfrm>
              <a:off x="1895288" y="1585922"/>
              <a:ext cx="2063385" cy="923330"/>
            </a:xfrm>
            <a:prstGeom prst="rect">
              <a:avLst/>
            </a:prstGeom>
          </p:spPr>
          <p:txBody>
            <a:bodyPr wrap="none">
              <a:spAutoFit/>
            </a:bodyPr>
            <a:lstStyle/>
            <a:p>
              <a:r>
                <a:rPr lang="en-US" altLang="zh-CN" dirty="0" err="1" smtClean="0">
                  <a:latin typeface="Times New Roman" panose="02020603050405020304" pitchFamily="18" charset="0"/>
                  <a:cs typeface="Times New Roman" panose="02020603050405020304" pitchFamily="18" charset="0"/>
                </a:rPr>
                <a:t>Avg</a:t>
              </a:r>
              <a:r>
                <a:rPr lang="en-US" altLang="zh-CN" dirty="0" smtClean="0">
                  <a:latin typeface="Times New Roman" panose="02020603050405020304" pitchFamily="18" charset="0"/>
                  <a:cs typeface="Times New Roman" panose="02020603050405020304" pitchFamily="18" charset="0"/>
                </a:rPr>
                <a:t>: 60 times</a:t>
              </a:r>
            </a:p>
            <a:p>
              <a:r>
                <a:rPr lang="en-US" altLang="zh-CN" dirty="0">
                  <a:latin typeface="Times New Roman" panose="02020603050405020304" pitchFamily="18" charset="0"/>
                  <a:cs typeface="Times New Roman" panose="02020603050405020304" pitchFamily="18" charset="0"/>
                </a:rPr>
                <a:t>S</a:t>
              </a:r>
              <a:r>
                <a:rPr lang="en-US" altLang="zh-CN" dirty="0" smtClean="0">
                  <a:latin typeface="Times New Roman" panose="02020603050405020304" pitchFamily="18" charset="0"/>
                  <a:cs typeface="Times New Roman" panose="02020603050405020304" pitchFamily="18" charset="0"/>
                </a:rPr>
                <a:t>weep time: 200 </a:t>
              </a:r>
              <a:r>
                <a:rPr lang="en-US" altLang="zh-CN" dirty="0" err="1" smtClean="0">
                  <a:latin typeface="Times New Roman" panose="02020603050405020304" pitchFamily="18" charset="0"/>
                  <a:cs typeface="Times New Roman" panose="02020603050405020304" pitchFamily="18" charset="0"/>
                </a:rPr>
                <a:t>ms</a:t>
              </a:r>
              <a:endParaRPr lang="en-US" altLang="zh-CN" dirty="0" smtClean="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RBW: 100 Hz</a:t>
              </a:r>
              <a:endParaRPr lang="en-US" altLang="zh-CN"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23218167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384025" y="6436345"/>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23</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7190"/>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itchFamily="18" charset="0"/>
                <a:ea typeface="Arial Unicode MS" panose="020B0604020202020204" pitchFamily="34" charset="-122"/>
                <a:cs typeface="Times New Roman" pitchFamily="18" charset="0"/>
              </a:rPr>
              <a:t>First Order Doppler</a:t>
            </a:r>
            <a:endParaRPr lang="zh-CN" altLang="en-US" sz="2400" b="1" dirty="0">
              <a:ln w="0"/>
              <a:latin typeface="Times New Roman" pitchFamily="18" charset="0"/>
              <a:ea typeface="Arial Unicode MS" panose="020B0604020202020204" pitchFamily="34" charset="-122"/>
              <a:cs typeface="Times New Roman" pitchFamily="18" charset="0"/>
            </a:endParaRPr>
          </a:p>
        </p:txBody>
      </p:sp>
      <p:sp>
        <p:nvSpPr>
          <p:cNvPr id="4" name="矩形 3"/>
          <p:cNvSpPr/>
          <p:nvPr/>
        </p:nvSpPr>
        <p:spPr>
          <a:xfrm>
            <a:off x="314826" y="532964"/>
            <a:ext cx="2917786" cy="718466"/>
          </a:xfrm>
          <a:prstGeom prst="rect">
            <a:avLst/>
          </a:prstGeom>
        </p:spPr>
        <p:txBody>
          <a:bodyPr wrap="none">
            <a:spAutoFit/>
          </a:bodyPr>
          <a:lstStyle/>
          <a:p>
            <a:pPr marL="285750" indent="-285750">
              <a:lnSpc>
                <a:spcPct val="200000"/>
              </a:lnSpc>
              <a:buFont typeface="Wingdings" panose="05000000000000000000" pitchFamily="2" charset="2"/>
              <a:buChar char="l"/>
            </a:pPr>
            <a:r>
              <a:rPr lang="en-US" altLang="zh-CN" sz="2400" dirty="0">
                <a:latin typeface="Times New Roman" panose="02020603050405020304" pitchFamily="18" charset="0"/>
                <a:cs typeface="Times New Roman" panose="02020603050405020304" pitchFamily="18" charset="0"/>
              </a:rPr>
              <a:t>First Order Doppler</a:t>
            </a:r>
            <a:endParaRPr lang="en-US" altLang="zh-CN" sz="2400" dirty="0">
              <a:solidFill>
                <a:srgbClr val="FF0000"/>
              </a:solidFill>
              <a:latin typeface="Times New Roman" panose="02020603050405020304" pitchFamily="18" charset="0"/>
              <a:cs typeface="Times New Roman" panose="02020603050405020304" pitchFamily="18" charset="0"/>
            </a:endParaRPr>
          </a:p>
        </p:txBody>
      </p:sp>
      <p:sp>
        <p:nvSpPr>
          <p:cNvPr id="6" name="右箭头 5"/>
          <p:cNvSpPr/>
          <p:nvPr/>
        </p:nvSpPr>
        <p:spPr>
          <a:xfrm>
            <a:off x="575696" y="2210939"/>
            <a:ext cx="1800225" cy="4572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sp>
        <p:nvSpPr>
          <p:cNvPr id="7" name="文本框 6"/>
          <p:cNvSpPr txBox="1"/>
          <p:nvPr/>
        </p:nvSpPr>
        <p:spPr>
          <a:xfrm>
            <a:off x="2286951" y="2383807"/>
            <a:ext cx="1257717" cy="323165"/>
          </a:xfrm>
          <a:prstGeom prst="rect">
            <a:avLst/>
          </a:prstGeom>
          <a:noFill/>
        </p:spPr>
        <p:txBody>
          <a:bodyPr wrap="none" rtlCol="0">
            <a:spAutoFit/>
          </a:bodyPr>
          <a:lstStyle/>
          <a:p>
            <a:r>
              <a:rPr lang="en-US" altLang="zh-CN" sz="1500" b="1" dirty="0">
                <a:solidFill>
                  <a:srgbClr val="00B0F0"/>
                </a:solidFill>
              </a:rPr>
              <a:t>Atomic Beam</a:t>
            </a:r>
            <a:endParaRPr lang="zh-CN" altLang="en-US" sz="1500" b="1" dirty="0">
              <a:solidFill>
                <a:srgbClr val="00B0F0"/>
              </a:solidFill>
            </a:endParaRPr>
          </a:p>
        </p:txBody>
      </p:sp>
      <p:cxnSp>
        <p:nvCxnSpPr>
          <p:cNvPr id="8" name="直接箭头连接符 7"/>
          <p:cNvCxnSpPr/>
          <p:nvPr/>
        </p:nvCxnSpPr>
        <p:spPr>
          <a:xfrm>
            <a:off x="1203047" y="1544208"/>
            <a:ext cx="429042" cy="1785531"/>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0" name="文本框 9"/>
          <p:cNvSpPr txBox="1"/>
          <p:nvPr/>
        </p:nvSpPr>
        <p:spPr>
          <a:xfrm>
            <a:off x="1408355" y="1828751"/>
            <a:ext cx="1157433" cy="323165"/>
          </a:xfrm>
          <a:prstGeom prst="rect">
            <a:avLst/>
          </a:prstGeom>
          <a:noFill/>
        </p:spPr>
        <p:txBody>
          <a:bodyPr wrap="none" rtlCol="0">
            <a:spAutoFit/>
          </a:bodyPr>
          <a:lstStyle/>
          <a:p>
            <a:r>
              <a:rPr lang="en-US" altLang="zh-CN" sz="1500" b="1" dirty="0">
                <a:solidFill>
                  <a:srgbClr val="00B0F0"/>
                </a:solidFill>
              </a:rPr>
              <a:t>Probe Laser</a:t>
            </a:r>
            <a:endParaRPr lang="zh-CN" altLang="en-US" sz="1500" b="1" dirty="0">
              <a:solidFill>
                <a:srgbClr val="00B0F0"/>
              </a:solidFill>
            </a:endParaRPr>
          </a:p>
        </p:txBody>
      </p:sp>
      <p:cxnSp>
        <p:nvCxnSpPr>
          <p:cNvPr id="11" name="直接连接符 10"/>
          <p:cNvCxnSpPr/>
          <p:nvPr/>
        </p:nvCxnSpPr>
        <p:spPr>
          <a:xfrm rot="16200000" flipH="1">
            <a:off x="298735" y="2391196"/>
            <a:ext cx="2238377" cy="3005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3523138" y="2010884"/>
            <a:ext cx="1972015"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No Doppler cancel</a:t>
            </a:r>
            <a:endParaRPr lang="zh-CN" altLang="en-US" dirty="0">
              <a:latin typeface="Times New Roman" panose="02020603050405020304" pitchFamily="18" charset="0"/>
              <a:cs typeface="Times New Roman" panose="02020603050405020304" pitchFamily="18" charset="0"/>
            </a:endParaRPr>
          </a:p>
        </p:txBody>
      </p:sp>
      <p:sp>
        <p:nvSpPr>
          <p:cNvPr id="36" name="文本框 35"/>
          <p:cNvSpPr txBox="1"/>
          <p:nvPr/>
        </p:nvSpPr>
        <p:spPr>
          <a:xfrm>
            <a:off x="1153738" y="1321534"/>
            <a:ext cx="304892" cy="369332"/>
          </a:xfrm>
          <a:prstGeom prst="rect">
            <a:avLst/>
          </a:prstGeom>
          <a:noFill/>
        </p:spPr>
        <p:txBody>
          <a:bodyPr wrap="none" rtlCol="0">
            <a:spAutoFit/>
          </a:bodyPr>
          <a:lstStyle/>
          <a:p>
            <a:r>
              <a:rPr lang="el-GR" altLang="zh-CN" dirty="0" smtClean="0"/>
              <a:t>θ</a:t>
            </a:r>
            <a:endParaRPr lang="zh-CN" altLang="en-US" dirty="0"/>
          </a:p>
        </p:txBody>
      </p:sp>
      <mc:AlternateContent xmlns:mc="http://schemas.openxmlformats.org/markup-compatibility/2006" xmlns:a14="http://schemas.microsoft.com/office/drawing/2010/main">
        <mc:Choice Requires="a14">
          <p:sp>
            <p:nvSpPr>
              <p:cNvPr id="40" name="文本框 39"/>
              <p:cNvSpPr txBox="1"/>
              <p:nvPr/>
            </p:nvSpPr>
            <p:spPr>
              <a:xfrm>
                <a:off x="3552909" y="1682999"/>
                <a:ext cx="1745542" cy="7386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Δ</m:t>
                      </m:r>
                      <m:sSub>
                        <m:sSubPr>
                          <m:ctrlPr>
                            <a:rPr lang="en-US" altLang="zh-CN" sz="2400" i="1" smtClean="0">
                              <a:latin typeface="Cambria Math" panose="02040503050406030204" pitchFamily="18" charset="0"/>
                              <a:ea typeface="Cambria Math" panose="02040503050406030204" pitchFamily="18" charset="0"/>
                            </a:rPr>
                          </m:ctrlPr>
                        </m:sSubPr>
                        <m:e>
                          <m:r>
                            <a:rPr lang="zh-CN" altLang="el-GR" sz="2400" i="1">
                              <a:latin typeface="Cambria Math" panose="02040503050406030204" pitchFamily="18" charset="0"/>
                              <a:ea typeface="Cambria Math" panose="02040503050406030204" pitchFamily="18" charset="0"/>
                            </a:rPr>
                            <m:t>𝜈</m:t>
                          </m:r>
                        </m:e>
                        <m:sub>
                          <m:r>
                            <m:rPr>
                              <m:sty m:val="p"/>
                            </m:rPr>
                            <a:rPr lang="en-US" altLang="zh-CN" sz="2400" i="1">
                              <a:latin typeface="Cambria Math" panose="02040503050406030204" pitchFamily="18" charset="0"/>
                              <a:ea typeface="Cambria Math" panose="02040503050406030204" pitchFamily="18" charset="0"/>
                            </a:rPr>
                            <m:t>D</m:t>
                          </m:r>
                        </m:sub>
                      </m:sSub>
                      <m:r>
                        <a:rPr lang="en-US" altLang="zh-CN" sz="2400" i="1" smtClean="0">
                          <a:latin typeface="Cambria Math" panose="02040503050406030204" pitchFamily="18" charset="0"/>
                        </a:rPr>
                        <m:t>=</m:t>
                      </m:r>
                      <m:r>
                        <m:rPr>
                          <m:sty m:val="p"/>
                        </m:rPr>
                        <a:rPr lang="en-US" altLang="zh-CN" sz="2400" i="1">
                          <a:latin typeface="Cambria Math" panose="02040503050406030204" pitchFamily="18" charset="0"/>
                        </a:rPr>
                        <m:t>k</m:t>
                      </m:r>
                      <m:r>
                        <a:rPr lang="en-US" altLang="zh-CN" sz="2400" b="0" i="1" smtClean="0">
                          <a:latin typeface="Cambria Math" panose="02040503050406030204" pitchFamily="18" charset="0"/>
                          <a:ea typeface="Cambria Math" panose="02040503050406030204" pitchFamily="18" charset="0"/>
                        </a:rPr>
                        <m:t>𝑣</m:t>
                      </m:r>
                      <m:r>
                        <a:rPr lang="en-US" altLang="zh-CN" sz="2400" b="0" i="1" smtClean="0">
                          <a:latin typeface="Cambria Math" panose="02040503050406030204" pitchFamily="18" charset="0"/>
                          <a:ea typeface="Cambria Math" panose="02040503050406030204" pitchFamily="18" charset="0"/>
                        </a:rPr>
                        <m:t>∙</m:t>
                      </m:r>
                      <m:r>
                        <m:rPr>
                          <m:nor/>
                        </m:rPr>
                        <a:rPr lang="el-GR" altLang="zh-CN" sz="2400" dirty="0"/>
                        <m:t>θ</m:t>
                      </m:r>
                    </m:oMath>
                  </m:oMathPara>
                </a14:m>
                <a:endParaRPr lang="zh-CN" altLang="en-US" sz="2400" dirty="0"/>
              </a:p>
              <a:p>
                <a:endParaRPr lang="zh-CN" altLang="en-US" sz="2400" dirty="0">
                  <a:latin typeface="Times New Roman" panose="02020603050405020304" pitchFamily="18" charset="0"/>
                  <a:cs typeface="Times New Roman" panose="02020603050405020304" pitchFamily="18" charset="0"/>
                </a:endParaRPr>
              </a:p>
            </p:txBody>
          </p:sp>
        </mc:Choice>
        <mc:Fallback xmlns="">
          <p:sp>
            <p:nvSpPr>
              <p:cNvPr id="40" name="文本框 39"/>
              <p:cNvSpPr txBox="1">
                <a:spLocks noRot="1" noChangeAspect="1" noMove="1" noResize="1" noEditPoints="1" noAdjustHandles="1" noChangeArrowheads="1" noChangeShapeType="1" noTextEdit="1"/>
              </p:cNvSpPr>
              <p:nvPr/>
            </p:nvSpPr>
            <p:spPr>
              <a:xfrm>
                <a:off x="3552909" y="1682999"/>
                <a:ext cx="1745542" cy="738664"/>
              </a:xfrm>
              <a:prstGeom prst="rect">
                <a:avLst/>
              </a:prstGeom>
              <a:blipFill>
                <a:blip r:embed="rId3"/>
                <a:stretch>
                  <a:fillRect l="-2797" r="-2797"/>
                </a:stretch>
              </a:blipFill>
            </p:spPr>
            <p:txBody>
              <a:bodyPr/>
              <a:lstStyle/>
              <a:p>
                <a:r>
                  <a:rPr lang="zh-CN" altLang="en-US">
                    <a:noFill/>
                  </a:rPr>
                  <a:t> </a:t>
                </a:r>
              </a:p>
            </p:txBody>
          </p:sp>
        </mc:Fallback>
      </mc:AlternateContent>
      <p:cxnSp>
        <p:nvCxnSpPr>
          <p:cNvPr id="25" name="直接连接符 24"/>
          <p:cNvCxnSpPr/>
          <p:nvPr/>
        </p:nvCxnSpPr>
        <p:spPr>
          <a:xfrm>
            <a:off x="6697394" y="957811"/>
            <a:ext cx="3347" cy="237192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graphicFrame>
        <p:nvGraphicFramePr>
          <p:cNvPr id="44" name="对象 43"/>
          <p:cNvGraphicFramePr>
            <a:graphicFrameLocks noChangeAspect="1"/>
          </p:cNvGraphicFramePr>
          <p:nvPr>
            <p:extLst>
              <p:ext uri="{D42A27DB-BD31-4B8C-83A1-F6EECF244321}">
                <p14:modId xmlns:p14="http://schemas.microsoft.com/office/powerpoint/2010/main" val="3018791488"/>
              </p:ext>
            </p:extLst>
          </p:nvPr>
        </p:nvGraphicFramePr>
        <p:xfrm>
          <a:off x="4668179" y="490145"/>
          <a:ext cx="3921125" cy="3000375"/>
        </p:xfrm>
        <a:graphic>
          <a:graphicData uri="http://schemas.openxmlformats.org/presentationml/2006/ole">
            <mc:AlternateContent xmlns:mc="http://schemas.openxmlformats.org/markup-compatibility/2006">
              <mc:Choice xmlns:v="urn:schemas-microsoft-com:vml" Requires="v">
                <p:oleObj spid="_x0000_s7075" name="Graph" r:id="rId4" imgW="3920760" imgH="3000960" progId="Origin50.Graph">
                  <p:embed/>
                </p:oleObj>
              </mc:Choice>
              <mc:Fallback>
                <p:oleObj name="Graph" r:id="rId4" imgW="3920760" imgH="3000960" progId="Origin50.Graph">
                  <p:embed/>
                  <p:pic>
                    <p:nvPicPr>
                      <p:cNvPr id="0" name=""/>
                      <p:cNvPicPr/>
                      <p:nvPr/>
                    </p:nvPicPr>
                    <p:blipFill>
                      <a:blip r:embed="rId5"/>
                      <a:stretch>
                        <a:fillRect/>
                      </a:stretch>
                    </p:blipFill>
                    <p:spPr>
                      <a:xfrm>
                        <a:off x="4668179" y="490145"/>
                        <a:ext cx="3921125" cy="3000375"/>
                      </a:xfrm>
                      <a:prstGeom prst="rect">
                        <a:avLst/>
                      </a:prstGeom>
                    </p:spPr>
                  </p:pic>
                </p:oleObj>
              </mc:Fallback>
            </mc:AlternateContent>
          </a:graphicData>
        </a:graphic>
      </p:graphicFrame>
      <p:graphicFrame>
        <p:nvGraphicFramePr>
          <p:cNvPr id="47" name="对象 46"/>
          <p:cNvGraphicFramePr>
            <a:graphicFrameLocks noChangeAspect="1"/>
          </p:cNvGraphicFramePr>
          <p:nvPr>
            <p:extLst>
              <p:ext uri="{D42A27DB-BD31-4B8C-83A1-F6EECF244321}">
                <p14:modId xmlns:p14="http://schemas.microsoft.com/office/powerpoint/2010/main" val="1829514944"/>
              </p:ext>
            </p:extLst>
          </p:nvPr>
        </p:nvGraphicFramePr>
        <p:xfrm>
          <a:off x="4462900" y="3320149"/>
          <a:ext cx="3921125" cy="3000375"/>
        </p:xfrm>
        <a:graphic>
          <a:graphicData uri="http://schemas.openxmlformats.org/presentationml/2006/ole">
            <mc:AlternateContent xmlns:mc="http://schemas.openxmlformats.org/markup-compatibility/2006">
              <mc:Choice xmlns:v="urn:schemas-microsoft-com:vml" Requires="v">
                <p:oleObj spid="_x0000_s7076" name="Graph" r:id="rId6" imgW="3920760" imgH="3000960" progId="Origin50.Graph">
                  <p:embed/>
                </p:oleObj>
              </mc:Choice>
              <mc:Fallback>
                <p:oleObj name="Graph" r:id="rId6" imgW="3920760" imgH="3000960" progId="Origin50.Graph">
                  <p:embed/>
                  <p:pic>
                    <p:nvPicPr>
                      <p:cNvPr id="0" name=""/>
                      <p:cNvPicPr/>
                      <p:nvPr/>
                    </p:nvPicPr>
                    <p:blipFill>
                      <a:blip r:embed="rId7"/>
                      <a:stretch>
                        <a:fillRect/>
                      </a:stretch>
                    </p:blipFill>
                    <p:spPr>
                      <a:xfrm>
                        <a:off x="4462900" y="3320149"/>
                        <a:ext cx="3921125" cy="3000375"/>
                      </a:xfrm>
                      <a:prstGeom prst="rect">
                        <a:avLst/>
                      </a:prstGeom>
                    </p:spPr>
                  </p:pic>
                </p:oleObj>
              </mc:Fallback>
            </mc:AlternateContent>
          </a:graphicData>
        </a:graphic>
      </p:graphicFrame>
      <p:cxnSp>
        <p:nvCxnSpPr>
          <p:cNvPr id="48" name="直接连接符 47"/>
          <p:cNvCxnSpPr/>
          <p:nvPr/>
        </p:nvCxnSpPr>
        <p:spPr>
          <a:xfrm>
            <a:off x="6687442" y="3567598"/>
            <a:ext cx="3347" cy="237192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a:off x="6300225" y="3584494"/>
            <a:ext cx="3347" cy="2371928"/>
          </a:xfrm>
          <a:prstGeom prst="line">
            <a:avLst/>
          </a:prstGeom>
          <a:ln w="25400">
            <a:prstDash val="dash"/>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6496385" y="3579245"/>
            <a:ext cx="3347" cy="237192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6467842" y="886203"/>
            <a:ext cx="3347" cy="237192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9" name="右箭头 38"/>
          <p:cNvSpPr/>
          <p:nvPr/>
        </p:nvSpPr>
        <p:spPr>
          <a:xfrm>
            <a:off x="616614" y="4782664"/>
            <a:ext cx="1800225" cy="457200"/>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sp>
        <p:nvSpPr>
          <p:cNvPr id="41" name="文本框 40"/>
          <p:cNvSpPr txBox="1"/>
          <p:nvPr/>
        </p:nvSpPr>
        <p:spPr>
          <a:xfrm>
            <a:off x="2366733" y="4859609"/>
            <a:ext cx="1257717" cy="323165"/>
          </a:xfrm>
          <a:prstGeom prst="rect">
            <a:avLst/>
          </a:prstGeom>
          <a:noFill/>
        </p:spPr>
        <p:txBody>
          <a:bodyPr wrap="none" rtlCol="0">
            <a:spAutoFit/>
          </a:bodyPr>
          <a:lstStyle/>
          <a:p>
            <a:r>
              <a:rPr lang="en-US" altLang="zh-CN" sz="1500" b="1" dirty="0">
                <a:solidFill>
                  <a:srgbClr val="00B0F0"/>
                </a:solidFill>
              </a:rPr>
              <a:t>Atomic Beam</a:t>
            </a:r>
            <a:endParaRPr lang="zh-CN" altLang="en-US" sz="1500" b="1" dirty="0">
              <a:solidFill>
                <a:srgbClr val="00B0F0"/>
              </a:solidFill>
            </a:endParaRPr>
          </a:p>
        </p:txBody>
      </p:sp>
      <p:cxnSp>
        <p:nvCxnSpPr>
          <p:cNvPr id="43" name="直接箭头连接符 42"/>
          <p:cNvCxnSpPr/>
          <p:nvPr/>
        </p:nvCxnSpPr>
        <p:spPr>
          <a:xfrm flipH="1" flipV="1">
            <a:off x="1320119" y="4143592"/>
            <a:ext cx="386275" cy="1755198"/>
          </a:xfrm>
          <a:prstGeom prst="straightConnector1">
            <a:avLst/>
          </a:prstGeom>
          <a:ln w="44450">
            <a:solidFill>
              <a:srgbClr val="7030A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2" name="文本框 51"/>
          <p:cNvSpPr txBox="1"/>
          <p:nvPr/>
        </p:nvSpPr>
        <p:spPr>
          <a:xfrm>
            <a:off x="1449273" y="4400476"/>
            <a:ext cx="1157433" cy="323165"/>
          </a:xfrm>
          <a:prstGeom prst="rect">
            <a:avLst/>
          </a:prstGeom>
          <a:noFill/>
        </p:spPr>
        <p:txBody>
          <a:bodyPr wrap="none" rtlCol="0">
            <a:spAutoFit/>
          </a:bodyPr>
          <a:lstStyle/>
          <a:p>
            <a:r>
              <a:rPr lang="en-US" altLang="zh-CN" sz="1500" b="1" dirty="0">
                <a:solidFill>
                  <a:srgbClr val="00B0F0"/>
                </a:solidFill>
              </a:rPr>
              <a:t>Probe Laser</a:t>
            </a:r>
            <a:endParaRPr lang="zh-CN" altLang="en-US" sz="1500" b="1" dirty="0">
              <a:solidFill>
                <a:srgbClr val="00B0F0"/>
              </a:solidFill>
            </a:endParaRPr>
          </a:p>
        </p:txBody>
      </p:sp>
      <p:cxnSp>
        <p:nvCxnSpPr>
          <p:cNvPr id="53" name="直接连接符 52"/>
          <p:cNvCxnSpPr/>
          <p:nvPr/>
        </p:nvCxnSpPr>
        <p:spPr>
          <a:xfrm rot="16200000" flipH="1">
            <a:off x="394069" y="5019314"/>
            <a:ext cx="2238377" cy="3005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1047678" y="5883248"/>
            <a:ext cx="938096" cy="900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1214811" y="3806487"/>
            <a:ext cx="304892" cy="369332"/>
          </a:xfrm>
          <a:prstGeom prst="rect">
            <a:avLst/>
          </a:prstGeom>
          <a:noFill/>
        </p:spPr>
        <p:txBody>
          <a:bodyPr wrap="none" rtlCol="0">
            <a:spAutoFit/>
          </a:bodyPr>
          <a:lstStyle/>
          <a:p>
            <a:r>
              <a:rPr lang="el-GR" altLang="zh-CN" dirty="0"/>
              <a:t>θ</a:t>
            </a:r>
            <a:endParaRPr lang="zh-CN" altLang="en-US" dirty="0"/>
          </a:p>
        </p:txBody>
      </p:sp>
      <p:sp>
        <p:nvSpPr>
          <p:cNvPr id="46" name="文本框 45"/>
          <p:cNvSpPr txBox="1"/>
          <p:nvPr/>
        </p:nvSpPr>
        <p:spPr>
          <a:xfrm>
            <a:off x="3339323" y="4490277"/>
            <a:ext cx="2099036"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With Doppler cancel</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0636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任意多边形 102"/>
          <p:cNvSpPr/>
          <p:nvPr/>
        </p:nvSpPr>
        <p:spPr>
          <a:xfrm>
            <a:off x="7696200" y="3726180"/>
            <a:ext cx="181396" cy="1305858"/>
          </a:xfrm>
          <a:custGeom>
            <a:avLst/>
            <a:gdLst>
              <a:gd name="connsiteX0" fmla="*/ 0 w 181396"/>
              <a:gd name="connsiteY0" fmla="*/ 0 h 1305858"/>
              <a:gd name="connsiteX1" fmla="*/ 160020 w 181396"/>
              <a:gd name="connsiteY1" fmla="*/ 1143000 h 1305858"/>
              <a:gd name="connsiteX2" fmla="*/ 175260 w 181396"/>
              <a:gd name="connsiteY2" fmla="*/ 1272540 h 1305858"/>
            </a:gdLst>
            <a:ahLst/>
            <a:cxnLst>
              <a:cxn ang="0">
                <a:pos x="connsiteX0" y="connsiteY0"/>
              </a:cxn>
              <a:cxn ang="0">
                <a:pos x="connsiteX1" y="connsiteY1"/>
              </a:cxn>
              <a:cxn ang="0">
                <a:pos x="connsiteX2" y="connsiteY2"/>
              </a:cxn>
            </a:cxnLst>
            <a:rect l="l" t="t" r="r" b="b"/>
            <a:pathLst>
              <a:path w="181396" h="1305858">
                <a:moveTo>
                  <a:pt x="0" y="0"/>
                </a:moveTo>
                <a:cubicBezTo>
                  <a:pt x="65405" y="465455"/>
                  <a:pt x="130810" y="930910"/>
                  <a:pt x="160020" y="1143000"/>
                </a:cubicBezTo>
                <a:cubicBezTo>
                  <a:pt x="189230" y="1355090"/>
                  <a:pt x="182245" y="1313815"/>
                  <a:pt x="175260" y="1272540"/>
                </a:cubicBezTo>
              </a:path>
            </a:pathLst>
          </a:custGeom>
          <a:no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任意多边形 103"/>
          <p:cNvSpPr/>
          <p:nvPr/>
        </p:nvSpPr>
        <p:spPr>
          <a:xfrm>
            <a:off x="7947804" y="4023360"/>
            <a:ext cx="91297" cy="1064220"/>
          </a:xfrm>
          <a:custGeom>
            <a:avLst/>
            <a:gdLst>
              <a:gd name="connsiteX0" fmla="*/ 25059 w 25059"/>
              <a:gd name="connsiteY0" fmla="*/ 0 h 1049922"/>
              <a:gd name="connsiteX1" fmla="*/ 2199 w 25059"/>
              <a:gd name="connsiteY1" fmla="*/ 937260 h 1049922"/>
              <a:gd name="connsiteX2" fmla="*/ 2199 w 25059"/>
              <a:gd name="connsiteY2" fmla="*/ 998220 h 1049922"/>
            </a:gdLst>
            <a:ahLst/>
            <a:cxnLst>
              <a:cxn ang="0">
                <a:pos x="connsiteX0" y="connsiteY0"/>
              </a:cxn>
              <a:cxn ang="0">
                <a:pos x="connsiteX1" y="connsiteY1"/>
              </a:cxn>
              <a:cxn ang="0">
                <a:pos x="connsiteX2" y="connsiteY2"/>
              </a:cxn>
            </a:cxnLst>
            <a:rect l="l" t="t" r="r" b="b"/>
            <a:pathLst>
              <a:path w="25059" h="1049922">
                <a:moveTo>
                  <a:pt x="25059" y="0"/>
                </a:moveTo>
                <a:cubicBezTo>
                  <a:pt x="15534" y="385445"/>
                  <a:pt x="6009" y="770890"/>
                  <a:pt x="2199" y="937260"/>
                </a:cubicBezTo>
                <a:cubicBezTo>
                  <a:pt x="-1611" y="1103630"/>
                  <a:pt x="294" y="1050925"/>
                  <a:pt x="2199" y="998220"/>
                </a:cubicBezTo>
              </a:path>
            </a:pathLst>
          </a:custGeom>
          <a:no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任意多边形 89"/>
          <p:cNvSpPr/>
          <p:nvPr/>
        </p:nvSpPr>
        <p:spPr>
          <a:xfrm>
            <a:off x="6709257" y="3887384"/>
            <a:ext cx="289560" cy="106680"/>
          </a:xfrm>
          <a:custGeom>
            <a:avLst/>
            <a:gdLst>
              <a:gd name="connsiteX0" fmla="*/ 0 w 289560"/>
              <a:gd name="connsiteY0" fmla="*/ 106680 h 106680"/>
              <a:gd name="connsiteX1" fmla="*/ 167640 w 289560"/>
              <a:gd name="connsiteY1" fmla="*/ 83820 h 106680"/>
              <a:gd name="connsiteX2" fmla="*/ 289560 w 289560"/>
              <a:gd name="connsiteY2" fmla="*/ 0 h 106680"/>
            </a:gdLst>
            <a:ahLst/>
            <a:cxnLst>
              <a:cxn ang="0">
                <a:pos x="connsiteX0" y="connsiteY0"/>
              </a:cxn>
              <a:cxn ang="0">
                <a:pos x="connsiteX1" y="connsiteY1"/>
              </a:cxn>
              <a:cxn ang="0">
                <a:pos x="connsiteX2" y="connsiteY2"/>
              </a:cxn>
            </a:cxnLst>
            <a:rect l="l" t="t" r="r" b="b"/>
            <a:pathLst>
              <a:path w="289560" h="106680">
                <a:moveTo>
                  <a:pt x="0" y="106680"/>
                </a:moveTo>
                <a:cubicBezTo>
                  <a:pt x="59690" y="104140"/>
                  <a:pt x="119380" y="101600"/>
                  <a:pt x="167640" y="83820"/>
                </a:cubicBezTo>
                <a:cubicBezTo>
                  <a:pt x="215900" y="66040"/>
                  <a:pt x="252730" y="33020"/>
                  <a:pt x="289560" y="0"/>
                </a:cubicBezTo>
              </a:path>
            </a:pathLst>
          </a:custGeom>
          <a:noFill/>
          <a:ln>
            <a:solidFill>
              <a:schemeClr val="accent5">
                <a:lumMod val="75000"/>
              </a:schemeClr>
            </a:solidFill>
            <a:prstDash val="sysDash"/>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任意多边形 83"/>
          <p:cNvSpPr/>
          <p:nvPr/>
        </p:nvSpPr>
        <p:spPr>
          <a:xfrm>
            <a:off x="6709257" y="3711423"/>
            <a:ext cx="289560" cy="106680"/>
          </a:xfrm>
          <a:custGeom>
            <a:avLst/>
            <a:gdLst>
              <a:gd name="connsiteX0" fmla="*/ 0 w 289560"/>
              <a:gd name="connsiteY0" fmla="*/ 106680 h 106680"/>
              <a:gd name="connsiteX1" fmla="*/ 167640 w 289560"/>
              <a:gd name="connsiteY1" fmla="*/ 83820 h 106680"/>
              <a:gd name="connsiteX2" fmla="*/ 289560 w 289560"/>
              <a:gd name="connsiteY2" fmla="*/ 0 h 106680"/>
            </a:gdLst>
            <a:ahLst/>
            <a:cxnLst>
              <a:cxn ang="0">
                <a:pos x="connsiteX0" y="connsiteY0"/>
              </a:cxn>
              <a:cxn ang="0">
                <a:pos x="connsiteX1" y="connsiteY1"/>
              </a:cxn>
              <a:cxn ang="0">
                <a:pos x="connsiteX2" y="connsiteY2"/>
              </a:cxn>
            </a:cxnLst>
            <a:rect l="l" t="t" r="r" b="b"/>
            <a:pathLst>
              <a:path w="289560" h="106680">
                <a:moveTo>
                  <a:pt x="0" y="106680"/>
                </a:moveTo>
                <a:cubicBezTo>
                  <a:pt x="59690" y="104140"/>
                  <a:pt x="119380" y="101600"/>
                  <a:pt x="167640" y="83820"/>
                </a:cubicBezTo>
                <a:cubicBezTo>
                  <a:pt x="215900" y="66040"/>
                  <a:pt x="252730" y="33020"/>
                  <a:pt x="289560" y="0"/>
                </a:cubicBezTo>
              </a:path>
            </a:pathLst>
          </a:custGeom>
          <a:noFill/>
          <a:ln>
            <a:solidFill>
              <a:schemeClr val="accent5">
                <a:lumMod val="75000"/>
              </a:schemeClr>
            </a:solidFill>
            <a:prstDash val="sysDash"/>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任意多边形 96"/>
          <p:cNvSpPr/>
          <p:nvPr/>
        </p:nvSpPr>
        <p:spPr>
          <a:xfrm>
            <a:off x="7185660" y="3688080"/>
            <a:ext cx="594360" cy="45720"/>
          </a:xfrm>
          <a:custGeom>
            <a:avLst/>
            <a:gdLst>
              <a:gd name="connsiteX0" fmla="*/ 0 w 594360"/>
              <a:gd name="connsiteY0" fmla="*/ 0 h 45720"/>
              <a:gd name="connsiteX1" fmla="*/ 594360 w 594360"/>
              <a:gd name="connsiteY1" fmla="*/ 45720 h 45720"/>
            </a:gdLst>
            <a:ahLst/>
            <a:cxnLst>
              <a:cxn ang="0">
                <a:pos x="connsiteX0" y="connsiteY0"/>
              </a:cxn>
              <a:cxn ang="0">
                <a:pos x="connsiteX1" y="connsiteY1"/>
              </a:cxn>
            </a:cxnLst>
            <a:rect l="l" t="t" r="r" b="b"/>
            <a:pathLst>
              <a:path w="594360" h="45720">
                <a:moveTo>
                  <a:pt x="0" y="0"/>
                </a:moveTo>
                <a:lnTo>
                  <a:pt x="594360" y="45720"/>
                </a:lnTo>
              </a:path>
            </a:pathLst>
          </a:custGeom>
          <a:noFill/>
          <a:ln>
            <a:solidFill>
              <a:schemeClr val="accent5">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任意多边形 97"/>
          <p:cNvSpPr/>
          <p:nvPr/>
        </p:nvSpPr>
        <p:spPr>
          <a:xfrm>
            <a:off x="7162800" y="4030980"/>
            <a:ext cx="899160" cy="45719"/>
          </a:xfrm>
          <a:custGeom>
            <a:avLst/>
            <a:gdLst>
              <a:gd name="connsiteX0" fmla="*/ 0 w 594360"/>
              <a:gd name="connsiteY0" fmla="*/ 0 h 45720"/>
              <a:gd name="connsiteX1" fmla="*/ 594360 w 594360"/>
              <a:gd name="connsiteY1" fmla="*/ 45720 h 45720"/>
            </a:gdLst>
            <a:ahLst/>
            <a:cxnLst>
              <a:cxn ang="0">
                <a:pos x="connsiteX0" y="connsiteY0"/>
              </a:cxn>
              <a:cxn ang="0">
                <a:pos x="connsiteX1" y="connsiteY1"/>
              </a:cxn>
            </a:cxnLst>
            <a:rect l="l" t="t" r="r" b="b"/>
            <a:pathLst>
              <a:path w="594360" h="45720">
                <a:moveTo>
                  <a:pt x="0" y="0"/>
                </a:moveTo>
                <a:lnTo>
                  <a:pt x="594360" y="45720"/>
                </a:lnTo>
              </a:path>
            </a:pathLst>
          </a:custGeom>
          <a:noFill/>
          <a:ln>
            <a:solidFill>
              <a:schemeClr val="accent5">
                <a:lumMod val="75000"/>
              </a:schemeClr>
            </a:solidFill>
            <a:prstDash val="dash"/>
          </a:ln>
          <a:scene3d>
            <a:camera prst="orthographicFront">
              <a:rot lat="1080000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1305684" y="3455761"/>
            <a:ext cx="8806" cy="106220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659027" y="3462821"/>
            <a:ext cx="8806" cy="106220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a:endCxn id="25" idx="2"/>
          </p:cNvCxnSpPr>
          <p:nvPr/>
        </p:nvCxnSpPr>
        <p:spPr>
          <a:xfrm>
            <a:off x="986031" y="4490438"/>
            <a:ext cx="1120" cy="685748"/>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a:endCxn id="25" idx="2"/>
          </p:cNvCxnSpPr>
          <p:nvPr/>
        </p:nvCxnSpPr>
        <p:spPr>
          <a:xfrm flipH="1">
            <a:off x="987151" y="4496282"/>
            <a:ext cx="160836" cy="679904"/>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接连接符 40"/>
          <p:cNvCxnSpPr>
            <a:endCxn id="25" idx="2"/>
          </p:cNvCxnSpPr>
          <p:nvPr/>
        </p:nvCxnSpPr>
        <p:spPr>
          <a:xfrm>
            <a:off x="801506" y="4517606"/>
            <a:ext cx="185645" cy="658580"/>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接连接符 33"/>
          <p:cNvCxnSpPr>
            <a:endCxn id="25" idx="0"/>
          </p:cNvCxnSpPr>
          <p:nvPr/>
        </p:nvCxnSpPr>
        <p:spPr>
          <a:xfrm flipH="1">
            <a:off x="987151" y="4560370"/>
            <a:ext cx="300934" cy="52577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接连接符 28"/>
          <p:cNvCxnSpPr>
            <a:endCxn id="25" idx="2"/>
          </p:cNvCxnSpPr>
          <p:nvPr/>
        </p:nvCxnSpPr>
        <p:spPr>
          <a:xfrm>
            <a:off x="675555" y="4553309"/>
            <a:ext cx="311596" cy="62287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灯片编号占位符 1"/>
          <p:cNvSpPr>
            <a:spLocks noGrp="1"/>
          </p:cNvSpPr>
          <p:nvPr>
            <p:ph type="sldNum" sz="quarter" idx="12"/>
          </p:nvPr>
        </p:nvSpPr>
        <p:spPr/>
        <p:txBody>
          <a:bodyPr/>
          <a:lstStyle/>
          <a:p>
            <a:pPr>
              <a:defRPr/>
            </a:pPr>
            <a:fld id="{201E3C09-BA95-44B0-AD22-AEB66239AF90}" type="slidenum">
              <a:rPr lang="en-US" sz="1800" smtClean="0">
                <a:solidFill>
                  <a:srgbClr val="2F2F2F">
                    <a:lumMod val="75000"/>
                    <a:lumOff val="25000"/>
                  </a:srgbClr>
                </a:solidFill>
              </a:rPr>
              <a:pPr>
                <a:defRPr/>
              </a:pPr>
              <a:t>24</a:t>
            </a:fld>
            <a:endParaRPr lang="zh-CN" altLang="en-US" sz="1800" dirty="0">
              <a:solidFill>
                <a:srgbClr val="2F2F2F">
                  <a:lumMod val="75000"/>
                  <a:lumOff val="25000"/>
                </a:srgbClr>
              </a:solidFill>
            </a:endParaRPr>
          </a:p>
        </p:txBody>
      </p:sp>
      <p:sp>
        <p:nvSpPr>
          <p:cNvPr id="3" name="标题 1"/>
          <p:cNvSpPr txBox="1">
            <a:spLocks/>
          </p:cNvSpPr>
          <p:nvPr/>
        </p:nvSpPr>
        <p:spPr>
          <a:xfrm>
            <a:off x="-300" y="98586"/>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itchFamily="18" charset="0"/>
                <a:ea typeface="Arial Unicode MS" panose="020B0604020202020204" pitchFamily="34" charset="-122"/>
                <a:cs typeface="Times New Roman" pitchFamily="18" charset="0"/>
              </a:rPr>
              <a:t>First Order </a:t>
            </a:r>
            <a:r>
              <a:rPr lang="en-US" altLang="zh-CN" sz="2400" b="1" dirty="0" smtClean="0">
                <a:latin typeface="Times New Roman" pitchFamily="18" charset="0"/>
                <a:ea typeface="Arial Unicode MS" panose="020B0604020202020204" pitchFamily="34" charset="-122"/>
                <a:cs typeface="Times New Roman" pitchFamily="18" charset="0"/>
              </a:rPr>
              <a:t>Doppler</a:t>
            </a:r>
            <a:r>
              <a:rPr lang="en-US" altLang="zh-CN" sz="2400" b="1" dirty="0" smtClean="0">
                <a:ln w="0"/>
                <a:latin typeface="Times New Roman" panose="02020603050405020304" pitchFamily="18" charset="0"/>
                <a:ea typeface="宋体" panose="02010600030101010101" pitchFamily="2" charset="-122"/>
                <a:cs typeface="Times New Roman" panose="02020603050405020304" pitchFamily="18" charset="0"/>
              </a:rPr>
              <a:t>—Cancel mechanism</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1" name="右箭头 10"/>
          <p:cNvSpPr/>
          <p:nvPr/>
        </p:nvSpPr>
        <p:spPr>
          <a:xfrm>
            <a:off x="1592063" y="1374417"/>
            <a:ext cx="1170450" cy="28314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cxnSp>
        <p:nvCxnSpPr>
          <p:cNvPr id="12" name="直接箭头连接符 11"/>
          <p:cNvCxnSpPr/>
          <p:nvPr/>
        </p:nvCxnSpPr>
        <p:spPr>
          <a:xfrm rot="5400000" flipH="1" flipV="1">
            <a:off x="1373080" y="1581144"/>
            <a:ext cx="1432471" cy="1778"/>
          </a:xfrm>
          <a:prstGeom prst="straightConnector1">
            <a:avLst/>
          </a:prstGeom>
          <a:ln w="44450">
            <a:solidFill>
              <a:srgbClr val="7030A0"/>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2335884" y="822013"/>
            <a:ext cx="1114151" cy="323165"/>
          </a:xfrm>
          <a:prstGeom prst="rect">
            <a:avLst/>
          </a:prstGeom>
          <a:noFill/>
        </p:spPr>
        <p:txBody>
          <a:bodyPr wrap="none" rtlCol="0">
            <a:spAutoFit/>
          </a:bodyPr>
          <a:lstStyle/>
          <a:p>
            <a:r>
              <a:rPr lang="en-US" altLang="zh-CN" sz="15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Probe laser</a:t>
            </a:r>
            <a:endParaRPr lang="zh-CN" altLang="en-US" sz="15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5" name="矩形 14"/>
          <p:cNvSpPr/>
          <p:nvPr/>
        </p:nvSpPr>
        <p:spPr>
          <a:xfrm>
            <a:off x="1706459" y="2310269"/>
            <a:ext cx="938096" cy="900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箭头连接符 15"/>
          <p:cNvCxnSpPr/>
          <p:nvPr/>
        </p:nvCxnSpPr>
        <p:spPr>
          <a:xfrm rot="5400000" flipH="1" flipV="1">
            <a:off x="1526009" y="1583189"/>
            <a:ext cx="1336897" cy="137713"/>
          </a:xfrm>
          <a:prstGeom prst="straightConnector1">
            <a:avLst/>
          </a:prstGeom>
          <a:ln w="4445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2694763" y="1368953"/>
            <a:ext cx="1279517" cy="323165"/>
          </a:xfrm>
          <a:prstGeom prst="rect">
            <a:avLst/>
          </a:prstGeom>
          <a:noFill/>
        </p:spPr>
        <p:txBody>
          <a:bodyPr wrap="none" rtlCol="0">
            <a:spAutoFit/>
          </a:bodyPr>
          <a:lstStyle/>
          <a:p>
            <a:r>
              <a:rPr lang="en-US" altLang="zh-CN" sz="15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Atomic beam</a:t>
            </a:r>
            <a:endParaRPr lang="zh-CN" altLang="en-US" sz="15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9" name="文本框 18"/>
          <p:cNvSpPr txBox="1"/>
          <p:nvPr/>
        </p:nvSpPr>
        <p:spPr>
          <a:xfrm>
            <a:off x="2075686" y="695646"/>
            <a:ext cx="319318" cy="369332"/>
          </a:xfrm>
          <a:prstGeom prst="rect">
            <a:avLst/>
          </a:prstGeom>
          <a:noFill/>
        </p:spPr>
        <p:txBody>
          <a:bodyPr wrap="none" rtlCol="0">
            <a:spAutoFit/>
          </a:bodyPr>
          <a:lstStyle/>
          <a:p>
            <a:r>
              <a:rPr lang="el-GR" altLang="zh-CN" dirty="0" smtClean="0"/>
              <a:t>α</a:t>
            </a:r>
            <a:endParaRPr lang="zh-CN" altLang="en-US" dirty="0"/>
          </a:p>
        </p:txBody>
      </p:sp>
      <mc:AlternateContent xmlns:mc="http://schemas.openxmlformats.org/markup-compatibility/2006" xmlns:a14="http://schemas.microsoft.com/office/drawing/2010/main">
        <mc:Choice Requires="a14">
          <p:sp>
            <p:nvSpPr>
              <p:cNvPr id="20" name="文本框 19"/>
              <p:cNvSpPr txBox="1"/>
              <p:nvPr/>
            </p:nvSpPr>
            <p:spPr>
              <a:xfrm>
                <a:off x="3648101" y="875069"/>
                <a:ext cx="1961498" cy="69147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Δ</m:t>
                      </m:r>
                      <m:sSub>
                        <m:sSubPr>
                          <m:ctrlPr>
                            <a:rPr lang="en-US" altLang="zh-CN" sz="2400" i="1" smtClean="0">
                              <a:latin typeface="Cambria Math" panose="02040503050406030204" pitchFamily="18" charset="0"/>
                              <a:ea typeface="Cambria Math" panose="02040503050406030204" pitchFamily="18" charset="0"/>
                            </a:rPr>
                          </m:ctrlPr>
                        </m:sSubPr>
                        <m:e>
                          <m:r>
                            <a:rPr lang="zh-CN" altLang="el-GR" sz="2400" i="1">
                              <a:latin typeface="Cambria Math" panose="02040503050406030204" pitchFamily="18" charset="0"/>
                              <a:ea typeface="Cambria Math" panose="02040503050406030204" pitchFamily="18" charset="0"/>
                            </a:rPr>
                            <m:t>𝜈</m:t>
                          </m:r>
                        </m:e>
                        <m:sub>
                          <m:r>
                            <m:rPr>
                              <m:sty m:val="p"/>
                            </m:rPr>
                            <a:rPr lang="en-US" altLang="zh-CN" sz="2400" i="1">
                              <a:latin typeface="Cambria Math" panose="02040503050406030204" pitchFamily="18" charset="0"/>
                              <a:ea typeface="Cambria Math" panose="02040503050406030204" pitchFamily="18" charset="0"/>
                            </a:rPr>
                            <m:t>D</m:t>
                          </m:r>
                        </m:sub>
                      </m:sSub>
                      <m:r>
                        <a:rPr lang="en-US" altLang="zh-CN" sz="2400" i="1" smtClean="0">
                          <a:latin typeface="Cambria Math" panose="02040503050406030204" pitchFamily="18" charset="0"/>
                        </a:rPr>
                        <m:t>≈</m:t>
                      </m:r>
                      <m:f>
                        <m:fPr>
                          <m:ctrlPr>
                            <a:rPr lang="en-US" altLang="zh-CN" sz="2400" i="1" smtClean="0">
                              <a:latin typeface="Cambria Math" panose="02040503050406030204" pitchFamily="18" charset="0"/>
                            </a:rPr>
                          </m:ctrlPr>
                        </m:fPr>
                        <m:num>
                          <m:r>
                            <a:rPr lang="en-US" altLang="zh-CN" sz="2400" b="0" i="1" smtClean="0">
                              <a:latin typeface="Cambria Math" panose="02040503050406030204" pitchFamily="18" charset="0"/>
                            </a:rPr>
                            <m:t>1</m:t>
                          </m:r>
                        </m:num>
                        <m:den>
                          <m:r>
                            <a:rPr lang="en-US" altLang="zh-CN" sz="2400" b="0" i="1" smtClean="0">
                              <a:latin typeface="Cambria Math" panose="02040503050406030204" pitchFamily="18" charset="0"/>
                            </a:rPr>
                            <m:t>2</m:t>
                          </m:r>
                        </m:den>
                      </m:f>
                      <m:r>
                        <m:rPr>
                          <m:sty m:val="p"/>
                        </m:rPr>
                        <a:rPr lang="en-US" altLang="zh-CN" sz="2400" i="1">
                          <a:latin typeface="Cambria Math" panose="02040503050406030204" pitchFamily="18" charset="0"/>
                        </a:rPr>
                        <m:t>k</m:t>
                      </m:r>
                      <m:r>
                        <a:rPr lang="en-US" altLang="zh-CN" sz="2400" b="0" i="1" smtClean="0">
                          <a:latin typeface="Cambria Math" panose="02040503050406030204" pitchFamily="18" charset="0"/>
                          <a:ea typeface="Cambria Math" panose="02040503050406030204" pitchFamily="18" charset="0"/>
                        </a:rPr>
                        <m:t>𝑣</m:t>
                      </m:r>
                      <m:r>
                        <a:rPr lang="en-US" altLang="zh-CN" sz="2400" b="0" i="1" smtClean="0">
                          <a:latin typeface="Cambria Math" panose="02040503050406030204" pitchFamily="18" charset="0"/>
                          <a:ea typeface="Cambria Math" panose="02040503050406030204" pitchFamily="18" charset="0"/>
                        </a:rPr>
                        <m:t>∙</m:t>
                      </m:r>
                      <m:r>
                        <a:rPr lang="zh-CN" altLang="en-US" sz="2400" b="1" i="1" smtClean="0">
                          <a:solidFill>
                            <a:srgbClr val="FF0000"/>
                          </a:solidFill>
                          <a:latin typeface="Cambria Math" panose="02040503050406030204" pitchFamily="18" charset="0"/>
                          <a:ea typeface="Cambria Math" panose="02040503050406030204" pitchFamily="18" charset="0"/>
                        </a:rPr>
                        <m:t>𝜶</m:t>
                      </m:r>
                    </m:oMath>
                  </m:oMathPara>
                </a14:m>
                <a:endParaRPr lang="zh-CN" altLang="en-US" sz="2400" b="1" dirty="0">
                  <a:latin typeface="Times New Roman" panose="02020603050405020304" pitchFamily="18" charset="0"/>
                  <a:cs typeface="Times New Roman" panose="02020603050405020304" pitchFamily="18" charset="0"/>
                </a:endParaRPr>
              </a:p>
            </p:txBody>
          </p:sp>
        </mc:Choice>
        <mc:Fallback xmlns="">
          <p:sp>
            <p:nvSpPr>
              <p:cNvPr id="20" name="文本框 19"/>
              <p:cNvSpPr txBox="1">
                <a:spLocks noRot="1" noChangeAspect="1" noMove="1" noResize="1" noEditPoints="1" noAdjustHandles="1" noChangeArrowheads="1" noChangeShapeType="1" noTextEdit="1"/>
              </p:cNvSpPr>
              <p:nvPr/>
            </p:nvSpPr>
            <p:spPr>
              <a:xfrm>
                <a:off x="3648101" y="875069"/>
                <a:ext cx="1961498" cy="691471"/>
              </a:xfrm>
              <a:prstGeom prst="rect">
                <a:avLst/>
              </a:prstGeom>
              <a:blipFill rotWithShape="0">
                <a:blip r:embed="rId2"/>
                <a:stretch>
                  <a:fillRect/>
                </a:stretch>
              </a:blipFill>
            </p:spPr>
            <p:txBody>
              <a:bodyPr/>
              <a:lstStyle/>
              <a:p>
                <a:r>
                  <a:rPr lang="zh-CN" altLang="en-US">
                    <a:noFill/>
                  </a:rPr>
                  <a:t> </a:t>
                </a:r>
              </a:p>
            </p:txBody>
          </p:sp>
        </mc:Fallback>
      </mc:AlternateContent>
      <p:sp>
        <p:nvSpPr>
          <p:cNvPr id="21" name="文本框 20"/>
          <p:cNvSpPr txBox="1"/>
          <p:nvPr/>
        </p:nvSpPr>
        <p:spPr>
          <a:xfrm>
            <a:off x="3782935" y="1637988"/>
            <a:ext cx="4269117"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10urad correspond to about 3kHz derivation</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2" name="矩形 21"/>
          <p:cNvSpPr/>
          <p:nvPr/>
        </p:nvSpPr>
        <p:spPr>
          <a:xfrm>
            <a:off x="57398" y="2460444"/>
            <a:ext cx="2345514" cy="369332"/>
          </a:xfrm>
          <a:prstGeom prst="rect">
            <a:avLst/>
          </a:prstGeom>
        </p:spPr>
        <p:txBody>
          <a:bodyPr wrap="none">
            <a:spAutoFit/>
          </a:bodyPr>
          <a:lstStyle/>
          <a:p>
            <a:pPr marL="285750" indent="-285750">
              <a:buFont typeface="Wingdings" panose="05000000000000000000" pitchFamily="2" charset="2"/>
              <a:buChar char="Ø"/>
            </a:pPr>
            <a:r>
              <a:rPr lang="en-US" altLang="zh-CN" b="1" dirty="0" smtClean="0">
                <a:ln w="0"/>
                <a:latin typeface="Times New Roman" panose="02020603050405020304" pitchFamily="18" charset="0"/>
                <a:ea typeface="宋体" panose="02010600030101010101" pitchFamily="2" charset="-122"/>
                <a:cs typeface="Times New Roman" panose="02020603050405020304" pitchFamily="18" charset="0"/>
              </a:rPr>
              <a:t>Cancel Mechanism</a:t>
            </a:r>
            <a:endParaRPr lang="zh-CN" altLang="en-US" b="1" dirty="0">
              <a:ln w="0"/>
              <a:latin typeface="Times New Roman" panose="02020603050405020304" pitchFamily="18" charset="0"/>
              <a:ea typeface="宋体" panose="02010600030101010101" pitchFamily="2" charset="-122"/>
              <a:cs typeface="Times New Roman" panose="02020603050405020304" pitchFamily="18" charset="0"/>
            </a:endParaRPr>
          </a:p>
        </p:txBody>
      </p:sp>
      <p:sp>
        <p:nvSpPr>
          <p:cNvPr id="4" name="文本框 3"/>
          <p:cNvSpPr txBox="1"/>
          <p:nvPr/>
        </p:nvSpPr>
        <p:spPr>
          <a:xfrm>
            <a:off x="159906" y="2775247"/>
            <a:ext cx="2762359" cy="369332"/>
          </a:xfrm>
          <a:prstGeom prst="rect">
            <a:avLst/>
          </a:prstGeom>
          <a:noFill/>
        </p:spPr>
        <p:txBody>
          <a:bodyPr wrap="none" rtlCol="0">
            <a:spAutoFit/>
          </a:bodyPr>
          <a:lstStyle/>
          <a:p>
            <a:pPr marL="285750" indent="-285750">
              <a:buFont typeface="Wingdings" panose="05000000000000000000" pitchFamily="2" charset="2"/>
              <a:buChar char="ü"/>
            </a:pPr>
            <a:r>
              <a:rPr lang="en-US" altLang="zh-CN" dirty="0" smtClean="0">
                <a:latin typeface="Times New Roman" panose="02020603050405020304" pitchFamily="18" charset="0"/>
                <a:cs typeface="Times New Roman" panose="02020603050405020304" pitchFamily="18" charset="0"/>
              </a:rPr>
              <a:t>Cat’s eye</a:t>
            </a:r>
            <a:r>
              <a:rPr lang="zh-CN" altLang="en-US"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optical method</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8" name="文本框 17"/>
          <p:cNvSpPr txBox="1"/>
          <p:nvPr/>
        </p:nvSpPr>
        <p:spPr>
          <a:xfrm>
            <a:off x="3740295" y="2769649"/>
            <a:ext cx="2781531" cy="369332"/>
          </a:xfrm>
          <a:prstGeom prst="rect">
            <a:avLst/>
          </a:prstGeom>
          <a:noFill/>
        </p:spPr>
        <p:txBody>
          <a:bodyPr wrap="none" rtlCol="0">
            <a:spAutoFit/>
          </a:bodyPr>
          <a:lstStyle/>
          <a:p>
            <a:pPr marL="285750" indent="-285750">
              <a:buFont typeface="Wingdings" panose="05000000000000000000" pitchFamily="2" charset="2"/>
              <a:buChar char="ü"/>
            </a:pP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Active Feedback method</a:t>
            </a:r>
            <a:endParaRPr lang="zh-CN" altLang="en-US" dirty="0">
              <a:latin typeface="宋体" panose="02010600030101010101" pitchFamily="2" charset="-122"/>
              <a:ea typeface="宋体" panose="02010600030101010101" pitchFamily="2" charset="-122"/>
              <a:cs typeface="Times New Roman" panose="02020603050405020304" pitchFamily="18" charset="0"/>
            </a:endParaRPr>
          </a:p>
        </p:txBody>
      </p:sp>
      <p:sp>
        <p:nvSpPr>
          <p:cNvPr id="23" name="右箭头 22"/>
          <p:cNvSpPr/>
          <p:nvPr/>
        </p:nvSpPr>
        <p:spPr>
          <a:xfrm>
            <a:off x="144394" y="3673536"/>
            <a:ext cx="1800225" cy="28295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sp>
        <p:nvSpPr>
          <p:cNvPr id="24" name="文本框 23"/>
          <p:cNvSpPr txBox="1"/>
          <p:nvPr/>
        </p:nvSpPr>
        <p:spPr>
          <a:xfrm>
            <a:off x="1963337" y="3622935"/>
            <a:ext cx="1279517" cy="323165"/>
          </a:xfrm>
          <a:prstGeom prst="rect">
            <a:avLst/>
          </a:prstGeom>
          <a:noFill/>
        </p:spPr>
        <p:txBody>
          <a:bodyPr wrap="none" rtlCol="0">
            <a:spAutoFit/>
          </a:bodyPr>
          <a:lstStyle/>
          <a:p>
            <a:r>
              <a:rPr lang="en-US" altLang="zh-CN" sz="15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Atomic beam</a:t>
            </a:r>
            <a:endParaRPr lang="zh-CN" altLang="en-US" sz="15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椭圆 4"/>
          <p:cNvSpPr/>
          <p:nvPr/>
        </p:nvSpPr>
        <p:spPr>
          <a:xfrm>
            <a:off x="408207" y="4291946"/>
            <a:ext cx="1157887" cy="233082"/>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518103" y="5086147"/>
            <a:ext cx="938096" cy="900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箭头连接符 25"/>
          <p:cNvCxnSpPr/>
          <p:nvPr/>
        </p:nvCxnSpPr>
        <p:spPr>
          <a:xfrm flipV="1">
            <a:off x="671754" y="3209691"/>
            <a:ext cx="3291" cy="398857"/>
          </a:xfrm>
          <a:prstGeom prst="straightConnector1">
            <a:avLst/>
          </a:prstGeom>
          <a:ln w="44450">
            <a:solidFill>
              <a:srgbClr val="7030A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794940" y="3462821"/>
            <a:ext cx="8806" cy="106220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975296" y="3455760"/>
            <a:ext cx="8806" cy="1062207"/>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142655" y="3471392"/>
            <a:ext cx="3951" cy="1030941"/>
          </a:xfrm>
          <a:prstGeom prst="line">
            <a:avLst/>
          </a:prstGeom>
          <a:ln w="25400">
            <a:solidFill>
              <a:schemeClr val="accent5">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接箭头连接符 48"/>
          <p:cNvCxnSpPr/>
          <p:nvPr/>
        </p:nvCxnSpPr>
        <p:spPr>
          <a:xfrm rot="10800000" flipV="1">
            <a:off x="1308441" y="3203602"/>
            <a:ext cx="3291" cy="398857"/>
          </a:xfrm>
          <a:prstGeom prst="straightConnector1">
            <a:avLst/>
          </a:prstGeom>
          <a:ln w="44450">
            <a:solidFill>
              <a:srgbClr val="7030A0"/>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a:off x="1631167" y="4408487"/>
            <a:ext cx="75479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a:off x="1631167" y="5116418"/>
            <a:ext cx="75479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54" name="直接箭头连接符 53"/>
          <p:cNvCxnSpPr/>
          <p:nvPr/>
        </p:nvCxnSpPr>
        <p:spPr>
          <a:xfrm flipV="1">
            <a:off x="2008565" y="4462157"/>
            <a:ext cx="0" cy="59571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2291378" y="4575346"/>
            <a:ext cx="981359" cy="369332"/>
          </a:xfrm>
          <a:prstGeom prst="rect">
            <a:avLst/>
          </a:prstGeom>
        </p:spPr>
        <p:txBody>
          <a:bodyPr wrap="none">
            <a:spAutoFit/>
          </a:bodyPr>
          <a:lstStyle/>
          <a:p>
            <a:r>
              <a:rPr lang="en-US" altLang="zh-CN" kern="100" dirty="0" smtClean="0">
                <a:latin typeface="Times New Roman" panose="02020603050405020304" pitchFamily="18" charset="0"/>
                <a:cs typeface="Times New Roman" panose="02020603050405020304" pitchFamily="18" charset="0"/>
              </a:rPr>
              <a:t>Focus=ƒ</a:t>
            </a:r>
            <a:endParaRPr lang="zh-CN" altLang="en-US" dirty="0">
              <a:latin typeface="Times New Roman" panose="02020603050405020304" pitchFamily="18" charset="0"/>
              <a:cs typeface="Times New Roman" panose="02020603050405020304" pitchFamily="18" charset="0"/>
            </a:endParaRPr>
          </a:p>
        </p:txBody>
      </p:sp>
      <p:sp>
        <p:nvSpPr>
          <p:cNvPr id="57" name="椭圆 56"/>
          <p:cNvSpPr/>
          <p:nvPr/>
        </p:nvSpPr>
        <p:spPr>
          <a:xfrm>
            <a:off x="5380026" y="3355682"/>
            <a:ext cx="540233" cy="493553"/>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469922" y="3355682"/>
            <a:ext cx="540233" cy="493553"/>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椭圆 58"/>
          <p:cNvSpPr/>
          <p:nvPr/>
        </p:nvSpPr>
        <p:spPr>
          <a:xfrm>
            <a:off x="5559818" y="3355682"/>
            <a:ext cx="540233" cy="493553"/>
          </a:xfrm>
          <a:prstGeom prst="ellipse">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1" name="直接箭头连接符 60"/>
          <p:cNvCxnSpPr>
            <a:stCxn id="59" idx="4"/>
          </p:cNvCxnSpPr>
          <p:nvPr/>
        </p:nvCxnSpPr>
        <p:spPr>
          <a:xfrm>
            <a:off x="5829935" y="3849235"/>
            <a:ext cx="930119" cy="0"/>
          </a:xfrm>
          <a:prstGeom prst="straightConnector1">
            <a:avLst/>
          </a:prstGeom>
          <a:ln w="25400">
            <a:solidFill>
              <a:schemeClr val="accent5">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62" name="直接箭头连接符 61"/>
          <p:cNvCxnSpPr/>
          <p:nvPr/>
        </p:nvCxnSpPr>
        <p:spPr>
          <a:xfrm flipH="1">
            <a:off x="4905644" y="3849235"/>
            <a:ext cx="854284" cy="0"/>
          </a:xfrm>
          <a:prstGeom prst="straightConnector1">
            <a:avLst/>
          </a:prstGeom>
          <a:ln w="25400">
            <a:solidFill>
              <a:schemeClr val="accent5">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65" name="矩形 64"/>
          <p:cNvSpPr/>
          <p:nvPr/>
        </p:nvSpPr>
        <p:spPr>
          <a:xfrm rot="-8100000">
            <a:off x="7528617" y="3775852"/>
            <a:ext cx="710675" cy="10411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矩形 65"/>
          <p:cNvSpPr/>
          <p:nvPr/>
        </p:nvSpPr>
        <p:spPr>
          <a:xfrm rot="8100000">
            <a:off x="4206723" y="3821080"/>
            <a:ext cx="519105" cy="89236"/>
          </a:xfrm>
          <a:prstGeom prst="rect">
            <a:avLst/>
          </a:prstGeom>
          <a:no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8" name="直接箭头连接符 67"/>
          <p:cNvCxnSpPr/>
          <p:nvPr/>
        </p:nvCxnSpPr>
        <p:spPr>
          <a:xfrm flipV="1">
            <a:off x="3869405" y="3885008"/>
            <a:ext cx="354732" cy="2376"/>
          </a:xfrm>
          <a:prstGeom prst="straightConnector1">
            <a:avLst/>
          </a:prstGeom>
          <a:ln w="412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6982980" y="3629865"/>
            <a:ext cx="116541" cy="499469"/>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椭圆 71"/>
          <p:cNvSpPr/>
          <p:nvPr/>
        </p:nvSpPr>
        <p:spPr>
          <a:xfrm>
            <a:off x="7099521" y="3629865"/>
            <a:ext cx="116541" cy="499469"/>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矩形 72"/>
          <p:cNvSpPr/>
          <p:nvPr/>
        </p:nvSpPr>
        <p:spPr>
          <a:xfrm>
            <a:off x="7543231" y="5006506"/>
            <a:ext cx="938096" cy="900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7543231" y="5087580"/>
            <a:ext cx="144524" cy="20646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圆角矩形 76"/>
          <p:cNvSpPr/>
          <p:nvPr/>
        </p:nvSpPr>
        <p:spPr>
          <a:xfrm>
            <a:off x="8336803" y="5096545"/>
            <a:ext cx="144524" cy="206468"/>
          </a:xfrm>
          <a:prstGeom prst="roundRect">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5141285" y="4760012"/>
            <a:ext cx="1237286" cy="303371"/>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5141285" y="5103310"/>
            <a:ext cx="1237286" cy="281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右箭头 84"/>
          <p:cNvSpPr/>
          <p:nvPr/>
        </p:nvSpPr>
        <p:spPr>
          <a:xfrm>
            <a:off x="7414057" y="4320681"/>
            <a:ext cx="1136331" cy="282951"/>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rgbClr val="FF0000"/>
              </a:solidFill>
            </a:endParaRPr>
          </a:p>
        </p:txBody>
      </p:sp>
      <p:sp>
        <p:nvSpPr>
          <p:cNvPr id="86" name="文本框 85"/>
          <p:cNvSpPr txBox="1"/>
          <p:nvPr/>
        </p:nvSpPr>
        <p:spPr>
          <a:xfrm>
            <a:off x="7935034" y="4062368"/>
            <a:ext cx="1279517" cy="323165"/>
          </a:xfrm>
          <a:prstGeom prst="rect">
            <a:avLst/>
          </a:prstGeom>
          <a:noFill/>
        </p:spPr>
        <p:txBody>
          <a:bodyPr wrap="none" rtlCol="0">
            <a:spAutoFit/>
          </a:bodyPr>
          <a:lstStyle/>
          <a:p>
            <a:r>
              <a:rPr lang="en-US" altLang="zh-CN" sz="1500" b="1" dirty="0" smtClean="0">
                <a:solidFill>
                  <a:srgbClr val="00B0F0"/>
                </a:solidFill>
                <a:latin typeface="Times New Roman" panose="02020603050405020304" pitchFamily="18" charset="0"/>
                <a:ea typeface="宋体" panose="02010600030101010101" pitchFamily="2" charset="-122"/>
                <a:cs typeface="Times New Roman" panose="02020603050405020304" pitchFamily="18" charset="0"/>
              </a:rPr>
              <a:t>Atomic beam</a:t>
            </a:r>
            <a:endParaRPr lang="zh-CN" altLang="en-US" sz="1500" b="1" dirty="0">
              <a:solidFill>
                <a:srgbClr val="00B0F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5" name="文本框 104"/>
          <p:cNvSpPr txBox="1"/>
          <p:nvPr/>
        </p:nvSpPr>
        <p:spPr>
          <a:xfrm>
            <a:off x="6811761" y="5007104"/>
            <a:ext cx="606576" cy="276999"/>
          </a:xfrm>
          <a:prstGeom prst="rect">
            <a:avLst/>
          </a:prstGeom>
          <a:noFill/>
        </p:spPr>
        <p:txBody>
          <a:bodyPr wrap="none" rtlCol="0">
            <a:spAutoFit/>
          </a:bodyPr>
          <a:lstStyle/>
          <a:p>
            <a:r>
              <a:rPr lang="en-US" altLang="zh-CN" sz="1200" dirty="0" smtClean="0">
                <a:latin typeface="Times New Roman" panose="02020603050405020304" pitchFamily="18" charset="0"/>
                <a:cs typeface="Times New Roman" panose="02020603050405020304" pitchFamily="18" charset="0"/>
              </a:rPr>
              <a:t>PZT-H</a:t>
            </a:r>
            <a:endParaRPr lang="zh-CN" altLang="en-US" sz="1200" dirty="0">
              <a:latin typeface="Times New Roman" panose="02020603050405020304" pitchFamily="18" charset="0"/>
              <a:cs typeface="Times New Roman" panose="02020603050405020304" pitchFamily="18" charset="0"/>
            </a:endParaRPr>
          </a:p>
        </p:txBody>
      </p:sp>
      <p:sp>
        <p:nvSpPr>
          <p:cNvPr id="106" name="文本框 105"/>
          <p:cNvSpPr txBox="1"/>
          <p:nvPr/>
        </p:nvSpPr>
        <p:spPr>
          <a:xfrm>
            <a:off x="8410805" y="5067788"/>
            <a:ext cx="606576" cy="276999"/>
          </a:xfrm>
          <a:prstGeom prst="rect">
            <a:avLst/>
          </a:prstGeom>
          <a:noFill/>
        </p:spPr>
        <p:txBody>
          <a:bodyPr wrap="none" rtlCol="0">
            <a:spAutoFit/>
          </a:bodyPr>
          <a:lstStyle/>
          <a:p>
            <a:r>
              <a:rPr lang="en-US" altLang="zh-CN" sz="1200" dirty="0" smtClean="0">
                <a:latin typeface="Times New Roman" panose="02020603050405020304" pitchFamily="18" charset="0"/>
                <a:cs typeface="Times New Roman" panose="02020603050405020304" pitchFamily="18" charset="0"/>
              </a:rPr>
              <a:t>PZT-V</a:t>
            </a:r>
            <a:endParaRPr lang="zh-CN" altLang="en-US" sz="1200" dirty="0">
              <a:latin typeface="Times New Roman" panose="02020603050405020304" pitchFamily="18" charset="0"/>
              <a:cs typeface="Times New Roman" panose="02020603050405020304" pitchFamily="18" charset="0"/>
            </a:endParaRPr>
          </a:p>
        </p:txBody>
      </p:sp>
      <p:sp>
        <p:nvSpPr>
          <p:cNvPr id="107" name="文本框 106"/>
          <p:cNvSpPr txBox="1"/>
          <p:nvPr/>
        </p:nvSpPr>
        <p:spPr>
          <a:xfrm>
            <a:off x="5496630" y="4749855"/>
            <a:ext cx="453970" cy="307777"/>
          </a:xfrm>
          <a:prstGeom prst="rect">
            <a:avLst/>
          </a:prstGeom>
          <a:noFill/>
        </p:spPr>
        <p:txBody>
          <a:bodyPr wrap="none" rtlCol="0">
            <a:spAutoFit/>
          </a:bodyPr>
          <a:lstStyle/>
          <a:p>
            <a:r>
              <a:rPr lang="en-US" altLang="zh-CN" sz="1400" dirty="0" smtClean="0">
                <a:latin typeface="宋体" panose="02010600030101010101" pitchFamily="2" charset="-122"/>
                <a:ea typeface="宋体" panose="02010600030101010101" pitchFamily="2" charset="-122"/>
              </a:rPr>
              <a:t>PLL</a:t>
            </a:r>
            <a:endParaRPr lang="zh-CN" altLang="en-US" sz="1400" dirty="0">
              <a:latin typeface="宋体" panose="02010600030101010101" pitchFamily="2" charset="-122"/>
              <a:ea typeface="宋体" panose="02010600030101010101" pitchFamily="2" charset="-122"/>
            </a:endParaRPr>
          </a:p>
        </p:txBody>
      </p:sp>
      <p:sp>
        <p:nvSpPr>
          <p:cNvPr id="108" name="文本框 107"/>
          <p:cNvSpPr txBox="1"/>
          <p:nvPr/>
        </p:nvSpPr>
        <p:spPr>
          <a:xfrm>
            <a:off x="5549980" y="5077596"/>
            <a:ext cx="364202" cy="307777"/>
          </a:xfrm>
          <a:prstGeom prst="rect">
            <a:avLst/>
          </a:prstGeom>
          <a:noFill/>
        </p:spPr>
        <p:txBody>
          <a:bodyPr wrap="none" rtlCol="0">
            <a:spAutoFit/>
          </a:bodyPr>
          <a:lstStyle/>
          <a:p>
            <a:r>
              <a:rPr lang="en-US" altLang="zh-CN" sz="1400" dirty="0" smtClean="0">
                <a:latin typeface="宋体" panose="02010600030101010101" pitchFamily="2" charset="-122"/>
                <a:ea typeface="宋体" panose="02010600030101010101" pitchFamily="2" charset="-122"/>
              </a:rPr>
              <a:t>PI</a:t>
            </a:r>
            <a:endParaRPr lang="zh-CN" altLang="en-US" sz="1400" dirty="0">
              <a:latin typeface="宋体" panose="02010600030101010101" pitchFamily="2" charset="-122"/>
              <a:ea typeface="宋体" panose="02010600030101010101" pitchFamily="2" charset="-122"/>
            </a:endParaRPr>
          </a:p>
        </p:txBody>
      </p:sp>
      <p:cxnSp>
        <p:nvCxnSpPr>
          <p:cNvPr id="110" name="肘形连接符 109"/>
          <p:cNvCxnSpPr>
            <a:stCxn id="81" idx="3"/>
            <a:endCxn id="75" idx="2"/>
          </p:cNvCxnSpPr>
          <p:nvPr/>
        </p:nvCxnSpPr>
        <p:spPr>
          <a:xfrm>
            <a:off x="6378571" y="5244245"/>
            <a:ext cx="1236922" cy="49803"/>
          </a:xfrm>
          <a:prstGeom prst="bentConnector4">
            <a:avLst>
              <a:gd name="adj1" fmla="val 47079"/>
              <a:gd name="adj2" fmla="val 406006"/>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a:off x="4188595" y="3879259"/>
            <a:ext cx="3686156" cy="0"/>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a:off x="7877623" y="3864722"/>
            <a:ext cx="30453" cy="1186803"/>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sp>
        <p:nvSpPr>
          <p:cNvPr id="125" name="流程图: 延期 124"/>
          <p:cNvSpPr/>
          <p:nvPr/>
        </p:nvSpPr>
        <p:spPr>
          <a:xfrm rot="5400000">
            <a:off x="4447058" y="4462049"/>
            <a:ext cx="184635" cy="175962"/>
          </a:xfrm>
          <a:prstGeom prst="flowChartDelay">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7" name="肘形连接符 126"/>
          <p:cNvCxnSpPr>
            <a:stCxn id="125" idx="3"/>
            <a:endCxn id="78" idx="1"/>
          </p:cNvCxnSpPr>
          <p:nvPr/>
        </p:nvCxnSpPr>
        <p:spPr>
          <a:xfrm rot="16200000" flipH="1">
            <a:off x="4705655" y="4476068"/>
            <a:ext cx="269350" cy="601909"/>
          </a:xfrm>
          <a:prstGeom prst="bentConnector2">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8" name="矩形 127"/>
          <p:cNvSpPr/>
          <p:nvPr/>
        </p:nvSpPr>
        <p:spPr>
          <a:xfrm>
            <a:off x="5141285" y="5421852"/>
            <a:ext cx="1237286" cy="2818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9" name="文本框 128"/>
          <p:cNvSpPr txBox="1"/>
          <p:nvPr/>
        </p:nvSpPr>
        <p:spPr>
          <a:xfrm>
            <a:off x="5549980" y="5395945"/>
            <a:ext cx="364202" cy="307777"/>
          </a:xfrm>
          <a:prstGeom prst="rect">
            <a:avLst/>
          </a:prstGeom>
          <a:noFill/>
        </p:spPr>
        <p:txBody>
          <a:bodyPr wrap="none" rtlCol="0">
            <a:spAutoFit/>
          </a:bodyPr>
          <a:lstStyle/>
          <a:p>
            <a:r>
              <a:rPr lang="en-US" altLang="zh-CN" sz="1400" dirty="0" smtClean="0">
                <a:latin typeface="宋体" panose="02010600030101010101" pitchFamily="2" charset="-122"/>
                <a:ea typeface="宋体" panose="02010600030101010101" pitchFamily="2" charset="-122"/>
              </a:rPr>
              <a:t>PI</a:t>
            </a:r>
            <a:endParaRPr lang="zh-CN" altLang="en-US" sz="1400" dirty="0">
              <a:latin typeface="宋体" panose="02010600030101010101" pitchFamily="2" charset="-122"/>
              <a:ea typeface="宋体" panose="02010600030101010101" pitchFamily="2" charset="-122"/>
            </a:endParaRPr>
          </a:p>
        </p:txBody>
      </p:sp>
      <p:cxnSp>
        <p:nvCxnSpPr>
          <p:cNvPr id="131" name="肘形连接符 130"/>
          <p:cNvCxnSpPr>
            <a:stCxn id="128" idx="3"/>
            <a:endCxn id="77" idx="2"/>
          </p:cNvCxnSpPr>
          <p:nvPr/>
        </p:nvCxnSpPr>
        <p:spPr>
          <a:xfrm flipV="1">
            <a:off x="6378571" y="5303013"/>
            <a:ext cx="2030494" cy="259774"/>
          </a:xfrm>
          <a:prstGeom prst="bentConnector2">
            <a:avLst/>
          </a:prstGeom>
          <a:ln w="222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34" name="直接连接符 133"/>
          <p:cNvCxnSpPr>
            <a:endCxn id="125" idx="1"/>
          </p:cNvCxnSpPr>
          <p:nvPr/>
        </p:nvCxnSpPr>
        <p:spPr>
          <a:xfrm>
            <a:off x="4539376" y="3936809"/>
            <a:ext cx="0" cy="520904"/>
          </a:xfrm>
          <a:prstGeom prst="line">
            <a:avLst/>
          </a:prstGeom>
          <a:ln w="25400">
            <a:prstDash val="sysDot"/>
          </a:ln>
        </p:spPr>
        <p:style>
          <a:lnRef idx="1">
            <a:schemeClr val="accent1"/>
          </a:lnRef>
          <a:fillRef idx="0">
            <a:schemeClr val="accent1"/>
          </a:fillRef>
          <a:effectRef idx="0">
            <a:schemeClr val="accent1"/>
          </a:effectRef>
          <a:fontRef idx="minor">
            <a:schemeClr val="tx1"/>
          </a:fontRef>
        </p:style>
      </p:cxnSp>
      <p:sp>
        <p:nvSpPr>
          <p:cNvPr id="136" name="文本框 135"/>
          <p:cNvSpPr txBox="1"/>
          <p:nvPr/>
        </p:nvSpPr>
        <p:spPr>
          <a:xfrm>
            <a:off x="5470603" y="3060953"/>
            <a:ext cx="562975"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Fiber</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7" name="文本框 136"/>
          <p:cNvSpPr txBox="1"/>
          <p:nvPr/>
        </p:nvSpPr>
        <p:spPr>
          <a:xfrm>
            <a:off x="6378571" y="3237442"/>
            <a:ext cx="1367682"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Achromatic lens</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8" name="文本框 137"/>
          <p:cNvSpPr txBox="1"/>
          <p:nvPr/>
        </p:nvSpPr>
        <p:spPr>
          <a:xfrm>
            <a:off x="4001169" y="3319703"/>
            <a:ext cx="1176925"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Beam Splitter</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39" name="文本框 138"/>
          <p:cNvSpPr txBox="1"/>
          <p:nvPr/>
        </p:nvSpPr>
        <p:spPr>
          <a:xfrm>
            <a:off x="3688594" y="4389937"/>
            <a:ext cx="803425"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Detector</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142" name="直接箭头连接符 141"/>
          <p:cNvCxnSpPr/>
          <p:nvPr/>
        </p:nvCxnSpPr>
        <p:spPr>
          <a:xfrm rot="5400000" flipV="1">
            <a:off x="4354142" y="4081317"/>
            <a:ext cx="354732" cy="2376"/>
          </a:xfrm>
          <a:prstGeom prst="straightConnector1">
            <a:avLst/>
          </a:prstGeom>
          <a:ln w="41275">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5" name="文本框 144"/>
          <p:cNvSpPr txBox="1"/>
          <p:nvPr/>
        </p:nvSpPr>
        <p:spPr>
          <a:xfrm>
            <a:off x="8004005" y="4707563"/>
            <a:ext cx="590290"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Waist</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6" name="矩形 145"/>
          <p:cNvSpPr/>
          <p:nvPr/>
        </p:nvSpPr>
        <p:spPr>
          <a:xfrm>
            <a:off x="4867225" y="3773728"/>
            <a:ext cx="188870" cy="14037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7" name="文本框 146"/>
          <p:cNvSpPr txBox="1"/>
          <p:nvPr/>
        </p:nvSpPr>
        <p:spPr>
          <a:xfrm>
            <a:off x="4672149" y="3877091"/>
            <a:ext cx="962123" cy="307777"/>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Collimator</a:t>
            </a:r>
            <a:endParaRPr lang="zh-CN" altLang="en-US" sz="1400"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48" name="文本框 147"/>
          <p:cNvSpPr txBox="1"/>
          <p:nvPr/>
        </p:nvSpPr>
        <p:spPr>
          <a:xfrm>
            <a:off x="6024320" y="3922614"/>
            <a:ext cx="1027845" cy="738664"/>
          </a:xfrm>
          <a:prstGeom prst="rect">
            <a:avLst/>
          </a:prstGeom>
          <a:noFill/>
        </p:spPr>
        <p:txBody>
          <a:bodyPr wrap="none" rtlCol="0">
            <a:spAutoFit/>
          </a:bodyPr>
          <a:lstStyle/>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Fiber head</a:t>
            </a:r>
          </a:p>
          <a:p>
            <a:r>
              <a:rPr lang="en-US" altLang="zh-CN" sz="1400" dirty="0" smtClean="0">
                <a:latin typeface="Times New Roman" panose="02020603050405020304" pitchFamily="18" charset="0"/>
                <a:ea typeface="宋体" panose="02010600030101010101" pitchFamily="2" charset="-122"/>
                <a:cs typeface="Times New Roman" panose="02020603050405020304" pitchFamily="18" charset="0"/>
              </a:rPr>
              <a:t>MFD7.7um</a:t>
            </a:r>
          </a:p>
          <a:p>
            <a:endParaRPr lang="zh-CN" altLang="en-US" sz="1400" dirty="0">
              <a:latin typeface="宋体" panose="02010600030101010101" pitchFamily="2" charset="-122"/>
              <a:ea typeface="宋体" panose="02010600030101010101" pitchFamily="2" charset="-122"/>
            </a:endParaRPr>
          </a:p>
        </p:txBody>
      </p:sp>
      <p:sp>
        <p:nvSpPr>
          <p:cNvPr id="150" name="矩形 149"/>
          <p:cNvSpPr/>
          <p:nvPr/>
        </p:nvSpPr>
        <p:spPr>
          <a:xfrm>
            <a:off x="108237" y="5260939"/>
            <a:ext cx="4140877" cy="369332"/>
          </a:xfrm>
          <a:prstGeom prst="rect">
            <a:avLst/>
          </a:prstGeom>
        </p:spPr>
        <p:txBody>
          <a:bodyPr wrap="none">
            <a:spAutoFit/>
          </a:bodyPr>
          <a:lstStyle/>
          <a:p>
            <a:r>
              <a:rPr lang="en-US" altLang="zh-CN" i="1" dirty="0">
                <a:latin typeface="Times New Roman" panose="02020603050405020304" pitchFamily="18" charset="0"/>
                <a:cs typeface="Times New Roman" panose="02020603050405020304" pitchFamily="18" charset="0"/>
              </a:rPr>
              <a:t>Physical Review Letters </a:t>
            </a:r>
            <a:r>
              <a:rPr lang="en-US" altLang="zh-CN" b="1" i="1" dirty="0" smtClean="0">
                <a:latin typeface="Times New Roman" panose="02020603050405020304" pitchFamily="18" charset="0"/>
                <a:cs typeface="Times New Roman" panose="02020603050405020304" pitchFamily="18" charset="0"/>
              </a:rPr>
              <a:t>92</a:t>
            </a:r>
            <a:r>
              <a:rPr lang="en-US" altLang="zh-CN" i="1" dirty="0" smtClean="0">
                <a:latin typeface="Times New Roman" panose="02020603050405020304" pitchFamily="18" charset="0"/>
                <a:cs typeface="Times New Roman" panose="02020603050405020304" pitchFamily="18" charset="0"/>
              </a:rPr>
              <a:t>,023001 (2004)</a:t>
            </a:r>
            <a:endParaRPr lang="en-US" altLang="zh-CN" i="1" dirty="0">
              <a:latin typeface="Times New Roman" panose="02020603050405020304" pitchFamily="18" charset="0"/>
              <a:cs typeface="Times New Roman" panose="02020603050405020304" pitchFamily="18" charset="0"/>
            </a:endParaRPr>
          </a:p>
        </p:txBody>
      </p:sp>
      <p:sp>
        <p:nvSpPr>
          <p:cNvPr id="151" name="矩形 150"/>
          <p:cNvSpPr/>
          <p:nvPr/>
        </p:nvSpPr>
        <p:spPr>
          <a:xfrm>
            <a:off x="115428" y="5848561"/>
            <a:ext cx="4256293" cy="369332"/>
          </a:xfrm>
          <a:prstGeom prst="rect">
            <a:avLst/>
          </a:prstGeom>
        </p:spPr>
        <p:txBody>
          <a:bodyPr wrap="none">
            <a:spAutoFit/>
          </a:bodyPr>
          <a:lstStyle/>
          <a:p>
            <a:r>
              <a:rPr lang="en-US" altLang="zh-CN" i="1" dirty="0">
                <a:latin typeface="Times New Roman" panose="02020603050405020304" pitchFamily="18" charset="0"/>
                <a:cs typeface="Times New Roman" panose="02020603050405020304" pitchFamily="18" charset="0"/>
              </a:rPr>
              <a:t>Physical Review Letters </a:t>
            </a:r>
            <a:r>
              <a:rPr lang="en-US" altLang="zh-CN" b="1" i="1" dirty="0" smtClean="0">
                <a:latin typeface="Times New Roman" panose="02020603050405020304" pitchFamily="18" charset="0"/>
                <a:cs typeface="Times New Roman" panose="02020603050405020304" pitchFamily="18" charset="0"/>
              </a:rPr>
              <a:t>105</a:t>
            </a:r>
            <a:r>
              <a:rPr lang="en-US" altLang="zh-CN" i="1" dirty="0" smtClean="0">
                <a:latin typeface="Times New Roman" panose="02020603050405020304" pitchFamily="18" charset="0"/>
                <a:cs typeface="Times New Roman" panose="02020603050405020304" pitchFamily="18" charset="0"/>
              </a:rPr>
              <a:t>,123001 (2010)</a:t>
            </a:r>
            <a:endParaRPr lang="en-US" altLang="zh-CN" i="1" dirty="0">
              <a:latin typeface="Times New Roman" panose="02020603050405020304" pitchFamily="18" charset="0"/>
              <a:cs typeface="Times New Roman" panose="02020603050405020304" pitchFamily="18" charset="0"/>
            </a:endParaRPr>
          </a:p>
        </p:txBody>
      </p:sp>
      <p:sp>
        <p:nvSpPr>
          <p:cNvPr id="152" name="矩形 151"/>
          <p:cNvSpPr/>
          <p:nvPr/>
        </p:nvSpPr>
        <p:spPr>
          <a:xfrm>
            <a:off x="115428" y="5562968"/>
            <a:ext cx="2749471" cy="369332"/>
          </a:xfrm>
          <a:prstGeom prst="rect">
            <a:avLst/>
          </a:prstGeom>
        </p:spPr>
        <p:txBody>
          <a:bodyPr wrap="none">
            <a:spAutoFit/>
          </a:bodyPr>
          <a:lstStyle/>
          <a:p>
            <a:r>
              <a:rPr lang="en-US" altLang="zh-CN" i="1" dirty="0" smtClean="0">
                <a:latin typeface="Times New Roman" panose="02020603050405020304" pitchFamily="18" charset="0"/>
                <a:cs typeface="Times New Roman" panose="02020603050405020304" pitchFamily="18" charset="0"/>
              </a:rPr>
              <a:t>Can. J. Phys. </a:t>
            </a:r>
            <a:r>
              <a:rPr lang="en-US" altLang="zh-CN" b="1" i="1" dirty="0" smtClean="0">
                <a:latin typeface="Times New Roman" panose="02020603050405020304" pitchFamily="18" charset="0"/>
                <a:cs typeface="Times New Roman" panose="02020603050405020304" pitchFamily="18" charset="0"/>
              </a:rPr>
              <a:t>83</a:t>
            </a:r>
            <a:r>
              <a:rPr lang="en-US" altLang="zh-CN" i="1" dirty="0" smtClean="0">
                <a:latin typeface="Times New Roman" panose="02020603050405020304" pitchFamily="18" charset="0"/>
                <a:cs typeface="Times New Roman" panose="02020603050405020304" pitchFamily="18" charset="0"/>
              </a:rPr>
              <a:t>,301 (2005)</a:t>
            </a:r>
            <a:endParaRPr lang="en-US" altLang="zh-CN" i="1" dirty="0">
              <a:latin typeface="Times New Roman" panose="02020603050405020304" pitchFamily="18" charset="0"/>
              <a:cs typeface="Times New Roman" panose="02020603050405020304" pitchFamily="18" charset="0"/>
            </a:endParaRPr>
          </a:p>
        </p:txBody>
      </p:sp>
      <p:sp>
        <p:nvSpPr>
          <p:cNvPr id="154" name="矩形 153"/>
          <p:cNvSpPr/>
          <p:nvPr/>
        </p:nvSpPr>
        <p:spPr>
          <a:xfrm>
            <a:off x="4539375" y="5717935"/>
            <a:ext cx="3172663" cy="369332"/>
          </a:xfrm>
          <a:prstGeom prst="rect">
            <a:avLst/>
          </a:prstGeom>
        </p:spPr>
        <p:txBody>
          <a:bodyPr wrap="none">
            <a:spAutoFit/>
          </a:bodyPr>
          <a:lstStyle/>
          <a:p>
            <a:r>
              <a:rPr lang="en-US" altLang="zh-CN" i="1" dirty="0" smtClean="0">
                <a:latin typeface="Times New Roman" panose="02020603050405020304" pitchFamily="18" charset="0"/>
                <a:cs typeface="Times New Roman" panose="02020603050405020304" pitchFamily="18" charset="0"/>
              </a:rPr>
              <a:t>Optics Express </a:t>
            </a:r>
            <a:r>
              <a:rPr lang="en-US" altLang="zh-CN" b="1" i="1" dirty="0" smtClean="0">
                <a:latin typeface="Times New Roman" panose="02020603050405020304" pitchFamily="18" charset="0"/>
                <a:cs typeface="Times New Roman" panose="02020603050405020304" pitchFamily="18" charset="0"/>
              </a:rPr>
              <a:t>24</a:t>
            </a:r>
            <a:r>
              <a:rPr lang="en-US" altLang="zh-CN" i="1" dirty="0" smtClean="0">
                <a:latin typeface="Times New Roman" panose="02020603050405020304" pitchFamily="18" charset="0"/>
                <a:cs typeface="Times New Roman" panose="02020603050405020304" pitchFamily="18" charset="0"/>
              </a:rPr>
              <a:t>,17470 (2016)</a:t>
            </a:r>
            <a:endParaRPr lang="en-US" altLang="zh-CN"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518933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2643" y="618334"/>
            <a:ext cx="8284481" cy="6053340"/>
          </a:xfrm>
          <a:prstGeom prst="rect">
            <a:avLst/>
          </a:prstGeom>
        </p:spPr>
      </p:pic>
      <p:sp>
        <p:nvSpPr>
          <p:cNvPr id="2" name="灯片编号占位符 1"/>
          <p:cNvSpPr>
            <a:spLocks noGrp="1"/>
          </p:cNvSpPr>
          <p:nvPr>
            <p:ph type="sldNum" sz="quarter" idx="12"/>
          </p:nvPr>
        </p:nvSpPr>
        <p:spPr>
          <a:xfrm>
            <a:off x="4247535" y="6529593"/>
            <a:ext cx="914400" cy="284163"/>
          </a:xfrm>
        </p:spPr>
        <p:txBody>
          <a:bodyPr/>
          <a:lstStyle/>
          <a:p>
            <a:pPr>
              <a:defRPr/>
            </a:pPr>
            <a:fld id="{201E3C09-BA95-44B0-AD22-AEB66239AF90}" type="slidenum">
              <a:rPr lang="en-US" smtClean="0">
                <a:solidFill>
                  <a:srgbClr val="2F2F2F">
                    <a:lumMod val="75000"/>
                    <a:lumOff val="25000"/>
                  </a:srgbClr>
                </a:solidFill>
              </a:rPr>
              <a:pPr>
                <a:defRPr/>
              </a:pPr>
              <a:t>25</a:t>
            </a:fld>
            <a:endParaRPr lang="zh-CN" altLang="en-US" dirty="0">
              <a:solidFill>
                <a:srgbClr val="2F2F2F">
                  <a:lumMod val="75000"/>
                  <a:lumOff val="25000"/>
                </a:srgbClr>
              </a:solidFill>
            </a:endParaRPr>
          </a:p>
        </p:txBody>
      </p:sp>
      <p:sp>
        <p:nvSpPr>
          <p:cNvPr id="3" name="标题 1"/>
          <p:cNvSpPr txBox="1">
            <a:spLocks/>
          </p:cNvSpPr>
          <p:nvPr/>
        </p:nvSpPr>
        <p:spPr>
          <a:xfrm>
            <a:off x="-300" y="98586"/>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Systematic Check -- Doppler Effect</a:t>
            </a:r>
            <a:endParaRPr lang="zh-CN" altLang="en-US" sz="2400" b="1" dirty="0">
              <a:ln w="0"/>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12" name="矩形 11"/>
          <p:cNvSpPr/>
          <p:nvPr/>
        </p:nvSpPr>
        <p:spPr>
          <a:xfrm>
            <a:off x="6606423" y="6233737"/>
            <a:ext cx="672353" cy="277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t>4</a:t>
            </a:r>
            <a:endParaRPr lang="zh-CN" altLang="en-US" dirty="0"/>
          </a:p>
        </p:txBody>
      </p:sp>
      <p:sp>
        <p:nvSpPr>
          <p:cNvPr id="13" name="矩形 12"/>
          <p:cNvSpPr/>
          <p:nvPr/>
        </p:nvSpPr>
        <p:spPr>
          <a:xfrm>
            <a:off x="2335707" y="6353136"/>
            <a:ext cx="1518283" cy="3156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p:cNvSpPr txBox="1"/>
          <p:nvPr/>
        </p:nvSpPr>
        <p:spPr>
          <a:xfrm>
            <a:off x="2335707" y="6200054"/>
            <a:ext cx="1526380"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April </a:t>
            </a:r>
            <a:r>
              <a:rPr lang="en-US" altLang="zh-CN" sz="2400" dirty="0" smtClean="0">
                <a:latin typeface="Times New Roman" pitchFamily="18" charset="0"/>
                <a:ea typeface="宋体" panose="02010600030101010101" pitchFamily="2" charset="-122"/>
                <a:cs typeface="Times New Roman" pitchFamily="18" charset="0"/>
              </a:rPr>
              <a:t>2017</a:t>
            </a:r>
            <a:endParaRPr lang="zh-CN" altLang="en-US" sz="2400" dirty="0">
              <a:latin typeface="Times New Roman" pitchFamily="18" charset="0"/>
              <a:ea typeface="宋体" panose="02010600030101010101" pitchFamily="2" charset="-122"/>
              <a:cs typeface="Times New Roman" pitchFamily="18" charset="0"/>
            </a:endParaRPr>
          </a:p>
        </p:txBody>
      </p:sp>
      <p:sp>
        <p:nvSpPr>
          <p:cNvPr id="18" name="矩形 17"/>
          <p:cNvSpPr/>
          <p:nvPr/>
        </p:nvSpPr>
        <p:spPr>
          <a:xfrm>
            <a:off x="5958327" y="6325106"/>
            <a:ext cx="1360757" cy="34367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文本框 14"/>
          <p:cNvSpPr txBox="1"/>
          <p:nvPr/>
        </p:nvSpPr>
        <p:spPr>
          <a:xfrm>
            <a:off x="6118716" y="6200055"/>
            <a:ext cx="1390124" cy="461665"/>
          </a:xfrm>
          <a:prstGeom prst="rect">
            <a:avLst/>
          </a:prstGeom>
          <a:noFill/>
        </p:spPr>
        <p:txBody>
          <a:bodyPr wrap="none" rtlCol="0">
            <a:spAutoFit/>
          </a:bodyPr>
          <a:lstStyle/>
          <a:p>
            <a:r>
              <a:rPr lang="en-US" altLang="zh-CN" sz="2400" dirty="0" smtClean="0">
                <a:latin typeface="Times New Roman" pitchFamily="18" charset="0"/>
                <a:cs typeface="Times New Roman" pitchFamily="18" charset="0"/>
              </a:rPr>
              <a:t>July </a:t>
            </a:r>
            <a:r>
              <a:rPr lang="en-US" altLang="zh-CN" sz="2400" dirty="0" smtClean="0">
                <a:latin typeface="Times New Roman" pitchFamily="18" charset="0"/>
                <a:ea typeface="宋体" panose="02010600030101010101" pitchFamily="2" charset="-122"/>
                <a:cs typeface="Times New Roman" pitchFamily="18" charset="0"/>
              </a:rPr>
              <a:t>2017</a:t>
            </a:r>
            <a:endParaRPr lang="zh-CN" altLang="en-US" sz="2400" dirty="0">
              <a:latin typeface="Times New Roman" pitchFamily="18" charset="0"/>
              <a:ea typeface="宋体" panose="02010600030101010101" pitchFamily="2" charset="-122"/>
              <a:cs typeface="Times New Roman" pitchFamily="18" charset="0"/>
            </a:endParaRPr>
          </a:p>
        </p:txBody>
      </p:sp>
    </p:spTree>
    <p:extLst>
      <p:ext uri="{BB962C8B-B14F-4D97-AF65-F5344CB8AC3E}">
        <p14:creationId xmlns:p14="http://schemas.microsoft.com/office/powerpoint/2010/main" val="281492623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4183685" y="6355397"/>
            <a:ext cx="914400" cy="284163"/>
          </a:xfrm>
        </p:spPr>
        <p:txBody>
          <a:bodyPr/>
          <a:lstStyle/>
          <a:p>
            <a:pPr>
              <a:defRPr/>
            </a:pPr>
            <a:fld id="{201E3C09-BA95-44B0-AD22-AEB66239AF90}" type="slidenum">
              <a:rPr lang="en-US" smtClean="0">
                <a:solidFill>
                  <a:srgbClr val="2F2F2F">
                    <a:lumMod val="75000"/>
                    <a:lumOff val="25000"/>
                  </a:srgbClr>
                </a:solidFill>
              </a:rPr>
              <a:pPr>
                <a:defRPr/>
              </a:pPr>
              <a:t>26</a:t>
            </a:fld>
            <a:endParaRPr lang="zh-CN" altLang="en-US" dirty="0">
              <a:solidFill>
                <a:srgbClr val="2F2F2F">
                  <a:lumMod val="75000"/>
                  <a:lumOff val="25000"/>
                </a:srgbClr>
              </a:solidFill>
            </a:endParaRPr>
          </a:p>
        </p:txBody>
      </p:sp>
      <p:sp>
        <p:nvSpPr>
          <p:cNvPr id="3" name="标题 1"/>
          <p:cNvSpPr txBox="1">
            <a:spLocks/>
          </p:cNvSpPr>
          <p:nvPr/>
        </p:nvSpPr>
        <p:spPr>
          <a:xfrm>
            <a:off x="-300" y="98586"/>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Doppler </a:t>
            </a:r>
            <a:r>
              <a:rPr lang="en-US" altLang="zh-CN" sz="2400" b="1" dirty="0" smtClean="0">
                <a:latin typeface="Times New Roman" panose="02020603050405020304" pitchFamily="18" charset="0"/>
                <a:ea typeface="Arial Unicode MS" panose="020B0604020202020204" pitchFamily="34" charset="-122"/>
                <a:cs typeface="Times New Roman" panose="02020603050405020304" pitchFamily="18" charset="0"/>
              </a:rPr>
              <a:t>Effect</a:t>
            </a:r>
            <a:r>
              <a:rPr lang="en-US" altLang="zh-CN" sz="2400" b="1" dirty="0" smtClean="0">
                <a:ln w="0"/>
                <a:latin typeface="Times New Roman" panose="02020603050405020304" pitchFamily="18" charset="0"/>
                <a:ea typeface="宋体" panose="02010600030101010101" pitchFamily="2" charset="-122"/>
                <a:cs typeface="Times New Roman" panose="02020603050405020304" pitchFamily="18" charset="0"/>
              </a:rPr>
              <a:t>—Atomic longitudinal velocity distribution</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sp>
        <p:nvSpPr>
          <p:cNvPr id="7" name="右箭头 6"/>
          <p:cNvSpPr/>
          <p:nvPr/>
        </p:nvSpPr>
        <p:spPr>
          <a:xfrm>
            <a:off x="448239" y="3182078"/>
            <a:ext cx="4805083" cy="295835"/>
          </a:xfrm>
          <a:prstGeom prst="rightArrow">
            <a:avLst/>
          </a:prstGeom>
          <a:noFill/>
          <a:ln>
            <a:solidFill>
              <a:srgbClr val="00206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下箭头 7"/>
          <p:cNvSpPr/>
          <p:nvPr/>
        </p:nvSpPr>
        <p:spPr>
          <a:xfrm rot="1326260">
            <a:off x="1533703" y="2026184"/>
            <a:ext cx="851647" cy="1280275"/>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下箭头 8"/>
          <p:cNvSpPr/>
          <p:nvPr/>
        </p:nvSpPr>
        <p:spPr>
          <a:xfrm rot="12120000">
            <a:off x="899085" y="3680465"/>
            <a:ext cx="851647" cy="1280275"/>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右箭头 9"/>
          <p:cNvSpPr/>
          <p:nvPr/>
        </p:nvSpPr>
        <p:spPr>
          <a:xfrm rot="694367">
            <a:off x="426054" y="3299786"/>
            <a:ext cx="2143044" cy="441606"/>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4580966" y="2832455"/>
            <a:ext cx="2854308"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UV</a:t>
            </a:r>
            <a:r>
              <a:rPr lang="zh-CN" altLang="en-US"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light</a:t>
            </a:r>
            <a:r>
              <a:rPr lang="zh-CN" altLang="en-US" dirty="0" smtClean="0">
                <a:latin typeface="Times New Roman" panose="02020603050405020304" pitchFamily="18" charset="0"/>
                <a:cs typeface="Times New Roman" panose="02020603050405020304" pitchFamily="18" charset="0"/>
              </a:rPr>
              <a:t>、</a:t>
            </a:r>
            <a:r>
              <a:rPr lang="en-US" altLang="zh-CN" dirty="0" smtClean="0">
                <a:latin typeface="Times New Roman" panose="02020603050405020304" pitchFamily="18" charset="0"/>
                <a:cs typeface="Times New Roman" panose="02020603050405020304" pitchFamily="18" charset="0"/>
              </a:rPr>
              <a:t>2</a:t>
            </a:r>
            <a:r>
              <a:rPr lang="en-US" altLang="zh-CN" baseline="30000" dirty="0" smtClean="0">
                <a:latin typeface="Times New Roman" panose="02020603050405020304" pitchFamily="18" charset="0"/>
                <a:cs typeface="Times New Roman" panose="02020603050405020304" pitchFamily="18" charset="0"/>
              </a:rPr>
              <a:t>1</a:t>
            </a:r>
            <a:r>
              <a:rPr lang="en-US" altLang="zh-CN" dirty="0" smtClean="0">
                <a:latin typeface="Times New Roman" panose="02020603050405020304" pitchFamily="18" charset="0"/>
                <a:cs typeface="Times New Roman" panose="02020603050405020304" pitchFamily="18" charset="0"/>
              </a:rPr>
              <a:t>S</a:t>
            </a:r>
            <a:r>
              <a:rPr lang="zh-CN" altLang="en-US"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helium atoms</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12" name="文本框 11"/>
          <p:cNvSpPr txBox="1"/>
          <p:nvPr/>
        </p:nvSpPr>
        <p:spPr>
          <a:xfrm rot="1323272">
            <a:off x="1220281" y="1792695"/>
            <a:ext cx="2318135" cy="369332"/>
          </a:xfrm>
          <a:prstGeom prst="rect">
            <a:avLst/>
          </a:prstGeom>
          <a:noFill/>
        </p:spPr>
        <p:txBody>
          <a:bodyPr wrap="none" rtlCol="0">
            <a:spAutoFit/>
          </a:bodyPr>
          <a:lstStyle/>
          <a:p>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Transvers cooling light</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grpSp>
        <p:nvGrpSpPr>
          <p:cNvPr id="4" name="组合 14"/>
          <p:cNvGrpSpPr/>
          <p:nvPr/>
        </p:nvGrpSpPr>
        <p:grpSpPr>
          <a:xfrm rot="21265837">
            <a:off x="2426758" y="3262393"/>
            <a:ext cx="287299" cy="1052816"/>
            <a:chOff x="2534333" y="2043585"/>
            <a:chExt cx="287299" cy="1052816"/>
          </a:xfrm>
        </p:grpSpPr>
        <p:sp>
          <p:nvSpPr>
            <p:cNvPr id="13" name="等腰三角形 12"/>
            <p:cNvSpPr/>
            <p:nvPr/>
          </p:nvSpPr>
          <p:spPr>
            <a:xfrm rot="1320000">
              <a:off x="2534333" y="2567482"/>
              <a:ext cx="71718" cy="52891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2120000">
              <a:off x="2749914" y="2043585"/>
              <a:ext cx="71718" cy="52891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 name="组合 15"/>
          <p:cNvGrpSpPr/>
          <p:nvPr/>
        </p:nvGrpSpPr>
        <p:grpSpPr>
          <a:xfrm rot="21293860">
            <a:off x="6719757" y="4183488"/>
            <a:ext cx="287299" cy="1052816"/>
            <a:chOff x="2534333" y="2043585"/>
            <a:chExt cx="287299" cy="1052816"/>
          </a:xfrm>
        </p:grpSpPr>
        <p:sp>
          <p:nvSpPr>
            <p:cNvPr id="17" name="等腰三角形 16"/>
            <p:cNvSpPr/>
            <p:nvPr/>
          </p:nvSpPr>
          <p:spPr>
            <a:xfrm rot="1320000">
              <a:off x="2534333" y="2567482"/>
              <a:ext cx="71718" cy="52891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等腰三角形 17"/>
            <p:cNvSpPr/>
            <p:nvPr/>
          </p:nvSpPr>
          <p:spPr>
            <a:xfrm rot="12120000">
              <a:off x="2749914" y="2043585"/>
              <a:ext cx="71718" cy="528919"/>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右箭头 18"/>
          <p:cNvSpPr/>
          <p:nvPr/>
        </p:nvSpPr>
        <p:spPr>
          <a:xfrm rot="720000">
            <a:off x="2554527" y="4154017"/>
            <a:ext cx="4359098" cy="147562"/>
          </a:xfrm>
          <a:prstGeom prst="rightArrow">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762445">
            <a:off x="5174455" y="3986353"/>
            <a:ext cx="1813317" cy="369332"/>
          </a:xfrm>
          <a:prstGeom prst="rect">
            <a:avLst/>
          </a:prstGeom>
        </p:spPr>
        <p:txBody>
          <a:bodyPr wrap="none">
            <a:spAutoFit/>
          </a:bodyPr>
          <a:lstStyle/>
          <a:p>
            <a:r>
              <a:rPr lang="en-US" altLang="zh-CN" dirty="0" smtClean="0">
                <a:latin typeface="Times New Roman" panose="02020603050405020304" pitchFamily="18" charset="0"/>
                <a:cs typeface="Times New Roman" panose="02020603050405020304" pitchFamily="18" charset="0"/>
              </a:rPr>
              <a:t>2</a:t>
            </a:r>
            <a:r>
              <a:rPr lang="en-US" altLang="zh-CN" baseline="30000" dirty="0" smtClean="0">
                <a:latin typeface="Times New Roman" panose="02020603050405020304" pitchFamily="18" charset="0"/>
                <a:cs typeface="Times New Roman" panose="02020603050405020304" pitchFamily="18" charset="0"/>
              </a:rPr>
              <a:t>3</a:t>
            </a:r>
            <a:r>
              <a:rPr lang="en-US" altLang="zh-CN" dirty="0" smtClean="0">
                <a:latin typeface="Times New Roman" panose="02020603050405020304" pitchFamily="18" charset="0"/>
                <a:cs typeface="Times New Roman" panose="02020603050405020304" pitchFamily="18" charset="0"/>
              </a:rPr>
              <a:t>S</a:t>
            </a:r>
            <a:r>
              <a:rPr lang="zh-CN" altLang="en-US" dirty="0" smtClean="0">
                <a:latin typeface="Times New Roman" panose="02020603050405020304" pitchFamily="18" charset="0"/>
                <a:ea typeface="宋体" panose="02010600030101010101" pitchFamily="2" charset="-122"/>
                <a:cs typeface="Times New Roman" panose="02020603050405020304" pitchFamily="18" charset="0"/>
              </a:rPr>
              <a:t>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helium atoms</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p:sp>
        <p:nvSpPr>
          <p:cNvPr id="21" name="下箭头 20"/>
          <p:cNvSpPr/>
          <p:nvPr/>
        </p:nvSpPr>
        <p:spPr>
          <a:xfrm>
            <a:off x="4966952" y="3656663"/>
            <a:ext cx="131133" cy="146218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270446" y="816561"/>
            <a:ext cx="6599884" cy="461665"/>
          </a:xfrm>
          <a:prstGeom prst="rect">
            <a:avLst/>
          </a:prstGeom>
          <a:noFill/>
        </p:spPr>
        <p:txBody>
          <a:bodyPr wrap="none" rtlCol="0">
            <a:spAutoFit/>
          </a:bodyPr>
          <a:lstStyle/>
          <a:p>
            <a:pPr marL="285750" indent="-285750">
              <a:buFont typeface="Wingdings" panose="05000000000000000000" pitchFamily="2" charset="2"/>
              <a:buChar char="Ø"/>
            </a:pPr>
            <a:r>
              <a:rPr lang="en-US" altLang="zh-CN" sz="2400" dirty="0" smtClean="0">
                <a:latin typeface="Times New Roman" panose="02020603050405020304" pitchFamily="18" charset="0"/>
                <a:ea typeface="宋体" panose="02010600030101010101" pitchFamily="2" charset="-122"/>
                <a:cs typeface="Times New Roman" panose="02020603050405020304" pitchFamily="18" charset="0"/>
              </a:rPr>
              <a:t>Measure longitudinal velocity of the atomic beam</a:t>
            </a:r>
            <a:endParaRPr lang="zh-CN" altLang="en-US" sz="2400" dirty="0">
              <a:latin typeface="Times New Roman" panose="02020603050405020304" pitchFamily="18" charset="0"/>
              <a:ea typeface="宋体" panose="02010600030101010101" pitchFamily="2" charset="-122"/>
              <a:cs typeface="Times New Roman" panose="02020603050405020304" pitchFamily="18" charset="0"/>
            </a:endParaRPr>
          </a:p>
        </p:txBody>
      </p:sp>
      <p:cxnSp>
        <p:nvCxnSpPr>
          <p:cNvPr id="25" name="直接连接符 24"/>
          <p:cNvCxnSpPr/>
          <p:nvPr/>
        </p:nvCxnSpPr>
        <p:spPr>
          <a:xfrm flipH="1">
            <a:off x="2025184" y="4555153"/>
            <a:ext cx="335396" cy="1036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6332763" y="5339049"/>
            <a:ext cx="335396" cy="1036982"/>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2286000" y="5243857"/>
            <a:ext cx="3899647" cy="914895"/>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2" name="文本框 31"/>
          <p:cNvSpPr txBox="1"/>
          <p:nvPr/>
        </p:nvSpPr>
        <p:spPr>
          <a:xfrm rot="739806">
            <a:off x="3908512" y="5723060"/>
            <a:ext cx="479618"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2m</a:t>
            </a:r>
            <a:endParaRPr lang="zh-CN" altLang="en-US" dirty="0">
              <a:latin typeface="Times New Roman" panose="02020603050405020304" pitchFamily="18" charset="0"/>
              <a:cs typeface="Times New Roman" panose="02020603050405020304" pitchFamily="18" charset="0"/>
            </a:endParaRPr>
          </a:p>
        </p:txBody>
      </p:sp>
      <p:cxnSp>
        <p:nvCxnSpPr>
          <p:cNvPr id="34" name="直接连接符 33"/>
          <p:cNvCxnSpPr/>
          <p:nvPr/>
        </p:nvCxnSpPr>
        <p:spPr>
          <a:xfrm flipH="1">
            <a:off x="4830129" y="3488673"/>
            <a:ext cx="388585" cy="1746219"/>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7" name="矩形 36"/>
              <p:cNvSpPr/>
              <p:nvPr/>
            </p:nvSpPr>
            <p:spPr>
              <a:xfrm>
                <a:off x="4724094" y="5059191"/>
                <a:ext cx="38722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zh-CN" altLang="en-US" i="1" smtClean="0">
                          <a:latin typeface="Cambria Math" panose="02040503050406030204" pitchFamily="18" charset="0"/>
                          <a:ea typeface="Cambria Math" panose="02040503050406030204" pitchFamily="18" charset="0"/>
                        </a:rPr>
                        <m:t>𝜃</m:t>
                      </m:r>
                    </m:oMath>
                  </m:oMathPara>
                </a14:m>
                <a:endParaRPr lang="zh-CN" altLang="en-US" dirty="0">
                  <a:latin typeface="Times New Roman" panose="02020603050405020304" pitchFamily="18" charset="0"/>
                  <a:cs typeface="Times New Roman" panose="02020603050405020304" pitchFamily="18" charset="0"/>
                </a:endParaRPr>
              </a:p>
            </p:txBody>
          </p:sp>
        </mc:Choice>
        <mc:Fallback>
          <p:sp>
            <p:nvSpPr>
              <p:cNvPr id="37" name="矩形 36"/>
              <p:cNvSpPr>
                <a:spLocks noRot="1" noChangeAspect="1" noMove="1" noResize="1" noEditPoints="1" noAdjustHandles="1" noChangeArrowheads="1" noChangeShapeType="1" noTextEdit="1"/>
              </p:cNvSpPr>
              <p:nvPr/>
            </p:nvSpPr>
            <p:spPr>
              <a:xfrm>
                <a:off x="4724094" y="5059191"/>
                <a:ext cx="387222" cy="369332"/>
              </a:xfrm>
              <a:prstGeom prst="rect">
                <a:avLst/>
              </a:prstGeom>
              <a:blipFill>
                <a:blip r:embed="rId2"/>
                <a:stretch>
                  <a:fillRect/>
                </a:stretch>
              </a:blipFill>
            </p:spPr>
            <p:txBody>
              <a:bodyPr/>
              <a:lstStyle/>
              <a:p>
                <a:r>
                  <a:rPr lang="zh-CN" altLang="en-US">
                    <a:noFill/>
                  </a:rPr>
                  <a:t> </a:t>
                </a:r>
              </a:p>
            </p:txBody>
          </p:sp>
        </mc:Fallback>
      </mc:AlternateContent>
      <p:sp>
        <p:nvSpPr>
          <p:cNvPr id="39" name="文本框 38"/>
          <p:cNvSpPr txBox="1"/>
          <p:nvPr/>
        </p:nvSpPr>
        <p:spPr>
          <a:xfrm rot="1035933">
            <a:off x="2446683" y="4335977"/>
            <a:ext cx="1210588"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0.5mm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Slit</a:t>
            </a:r>
          </a:p>
        </p:txBody>
      </p:sp>
      <p:sp>
        <p:nvSpPr>
          <p:cNvPr id="40" name="文本框 39"/>
          <p:cNvSpPr txBox="1"/>
          <p:nvPr/>
        </p:nvSpPr>
        <p:spPr>
          <a:xfrm>
            <a:off x="5054835" y="4605008"/>
            <a:ext cx="1217000" cy="369332"/>
          </a:xfrm>
          <a:prstGeom prst="rect">
            <a:avLst/>
          </a:prstGeom>
          <a:noFill/>
        </p:spPr>
        <p:txBody>
          <a:bodyPr wrap="none" rtlCol="0">
            <a:spAutoFit/>
          </a:bodyPr>
          <a:lstStyle/>
          <a:p>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Probe laser</a:t>
            </a:r>
            <a:endParaRPr lang="zh-CN" altLang="en-US" dirty="0">
              <a:latin typeface="Times New Roman" panose="02020603050405020304" pitchFamily="18" charset="0"/>
              <a:ea typeface="宋体" panose="02010600030101010101" pitchFamily="2" charset="-122"/>
              <a:cs typeface="Times New Roman" panose="02020603050405020304" pitchFamily="18" charset="0"/>
            </a:endParaRPr>
          </a:p>
        </p:txBody>
      </p:sp>
      <mc:AlternateContent xmlns:mc="http://schemas.openxmlformats.org/markup-compatibility/2006">
        <mc:Choice xmlns:a14="http://schemas.microsoft.com/office/drawing/2010/main" Requires="a14">
          <p:sp>
            <p:nvSpPr>
              <p:cNvPr id="41" name="文本框 40"/>
              <p:cNvSpPr txBox="1"/>
              <p:nvPr/>
            </p:nvSpPr>
            <p:spPr>
              <a:xfrm>
                <a:off x="3419771" y="1450284"/>
                <a:ext cx="2500506" cy="36933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altLang="zh-CN" sz="2400" i="1" smtClean="0">
                          <a:latin typeface="Cambria Math" panose="02040503050406030204" pitchFamily="18" charset="0"/>
                          <a:ea typeface="Cambria Math" panose="02040503050406030204" pitchFamily="18" charset="0"/>
                        </a:rPr>
                        <m:t>Δ</m:t>
                      </m:r>
                      <m:sSub>
                        <m:sSubPr>
                          <m:ctrlPr>
                            <a:rPr lang="en-US" altLang="zh-CN" sz="2400" i="1" smtClean="0">
                              <a:latin typeface="Cambria Math" panose="02040503050406030204" pitchFamily="18" charset="0"/>
                              <a:ea typeface="Cambria Math" panose="02040503050406030204" pitchFamily="18" charset="0"/>
                            </a:rPr>
                          </m:ctrlPr>
                        </m:sSubPr>
                        <m:e>
                          <m:r>
                            <a:rPr lang="zh-CN" altLang="el-GR" sz="2400" i="1">
                              <a:latin typeface="Cambria Math" panose="02040503050406030204" pitchFamily="18" charset="0"/>
                              <a:ea typeface="Cambria Math" panose="02040503050406030204" pitchFamily="18" charset="0"/>
                            </a:rPr>
                            <m:t>𝜈</m:t>
                          </m:r>
                        </m:e>
                        <m:sub>
                          <m:r>
                            <m:rPr>
                              <m:sty m:val="p"/>
                            </m:rPr>
                            <a:rPr lang="en-US" altLang="zh-CN" sz="2400" i="1">
                              <a:latin typeface="Cambria Math" panose="02040503050406030204" pitchFamily="18" charset="0"/>
                              <a:ea typeface="Cambria Math" panose="02040503050406030204" pitchFamily="18" charset="0"/>
                            </a:rPr>
                            <m:t>D</m:t>
                          </m:r>
                        </m:sub>
                      </m:sSub>
                      <m:r>
                        <a:rPr lang="en-US" altLang="zh-CN" sz="2400" i="1" smtClean="0">
                          <a:latin typeface="Cambria Math" panose="02040503050406030204" pitchFamily="18" charset="0"/>
                        </a:rPr>
                        <m:t>≈</m:t>
                      </m:r>
                      <m:r>
                        <m:rPr>
                          <m:sty m:val="p"/>
                        </m:rPr>
                        <a:rPr lang="en-US" altLang="zh-CN" sz="2400" i="1">
                          <a:latin typeface="Cambria Math" panose="02040503050406030204" pitchFamily="18" charset="0"/>
                        </a:rPr>
                        <m:t>k</m:t>
                      </m:r>
                      <m:r>
                        <a:rPr lang="en-US" altLang="zh-CN" sz="2400" b="1" i="1" smtClean="0">
                          <a:solidFill>
                            <a:srgbClr val="FF0000"/>
                          </a:solidFill>
                          <a:latin typeface="Cambria Math" panose="02040503050406030204" pitchFamily="18" charset="0"/>
                          <a:ea typeface="Cambria Math" panose="02040503050406030204" pitchFamily="18" charset="0"/>
                        </a:rPr>
                        <m:t>𝒗</m:t>
                      </m:r>
                      <m:r>
                        <a:rPr lang="en-US" altLang="zh-CN" sz="2400" b="0" i="1" smtClean="0">
                          <a:latin typeface="Cambria Math" panose="02040503050406030204" pitchFamily="18" charset="0"/>
                          <a:ea typeface="Cambria Math" panose="02040503050406030204" pitchFamily="18" charset="0"/>
                        </a:rPr>
                        <m:t>∙</m:t>
                      </m:r>
                      <m:r>
                        <a:rPr lang="zh-CN" altLang="en-US" sz="2400" b="0" i="1" smtClean="0">
                          <a:latin typeface="Cambria Math" panose="02040503050406030204" pitchFamily="18" charset="0"/>
                          <a:ea typeface="Cambria Math" panose="02040503050406030204" pitchFamily="18" charset="0"/>
                        </a:rPr>
                        <m:t>𝜃</m:t>
                      </m:r>
                    </m:oMath>
                  </m:oMathPara>
                </a14:m>
                <a:endParaRPr lang="en-US" altLang="zh-CN" sz="2400" dirty="0" smtClean="0">
                  <a:latin typeface="Times New Roman" panose="02020603050405020304" pitchFamily="18" charset="0"/>
                  <a:cs typeface="Times New Roman" panose="02020603050405020304" pitchFamily="18" charset="0"/>
                </a:endParaRPr>
              </a:p>
            </p:txBody>
          </p:sp>
        </mc:Choice>
        <mc:Fallback>
          <p:sp>
            <p:nvSpPr>
              <p:cNvPr id="41" name="文本框 40"/>
              <p:cNvSpPr txBox="1">
                <a:spLocks noRot="1" noChangeAspect="1" noMove="1" noResize="1" noEditPoints="1" noAdjustHandles="1" noChangeArrowheads="1" noChangeShapeType="1" noTextEdit="1"/>
              </p:cNvSpPr>
              <p:nvPr/>
            </p:nvSpPr>
            <p:spPr>
              <a:xfrm>
                <a:off x="3419771" y="1450284"/>
                <a:ext cx="2500506" cy="369332"/>
              </a:xfrm>
              <a:prstGeom prst="rect">
                <a:avLst/>
              </a:prstGeom>
              <a:blipFill>
                <a:blip r:embed="rId3"/>
                <a:stretch>
                  <a:fillRect b="-18333"/>
                </a:stretch>
              </a:blipFill>
            </p:spPr>
            <p:txBody>
              <a:bodyPr/>
              <a:lstStyle/>
              <a:p>
                <a:r>
                  <a:rPr lang="zh-CN" altLang="en-US">
                    <a:noFill/>
                  </a:rPr>
                  <a:t> </a:t>
                </a:r>
              </a:p>
            </p:txBody>
          </p:sp>
        </mc:Fallback>
      </mc:AlternateContent>
      <p:sp>
        <p:nvSpPr>
          <p:cNvPr id="31" name="文本框 30"/>
          <p:cNvSpPr txBox="1"/>
          <p:nvPr/>
        </p:nvSpPr>
        <p:spPr>
          <a:xfrm rot="1035933">
            <a:off x="6879482" y="5070705"/>
            <a:ext cx="1210588"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0.5mm </a:t>
            </a:r>
            <a:r>
              <a:rPr lang="en-US" altLang="zh-CN" dirty="0" smtClean="0">
                <a:latin typeface="Times New Roman" panose="02020603050405020304" pitchFamily="18" charset="0"/>
                <a:ea typeface="宋体" panose="02010600030101010101" pitchFamily="2" charset="-122"/>
                <a:cs typeface="Times New Roman" panose="02020603050405020304" pitchFamily="18" charset="0"/>
              </a:rPr>
              <a:t>Slit</a:t>
            </a:r>
          </a:p>
        </p:txBody>
      </p:sp>
    </p:spTree>
    <p:extLst>
      <p:ext uri="{BB962C8B-B14F-4D97-AF65-F5344CB8AC3E}">
        <p14:creationId xmlns:p14="http://schemas.microsoft.com/office/powerpoint/2010/main" val="2516140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27</a:t>
            </a:fld>
            <a:endParaRPr lang="zh-CN" altLang="en-US">
              <a:solidFill>
                <a:srgbClr val="2F2F2F">
                  <a:lumMod val="75000"/>
                  <a:lumOff val="25000"/>
                </a:srgbClr>
              </a:solidFill>
            </a:endParaRPr>
          </a:p>
        </p:txBody>
      </p:sp>
      <p:sp>
        <p:nvSpPr>
          <p:cNvPr id="3" name="标题 1"/>
          <p:cNvSpPr txBox="1">
            <a:spLocks/>
          </p:cNvSpPr>
          <p:nvPr/>
        </p:nvSpPr>
        <p:spPr>
          <a:xfrm>
            <a:off x="-300" y="98586"/>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Doppler Effect</a:t>
            </a:r>
            <a:r>
              <a:rPr lang="en-US" altLang="zh-CN" sz="2400" b="1" dirty="0">
                <a:ln w="0"/>
                <a:latin typeface="Times New Roman" panose="02020603050405020304" pitchFamily="18" charset="0"/>
                <a:ea typeface="宋体" panose="02010600030101010101" pitchFamily="2" charset="-122"/>
                <a:cs typeface="Times New Roman" panose="02020603050405020304" pitchFamily="18" charset="0"/>
              </a:rPr>
              <a:t>—Atomic longitudinal velocity distribution</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7865" y="878698"/>
            <a:ext cx="7327669" cy="5585130"/>
          </a:xfrm>
          <a:prstGeom prst="rect">
            <a:avLst/>
          </a:prstGeom>
        </p:spPr>
      </p:pic>
    </p:spTree>
    <p:extLst>
      <p:ext uri="{BB962C8B-B14F-4D97-AF65-F5344CB8AC3E}">
        <p14:creationId xmlns:p14="http://schemas.microsoft.com/office/powerpoint/2010/main" val="13760457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28</a:t>
            </a:fld>
            <a:endParaRPr lang="zh-CN" altLang="en-US">
              <a:solidFill>
                <a:srgbClr val="2F2F2F">
                  <a:lumMod val="75000"/>
                  <a:lumOff val="25000"/>
                </a:srgbClr>
              </a:solidFill>
            </a:endParaRPr>
          </a:p>
        </p:txBody>
      </p:sp>
      <p:sp>
        <p:nvSpPr>
          <p:cNvPr id="3" name="标题 1"/>
          <p:cNvSpPr txBox="1">
            <a:spLocks/>
          </p:cNvSpPr>
          <p:nvPr/>
        </p:nvSpPr>
        <p:spPr>
          <a:xfrm>
            <a:off x="-300" y="98586"/>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Arial Unicode MS" panose="020B0604020202020204" pitchFamily="34" charset="-122"/>
                <a:cs typeface="Times New Roman" panose="02020603050405020304" pitchFamily="18" charset="0"/>
              </a:rPr>
              <a:t>Doppler Effect</a:t>
            </a:r>
            <a:r>
              <a:rPr lang="en-US" altLang="zh-CN" sz="2400" b="1" dirty="0">
                <a:ln w="0"/>
                <a:latin typeface="Times New Roman" panose="02020603050405020304" pitchFamily="18" charset="0"/>
                <a:ea typeface="宋体" panose="02010600030101010101" pitchFamily="2" charset="-122"/>
                <a:cs typeface="Times New Roman" panose="02020603050405020304" pitchFamily="18" charset="0"/>
              </a:rPr>
              <a:t>—Atomic longitudinal velocity distribution</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pic>
        <p:nvPicPr>
          <p:cNvPr id="5" name="图片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2783" y="994140"/>
            <a:ext cx="5924660" cy="4582201"/>
          </a:xfrm>
          <a:prstGeom prst="rect">
            <a:avLst/>
          </a:prstGeom>
        </p:spPr>
      </p:pic>
      <p:sp>
        <p:nvSpPr>
          <p:cNvPr id="4" name="文本框 3"/>
          <p:cNvSpPr txBox="1"/>
          <p:nvPr/>
        </p:nvSpPr>
        <p:spPr>
          <a:xfrm>
            <a:off x="6650182" y="1283855"/>
            <a:ext cx="2050561" cy="2585323"/>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Standard Deviation</a:t>
            </a:r>
          </a:p>
          <a:p>
            <a:r>
              <a:rPr lang="en-US" altLang="zh-CN" dirty="0" smtClean="0">
                <a:solidFill>
                  <a:srgbClr val="FF0000"/>
                </a:solidFill>
                <a:latin typeface="Times New Roman" panose="02020603050405020304" pitchFamily="18" charset="0"/>
                <a:cs typeface="Times New Roman" panose="02020603050405020304" pitchFamily="18" charset="0"/>
              </a:rPr>
              <a:t>0.36kHz</a:t>
            </a: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Velocity Range </a:t>
            </a:r>
          </a:p>
          <a:p>
            <a:r>
              <a:rPr lang="en-US" altLang="zh-CN" dirty="0" smtClean="0">
                <a:solidFill>
                  <a:srgbClr val="FF0000"/>
                </a:solidFill>
                <a:latin typeface="Times New Roman" panose="02020603050405020304" pitchFamily="18" charset="0"/>
                <a:cs typeface="Times New Roman" panose="02020603050405020304" pitchFamily="18" charset="0"/>
              </a:rPr>
              <a:t>1/3</a:t>
            </a:r>
            <a:r>
              <a:rPr lang="en-US" altLang="zh-CN" dirty="0" smtClean="0">
                <a:latin typeface="Times New Roman" panose="02020603050405020304" pitchFamily="18" charset="0"/>
                <a:cs typeface="Times New Roman" panose="02020603050405020304" pitchFamily="18" charset="0"/>
              </a:rPr>
              <a:t> mean velocity</a:t>
            </a:r>
          </a:p>
          <a:p>
            <a:endParaRPr lang="en-US" altLang="zh-CN" dirty="0">
              <a:latin typeface="Times New Roman" panose="02020603050405020304" pitchFamily="18" charset="0"/>
              <a:cs typeface="Times New Roman" panose="02020603050405020304" pitchFamily="18" charset="0"/>
            </a:endParaRPr>
          </a:p>
          <a:p>
            <a:r>
              <a:rPr lang="en-US" altLang="zh-CN" dirty="0" smtClean="0">
                <a:latin typeface="Times New Roman" panose="02020603050405020304" pitchFamily="18" charset="0"/>
                <a:cs typeface="Times New Roman" panose="02020603050405020304" pitchFamily="18" charset="0"/>
              </a:rPr>
              <a:t>Residual first-order </a:t>
            </a:r>
          </a:p>
          <a:p>
            <a:r>
              <a:rPr lang="en-US" altLang="zh-CN" dirty="0" smtClean="0">
                <a:latin typeface="Times New Roman" panose="02020603050405020304" pitchFamily="18" charset="0"/>
                <a:cs typeface="Times New Roman" panose="02020603050405020304" pitchFamily="18" charset="0"/>
              </a:rPr>
              <a:t>Doppler shift</a:t>
            </a:r>
          </a:p>
          <a:p>
            <a:r>
              <a:rPr lang="en-US" altLang="zh-CN" dirty="0" smtClean="0">
                <a:solidFill>
                  <a:srgbClr val="FF0000"/>
                </a:solidFill>
                <a:latin typeface="Times New Roman" panose="02020603050405020304" pitchFamily="18" charset="0"/>
                <a:cs typeface="Times New Roman" panose="02020603050405020304" pitchFamily="18" charset="0"/>
              </a:rPr>
              <a:t>1.1kHz</a:t>
            </a:r>
            <a:endParaRPr lang="zh-CN" altLang="en-U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32617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75134" y="6426210"/>
            <a:ext cx="914400" cy="284163"/>
          </a:xfrm>
        </p:spPr>
        <p:txBody>
          <a:bodyPr/>
          <a:lstStyle/>
          <a:p>
            <a:pPr>
              <a:defRPr/>
            </a:pPr>
            <a:fld id="{201E3C09-BA95-44B0-AD22-AEB66239AF90}" type="slidenum">
              <a:rPr lang="en-US" sz="18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29</a:t>
            </a:fld>
            <a:endParaRPr lang="zh-CN" altLang="en-US" sz="18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300" y="89621"/>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anose="02020603050405020304" pitchFamily="18" charset="0"/>
                <a:ea typeface="宋体" panose="02010600030101010101" pitchFamily="2" charset="-122"/>
                <a:cs typeface="Times New Roman" panose="02020603050405020304" pitchFamily="18" charset="0"/>
              </a:rPr>
              <a:t>Measurement of 2S-2P Transition frequency </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graphicFrame>
        <p:nvGraphicFramePr>
          <p:cNvPr id="9" name="表格 8"/>
          <p:cNvGraphicFramePr>
            <a:graphicFrameLocks noGrp="1"/>
          </p:cNvGraphicFramePr>
          <p:nvPr>
            <p:extLst>
              <p:ext uri="{D42A27DB-BD31-4B8C-83A1-F6EECF244321}">
                <p14:modId xmlns:p14="http://schemas.microsoft.com/office/powerpoint/2010/main" val="3294533909"/>
              </p:ext>
            </p:extLst>
          </p:nvPr>
        </p:nvGraphicFramePr>
        <p:xfrm>
          <a:off x="637080" y="1056346"/>
          <a:ext cx="7184307" cy="3842223"/>
        </p:xfrm>
        <a:graphic>
          <a:graphicData uri="http://schemas.openxmlformats.org/drawingml/2006/table">
            <a:tbl>
              <a:tblPr firstRow="1" firstCol="1" bandRow="1">
                <a:tableStyleId>{5C22544A-7EE6-4342-B048-85BDC9FD1C3A}</a:tableStyleId>
              </a:tblPr>
              <a:tblGrid>
                <a:gridCol w="2703781">
                  <a:extLst>
                    <a:ext uri="{9D8B030D-6E8A-4147-A177-3AD203B41FA5}">
                      <a16:colId xmlns:a16="http://schemas.microsoft.com/office/drawing/2014/main" val="20000"/>
                    </a:ext>
                  </a:extLst>
                </a:gridCol>
                <a:gridCol w="1284543">
                  <a:extLst>
                    <a:ext uri="{9D8B030D-6E8A-4147-A177-3AD203B41FA5}">
                      <a16:colId xmlns:a16="http://schemas.microsoft.com/office/drawing/2014/main" val="20001"/>
                    </a:ext>
                  </a:extLst>
                </a:gridCol>
                <a:gridCol w="1426958">
                  <a:extLst>
                    <a:ext uri="{9D8B030D-6E8A-4147-A177-3AD203B41FA5}">
                      <a16:colId xmlns:a16="http://schemas.microsoft.com/office/drawing/2014/main" val="20002"/>
                    </a:ext>
                  </a:extLst>
                </a:gridCol>
                <a:gridCol w="1769025">
                  <a:extLst>
                    <a:ext uri="{9D8B030D-6E8A-4147-A177-3AD203B41FA5}">
                      <a16:colId xmlns:a16="http://schemas.microsoft.com/office/drawing/2014/main" val="20003"/>
                    </a:ext>
                  </a:extLst>
                </a:gridCol>
              </a:tblGrid>
              <a:tr h="824445">
                <a:tc>
                  <a:txBody>
                    <a:bodyPr/>
                    <a:lstStyle/>
                    <a:p>
                      <a:pPr algn="ctr">
                        <a:spcBef>
                          <a:spcPts val="600"/>
                        </a:spcBef>
                        <a:spcAft>
                          <a:spcPts val="0"/>
                        </a:spcAft>
                      </a:pPr>
                      <a:r>
                        <a:rPr lang="en-US" altLang="zh-CN" sz="1600" kern="100" dirty="0" smtClean="0">
                          <a:effectLst/>
                          <a:latin typeface="Times New Roman" panose="02020603050405020304" pitchFamily="18" charset="0"/>
                          <a:ea typeface="宋体" panose="02010600030101010101" pitchFamily="2" charset="-122"/>
                          <a:cs typeface="Times New Roman" panose="02020603050405020304" pitchFamily="18" charset="0"/>
                        </a:rPr>
                        <a:t>Source</a:t>
                      </a:r>
                      <a:endParaRPr lang="zh-CN" sz="160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Correction</a:t>
                      </a:r>
                      <a:endParaRPr lang="zh-CN" altLang="en-US" sz="1600" kern="100" dirty="0" smtClean="0">
                        <a:effectLst/>
                        <a:latin typeface="宋体" panose="02010600030101010101" pitchFamily="2" charset="-122"/>
                        <a:ea typeface="宋体" panose="02010600030101010101" pitchFamily="2" charset="-122"/>
                        <a:cs typeface="Times New Roman" panose="02020603050405020304" pitchFamily="18" charset="0"/>
                      </a:endParaRPr>
                    </a:p>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[kHz]</a:t>
                      </a:r>
                      <a:endParaRPr lang="zh-CN" altLang="zh-CN" sz="1600" kern="100" dirty="0" smtClean="0">
                        <a:solidFill>
                          <a:srgbClr val="00000A"/>
                        </a:solidFill>
                        <a:effectLst/>
                        <a:latin typeface="宋体" panose="02010600030101010101" pitchFamily="2" charset="-122"/>
                        <a:ea typeface="宋体" panose="02010600030101010101" pitchFamily="2" charset="-122"/>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uncertainty</a:t>
                      </a:r>
                    </a:p>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[kHz]</a:t>
                      </a:r>
                      <a:endParaRPr lang="zh-CN" altLang="zh-CN" sz="1600" kern="100" dirty="0" smtClean="0">
                        <a:solidFill>
                          <a:srgbClr val="00000A"/>
                        </a:solidFill>
                        <a:effectLst/>
                        <a:latin typeface="宋体" panose="02010600030101010101" pitchFamily="2" charset="-122"/>
                        <a:ea typeface="宋体" panose="02010600030101010101" pitchFamily="2" charset="-122"/>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kern="100" dirty="0" err="1" smtClean="0">
                          <a:effectLst/>
                          <a:latin typeface="宋体" panose="02010600030101010101" pitchFamily="2" charset="-122"/>
                          <a:ea typeface="宋体" panose="02010600030101010101" pitchFamily="2" charset="-122"/>
                          <a:cs typeface="Times New Roman" panose="02020603050405020304" pitchFamily="18" charset="0"/>
                        </a:rPr>
                        <a:t>Rel.uncertainty</a:t>
                      </a:r>
                      <a:endPar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endParaRPr>
                    </a:p>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[10</a:t>
                      </a:r>
                      <a:r>
                        <a:rPr lang="en-US" altLang="zh-CN" sz="1600" kern="100" baseline="30000" dirty="0" smtClean="0">
                          <a:effectLst/>
                          <a:latin typeface="宋体" panose="02010600030101010101" pitchFamily="2" charset="-122"/>
                          <a:ea typeface="宋体" panose="02010600030101010101" pitchFamily="2" charset="-122"/>
                          <a:cs typeface="Times New Roman" panose="02020603050405020304" pitchFamily="18" charset="0"/>
                        </a:rPr>
                        <a:t>-12</a:t>
                      </a:r>
                      <a:r>
                        <a:rPr lang="en-US" altLang="zh-CN" sz="1600" kern="100" dirty="0" smtClean="0">
                          <a:effectLst/>
                          <a:latin typeface="宋体" panose="02010600030101010101" pitchFamily="2" charset="-122"/>
                          <a:ea typeface="宋体" panose="02010600030101010101" pitchFamily="2" charset="-122"/>
                          <a:cs typeface="Times New Roman" panose="02020603050405020304" pitchFamily="18" charset="0"/>
                        </a:rPr>
                        <a:t>]</a:t>
                      </a:r>
                      <a:endParaRPr lang="zh-CN" altLang="zh-CN" sz="1600" kern="100" dirty="0" smtClean="0">
                        <a:solidFill>
                          <a:srgbClr val="00000A"/>
                        </a:solidFill>
                        <a:effectLst/>
                        <a:latin typeface="宋体" panose="02010600030101010101" pitchFamily="2" charset="-122"/>
                        <a:ea typeface="宋体" panose="02010600030101010101" pitchFamily="2" charset="-122"/>
                        <a:cs typeface="Times New Roman" panose="02020603050405020304" pitchFamily="18" charset="0"/>
                      </a:endParaRPr>
                    </a:p>
                  </a:txBody>
                  <a:tcPr marL="100356" marR="100356" marT="0" marB="0"/>
                </a:tc>
                <a:extLst>
                  <a:ext uri="{0D108BD9-81ED-4DB2-BD59-A6C34878D82A}">
                    <a16:rowId xmlns:a16="http://schemas.microsoft.com/office/drawing/2014/main" val="10000"/>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Statistical</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.50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1</a:t>
                      </a:r>
                      <a:r>
                        <a:rPr lang="en-US" altLang="zh-CN" sz="1800" b="1" kern="100" dirty="0" smtClean="0">
                          <a:effectLst/>
                          <a:latin typeface="Times New Roman" panose="02020603050405020304" pitchFamily="18" charset="0"/>
                          <a:cs typeface="Times New Roman" panose="02020603050405020304" pitchFamily="18" charset="0"/>
                        </a:rPr>
                        <a:t>.8</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1"/>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ea typeface="宋体" panose="02010600030101010101" pitchFamily="2" charset="-122"/>
                          <a:cs typeface="Times New Roman" panose="02020603050405020304" pitchFamily="18" charset="0"/>
                        </a:rPr>
                        <a:t>Frequency metrology</a:t>
                      </a:r>
                      <a:endParaRPr lang="zh-CN" sz="160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0.55</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2</a:t>
                      </a:r>
                      <a:r>
                        <a:rPr lang="en-US" altLang="zh-CN" sz="1800" b="1" kern="100" dirty="0" smtClean="0">
                          <a:effectLst/>
                          <a:latin typeface="Times New Roman" panose="02020603050405020304" pitchFamily="18" charset="0"/>
                          <a:cs typeface="Times New Roman" panose="02020603050405020304" pitchFamily="18" charset="0"/>
                        </a:rPr>
                        <a:t>.0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2"/>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First-order Doppler</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solidFill>
                            <a:schemeClr val="dk1"/>
                          </a:solidFill>
                          <a:effectLst/>
                          <a:latin typeface="Times New Roman" panose="02020603050405020304" pitchFamily="18" charset="0"/>
                          <a:ea typeface="+mn-ea"/>
                          <a:cs typeface="Times New Roman" panose="02020603050405020304" pitchFamily="18" charset="0"/>
                        </a:rPr>
                        <a:t>1.00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3</a:t>
                      </a:r>
                      <a:r>
                        <a:rPr lang="en-US" altLang="zh-CN" sz="1800" b="1" kern="100" dirty="0" smtClean="0">
                          <a:effectLst/>
                          <a:latin typeface="Times New Roman" panose="02020603050405020304" pitchFamily="18" charset="0"/>
                          <a:cs typeface="Times New Roman" panose="02020603050405020304" pitchFamily="18" charset="0"/>
                        </a:rPr>
                        <a:t>.6</a:t>
                      </a:r>
                      <a:r>
                        <a:rPr lang="en-US" sz="1800" b="1" kern="100" dirty="0">
                          <a:effectLst/>
                          <a:latin typeface="Times New Roman" panose="02020603050405020304" pitchFamily="18" charset="0"/>
                          <a:cs typeface="Times New Roman" panose="02020603050405020304" pitchFamily="18" charset="0"/>
                        </a:rPr>
                        <a:t> </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3"/>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ea typeface="宋体" panose="02010600030101010101" pitchFamily="2" charset="-122"/>
                          <a:cs typeface="Times New Roman" panose="02020603050405020304" pitchFamily="18" charset="0"/>
                        </a:rPr>
                        <a:t>Line Shape</a:t>
                      </a:r>
                      <a:endParaRPr lang="zh-CN" sz="160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0.40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1</a:t>
                      </a:r>
                      <a:r>
                        <a:rPr lang="en-US" altLang="zh-CN" sz="1800" b="1" kern="100" dirty="0" smtClean="0">
                          <a:effectLst/>
                          <a:latin typeface="Times New Roman" panose="02020603050405020304" pitchFamily="18" charset="0"/>
                          <a:cs typeface="Times New Roman" panose="02020603050405020304" pitchFamily="18" charset="0"/>
                        </a:rPr>
                        <a:t>.2</a:t>
                      </a:r>
                      <a:r>
                        <a:rPr lang="en-US" sz="1800" b="1" kern="100" dirty="0">
                          <a:effectLst/>
                          <a:latin typeface="Times New Roman" panose="02020603050405020304" pitchFamily="18" charset="0"/>
                          <a:cs typeface="Times New Roman" panose="02020603050405020304" pitchFamily="18" charset="0"/>
                        </a:rPr>
                        <a:t> </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4"/>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Second-order Doppler</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+0.70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0.15</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.5</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5"/>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Laser power</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a:t>
                      </a:r>
                      <a:r>
                        <a:rPr lang="en-US" sz="1800" b="1" kern="100" dirty="0">
                          <a:effectLst/>
                          <a:latin typeface="Times New Roman" panose="02020603050405020304" pitchFamily="18" charset="0"/>
                          <a:cs typeface="Times New Roman" panose="02020603050405020304" pitchFamily="18" charset="0"/>
                        </a:rPr>
                        <a:t> </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0.10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.3</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6"/>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Quantum interference</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800" b="1" kern="100" dirty="0" smtClean="0">
                          <a:effectLst/>
                          <a:latin typeface="Times New Roman" panose="02020603050405020304" pitchFamily="18" charset="0"/>
                          <a:cs typeface="Times New Roman" panose="02020603050405020304" pitchFamily="18" charset="0"/>
                        </a:rPr>
                        <a:t>+</a:t>
                      </a: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.60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0.10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.3</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7"/>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Stray light</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0.05</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.2</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8"/>
                  </a:ext>
                </a:extLst>
              </a:tr>
              <a:tr h="280000">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Zeeman effect</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0.01</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sz="1800" b="1" kern="100" dirty="0" smtClean="0">
                          <a:effectLst/>
                          <a:latin typeface="Times New Roman" panose="02020603050405020304" pitchFamily="18" charset="0"/>
                          <a:cs typeface="Times New Roman" panose="02020603050405020304" pitchFamily="18" charset="0"/>
                        </a:rPr>
                        <a:t>0</a:t>
                      </a:r>
                      <a:r>
                        <a:rPr lang="en-US" altLang="zh-CN" sz="1800" b="1" kern="100" dirty="0" smtClean="0">
                          <a:effectLst/>
                          <a:latin typeface="Times New Roman" panose="02020603050405020304" pitchFamily="18" charset="0"/>
                          <a:cs typeface="Times New Roman" panose="02020603050405020304" pitchFamily="18" charset="0"/>
                        </a:rPr>
                        <a:t>.04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9"/>
                  </a:ext>
                </a:extLst>
              </a:tr>
              <a:tr h="248889">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Times New Roman" panose="02020603050405020304" pitchFamily="18" charset="0"/>
                          <a:ea typeface="宋体" panose="02010600030101010101" pitchFamily="2" charset="-122"/>
                          <a:cs typeface="Times New Roman" panose="02020603050405020304" pitchFamily="18" charset="0"/>
                        </a:rPr>
                        <a:t>Recoil</a:t>
                      </a:r>
                      <a:r>
                        <a:rPr lang="zh-CN" altLang="en-US" sz="1600" kern="100" baseline="0" dirty="0" smtClean="0">
                          <a:effectLst/>
                          <a:latin typeface="Times New Roman" panose="02020603050405020304" pitchFamily="18" charset="0"/>
                          <a:ea typeface="宋体" panose="02010600030101010101" pitchFamily="2" charset="-122"/>
                          <a:cs typeface="Times New Roman" panose="02020603050405020304" pitchFamily="18" charset="0"/>
                        </a:rPr>
                        <a:t> </a:t>
                      </a:r>
                      <a:r>
                        <a:rPr lang="en-US" altLang="zh-CN" sz="1600" kern="100" baseline="0" dirty="0" smtClean="0">
                          <a:effectLst/>
                          <a:latin typeface="Times New Roman" panose="02020603050405020304" pitchFamily="18" charset="0"/>
                          <a:ea typeface="宋体" panose="02010600030101010101" pitchFamily="2" charset="-122"/>
                          <a:cs typeface="Times New Roman" panose="02020603050405020304" pitchFamily="18" charset="0"/>
                        </a:rPr>
                        <a:t>shift</a:t>
                      </a:r>
                      <a:endParaRPr lang="zh-CN" altLang="zh-CN" sz="1600" kern="100" dirty="0" smtClean="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-42.20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10"/>
                  </a:ext>
                </a:extLst>
              </a:tr>
              <a:tr h="248889">
                <a:tc>
                  <a:txBody>
                    <a:bodyPr/>
                    <a:lstStyle/>
                    <a:p>
                      <a:pPr algn="ctr">
                        <a:spcBef>
                          <a:spcPts val="600"/>
                        </a:spcBef>
                        <a:spcAft>
                          <a:spcPts val="0"/>
                        </a:spcAft>
                      </a:pPr>
                      <a:r>
                        <a:rPr lang="en-US" altLang="zh-CN" sz="1600" kern="100" dirty="0" smtClean="0">
                          <a:effectLst/>
                          <a:latin typeface="Times New Roman" panose="02020603050405020304" pitchFamily="18" charset="0"/>
                          <a:cs typeface="Times New Roman" panose="02020603050405020304" pitchFamily="18" charset="0"/>
                        </a:rPr>
                        <a:t>Total</a:t>
                      </a:r>
                      <a:endParaRPr lang="zh-CN" altLang="zh-CN" sz="1400"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-40.90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1.4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ctr">
                        <a:spcBef>
                          <a:spcPts val="600"/>
                        </a:spcBef>
                        <a:spcAft>
                          <a:spcPts val="0"/>
                        </a:spcAft>
                      </a:pPr>
                      <a:r>
                        <a:rPr lang="en-US" altLang="zh-CN" sz="1600" b="1" kern="100" dirty="0" smtClean="0">
                          <a:solidFill>
                            <a:srgbClr val="00000A"/>
                          </a:solidFill>
                          <a:effectLst/>
                          <a:latin typeface="Times New Roman" panose="02020603050405020304" pitchFamily="18" charset="0"/>
                          <a:ea typeface="Droid Sans Fallback"/>
                          <a:cs typeface="Times New Roman" panose="02020603050405020304" pitchFamily="18" charset="0"/>
                        </a:rPr>
                        <a:t>5.0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11"/>
                  </a:ext>
                </a:extLst>
              </a:tr>
            </a:tbl>
          </a:graphicData>
        </a:graphic>
      </p:graphicFrame>
      <p:sp>
        <p:nvSpPr>
          <p:cNvPr id="13" name="矩形 12"/>
          <p:cNvSpPr/>
          <p:nvPr/>
        </p:nvSpPr>
        <p:spPr>
          <a:xfrm>
            <a:off x="637080" y="724440"/>
            <a:ext cx="3839513" cy="369332"/>
          </a:xfrm>
          <a:prstGeom prst="rect">
            <a:avLst/>
          </a:prstGeom>
        </p:spPr>
        <p:txBody>
          <a:bodyPr wrap="none">
            <a:spAutoFit/>
          </a:bodyPr>
          <a:lstStyle/>
          <a:p>
            <a:r>
              <a:rPr lang="en-US" altLang="zh-CN" b="1" dirty="0" smtClean="0">
                <a:ln w="0"/>
                <a:latin typeface="Times New Roman" panose="02020603050405020304" pitchFamily="18" charset="0"/>
                <a:ea typeface="宋体" panose="02010600030101010101" pitchFamily="2" charset="-122"/>
                <a:cs typeface="Times New Roman" panose="02020603050405020304" pitchFamily="18" charset="0"/>
              </a:rPr>
              <a:t>2</a:t>
            </a:r>
            <a:r>
              <a:rPr lang="en-US" altLang="zh-CN" b="1" baseline="30000" dirty="0" smtClean="0">
                <a:ln w="0"/>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ln w="0"/>
                <a:latin typeface="Times New Roman" panose="02020603050405020304" pitchFamily="18" charset="0"/>
                <a:ea typeface="宋体" panose="02010600030101010101" pitchFamily="2" charset="-122"/>
                <a:cs typeface="Times New Roman" panose="02020603050405020304" pitchFamily="18" charset="0"/>
              </a:rPr>
              <a:t>S</a:t>
            </a:r>
            <a:r>
              <a:rPr lang="en-US" altLang="zh-CN" b="1" baseline="-25000" dirty="0" smtClean="0">
                <a:ln w="0"/>
                <a:latin typeface="Times New Roman" panose="02020603050405020304" pitchFamily="18" charset="0"/>
                <a:ea typeface="宋体" panose="02010600030101010101" pitchFamily="2" charset="-122"/>
                <a:cs typeface="Times New Roman" panose="02020603050405020304" pitchFamily="18" charset="0"/>
              </a:rPr>
              <a:t>1</a:t>
            </a:r>
            <a:r>
              <a:rPr lang="en-US" altLang="zh-CN" b="1" dirty="0" smtClean="0">
                <a:ln w="0"/>
                <a:latin typeface="Times New Roman" panose="02020603050405020304" pitchFamily="18" charset="0"/>
                <a:ea typeface="宋体" panose="02010600030101010101" pitchFamily="2" charset="-122"/>
                <a:cs typeface="Times New Roman" panose="02020603050405020304" pitchFamily="18" charset="0"/>
              </a:rPr>
              <a:t>-2</a:t>
            </a:r>
            <a:r>
              <a:rPr lang="en-US" altLang="zh-CN" b="1" baseline="30000" dirty="0" smtClean="0">
                <a:ln w="0"/>
                <a:latin typeface="Times New Roman" panose="02020603050405020304" pitchFamily="18" charset="0"/>
                <a:ea typeface="宋体" panose="02010600030101010101" pitchFamily="2" charset="-122"/>
                <a:cs typeface="Times New Roman" panose="02020603050405020304" pitchFamily="18" charset="0"/>
              </a:rPr>
              <a:t>3</a:t>
            </a:r>
            <a:r>
              <a:rPr lang="en-US" altLang="zh-CN" b="1" dirty="0" smtClean="0">
                <a:ln w="0"/>
                <a:latin typeface="Times New Roman" panose="02020603050405020304" pitchFamily="18" charset="0"/>
                <a:ea typeface="宋体" panose="02010600030101010101" pitchFamily="2" charset="-122"/>
                <a:cs typeface="Times New Roman" panose="02020603050405020304" pitchFamily="18" charset="0"/>
              </a:rPr>
              <a:t>P</a:t>
            </a:r>
            <a:r>
              <a:rPr lang="en-US" altLang="zh-CN" b="1" baseline="-25000" dirty="0" smtClean="0">
                <a:ln w="0"/>
                <a:latin typeface="Times New Roman" panose="02020603050405020304" pitchFamily="18" charset="0"/>
                <a:ea typeface="宋体" panose="02010600030101010101" pitchFamily="2" charset="-122"/>
                <a:cs typeface="Times New Roman" panose="02020603050405020304" pitchFamily="18" charset="0"/>
              </a:rPr>
              <a:t>1 </a:t>
            </a:r>
            <a:r>
              <a:rPr lang="en-US" altLang="zh-CN" b="1" dirty="0" smtClean="0">
                <a:ln w="0"/>
                <a:latin typeface="Times New Roman" panose="02020603050405020304" pitchFamily="18" charset="0"/>
                <a:cs typeface="Times New Roman" panose="02020603050405020304" pitchFamily="18" charset="0"/>
              </a:rPr>
              <a:t>Uncertainty </a:t>
            </a:r>
            <a:r>
              <a:rPr lang="en-US" altLang="zh-CN" b="1" dirty="0">
                <a:ln w="0"/>
                <a:latin typeface="Times New Roman" panose="02020603050405020304" pitchFamily="18" charset="0"/>
                <a:cs typeface="Times New Roman" panose="02020603050405020304" pitchFamily="18" charset="0"/>
              </a:rPr>
              <a:t>budget(in kHz)</a:t>
            </a:r>
          </a:p>
        </p:txBody>
      </p:sp>
      <p:graphicFrame>
        <p:nvGraphicFramePr>
          <p:cNvPr id="17" name="表格 16"/>
          <p:cNvGraphicFramePr>
            <a:graphicFrameLocks noGrp="1"/>
          </p:cNvGraphicFramePr>
          <p:nvPr>
            <p:extLst>
              <p:ext uri="{D42A27DB-BD31-4B8C-83A1-F6EECF244321}">
                <p14:modId xmlns:p14="http://schemas.microsoft.com/office/powerpoint/2010/main" val="3661219912"/>
              </p:ext>
            </p:extLst>
          </p:nvPr>
        </p:nvGraphicFramePr>
        <p:xfrm>
          <a:off x="228300" y="5018648"/>
          <a:ext cx="8829675" cy="1027819"/>
        </p:xfrm>
        <a:graphic>
          <a:graphicData uri="http://schemas.openxmlformats.org/drawingml/2006/table">
            <a:tbl>
              <a:tblPr firstRow="1" firstCol="1" bandRow="1">
                <a:tableStyleId>{69012ECD-51FC-41F1-AA8D-1B2483CD663E}</a:tableStyleId>
              </a:tblPr>
              <a:tblGrid>
                <a:gridCol w="2124302">
                  <a:extLst>
                    <a:ext uri="{9D8B030D-6E8A-4147-A177-3AD203B41FA5}">
                      <a16:colId xmlns:a16="http://schemas.microsoft.com/office/drawing/2014/main" val="20000"/>
                    </a:ext>
                  </a:extLst>
                </a:gridCol>
                <a:gridCol w="2183001">
                  <a:extLst>
                    <a:ext uri="{9D8B030D-6E8A-4147-A177-3AD203B41FA5}">
                      <a16:colId xmlns:a16="http://schemas.microsoft.com/office/drawing/2014/main" val="20001"/>
                    </a:ext>
                  </a:extLst>
                </a:gridCol>
                <a:gridCol w="2300658">
                  <a:extLst>
                    <a:ext uri="{9D8B030D-6E8A-4147-A177-3AD203B41FA5}">
                      <a16:colId xmlns:a16="http://schemas.microsoft.com/office/drawing/2014/main" val="20002"/>
                    </a:ext>
                  </a:extLst>
                </a:gridCol>
                <a:gridCol w="2221714">
                  <a:extLst>
                    <a:ext uri="{9D8B030D-6E8A-4147-A177-3AD203B41FA5}">
                      <a16:colId xmlns:a16="http://schemas.microsoft.com/office/drawing/2014/main" val="20003"/>
                    </a:ext>
                  </a:extLst>
                </a:gridCol>
              </a:tblGrid>
              <a:tr h="400418">
                <a:tc>
                  <a:txBody>
                    <a:bodyPr/>
                    <a:lstStyle/>
                    <a:p>
                      <a:pPr algn="ctr">
                        <a:spcBef>
                          <a:spcPts val="600"/>
                        </a:spcBef>
                        <a:spcAft>
                          <a:spcPts val="0"/>
                        </a:spcAft>
                      </a:pPr>
                      <a:endParaRPr lang="zh-CN" sz="160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Times New Roman" panose="02020603050405020304" pitchFamily="18" charset="0"/>
                          <a:cs typeface="Times New Roman" panose="02020603050405020304" pitchFamily="18" charset="0"/>
                        </a:rPr>
                        <a:t>ƒ</a:t>
                      </a:r>
                      <a:r>
                        <a:rPr lang="en-US" altLang="zh-CN" sz="1600" kern="100" baseline="-25000" dirty="0" smtClean="0">
                          <a:effectLst/>
                          <a:latin typeface="Times New Roman" panose="02020603050405020304" pitchFamily="18" charset="0"/>
                          <a:cs typeface="Times New Roman" panose="02020603050405020304" pitchFamily="18" charset="0"/>
                        </a:rPr>
                        <a:t>0</a:t>
                      </a:r>
                      <a:endParaRPr lang="zh-CN" altLang="en-US" sz="1600"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Times New Roman" panose="02020603050405020304" pitchFamily="18" charset="0"/>
                          <a:cs typeface="Times New Roman" panose="02020603050405020304" pitchFamily="18" charset="0"/>
                        </a:rPr>
                        <a:t>ƒ</a:t>
                      </a:r>
                      <a:r>
                        <a:rPr lang="en-US" altLang="zh-CN" sz="1600" kern="100" baseline="-25000" dirty="0" smtClean="0">
                          <a:effectLst/>
                          <a:latin typeface="Times New Roman" panose="02020603050405020304" pitchFamily="18" charset="0"/>
                          <a:cs typeface="Times New Roman" panose="02020603050405020304" pitchFamily="18" charset="0"/>
                        </a:rPr>
                        <a:t>1</a:t>
                      </a:r>
                      <a:endParaRPr lang="zh-CN" altLang="en-US" sz="1600"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marL="0" marR="0" indent="0" algn="ctr" defTabSz="914400" rtl="0" eaLnBrk="1" fontAlgn="auto" latinLnBrk="0" hangingPunct="1">
                        <a:lnSpc>
                          <a:spcPct val="100000"/>
                        </a:lnSpc>
                        <a:spcBef>
                          <a:spcPts val="600"/>
                        </a:spcBef>
                        <a:spcAft>
                          <a:spcPts val="0"/>
                        </a:spcAft>
                        <a:buClrTx/>
                        <a:buSzTx/>
                        <a:buFontTx/>
                        <a:buNone/>
                        <a:tabLst/>
                        <a:defRPr/>
                      </a:pPr>
                      <a:r>
                        <a:rPr lang="en-US" altLang="zh-CN" sz="1600" kern="100" dirty="0" smtClean="0">
                          <a:effectLst/>
                          <a:latin typeface="Times New Roman" panose="02020603050405020304" pitchFamily="18" charset="0"/>
                          <a:cs typeface="Times New Roman" panose="02020603050405020304" pitchFamily="18" charset="0"/>
                        </a:rPr>
                        <a:t>ƒ</a:t>
                      </a:r>
                      <a:r>
                        <a:rPr lang="en-US" altLang="zh-CN" sz="1600" kern="100" baseline="-25000" dirty="0" smtClean="0">
                          <a:effectLst/>
                          <a:latin typeface="Times New Roman" panose="02020603050405020304" pitchFamily="18" charset="0"/>
                          <a:cs typeface="Times New Roman" panose="02020603050405020304" pitchFamily="18" charset="0"/>
                        </a:rPr>
                        <a:t>2</a:t>
                      </a:r>
                      <a:endParaRPr lang="zh-CN" altLang="en-US" sz="1600" kern="100" dirty="0" smtClean="0">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extLst>
                  <a:ext uri="{0D108BD9-81ED-4DB2-BD59-A6C34878D82A}">
                    <a16:rowId xmlns:a16="http://schemas.microsoft.com/office/drawing/2014/main" val="10000"/>
                  </a:ext>
                </a:extLst>
              </a:tr>
              <a:tr h="332116">
                <a:tc>
                  <a:txBody>
                    <a:bodyPr/>
                    <a:lstStyle/>
                    <a:p>
                      <a:pPr algn="ctr">
                        <a:spcBef>
                          <a:spcPts val="600"/>
                        </a:spcBef>
                        <a:spcAft>
                          <a:spcPts val="0"/>
                        </a:spcAft>
                      </a:pPr>
                      <a:r>
                        <a:rPr lang="en-US" altLang="zh-CN" sz="1600" b="0" kern="100" dirty="0" smtClean="0">
                          <a:effectLst/>
                          <a:latin typeface="Times New Roman" panose="02020603050405020304" pitchFamily="18" charset="0"/>
                          <a:cs typeface="Times New Roman" panose="02020603050405020304" pitchFamily="18" charset="0"/>
                        </a:rPr>
                        <a:t>USTC</a:t>
                      </a:r>
                      <a:endParaRPr lang="zh-CN" sz="1600" b="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algn="l">
                        <a:spcBef>
                          <a:spcPts val="600"/>
                        </a:spcBef>
                        <a:spcAft>
                          <a:spcPts val="0"/>
                        </a:spcAft>
                      </a:pPr>
                      <a:r>
                        <a:rPr lang="en-US" altLang="zh-CN" sz="1600" b="1" kern="100" dirty="0" smtClean="0">
                          <a:effectLst/>
                          <a:latin typeface="Times New Roman" panose="02020603050405020304" pitchFamily="18" charset="0"/>
                          <a:cs typeface="Times New Roman" panose="02020603050405020304" pitchFamily="18" charset="0"/>
                        </a:rPr>
                        <a:t>276 764 094 657.2(1.4)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l">
                        <a:spcBef>
                          <a:spcPts val="600"/>
                        </a:spcBef>
                        <a:spcAft>
                          <a:spcPts val="0"/>
                        </a:spcAft>
                      </a:pPr>
                      <a:r>
                        <a:rPr lang="en-US" sz="1600" b="1" kern="100" dirty="0" smtClean="0">
                          <a:effectLst/>
                          <a:latin typeface="Times New Roman" panose="02020603050405020304" pitchFamily="18" charset="0"/>
                          <a:cs typeface="Times New Roman" panose="02020603050405020304" pitchFamily="18" charset="0"/>
                        </a:rPr>
                        <a:t>276 734 477 703.8(1.4)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l">
                        <a:spcBef>
                          <a:spcPts val="600"/>
                        </a:spcBef>
                        <a:spcAft>
                          <a:spcPts val="0"/>
                        </a:spcAft>
                      </a:pPr>
                      <a:r>
                        <a:rPr lang="en-US" sz="1600" b="1" kern="100" dirty="0" smtClean="0">
                          <a:effectLst/>
                          <a:latin typeface="Times New Roman" panose="02020603050405020304" pitchFamily="18" charset="0"/>
                          <a:cs typeface="Times New Roman" panose="02020603050405020304" pitchFamily="18" charset="0"/>
                        </a:rPr>
                        <a:t>276 732 186 526.2(1.4)</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1"/>
                  </a:ext>
                </a:extLst>
              </a:tr>
              <a:tr h="295285">
                <a:tc>
                  <a:txBody>
                    <a:bodyPr/>
                    <a:lstStyle/>
                    <a:p>
                      <a:pPr algn="ctr">
                        <a:spcBef>
                          <a:spcPts val="600"/>
                        </a:spcBef>
                        <a:spcAft>
                          <a:spcPts val="0"/>
                        </a:spcAft>
                      </a:pPr>
                      <a:r>
                        <a:rPr lang="en-US" altLang="zh-CN" sz="1600" b="0" kern="100" dirty="0" err="1" smtClean="0">
                          <a:effectLst/>
                          <a:latin typeface="Times New Roman" panose="02020603050405020304" pitchFamily="18" charset="0"/>
                          <a:cs typeface="Times New Roman" panose="02020603050405020304" pitchFamily="18" charset="0"/>
                        </a:rPr>
                        <a:t>Florence</a:t>
                      </a:r>
                      <a:r>
                        <a:rPr lang="en-US" altLang="zh-CN" sz="1600" b="0" kern="100" baseline="30000" dirty="0" err="1" smtClean="0">
                          <a:effectLst/>
                          <a:latin typeface="Times New Roman" panose="02020603050405020304" pitchFamily="18" charset="0"/>
                          <a:cs typeface="Times New Roman" panose="02020603050405020304" pitchFamily="18" charset="0"/>
                        </a:rPr>
                        <a:t>a</a:t>
                      </a:r>
                      <a:endParaRPr lang="zh-CN" sz="1600" b="0" kern="100" dirty="0">
                        <a:solidFill>
                          <a:srgbClr val="00000A"/>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100356" marR="100356" marT="0" marB="0"/>
                </a:tc>
                <a:tc>
                  <a:txBody>
                    <a:bodyPr/>
                    <a:lstStyle/>
                    <a:p>
                      <a:pPr algn="l">
                        <a:spcBef>
                          <a:spcPts val="600"/>
                        </a:spcBef>
                        <a:spcAft>
                          <a:spcPts val="0"/>
                        </a:spcAft>
                      </a:pPr>
                      <a:r>
                        <a:rPr lang="en-US" altLang="zh-CN" sz="1600" b="1" kern="100" dirty="0" smtClean="0">
                          <a:effectLst/>
                          <a:latin typeface="Times New Roman" panose="02020603050405020304" pitchFamily="18" charset="0"/>
                          <a:cs typeface="Times New Roman" panose="02020603050405020304" pitchFamily="18" charset="0"/>
                        </a:rPr>
                        <a:t>276 764 094 707.3(2.1)</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l">
                        <a:spcBef>
                          <a:spcPts val="600"/>
                        </a:spcBef>
                        <a:spcAft>
                          <a:spcPts val="0"/>
                        </a:spcAft>
                      </a:pPr>
                      <a:r>
                        <a:rPr lang="en-US" sz="1600" b="1" kern="100" dirty="0" smtClean="0">
                          <a:effectLst/>
                          <a:latin typeface="Times New Roman" panose="02020603050405020304" pitchFamily="18" charset="0"/>
                          <a:cs typeface="Times New Roman" panose="02020603050405020304" pitchFamily="18" charset="0"/>
                        </a:rPr>
                        <a:t>276 734 477 752.5(2.0)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tc>
                  <a:txBody>
                    <a:bodyPr/>
                    <a:lstStyle/>
                    <a:p>
                      <a:pPr algn="l">
                        <a:spcBef>
                          <a:spcPts val="600"/>
                        </a:spcBef>
                        <a:spcAft>
                          <a:spcPts val="0"/>
                        </a:spcAft>
                      </a:pPr>
                      <a:r>
                        <a:rPr lang="en-US" sz="1600" b="1" kern="100" dirty="0" smtClean="0">
                          <a:effectLst/>
                          <a:latin typeface="Times New Roman" panose="02020603050405020304" pitchFamily="18" charset="0"/>
                          <a:cs typeface="Times New Roman" panose="02020603050405020304" pitchFamily="18" charset="0"/>
                        </a:rPr>
                        <a:t>276 732 186 62</a:t>
                      </a:r>
                      <a:r>
                        <a:rPr lang="en-US" altLang="zh-CN" sz="1600" b="1" kern="100" dirty="0" smtClean="0">
                          <a:effectLst/>
                          <a:latin typeface="Times New Roman" panose="02020603050405020304" pitchFamily="18" charset="0"/>
                          <a:cs typeface="Times New Roman" panose="02020603050405020304" pitchFamily="18" charset="0"/>
                        </a:rPr>
                        <a:t>0</a:t>
                      </a:r>
                      <a:r>
                        <a:rPr lang="en-US" sz="1600" b="1" kern="100" dirty="0" smtClean="0">
                          <a:effectLst/>
                          <a:latin typeface="Times New Roman" panose="02020603050405020304" pitchFamily="18" charset="0"/>
                          <a:cs typeface="Times New Roman" panose="02020603050405020304" pitchFamily="18" charset="0"/>
                        </a:rPr>
                        <a:t>.2(15.0)</a:t>
                      </a:r>
                      <a:endParaRPr lang="zh-CN" sz="1600" b="1" kern="100" dirty="0">
                        <a:solidFill>
                          <a:srgbClr val="00000A"/>
                        </a:solidFill>
                        <a:effectLst/>
                        <a:latin typeface="Times New Roman" panose="02020603050405020304" pitchFamily="18" charset="0"/>
                        <a:ea typeface="Droid Sans Fallback"/>
                        <a:cs typeface="Times New Roman" panose="02020603050405020304" pitchFamily="18" charset="0"/>
                      </a:endParaRPr>
                    </a:p>
                  </a:txBody>
                  <a:tcPr marL="100356" marR="100356" marT="0" marB="0"/>
                </a:tc>
                <a:extLst>
                  <a:ext uri="{0D108BD9-81ED-4DB2-BD59-A6C34878D82A}">
                    <a16:rowId xmlns:a16="http://schemas.microsoft.com/office/drawing/2014/main" val="10002"/>
                  </a:ext>
                </a:extLst>
              </a:tr>
            </a:tbl>
          </a:graphicData>
        </a:graphic>
      </p:graphicFrame>
      <p:sp>
        <p:nvSpPr>
          <p:cNvPr id="4" name="圆角矩形 3"/>
          <p:cNvSpPr/>
          <p:nvPr/>
        </p:nvSpPr>
        <p:spPr>
          <a:xfrm>
            <a:off x="3487918" y="5410985"/>
            <a:ext cx="914936" cy="63548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圆角矩形 9"/>
          <p:cNvSpPr/>
          <p:nvPr/>
        </p:nvSpPr>
        <p:spPr>
          <a:xfrm>
            <a:off x="5656082" y="5401557"/>
            <a:ext cx="952107" cy="63548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7975076" y="5391304"/>
            <a:ext cx="980388" cy="635481"/>
          </a:xfrm>
          <a:prstGeom prst="roundRect">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Tree>
    <p:extLst>
      <p:ext uri="{BB962C8B-B14F-4D97-AF65-F5344CB8AC3E}">
        <p14:creationId xmlns:p14="http://schemas.microsoft.com/office/powerpoint/2010/main" val="19489909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0" y="105291"/>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700" b="1" dirty="0">
                <a:solidFill>
                  <a:prstClr val="black"/>
                </a:solidFill>
                <a:latin typeface="Times New Roman" panose="02020603050405020304" pitchFamily="18" charset="0"/>
                <a:ea typeface="Arial Unicode MS" panose="020B0604020202020204" pitchFamily="34" charset="-122"/>
                <a:cs typeface="Times New Roman" panose="02020603050405020304" pitchFamily="18" charset="0"/>
              </a:rPr>
              <a:t>Introduction : Simple Atom, Fundamental Physics</a:t>
            </a:r>
            <a:endParaRPr lang="zh-CN" altLang="en-US" sz="2700" b="1" dirty="0">
              <a:ln w="0"/>
              <a:solidFill>
                <a:prstClr val="black"/>
              </a:solidFill>
              <a:latin typeface="Times New Roman" panose="02020603050405020304" pitchFamily="18" charset="0"/>
              <a:ea typeface="Arial Unicode MS" panose="020B0604020202020204" pitchFamily="34" charset="-122"/>
              <a:cs typeface="Times New Roman" panose="02020603050405020304" pitchFamily="18" charset="0"/>
            </a:endParaRPr>
          </a:p>
        </p:txBody>
      </p:sp>
      <p:sp>
        <p:nvSpPr>
          <p:cNvPr id="7" name="灯片编号占位符 6"/>
          <p:cNvSpPr>
            <a:spLocks noGrp="1"/>
          </p:cNvSpPr>
          <p:nvPr>
            <p:ph type="sldNum" sz="quarter" idx="12"/>
          </p:nvPr>
        </p:nvSpPr>
        <p:spPr/>
        <p:txBody>
          <a:bodyPr/>
          <a:lstStyle/>
          <a:p>
            <a:fld id="{C7540D9A-9897-4F00-B1E8-BC662C5C31CF}" type="slidenum">
              <a:rPr lang="zh-CN" altLang="en-US" sz="2000" smtClean="0">
                <a:solidFill>
                  <a:srgbClr val="2F2F2F">
                    <a:lumMod val="75000"/>
                    <a:lumOff val="25000"/>
                  </a:srgbClr>
                </a:solidFill>
              </a:rPr>
              <a:pPr/>
              <a:t>3</a:t>
            </a:fld>
            <a:endParaRPr lang="zh-CN" altLang="en-US" sz="2000" dirty="0">
              <a:solidFill>
                <a:srgbClr val="2F2F2F">
                  <a:lumMod val="75000"/>
                  <a:lumOff val="25000"/>
                </a:srgbClr>
              </a:solidFill>
            </a:endParaRPr>
          </a:p>
        </p:txBody>
      </p:sp>
      <p:sp>
        <p:nvSpPr>
          <p:cNvPr id="13" name="椭圆 12"/>
          <p:cNvSpPr/>
          <p:nvPr/>
        </p:nvSpPr>
        <p:spPr>
          <a:xfrm>
            <a:off x="3113478" y="3467055"/>
            <a:ext cx="1824286" cy="1142028"/>
          </a:xfrm>
          <a:prstGeom prst="ellipse">
            <a:avLst/>
          </a:prstGeom>
          <a:gradFill flip="none" rotWithShape="1">
            <a:gsLst>
              <a:gs pos="0">
                <a:srgbClr val="00B0F0">
                  <a:tint val="66000"/>
                  <a:satMod val="160000"/>
                </a:srgbClr>
              </a:gs>
              <a:gs pos="50000">
                <a:srgbClr val="00B0F0">
                  <a:tint val="44500"/>
                  <a:satMod val="160000"/>
                </a:srgbClr>
              </a:gs>
              <a:gs pos="100000">
                <a:srgbClr val="00B0F0">
                  <a:tint val="23500"/>
                  <a:satMod val="160000"/>
                </a:srgb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bwMode="auto">
          <a:xfrm>
            <a:off x="7211557" y="1277604"/>
            <a:ext cx="1260000" cy="40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1324MHz</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20" name="矩形 19"/>
          <p:cNvSpPr/>
          <p:nvPr/>
        </p:nvSpPr>
        <p:spPr bwMode="auto">
          <a:xfrm>
            <a:off x="7211557" y="1644012"/>
            <a:ext cx="1260000" cy="40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86MHz</a:t>
            </a:r>
            <a:endParaRPr lang="zh-CN" altLang="en-US" sz="1600" b="1" dirty="0">
              <a:solidFill>
                <a:schemeClr val="tx1"/>
              </a:solidFill>
              <a:latin typeface="黑体" panose="02010609060101010101" pitchFamily="49" charset="-122"/>
              <a:ea typeface="黑体" panose="02010609060101010101" pitchFamily="49" charset="-122"/>
            </a:endParaRPr>
          </a:p>
        </p:txBody>
      </p:sp>
      <p:cxnSp>
        <p:nvCxnSpPr>
          <p:cNvPr id="24" name="直接连接符 23"/>
          <p:cNvCxnSpPr/>
          <p:nvPr/>
        </p:nvCxnSpPr>
        <p:spPr>
          <a:xfrm>
            <a:off x="5764008" y="3237735"/>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25" name="直接连接符 24"/>
          <p:cNvCxnSpPr/>
          <p:nvPr/>
        </p:nvCxnSpPr>
        <p:spPr>
          <a:xfrm>
            <a:off x="5771396" y="3871627"/>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26" name="直接连接符 25"/>
          <p:cNvCxnSpPr/>
          <p:nvPr/>
        </p:nvCxnSpPr>
        <p:spPr>
          <a:xfrm>
            <a:off x="2699588" y="4279600"/>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27" name="直接连接符 26"/>
          <p:cNvCxnSpPr/>
          <p:nvPr/>
        </p:nvCxnSpPr>
        <p:spPr>
          <a:xfrm>
            <a:off x="879139" y="6008298"/>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28" name="直接连接符 27"/>
          <p:cNvCxnSpPr/>
          <p:nvPr/>
        </p:nvCxnSpPr>
        <p:spPr>
          <a:xfrm>
            <a:off x="5771396" y="4229984"/>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29" name="直接连接符 28"/>
          <p:cNvCxnSpPr/>
          <p:nvPr/>
        </p:nvCxnSpPr>
        <p:spPr>
          <a:xfrm>
            <a:off x="879139" y="2592218"/>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30" name="直接连接符 29"/>
          <p:cNvCxnSpPr/>
          <p:nvPr/>
        </p:nvCxnSpPr>
        <p:spPr>
          <a:xfrm>
            <a:off x="879139" y="3898731"/>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sp>
        <p:nvSpPr>
          <p:cNvPr id="31" name="TextBox 28"/>
          <p:cNvSpPr txBox="1"/>
          <p:nvPr/>
        </p:nvSpPr>
        <p:spPr>
          <a:xfrm>
            <a:off x="3510593" y="4071507"/>
            <a:ext cx="636009" cy="400110"/>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S</a:t>
            </a:r>
            <a:r>
              <a:rPr lang="en-US" altLang="zh-CN" sz="2000" b="1" baseline="-25000" dirty="0" smtClean="0">
                <a:solidFill>
                  <a:srgbClr val="FF0000"/>
                </a:solidFill>
                <a:latin typeface="黑体" panose="02010609060101010101" pitchFamily="49" charset="-122"/>
                <a:ea typeface="黑体" panose="02010609060101010101" pitchFamily="49" charset="-122"/>
              </a:rPr>
              <a:t>1</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32" name="矩形 31"/>
          <p:cNvSpPr/>
          <p:nvPr/>
        </p:nvSpPr>
        <p:spPr>
          <a:xfrm>
            <a:off x="6771520" y="4019524"/>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r>
              <a:rPr lang="en-US" altLang="zh-CN" sz="2000" b="1" i="1" baseline="-25000" dirty="0" smtClean="0">
                <a:solidFill>
                  <a:srgbClr val="FF0000"/>
                </a:solidFill>
                <a:latin typeface="黑体" panose="02010609060101010101" pitchFamily="49" charset="-122"/>
                <a:ea typeface="黑体" panose="02010609060101010101" pitchFamily="49" charset="-122"/>
              </a:rPr>
              <a:t>2</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33" name="矩形 32"/>
          <p:cNvSpPr/>
          <p:nvPr/>
        </p:nvSpPr>
        <p:spPr>
          <a:xfrm>
            <a:off x="6771507" y="3614815"/>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baseline="30000" dirty="0" smtClean="0">
                <a:solidFill>
                  <a:srgbClr val="FF0000"/>
                </a:solidFill>
                <a:latin typeface="黑体" panose="02010609060101010101" pitchFamily="49" charset="-122"/>
                <a:ea typeface="黑体" panose="02010609060101010101" pitchFamily="49" charset="-122"/>
              </a:rPr>
              <a:t>3</a:t>
            </a:r>
            <a:r>
              <a:rPr lang="en-US" altLang="zh-CN" sz="2000" b="1" dirty="0" smtClean="0">
                <a:solidFill>
                  <a:srgbClr val="FF0000"/>
                </a:solidFill>
                <a:latin typeface="黑体" panose="02010609060101010101" pitchFamily="49" charset="-122"/>
                <a:ea typeface="黑体" panose="02010609060101010101" pitchFamily="49" charset="-122"/>
              </a:rPr>
              <a:t>P</a:t>
            </a:r>
            <a:r>
              <a:rPr lang="en-US" altLang="zh-CN" sz="2000" b="1" baseline="-25000" dirty="0" smtClean="0">
                <a:solidFill>
                  <a:srgbClr val="FF0000"/>
                </a:solidFill>
                <a:latin typeface="黑体" panose="02010609060101010101" pitchFamily="49" charset="-122"/>
                <a:ea typeface="黑体" panose="02010609060101010101" pitchFamily="49" charset="-122"/>
              </a:rPr>
              <a:t>1</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34" name="矩形 33"/>
          <p:cNvSpPr/>
          <p:nvPr/>
        </p:nvSpPr>
        <p:spPr>
          <a:xfrm>
            <a:off x="6771507" y="3018590"/>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r>
              <a:rPr lang="en-US" altLang="zh-CN" sz="2000" b="1" i="1" baseline="-25000" dirty="0" smtClean="0">
                <a:solidFill>
                  <a:srgbClr val="FF0000"/>
                </a:solidFill>
                <a:latin typeface="黑体" panose="02010609060101010101" pitchFamily="49" charset="-122"/>
                <a:ea typeface="黑体" panose="02010609060101010101" pitchFamily="49" charset="-122"/>
              </a:rPr>
              <a:t>0</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35" name="直接箭头连接符 34"/>
          <p:cNvCxnSpPr/>
          <p:nvPr/>
        </p:nvCxnSpPr>
        <p:spPr bwMode="auto">
          <a:xfrm flipV="1">
            <a:off x="5839504" y="3872597"/>
            <a:ext cx="1" cy="378000"/>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6" name="矩形 35"/>
          <p:cNvSpPr/>
          <p:nvPr/>
        </p:nvSpPr>
        <p:spPr bwMode="auto">
          <a:xfrm>
            <a:off x="5862433" y="3885985"/>
            <a:ext cx="1260000" cy="339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2.291GHz</a:t>
            </a:r>
            <a:endParaRPr lang="zh-CN" altLang="en-US" sz="1600" b="1" dirty="0">
              <a:solidFill>
                <a:schemeClr val="tx1"/>
              </a:solidFill>
              <a:latin typeface="黑体" panose="02010609060101010101" pitchFamily="49" charset="-122"/>
              <a:ea typeface="黑体" panose="02010609060101010101" pitchFamily="49" charset="-122"/>
            </a:endParaRPr>
          </a:p>
        </p:txBody>
      </p:sp>
      <p:cxnSp>
        <p:nvCxnSpPr>
          <p:cNvPr id="37" name="直接箭头连接符 36"/>
          <p:cNvCxnSpPr/>
          <p:nvPr/>
        </p:nvCxnSpPr>
        <p:spPr bwMode="auto">
          <a:xfrm flipH="1" flipV="1">
            <a:off x="5839504" y="3229676"/>
            <a:ext cx="0" cy="642600"/>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8" name="矩形 37"/>
          <p:cNvSpPr/>
          <p:nvPr/>
        </p:nvSpPr>
        <p:spPr bwMode="auto">
          <a:xfrm>
            <a:off x="5862430" y="3350473"/>
            <a:ext cx="1260000" cy="40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29.617GHz</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39" name="矩形 38"/>
          <p:cNvSpPr/>
          <p:nvPr/>
        </p:nvSpPr>
        <p:spPr bwMode="auto">
          <a:xfrm rot="20220000">
            <a:off x="3210151" y="3596007"/>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rgbClr val="FF0000"/>
                </a:solidFill>
                <a:latin typeface="黑体" panose="02010609060101010101" pitchFamily="49" charset="-122"/>
                <a:ea typeface="黑体" panose="02010609060101010101" pitchFamily="49" charset="-122"/>
              </a:rPr>
              <a:t>1083 nm</a:t>
            </a:r>
            <a:endParaRPr lang="zh-CN" altLang="en-US" sz="1600" b="1" dirty="0">
              <a:solidFill>
                <a:srgbClr val="FF0000"/>
              </a:solidFill>
              <a:latin typeface="黑体" panose="02010609060101010101" pitchFamily="49" charset="-122"/>
              <a:ea typeface="黑体" panose="02010609060101010101" pitchFamily="49" charset="-122"/>
            </a:endParaRPr>
          </a:p>
        </p:txBody>
      </p:sp>
      <p:cxnSp>
        <p:nvCxnSpPr>
          <p:cNvPr id="40" name="直接箭头连接符 39"/>
          <p:cNvCxnSpPr/>
          <p:nvPr/>
        </p:nvCxnSpPr>
        <p:spPr>
          <a:xfrm flipV="1">
            <a:off x="1404144" y="3909192"/>
            <a:ext cx="0" cy="2074266"/>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p:nvPr/>
        </p:nvCxnSpPr>
        <p:spPr>
          <a:xfrm flipV="1">
            <a:off x="1579278" y="4319327"/>
            <a:ext cx="1392271" cy="1664140"/>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p:nvPr/>
        </p:nvCxnSpPr>
        <p:spPr>
          <a:xfrm flipV="1">
            <a:off x="1404144" y="2592218"/>
            <a:ext cx="0" cy="1274953"/>
          </a:xfrm>
          <a:prstGeom prst="straightConnector1">
            <a:avLst/>
          </a:prstGeom>
          <a:ln w="254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3" name="直接箭头连接符 42"/>
          <p:cNvCxnSpPr/>
          <p:nvPr/>
        </p:nvCxnSpPr>
        <p:spPr>
          <a:xfrm rot="10800000" flipH="1">
            <a:off x="1188868" y="2599031"/>
            <a:ext cx="0" cy="3420000"/>
          </a:xfrm>
          <a:prstGeom prst="straightConnector1">
            <a:avLst/>
          </a:prstGeom>
          <a:ln w="25400">
            <a:solidFill>
              <a:schemeClr val="accent5">
                <a:lumMod val="75000"/>
              </a:schemeClr>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44" name="直接箭头连接符 43"/>
          <p:cNvCxnSpPr/>
          <p:nvPr/>
        </p:nvCxnSpPr>
        <p:spPr>
          <a:xfrm flipV="1">
            <a:off x="3257222" y="3628190"/>
            <a:ext cx="1346018" cy="622407"/>
          </a:xfrm>
          <a:prstGeom prst="straightConnector1">
            <a:avLst/>
          </a:prstGeom>
          <a:ln w="38100" cap="rnd" cmpd="sng">
            <a:solidFill>
              <a:srgbClr val="FF0000"/>
            </a:solidFill>
            <a:round/>
            <a:headEnd type="none"/>
            <a:tailEnd type="stealth"/>
          </a:ln>
        </p:spPr>
        <p:style>
          <a:lnRef idx="1">
            <a:schemeClr val="accent1"/>
          </a:lnRef>
          <a:fillRef idx="0">
            <a:schemeClr val="accent1"/>
          </a:fillRef>
          <a:effectRef idx="0">
            <a:schemeClr val="accent1"/>
          </a:effectRef>
          <a:fontRef idx="minor">
            <a:schemeClr val="tx1"/>
          </a:fontRef>
        </p:style>
      </p:cxnSp>
      <p:sp>
        <p:nvSpPr>
          <p:cNvPr id="45" name="TextBox 28"/>
          <p:cNvSpPr txBox="1"/>
          <p:nvPr/>
        </p:nvSpPr>
        <p:spPr>
          <a:xfrm>
            <a:off x="179317" y="3467061"/>
            <a:ext cx="638212" cy="400110"/>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1</a:t>
            </a:r>
            <a:r>
              <a:rPr lang="en-US" altLang="zh-CN" sz="2000" b="1" i="1" dirty="0" smtClean="0">
                <a:solidFill>
                  <a:srgbClr val="FF0000"/>
                </a:solidFill>
                <a:latin typeface="黑体" panose="02010609060101010101" pitchFamily="49" charset="-122"/>
                <a:ea typeface="黑体" panose="02010609060101010101" pitchFamily="49" charset="-122"/>
              </a:rPr>
              <a:t>S</a:t>
            </a:r>
            <a:r>
              <a:rPr lang="en-US" altLang="zh-CN" sz="2000" b="1" baseline="-25000" dirty="0" smtClean="0">
                <a:solidFill>
                  <a:srgbClr val="FF0000"/>
                </a:solidFill>
                <a:latin typeface="黑体" panose="02010609060101010101" pitchFamily="49" charset="-122"/>
                <a:ea typeface="黑体" panose="02010609060101010101" pitchFamily="49" charset="-122"/>
              </a:rPr>
              <a:t>0</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46" name="矩形 45"/>
          <p:cNvSpPr/>
          <p:nvPr/>
        </p:nvSpPr>
        <p:spPr>
          <a:xfrm>
            <a:off x="197398" y="2105397"/>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1</a:t>
            </a:r>
            <a:r>
              <a:rPr lang="en-US" altLang="zh-CN" sz="2000" b="1" i="1" dirty="0" smtClean="0">
                <a:solidFill>
                  <a:srgbClr val="FF0000"/>
                </a:solidFill>
                <a:latin typeface="黑体" panose="02010609060101010101" pitchFamily="49" charset="-122"/>
                <a:ea typeface="黑体" panose="02010609060101010101" pitchFamily="49" charset="-122"/>
              </a:rPr>
              <a:t>P</a:t>
            </a:r>
            <a:r>
              <a:rPr lang="en-US" altLang="zh-CN" sz="2000" b="1" i="1" baseline="-25000" dirty="0" smtClean="0">
                <a:solidFill>
                  <a:srgbClr val="FF0000"/>
                </a:solidFill>
                <a:latin typeface="黑体" panose="02010609060101010101" pitchFamily="49" charset="-122"/>
                <a:ea typeface="黑体" panose="02010609060101010101" pitchFamily="49" charset="-122"/>
              </a:rPr>
              <a:t>1</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47" name="TextBox 28"/>
          <p:cNvSpPr txBox="1"/>
          <p:nvPr/>
        </p:nvSpPr>
        <p:spPr>
          <a:xfrm>
            <a:off x="204603" y="5557830"/>
            <a:ext cx="712891" cy="400110"/>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2000" b="1" dirty="0" smtClean="0">
                <a:solidFill>
                  <a:srgbClr val="FF0000"/>
                </a:solidFill>
                <a:latin typeface="黑体" panose="02010609060101010101" pitchFamily="49" charset="-122"/>
                <a:ea typeface="黑体" panose="02010609060101010101" pitchFamily="49" charset="-122"/>
              </a:rPr>
              <a:t>1</a:t>
            </a:r>
            <a:r>
              <a:rPr lang="en-US" altLang="zh-CN" sz="2000" b="1" i="1" baseline="30000" dirty="0" smtClean="0">
                <a:solidFill>
                  <a:srgbClr val="FF0000"/>
                </a:solidFill>
                <a:latin typeface="黑体" panose="02010609060101010101" pitchFamily="49" charset="-122"/>
                <a:ea typeface="黑体" panose="02010609060101010101" pitchFamily="49" charset="-122"/>
              </a:rPr>
              <a:t>1</a:t>
            </a:r>
            <a:r>
              <a:rPr lang="en-US" altLang="zh-CN" sz="2000" b="1" i="1" dirty="0" smtClean="0">
                <a:solidFill>
                  <a:srgbClr val="FF0000"/>
                </a:solidFill>
                <a:latin typeface="黑体" panose="02010609060101010101" pitchFamily="49" charset="-122"/>
                <a:ea typeface="黑体" panose="02010609060101010101" pitchFamily="49" charset="-122"/>
              </a:rPr>
              <a:t>S</a:t>
            </a:r>
            <a:r>
              <a:rPr lang="en-US" altLang="zh-CN" sz="2000" b="1" baseline="-25000" dirty="0" smtClean="0">
                <a:solidFill>
                  <a:srgbClr val="FF0000"/>
                </a:solidFill>
                <a:latin typeface="黑体" panose="02010609060101010101" pitchFamily="49" charset="-122"/>
                <a:ea typeface="黑体" panose="02010609060101010101" pitchFamily="49" charset="-122"/>
              </a:rPr>
              <a:t>0</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48" name="矩形 47"/>
          <p:cNvSpPr>
            <a:spLocks noRot="1" noChangeAspect="1" noMove="1" noResize="1" noEditPoints="1" noAdjustHandles="1" noChangeArrowheads="1" noChangeShapeType="1" noTextEdit="1"/>
          </p:cNvSpPr>
          <p:nvPr/>
        </p:nvSpPr>
        <p:spPr bwMode="auto">
          <a:xfrm>
            <a:off x="1324050" y="4565047"/>
            <a:ext cx="1029448" cy="479054"/>
          </a:xfrm>
          <a:prstGeom prst="rect">
            <a:avLst/>
          </a:prstGeom>
          <a:blipFill rotWithShape="0">
            <a:blip r:embed="rId3"/>
            <a:stretch>
              <a:fillRect b="-1282"/>
            </a:stretch>
          </a:blipFill>
          <a:ln>
            <a:noFill/>
          </a:ln>
        </p:spPr>
        <p:txBody>
          <a:bodyPr/>
          <a:lstStyle/>
          <a:p>
            <a:r>
              <a:rPr lang="zh-CN" altLang="en-US">
                <a:noFill/>
              </a:rPr>
              <a:t> </a:t>
            </a:r>
          </a:p>
        </p:txBody>
      </p:sp>
      <p:sp>
        <p:nvSpPr>
          <p:cNvPr id="49" name="矩形 48"/>
          <p:cNvSpPr>
            <a:spLocks noRot="1" noChangeAspect="1" noMove="1" noResize="1" noEditPoints="1" noAdjustHandles="1" noChangeArrowheads="1" noChangeShapeType="1" noTextEdit="1"/>
          </p:cNvSpPr>
          <p:nvPr/>
        </p:nvSpPr>
        <p:spPr bwMode="auto">
          <a:xfrm>
            <a:off x="2215339" y="4969262"/>
            <a:ext cx="1146619" cy="479054"/>
          </a:xfrm>
          <a:prstGeom prst="rect">
            <a:avLst/>
          </a:prstGeom>
          <a:blipFill rotWithShape="0">
            <a:blip r:embed="rId4"/>
            <a:stretch>
              <a:fillRect/>
            </a:stretch>
          </a:blipFill>
          <a:ln>
            <a:noFill/>
          </a:ln>
        </p:spPr>
        <p:txBody>
          <a:bodyPr/>
          <a:lstStyle/>
          <a:p>
            <a:r>
              <a:rPr lang="zh-CN" altLang="en-US">
                <a:noFill/>
              </a:rPr>
              <a:t> </a:t>
            </a:r>
          </a:p>
        </p:txBody>
      </p:sp>
      <p:sp>
        <p:nvSpPr>
          <p:cNvPr id="50" name="矩形 49"/>
          <p:cNvSpPr/>
          <p:nvPr/>
        </p:nvSpPr>
        <p:spPr bwMode="auto">
          <a:xfrm rot="16200000">
            <a:off x="982630" y="3011254"/>
            <a:ext cx="1100098"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rgbClr val="FF0000"/>
                </a:solidFill>
                <a:latin typeface="黑体" panose="02010609060101010101" pitchFamily="49" charset="-122"/>
                <a:ea typeface="黑体" panose="02010609060101010101" pitchFamily="49" charset="-122"/>
              </a:rPr>
              <a:t>2058.7nm</a:t>
            </a:r>
            <a:endParaRPr lang="zh-CN" altLang="en-US" sz="1600" b="1" dirty="0">
              <a:solidFill>
                <a:srgbClr val="FF0000"/>
              </a:solidFill>
              <a:latin typeface="黑体" panose="02010609060101010101" pitchFamily="49" charset="-122"/>
              <a:ea typeface="黑体" panose="02010609060101010101" pitchFamily="49" charset="-122"/>
            </a:endParaRPr>
          </a:p>
        </p:txBody>
      </p:sp>
      <p:sp>
        <p:nvSpPr>
          <p:cNvPr id="51" name="矩形 50"/>
          <p:cNvSpPr/>
          <p:nvPr/>
        </p:nvSpPr>
        <p:spPr bwMode="auto">
          <a:xfrm>
            <a:off x="414699" y="2447996"/>
            <a:ext cx="884978"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tx1"/>
                </a:solidFill>
                <a:latin typeface="黑体" panose="02010609060101010101" pitchFamily="49" charset="-122"/>
                <a:ea typeface="黑体" panose="02010609060101010101" pitchFamily="49" charset="-122"/>
              </a:rPr>
              <a:t>0.58ns</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52" name="矩形 51"/>
          <p:cNvSpPr/>
          <p:nvPr/>
        </p:nvSpPr>
        <p:spPr bwMode="auto">
          <a:xfrm>
            <a:off x="4323043" y="3561663"/>
            <a:ext cx="942575"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tx1"/>
                </a:solidFill>
                <a:latin typeface="黑体" panose="02010609060101010101" pitchFamily="49" charset="-122"/>
                <a:ea typeface="黑体" panose="02010609060101010101" pitchFamily="49" charset="-122"/>
              </a:rPr>
              <a:t>97.88ns</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53" name="矩形 52"/>
          <p:cNvSpPr/>
          <p:nvPr/>
        </p:nvSpPr>
        <p:spPr bwMode="auto">
          <a:xfrm>
            <a:off x="2866767" y="4156675"/>
            <a:ext cx="766566"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tx1"/>
                </a:solidFill>
                <a:latin typeface="黑体" panose="02010609060101010101" pitchFamily="49" charset="-122"/>
                <a:ea typeface="黑体" panose="02010609060101010101" pitchFamily="49" charset="-122"/>
              </a:rPr>
              <a:t>7870s</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54" name="矩形 53"/>
          <p:cNvSpPr/>
          <p:nvPr/>
        </p:nvSpPr>
        <p:spPr bwMode="auto">
          <a:xfrm>
            <a:off x="388916" y="3759265"/>
            <a:ext cx="896802"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tx1"/>
                </a:solidFill>
                <a:latin typeface="黑体" panose="02010609060101010101" pitchFamily="49" charset="-122"/>
                <a:ea typeface="黑体" panose="02010609060101010101" pitchFamily="49" charset="-122"/>
              </a:rPr>
              <a:t>19.7ms</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55" name="矩形 54"/>
          <p:cNvSpPr/>
          <p:nvPr/>
        </p:nvSpPr>
        <p:spPr bwMode="auto">
          <a:xfrm rot="5400000">
            <a:off x="563865" y="4532426"/>
            <a:ext cx="905251"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accent5">
                    <a:lumMod val="75000"/>
                  </a:schemeClr>
                </a:solidFill>
                <a:latin typeface="黑体" panose="02010609060101010101" pitchFamily="49" charset="-122"/>
                <a:ea typeface="黑体" panose="02010609060101010101" pitchFamily="49" charset="-122"/>
              </a:rPr>
              <a:t>58.4nm</a:t>
            </a:r>
            <a:endParaRPr lang="zh-CN" altLang="en-US" sz="1600" b="1" dirty="0">
              <a:solidFill>
                <a:schemeClr val="accent5">
                  <a:lumMod val="75000"/>
                </a:schemeClr>
              </a:solidFill>
              <a:latin typeface="黑体" panose="02010609060101010101" pitchFamily="49" charset="-122"/>
              <a:ea typeface="黑体" panose="02010609060101010101" pitchFamily="49" charset="-122"/>
            </a:endParaRPr>
          </a:p>
        </p:txBody>
      </p:sp>
      <p:cxnSp>
        <p:nvCxnSpPr>
          <p:cNvPr id="56" name="直接连接符 55"/>
          <p:cNvCxnSpPr/>
          <p:nvPr/>
        </p:nvCxnSpPr>
        <p:spPr>
          <a:xfrm>
            <a:off x="7269084" y="1291431"/>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57" name="直接连接符 56"/>
          <p:cNvCxnSpPr/>
          <p:nvPr/>
        </p:nvCxnSpPr>
        <p:spPr>
          <a:xfrm>
            <a:off x="7269084" y="1742660"/>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58" name="直接连接符 57"/>
          <p:cNvCxnSpPr/>
          <p:nvPr/>
        </p:nvCxnSpPr>
        <p:spPr>
          <a:xfrm>
            <a:off x="7269084" y="1991495"/>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sp>
        <p:nvSpPr>
          <p:cNvPr id="59" name="矩形 58"/>
          <p:cNvSpPr/>
          <p:nvPr/>
        </p:nvSpPr>
        <p:spPr>
          <a:xfrm>
            <a:off x="8061410" y="1752007"/>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D</a:t>
            </a:r>
            <a:r>
              <a:rPr lang="en-US" altLang="zh-CN" sz="2000" b="1" i="1" baseline="-25000" dirty="0" smtClean="0">
                <a:solidFill>
                  <a:srgbClr val="FF0000"/>
                </a:solidFill>
                <a:latin typeface="黑体" panose="02010609060101010101" pitchFamily="49" charset="-122"/>
                <a:ea typeface="黑体" panose="02010609060101010101" pitchFamily="49" charset="-122"/>
              </a:rPr>
              <a:t>3</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60" name="矩形 59"/>
          <p:cNvSpPr/>
          <p:nvPr/>
        </p:nvSpPr>
        <p:spPr>
          <a:xfrm>
            <a:off x="8061410" y="1485848"/>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baseline="30000" dirty="0" smtClean="0">
                <a:solidFill>
                  <a:srgbClr val="FF0000"/>
                </a:solidFill>
                <a:latin typeface="黑体" panose="02010609060101010101" pitchFamily="49" charset="-122"/>
                <a:ea typeface="黑体" panose="02010609060101010101" pitchFamily="49" charset="-122"/>
              </a:rPr>
              <a:t>3</a:t>
            </a:r>
            <a:r>
              <a:rPr lang="en-US" altLang="zh-CN" sz="2000" b="1" dirty="0" smtClean="0">
                <a:solidFill>
                  <a:srgbClr val="FF0000"/>
                </a:solidFill>
                <a:latin typeface="黑体" panose="02010609060101010101" pitchFamily="49" charset="-122"/>
                <a:ea typeface="黑体" panose="02010609060101010101" pitchFamily="49" charset="-122"/>
              </a:rPr>
              <a:t>D</a:t>
            </a:r>
            <a:r>
              <a:rPr lang="en-US" altLang="zh-CN" sz="2000" b="1" baseline="-25000" dirty="0" smtClean="0">
                <a:solidFill>
                  <a:srgbClr val="FF0000"/>
                </a:solidFill>
                <a:latin typeface="黑体" panose="02010609060101010101" pitchFamily="49" charset="-122"/>
                <a:ea typeface="黑体" panose="02010609060101010101" pitchFamily="49" charset="-122"/>
              </a:rPr>
              <a:t>2</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61" name="矩形 60"/>
          <p:cNvSpPr/>
          <p:nvPr/>
        </p:nvSpPr>
        <p:spPr>
          <a:xfrm>
            <a:off x="8061410" y="1069730"/>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D</a:t>
            </a:r>
            <a:r>
              <a:rPr lang="en-US" altLang="zh-CN" sz="2000" b="1" i="1" baseline="-25000" dirty="0" smtClean="0">
                <a:solidFill>
                  <a:srgbClr val="FF0000"/>
                </a:solidFill>
                <a:latin typeface="黑体" panose="02010609060101010101" pitchFamily="49" charset="-122"/>
                <a:ea typeface="黑体" panose="02010609060101010101" pitchFamily="49" charset="-122"/>
              </a:rPr>
              <a:t>1</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62" name="直接连接符 61"/>
          <p:cNvCxnSpPr/>
          <p:nvPr/>
        </p:nvCxnSpPr>
        <p:spPr>
          <a:xfrm>
            <a:off x="4110008" y="3606860"/>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63" name="直接连接符 62"/>
          <p:cNvCxnSpPr/>
          <p:nvPr/>
        </p:nvCxnSpPr>
        <p:spPr>
          <a:xfrm flipV="1">
            <a:off x="4937792" y="3237735"/>
            <a:ext cx="833591" cy="36912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a:off x="4937766" y="3603543"/>
            <a:ext cx="833617" cy="263628"/>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a:off x="4937779" y="3603543"/>
            <a:ext cx="826229" cy="62240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66" name="直接箭头连接符 65"/>
          <p:cNvCxnSpPr/>
          <p:nvPr/>
        </p:nvCxnSpPr>
        <p:spPr>
          <a:xfrm flipV="1">
            <a:off x="3040824" y="1885958"/>
            <a:ext cx="0" cy="2364639"/>
          </a:xfrm>
          <a:prstGeom prst="straightConnector1">
            <a:avLst/>
          </a:prstGeom>
          <a:ln w="38100" cap="rnd" cmpd="sng">
            <a:solidFill>
              <a:srgbClr val="00B0F0"/>
            </a:solidFill>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a:stCxn id="52" idx="0"/>
          </p:cNvCxnSpPr>
          <p:nvPr/>
        </p:nvCxnSpPr>
        <p:spPr>
          <a:xfrm flipV="1">
            <a:off x="4794332" y="1623103"/>
            <a:ext cx="1485546" cy="1938560"/>
          </a:xfrm>
          <a:prstGeom prst="straightConnector1">
            <a:avLst/>
          </a:prstGeom>
          <a:ln w="38100" cap="rnd" cmpd="sng">
            <a:solidFill>
              <a:schemeClr val="accent6">
                <a:lumMod val="50000"/>
              </a:schemeClr>
            </a:solidFill>
            <a:round/>
            <a:headEnd type="none"/>
            <a:tailEnd type="stealth"/>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a:off x="6064125" y="1606776"/>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69" name="直接连接符 68"/>
          <p:cNvCxnSpPr/>
          <p:nvPr/>
        </p:nvCxnSpPr>
        <p:spPr>
          <a:xfrm>
            <a:off x="4212259" y="1381724"/>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70" name="直接连接符 69"/>
          <p:cNvCxnSpPr/>
          <p:nvPr/>
        </p:nvCxnSpPr>
        <p:spPr>
          <a:xfrm>
            <a:off x="4219647" y="2015616"/>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71" name="直接连接符 70"/>
          <p:cNvCxnSpPr/>
          <p:nvPr/>
        </p:nvCxnSpPr>
        <p:spPr>
          <a:xfrm>
            <a:off x="4247369" y="2373973"/>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sp>
        <p:nvSpPr>
          <p:cNvPr id="72" name="矩形 71"/>
          <p:cNvSpPr/>
          <p:nvPr/>
        </p:nvSpPr>
        <p:spPr>
          <a:xfrm>
            <a:off x="5011949" y="2163513"/>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r>
              <a:rPr lang="en-US" altLang="zh-CN" sz="2000" b="1" i="1" baseline="-25000" dirty="0" smtClean="0">
                <a:solidFill>
                  <a:srgbClr val="FF0000"/>
                </a:solidFill>
                <a:latin typeface="黑体" panose="02010609060101010101" pitchFamily="49" charset="-122"/>
                <a:ea typeface="黑体" panose="02010609060101010101" pitchFamily="49" charset="-122"/>
              </a:rPr>
              <a:t>2</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73" name="矩形 72"/>
          <p:cNvSpPr/>
          <p:nvPr/>
        </p:nvSpPr>
        <p:spPr>
          <a:xfrm>
            <a:off x="5011949" y="1758804"/>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baseline="30000" dirty="0" smtClean="0">
                <a:solidFill>
                  <a:srgbClr val="FF0000"/>
                </a:solidFill>
                <a:latin typeface="黑体" panose="02010609060101010101" pitchFamily="49" charset="-122"/>
                <a:ea typeface="黑体" panose="02010609060101010101" pitchFamily="49" charset="-122"/>
              </a:rPr>
              <a:t>3</a:t>
            </a:r>
            <a:r>
              <a:rPr lang="en-US" altLang="zh-CN" sz="2000" b="1" dirty="0" smtClean="0">
                <a:solidFill>
                  <a:srgbClr val="FF0000"/>
                </a:solidFill>
                <a:latin typeface="黑体" panose="02010609060101010101" pitchFamily="49" charset="-122"/>
                <a:ea typeface="黑体" panose="02010609060101010101" pitchFamily="49" charset="-122"/>
              </a:rPr>
              <a:t>P</a:t>
            </a:r>
            <a:r>
              <a:rPr lang="en-US" altLang="zh-CN" sz="2000" b="1" baseline="-25000" dirty="0" smtClean="0">
                <a:solidFill>
                  <a:srgbClr val="FF0000"/>
                </a:solidFill>
                <a:latin typeface="黑体" panose="02010609060101010101" pitchFamily="49" charset="-122"/>
                <a:ea typeface="黑体" panose="02010609060101010101" pitchFamily="49" charset="-122"/>
              </a:rPr>
              <a:t>1</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74" name="矩形 73"/>
          <p:cNvSpPr/>
          <p:nvPr/>
        </p:nvSpPr>
        <p:spPr>
          <a:xfrm>
            <a:off x="5011949" y="1245709"/>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r>
              <a:rPr lang="en-US" altLang="zh-CN" sz="2000" b="1" i="1" baseline="-25000" dirty="0" smtClean="0">
                <a:solidFill>
                  <a:srgbClr val="FF0000"/>
                </a:solidFill>
                <a:latin typeface="黑体" panose="02010609060101010101" pitchFamily="49" charset="-122"/>
                <a:ea typeface="黑体" panose="02010609060101010101" pitchFamily="49" charset="-122"/>
              </a:rPr>
              <a:t>0</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75" name="直接箭头连接符 74"/>
          <p:cNvCxnSpPr/>
          <p:nvPr/>
        </p:nvCxnSpPr>
        <p:spPr bwMode="auto">
          <a:xfrm flipV="1">
            <a:off x="4287755" y="2016586"/>
            <a:ext cx="1" cy="378000"/>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6" name="矩形 75"/>
          <p:cNvSpPr/>
          <p:nvPr/>
        </p:nvSpPr>
        <p:spPr bwMode="auto">
          <a:xfrm>
            <a:off x="4255264" y="2029974"/>
            <a:ext cx="1260000" cy="33996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659MHz</a:t>
            </a:r>
            <a:endParaRPr lang="zh-CN" altLang="en-US" sz="1600" b="1" dirty="0">
              <a:solidFill>
                <a:schemeClr val="tx1"/>
              </a:solidFill>
              <a:latin typeface="黑体" panose="02010609060101010101" pitchFamily="49" charset="-122"/>
              <a:ea typeface="黑体" panose="02010609060101010101" pitchFamily="49" charset="-122"/>
            </a:endParaRPr>
          </a:p>
        </p:txBody>
      </p:sp>
      <p:cxnSp>
        <p:nvCxnSpPr>
          <p:cNvPr id="77" name="直接箭头连接符 76"/>
          <p:cNvCxnSpPr/>
          <p:nvPr/>
        </p:nvCxnSpPr>
        <p:spPr bwMode="auto">
          <a:xfrm flipH="1" flipV="1">
            <a:off x="4287755" y="1373665"/>
            <a:ext cx="0" cy="642600"/>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8" name="矩形 77"/>
          <p:cNvSpPr/>
          <p:nvPr/>
        </p:nvSpPr>
        <p:spPr bwMode="auto">
          <a:xfrm>
            <a:off x="4255261" y="1494462"/>
            <a:ext cx="1260000" cy="40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n-US" altLang="zh-CN" sz="1600" b="1" dirty="0" smtClean="0">
                <a:solidFill>
                  <a:schemeClr val="tx1"/>
                </a:solidFill>
                <a:latin typeface="黑体" panose="02010609060101010101" pitchFamily="49" charset="-122"/>
                <a:ea typeface="黑体" panose="02010609060101010101" pitchFamily="49" charset="-122"/>
              </a:rPr>
              <a:t>8114MHz</a:t>
            </a:r>
            <a:endParaRPr lang="zh-CN" altLang="en-US" sz="1600" b="1" dirty="0">
              <a:solidFill>
                <a:schemeClr val="tx1"/>
              </a:solidFill>
              <a:latin typeface="黑体" panose="02010609060101010101" pitchFamily="49" charset="-122"/>
              <a:ea typeface="黑体" panose="02010609060101010101" pitchFamily="49" charset="-122"/>
            </a:endParaRPr>
          </a:p>
        </p:txBody>
      </p:sp>
      <p:cxnSp>
        <p:nvCxnSpPr>
          <p:cNvPr id="79" name="直接连接符 78"/>
          <p:cNvCxnSpPr/>
          <p:nvPr/>
        </p:nvCxnSpPr>
        <p:spPr>
          <a:xfrm>
            <a:off x="2835360" y="1903254"/>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cxnSp>
        <p:nvCxnSpPr>
          <p:cNvPr id="80" name="直接连接符 79"/>
          <p:cNvCxnSpPr/>
          <p:nvPr/>
        </p:nvCxnSpPr>
        <p:spPr>
          <a:xfrm flipV="1">
            <a:off x="3671832" y="1373665"/>
            <a:ext cx="529787" cy="525715"/>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a:off x="3663143" y="1899380"/>
            <a:ext cx="538476" cy="116236"/>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2" name="直接连接符 81"/>
          <p:cNvCxnSpPr/>
          <p:nvPr/>
        </p:nvCxnSpPr>
        <p:spPr>
          <a:xfrm>
            <a:off x="3649658" y="1899380"/>
            <a:ext cx="584452" cy="470559"/>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3" name="直接连接符 82"/>
          <p:cNvCxnSpPr/>
          <p:nvPr/>
        </p:nvCxnSpPr>
        <p:spPr>
          <a:xfrm flipV="1">
            <a:off x="6891908" y="1291432"/>
            <a:ext cx="377176" cy="314361"/>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4" name="直接连接符 83"/>
          <p:cNvCxnSpPr/>
          <p:nvPr/>
        </p:nvCxnSpPr>
        <p:spPr>
          <a:xfrm>
            <a:off x="6891908" y="1605793"/>
            <a:ext cx="377176" cy="13686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5" name="直接连接符 84"/>
          <p:cNvCxnSpPr/>
          <p:nvPr/>
        </p:nvCxnSpPr>
        <p:spPr>
          <a:xfrm>
            <a:off x="6891908" y="1605793"/>
            <a:ext cx="377176" cy="356674"/>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6" name="直接箭头连接符 85"/>
          <p:cNvCxnSpPr/>
          <p:nvPr/>
        </p:nvCxnSpPr>
        <p:spPr>
          <a:xfrm flipH="1" flipV="1">
            <a:off x="1595447" y="3909192"/>
            <a:ext cx="1264192" cy="341405"/>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7" name="矩形 86"/>
          <p:cNvSpPr/>
          <p:nvPr/>
        </p:nvSpPr>
        <p:spPr bwMode="auto">
          <a:xfrm rot="16200000">
            <a:off x="2639509" y="2805208"/>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rgbClr val="00B0F0"/>
                </a:solidFill>
                <a:latin typeface="黑体" panose="02010609060101010101" pitchFamily="49" charset="-122"/>
                <a:ea typeface="黑体" panose="02010609060101010101" pitchFamily="49" charset="-122"/>
              </a:rPr>
              <a:t>389 nm</a:t>
            </a:r>
            <a:endParaRPr lang="zh-CN" altLang="en-US" sz="1600" b="1" dirty="0">
              <a:solidFill>
                <a:srgbClr val="00B0F0"/>
              </a:solidFill>
              <a:latin typeface="黑体" panose="02010609060101010101" pitchFamily="49" charset="-122"/>
              <a:ea typeface="黑体" panose="02010609060101010101" pitchFamily="49" charset="-122"/>
            </a:endParaRPr>
          </a:p>
        </p:txBody>
      </p:sp>
      <p:sp>
        <p:nvSpPr>
          <p:cNvPr id="88" name="矩形 87"/>
          <p:cNvSpPr/>
          <p:nvPr/>
        </p:nvSpPr>
        <p:spPr bwMode="auto">
          <a:xfrm rot="18398560">
            <a:off x="5293843" y="2232328"/>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accent6">
                    <a:lumMod val="50000"/>
                  </a:schemeClr>
                </a:solidFill>
                <a:latin typeface="黑体" panose="02010609060101010101" pitchFamily="49" charset="-122"/>
                <a:ea typeface="黑体" panose="02010609060101010101" pitchFamily="49" charset="-122"/>
              </a:rPr>
              <a:t>588nm</a:t>
            </a:r>
            <a:endParaRPr lang="zh-CN" altLang="en-US" sz="1600" b="1" dirty="0">
              <a:solidFill>
                <a:schemeClr val="accent6">
                  <a:lumMod val="50000"/>
                </a:schemeClr>
              </a:solidFill>
              <a:latin typeface="黑体" panose="02010609060101010101" pitchFamily="49" charset="-122"/>
              <a:ea typeface="黑体" panose="02010609060101010101" pitchFamily="49" charset="-122"/>
            </a:endParaRPr>
          </a:p>
        </p:txBody>
      </p:sp>
      <p:sp>
        <p:nvSpPr>
          <p:cNvPr id="89" name="矩形 88"/>
          <p:cNvSpPr/>
          <p:nvPr/>
        </p:nvSpPr>
        <p:spPr>
          <a:xfrm>
            <a:off x="2933104" y="1499270"/>
            <a:ext cx="530915"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90" name="矩形 89"/>
          <p:cNvSpPr/>
          <p:nvPr/>
        </p:nvSpPr>
        <p:spPr>
          <a:xfrm>
            <a:off x="6221958" y="1208069"/>
            <a:ext cx="530915"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D</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91" name="矩形 90"/>
          <p:cNvSpPr/>
          <p:nvPr/>
        </p:nvSpPr>
        <p:spPr bwMode="auto">
          <a:xfrm rot="900000">
            <a:off x="1727572" y="3957426"/>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rgbClr val="0070C0"/>
                </a:solidFill>
                <a:latin typeface="黑体" panose="02010609060101010101" pitchFamily="49" charset="-122"/>
                <a:ea typeface="黑体" panose="02010609060101010101" pitchFamily="49" charset="-122"/>
              </a:rPr>
              <a:t>1557 nm</a:t>
            </a:r>
            <a:endParaRPr lang="zh-CN" altLang="en-US" sz="1600" b="1" dirty="0">
              <a:solidFill>
                <a:srgbClr val="0070C0"/>
              </a:solidFill>
              <a:latin typeface="黑体" panose="02010609060101010101" pitchFamily="49" charset="-122"/>
              <a:ea typeface="黑体" panose="02010609060101010101" pitchFamily="49" charset="-122"/>
            </a:endParaRPr>
          </a:p>
        </p:txBody>
      </p:sp>
      <p:sp>
        <p:nvSpPr>
          <p:cNvPr id="92" name="矩形 91"/>
          <p:cNvSpPr/>
          <p:nvPr/>
        </p:nvSpPr>
        <p:spPr>
          <a:xfrm>
            <a:off x="4151410" y="3189578"/>
            <a:ext cx="530915"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dirty="0">
                <a:solidFill>
                  <a:srgbClr val="FF0000"/>
                </a:solidFill>
                <a:latin typeface="黑体" panose="02010609060101010101" pitchFamily="49" charset="-122"/>
                <a:ea typeface="黑体" panose="02010609060101010101" pitchFamily="49" charset="-122"/>
              </a:rPr>
              <a:t>2</a:t>
            </a:r>
            <a:r>
              <a:rPr lang="en-US" altLang="zh-CN" sz="2000" b="1" i="1" baseline="30000" dirty="0" smtClean="0">
                <a:solidFill>
                  <a:srgbClr val="FF0000"/>
                </a:solidFill>
                <a:latin typeface="黑体" panose="02010609060101010101" pitchFamily="49" charset="-122"/>
                <a:ea typeface="黑体" panose="02010609060101010101" pitchFamily="49" charset="-122"/>
              </a:rPr>
              <a:t>3</a:t>
            </a:r>
            <a:r>
              <a:rPr lang="en-US" altLang="zh-CN" sz="2000" b="1" i="1" dirty="0" smtClean="0">
                <a:solidFill>
                  <a:srgbClr val="FF0000"/>
                </a:solidFill>
                <a:latin typeface="黑体" panose="02010609060101010101" pitchFamily="49" charset="-122"/>
                <a:ea typeface="黑体" panose="02010609060101010101" pitchFamily="49" charset="-122"/>
              </a:rPr>
              <a:t>P</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93" name="矩形 92"/>
          <p:cNvSpPr/>
          <p:nvPr/>
        </p:nvSpPr>
        <p:spPr bwMode="auto">
          <a:xfrm>
            <a:off x="2913682" y="1865864"/>
            <a:ext cx="942575"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chemeClr val="tx1"/>
                </a:solidFill>
                <a:latin typeface="黑体" panose="02010609060101010101" pitchFamily="49" charset="-122"/>
                <a:ea typeface="黑体" panose="02010609060101010101" pitchFamily="49" charset="-122"/>
              </a:rPr>
              <a:t>104ns</a:t>
            </a:r>
            <a:endParaRPr lang="zh-CN" altLang="en-US" sz="1600" b="1" dirty="0">
              <a:solidFill>
                <a:schemeClr val="tx1"/>
              </a:solidFill>
              <a:latin typeface="黑体" panose="02010609060101010101" pitchFamily="49" charset="-122"/>
              <a:ea typeface="黑体" panose="02010609060101010101" pitchFamily="49" charset="-122"/>
            </a:endParaRPr>
          </a:p>
        </p:txBody>
      </p:sp>
      <p:sp>
        <p:nvSpPr>
          <p:cNvPr id="95" name="矩形 94"/>
          <p:cNvSpPr/>
          <p:nvPr/>
        </p:nvSpPr>
        <p:spPr bwMode="auto">
          <a:xfrm rot="5400000">
            <a:off x="389820" y="4621781"/>
            <a:ext cx="905251" cy="300336"/>
          </a:xfrm>
          <a:prstGeom prst="rect">
            <a:avLst/>
          </a:prstGeom>
          <a:no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400" b="1" dirty="0" err="1" smtClean="0">
                <a:solidFill>
                  <a:schemeClr val="accent5">
                    <a:lumMod val="75000"/>
                  </a:schemeClr>
                </a:solidFill>
                <a:latin typeface="黑体" panose="02010609060101010101" pitchFamily="49" charset="-122"/>
                <a:ea typeface="黑体" panose="02010609060101010101" pitchFamily="49" charset="-122"/>
              </a:rPr>
              <a:t>Eikema</a:t>
            </a:r>
            <a:endParaRPr lang="zh-CN" altLang="en-US" sz="1400" b="1" dirty="0">
              <a:solidFill>
                <a:schemeClr val="accent5">
                  <a:lumMod val="75000"/>
                </a:schemeClr>
              </a:solidFill>
              <a:latin typeface="黑体" panose="02010609060101010101" pitchFamily="49" charset="-122"/>
              <a:ea typeface="黑体" panose="02010609060101010101" pitchFamily="49" charset="-122"/>
            </a:endParaRPr>
          </a:p>
        </p:txBody>
      </p:sp>
      <p:sp>
        <p:nvSpPr>
          <p:cNvPr id="96" name="矩形 95"/>
          <p:cNvSpPr/>
          <p:nvPr/>
        </p:nvSpPr>
        <p:spPr bwMode="auto">
          <a:xfrm rot="900000">
            <a:off x="1695459" y="4126134"/>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400" b="1" dirty="0" err="1" smtClean="0">
                <a:solidFill>
                  <a:srgbClr val="0070C0"/>
                </a:solidFill>
                <a:latin typeface="黑体" panose="02010609060101010101" pitchFamily="49" charset="-122"/>
                <a:ea typeface="黑体" panose="02010609060101010101" pitchFamily="49" charset="-122"/>
              </a:rPr>
              <a:t>Vassen</a:t>
            </a:r>
            <a:r>
              <a:rPr lang="en-US" altLang="zh-CN" sz="1400" b="1" dirty="0" smtClean="0">
                <a:solidFill>
                  <a:srgbClr val="0070C0"/>
                </a:solidFill>
                <a:latin typeface="黑体" panose="02010609060101010101" pitchFamily="49" charset="-122"/>
                <a:ea typeface="黑体" panose="02010609060101010101" pitchFamily="49" charset="-122"/>
              </a:rPr>
              <a:t> </a:t>
            </a:r>
            <a:endParaRPr lang="zh-CN" altLang="en-US" sz="1400" b="1" dirty="0">
              <a:solidFill>
                <a:srgbClr val="0070C0"/>
              </a:solidFill>
              <a:latin typeface="黑体" panose="02010609060101010101" pitchFamily="49" charset="-122"/>
              <a:ea typeface="黑体" panose="02010609060101010101" pitchFamily="49" charset="-122"/>
            </a:endParaRPr>
          </a:p>
        </p:txBody>
      </p:sp>
      <p:sp>
        <p:nvSpPr>
          <p:cNvPr id="97" name="矩形 96"/>
          <p:cNvSpPr/>
          <p:nvPr/>
        </p:nvSpPr>
        <p:spPr bwMode="auto">
          <a:xfrm rot="16200000">
            <a:off x="1458922" y="2274408"/>
            <a:ext cx="1100098"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100" b="1" dirty="0" err="1" smtClean="0">
                <a:solidFill>
                  <a:srgbClr val="FF0000"/>
                </a:solidFill>
                <a:latin typeface="黑体" panose="02010609060101010101" pitchFamily="49" charset="-122"/>
                <a:ea typeface="黑体" panose="02010609060101010101" pitchFamily="49" charset="-122"/>
              </a:rPr>
              <a:t>Li_Bang</a:t>
            </a:r>
            <a:r>
              <a:rPr lang="en-US" altLang="zh-CN" sz="1100" b="1" dirty="0" smtClean="0">
                <a:solidFill>
                  <a:srgbClr val="FF0000"/>
                </a:solidFill>
                <a:latin typeface="黑体" panose="02010609060101010101" pitchFamily="49" charset="-122"/>
                <a:ea typeface="黑体" panose="02010609060101010101" pitchFamily="49" charset="-122"/>
              </a:rPr>
              <a:t> Wang</a:t>
            </a:r>
          </a:p>
        </p:txBody>
      </p:sp>
      <p:sp>
        <p:nvSpPr>
          <p:cNvPr id="98" name="矩形 97"/>
          <p:cNvSpPr/>
          <p:nvPr/>
        </p:nvSpPr>
        <p:spPr bwMode="auto">
          <a:xfrm rot="18540000">
            <a:off x="5316164" y="2340340"/>
            <a:ext cx="1315871"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100" b="1" dirty="0" smtClean="0">
                <a:solidFill>
                  <a:schemeClr val="accent6">
                    <a:lumMod val="50000"/>
                  </a:schemeClr>
                </a:solidFill>
                <a:latin typeface="黑体" panose="02010609060101010101" pitchFamily="49" charset="-122"/>
                <a:ea typeface="黑体" panose="02010609060101010101" pitchFamily="49" charset="-122"/>
              </a:rPr>
              <a:t>Li-Bang Wang</a:t>
            </a:r>
            <a:endParaRPr lang="zh-CN" altLang="en-US" sz="1100" b="1" dirty="0">
              <a:solidFill>
                <a:schemeClr val="accent6">
                  <a:lumMod val="50000"/>
                </a:schemeClr>
              </a:solidFill>
              <a:latin typeface="黑体" panose="02010609060101010101" pitchFamily="49" charset="-122"/>
              <a:ea typeface="黑体" panose="02010609060101010101" pitchFamily="49" charset="-122"/>
            </a:endParaRPr>
          </a:p>
        </p:txBody>
      </p:sp>
      <p:sp>
        <p:nvSpPr>
          <p:cNvPr id="99" name="矩形 98"/>
          <p:cNvSpPr/>
          <p:nvPr/>
        </p:nvSpPr>
        <p:spPr bwMode="auto">
          <a:xfrm rot="16200000">
            <a:off x="2898641" y="2802332"/>
            <a:ext cx="1011863"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400" b="1" dirty="0" err="1" smtClean="0">
                <a:solidFill>
                  <a:srgbClr val="00B0F0"/>
                </a:solidFill>
                <a:latin typeface="黑体" panose="02010609060101010101" pitchFamily="49" charset="-122"/>
                <a:ea typeface="黑体" panose="02010609060101010101" pitchFamily="49" charset="-122"/>
              </a:rPr>
              <a:t>Muelle</a:t>
            </a:r>
            <a:endParaRPr lang="zh-CN" altLang="en-US" sz="1400" b="1" dirty="0">
              <a:solidFill>
                <a:srgbClr val="00B0F0"/>
              </a:solidFill>
              <a:latin typeface="黑体" panose="02010609060101010101" pitchFamily="49" charset="-122"/>
              <a:ea typeface="黑体" panose="02010609060101010101" pitchFamily="49" charset="-122"/>
            </a:endParaRPr>
          </a:p>
        </p:txBody>
      </p:sp>
      <p:pic>
        <p:nvPicPr>
          <p:cNvPr id="100" name="图片 99"/>
          <p:cNvPicPr>
            <a:picLocks noChangeAspect="1"/>
          </p:cNvPicPr>
          <p:nvPr/>
        </p:nvPicPr>
        <p:blipFill>
          <a:blip r:embed="rId5" cstate="print"/>
          <a:stretch>
            <a:fillRect/>
          </a:stretch>
        </p:blipFill>
        <p:spPr>
          <a:xfrm>
            <a:off x="8096867" y="5692656"/>
            <a:ext cx="955541" cy="927576"/>
          </a:xfrm>
          <a:prstGeom prst="rect">
            <a:avLst/>
          </a:prstGeom>
        </p:spPr>
      </p:pic>
      <p:cxnSp>
        <p:nvCxnSpPr>
          <p:cNvPr id="94" name="直接连接符 93"/>
          <p:cNvCxnSpPr/>
          <p:nvPr/>
        </p:nvCxnSpPr>
        <p:spPr>
          <a:xfrm>
            <a:off x="898803" y="1314024"/>
            <a:ext cx="827783" cy="0"/>
          </a:xfrm>
          <a:prstGeom prst="line">
            <a:avLst/>
          </a:prstGeom>
          <a:ln w="25400">
            <a:solidFill>
              <a:schemeClr val="tx1"/>
            </a:solidFill>
          </a:ln>
        </p:spPr>
        <p:style>
          <a:lnRef idx="2">
            <a:schemeClr val="dk1"/>
          </a:lnRef>
          <a:fillRef idx="0">
            <a:schemeClr val="dk1"/>
          </a:fillRef>
          <a:effectRef idx="1">
            <a:schemeClr val="dk1"/>
          </a:effectRef>
          <a:fontRef idx="minor">
            <a:schemeClr val="tx1"/>
          </a:fontRef>
        </p:style>
      </p:cxnSp>
      <p:sp>
        <p:nvSpPr>
          <p:cNvPr id="101" name="矩形 100"/>
          <p:cNvSpPr/>
          <p:nvPr/>
        </p:nvSpPr>
        <p:spPr>
          <a:xfrm>
            <a:off x="202315" y="1018936"/>
            <a:ext cx="617477" cy="400110"/>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sz="2000" b="1" i="1" dirty="0" smtClean="0">
                <a:solidFill>
                  <a:srgbClr val="FF0000"/>
                </a:solidFill>
                <a:latin typeface="黑体" panose="02010609060101010101" pitchFamily="49" charset="-122"/>
                <a:ea typeface="黑体" panose="02010609060101010101" pitchFamily="49" charset="-122"/>
              </a:rPr>
              <a:t>3</a:t>
            </a:r>
            <a:r>
              <a:rPr lang="en-US" altLang="zh-CN" sz="2000" b="1" i="1" baseline="30000" dirty="0" smtClean="0">
                <a:solidFill>
                  <a:srgbClr val="FF0000"/>
                </a:solidFill>
                <a:latin typeface="黑体" panose="02010609060101010101" pitchFamily="49" charset="-122"/>
                <a:ea typeface="黑体" panose="02010609060101010101" pitchFamily="49" charset="-122"/>
              </a:rPr>
              <a:t>1</a:t>
            </a:r>
            <a:r>
              <a:rPr lang="en-US" altLang="zh-CN" sz="2000" b="1" i="1" dirty="0" smtClean="0">
                <a:solidFill>
                  <a:srgbClr val="FF0000"/>
                </a:solidFill>
                <a:latin typeface="黑体" panose="02010609060101010101" pitchFamily="49" charset="-122"/>
                <a:ea typeface="黑体" panose="02010609060101010101" pitchFamily="49" charset="-122"/>
              </a:rPr>
              <a:t>D</a:t>
            </a:r>
            <a:r>
              <a:rPr lang="en-US" altLang="zh-CN" sz="2000" b="1" i="1" baseline="-25000" dirty="0" smtClean="0">
                <a:solidFill>
                  <a:srgbClr val="FF0000"/>
                </a:solidFill>
                <a:latin typeface="黑体" panose="02010609060101010101" pitchFamily="49" charset="-122"/>
                <a:ea typeface="黑体" panose="02010609060101010101" pitchFamily="49" charset="-122"/>
              </a:rPr>
              <a:t>2</a:t>
            </a:r>
            <a:endParaRPr lang="zh-CN" altLang="en-US" sz="2000" b="1" dirty="0">
              <a:solidFill>
                <a:srgbClr val="FF0000"/>
              </a:solidFill>
              <a:latin typeface="黑体" panose="02010609060101010101" pitchFamily="49" charset="-122"/>
              <a:ea typeface="黑体" panose="02010609060101010101" pitchFamily="49" charset="-122"/>
            </a:endParaRPr>
          </a:p>
        </p:txBody>
      </p:sp>
      <p:cxnSp>
        <p:nvCxnSpPr>
          <p:cNvPr id="102" name="直接箭头连接符 101"/>
          <p:cNvCxnSpPr/>
          <p:nvPr/>
        </p:nvCxnSpPr>
        <p:spPr>
          <a:xfrm flipV="1">
            <a:off x="1394308" y="1299276"/>
            <a:ext cx="0" cy="1274953"/>
          </a:xfrm>
          <a:prstGeom prst="straightConnector1">
            <a:avLst/>
          </a:prstGeom>
          <a:ln w="25400">
            <a:solidFill>
              <a:srgbClr val="FF000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bwMode="auto">
          <a:xfrm rot="16200000">
            <a:off x="972798" y="1733061"/>
            <a:ext cx="1100098" cy="4790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defRPr/>
            </a:pPr>
            <a:r>
              <a:rPr lang="en-US" altLang="zh-CN" sz="1600" b="1" dirty="0" smtClean="0">
                <a:solidFill>
                  <a:srgbClr val="FF0000"/>
                </a:solidFill>
                <a:latin typeface="黑体" panose="02010609060101010101" pitchFamily="49" charset="-122"/>
                <a:ea typeface="黑体" panose="02010609060101010101" pitchFamily="49" charset="-122"/>
              </a:rPr>
              <a:t>668nm</a:t>
            </a:r>
            <a:endParaRPr lang="zh-CN" altLang="en-US" sz="1600" b="1" dirty="0">
              <a:solidFill>
                <a:srgbClr val="FF0000"/>
              </a:solidFill>
              <a:latin typeface="黑体" panose="02010609060101010101" pitchFamily="49" charset="-122"/>
              <a:ea typeface="黑体" panose="02010609060101010101" pitchFamily="49" charset="-122"/>
            </a:endParaRPr>
          </a:p>
        </p:txBody>
      </p:sp>
      <p:cxnSp>
        <p:nvCxnSpPr>
          <p:cNvPr id="105" name="直接箭头连接符 104"/>
          <p:cNvCxnSpPr/>
          <p:nvPr/>
        </p:nvCxnSpPr>
        <p:spPr>
          <a:xfrm rot="16200000" flipV="1">
            <a:off x="33184" y="2569907"/>
            <a:ext cx="2544891" cy="13954"/>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0506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dr2.png"/>
          <p:cNvPicPr>
            <a:picLocks noChangeAspect="1"/>
          </p:cNvPicPr>
          <p:nvPr/>
        </p:nvPicPr>
        <p:blipFill>
          <a:blip r:embed="rId2"/>
          <a:stretch>
            <a:fillRect/>
          </a:stretch>
        </p:blipFill>
        <p:spPr>
          <a:xfrm>
            <a:off x="1165122" y="859316"/>
            <a:ext cx="7094866" cy="5714831"/>
          </a:xfrm>
          <a:prstGeom prst="rect">
            <a:avLst/>
          </a:prstGeom>
        </p:spPr>
      </p:pic>
      <p:sp>
        <p:nvSpPr>
          <p:cNvPr id="2" name="灯片编号占位符 1"/>
          <p:cNvSpPr>
            <a:spLocks noGrp="1"/>
          </p:cNvSpPr>
          <p:nvPr>
            <p:ph type="sldNum" sz="quarter" idx="12"/>
          </p:nvPr>
        </p:nvSpPr>
        <p:spPr>
          <a:xfrm>
            <a:off x="8409708" y="6432065"/>
            <a:ext cx="914400" cy="284163"/>
          </a:xfrm>
        </p:spPr>
        <p:txBody>
          <a:bodyPr/>
          <a:lstStyle/>
          <a:p>
            <a:pPr>
              <a:defRPr/>
            </a:pPr>
            <a:fld id="{201E3C09-BA95-44B0-AD22-AEB66239AF90}" type="slidenum">
              <a:rPr lang="en-US" sz="1600" smtClean="0">
                <a:solidFill>
                  <a:srgbClr val="2F2F2F">
                    <a:lumMod val="75000"/>
                    <a:lumOff val="25000"/>
                  </a:srgbClr>
                </a:solidFill>
              </a:rPr>
              <a:pPr>
                <a:defRPr/>
              </a:pPr>
              <a:t>30</a:t>
            </a:fld>
            <a:endParaRPr lang="zh-CN" altLang="en-US" sz="1600" dirty="0">
              <a:solidFill>
                <a:srgbClr val="2F2F2F">
                  <a:lumMod val="75000"/>
                  <a:lumOff val="25000"/>
                </a:srgbClr>
              </a:solidFill>
            </a:endParaRPr>
          </a:p>
        </p:txBody>
      </p:sp>
      <p:sp>
        <p:nvSpPr>
          <p:cNvPr id="3" name="标题 1"/>
          <p:cNvSpPr txBox="1">
            <a:spLocks/>
          </p:cNvSpPr>
          <p:nvPr/>
        </p:nvSpPr>
        <p:spPr>
          <a:xfrm>
            <a:off x="-300" y="89621"/>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anose="02020603050405020304" pitchFamily="18" charset="0"/>
                <a:ea typeface="宋体" panose="02010600030101010101" pitchFamily="2" charset="-122"/>
                <a:cs typeface="Times New Roman" panose="02020603050405020304" pitchFamily="18" charset="0"/>
              </a:rPr>
              <a:t>Measurement of 2S-2P Transition frequency </a:t>
            </a:r>
            <a:endParaRPr lang="zh-CN" altLang="en-US" sz="2400" b="1" dirty="0">
              <a:ln w="0"/>
              <a:latin typeface="Times New Roman" panose="02020603050405020304" pitchFamily="18" charset="0"/>
              <a:ea typeface="宋体" panose="02010600030101010101" pitchFamily="2" charset="-122"/>
              <a:cs typeface="Times New Roman" panose="02020603050405020304" pitchFamily="18" charset="0"/>
            </a:endParaRPr>
          </a:p>
        </p:txBody>
      </p:sp>
      <p:sp>
        <p:nvSpPr>
          <p:cNvPr id="6" name="文本框 5"/>
          <p:cNvSpPr txBox="1"/>
          <p:nvPr/>
        </p:nvSpPr>
        <p:spPr>
          <a:xfrm flipH="1">
            <a:off x="4120308" y="2005069"/>
            <a:ext cx="2179688" cy="369332"/>
          </a:xfrm>
          <a:prstGeom prst="rect">
            <a:avLst/>
          </a:prstGeom>
          <a:noFill/>
        </p:spPr>
        <p:txBody>
          <a:bodyPr wrap="square" rtlCol="0">
            <a:spAutoFit/>
          </a:bodyPr>
          <a:lstStyle/>
          <a:p>
            <a:r>
              <a:rPr lang="en-US" altLang="zh-CN" kern="100" dirty="0" smtClean="0">
                <a:latin typeface="Times New Roman" panose="02020603050405020304" pitchFamily="18" charset="0"/>
                <a:cs typeface="Times New Roman" panose="02020603050405020304" pitchFamily="18" charset="0"/>
              </a:rPr>
              <a:t>(</a:t>
            </a:r>
            <a:r>
              <a:rPr lang="en-US" altLang="zh-CN" kern="100" dirty="0" smtClean="0">
                <a:latin typeface="Times New Roman" panose="02020603050405020304" pitchFamily="18" charset="0"/>
                <a:cs typeface="Times New Roman" panose="02020603050405020304" pitchFamily="18" charset="0"/>
              </a:rPr>
              <a:t>Florence 2012)</a:t>
            </a:r>
            <a:endParaRPr lang="zh-CN" altLang="en-US" dirty="0"/>
          </a:p>
        </p:txBody>
      </p:sp>
      <p:sp>
        <p:nvSpPr>
          <p:cNvPr id="5" name="矩形 4"/>
          <p:cNvSpPr/>
          <p:nvPr/>
        </p:nvSpPr>
        <p:spPr>
          <a:xfrm>
            <a:off x="1769165" y="2005069"/>
            <a:ext cx="1023731" cy="3604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5562624" y="3252330"/>
            <a:ext cx="2115127" cy="3509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文本框 8"/>
          <p:cNvSpPr txBox="1"/>
          <p:nvPr/>
        </p:nvSpPr>
        <p:spPr>
          <a:xfrm>
            <a:off x="4163379" y="3243155"/>
            <a:ext cx="3853940"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Florence 2004 </a:t>
            </a:r>
            <a:r>
              <a:rPr lang="en-US" altLang="zh-CN" baseline="30000" dirty="0" smtClean="0">
                <a:latin typeface="Times New Roman" panose="02020603050405020304" pitchFamily="18" charset="0"/>
                <a:cs typeface="Times New Roman" panose="02020603050405020304" pitchFamily="18" charset="0"/>
              </a:rPr>
              <a:t>4</a:t>
            </a:r>
            <a:r>
              <a:rPr lang="en-US" altLang="zh-CN" dirty="0" smtClean="0">
                <a:latin typeface="Times New Roman" panose="02020603050405020304" pitchFamily="18" charset="0"/>
                <a:cs typeface="Times New Roman" panose="02020603050405020304" pitchFamily="18" charset="0"/>
              </a:rPr>
              <a:t>He+Florence 2012 </a:t>
            </a:r>
            <a:r>
              <a:rPr lang="en-US" altLang="zh-CN" baseline="30000" dirty="0" smtClean="0">
                <a:latin typeface="Times New Roman" panose="02020603050405020304" pitchFamily="18" charset="0"/>
                <a:cs typeface="Times New Roman" panose="02020603050405020304" pitchFamily="18" charset="0"/>
              </a:rPr>
              <a:t>3</a:t>
            </a:r>
            <a:r>
              <a:rPr lang="en-US" altLang="zh-CN" dirty="0" smtClean="0">
                <a:latin typeface="Times New Roman" panose="02020603050405020304" pitchFamily="18" charset="0"/>
                <a:cs typeface="Times New Roman" panose="02020603050405020304" pitchFamily="18" charset="0"/>
              </a:rPr>
              <a:t>He</a:t>
            </a:r>
            <a:endParaRPr lang="zh-CN" altLang="en-US" baseline="30000" dirty="0">
              <a:latin typeface="Times New Roman" panose="02020603050405020304" pitchFamily="18" charset="0"/>
              <a:cs typeface="Times New Roman" panose="02020603050405020304" pitchFamily="18" charset="0"/>
            </a:endParaRPr>
          </a:p>
        </p:txBody>
      </p:sp>
      <p:sp>
        <p:nvSpPr>
          <p:cNvPr id="10" name="矩形 9"/>
          <p:cNvSpPr/>
          <p:nvPr/>
        </p:nvSpPr>
        <p:spPr>
          <a:xfrm>
            <a:off x="5804034" y="5236143"/>
            <a:ext cx="1434164" cy="259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flipH="1">
            <a:off x="5804034" y="5181418"/>
            <a:ext cx="1174135" cy="369332"/>
          </a:xfrm>
          <a:prstGeom prst="rect">
            <a:avLst/>
          </a:prstGeom>
          <a:noFill/>
        </p:spPr>
        <p:txBody>
          <a:bodyPr wrap="square" rtlCol="0">
            <a:spAutoFit/>
          </a:bodyPr>
          <a:lstStyle/>
          <a:p>
            <a:r>
              <a:rPr lang="en-US" altLang="zh-CN" dirty="0" smtClean="0">
                <a:latin typeface="Times New Roman" panose="02020603050405020304" pitchFamily="18" charset="0"/>
                <a:cs typeface="Times New Roman" panose="02020603050405020304" pitchFamily="18" charset="0"/>
              </a:rPr>
              <a:t>Yale 1995</a:t>
            </a:r>
            <a:endParaRPr lang="zh-CN" altLang="en-US" dirty="0">
              <a:latin typeface="Times New Roman" panose="02020603050405020304" pitchFamily="18" charset="0"/>
              <a:cs typeface="Times New Roman" panose="02020603050405020304" pitchFamily="18" charset="0"/>
            </a:endParaRPr>
          </a:p>
        </p:txBody>
      </p:sp>
      <p:sp>
        <p:nvSpPr>
          <p:cNvPr id="12" name="矩形 11"/>
          <p:cNvSpPr/>
          <p:nvPr/>
        </p:nvSpPr>
        <p:spPr>
          <a:xfrm>
            <a:off x="1769165" y="4511089"/>
            <a:ext cx="1434164" cy="2598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flipH="1">
            <a:off x="1845978" y="4456364"/>
            <a:ext cx="2063370" cy="369332"/>
          </a:xfrm>
          <a:prstGeom prst="rect">
            <a:avLst/>
          </a:prstGeom>
          <a:noFill/>
        </p:spPr>
        <p:txBody>
          <a:bodyPr wrap="square" rtlCol="0">
            <a:spAutoFit/>
          </a:bodyPr>
          <a:lstStyle/>
          <a:p>
            <a:r>
              <a:rPr lang="en-US" altLang="zh-CN" dirty="0" smtClean="0">
                <a:latin typeface="Times New Roman" panose="02020603050405020304" pitchFamily="18" charset="0"/>
                <a:cs typeface="Times New Roman" panose="02020603050405020304" pitchFamily="18" charset="0"/>
              </a:rPr>
              <a:t>Amsterdam 2011</a:t>
            </a:r>
            <a:endParaRPr lang="zh-CN" altLang="en-US" dirty="0">
              <a:latin typeface="Times New Roman" panose="02020603050405020304" pitchFamily="18" charset="0"/>
              <a:cs typeface="Times New Roman" panose="02020603050405020304" pitchFamily="18" charset="0"/>
            </a:endParaRPr>
          </a:p>
        </p:txBody>
      </p:sp>
      <p:sp>
        <p:nvSpPr>
          <p:cNvPr id="14" name="文本框 13"/>
          <p:cNvSpPr txBox="1"/>
          <p:nvPr/>
        </p:nvSpPr>
        <p:spPr>
          <a:xfrm>
            <a:off x="3434238" y="1139893"/>
            <a:ext cx="412292" cy="707886"/>
          </a:xfrm>
          <a:prstGeom prst="rect">
            <a:avLst/>
          </a:prstGeom>
          <a:noFill/>
        </p:spPr>
        <p:txBody>
          <a:bodyPr wrap="none" rtlCol="0">
            <a:spAutoFit/>
          </a:bodyPr>
          <a:lstStyle/>
          <a:p>
            <a:r>
              <a:rPr lang="en-US" altLang="zh-CN" sz="4000" dirty="0" smtClean="0">
                <a:solidFill>
                  <a:srgbClr val="5A9BD5"/>
                </a:solidFill>
                <a:latin typeface="Times New Roman" panose="02020603050405020304" pitchFamily="18" charset="0"/>
                <a:cs typeface="Times New Roman" panose="02020603050405020304" pitchFamily="18" charset="0"/>
              </a:rPr>
              <a:t>?</a:t>
            </a:r>
            <a:endParaRPr lang="zh-CN" altLang="en-US" sz="4000" dirty="0">
              <a:solidFill>
                <a:srgbClr val="5A9BD5"/>
              </a:solidFill>
              <a:latin typeface="Times New Roman" panose="02020603050405020304" pitchFamily="18" charset="0"/>
              <a:cs typeface="Times New Roman" panose="02020603050405020304" pitchFamily="18" charset="0"/>
            </a:endParaRPr>
          </a:p>
        </p:txBody>
      </p:sp>
      <p:sp>
        <p:nvSpPr>
          <p:cNvPr id="15" name="圆角矩形 14"/>
          <p:cNvSpPr/>
          <p:nvPr/>
        </p:nvSpPr>
        <p:spPr>
          <a:xfrm>
            <a:off x="2207491" y="2005069"/>
            <a:ext cx="3596543" cy="369332"/>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769165" y="1996181"/>
            <a:ext cx="3597460"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USTC </a:t>
            </a:r>
            <a:r>
              <a:rPr lang="en-US" altLang="zh-CN" baseline="30000" dirty="0" smtClean="0">
                <a:latin typeface="Times New Roman" panose="02020603050405020304" pitchFamily="18" charset="0"/>
                <a:cs typeface="Times New Roman" panose="02020603050405020304" pitchFamily="18" charset="0"/>
              </a:rPr>
              <a:t>4</a:t>
            </a:r>
            <a:r>
              <a:rPr lang="en-US" altLang="zh-CN" dirty="0" smtClean="0">
                <a:latin typeface="Times New Roman" panose="02020603050405020304" pitchFamily="18" charset="0"/>
                <a:cs typeface="Times New Roman" panose="02020603050405020304" pitchFamily="18" charset="0"/>
              </a:rPr>
              <a:t>He 2017+</a:t>
            </a:r>
            <a:r>
              <a:rPr lang="en-US" altLang="zh-CN" baseline="30000" dirty="0" smtClean="0">
                <a:latin typeface="Times New Roman" panose="02020603050405020304" pitchFamily="18" charset="0"/>
                <a:cs typeface="Times New Roman" panose="02020603050405020304" pitchFamily="18" charset="0"/>
              </a:rPr>
              <a:t>3</a:t>
            </a:r>
            <a:r>
              <a:rPr lang="en-US" altLang="zh-CN" dirty="0" smtClean="0">
                <a:latin typeface="Times New Roman" panose="02020603050405020304" pitchFamily="18" charset="0"/>
                <a:cs typeface="Times New Roman" panose="02020603050405020304" pitchFamily="18" charset="0"/>
              </a:rPr>
              <a:t>He Florence 2012</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97894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201E3C09-BA95-44B0-AD22-AEB66239AF90}" type="slidenum">
              <a:rPr kumimoji="0" lang="en-US" sz="825" b="0" i="0" u="none" strike="noStrike" kern="1200" cap="none" spc="0" normalizeH="0" baseline="0" noProof="0" smtClean="0">
                <a:ln>
                  <a:noFill/>
                </a:ln>
                <a:solidFill>
                  <a:srgbClr val="2F2F2F">
                    <a:lumMod val="75000"/>
                    <a:lumOff val="25000"/>
                  </a:srgbClr>
                </a:solidFill>
                <a:effectLst/>
                <a:uLnTx/>
                <a:uFillTx/>
                <a:latin typeface="Arial" charset="0"/>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31</a:t>
            </a:fld>
            <a:endParaRPr kumimoji="0" lang="zh-CN" altLang="en-US" sz="825" b="0" i="0" u="none" strike="noStrike" kern="1200" cap="none" spc="0" normalizeH="0" baseline="0" noProof="0">
              <a:ln>
                <a:noFill/>
              </a:ln>
              <a:solidFill>
                <a:srgbClr val="2F2F2F">
                  <a:lumMod val="75000"/>
                  <a:lumOff val="25000"/>
                </a:srgbClr>
              </a:solidFill>
              <a:effectLst/>
              <a:uLnTx/>
              <a:uFillTx/>
              <a:latin typeface="Arial" charset="0"/>
              <a:ea typeface="黑体" panose="02010609060101010101" pitchFamily="49" charset="-122"/>
              <a:cs typeface="+mn-cs"/>
            </a:endParaRPr>
          </a:p>
        </p:txBody>
      </p:sp>
      <p:sp>
        <p:nvSpPr>
          <p:cNvPr id="3" name="标题 1"/>
          <p:cNvSpPr txBox="1">
            <a:spLocks/>
          </p:cNvSpPr>
          <p:nvPr/>
        </p:nvSpPr>
        <p:spPr>
          <a:xfrm>
            <a:off x="-300" y="115499"/>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1200" cap="none" spc="0" normalizeH="0" baseline="0" noProof="0" dirty="0">
                <a:ln>
                  <a:noFill/>
                </a:ln>
                <a:solidFill>
                  <a:prstClr val="black"/>
                </a:solidFill>
                <a:effectLst/>
                <a:uLnTx/>
                <a:uFillTx/>
                <a:latin typeface="Times New Roman" pitchFamily="18" charset="0"/>
                <a:ea typeface="Arial Unicode MS" panose="020B0604020202020204" pitchFamily="34" charset="-122"/>
                <a:cs typeface="Times New Roman" pitchFamily="18" charset="0"/>
              </a:rPr>
              <a:t> </a:t>
            </a:r>
            <a:r>
              <a:rPr kumimoji="0" lang="en-US" altLang="zh-CN" sz="2400" b="1" i="0" u="none" strike="noStrike" kern="1200" cap="none" spc="0" normalizeH="0" baseline="0" noProof="0" dirty="0" smtClean="0">
                <a:ln>
                  <a:noFill/>
                </a:ln>
                <a:solidFill>
                  <a:prstClr val="black"/>
                </a:solidFill>
                <a:effectLst/>
                <a:uLnTx/>
                <a:uFillTx/>
                <a:latin typeface="Times New Roman" pitchFamily="18" charset="0"/>
                <a:ea typeface="Arial Unicode MS" panose="020B0604020202020204" pitchFamily="34" charset="-122"/>
                <a:cs typeface="Times New Roman" pitchFamily="18" charset="0"/>
              </a:rPr>
              <a:t>Outlook</a:t>
            </a:r>
            <a:endParaRPr kumimoji="0" lang="zh-CN" altLang="en-US" sz="2400" b="1" i="0" u="none" strike="noStrike" kern="1200" cap="none" spc="0" normalizeH="0" baseline="0" noProof="0" dirty="0">
              <a:ln w="0"/>
              <a:solidFill>
                <a:prstClr val="black"/>
              </a:solidFill>
              <a:effectLst/>
              <a:uLnTx/>
              <a:uFillTx/>
              <a:latin typeface="Times New Roman" pitchFamily="18" charset="0"/>
              <a:ea typeface="Arial Unicode MS" panose="020B0604020202020204" pitchFamily="34" charset="-122"/>
              <a:cs typeface="Times New Roman" pitchFamily="18" charset="0"/>
            </a:endParaRPr>
          </a:p>
        </p:txBody>
      </p:sp>
      <p:sp>
        <p:nvSpPr>
          <p:cNvPr id="4" name="文本框 3"/>
          <p:cNvSpPr txBox="1"/>
          <p:nvPr/>
        </p:nvSpPr>
        <p:spPr>
          <a:xfrm>
            <a:off x="431321" y="888521"/>
            <a:ext cx="6377067" cy="400110"/>
          </a:xfrm>
          <a:prstGeom prst="rect">
            <a:avLst/>
          </a:prstGeom>
          <a:noFill/>
        </p:spPr>
        <p:txBody>
          <a:bodyPr wrap="none" rtlCol="0">
            <a:spAutoFit/>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en-US" altLang="zh-CN" sz="20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Further improvement of the accuracy to 1kHz or sub-kHz</a:t>
            </a:r>
            <a:endParaRPr kumimoji="0" lang="zh-CN" altLang="en-US" sz="200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17" name="文本框 216"/>
          <p:cNvSpPr txBox="1"/>
          <p:nvPr/>
        </p:nvSpPr>
        <p:spPr>
          <a:xfrm>
            <a:off x="738032" y="4242748"/>
            <a:ext cx="5451172" cy="2031325"/>
          </a:xfrm>
          <a:prstGeom prst="rect">
            <a:avLst/>
          </a:prstGeom>
          <a:noFill/>
        </p:spPr>
        <p:txBody>
          <a:bodyPr wrap="none" rtlCol="0">
            <a:spAutoFit/>
          </a:bodyPr>
          <a:lstStyle/>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Use Zeeman Slower to Reduce the velocity to 100m/s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Reduce an order of factor of first order Doppler effect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Velocity extrapolation</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Second-Doppler Effect Estimate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zh-CN"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20" name="图片 219"/>
          <p:cNvPicPr>
            <a:picLocks noChangeAspect="1"/>
          </p:cNvPicPr>
          <p:nvPr/>
        </p:nvPicPr>
        <p:blipFill>
          <a:blip r:embed="rId3"/>
          <a:stretch>
            <a:fillRect/>
          </a:stretch>
        </p:blipFill>
        <p:spPr>
          <a:xfrm>
            <a:off x="6662978" y="4852255"/>
            <a:ext cx="1812570" cy="1355345"/>
          </a:xfrm>
          <a:prstGeom prst="rect">
            <a:avLst/>
          </a:prstGeom>
        </p:spPr>
      </p:pic>
      <p:sp>
        <p:nvSpPr>
          <p:cNvPr id="221" name="文本框 220"/>
          <p:cNvSpPr txBox="1"/>
          <p:nvPr/>
        </p:nvSpPr>
        <p:spPr>
          <a:xfrm>
            <a:off x="6757782" y="6158302"/>
            <a:ext cx="16658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Jiao-Jiao Cheng</a:t>
            </a:r>
            <a:endParaRPr kumimoji="0" lang="zh-CN" altLang="en-US" sz="180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22" name="图片 221"/>
          <p:cNvPicPr>
            <a:picLocks noChangeAspect="1"/>
          </p:cNvPicPr>
          <p:nvPr/>
        </p:nvPicPr>
        <p:blipFill>
          <a:blip r:embed="rId4"/>
          <a:stretch>
            <a:fillRect/>
          </a:stretch>
        </p:blipFill>
        <p:spPr>
          <a:xfrm>
            <a:off x="34212" y="1846176"/>
            <a:ext cx="9028011" cy="1648070"/>
          </a:xfrm>
          <a:prstGeom prst="rect">
            <a:avLst/>
          </a:prstGeom>
        </p:spPr>
      </p:pic>
      <p:sp>
        <p:nvSpPr>
          <p:cNvPr id="223" name="TextBox 50"/>
          <p:cNvSpPr txBox="1">
            <a:spLocks noChangeArrowheads="1"/>
          </p:cNvSpPr>
          <p:nvPr/>
        </p:nvSpPr>
        <p:spPr bwMode="auto">
          <a:xfrm>
            <a:off x="-92867" y="3411504"/>
            <a:ext cx="1100436"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RF</a:t>
            </a:r>
            <a:endPar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excitation</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4" name="TextBox 1104"/>
          <p:cNvSpPr txBox="1">
            <a:spLocks noChangeArrowheads="1"/>
          </p:cNvSpPr>
          <p:nvPr/>
        </p:nvSpPr>
        <p:spPr bwMode="auto">
          <a:xfrm>
            <a:off x="211109" y="1313601"/>
            <a:ext cx="109271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Transverse Cooling</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5" name="TextBox 1104"/>
          <p:cNvSpPr txBox="1">
            <a:spLocks noChangeArrowheads="1"/>
          </p:cNvSpPr>
          <p:nvPr/>
        </p:nvSpPr>
        <p:spPr bwMode="auto">
          <a:xfrm>
            <a:off x="943305" y="1466221"/>
            <a:ext cx="113432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2D-MOT</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6" name="TextBox 1104"/>
          <p:cNvSpPr txBox="1">
            <a:spLocks noChangeArrowheads="1"/>
          </p:cNvSpPr>
          <p:nvPr/>
        </p:nvSpPr>
        <p:spPr bwMode="auto">
          <a:xfrm>
            <a:off x="2069730" y="1331653"/>
            <a:ext cx="109271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Zeeman Slower</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7" name="TextBox 1104"/>
          <p:cNvSpPr txBox="1">
            <a:spLocks noChangeArrowheads="1"/>
          </p:cNvSpPr>
          <p:nvPr/>
        </p:nvSpPr>
        <p:spPr bwMode="auto">
          <a:xfrm>
            <a:off x="3515612" y="1521350"/>
            <a:ext cx="113432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2D-MOT</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8" name="TextBox 1104"/>
          <p:cNvSpPr txBox="1">
            <a:spLocks noChangeArrowheads="1"/>
          </p:cNvSpPr>
          <p:nvPr/>
        </p:nvSpPr>
        <p:spPr bwMode="auto">
          <a:xfrm>
            <a:off x="4200949" y="1496606"/>
            <a:ext cx="1134329"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deflect</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29" name="TextBox 1104"/>
          <p:cNvSpPr txBox="1">
            <a:spLocks noChangeArrowheads="1"/>
          </p:cNvSpPr>
          <p:nvPr/>
        </p:nvSpPr>
        <p:spPr bwMode="auto">
          <a:xfrm>
            <a:off x="5776412" y="1483136"/>
            <a:ext cx="825583"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Times New Roman" panose="02020603050405020304" pitchFamily="18" charset="0"/>
              </a:rPr>
              <a:t>pump</a:t>
            </a:r>
            <a:endParaRPr kumimoji="0" lang="zh-CN" altLang="en-US" sz="1350" b="1" i="0" u="none" strike="noStrike" kern="1200" cap="none" spc="0" normalizeH="0" baseline="0" noProof="0" dirty="0">
              <a:ln>
                <a:noFill/>
              </a:ln>
              <a:solidFill>
                <a:srgbClr val="FF0000"/>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30" name="TextBox 1104"/>
          <p:cNvSpPr txBox="1">
            <a:spLocks noChangeArrowheads="1"/>
          </p:cNvSpPr>
          <p:nvPr/>
        </p:nvSpPr>
        <p:spPr bwMode="auto">
          <a:xfrm>
            <a:off x="6883555" y="1483136"/>
            <a:ext cx="75027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1" i="0" u="none" strike="noStrike" kern="1200" cap="none" spc="0" normalizeH="0" baseline="0" noProof="0" dirty="0">
                <a:ln>
                  <a:noFill/>
                </a:ln>
                <a:solidFill>
                  <a:srgbClr val="0000CC"/>
                </a:solidFill>
                <a:effectLst/>
                <a:uLnTx/>
                <a:uFillTx/>
                <a:latin typeface="Times New Roman" panose="02020603050405020304" pitchFamily="18" charset="0"/>
                <a:ea typeface="黑体" panose="02010609060101010101" pitchFamily="49" charset="-122"/>
                <a:cs typeface="Times New Roman" panose="02020603050405020304" pitchFamily="18" charset="0"/>
              </a:rPr>
              <a:t>probe</a:t>
            </a:r>
            <a:endParaRPr kumimoji="0" lang="zh-CN" altLang="en-US" sz="1350" b="1" i="0" u="none" strike="noStrike" kern="1200" cap="none" spc="0" normalizeH="0" baseline="0" noProof="0" dirty="0">
              <a:ln>
                <a:noFill/>
              </a:ln>
              <a:solidFill>
                <a:srgbClr val="0000CC"/>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31" name="TextBox 1104"/>
          <p:cNvSpPr txBox="1">
            <a:spLocks noChangeArrowheads="1"/>
          </p:cNvSpPr>
          <p:nvPr/>
        </p:nvSpPr>
        <p:spPr bwMode="auto">
          <a:xfrm>
            <a:off x="7920665" y="1338345"/>
            <a:ext cx="1141558"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Stern-Gerlach</a:t>
            </a:r>
          </a:p>
        </p:txBody>
      </p:sp>
      <p:sp>
        <p:nvSpPr>
          <p:cNvPr id="238" name="TextBox 1104"/>
          <p:cNvSpPr txBox="1">
            <a:spLocks noChangeArrowheads="1"/>
          </p:cNvSpPr>
          <p:nvPr/>
        </p:nvSpPr>
        <p:spPr bwMode="auto">
          <a:xfrm>
            <a:off x="2198588" y="3466717"/>
            <a:ext cx="1929746"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Laser Cooling</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39" name="TextBox 1100"/>
          <p:cNvSpPr txBox="1">
            <a:spLocks noChangeArrowheads="1"/>
          </p:cNvSpPr>
          <p:nvPr/>
        </p:nvSpPr>
        <p:spPr bwMode="auto">
          <a:xfrm>
            <a:off x="5731721" y="3512883"/>
            <a:ext cx="1834562"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State preparation</a:t>
            </a:r>
          </a:p>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Spec. measurement</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40" name="TextBox 1100"/>
          <p:cNvSpPr txBox="1">
            <a:spLocks noChangeArrowheads="1"/>
          </p:cNvSpPr>
          <p:nvPr/>
        </p:nvSpPr>
        <p:spPr bwMode="auto">
          <a:xfrm>
            <a:off x="7581011" y="3495597"/>
            <a:ext cx="197865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State-selection </a:t>
            </a:r>
            <a:endParaRPr kumimoji="0" lang="en-US" altLang="zh-CN" sz="135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50" b="0" i="0" u="none" strike="noStrike" kern="1200" cap="none" spc="0" normalizeH="0" baseline="0" noProof="0" dirty="0" smtClean="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rPr>
              <a:t>Detection</a:t>
            </a:r>
            <a:endParaRPr kumimoji="0" lang="zh-CN" altLang="en-US" sz="1350" b="0" i="0" u="none" strike="noStrike" kern="1200" cap="none" spc="0" normalizeH="0" baseline="0" noProof="0" dirty="0">
              <a:ln>
                <a:noFill/>
              </a:ln>
              <a:solidFill>
                <a:prstClr val="black"/>
              </a:solidFill>
              <a:effectLst/>
              <a:uLnTx/>
              <a:uFillTx/>
              <a:latin typeface="Times New Roman" panose="02020603050405020304" pitchFamily="18" charset="0"/>
              <a:ea typeface="黑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183338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图片 27" descr="n.jpg"/>
          <p:cNvPicPr>
            <a:picLocks noChangeAspect="1"/>
          </p:cNvPicPr>
          <p:nvPr/>
        </p:nvPicPr>
        <p:blipFill>
          <a:blip r:embed="rId2" cstate="print"/>
          <a:stretch>
            <a:fillRect/>
          </a:stretch>
        </p:blipFill>
        <p:spPr>
          <a:xfrm>
            <a:off x="133751" y="587838"/>
            <a:ext cx="6146787" cy="4876179"/>
          </a:xfrm>
          <a:prstGeom prst="rect">
            <a:avLst/>
          </a:prstGeom>
        </p:spPr>
      </p:pic>
      <p:sp>
        <p:nvSpPr>
          <p:cNvPr id="2" name="标题 1"/>
          <p:cNvSpPr txBox="1">
            <a:spLocks/>
          </p:cNvSpPr>
          <p:nvPr/>
        </p:nvSpPr>
        <p:spPr>
          <a:xfrm>
            <a:off x="0" y="124930"/>
            <a:ext cx="3264863" cy="462908"/>
          </a:xfrm>
          <a:prstGeom prst="rect">
            <a:avLst/>
          </a:prstGeom>
        </p:spPr>
        <p:txBody>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pPr algn="l"/>
            <a:r>
              <a:rPr lang="en-US" altLang="zh-CN" sz="2400" b="1" dirty="0">
                <a:ln w="0"/>
                <a:solidFill>
                  <a:srgbClr val="0070C0"/>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rPr>
              <a:t>Acknowledgement</a:t>
            </a:r>
            <a:endParaRPr lang="zh-CN" altLang="en-US" sz="2400" b="1" dirty="0">
              <a:ln w="0"/>
              <a:solidFill>
                <a:srgbClr val="0070C0"/>
              </a:solidFill>
              <a:effectLst>
                <a:outerShdw blurRad="38100" dist="19050" dir="2700000" algn="tl" rotWithShape="0">
                  <a:schemeClr val="dk1">
                    <a:alpha val="40000"/>
                  </a:schemeClr>
                </a:outerShdw>
              </a:effectLst>
              <a:latin typeface="Times New Roman" panose="02020603050405020304" pitchFamily="18" charset="0"/>
              <a:ea typeface="黑体" panose="02010609060101010101" pitchFamily="49" charset="-122"/>
              <a:cs typeface="Times New Roman" panose="02020603050405020304" pitchFamily="18" charset="0"/>
            </a:endParaRPr>
          </a:p>
        </p:txBody>
      </p:sp>
      <p:sp>
        <p:nvSpPr>
          <p:cNvPr id="8" name="矩形 7"/>
          <p:cNvSpPr/>
          <p:nvPr/>
        </p:nvSpPr>
        <p:spPr>
          <a:xfrm>
            <a:off x="6232650" y="4292955"/>
            <a:ext cx="1196161" cy="400110"/>
          </a:xfrm>
          <a:prstGeom prst="rect">
            <a:avLst/>
          </a:prstGeom>
        </p:spPr>
        <p:txBody>
          <a:bodyPr wrap="none">
            <a:spAutoFit/>
          </a:bodyPr>
          <a:lstStyle/>
          <a:p>
            <a:r>
              <a:rPr lang="en-US" altLang="zh-CN" sz="2000" b="1" dirty="0">
                <a:latin typeface="Times New Roman" panose="02020603050405020304" pitchFamily="18" charset="0"/>
                <a:cs typeface="Times New Roman" panose="02020603050405020304" pitchFamily="18" charset="0"/>
              </a:rPr>
              <a:t>Funding:</a:t>
            </a:r>
          </a:p>
        </p:txBody>
      </p:sp>
      <p:sp>
        <p:nvSpPr>
          <p:cNvPr id="11" name="矩形 10"/>
          <p:cNvSpPr/>
          <p:nvPr/>
        </p:nvSpPr>
        <p:spPr>
          <a:xfrm>
            <a:off x="6496667" y="1020996"/>
            <a:ext cx="2014538" cy="300082"/>
          </a:xfrm>
          <a:prstGeom prst="rect">
            <a:avLst/>
          </a:prstGeom>
        </p:spPr>
        <p:txBody>
          <a:bodyPr wrap="square">
            <a:spAutoFit/>
          </a:bodyPr>
          <a:lstStyle/>
          <a:p>
            <a:r>
              <a:rPr lang="en-US" altLang="zh-CN" sz="1350" b="1" dirty="0" err="1">
                <a:latin typeface="Times New Roman" panose="02020603050405020304" pitchFamily="18" charset="0"/>
                <a:cs typeface="Times New Roman" panose="02020603050405020304" pitchFamily="18" charset="0"/>
              </a:rPr>
              <a:t>Shui-ming</a:t>
            </a:r>
            <a:r>
              <a:rPr lang="en-US" altLang="zh-CN" sz="1350" b="1" dirty="0">
                <a:latin typeface="Times New Roman" panose="02020603050405020304" pitchFamily="18" charset="0"/>
                <a:cs typeface="Times New Roman" panose="02020603050405020304" pitchFamily="18" charset="0"/>
              </a:rPr>
              <a:t> Hu</a:t>
            </a:r>
          </a:p>
        </p:txBody>
      </p:sp>
      <p:sp>
        <p:nvSpPr>
          <p:cNvPr id="16" name="TextBox 21"/>
          <p:cNvSpPr txBox="1">
            <a:spLocks noChangeArrowheads="1"/>
          </p:cNvSpPr>
          <p:nvPr/>
        </p:nvSpPr>
        <p:spPr bwMode="auto">
          <a:xfrm>
            <a:off x="2619814" y="959224"/>
            <a:ext cx="3625864" cy="784830"/>
          </a:xfrm>
          <a:prstGeom prst="rect">
            <a:avLst/>
          </a:prstGeom>
          <a:noFill/>
          <a:ln w="9525">
            <a:noFill/>
            <a:miter lim="800000"/>
            <a:headEnd/>
            <a:tailEnd/>
          </a:ln>
        </p:spPr>
        <p:txBody>
          <a:bodyPr wrap="none">
            <a:spAutoFit/>
          </a:bodyPr>
          <a:lstStyle/>
          <a:p>
            <a:pPr eaLnBrk="1" hangingPunct="1">
              <a:defRPr/>
            </a:pPr>
            <a:r>
              <a:rPr lang="en-US" altLang="zh-CN" sz="4500" b="1" dirty="0">
                <a:solidFill>
                  <a:srgbClr val="FF0000"/>
                </a:solidFill>
                <a:latin typeface="Times New Roman" pitchFamily="18" charset="0"/>
                <a:ea typeface="黑体" panose="02010609060101010101" pitchFamily="49" charset="-122"/>
                <a:cs typeface="Times New Roman" pitchFamily="18" charset="0"/>
              </a:rPr>
              <a:t>Thank You !!!</a:t>
            </a:r>
            <a:endParaRPr lang="zh-CN" altLang="en-US" sz="4500" b="1" dirty="0">
              <a:solidFill>
                <a:srgbClr val="FF0000"/>
              </a:solidFill>
              <a:latin typeface="Times New Roman" pitchFamily="18" charset="0"/>
              <a:ea typeface="黑体" panose="02010609060101010101" pitchFamily="49" charset="-122"/>
              <a:cs typeface="Times New Roman" pitchFamily="18" charset="0"/>
            </a:endParaRPr>
          </a:p>
        </p:txBody>
      </p:sp>
      <p:sp>
        <p:nvSpPr>
          <p:cNvPr id="17" name="矩形 16"/>
          <p:cNvSpPr/>
          <p:nvPr/>
        </p:nvSpPr>
        <p:spPr>
          <a:xfrm>
            <a:off x="6490345" y="1222826"/>
            <a:ext cx="2014538" cy="300082"/>
          </a:xfrm>
          <a:prstGeom prst="rect">
            <a:avLst/>
          </a:prstGeom>
        </p:spPr>
        <p:txBody>
          <a:bodyPr wrap="square">
            <a:spAutoFit/>
          </a:bodyPr>
          <a:lstStyle/>
          <a:p>
            <a:r>
              <a:rPr lang="en-US" altLang="zh-CN" sz="1350" b="1" dirty="0">
                <a:latin typeface="Times New Roman" panose="02020603050405020304" pitchFamily="18" charset="0"/>
                <a:cs typeface="Times New Roman" panose="02020603050405020304" pitchFamily="18" charset="0"/>
              </a:rPr>
              <a:t>Zheng-Tian Lu</a:t>
            </a:r>
          </a:p>
        </p:txBody>
      </p:sp>
      <p:sp>
        <p:nvSpPr>
          <p:cNvPr id="18" name="矩形 17"/>
          <p:cNvSpPr/>
          <p:nvPr/>
        </p:nvSpPr>
        <p:spPr>
          <a:xfrm>
            <a:off x="6484023" y="1396446"/>
            <a:ext cx="2014538" cy="300082"/>
          </a:xfrm>
          <a:prstGeom prst="rect">
            <a:avLst/>
          </a:prstGeom>
        </p:spPr>
        <p:txBody>
          <a:bodyPr wrap="square">
            <a:spAutoFit/>
          </a:bodyPr>
          <a:lstStyle/>
          <a:p>
            <a:r>
              <a:rPr lang="en-US" altLang="zh-CN" sz="1350" b="1" dirty="0">
                <a:latin typeface="Times New Roman" panose="02020603050405020304" pitchFamily="18" charset="0"/>
                <a:cs typeface="Times New Roman" panose="02020603050405020304" pitchFamily="18" charset="0"/>
              </a:rPr>
              <a:t>Wei Jiang</a:t>
            </a:r>
          </a:p>
        </p:txBody>
      </p:sp>
      <p:pic>
        <p:nvPicPr>
          <p:cNvPr id="23" name="Picture 6" descr="University of New Brunswick"/>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77939" y="3400061"/>
            <a:ext cx="907256" cy="928688"/>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2"/>
          <p:cNvSpPr txBox="1">
            <a:spLocks noChangeArrowheads="1"/>
          </p:cNvSpPr>
          <p:nvPr/>
        </p:nvSpPr>
        <p:spPr bwMode="auto">
          <a:xfrm>
            <a:off x="6356180" y="3594879"/>
            <a:ext cx="134690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350" b="1" dirty="0">
                <a:latin typeface="Times New Roman" pitchFamily="18" charset="0"/>
                <a:cs typeface="Times New Roman" pitchFamily="18" charset="0"/>
              </a:rPr>
              <a:t>UNB (CA)</a:t>
            </a:r>
          </a:p>
          <a:p>
            <a:r>
              <a:rPr lang="en-US" altLang="zh-CN" sz="1350" b="1" dirty="0" err="1">
                <a:solidFill>
                  <a:schemeClr val="tx1">
                    <a:lumMod val="95000"/>
                    <a:lumOff val="5000"/>
                  </a:schemeClr>
                </a:solidFill>
                <a:latin typeface="Times New Roman" pitchFamily="18" charset="0"/>
                <a:cs typeface="Times New Roman" pitchFamily="18" charset="0"/>
              </a:rPr>
              <a:t>Zong</a:t>
            </a:r>
            <a:r>
              <a:rPr lang="en-US" altLang="zh-CN" sz="1350" b="1" dirty="0">
                <a:solidFill>
                  <a:schemeClr val="tx1">
                    <a:lumMod val="95000"/>
                    <a:lumOff val="5000"/>
                  </a:schemeClr>
                </a:solidFill>
                <a:latin typeface="Times New Roman" pitchFamily="18" charset="0"/>
                <a:cs typeface="Times New Roman" pitchFamily="18" charset="0"/>
              </a:rPr>
              <a:t>-Chao Yan</a:t>
            </a:r>
            <a:endParaRPr lang="en-US" altLang="zh-CN" sz="1350" b="1" dirty="0">
              <a:solidFill>
                <a:schemeClr val="tx1">
                  <a:lumMod val="95000"/>
                  <a:lumOff val="5000"/>
                </a:schemeClr>
              </a:solidFill>
              <a:latin typeface="Times New Roman" pitchFamily="18" charset="0"/>
              <a:ea typeface="黑体" panose="02010609060101010101" pitchFamily="49" charset="-122"/>
              <a:cs typeface="Times New Roman" pitchFamily="18" charset="0"/>
            </a:endParaRPr>
          </a:p>
        </p:txBody>
      </p:sp>
      <p:sp>
        <p:nvSpPr>
          <p:cNvPr id="25" name="矩形 24"/>
          <p:cNvSpPr/>
          <p:nvPr/>
        </p:nvSpPr>
        <p:spPr>
          <a:xfrm>
            <a:off x="6414289" y="2292908"/>
            <a:ext cx="1667592" cy="507831"/>
          </a:xfrm>
          <a:prstGeom prst="rect">
            <a:avLst/>
          </a:prstGeom>
        </p:spPr>
        <p:txBody>
          <a:bodyPr wrap="square">
            <a:spAutoFit/>
          </a:bodyPr>
          <a:lstStyle/>
          <a:p>
            <a:pPr eaLnBrk="1" hangingPunct="1"/>
            <a:r>
              <a:rPr lang="en-US" altLang="zh-CN" sz="1350" b="1" dirty="0">
                <a:latin typeface="Times New Roman" panose="02020603050405020304" pitchFamily="18" charset="0"/>
                <a:ea typeface="黑体" panose="02010609060101010101" pitchFamily="49" charset="-122"/>
                <a:cs typeface="Times New Roman" panose="02020603050405020304" pitchFamily="18" charset="0"/>
              </a:rPr>
              <a:t>Zhan-Jun Fang</a:t>
            </a:r>
          </a:p>
          <a:p>
            <a:pPr eaLnBrk="1" hangingPunct="1"/>
            <a:r>
              <a:rPr lang="en-US" altLang="zh-CN" sz="1350" b="1" dirty="0" err="1">
                <a:latin typeface="Times New Roman" panose="02020603050405020304" pitchFamily="18" charset="0"/>
                <a:ea typeface="黑体" panose="02010609060101010101" pitchFamily="49" charset="-122"/>
                <a:cs typeface="Times New Roman" panose="02020603050405020304" pitchFamily="18" charset="0"/>
              </a:rPr>
              <a:t>Fei</a:t>
            </a:r>
            <a:r>
              <a:rPr lang="en-US" altLang="zh-CN" sz="1350" b="1" dirty="0">
                <a:latin typeface="Times New Roman" panose="02020603050405020304" pitchFamily="18" charset="0"/>
                <a:ea typeface="黑体" panose="02010609060101010101" pitchFamily="49" charset="-122"/>
                <a:cs typeface="Times New Roman" panose="02020603050405020304" pitchFamily="18" charset="0"/>
              </a:rPr>
              <a:t> </a:t>
            </a:r>
            <a:r>
              <a:rPr lang="en-US" altLang="zh-CN" sz="1350" b="1" dirty="0" err="1">
                <a:latin typeface="Times New Roman" panose="02020603050405020304" pitchFamily="18" charset="0"/>
                <a:ea typeface="黑体" panose="02010609060101010101" pitchFamily="49" charset="-122"/>
                <a:cs typeface="Times New Roman" panose="02020603050405020304" pitchFamily="18" charset="0"/>
              </a:rPr>
              <a:t>Meng</a:t>
            </a:r>
            <a:endParaRPr lang="en-US" altLang="zh-CN" sz="1350" b="1" dirty="0">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76956" y="433006"/>
            <a:ext cx="729008" cy="677115"/>
          </a:xfrm>
          <a:prstGeom prst="rect">
            <a:avLst/>
          </a:prstGeom>
        </p:spPr>
      </p:pic>
      <p:sp>
        <p:nvSpPr>
          <p:cNvPr id="26" name="矩形 25"/>
          <p:cNvSpPr/>
          <p:nvPr/>
        </p:nvSpPr>
        <p:spPr>
          <a:xfrm>
            <a:off x="7096782" y="426056"/>
            <a:ext cx="2014538" cy="415498"/>
          </a:xfrm>
          <a:prstGeom prst="rect">
            <a:avLst/>
          </a:prstGeom>
        </p:spPr>
        <p:txBody>
          <a:bodyPr wrap="square">
            <a:spAutoFit/>
          </a:bodyPr>
          <a:lstStyle/>
          <a:p>
            <a:r>
              <a:rPr lang="en-US" altLang="zh-CN" sz="2100" b="1" dirty="0">
                <a:latin typeface="Times New Roman" panose="02020603050405020304" pitchFamily="18" charset="0"/>
                <a:cs typeface="Times New Roman" panose="02020603050405020304" pitchFamily="18" charset="0"/>
              </a:rPr>
              <a:t>USTC</a:t>
            </a:r>
          </a:p>
        </p:txBody>
      </p:sp>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577939" y="4608647"/>
            <a:ext cx="1236409" cy="1093297"/>
          </a:xfrm>
          <a:prstGeom prst="rect">
            <a:avLst/>
          </a:prstGeom>
        </p:spPr>
      </p:pic>
      <p:pic>
        <p:nvPicPr>
          <p:cNvPr id="9" name="图片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94865" y="1655083"/>
            <a:ext cx="671732" cy="600743"/>
          </a:xfrm>
          <a:prstGeom prst="rect">
            <a:avLst/>
          </a:prstGeom>
        </p:spPr>
      </p:pic>
      <p:sp>
        <p:nvSpPr>
          <p:cNvPr id="27" name="矩形 26"/>
          <p:cNvSpPr/>
          <p:nvPr/>
        </p:nvSpPr>
        <p:spPr>
          <a:xfrm>
            <a:off x="7094297" y="1563723"/>
            <a:ext cx="2014538" cy="415498"/>
          </a:xfrm>
          <a:prstGeom prst="rect">
            <a:avLst/>
          </a:prstGeom>
        </p:spPr>
        <p:txBody>
          <a:bodyPr wrap="square">
            <a:spAutoFit/>
          </a:bodyPr>
          <a:lstStyle/>
          <a:p>
            <a:r>
              <a:rPr lang="en-US" altLang="zh-CN" sz="2100" b="1" dirty="0">
                <a:latin typeface="Times New Roman" panose="02020603050405020304" pitchFamily="18" charset="0"/>
                <a:cs typeface="Times New Roman" panose="02020603050405020304" pitchFamily="18" charset="0"/>
              </a:rPr>
              <a:t>NIM</a:t>
            </a:r>
          </a:p>
        </p:txBody>
      </p:sp>
      <p:pic>
        <p:nvPicPr>
          <p:cNvPr id="5" name="图片 4"/>
          <p:cNvPicPr>
            <a:picLocks noChangeAspect="1"/>
          </p:cNvPicPr>
          <p:nvPr/>
        </p:nvPicPr>
        <p:blipFill>
          <a:blip r:embed="rId7"/>
          <a:stretch>
            <a:fillRect/>
          </a:stretch>
        </p:blipFill>
        <p:spPr>
          <a:xfrm>
            <a:off x="6286596" y="4608647"/>
            <a:ext cx="1309953" cy="1169057"/>
          </a:xfrm>
          <a:prstGeom prst="rect">
            <a:avLst/>
          </a:prstGeom>
        </p:spPr>
      </p:pic>
      <p:sp>
        <p:nvSpPr>
          <p:cNvPr id="19" name="矩形 18"/>
          <p:cNvSpPr/>
          <p:nvPr/>
        </p:nvSpPr>
        <p:spPr>
          <a:xfrm>
            <a:off x="8413386" y="1589456"/>
            <a:ext cx="2014538" cy="415498"/>
          </a:xfrm>
          <a:prstGeom prst="rect">
            <a:avLst/>
          </a:prstGeom>
        </p:spPr>
        <p:txBody>
          <a:bodyPr wrap="square">
            <a:spAutoFit/>
          </a:bodyPr>
          <a:lstStyle/>
          <a:p>
            <a:r>
              <a:rPr lang="en-US" altLang="zh-CN" sz="2100" b="1" dirty="0" smtClean="0">
                <a:latin typeface="Times New Roman" panose="02020603050405020304" pitchFamily="18" charset="0"/>
                <a:cs typeface="Times New Roman" panose="02020603050405020304" pitchFamily="18" charset="0"/>
              </a:rPr>
              <a:t>NTS</a:t>
            </a:r>
            <a:endParaRPr lang="en-US" altLang="zh-CN" sz="2100" b="1" dirty="0">
              <a:latin typeface="Times New Roman" panose="02020603050405020304" pitchFamily="18" charset="0"/>
              <a:cs typeface="Times New Roman" panose="02020603050405020304" pitchFamily="18" charset="0"/>
            </a:endParaRPr>
          </a:p>
        </p:txBody>
      </p:sp>
      <p:pic>
        <p:nvPicPr>
          <p:cNvPr id="4" name="图片 3"/>
          <p:cNvPicPr>
            <a:picLocks noChangeAspect="1"/>
          </p:cNvPicPr>
          <p:nvPr/>
        </p:nvPicPr>
        <p:blipFill>
          <a:blip r:embed="rId8"/>
          <a:stretch>
            <a:fillRect/>
          </a:stretch>
        </p:blipFill>
        <p:spPr>
          <a:xfrm>
            <a:off x="7815119" y="1633449"/>
            <a:ext cx="670076" cy="582912"/>
          </a:xfrm>
          <a:prstGeom prst="rect">
            <a:avLst/>
          </a:prstGeom>
        </p:spPr>
      </p:pic>
      <p:sp>
        <p:nvSpPr>
          <p:cNvPr id="21" name="矩形 20"/>
          <p:cNvSpPr/>
          <p:nvPr/>
        </p:nvSpPr>
        <p:spPr>
          <a:xfrm>
            <a:off x="7703087" y="2353824"/>
            <a:ext cx="2014538" cy="300082"/>
          </a:xfrm>
          <a:prstGeom prst="rect">
            <a:avLst/>
          </a:prstGeom>
        </p:spPr>
        <p:txBody>
          <a:bodyPr wrap="square">
            <a:spAutoFit/>
          </a:bodyPr>
          <a:lstStyle/>
          <a:p>
            <a:r>
              <a:rPr lang="en-US" altLang="zh-CN" sz="1350" b="1" dirty="0" smtClean="0">
                <a:latin typeface="Times New Roman" panose="02020603050405020304" pitchFamily="18" charset="0"/>
                <a:cs typeface="Times New Roman" panose="02020603050405020304" pitchFamily="18" charset="0"/>
              </a:rPr>
              <a:t>Hai-Feng Jiang</a:t>
            </a:r>
            <a:endParaRPr lang="en-US" altLang="zh-CN" sz="1350" b="1" dirty="0">
              <a:latin typeface="Times New Roman" panose="02020603050405020304" pitchFamily="18" charset="0"/>
              <a:cs typeface="Times New Roman" panose="02020603050405020304" pitchFamily="18" charset="0"/>
            </a:endParaRPr>
          </a:p>
        </p:txBody>
      </p:sp>
      <p:sp>
        <p:nvSpPr>
          <p:cNvPr id="22" name="矩形 21"/>
          <p:cNvSpPr/>
          <p:nvPr/>
        </p:nvSpPr>
        <p:spPr>
          <a:xfrm>
            <a:off x="7823254" y="1029816"/>
            <a:ext cx="2014538" cy="300082"/>
          </a:xfrm>
          <a:prstGeom prst="rect">
            <a:avLst/>
          </a:prstGeom>
        </p:spPr>
        <p:txBody>
          <a:bodyPr wrap="square">
            <a:spAutoFit/>
          </a:bodyPr>
          <a:lstStyle/>
          <a:p>
            <a:r>
              <a:rPr lang="en-US" altLang="zh-CN" sz="1350" b="1" dirty="0" smtClean="0">
                <a:latin typeface="Times New Roman" panose="02020603050405020304" pitchFamily="18" charset="0"/>
                <a:cs typeface="Times New Roman" panose="02020603050405020304" pitchFamily="18" charset="0"/>
              </a:rPr>
              <a:t>Xin Zheng</a:t>
            </a:r>
            <a:endParaRPr lang="en-US" altLang="zh-CN" sz="1350" b="1" dirty="0">
              <a:latin typeface="Times New Roman" panose="02020603050405020304" pitchFamily="18" charset="0"/>
              <a:cs typeface="Times New Roman" panose="02020603050405020304" pitchFamily="18" charset="0"/>
            </a:endParaRPr>
          </a:p>
        </p:txBody>
      </p:sp>
      <p:sp>
        <p:nvSpPr>
          <p:cNvPr id="29" name="矩形 28"/>
          <p:cNvSpPr/>
          <p:nvPr/>
        </p:nvSpPr>
        <p:spPr>
          <a:xfrm>
            <a:off x="7823254" y="1223432"/>
            <a:ext cx="2014538" cy="300082"/>
          </a:xfrm>
          <a:prstGeom prst="rect">
            <a:avLst/>
          </a:prstGeom>
        </p:spPr>
        <p:txBody>
          <a:bodyPr wrap="square">
            <a:spAutoFit/>
          </a:bodyPr>
          <a:lstStyle/>
          <a:p>
            <a:r>
              <a:rPr lang="en-US" altLang="zh-CN" sz="1350" b="1" dirty="0" smtClean="0">
                <a:latin typeface="Times New Roman" panose="02020603050405020304" pitchFamily="18" charset="0"/>
                <a:cs typeface="Times New Roman" panose="02020603050405020304" pitchFamily="18" charset="0"/>
              </a:rPr>
              <a:t>Jiao-Jiao Chen</a:t>
            </a:r>
            <a:endParaRPr lang="en-US" altLang="zh-CN" sz="1350" b="1" dirty="0">
              <a:latin typeface="Times New Roman" panose="02020603050405020304" pitchFamily="18" charset="0"/>
              <a:cs typeface="Times New Roman" panose="02020603050405020304" pitchFamily="18" charset="0"/>
            </a:endParaRPr>
          </a:p>
        </p:txBody>
      </p:sp>
      <p:sp>
        <p:nvSpPr>
          <p:cNvPr id="30" name="TextBox 22"/>
          <p:cNvSpPr txBox="1">
            <a:spLocks noChangeArrowheads="1"/>
          </p:cNvSpPr>
          <p:nvPr/>
        </p:nvSpPr>
        <p:spPr bwMode="auto">
          <a:xfrm>
            <a:off x="6356179" y="3005240"/>
            <a:ext cx="1787797"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1350" b="1" dirty="0" smtClean="0">
                <a:latin typeface="Times New Roman" pitchFamily="18" charset="0"/>
                <a:cs typeface="Times New Roman" pitchFamily="18" charset="0"/>
              </a:rPr>
              <a:t>University of Warsaw</a:t>
            </a:r>
            <a:endParaRPr lang="en-US" altLang="zh-CN" sz="1350" b="1" dirty="0">
              <a:latin typeface="Times New Roman" pitchFamily="18" charset="0"/>
              <a:cs typeface="Times New Roman" pitchFamily="18" charset="0"/>
            </a:endParaRPr>
          </a:p>
          <a:p>
            <a:r>
              <a:rPr lang="en-US" altLang="zh-CN" sz="1350" b="1" dirty="0" smtClean="0">
                <a:solidFill>
                  <a:schemeClr val="tx1">
                    <a:lumMod val="95000"/>
                    <a:lumOff val="5000"/>
                  </a:schemeClr>
                </a:solidFill>
                <a:latin typeface="Times New Roman" pitchFamily="18" charset="0"/>
                <a:cs typeface="Times New Roman" pitchFamily="18" charset="0"/>
              </a:rPr>
              <a:t>K. </a:t>
            </a:r>
            <a:r>
              <a:rPr lang="en-US" altLang="zh-CN" sz="1350" b="1" dirty="0" err="1" smtClean="0">
                <a:solidFill>
                  <a:schemeClr val="tx1">
                    <a:lumMod val="95000"/>
                    <a:lumOff val="5000"/>
                  </a:schemeClr>
                </a:solidFill>
                <a:latin typeface="Times New Roman" pitchFamily="18" charset="0"/>
                <a:cs typeface="Times New Roman" pitchFamily="18" charset="0"/>
              </a:rPr>
              <a:t>Pachuchi</a:t>
            </a:r>
            <a:endParaRPr lang="en-US" altLang="zh-CN" sz="1350" b="1" dirty="0">
              <a:solidFill>
                <a:schemeClr val="tx1">
                  <a:lumMod val="95000"/>
                  <a:lumOff val="5000"/>
                </a:schemeClr>
              </a:solidFill>
              <a:latin typeface="Times New Roman" pitchFamily="18" charset="0"/>
              <a:ea typeface="黑体" panose="02010609060101010101" pitchFamily="49" charset="-122"/>
              <a:cs typeface="Times New Roman" pitchFamily="18" charset="0"/>
            </a:endParaRPr>
          </a:p>
        </p:txBody>
      </p:sp>
    </p:spTree>
    <p:extLst>
      <p:ext uri="{BB962C8B-B14F-4D97-AF65-F5344CB8AC3E}">
        <p14:creationId xmlns:p14="http://schemas.microsoft.com/office/powerpoint/2010/main" val="346136405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33</a:t>
            </a:fld>
            <a:endParaRPr lang="zh-CN" altLang="en-US">
              <a:solidFill>
                <a:srgbClr val="2F2F2F">
                  <a:lumMod val="75000"/>
                  <a:lumOff val="25000"/>
                </a:srgbClr>
              </a:solidFill>
            </a:endParaRPr>
          </a:p>
        </p:txBody>
      </p:sp>
    </p:spTree>
    <p:extLst>
      <p:ext uri="{BB962C8B-B14F-4D97-AF65-F5344CB8AC3E}">
        <p14:creationId xmlns:p14="http://schemas.microsoft.com/office/powerpoint/2010/main" val="85462618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34</a:t>
            </a:fld>
            <a:endParaRPr lang="zh-CN" altLang="en-US">
              <a:solidFill>
                <a:srgbClr val="2F2F2F">
                  <a:lumMod val="75000"/>
                  <a:lumOff val="25000"/>
                </a:srgbClr>
              </a:solidFill>
            </a:endParaRPr>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83659" y="499477"/>
            <a:ext cx="7490298" cy="5779674"/>
          </a:xfrm>
          <a:prstGeom prst="rect">
            <a:avLst/>
          </a:prstGeom>
        </p:spPr>
      </p:pic>
    </p:spTree>
    <p:extLst>
      <p:ext uri="{BB962C8B-B14F-4D97-AF65-F5344CB8AC3E}">
        <p14:creationId xmlns:p14="http://schemas.microsoft.com/office/powerpoint/2010/main" val="56845739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35</a:t>
            </a:fld>
            <a:endParaRPr lang="zh-CN" altLang="en-US">
              <a:solidFill>
                <a:srgbClr val="2F2F2F">
                  <a:lumMod val="75000"/>
                  <a:lumOff val="25000"/>
                </a:srgbClr>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9356" y="692317"/>
            <a:ext cx="8705287" cy="5552840"/>
          </a:xfrm>
          <a:prstGeom prst="rect">
            <a:avLst/>
          </a:prstGeom>
        </p:spPr>
      </p:pic>
    </p:spTree>
    <p:extLst>
      <p:ext uri="{BB962C8B-B14F-4D97-AF65-F5344CB8AC3E}">
        <p14:creationId xmlns:p14="http://schemas.microsoft.com/office/powerpoint/2010/main" val="15840990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mtClean="0">
                <a:solidFill>
                  <a:srgbClr val="2F2F2F">
                    <a:lumMod val="75000"/>
                    <a:lumOff val="25000"/>
                  </a:srgbClr>
                </a:solidFill>
              </a:rPr>
              <a:pPr>
                <a:defRPr/>
              </a:pPr>
              <a:t>4</a:t>
            </a:fld>
            <a:endParaRPr lang="zh-CN" altLang="en-US">
              <a:solidFill>
                <a:srgbClr val="2F2F2F">
                  <a:lumMod val="75000"/>
                  <a:lumOff val="25000"/>
                </a:srgbClr>
              </a:solidFill>
            </a:endParaRPr>
          </a:p>
        </p:txBody>
      </p:sp>
      <p:sp>
        <p:nvSpPr>
          <p:cNvPr id="4" name="矩形 3"/>
          <p:cNvSpPr/>
          <p:nvPr/>
        </p:nvSpPr>
        <p:spPr>
          <a:xfrm>
            <a:off x="1036863" y="1023942"/>
            <a:ext cx="7045779" cy="1200329"/>
          </a:xfrm>
          <a:prstGeom prst="rect">
            <a:avLst/>
          </a:prstGeom>
        </p:spPr>
        <p:txBody>
          <a:bodyPr wrap="square">
            <a:spAutoFit/>
          </a:bodyPr>
          <a:lstStyle/>
          <a:p>
            <a:pPr marL="285750" indent="-285750">
              <a:buFont typeface="Wingdings" panose="05000000000000000000" pitchFamily="2" charset="2"/>
              <a:buChar char="Ø"/>
            </a:pPr>
            <a:r>
              <a:rPr lang="en-US" altLang="zh-CN" sz="2400" b="1" dirty="0">
                <a:solidFill>
                  <a:srgbClr val="FF0000"/>
                </a:solidFill>
                <a:latin typeface="Times New Roman" pitchFamily="18" charset="0"/>
                <a:ea typeface="Arial Unicode MS" panose="020B0604020202020204" pitchFamily="34" charset="-122"/>
                <a:cs typeface="Times New Roman" pitchFamily="18" charset="0"/>
              </a:rPr>
              <a:t>He-4 (1s2p) 2</a:t>
            </a:r>
            <a:r>
              <a:rPr lang="en-US" altLang="zh-CN" sz="2400" b="1" baseline="30000" dirty="0">
                <a:solidFill>
                  <a:srgbClr val="FF0000"/>
                </a:solidFill>
                <a:latin typeface="Times New Roman" pitchFamily="18" charset="0"/>
                <a:ea typeface="Arial Unicode MS" panose="020B0604020202020204" pitchFamily="34" charset="-122"/>
                <a:cs typeface="Times New Roman" pitchFamily="18" charset="0"/>
              </a:rPr>
              <a:t>3</a:t>
            </a:r>
            <a:r>
              <a:rPr lang="en-US" altLang="zh-CN" sz="2400" b="1" dirty="0">
                <a:solidFill>
                  <a:srgbClr val="FF0000"/>
                </a:solidFill>
                <a:latin typeface="Times New Roman" pitchFamily="18" charset="0"/>
                <a:ea typeface="Arial Unicode MS" panose="020B0604020202020204" pitchFamily="34" charset="-122"/>
                <a:cs typeface="Times New Roman" pitchFamily="18" charset="0"/>
              </a:rPr>
              <a:t>P  Fine Structure Interval </a:t>
            </a:r>
            <a:r>
              <a:rPr lang="en-US" altLang="zh-CN" sz="2400" b="1" dirty="0" smtClean="0">
                <a:solidFill>
                  <a:srgbClr val="FF0000"/>
                </a:solidFill>
                <a:latin typeface="Times New Roman" pitchFamily="18" charset="0"/>
                <a:ea typeface="Arial Unicode MS" panose="020B0604020202020204" pitchFamily="34" charset="-122"/>
                <a:cs typeface="Times New Roman" pitchFamily="18" charset="0"/>
              </a:rPr>
              <a:t>Splitting</a:t>
            </a:r>
          </a:p>
          <a:p>
            <a:r>
              <a:rPr lang="en-US" altLang="zh-CN" sz="2400" b="1" dirty="0">
                <a:ln w="0"/>
                <a:latin typeface="Times New Roman" pitchFamily="18" charset="0"/>
                <a:ea typeface="Arial Unicode MS" panose="020B0604020202020204" pitchFamily="34" charset="-122"/>
                <a:cs typeface="Times New Roman" pitchFamily="18" charset="0"/>
              </a:rPr>
              <a:t> </a:t>
            </a:r>
            <a:r>
              <a:rPr lang="en-US" altLang="zh-CN" sz="2400" b="1" dirty="0" smtClean="0">
                <a:ln w="0"/>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Testing the QED theory</a:t>
            </a:r>
          </a:p>
          <a:p>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     Measure the fine structure constant </a:t>
            </a:r>
            <a:r>
              <a:rPr lang="el-GR" altLang="zh-CN" sz="2400" dirty="0" smtClean="0">
                <a:ln w="0"/>
                <a:solidFill>
                  <a:srgbClr val="0070C0"/>
                </a:solidFill>
                <a:latin typeface="Times New Roman" pitchFamily="18" charset="0"/>
                <a:ea typeface="Arial Unicode MS" panose="020B0604020202020204" pitchFamily="34" charset="-122"/>
                <a:cs typeface="Times New Roman" pitchFamily="18" charset="0"/>
              </a:rPr>
              <a:t>α</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 </a:t>
            </a:r>
            <a:endParaRPr lang="zh-CN" altLang="en-US" sz="2400" dirty="0">
              <a:ln w="0"/>
              <a:solidFill>
                <a:srgbClr val="0070C0"/>
              </a:solidFill>
              <a:latin typeface="Times New Roman" pitchFamily="18" charset="0"/>
              <a:ea typeface="Arial Unicode MS" panose="020B0604020202020204" pitchFamily="34" charset="-122"/>
              <a:cs typeface="Times New Roman" pitchFamily="18" charset="0"/>
            </a:endParaRPr>
          </a:p>
        </p:txBody>
      </p:sp>
      <p:sp>
        <p:nvSpPr>
          <p:cNvPr id="5" name="矩形 4"/>
          <p:cNvSpPr/>
          <p:nvPr/>
        </p:nvSpPr>
        <p:spPr>
          <a:xfrm>
            <a:off x="1036863" y="2742880"/>
            <a:ext cx="5841984" cy="1569660"/>
          </a:xfrm>
          <a:prstGeom prst="rect">
            <a:avLst/>
          </a:prstGeom>
        </p:spPr>
        <p:txBody>
          <a:bodyPr wrap="none">
            <a:spAutoFit/>
          </a:bodyPr>
          <a:lstStyle/>
          <a:p>
            <a:pPr marL="285750" indent="-285750">
              <a:buFont typeface="Wingdings" panose="05000000000000000000" pitchFamily="2" charset="2"/>
              <a:buChar char="Ø"/>
            </a:pPr>
            <a:r>
              <a:rPr lang="en-US" altLang="zh-CN" sz="2400" b="1" dirty="0">
                <a:latin typeface="Times New Roman" pitchFamily="18" charset="0"/>
                <a:ea typeface="Arial Unicode MS" panose="020B0604020202020204" pitchFamily="34" charset="-122"/>
                <a:cs typeface="Times New Roman" pitchFamily="18" charset="0"/>
              </a:rPr>
              <a:t>He-4 (1s2p) 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S-2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P Transition </a:t>
            </a:r>
            <a:r>
              <a:rPr lang="en-US" altLang="zh-CN" sz="2400" b="1" dirty="0" smtClean="0">
                <a:latin typeface="Times New Roman" pitchFamily="18" charset="0"/>
                <a:ea typeface="Arial Unicode MS" panose="020B0604020202020204" pitchFamily="34" charset="-122"/>
                <a:cs typeface="Times New Roman" pitchFamily="18" charset="0"/>
              </a:rPr>
              <a:t>frequency</a:t>
            </a:r>
          </a:p>
          <a:p>
            <a:r>
              <a:rPr lang="en-US" altLang="zh-CN" sz="2400" b="1" dirty="0">
                <a:ln w="0"/>
                <a:latin typeface="Times New Roman" pitchFamily="18" charset="0"/>
                <a:ea typeface="Arial Unicode MS" panose="020B0604020202020204" pitchFamily="34" charset="-122"/>
                <a:cs typeface="Times New Roman" pitchFamily="18" charset="0"/>
              </a:rPr>
              <a:t> </a:t>
            </a:r>
            <a:r>
              <a:rPr lang="en-US" altLang="zh-CN" sz="2400" b="1" dirty="0" smtClean="0">
                <a:ln w="0"/>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Testing </a:t>
            </a:r>
            <a:r>
              <a:rPr lang="en-US" altLang="zh-CN" sz="2400" dirty="0">
                <a:ln w="0"/>
                <a:solidFill>
                  <a:srgbClr val="0070C0"/>
                </a:solidFill>
                <a:latin typeface="Times New Roman" pitchFamily="18" charset="0"/>
                <a:ea typeface="Arial Unicode MS" panose="020B0604020202020204" pitchFamily="34" charset="-122"/>
                <a:cs typeface="Times New Roman" pitchFamily="18" charset="0"/>
              </a:rPr>
              <a:t>the QED theory</a:t>
            </a:r>
          </a:p>
          <a:p>
            <a:r>
              <a:rPr lang="en-US" altLang="zh-CN" sz="2400" dirty="0">
                <a:ln w="0"/>
                <a:solidFill>
                  <a:srgbClr val="0070C0"/>
                </a:solidFill>
                <a:latin typeface="Times New Roman" pitchFamily="18" charset="0"/>
                <a:ea typeface="Arial Unicode MS" panose="020B0604020202020204" pitchFamily="34" charset="-122"/>
                <a:cs typeface="Times New Roman" pitchFamily="18" charset="0"/>
              </a:rPr>
              <a:t>    </a:t>
            </a:r>
            <a:r>
              <a:rPr lang="en-US" altLang="zh-CN" sz="2400" dirty="0" smtClean="0">
                <a:ln w="0"/>
                <a:solidFill>
                  <a:srgbClr val="0070C0"/>
                </a:solidFill>
                <a:latin typeface="Times New Roman" pitchFamily="18" charset="0"/>
                <a:ea typeface="Arial Unicode MS" panose="020B0604020202020204" pitchFamily="34" charset="-122"/>
                <a:cs typeface="Times New Roman" pitchFamily="18" charset="0"/>
              </a:rPr>
              <a:t>He nuclear charger radius</a:t>
            </a:r>
            <a:endParaRPr lang="zh-CN" altLang="en-US" sz="2400" dirty="0">
              <a:ln w="0"/>
              <a:solidFill>
                <a:srgbClr val="0070C0"/>
              </a:solidFill>
              <a:latin typeface="Times New Roman" pitchFamily="18" charset="0"/>
              <a:ea typeface="Arial Unicode MS" panose="020B0604020202020204" pitchFamily="34" charset="-122"/>
              <a:cs typeface="Times New Roman" pitchFamily="18" charset="0"/>
            </a:endParaRPr>
          </a:p>
          <a:p>
            <a:endParaRPr lang="zh-CN" altLang="en-US" sz="2400" b="1" dirty="0">
              <a:ln w="0"/>
              <a:latin typeface="Times New Roman" pitchFamily="18" charset="0"/>
              <a:ea typeface="Arial Unicode MS" panose="020B0604020202020204" pitchFamily="34" charset="-122"/>
              <a:cs typeface="Times New Roman" pitchFamily="18" charset="0"/>
            </a:endParaRPr>
          </a:p>
        </p:txBody>
      </p:sp>
    </p:spTree>
    <p:extLst>
      <p:ext uri="{BB962C8B-B14F-4D97-AF65-F5344CB8AC3E}">
        <p14:creationId xmlns:p14="http://schemas.microsoft.com/office/powerpoint/2010/main" val="740872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灯片编号占位符 2"/>
          <p:cNvSpPr>
            <a:spLocks noGrp="1"/>
          </p:cNvSpPr>
          <p:nvPr>
            <p:ph type="sldNum" sz="quarter" idx="12"/>
          </p:nvPr>
        </p:nvSpPr>
        <p:spPr>
          <a:xfrm>
            <a:off x="8479741" y="6373666"/>
            <a:ext cx="914400" cy="284163"/>
          </a:xfrm>
        </p:spPr>
        <p:txBody>
          <a:bodyPr/>
          <a:lstStyle/>
          <a:p>
            <a:pPr>
              <a:defRPr/>
            </a:pPr>
            <a:fld id="{201E3C09-BA95-44B0-AD22-AEB66239AF90}" type="slidenum">
              <a:rPr lang="en-US" sz="1200" smtClean="0">
                <a:latin typeface="+mn-ea"/>
              </a:rPr>
              <a:pPr>
                <a:defRPr/>
              </a:pPr>
              <a:t>5</a:t>
            </a:fld>
            <a:endParaRPr lang="zh-CN" altLang="en-US" sz="1200" dirty="0">
              <a:latin typeface="+mn-ea"/>
            </a:endParaRPr>
          </a:p>
        </p:txBody>
      </p:sp>
      <p:cxnSp>
        <p:nvCxnSpPr>
          <p:cNvPr id="90" name="直接连接符 89"/>
          <p:cNvCxnSpPr/>
          <p:nvPr/>
        </p:nvCxnSpPr>
        <p:spPr>
          <a:xfrm>
            <a:off x="711007" y="2225889"/>
            <a:ext cx="620837" cy="0"/>
          </a:xfrm>
          <a:prstGeom prst="line">
            <a:avLst/>
          </a:prstGeom>
          <a:ln w="38100">
            <a:solidFill>
              <a:schemeClr val="tx1"/>
            </a:solidFill>
          </a:ln>
        </p:spPr>
        <p:style>
          <a:lnRef idx="2">
            <a:schemeClr val="dk1"/>
          </a:lnRef>
          <a:fillRef idx="0">
            <a:schemeClr val="dk1"/>
          </a:fillRef>
          <a:effectRef idx="1">
            <a:schemeClr val="dk1"/>
          </a:effectRef>
          <a:fontRef idx="minor">
            <a:schemeClr val="tx1"/>
          </a:fontRef>
        </p:style>
      </p:cxnSp>
      <p:cxnSp>
        <p:nvCxnSpPr>
          <p:cNvPr id="91" name="直接连接符 90"/>
          <p:cNvCxnSpPr/>
          <p:nvPr/>
        </p:nvCxnSpPr>
        <p:spPr>
          <a:xfrm>
            <a:off x="711007" y="2857225"/>
            <a:ext cx="620837" cy="0"/>
          </a:xfrm>
          <a:prstGeom prst="line">
            <a:avLst/>
          </a:prstGeom>
          <a:ln w="38100">
            <a:solidFill>
              <a:schemeClr val="tx1"/>
            </a:solidFill>
          </a:ln>
        </p:spPr>
        <p:style>
          <a:lnRef idx="2">
            <a:schemeClr val="dk1"/>
          </a:lnRef>
          <a:fillRef idx="0">
            <a:schemeClr val="dk1"/>
          </a:fillRef>
          <a:effectRef idx="1">
            <a:schemeClr val="dk1"/>
          </a:effectRef>
          <a:fontRef idx="minor">
            <a:schemeClr val="tx1"/>
          </a:fontRef>
        </p:style>
      </p:cxnSp>
      <p:cxnSp>
        <p:nvCxnSpPr>
          <p:cNvPr id="92" name="直接连接符 91"/>
          <p:cNvCxnSpPr/>
          <p:nvPr/>
        </p:nvCxnSpPr>
        <p:spPr>
          <a:xfrm>
            <a:off x="750971" y="4741771"/>
            <a:ext cx="620837" cy="0"/>
          </a:xfrm>
          <a:prstGeom prst="line">
            <a:avLst/>
          </a:prstGeom>
          <a:ln w="38100">
            <a:solidFill>
              <a:schemeClr val="tx1"/>
            </a:solidFill>
          </a:ln>
        </p:spPr>
        <p:style>
          <a:lnRef idx="2">
            <a:schemeClr val="dk1"/>
          </a:lnRef>
          <a:fillRef idx="0">
            <a:schemeClr val="dk1"/>
          </a:fillRef>
          <a:effectRef idx="1">
            <a:schemeClr val="dk1"/>
          </a:effectRef>
          <a:fontRef idx="minor">
            <a:schemeClr val="tx1"/>
          </a:fontRef>
        </p:style>
      </p:cxnSp>
      <p:cxnSp>
        <p:nvCxnSpPr>
          <p:cNvPr id="93" name="直接连接符 92"/>
          <p:cNvCxnSpPr/>
          <p:nvPr/>
        </p:nvCxnSpPr>
        <p:spPr>
          <a:xfrm>
            <a:off x="711007" y="3215583"/>
            <a:ext cx="620837" cy="0"/>
          </a:xfrm>
          <a:prstGeom prst="line">
            <a:avLst/>
          </a:prstGeom>
          <a:ln w="38100">
            <a:solidFill>
              <a:schemeClr val="tx1"/>
            </a:solidFill>
          </a:ln>
        </p:spPr>
        <p:style>
          <a:lnRef idx="2">
            <a:schemeClr val="dk1"/>
          </a:lnRef>
          <a:fillRef idx="0">
            <a:schemeClr val="dk1"/>
          </a:fillRef>
          <a:effectRef idx="1">
            <a:schemeClr val="dk1"/>
          </a:effectRef>
          <a:fontRef idx="minor">
            <a:schemeClr val="tx1"/>
          </a:fontRef>
        </p:style>
      </p:cxnSp>
      <p:sp>
        <p:nvSpPr>
          <p:cNvPr id="94" name="TextBox 28"/>
          <p:cNvSpPr txBox="1"/>
          <p:nvPr/>
        </p:nvSpPr>
        <p:spPr>
          <a:xfrm>
            <a:off x="557473" y="4798961"/>
            <a:ext cx="979187" cy="369332"/>
          </a:xfrm>
          <a:prstGeom prst="rect">
            <a:avLst/>
          </a:prstGeom>
          <a:noFill/>
          <a:ln>
            <a:noFill/>
          </a:ln>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b="1" dirty="0">
                <a:solidFill>
                  <a:srgbClr val="FF0000"/>
                </a:solidFill>
                <a:latin typeface="Times New Roman" pitchFamily="18" charset="0"/>
                <a:ea typeface="黑体" panose="02010609060101010101" pitchFamily="49" charset="-122"/>
                <a:cs typeface="Times New Roman" pitchFamily="18" charset="0"/>
              </a:rPr>
              <a:t>1s2s </a:t>
            </a:r>
            <a:r>
              <a:rPr lang="en-US" altLang="zh-CN" b="1" baseline="30000" dirty="0">
                <a:solidFill>
                  <a:srgbClr val="FF0000"/>
                </a:solidFill>
                <a:latin typeface="Times New Roman" pitchFamily="18" charset="0"/>
                <a:ea typeface="黑体" panose="02010609060101010101" pitchFamily="49" charset="-122"/>
                <a:cs typeface="Times New Roman" pitchFamily="18" charset="0"/>
              </a:rPr>
              <a:t>3</a:t>
            </a:r>
            <a:r>
              <a:rPr lang="en-US" altLang="zh-CN" b="1" dirty="0">
                <a:solidFill>
                  <a:srgbClr val="FF0000"/>
                </a:solidFill>
                <a:latin typeface="Times New Roman" pitchFamily="18" charset="0"/>
                <a:ea typeface="黑体" panose="02010609060101010101" pitchFamily="49" charset="-122"/>
                <a:cs typeface="Times New Roman" pitchFamily="18" charset="0"/>
              </a:rPr>
              <a:t>S</a:t>
            </a:r>
            <a:r>
              <a:rPr lang="en-US" altLang="zh-CN" b="1" baseline="-25000" dirty="0">
                <a:solidFill>
                  <a:srgbClr val="FF0000"/>
                </a:solidFill>
                <a:latin typeface="Times New Roman" pitchFamily="18" charset="0"/>
                <a:ea typeface="黑体" panose="02010609060101010101" pitchFamily="49" charset="-122"/>
                <a:cs typeface="Times New Roman" pitchFamily="18" charset="0"/>
              </a:rPr>
              <a:t>1</a:t>
            </a:r>
            <a:endParaRPr lang="zh-CN" altLang="en-US" b="1" dirty="0">
              <a:solidFill>
                <a:srgbClr val="FF0000"/>
              </a:solidFill>
              <a:latin typeface="Times New Roman" pitchFamily="18" charset="0"/>
              <a:ea typeface="黑体" panose="02010609060101010101" pitchFamily="49" charset="-122"/>
              <a:cs typeface="Times New Roman" pitchFamily="18" charset="0"/>
            </a:endParaRPr>
          </a:p>
        </p:txBody>
      </p:sp>
      <p:sp>
        <p:nvSpPr>
          <p:cNvPr id="95" name="矩形 94"/>
          <p:cNvSpPr/>
          <p:nvPr/>
        </p:nvSpPr>
        <p:spPr>
          <a:xfrm>
            <a:off x="251010" y="3009572"/>
            <a:ext cx="479618" cy="369332"/>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baseline="30000" dirty="0">
                <a:solidFill>
                  <a:srgbClr val="FF0000"/>
                </a:solidFill>
                <a:latin typeface="Times New Roman" pitchFamily="18" charset="0"/>
                <a:ea typeface="黑体" panose="02010609060101010101" pitchFamily="49" charset="-122"/>
                <a:cs typeface="Times New Roman" pitchFamily="18" charset="0"/>
              </a:rPr>
              <a:t>3</a:t>
            </a:r>
            <a:r>
              <a:rPr lang="en-US" altLang="zh-CN" b="1" dirty="0">
                <a:solidFill>
                  <a:srgbClr val="FF0000"/>
                </a:solidFill>
                <a:latin typeface="Times New Roman" pitchFamily="18" charset="0"/>
                <a:ea typeface="黑体" panose="02010609060101010101" pitchFamily="49" charset="-122"/>
                <a:cs typeface="Times New Roman" pitchFamily="18" charset="0"/>
              </a:rPr>
              <a:t>P</a:t>
            </a:r>
            <a:r>
              <a:rPr lang="en-US" altLang="zh-CN" b="1" baseline="-25000" dirty="0">
                <a:solidFill>
                  <a:srgbClr val="FF0000"/>
                </a:solidFill>
                <a:latin typeface="Times New Roman" pitchFamily="18" charset="0"/>
                <a:ea typeface="黑体" panose="02010609060101010101" pitchFamily="49" charset="-122"/>
                <a:cs typeface="Times New Roman" pitchFamily="18" charset="0"/>
              </a:rPr>
              <a:t>2</a:t>
            </a:r>
            <a:endParaRPr lang="zh-CN" altLang="en-US" b="1" dirty="0">
              <a:solidFill>
                <a:srgbClr val="FF0000"/>
              </a:solidFill>
              <a:latin typeface="Times New Roman" pitchFamily="18" charset="0"/>
              <a:ea typeface="黑体" panose="02010609060101010101" pitchFamily="49" charset="-122"/>
              <a:cs typeface="Times New Roman" pitchFamily="18" charset="0"/>
            </a:endParaRPr>
          </a:p>
        </p:txBody>
      </p:sp>
      <p:sp>
        <p:nvSpPr>
          <p:cNvPr id="96" name="矩形 95"/>
          <p:cNvSpPr/>
          <p:nvPr/>
        </p:nvSpPr>
        <p:spPr>
          <a:xfrm>
            <a:off x="259535" y="2632780"/>
            <a:ext cx="479618" cy="369332"/>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baseline="30000" dirty="0">
                <a:solidFill>
                  <a:srgbClr val="FF0000"/>
                </a:solidFill>
                <a:latin typeface="Times New Roman" pitchFamily="18" charset="0"/>
                <a:ea typeface="黑体" panose="02010609060101010101" pitchFamily="49" charset="-122"/>
                <a:cs typeface="Times New Roman" pitchFamily="18" charset="0"/>
              </a:rPr>
              <a:t>3</a:t>
            </a:r>
            <a:r>
              <a:rPr lang="en-US" altLang="zh-CN" b="1" dirty="0">
                <a:solidFill>
                  <a:srgbClr val="FF0000"/>
                </a:solidFill>
                <a:latin typeface="Times New Roman" pitchFamily="18" charset="0"/>
                <a:ea typeface="黑体" panose="02010609060101010101" pitchFamily="49" charset="-122"/>
                <a:cs typeface="Times New Roman" pitchFamily="18" charset="0"/>
              </a:rPr>
              <a:t>P</a:t>
            </a:r>
            <a:r>
              <a:rPr lang="en-US" altLang="zh-CN" b="1" baseline="-25000" dirty="0">
                <a:solidFill>
                  <a:srgbClr val="FF0000"/>
                </a:solidFill>
                <a:latin typeface="Times New Roman" pitchFamily="18" charset="0"/>
                <a:ea typeface="黑体" panose="02010609060101010101" pitchFamily="49" charset="-122"/>
                <a:cs typeface="Times New Roman" pitchFamily="18" charset="0"/>
              </a:rPr>
              <a:t>1</a:t>
            </a:r>
            <a:endParaRPr lang="zh-CN" altLang="en-US" b="1" dirty="0">
              <a:solidFill>
                <a:srgbClr val="FF0000"/>
              </a:solidFill>
              <a:latin typeface="Times New Roman" pitchFamily="18" charset="0"/>
              <a:ea typeface="黑体" panose="02010609060101010101" pitchFamily="49" charset="-122"/>
              <a:cs typeface="Times New Roman" pitchFamily="18" charset="0"/>
            </a:endParaRPr>
          </a:p>
        </p:txBody>
      </p:sp>
      <p:sp>
        <p:nvSpPr>
          <p:cNvPr id="97" name="矩形 96"/>
          <p:cNvSpPr/>
          <p:nvPr/>
        </p:nvSpPr>
        <p:spPr>
          <a:xfrm>
            <a:off x="243980" y="2030569"/>
            <a:ext cx="479618" cy="369332"/>
          </a:xfrm>
          <a:prstGeom prst="rect">
            <a:avLst/>
          </a:prstGeom>
          <a:ln>
            <a:noFill/>
          </a:ln>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ltLang="zh-CN" b="1" baseline="30000" dirty="0">
                <a:solidFill>
                  <a:srgbClr val="FF0000"/>
                </a:solidFill>
                <a:latin typeface="Times New Roman" pitchFamily="18" charset="0"/>
                <a:ea typeface="黑体" panose="02010609060101010101" pitchFamily="49" charset="-122"/>
                <a:cs typeface="Times New Roman" pitchFamily="18" charset="0"/>
              </a:rPr>
              <a:t>3</a:t>
            </a:r>
            <a:r>
              <a:rPr lang="en-US" altLang="zh-CN" b="1" dirty="0">
                <a:solidFill>
                  <a:srgbClr val="FF0000"/>
                </a:solidFill>
                <a:latin typeface="Times New Roman" pitchFamily="18" charset="0"/>
                <a:ea typeface="黑体" panose="02010609060101010101" pitchFamily="49" charset="-122"/>
                <a:cs typeface="Times New Roman" pitchFamily="18" charset="0"/>
              </a:rPr>
              <a:t>P</a:t>
            </a:r>
            <a:r>
              <a:rPr lang="en-US" altLang="zh-CN" b="1" baseline="-25000" dirty="0">
                <a:solidFill>
                  <a:srgbClr val="FF0000"/>
                </a:solidFill>
                <a:latin typeface="Times New Roman" pitchFamily="18" charset="0"/>
                <a:ea typeface="黑体" panose="02010609060101010101" pitchFamily="49" charset="-122"/>
                <a:cs typeface="Times New Roman" pitchFamily="18" charset="0"/>
              </a:rPr>
              <a:t>0</a:t>
            </a:r>
            <a:endParaRPr lang="zh-CN" altLang="en-US" b="1" dirty="0">
              <a:solidFill>
                <a:srgbClr val="FF0000"/>
              </a:solidFill>
              <a:latin typeface="Times New Roman" pitchFamily="18" charset="0"/>
              <a:ea typeface="黑体" panose="02010609060101010101" pitchFamily="49" charset="-122"/>
              <a:cs typeface="Times New Roman" pitchFamily="18" charset="0"/>
            </a:endParaRPr>
          </a:p>
        </p:txBody>
      </p:sp>
      <p:cxnSp>
        <p:nvCxnSpPr>
          <p:cNvPr id="98" name="直接箭头连接符 97"/>
          <p:cNvCxnSpPr/>
          <p:nvPr/>
        </p:nvCxnSpPr>
        <p:spPr bwMode="auto">
          <a:xfrm flipV="1">
            <a:off x="1233710" y="2853636"/>
            <a:ext cx="1" cy="378000"/>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99" name="矩形 98"/>
          <p:cNvSpPr/>
          <p:nvPr/>
        </p:nvSpPr>
        <p:spPr bwMode="auto">
          <a:xfrm>
            <a:off x="1305860" y="2847822"/>
            <a:ext cx="1170564" cy="3235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l-GR" altLang="zh-CN" sz="1600" b="1" dirty="0">
                <a:solidFill>
                  <a:schemeClr val="tx1"/>
                </a:solidFill>
                <a:latin typeface="Times New Roman" pitchFamily="18" charset="0"/>
                <a:cs typeface="Times New Roman" pitchFamily="18" charset="0"/>
              </a:rPr>
              <a:t>ν </a:t>
            </a:r>
            <a:r>
              <a:rPr lang="en-US" altLang="zh-CN" sz="1600" b="1" baseline="-25000" dirty="0" smtClean="0">
                <a:solidFill>
                  <a:schemeClr val="tx1"/>
                </a:solidFill>
                <a:latin typeface="Times New Roman" pitchFamily="18" charset="0"/>
                <a:ea typeface="黑体" panose="02010609060101010101" pitchFamily="49" charset="-122"/>
                <a:cs typeface="Times New Roman" pitchFamily="18" charset="0"/>
              </a:rPr>
              <a:t>12 </a:t>
            </a:r>
            <a:r>
              <a:rPr lang="en-US" altLang="zh-CN" sz="1600" b="1" dirty="0" smtClean="0">
                <a:solidFill>
                  <a:schemeClr val="tx1"/>
                </a:solidFill>
                <a:latin typeface="Times New Roman" pitchFamily="18" charset="0"/>
                <a:ea typeface="黑体" panose="02010609060101010101" pitchFamily="49" charset="-122"/>
                <a:cs typeface="Times New Roman" pitchFamily="18" charset="0"/>
              </a:rPr>
              <a:t>2.3GHz</a:t>
            </a:r>
            <a:endParaRPr lang="zh-CN" altLang="en-US" sz="1600" b="1" dirty="0">
              <a:solidFill>
                <a:schemeClr val="tx1"/>
              </a:solidFill>
              <a:latin typeface="Times New Roman" pitchFamily="18" charset="0"/>
              <a:ea typeface="黑体" panose="02010609060101010101" pitchFamily="49" charset="-122"/>
              <a:cs typeface="Times New Roman" pitchFamily="18" charset="0"/>
            </a:endParaRPr>
          </a:p>
        </p:txBody>
      </p:sp>
      <p:cxnSp>
        <p:nvCxnSpPr>
          <p:cNvPr id="100" name="直接箭头连接符 99"/>
          <p:cNvCxnSpPr/>
          <p:nvPr/>
        </p:nvCxnSpPr>
        <p:spPr bwMode="auto">
          <a:xfrm rot="5400000" flipH="1" flipV="1">
            <a:off x="578661" y="2719695"/>
            <a:ext cx="977900" cy="1191"/>
          </a:xfrm>
          <a:prstGeom prst="straightConnector1">
            <a:avLst/>
          </a:prstGeom>
          <a:ln w="25400">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1" name="矩形 100"/>
          <p:cNvSpPr/>
          <p:nvPr/>
        </p:nvSpPr>
        <p:spPr bwMode="auto">
          <a:xfrm>
            <a:off x="1262720" y="2316481"/>
            <a:ext cx="1133357" cy="4087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defRPr/>
            </a:pPr>
            <a:r>
              <a:rPr lang="el-GR" altLang="zh-CN" sz="1600" b="1" dirty="0" smtClean="0">
                <a:solidFill>
                  <a:schemeClr val="tx1"/>
                </a:solidFill>
                <a:latin typeface="Times New Roman" pitchFamily="18" charset="0"/>
                <a:ea typeface="黑体" panose="02010609060101010101" pitchFamily="49" charset="-122"/>
                <a:cs typeface="Times New Roman" pitchFamily="18" charset="0"/>
              </a:rPr>
              <a:t>ν</a:t>
            </a:r>
            <a:r>
              <a:rPr lang="en-US" altLang="zh-CN" sz="1600" b="1" baseline="-25000" dirty="0" smtClean="0">
                <a:solidFill>
                  <a:schemeClr val="tx1"/>
                </a:solidFill>
                <a:latin typeface="Times New Roman" pitchFamily="18" charset="0"/>
                <a:ea typeface="黑体" panose="02010609060101010101" pitchFamily="49" charset="-122"/>
                <a:cs typeface="Times New Roman" pitchFamily="18" charset="0"/>
              </a:rPr>
              <a:t>02 </a:t>
            </a:r>
            <a:r>
              <a:rPr lang="en-US" altLang="zh-CN" sz="1600" b="1" dirty="0" smtClean="0">
                <a:solidFill>
                  <a:schemeClr val="tx1"/>
                </a:solidFill>
                <a:latin typeface="Times New Roman" pitchFamily="18" charset="0"/>
                <a:ea typeface="黑体" panose="02010609060101010101" pitchFamily="49" charset="-122"/>
                <a:cs typeface="Times New Roman" pitchFamily="18" charset="0"/>
              </a:rPr>
              <a:t>32GHz</a:t>
            </a:r>
            <a:endParaRPr lang="zh-CN" altLang="en-US" sz="1600" b="1" dirty="0">
              <a:solidFill>
                <a:schemeClr val="tx1"/>
              </a:solidFill>
              <a:latin typeface="Times New Roman" pitchFamily="18" charset="0"/>
              <a:ea typeface="黑体" panose="02010609060101010101" pitchFamily="49" charset="-122"/>
              <a:cs typeface="Times New Roman" pitchFamily="18" charset="0"/>
            </a:endParaRPr>
          </a:p>
        </p:txBody>
      </p:sp>
      <p:cxnSp>
        <p:nvCxnSpPr>
          <p:cNvPr id="102" name="直接箭头连接符 101"/>
          <p:cNvCxnSpPr/>
          <p:nvPr/>
        </p:nvCxnSpPr>
        <p:spPr>
          <a:xfrm flipH="1" flipV="1">
            <a:off x="1052468" y="3209236"/>
            <a:ext cx="9799" cy="1460528"/>
          </a:xfrm>
          <a:prstGeom prst="straightConnector1">
            <a:avLst/>
          </a:prstGeom>
          <a:ln w="25400">
            <a:solidFill>
              <a:srgbClr val="FF0000"/>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05" name="TextBox 46"/>
          <p:cNvSpPr txBox="1"/>
          <p:nvPr/>
        </p:nvSpPr>
        <p:spPr>
          <a:xfrm>
            <a:off x="476886" y="1486994"/>
            <a:ext cx="1229824" cy="707886"/>
          </a:xfrm>
          <a:prstGeom prst="rect">
            <a:avLst/>
          </a:prstGeom>
          <a:noFill/>
        </p:spPr>
        <p:txBody>
          <a:bodyPr wrap="none" rtlCol="0">
            <a:spAutoFit/>
          </a:bodyPr>
          <a:lstStyle/>
          <a:p>
            <a:r>
              <a:rPr lang="en-US" altLang="zh-CN" sz="2000" b="1" dirty="0">
                <a:latin typeface="Times New Roman" pitchFamily="18" charset="0"/>
                <a:ea typeface="黑体" panose="02010609060101010101" pitchFamily="49" charset="-122"/>
                <a:cs typeface="Times New Roman" pitchFamily="18" charset="0"/>
              </a:rPr>
              <a:t>He-4 2</a:t>
            </a:r>
            <a:r>
              <a:rPr lang="en-US" altLang="zh-CN" sz="2000" b="1" baseline="30000" dirty="0">
                <a:latin typeface="Times New Roman" pitchFamily="18" charset="0"/>
                <a:ea typeface="黑体" panose="02010609060101010101" pitchFamily="49" charset="-122"/>
                <a:cs typeface="Times New Roman" pitchFamily="18" charset="0"/>
              </a:rPr>
              <a:t>3</a:t>
            </a:r>
            <a:r>
              <a:rPr lang="en-US" altLang="zh-CN" sz="2000" b="1" dirty="0">
                <a:latin typeface="Times New Roman" pitchFamily="18" charset="0"/>
                <a:ea typeface="黑体" panose="02010609060101010101" pitchFamily="49" charset="-122"/>
                <a:cs typeface="Times New Roman" pitchFamily="18" charset="0"/>
              </a:rPr>
              <a:t>P</a:t>
            </a:r>
            <a:r>
              <a:rPr lang="en-US" altLang="zh-CN" sz="2000" b="1" baseline="-25000" dirty="0">
                <a:latin typeface="Times New Roman" pitchFamily="18" charset="0"/>
                <a:ea typeface="黑体" panose="02010609060101010101" pitchFamily="49" charset="-122"/>
                <a:cs typeface="Times New Roman" pitchFamily="18" charset="0"/>
              </a:rPr>
              <a:t>J</a:t>
            </a:r>
            <a:endParaRPr lang="zh-CN" altLang="en-US" sz="2000" b="1" baseline="-25000" dirty="0">
              <a:latin typeface="Times New Roman" pitchFamily="18" charset="0"/>
              <a:ea typeface="黑体" panose="02010609060101010101" pitchFamily="49" charset="-122"/>
              <a:cs typeface="Times New Roman" pitchFamily="18" charset="0"/>
            </a:endParaRPr>
          </a:p>
          <a:p>
            <a:endParaRPr lang="zh-CN" altLang="en-US" sz="2000" b="1" dirty="0">
              <a:latin typeface="黑体" panose="02010609060101010101" pitchFamily="49" charset="-122"/>
              <a:ea typeface="黑体" panose="02010609060101010101" pitchFamily="49" charset="-122"/>
            </a:endParaRPr>
          </a:p>
        </p:txBody>
      </p:sp>
      <p:sp>
        <p:nvSpPr>
          <p:cNvPr id="106" name="文本框 105"/>
          <p:cNvSpPr txBox="1"/>
          <p:nvPr/>
        </p:nvSpPr>
        <p:spPr>
          <a:xfrm>
            <a:off x="1100975" y="3832605"/>
            <a:ext cx="966931" cy="369332"/>
          </a:xfrm>
          <a:prstGeom prst="rect">
            <a:avLst/>
          </a:prstGeom>
          <a:noFill/>
        </p:spPr>
        <p:txBody>
          <a:bodyPr wrap="none" rtlCol="0">
            <a:spAutoFit/>
          </a:bodyPr>
          <a:lstStyle/>
          <a:p>
            <a:r>
              <a:rPr lang="en-US" altLang="zh-CN" b="1" dirty="0">
                <a:latin typeface="Times New Roman" pitchFamily="18" charset="0"/>
                <a:ea typeface="楷体" panose="02010609060101010101" pitchFamily="49" charset="-122"/>
                <a:cs typeface="Times New Roman" pitchFamily="18" charset="0"/>
              </a:rPr>
              <a:t>1083nm</a:t>
            </a:r>
            <a:endParaRPr lang="zh-CN" altLang="en-US" b="1" dirty="0">
              <a:latin typeface="Times New Roman" pitchFamily="18" charset="0"/>
              <a:ea typeface="楷体" panose="02010609060101010101" pitchFamily="49" charset="-122"/>
              <a:cs typeface="Times New Roman" pitchFamily="18" charset="0"/>
            </a:endParaRPr>
          </a:p>
        </p:txBody>
      </p:sp>
      <p:sp>
        <p:nvSpPr>
          <p:cNvPr id="53" name="标题 1"/>
          <p:cNvSpPr txBox="1">
            <a:spLocks/>
          </p:cNvSpPr>
          <p:nvPr/>
        </p:nvSpPr>
        <p:spPr>
          <a:xfrm>
            <a:off x="0" y="93798"/>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Times New Roman" pitchFamily="18" charset="0"/>
                <a:ea typeface="Arial Unicode MS" panose="020B0604020202020204" pitchFamily="34" charset="-122"/>
                <a:cs typeface="Times New Roman" pitchFamily="18" charset="0"/>
              </a:rPr>
              <a:t>He-4 (1s2p) 2</a:t>
            </a:r>
            <a:r>
              <a:rPr lang="en-US" altLang="zh-CN" sz="2400" b="1" baseline="30000" dirty="0">
                <a:latin typeface="Times New Roman" pitchFamily="18" charset="0"/>
                <a:ea typeface="Arial Unicode MS" panose="020B0604020202020204" pitchFamily="34" charset="-122"/>
                <a:cs typeface="Times New Roman" pitchFamily="18" charset="0"/>
              </a:rPr>
              <a:t>3</a:t>
            </a:r>
            <a:r>
              <a:rPr lang="en-US" altLang="zh-CN" sz="2400" b="1" dirty="0">
                <a:latin typeface="Times New Roman" pitchFamily="18" charset="0"/>
                <a:ea typeface="Arial Unicode MS" panose="020B0604020202020204" pitchFamily="34" charset="-122"/>
                <a:cs typeface="Times New Roman" pitchFamily="18" charset="0"/>
              </a:rPr>
              <a:t>P  Fine Structure Interval Splitting</a:t>
            </a:r>
            <a:endParaRPr lang="zh-CN" altLang="en-US" sz="2400" b="1" dirty="0">
              <a:ln w="0"/>
              <a:latin typeface="Times New Roman" pitchFamily="18" charset="0"/>
              <a:ea typeface="Arial Unicode MS" panose="020B0604020202020204" pitchFamily="34" charset="-122"/>
              <a:cs typeface="Times New Roman" pitchFamily="18" charset="0"/>
            </a:endParaRPr>
          </a:p>
        </p:txBody>
      </p:sp>
      <p:pic>
        <p:nvPicPr>
          <p:cNvPr id="20" name="图片 19"/>
          <p:cNvPicPr>
            <a:picLocks noChangeAspect="1"/>
          </p:cNvPicPr>
          <p:nvPr/>
        </p:nvPicPr>
        <p:blipFill>
          <a:blip r:embed="rId3"/>
          <a:stretch>
            <a:fillRect/>
          </a:stretch>
        </p:blipFill>
        <p:spPr>
          <a:xfrm>
            <a:off x="2445144" y="877301"/>
            <a:ext cx="6132149" cy="5285254"/>
          </a:xfrm>
          <a:prstGeom prst="rect">
            <a:avLst/>
          </a:prstGeom>
        </p:spPr>
      </p:pic>
      <p:sp>
        <p:nvSpPr>
          <p:cNvPr id="2" name="文本框 1"/>
          <p:cNvSpPr txBox="1"/>
          <p:nvPr/>
        </p:nvSpPr>
        <p:spPr>
          <a:xfrm>
            <a:off x="2547079" y="1656271"/>
            <a:ext cx="902811" cy="369332"/>
          </a:xfrm>
          <a:prstGeom prst="rect">
            <a:avLst/>
          </a:prstGeom>
          <a:noFill/>
        </p:spPr>
        <p:txBody>
          <a:bodyPr wrap="none" rtlCol="0">
            <a:spAutoFit/>
          </a:bodyPr>
          <a:lstStyle/>
          <a:p>
            <a:r>
              <a:rPr lang="en-US" altLang="zh-CN" b="1" dirty="0" smtClean="0">
                <a:latin typeface="Times New Roman" panose="02020603050405020304" pitchFamily="18" charset="0"/>
                <a:cs typeface="Times New Roman" panose="02020603050405020304" pitchFamily="18" charset="0"/>
              </a:rPr>
              <a:t>Theory</a:t>
            </a:r>
            <a:endParaRPr lang="zh-CN" altLang="en-US" b="1" dirty="0">
              <a:latin typeface="Times New Roman" panose="02020603050405020304" pitchFamily="18" charset="0"/>
              <a:cs typeface="Times New Roman" panose="02020603050405020304" pitchFamily="18" charset="0"/>
            </a:endParaRPr>
          </a:p>
        </p:txBody>
      </p:sp>
      <p:sp>
        <p:nvSpPr>
          <p:cNvPr id="22" name="文本框 21"/>
          <p:cNvSpPr txBox="1"/>
          <p:nvPr/>
        </p:nvSpPr>
        <p:spPr>
          <a:xfrm>
            <a:off x="2543277" y="2041223"/>
            <a:ext cx="1351652" cy="369332"/>
          </a:xfrm>
          <a:prstGeom prst="rect">
            <a:avLst/>
          </a:prstGeom>
          <a:noFill/>
        </p:spPr>
        <p:txBody>
          <a:bodyPr wrap="none" rtlCol="0">
            <a:spAutoFit/>
          </a:bodyPr>
          <a:lstStyle/>
          <a:p>
            <a:r>
              <a:rPr lang="en-US" altLang="zh-CN" b="1" dirty="0" smtClean="0">
                <a:latin typeface="Times New Roman" panose="02020603050405020304" pitchFamily="18" charset="0"/>
                <a:cs typeface="Times New Roman" panose="02020603050405020304" pitchFamily="18" charset="0"/>
              </a:rPr>
              <a:t>Experiment</a:t>
            </a:r>
            <a:endParaRPr lang="zh-CN" altLang="en-US" b="1" dirty="0">
              <a:latin typeface="Times New Roman" panose="02020603050405020304" pitchFamily="18" charset="0"/>
              <a:cs typeface="Times New Roman" panose="02020603050405020304" pitchFamily="18" charset="0"/>
            </a:endParaRPr>
          </a:p>
        </p:txBody>
      </p:sp>
      <p:sp>
        <p:nvSpPr>
          <p:cNvPr id="4" name="文本框 3"/>
          <p:cNvSpPr txBox="1"/>
          <p:nvPr/>
        </p:nvSpPr>
        <p:spPr>
          <a:xfrm>
            <a:off x="4240306" y="1222552"/>
            <a:ext cx="113043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Pachucki’10</a:t>
            </a:r>
            <a:endParaRPr lang="zh-CN" altLang="en-US" sz="1400" b="1" dirty="0">
              <a:latin typeface="Times New Roman" panose="02020603050405020304" pitchFamily="18" charset="0"/>
              <a:cs typeface="Times New Roman" panose="02020603050405020304" pitchFamily="18" charset="0"/>
            </a:endParaRPr>
          </a:p>
        </p:txBody>
      </p:sp>
      <p:sp>
        <p:nvSpPr>
          <p:cNvPr id="24" name="文本框 23"/>
          <p:cNvSpPr txBox="1"/>
          <p:nvPr/>
        </p:nvSpPr>
        <p:spPr>
          <a:xfrm>
            <a:off x="7155346" y="1250749"/>
            <a:ext cx="113043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Pachucki’10</a:t>
            </a:r>
            <a:endParaRPr lang="zh-CN" altLang="en-US" sz="1400" b="1" dirty="0">
              <a:latin typeface="Times New Roman" panose="02020603050405020304" pitchFamily="18" charset="0"/>
              <a:cs typeface="Times New Roman" panose="02020603050405020304" pitchFamily="18" charset="0"/>
            </a:endParaRPr>
          </a:p>
        </p:txBody>
      </p:sp>
      <p:sp>
        <p:nvSpPr>
          <p:cNvPr id="25" name="文本框 24"/>
          <p:cNvSpPr txBox="1"/>
          <p:nvPr/>
        </p:nvSpPr>
        <p:spPr>
          <a:xfrm>
            <a:off x="2543277" y="4645072"/>
            <a:ext cx="984565"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Hessels’01</a:t>
            </a:r>
            <a:endParaRPr lang="zh-CN" altLang="en-US" sz="1400" b="1" dirty="0">
              <a:latin typeface="Times New Roman" panose="02020603050405020304" pitchFamily="18" charset="0"/>
              <a:cs typeface="Times New Roman" panose="02020603050405020304" pitchFamily="18" charset="0"/>
            </a:endParaRPr>
          </a:p>
        </p:txBody>
      </p:sp>
      <p:sp>
        <p:nvSpPr>
          <p:cNvPr id="26" name="文本框 25"/>
          <p:cNvSpPr txBox="1"/>
          <p:nvPr/>
        </p:nvSpPr>
        <p:spPr>
          <a:xfrm>
            <a:off x="2693732" y="3900615"/>
            <a:ext cx="116249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Gabrielse’05</a:t>
            </a:r>
            <a:endParaRPr lang="zh-CN" altLang="en-US" sz="1400" b="1" dirty="0">
              <a:latin typeface="Times New Roman" panose="02020603050405020304" pitchFamily="18" charset="0"/>
              <a:cs typeface="Times New Roman" panose="02020603050405020304" pitchFamily="18" charset="0"/>
            </a:endParaRPr>
          </a:p>
        </p:txBody>
      </p:sp>
      <p:sp>
        <p:nvSpPr>
          <p:cNvPr id="27" name="文本框 26"/>
          <p:cNvSpPr txBox="1"/>
          <p:nvPr/>
        </p:nvSpPr>
        <p:spPr>
          <a:xfrm>
            <a:off x="3791176" y="3459551"/>
            <a:ext cx="934936"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Shiner’10</a:t>
            </a:r>
            <a:endParaRPr lang="zh-CN" altLang="en-US" sz="1400" b="1" dirty="0">
              <a:latin typeface="Times New Roman" panose="02020603050405020304" pitchFamily="18" charset="0"/>
              <a:cs typeface="Times New Roman" panose="02020603050405020304" pitchFamily="18" charset="0"/>
            </a:endParaRPr>
          </a:p>
        </p:txBody>
      </p:sp>
      <p:sp>
        <p:nvSpPr>
          <p:cNvPr id="28" name="文本框 23"/>
          <p:cNvSpPr txBox="1"/>
          <p:nvPr/>
        </p:nvSpPr>
        <p:spPr>
          <a:xfrm>
            <a:off x="4805525" y="4593557"/>
            <a:ext cx="2083915" cy="523220"/>
          </a:xfrm>
          <a:prstGeom prst="rect">
            <a:avLst/>
          </a:prstGeom>
          <a:solidFill>
            <a:schemeClr val="accent5">
              <a:lumMod val="20000"/>
              <a:lumOff val="80000"/>
            </a:schemeClr>
          </a:solidFill>
          <a:ln>
            <a:solidFill>
              <a:srgbClr val="FF0000"/>
            </a:solidFill>
          </a:ln>
        </p:spPr>
        <p:txBody>
          <a:bodyPr wrap="square" rtlCol="0">
            <a:spAutoFit/>
          </a:bodyPr>
          <a:lstStyle/>
          <a:p>
            <a:pPr algn="ctr"/>
            <a:r>
              <a:rPr lang="en-US" altLang="zh-CN" sz="1400" dirty="0" smtClean="0">
                <a:solidFill>
                  <a:srgbClr val="FF0000"/>
                </a:solidFill>
                <a:latin typeface="Times New Roman" pitchFamily="18" charset="0"/>
                <a:ea typeface="Arial Unicode MS" panose="020B0604020202020204" pitchFamily="34" charset="-122"/>
                <a:cs typeface="Times New Roman" pitchFamily="18" charset="0"/>
              </a:rPr>
              <a:t>Microwave Spectra, Atomic Beam</a:t>
            </a:r>
            <a:endParaRPr lang="zh-CN" altLang="en-US" sz="1400" dirty="0">
              <a:solidFill>
                <a:srgbClr val="FF0000"/>
              </a:solidFill>
              <a:latin typeface="Times New Roman" pitchFamily="18" charset="0"/>
              <a:ea typeface="Arial Unicode MS" panose="020B0604020202020204" pitchFamily="34" charset="-122"/>
              <a:cs typeface="Times New Roman" pitchFamily="18" charset="0"/>
            </a:endParaRPr>
          </a:p>
        </p:txBody>
      </p:sp>
      <p:sp>
        <p:nvSpPr>
          <p:cNvPr id="29" name="文本框 26"/>
          <p:cNvSpPr txBox="1"/>
          <p:nvPr/>
        </p:nvSpPr>
        <p:spPr>
          <a:xfrm>
            <a:off x="4101878" y="4057219"/>
            <a:ext cx="2028188" cy="307777"/>
          </a:xfrm>
          <a:prstGeom prst="rect">
            <a:avLst/>
          </a:prstGeom>
          <a:solidFill>
            <a:schemeClr val="accent5">
              <a:lumMod val="20000"/>
              <a:lumOff val="80000"/>
            </a:schemeClr>
          </a:solidFill>
          <a:ln>
            <a:solidFill>
              <a:srgbClr val="FF0000"/>
            </a:solidFill>
          </a:ln>
        </p:spPr>
        <p:txBody>
          <a:bodyPr wrap="square" rtlCol="0">
            <a:spAutoFit/>
          </a:bodyPr>
          <a:lstStyle/>
          <a:p>
            <a:pPr algn="ctr"/>
            <a:r>
              <a:rPr lang="en-US" altLang="zh-CN" sz="1400" dirty="0" smtClean="0">
                <a:solidFill>
                  <a:srgbClr val="FF0000"/>
                </a:solidFill>
                <a:latin typeface="Times New Roman" pitchFamily="18" charset="0"/>
                <a:ea typeface="Arial Unicode MS" panose="020B0604020202020204" pitchFamily="34" charset="-122"/>
                <a:cs typeface="Times New Roman" pitchFamily="18" charset="0"/>
              </a:rPr>
              <a:t>Saturation Spectra, Cell</a:t>
            </a:r>
            <a:endParaRPr lang="zh-CN" altLang="en-US" sz="1400" dirty="0">
              <a:solidFill>
                <a:srgbClr val="FF0000"/>
              </a:solidFill>
              <a:latin typeface="Times New Roman" pitchFamily="18" charset="0"/>
              <a:ea typeface="Arial Unicode MS" panose="020B0604020202020204" pitchFamily="34" charset="-122"/>
              <a:cs typeface="Times New Roman" pitchFamily="18" charset="0"/>
            </a:endParaRPr>
          </a:p>
        </p:txBody>
      </p:sp>
      <p:sp>
        <p:nvSpPr>
          <p:cNvPr id="30" name="文本框 25"/>
          <p:cNvSpPr txBox="1"/>
          <p:nvPr/>
        </p:nvSpPr>
        <p:spPr>
          <a:xfrm>
            <a:off x="4981700" y="3157557"/>
            <a:ext cx="1594404" cy="523220"/>
          </a:xfrm>
          <a:prstGeom prst="rect">
            <a:avLst/>
          </a:prstGeom>
          <a:solidFill>
            <a:schemeClr val="accent5">
              <a:lumMod val="20000"/>
              <a:lumOff val="80000"/>
            </a:schemeClr>
          </a:solidFill>
          <a:ln>
            <a:solidFill>
              <a:srgbClr val="FF0000"/>
            </a:solidFill>
          </a:ln>
        </p:spPr>
        <p:txBody>
          <a:bodyPr wrap="square" rtlCol="0">
            <a:spAutoFit/>
          </a:bodyPr>
          <a:lstStyle/>
          <a:p>
            <a:pPr algn="ctr"/>
            <a:r>
              <a:rPr lang="en-US" altLang="zh-CN" sz="1400" dirty="0" smtClean="0">
                <a:solidFill>
                  <a:srgbClr val="FF0000"/>
                </a:solidFill>
                <a:latin typeface="Times New Roman" pitchFamily="18" charset="0"/>
                <a:ea typeface="Arial Unicode MS" panose="020B0604020202020204" pitchFamily="34" charset="-122"/>
                <a:cs typeface="Times New Roman" pitchFamily="18" charset="0"/>
              </a:rPr>
              <a:t>Laser Spectra, Atomic Beam</a:t>
            </a:r>
            <a:endParaRPr lang="zh-CN" altLang="en-US" sz="1400" dirty="0">
              <a:solidFill>
                <a:srgbClr val="FF0000"/>
              </a:solidFill>
              <a:latin typeface="Times New Roman" pitchFamily="18" charset="0"/>
              <a:ea typeface="Arial Unicode MS" panose="020B0604020202020204" pitchFamily="34" charset="-122"/>
              <a:cs typeface="Times New Roman" pitchFamily="18" charset="0"/>
            </a:endParaRPr>
          </a:p>
        </p:txBody>
      </p:sp>
      <p:sp>
        <p:nvSpPr>
          <p:cNvPr id="31" name="文本框 30"/>
          <p:cNvSpPr txBox="1"/>
          <p:nvPr/>
        </p:nvSpPr>
        <p:spPr>
          <a:xfrm>
            <a:off x="7451874" y="3467218"/>
            <a:ext cx="934936"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Shiner’00</a:t>
            </a:r>
            <a:endParaRPr lang="zh-CN" altLang="en-US" sz="1400" b="1" dirty="0">
              <a:latin typeface="Times New Roman" panose="02020603050405020304" pitchFamily="18" charset="0"/>
              <a:cs typeface="Times New Roman" panose="02020603050405020304" pitchFamily="18" charset="0"/>
            </a:endParaRPr>
          </a:p>
        </p:txBody>
      </p:sp>
      <p:sp>
        <p:nvSpPr>
          <p:cNvPr id="32" name="文本框 31"/>
          <p:cNvSpPr txBox="1"/>
          <p:nvPr/>
        </p:nvSpPr>
        <p:spPr>
          <a:xfrm>
            <a:off x="7384161" y="4701279"/>
            <a:ext cx="984565"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Hessels’09</a:t>
            </a:r>
            <a:endParaRPr lang="zh-CN" altLang="en-US" sz="1400" b="1" dirty="0">
              <a:latin typeface="Times New Roman" panose="02020603050405020304" pitchFamily="18" charset="0"/>
              <a:cs typeface="Times New Roman" panose="02020603050405020304" pitchFamily="18" charset="0"/>
            </a:endParaRPr>
          </a:p>
        </p:txBody>
      </p:sp>
      <p:sp>
        <p:nvSpPr>
          <p:cNvPr id="33" name="文本框 32"/>
          <p:cNvSpPr txBox="1"/>
          <p:nvPr/>
        </p:nvSpPr>
        <p:spPr>
          <a:xfrm>
            <a:off x="7338093" y="4054503"/>
            <a:ext cx="1162498"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Gabrielse’05</a:t>
            </a:r>
            <a:endParaRPr lang="zh-CN" altLang="en-US" sz="1400" b="1" dirty="0">
              <a:latin typeface="Times New Roman" panose="02020603050405020304" pitchFamily="18" charset="0"/>
              <a:cs typeface="Times New Roman" panose="02020603050405020304" pitchFamily="18" charset="0"/>
            </a:endParaRPr>
          </a:p>
        </p:txBody>
      </p:sp>
      <p:sp>
        <p:nvSpPr>
          <p:cNvPr id="34" name="文本框 33"/>
          <p:cNvSpPr txBox="1"/>
          <p:nvPr/>
        </p:nvSpPr>
        <p:spPr>
          <a:xfrm>
            <a:off x="4045306" y="2300315"/>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Hu’17</a:t>
            </a:r>
            <a:endParaRPr lang="zh-CN" altLang="en-US" sz="1400" b="1" dirty="0">
              <a:latin typeface="Times New Roman" panose="02020603050405020304" pitchFamily="18" charset="0"/>
              <a:cs typeface="Times New Roman" panose="02020603050405020304" pitchFamily="18" charset="0"/>
            </a:endParaRPr>
          </a:p>
        </p:txBody>
      </p:sp>
      <p:sp>
        <p:nvSpPr>
          <p:cNvPr id="35" name="文本框 34"/>
          <p:cNvSpPr txBox="1"/>
          <p:nvPr/>
        </p:nvSpPr>
        <p:spPr>
          <a:xfrm>
            <a:off x="7311908" y="2300315"/>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Hu’17</a:t>
            </a:r>
            <a:endParaRPr lang="zh-CN" altLang="en-US" sz="1400" b="1" dirty="0">
              <a:latin typeface="Times New Roman" panose="02020603050405020304" pitchFamily="18" charset="0"/>
              <a:cs typeface="Times New Roman" panose="02020603050405020304" pitchFamily="18" charset="0"/>
            </a:endParaRPr>
          </a:p>
        </p:txBody>
      </p:sp>
      <p:sp>
        <p:nvSpPr>
          <p:cNvPr id="36" name="文本框 35"/>
          <p:cNvSpPr txBox="1"/>
          <p:nvPr/>
        </p:nvSpPr>
        <p:spPr>
          <a:xfrm>
            <a:off x="7389384" y="2879933"/>
            <a:ext cx="662361" cy="307777"/>
          </a:xfrm>
          <a:prstGeom prst="rect">
            <a:avLst/>
          </a:prstGeom>
          <a:noFill/>
        </p:spPr>
        <p:txBody>
          <a:bodyPr wrap="none" rtlCol="0">
            <a:spAutoFit/>
          </a:bodyPr>
          <a:lstStyle/>
          <a:p>
            <a:r>
              <a:rPr lang="en-US" altLang="zh-CN" sz="1400" b="1" dirty="0" smtClean="0">
                <a:latin typeface="Times New Roman" panose="02020603050405020304" pitchFamily="18" charset="0"/>
                <a:cs typeface="Times New Roman" panose="02020603050405020304" pitchFamily="18" charset="0"/>
              </a:rPr>
              <a:t>Hu’15</a:t>
            </a:r>
            <a:endParaRPr lang="zh-CN" alt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6569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5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a:grpSpLocks noChangeAspect="1"/>
          </p:cNvGrpSpPr>
          <p:nvPr/>
        </p:nvGrpSpPr>
        <p:grpSpPr>
          <a:xfrm>
            <a:off x="661688" y="889860"/>
            <a:ext cx="8245806" cy="3459239"/>
            <a:chOff x="-262113" y="1112605"/>
            <a:chExt cx="10198343" cy="4278361"/>
          </a:xfrm>
        </p:grpSpPr>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724" y="1545213"/>
              <a:ext cx="9144000" cy="3595707"/>
            </a:xfrm>
            <a:prstGeom prst="rect">
              <a:avLst/>
            </a:prstGeom>
          </p:spPr>
        </p:pic>
        <p:sp>
          <p:nvSpPr>
            <p:cNvPr id="4" name="文本框 3"/>
            <p:cNvSpPr txBox="1"/>
            <p:nvPr/>
          </p:nvSpPr>
          <p:spPr>
            <a:xfrm>
              <a:off x="6502880" y="1112605"/>
              <a:ext cx="1495488" cy="590589"/>
            </a:xfrm>
            <a:prstGeom prst="rect">
              <a:avLst/>
            </a:prstGeom>
            <a:noFill/>
          </p:spPr>
          <p:txBody>
            <a:bodyPr wrap="none" rtlCol="0">
              <a:spAutoFit/>
            </a:bodyPr>
            <a:lstStyle/>
            <a:p>
              <a:pPr algn="ctr"/>
              <a:r>
                <a:rPr lang="en-US" altLang="zh-CN" sz="1350" b="1" dirty="0" smtClean="0">
                  <a:solidFill>
                    <a:prstClr val="black"/>
                  </a:solidFill>
                  <a:latin typeface="Times New Roman" panose="02020603050405020304" pitchFamily="18" charset="0"/>
                  <a:cs typeface="Times New Roman" panose="02020603050405020304" pitchFamily="18" charset="0"/>
                </a:rPr>
                <a:t>Stern- Gerlach</a:t>
              </a:r>
            </a:p>
            <a:p>
              <a:pPr algn="ctr"/>
              <a:r>
                <a:rPr lang="en-US" altLang="zh-CN" sz="1350" b="1" dirty="0" smtClean="0">
                  <a:solidFill>
                    <a:prstClr val="black"/>
                  </a:solidFill>
                  <a:latin typeface="Times New Roman" panose="02020603050405020304" pitchFamily="18" charset="0"/>
                  <a:cs typeface="Times New Roman" panose="02020603050405020304" pitchFamily="18" charset="0"/>
                </a:rPr>
                <a:t>Magnet</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5" name="文本框 4"/>
            <p:cNvSpPr txBox="1"/>
            <p:nvPr/>
          </p:nvSpPr>
          <p:spPr>
            <a:xfrm rot="20640000">
              <a:off x="4877141" y="3951732"/>
              <a:ext cx="2026234" cy="449315"/>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Magnetic shield</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6" name="文本框 5"/>
            <p:cNvSpPr txBox="1"/>
            <p:nvPr/>
          </p:nvSpPr>
          <p:spPr>
            <a:xfrm>
              <a:off x="1966750" y="2361526"/>
              <a:ext cx="1954228" cy="449314"/>
            </a:xfrm>
            <a:prstGeom prst="rect">
              <a:avLst/>
            </a:prstGeom>
            <a:noFill/>
          </p:spPr>
          <p:txBody>
            <a:bodyPr wrap="none" rtlCol="0">
              <a:spAutoFit/>
            </a:bodyPr>
            <a:lstStyle/>
            <a:p>
              <a:pPr algn="ctr"/>
              <a:r>
                <a:rPr lang="en-US" altLang="zh-CN" sz="1350" b="1" dirty="0">
                  <a:solidFill>
                    <a:prstClr val="black"/>
                  </a:solidFill>
                  <a:latin typeface="Times New Roman" pitchFamily="18" charset="0"/>
                  <a:cs typeface="Times New Roman" pitchFamily="18" charset="0"/>
                </a:rPr>
                <a:t>Helmholtz Coil</a:t>
              </a:r>
              <a:endParaRPr lang="zh-CN" altLang="en-US" sz="1350" b="1" dirty="0">
                <a:solidFill>
                  <a:prstClr val="black"/>
                </a:solidFill>
                <a:latin typeface="Times New Roman" pitchFamily="18" charset="0"/>
                <a:cs typeface="Times New Roman" pitchFamily="18" charset="0"/>
              </a:endParaRPr>
            </a:p>
          </p:txBody>
        </p:sp>
        <p:sp>
          <p:nvSpPr>
            <p:cNvPr id="7" name="文本框 6"/>
            <p:cNvSpPr txBox="1"/>
            <p:nvPr/>
          </p:nvSpPr>
          <p:spPr>
            <a:xfrm rot="20640000">
              <a:off x="1878875" y="4941651"/>
              <a:ext cx="2748784" cy="449315"/>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Laser Cooling Scheme</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8" name="文本框 7"/>
            <p:cNvSpPr txBox="1"/>
            <p:nvPr/>
          </p:nvSpPr>
          <p:spPr>
            <a:xfrm rot="20640000">
              <a:off x="77794" y="4941651"/>
              <a:ext cx="1863118" cy="449314"/>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Atomic source</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9" name="文本框 8"/>
            <p:cNvSpPr txBox="1"/>
            <p:nvPr/>
          </p:nvSpPr>
          <p:spPr>
            <a:xfrm rot="20640000">
              <a:off x="8253127" y="2703570"/>
              <a:ext cx="1683103" cy="760377"/>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Channeltron</a:t>
              </a:r>
            </a:p>
            <a:p>
              <a:pPr algn="ctr"/>
              <a:r>
                <a:rPr lang="en-US" altLang="zh-CN" sz="1350" b="1" dirty="0">
                  <a:solidFill>
                    <a:prstClr val="black"/>
                  </a:solidFill>
                  <a:latin typeface="Times New Roman" panose="02020603050405020304" pitchFamily="18" charset="0"/>
                  <a:cs typeface="Times New Roman" panose="02020603050405020304" pitchFamily="18" charset="0"/>
                </a:rPr>
                <a:t>Detector</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15" name="文本框 14"/>
            <p:cNvSpPr txBox="1"/>
            <p:nvPr/>
          </p:nvSpPr>
          <p:spPr>
            <a:xfrm>
              <a:off x="3920977" y="1647613"/>
              <a:ext cx="1550997" cy="449315"/>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Cosine Coil</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sp>
          <p:nvSpPr>
            <p:cNvPr id="16" name="文本框 15"/>
            <p:cNvSpPr txBox="1"/>
            <p:nvPr/>
          </p:nvSpPr>
          <p:spPr>
            <a:xfrm>
              <a:off x="-262113" y="1816839"/>
              <a:ext cx="1611098" cy="449314"/>
            </a:xfrm>
            <a:prstGeom prst="rect">
              <a:avLst/>
            </a:prstGeom>
            <a:noFill/>
          </p:spPr>
          <p:txBody>
            <a:bodyPr wrap="none" rtlCol="0">
              <a:spAutoFit/>
            </a:bodyPr>
            <a:lstStyle/>
            <a:p>
              <a:pPr algn="ctr"/>
              <a:r>
                <a:rPr lang="en-US" altLang="zh-CN" sz="1350" b="1" dirty="0">
                  <a:solidFill>
                    <a:prstClr val="black"/>
                  </a:solidFill>
                  <a:latin typeface="Times New Roman" panose="02020603050405020304" pitchFamily="18" charset="0"/>
                  <a:cs typeface="Times New Roman" panose="02020603050405020304" pitchFamily="18" charset="0"/>
                </a:rPr>
                <a:t>Pre-Cooling</a:t>
              </a:r>
              <a:endParaRPr lang="zh-CN" altLang="en-US" sz="1350" b="1" dirty="0">
                <a:solidFill>
                  <a:prstClr val="black"/>
                </a:solidFill>
                <a:latin typeface="Times New Roman" panose="02020603050405020304" pitchFamily="18" charset="0"/>
                <a:cs typeface="Times New Roman" panose="02020603050405020304" pitchFamily="18" charset="0"/>
              </a:endParaRPr>
            </a:p>
          </p:txBody>
        </p:sp>
      </p:grpSp>
      <p:sp>
        <p:nvSpPr>
          <p:cNvPr id="11" name="矩形 10"/>
          <p:cNvSpPr/>
          <p:nvPr/>
        </p:nvSpPr>
        <p:spPr>
          <a:xfrm>
            <a:off x="165483" y="792764"/>
            <a:ext cx="4175182" cy="369332"/>
          </a:xfrm>
          <a:prstGeom prst="rect">
            <a:avLst/>
          </a:prstGeom>
        </p:spPr>
        <p:txBody>
          <a:bodyPr wrap="none">
            <a:spAutoFit/>
          </a:bodyPr>
          <a:lstStyle/>
          <a:p>
            <a:r>
              <a:rPr lang="en-US" altLang="zh-CN" b="1" dirty="0">
                <a:ln w="0"/>
                <a:solidFill>
                  <a:prstClr val="black"/>
                </a:solidFill>
                <a:latin typeface="Times New Roman" panose="02020603050405020304" pitchFamily="18" charset="0"/>
                <a:cs typeface="Times New Roman" panose="02020603050405020304" pitchFamily="18" charset="0"/>
              </a:rPr>
              <a:t>Laser cooling based atomic beam system</a:t>
            </a:r>
          </a:p>
        </p:txBody>
      </p:sp>
      <p:sp>
        <p:nvSpPr>
          <p:cNvPr id="13" name="灯片编号占位符 12"/>
          <p:cNvSpPr>
            <a:spLocks noGrp="1"/>
          </p:cNvSpPr>
          <p:nvPr>
            <p:ph type="sldNum" sz="quarter" idx="12"/>
          </p:nvPr>
        </p:nvSpPr>
        <p:spPr>
          <a:xfrm>
            <a:off x="8546551" y="6429090"/>
            <a:ext cx="914400" cy="284163"/>
          </a:xfrm>
        </p:spPr>
        <p:txBody>
          <a:bodyPr/>
          <a:lstStyle/>
          <a:p>
            <a:fld id="{C7540D9A-9897-4F00-B1E8-BC662C5C31CF}" type="slidenum">
              <a:rPr lang="zh-CN" altLang="en-US" sz="1200" smtClean="0">
                <a:solidFill>
                  <a:srgbClr val="2F2F2F">
                    <a:lumMod val="75000"/>
                    <a:lumOff val="25000"/>
                  </a:srgbClr>
                </a:solidFill>
              </a:rPr>
              <a:pPr/>
              <a:t>6</a:t>
            </a:fld>
            <a:endParaRPr lang="zh-CN" altLang="en-US" sz="1200" dirty="0">
              <a:solidFill>
                <a:srgbClr val="2F2F2F">
                  <a:lumMod val="75000"/>
                  <a:lumOff val="25000"/>
                </a:srgbClr>
              </a:solidFill>
            </a:endParaRPr>
          </a:p>
        </p:txBody>
      </p:sp>
      <p:sp>
        <p:nvSpPr>
          <p:cNvPr id="17" name="标题 1"/>
          <p:cNvSpPr txBox="1">
            <a:spLocks/>
          </p:cNvSpPr>
          <p:nvPr/>
        </p:nvSpPr>
        <p:spPr>
          <a:xfrm>
            <a:off x="0" y="102487"/>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solidFill>
                  <a:prstClr val="black"/>
                </a:solidFill>
                <a:latin typeface="Times New Roman" panose="02020603050405020304" pitchFamily="18" charset="0"/>
                <a:ea typeface="Arial Unicode MS" panose="020B0604020202020204" pitchFamily="34" charset="-122"/>
                <a:cs typeface="Times New Roman" panose="02020603050405020304" pitchFamily="18" charset="0"/>
              </a:rPr>
              <a:t>Experimental Configuration</a:t>
            </a:r>
          </a:p>
        </p:txBody>
      </p:sp>
      <p:sp>
        <p:nvSpPr>
          <p:cNvPr id="18" name="文本框 17"/>
          <p:cNvSpPr txBox="1"/>
          <p:nvPr/>
        </p:nvSpPr>
        <p:spPr>
          <a:xfrm>
            <a:off x="6126313" y="3263968"/>
            <a:ext cx="2483832" cy="911788"/>
          </a:xfrm>
          <a:prstGeom prst="rect">
            <a:avLst/>
          </a:prstGeom>
          <a:noFill/>
        </p:spPr>
        <p:txBody>
          <a:bodyPr wrap="square" rtlCol="0">
            <a:spAutoFit/>
          </a:bodyPr>
          <a:lstStyle/>
          <a:p>
            <a:endParaRPr lang="en-US" altLang="zh-CN" sz="825" b="1" dirty="0">
              <a:solidFill>
                <a:prstClr val="black"/>
              </a:solidFill>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r>
              <a:rPr lang="en-US" altLang="zh-CN" sz="1500" b="1" dirty="0">
                <a:solidFill>
                  <a:prstClr val="black"/>
                </a:solidFill>
                <a:latin typeface="Times New Roman" panose="02020603050405020304" pitchFamily="18" charset="0"/>
                <a:cs typeface="Times New Roman" panose="02020603050405020304" pitchFamily="18" charset="0"/>
              </a:rPr>
              <a:t>3-meter long beam line</a:t>
            </a:r>
          </a:p>
          <a:p>
            <a:pPr marL="214303" indent="-214303">
              <a:buFont typeface="Wingdings" panose="05000000000000000000" pitchFamily="2" charset="2"/>
              <a:buChar char="Ø"/>
            </a:pPr>
            <a:endParaRPr lang="en-US" altLang="zh-CN" sz="1500" b="1" dirty="0">
              <a:solidFill>
                <a:prstClr val="black"/>
              </a:solidFill>
              <a:latin typeface="Times New Roman" panose="02020603050405020304" pitchFamily="18" charset="0"/>
              <a:cs typeface="Times New Roman" panose="02020603050405020304" pitchFamily="18" charset="0"/>
            </a:endParaRPr>
          </a:p>
          <a:p>
            <a:pPr marL="214303" indent="-214303">
              <a:buFont typeface="Wingdings" panose="05000000000000000000" pitchFamily="2" charset="2"/>
              <a:buChar char="Ø"/>
            </a:pPr>
            <a:r>
              <a:rPr lang="en-US" altLang="zh-CN" sz="1500" b="1" dirty="0">
                <a:solidFill>
                  <a:prstClr val="black"/>
                </a:solidFill>
                <a:latin typeface="Times New Roman" panose="02020603050405020304" pitchFamily="18" charset="0"/>
                <a:cs typeface="Times New Roman" panose="02020603050405020304" pitchFamily="18" charset="0"/>
              </a:rPr>
              <a:t> well shielded </a:t>
            </a:r>
            <a:r>
              <a:rPr lang="en-US" altLang="zh-CN" sz="1500" b="1" dirty="0" smtClean="0">
                <a:solidFill>
                  <a:prstClr val="black"/>
                </a:solidFill>
                <a:latin typeface="Times New Roman" panose="02020603050405020304" pitchFamily="18" charset="0"/>
                <a:cs typeface="Times New Roman" panose="02020603050405020304" pitchFamily="18" charset="0"/>
              </a:rPr>
              <a:t>space</a:t>
            </a:r>
            <a:endParaRPr lang="en-US" altLang="zh-CN" sz="1500" b="1" dirty="0">
              <a:solidFill>
                <a:prstClr val="black"/>
              </a:solidFill>
              <a:latin typeface="Times New Roman" panose="02020603050405020304" pitchFamily="18" charset="0"/>
              <a:cs typeface="Times New Roman" panose="02020603050405020304" pitchFamily="18" charset="0"/>
            </a:endParaRPr>
          </a:p>
        </p:txBody>
      </p:sp>
      <p:pic>
        <p:nvPicPr>
          <p:cNvPr id="10" name="图片 9"/>
          <p:cNvPicPr>
            <a:picLocks noChangeAspect="1"/>
          </p:cNvPicPr>
          <p:nvPr/>
        </p:nvPicPr>
        <p:blipFill>
          <a:blip r:embed="rId4"/>
          <a:stretch>
            <a:fillRect/>
          </a:stretch>
        </p:blipFill>
        <p:spPr>
          <a:xfrm>
            <a:off x="0" y="4997563"/>
            <a:ext cx="1778864" cy="1335467"/>
          </a:xfrm>
          <a:prstGeom prst="rect">
            <a:avLst/>
          </a:prstGeom>
        </p:spPr>
      </p:pic>
      <p:sp>
        <p:nvSpPr>
          <p:cNvPr id="14" name="文本框 13"/>
          <p:cNvSpPr txBox="1"/>
          <p:nvPr/>
        </p:nvSpPr>
        <p:spPr>
          <a:xfrm>
            <a:off x="332734" y="6277291"/>
            <a:ext cx="1178528" cy="369332"/>
          </a:xfrm>
          <a:prstGeom prst="rect">
            <a:avLst/>
          </a:prstGeom>
          <a:noFill/>
        </p:spPr>
        <p:txBody>
          <a:bodyPr wrap="none" rtlCol="0">
            <a:spAutoFit/>
          </a:bodyPr>
          <a:lstStyle/>
          <a:p>
            <a:r>
              <a:rPr lang="en-US" altLang="zh-CN" dirty="0" smtClean="0">
                <a:latin typeface="Times New Roman" panose="02020603050405020304" pitchFamily="18" charset="0"/>
                <a:cs typeface="Times New Roman" panose="02020603050405020304" pitchFamily="18" charset="0"/>
              </a:rPr>
              <a:t>Xin Zheng</a:t>
            </a:r>
            <a:endParaRPr lang="zh-CN" altLang="en-US" dirty="0">
              <a:latin typeface="Times New Roman" panose="02020603050405020304" pitchFamily="18" charset="0"/>
              <a:cs typeface="Times New Roman" panose="02020603050405020304" pitchFamily="18" charset="0"/>
            </a:endParaRPr>
          </a:p>
        </p:txBody>
      </p:sp>
      <p:cxnSp>
        <p:nvCxnSpPr>
          <p:cNvPr id="19" name="Straight Connector 7"/>
          <p:cNvCxnSpPr/>
          <p:nvPr/>
        </p:nvCxnSpPr>
        <p:spPr>
          <a:xfrm>
            <a:off x="7652411" y="5817745"/>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0" name="Straight Connector 8"/>
          <p:cNvCxnSpPr/>
          <p:nvPr/>
        </p:nvCxnSpPr>
        <p:spPr>
          <a:xfrm>
            <a:off x="6339263" y="5970925"/>
            <a:ext cx="518400" cy="0"/>
          </a:xfrm>
          <a:prstGeom prst="line">
            <a:avLst/>
          </a:prstGeom>
          <a:ln w="38100"/>
        </p:spPr>
        <p:style>
          <a:lnRef idx="3">
            <a:schemeClr val="dk1"/>
          </a:lnRef>
          <a:fillRef idx="0">
            <a:schemeClr val="dk1"/>
          </a:fillRef>
          <a:effectRef idx="2">
            <a:schemeClr val="dk1"/>
          </a:effectRef>
          <a:fontRef idx="minor">
            <a:schemeClr val="tx1"/>
          </a:fontRef>
        </p:style>
      </p:cxnSp>
      <p:sp>
        <p:nvSpPr>
          <p:cNvPr id="21" name="TextBox 16"/>
          <p:cNvSpPr txBox="1"/>
          <p:nvPr/>
        </p:nvSpPr>
        <p:spPr>
          <a:xfrm>
            <a:off x="5729116" y="5784222"/>
            <a:ext cx="582211" cy="369332"/>
          </a:xfrm>
          <a:prstGeom prst="rect">
            <a:avLst/>
          </a:prstGeom>
          <a:noFill/>
        </p:spPr>
        <p:txBody>
          <a:bodyPr wrap="none" rtlCol="0" anchor="ctr">
            <a:spAutoFit/>
          </a:bodyPr>
          <a:lstStyle/>
          <a:p>
            <a:pPr algn="ctr"/>
            <a:r>
              <a:rPr lang="en-US" b="1" dirty="0">
                <a:latin typeface="Times New Roman" pitchFamily="18" charset="0"/>
                <a:ea typeface="黑体" panose="02010609060101010101" pitchFamily="49" charset="-122"/>
                <a:cs typeface="Times New Roman" pitchFamily="18" charset="0"/>
              </a:rPr>
              <a:t>2</a:t>
            </a:r>
            <a:r>
              <a:rPr lang="en-US" b="1" baseline="30000" dirty="0">
                <a:latin typeface="Times New Roman" pitchFamily="18" charset="0"/>
                <a:ea typeface="黑体" panose="02010609060101010101" pitchFamily="49" charset="-122"/>
                <a:cs typeface="Times New Roman" pitchFamily="18" charset="0"/>
              </a:rPr>
              <a:t>3</a:t>
            </a:r>
            <a:r>
              <a:rPr lang="en-US" b="1" dirty="0">
                <a:latin typeface="Times New Roman" pitchFamily="18" charset="0"/>
                <a:ea typeface="黑体" panose="02010609060101010101" pitchFamily="49" charset="-122"/>
                <a:cs typeface="Times New Roman" pitchFamily="18" charset="0"/>
              </a:rPr>
              <a:t>S</a:t>
            </a:r>
            <a:r>
              <a:rPr lang="en-US" b="1" baseline="-25000" dirty="0">
                <a:latin typeface="Times New Roman" pitchFamily="18" charset="0"/>
                <a:ea typeface="黑体" panose="02010609060101010101" pitchFamily="49" charset="-122"/>
                <a:cs typeface="Times New Roman" pitchFamily="18" charset="0"/>
              </a:rPr>
              <a:t>1</a:t>
            </a:r>
          </a:p>
        </p:txBody>
      </p:sp>
      <p:sp>
        <p:nvSpPr>
          <p:cNvPr id="22" name="TextBox 17"/>
          <p:cNvSpPr txBox="1"/>
          <p:nvPr/>
        </p:nvSpPr>
        <p:spPr>
          <a:xfrm>
            <a:off x="5731952" y="4494994"/>
            <a:ext cx="576080" cy="369332"/>
          </a:xfrm>
          <a:prstGeom prst="rect">
            <a:avLst/>
          </a:prstGeom>
          <a:noFill/>
        </p:spPr>
        <p:txBody>
          <a:bodyPr wrap="square" rtlCol="0" anchor="ctr">
            <a:spAutoFit/>
          </a:bodyPr>
          <a:lstStyle/>
          <a:p>
            <a:pPr algn="ctr"/>
            <a:r>
              <a:rPr lang="en-US" b="1" dirty="0" smtClean="0">
                <a:latin typeface="Times New Roman" pitchFamily="18" charset="0"/>
                <a:ea typeface="黑体" panose="02010609060101010101" pitchFamily="49" charset="-122"/>
                <a:cs typeface="Times New Roman" pitchFamily="18" charset="0"/>
              </a:rPr>
              <a:t>2</a:t>
            </a:r>
            <a:r>
              <a:rPr lang="en-US" b="1" baseline="30000" dirty="0" smtClean="0">
                <a:latin typeface="Times New Roman" pitchFamily="18" charset="0"/>
                <a:ea typeface="黑体" panose="02010609060101010101" pitchFamily="49" charset="-122"/>
                <a:cs typeface="Times New Roman" pitchFamily="18" charset="0"/>
              </a:rPr>
              <a:t>3</a:t>
            </a:r>
            <a:r>
              <a:rPr lang="en-US" b="1" dirty="0" smtClean="0">
                <a:latin typeface="Times New Roman" pitchFamily="18" charset="0"/>
                <a:ea typeface="黑体" panose="02010609060101010101" pitchFamily="49" charset="-122"/>
                <a:cs typeface="Times New Roman" pitchFamily="18" charset="0"/>
              </a:rPr>
              <a:t>P</a:t>
            </a:r>
            <a:endParaRPr lang="en-US" b="1" baseline="-25000" dirty="0">
              <a:latin typeface="Times New Roman" pitchFamily="18" charset="0"/>
              <a:ea typeface="黑体" panose="02010609060101010101" pitchFamily="49" charset="-122"/>
              <a:cs typeface="Times New Roman" pitchFamily="18" charset="0"/>
            </a:endParaRPr>
          </a:p>
        </p:txBody>
      </p:sp>
      <p:cxnSp>
        <p:nvCxnSpPr>
          <p:cNvPr id="23" name="Straight Connector 52"/>
          <p:cNvCxnSpPr/>
          <p:nvPr/>
        </p:nvCxnSpPr>
        <p:spPr>
          <a:xfrm>
            <a:off x="7002560" y="4741756"/>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4" name="Straight Connector 53"/>
          <p:cNvCxnSpPr/>
          <p:nvPr/>
        </p:nvCxnSpPr>
        <p:spPr>
          <a:xfrm>
            <a:off x="7652412" y="4655118"/>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5" name="Straight Connector 54"/>
          <p:cNvCxnSpPr/>
          <p:nvPr/>
        </p:nvCxnSpPr>
        <p:spPr>
          <a:xfrm>
            <a:off x="6339263" y="4818632"/>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26" name="Straight Arrow Connector 60"/>
          <p:cNvCxnSpPr/>
          <p:nvPr/>
        </p:nvCxnSpPr>
        <p:spPr>
          <a:xfrm flipH="1" flipV="1">
            <a:off x="7944771" y="4711242"/>
            <a:ext cx="2557" cy="1098313"/>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27" name="TextBox 73"/>
          <p:cNvSpPr txBox="1"/>
          <p:nvPr/>
        </p:nvSpPr>
        <p:spPr>
          <a:xfrm>
            <a:off x="6245940" y="6059629"/>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m=-1</a:t>
            </a:r>
          </a:p>
        </p:txBody>
      </p:sp>
      <p:sp>
        <p:nvSpPr>
          <p:cNvPr id="28" name="TextBox 74"/>
          <p:cNvSpPr txBox="1"/>
          <p:nvPr/>
        </p:nvSpPr>
        <p:spPr>
          <a:xfrm>
            <a:off x="6946079" y="5968888"/>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m=0</a:t>
            </a:r>
          </a:p>
        </p:txBody>
      </p:sp>
      <p:sp>
        <p:nvSpPr>
          <p:cNvPr id="29" name="TextBox 75"/>
          <p:cNvSpPr txBox="1"/>
          <p:nvPr/>
        </p:nvSpPr>
        <p:spPr>
          <a:xfrm>
            <a:off x="7563355" y="5868447"/>
            <a:ext cx="696512" cy="300082"/>
          </a:xfrm>
          <a:prstGeom prst="rect">
            <a:avLst/>
          </a:prstGeom>
          <a:noFill/>
        </p:spPr>
        <p:txBody>
          <a:bodyPr wrap="square" rtlCol="0" anchor="ctr">
            <a:spAutoFit/>
          </a:bodyPr>
          <a:lstStyle/>
          <a:p>
            <a:pPr algn="ctr"/>
            <a:r>
              <a:rPr lang="en-US" sz="1350" b="1"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m=+1</a:t>
            </a:r>
          </a:p>
        </p:txBody>
      </p:sp>
      <p:cxnSp>
        <p:nvCxnSpPr>
          <p:cNvPr id="30" name="Straight Connector 6"/>
          <p:cNvCxnSpPr/>
          <p:nvPr/>
        </p:nvCxnSpPr>
        <p:spPr>
          <a:xfrm>
            <a:off x="7002560" y="5908156"/>
            <a:ext cx="518400" cy="0"/>
          </a:xfrm>
          <a:prstGeom prst="line">
            <a:avLst/>
          </a:prstGeom>
          <a:ln w="38100">
            <a:solidFill>
              <a:srgbClr val="FF0000"/>
            </a:solidFill>
          </a:ln>
        </p:spPr>
        <p:style>
          <a:lnRef idx="3">
            <a:schemeClr val="dk1"/>
          </a:lnRef>
          <a:fillRef idx="0">
            <a:schemeClr val="dk1"/>
          </a:fillRef>
          <a:effectRef idx="2">
            <a:schemeClr val="dk1"/>
          </a:effectRef>
          <a:fontRef idx="minor">
            <a:schemeClr val="tx1"/>
          </a:fontRef>
        </p:style>
      </p:cxnSp>
      <p:sp>
        <p:nvSpPr>
          <p:cNvPr id="31" name="TextBox 17"/>
          <p:cNvSpPr txBox="1"/>
          <p:nvPr/>
        </p:nvSpPr>
        <p:spPr>
          <a:xfrm>
            <a:off x="7944771" y="5200227"/>
            <a:ext cx="1114151" cy="323165"/>
          </a:xfrm>
          <a:prstGeom prst="rect">
            <a:avLst/>
          </a:prstGeom>
          <a:noFill/>
        </p:spPr>
        <p:txBody>
          <a:bodyPr wrap="none" rtlCol="0" anchor="ctr">
            <a:spAutoFit/>
          </a:bodyPr>
          <a:lstStyle/>
          <a:p>
            <a:pPr algn="ctr"/>
            <a:r>
              <a:rPr lang="en-US" altLang="zh-CN" sz="1500" b="1" dirty="0" smtClean="0">
                <a:solidFill>
                  <a:srgbClr val="0070C0"/>
                </a:solidFill>
                <a:latin typeface="Times New Roman" panose="02020603050405020304" pitchFamily="18" charset="0"/>
                <a:ea typeface="宋体" panose="02010600030101010101" pitchFamily="2" charset="-122"/>
                <a:cs typeface="Times New Roman" panose="02020603050405020304" pitchFamily="18" charset="0"/>
              </a:rPr>
              <a:t>Probe laser</a:t>
            </a:r>
            <a:endParaRPr lang="en-US" sz="1500" b="1" baseline="-25000" dirty="0">
              <a:solidFill>
                <a:srgbClr val="0070C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34" name="文本框 33"/>
          <p:cNvSpPr txBox="1"/>
          <p:nvPr/>
        </p:nvSpPr>
        <p:spPr>
          <a:xfrm>
            <a:off x="10749469" y="5244247"/>
            <a:ext cx="409086" cy="369332"/>
          </a:xfrm>
          <a:prstGeom prst="rect">
            <a:avLst/>
          </a:prstGeom>
          <a:noFill/>
        </p:spPr>
        <p:txBody>
          <a:bodyPr wrap="none" rtlCol="0">
            <a:spAutoFit/>
          </a:bodyPr>
          <a:lstStyle/>
          <a:p>
            <a:r>
              <a:rPr lang="el-GR" altLang="zh-CN" dirty="0" smtClean="0">
                <a:solidFill>
                  <a:srgbClr val="0070C0"/>
                </a:solidFill>
                <a:latin typeface="Times New Roman" panose="02020603050405020304" pitchFamily="18" charset="0"/>
                <a:cs typeface="Times New Roman" panose="02020603050405020304" pitchFamily="18" charset="0"/>
              </a:rPr>
              <a:t>Δ</a:t>
            </a:r>
            <a:r>
              <a:rPr lang="en-US" altLang="zh-CN" baseline="-25000" dirty="0" smtClean="0">
                <a:solidFill>
                  <a:srgbClr val="0070C0"/>
                </a:solidFill>
                <a:latin typeface="Times New Roman" panose="02020603050405020304" pitchFamily="18" charset="0"/>
                <a:cs typeface="Times New Roman" panose="02020603050405020304" pitchFamily="18" charset="0"/>
              </a:rPr>
              <a:t>2</a:t>
            </a:r>
            <a:endParaRPr lang="zh-CN" altLang="en-US" baseline="-25000" dirty="0">
              <a:solidFill>
                <a:srgbClr val="0070C0"/>
              </a:solidFill>
              <a:latin typeface="Times New Roman" panose="02020603050405020304" pitchFamily="18" charset="0"/>
              <a:cs typeface="Times New Roman" panose="02020603050405020304" pitchFamily="18" charset="0"/>
            </a:endParaRPr>
          </a:p>
        </p:txBody>
      </p:sp>
      <p:cxnSp>
        <p:nvCxnSpPr>
          <p:cNvPr id="35" name="Straight Connector 7"/>
          <p:cNvCxnSpPr/>
          <p:nvPr/>
        </p:nvCxnSpPr>
        <p:spPr>
          <a:xfrm>
            <a:off x="4051659" y="5755195"/>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36" name="Straight Connector 8"/>
          <p:cNvCxnSpPr/>
          <p:nvPr/>
        </p:nvCxnSpPr>
        <p:spPr>
          <a:xfrm>
            <a:off x="2705048" y="5985847"/>
            <a:ext cx="518400" cy="0"/>
          </a:xfrm>
          <a:prstGeom prst="line">
            <a:avLst/>
          </a:prstGeom>
          <a:ln w="38100"/>
        </p:spPr>
        <p:style>
          <a:lnRef idx="3">
            <a:schemeClr val="dk1"/>
          </a:lnRef>
          <a:fillRef idx="0">
            <a:schemeClr val="dk1"/>
          </a:fillRef>
          <a:effectRef idx="2">
            <a:schemeClr val="dk1"/>
          </a:effectRef>
          <a:fontRef idx="minor">
            <a:schemeClr val="tx1"/>
          </a:fontRef>
        </p:style>
      </p:cxnSp>
      <p:sp>
        <p:nvSpPr>
          <p:cNvPr id="37" name="TextBox 16"/>
          <p:cNvSpPr txBox="1"/>
          <p:nvPr/>
        </p:nvSpPr>
        <p:spPr>
          <a:xfrm>
            <a:off x="2131973" y="5783716"/>
            <a:ext cx="582211" cy="369332"/>
          </a:xfrm>
          <a:prstGeom prst="rect">
            <a:avLst/>
          </a:prstGeom>
          <a:noFill/>
        </p:spPr>
        <p:txBody>
          <a:bodyPr wrap="none" rtlCol="0" anchor="ctr">
            <a:spAutoFit/>
          </a:bodyPr>
          <a:lstStyle/>
          <a:p>
            <a:pPr algn="ctr"/>
            <a:r>
              <a:rPr lang="en-US" b="1" dirty="0">
                <a:latin typeface="Times New Roman" pitchFamily="18" charset="0"/>
                <a:ea typeface="黑体" panose="02010609060101010101" pitchFamily="49" charset="-122"/>
                <a:cs typeface="Times New Roman" pitchFamily="18" charset="0"/>
              </a:rPr>
              <a:t>2</a:t>
            </a:r>
            <a:r>
              <a:rPr lang="en-US" b="1" baseline="30000" dirty="0">
                <a:latin typeface="Times New Roman" pitchFamily="18" charset="0"/>
                <a:ea typeface="黑体" panose="02010609060101010101" pitchFamily="49" charset="-122"/>
                <a:cs typeface="Times New Roman" pitchFamily="18" charset="0"/>
              </a:rPr>
              <a:t>3</a:t>
            </a:r>
            <a:r>
              <a:rPr lang="en-US" b="1" dirty="0">
                <a:latin typeface="Times New Roman" pitchFamily="18" charset="0"/>
                <a:ea typeface="黑体" panose="02010609060101010101" pitchFamily="49" charset="-122"/>
                <a:cs typeface="Times New Roman" pitchFamily="18" charset="0"/>
              </a:rPr>
              <a:t>S</a:t>
            </a:r>
            <a:r>
              <a:rPr lang="en-US" b="1" baseline="-25000" dirty="0">
                <a:latin typeface="Times New Roman" pitchFamily="18" charset="0"/>
                <a:ea typeface="黑体" panose="02010609060101010101" pitchFamily="49" charset="-122"/>
                <a:cs typeface="Times New Roman" pitchFamily="18" charset="0"/>
              </a:rPr>
              <a:t>1</a:t>
            </a:r>
          </a:p>
        </p:txBody>
      </p:sp>
      <p:sp>
        <p:nvSpPr>
          <p:cNvPr id="38" name="TextBox 73"/>
          <p:cNvSpPr txBox="1"/>
          <p:nvPr/>
        </p:nvSpPr>
        <p:spPr>
          <a:xfrm>
            <a:off x="2662528" y="6003007"/>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m=-1</a:t>
            </a:r>
          </a:p>
        </p:txBody>
      </p:sp>
      <p:sp>
        <p:nvSpPr>
          <p:cNvPr id="39" name="TextBox 74"/>
          <p:cNvSpPr txBox="1"/>
          <p:nvPr/>
        </p:nvSpPr>
        <p:spPr>
          <a:xfrm>
            <a:off x="3336042" y="5860415"/>
            <a:ext cx="611723" cy="300082"/>
          </a:xfrm>
          <a:prstGeom prst="rect">
            <a:avLst/>
          </a:prstGeom>
          <a:noFill/>
        </p:spPr>
        <p:txBody>
          <a:bodyPr wrap="square" rtlCol="0" anchor="ctr">
            <a:spAutoFit/>
          </a:bodyPr>
          <a:lstStyle/>
          <a:p>
            <a:pPr algn="ctr"/>
            <a:r>
              <a:rPr lang="en-US" sz="1350" b="1" dirty="0">
                <a:latin typeface="Times New Roman" panose="02020603050405020304" pitchFamily="18" charset="0"/>
                <a:ea typeface="黑体" panose="02010609060101010101" pitchFamily="49" charset="-122"/>
                <a:cs typeface="Times New Roman" panose="02020603050405020304" pitchFamily="18" charset="0"/>
              </a:rPr>
              <a:t>m=0</a:t>
            </a:r>
          </a:p>
        </p:txBody>
      </p:sp>
      <p:sp>
        <p:nvSpPr>
          <p:cNvPr id="40" name="TextBox 75"/>
          <p:cNvSpPr txBox="1"/>
          <p:nvPr/>
        </p:nvSpPr>
        <p:spPr>
          <a:xfrm>
            <a:off x="3967778" y="5761462"/>
            <a:ext cx="696512" cy="300082"/>
          </a:xfrm>
          <a:prstGeom prst="rect">
            <a:avLst/>
          </a:prstGeom>
          <a:noFill/>
        </p:spPr>
        <p:txBody>
          <a:bodyPr wrap="square" rtlCol="0" anchor="ctr">
            <a:spAutoFit/>
          </a:bodyPr>
          <a:lstStyle/>
          <a:p>
            <a:pPr algn="ctr"/>
            <a:r>
              <a:rPr lang="en-US" sz="1350" b="1" dirty="0">
                <a:solidFill>
                  <a:srgbClr val="002060"/>
                </a:solidFill>
                <a:latin typeface="Times New Roman" panose="02020603050405020304" pitchFamily="18" charset="0"/>
                <a:ea typeface="黑体" panose="02010609060101010101" pitchFamily="49" charset="-122"/>
                <a:cs typeface="Times New Roman" panose="02020603050405020304" pitchFamily="18" charset="0"/>
              </a:rPr>
              <a:t>m=+1</a:t>
            </a:r>
          </a:p>
        </p:txBody>
      </p:sp>
      <p:cxnSp>
        <p:nvCxnSpPr>
          <p:cNvPr id="42" name="Straight Connector 52"/>
          <p:cNvCxnSpPr/>
          <p:nvPr/>
        </p:nvCxnSpPr>
        <p:spPr>
          <a:xfrm>
            <a:off x="2751641" y="4973178"/>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43" name="Straight Arrow Connector 60"/>
          <p:cNvCxnSpPr/>
          <p:nvPr/>
        </p:nvCxnSpPr>
        <p:spPr>
          <a:xfrm flipV="1">
            <a:off x="2994299" y="4855000"/>
            <a:ext cx="665094" cy="1121023"/>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sp>
        <p:nvSpPr>
          <p:cNvPr id="44" name="TextBox 17"/>
          <p:cNvSpPr txBox="1"/>
          <p:nvPr/>
        </p:nvSpPr>
        <p:spPr>
          <a:xfrm>
            <a:off x="4424522" y="4836608"/>
            <a:ext cx="1146469" cy="323165"/>
          </a:xfrm>
          <a:prstGeom prst="rect">
            <a:avLst/>
          </a:prstGeom>
          <a:noFill/>
        </p:spPr>
        <p:txBody>
          <a:bodyPr wrap="none" rtlCol="0" anchor="ctr">
            <a:spAutoFit/>
          </a:bodyPr>
          <a:lstStyle/>
          <a:p>
            <a:pPr algn="ctr"/>
            <a:r>
              <a:rPr lang="en-US" altLang="zh-CN" sz="1500" b="1" dirty="0" smtClean="0">
                <a:solidFill>
                  <a:srgbClr val="0070C0"/>
                </a:solidFill>
                <a:latin typeface="Times New Roman" panose="02020603050405020304" pitchFamily="18" charset="0"/>
                <a:ea typeface="宋体" panose="02010600030101010101" pitchFamily="2" charset="-122"/>
                <a:cs typeface="Times New Roman" panose="02020603050405020304" pitchFamily="18" charset="0"/>
              </a:rPr>
              <a:t>Pump laser</a:t>
            </a:r>
            <a:endParaRPr lang="en-US" sz="1500" b="1" baseline="-25000" dirty="0">
              <a:solidFill>
                <a:srgbClr val="0070C0"/>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45" name="矩形 44"/>
          <p:cNvSpPr/>
          <p:nvPr/>
        </p:nvSpPr>
        <p:spPr>
          <a:xfrm>
            <a:off x="4465106" y="5085019"/>
            <a:ext cx="397866" cy="369332"/>
          </a:xfrm>
          <a:prstGeom prst="rect">
            <a:avLst/>
          </a:prstGeom>
        </p:spPr>
        <p:txBody>
          <a:bodyPr wrap="none">
            <a:spAutoFit/>
          </a:bodyPr>
          <a:lstStyle/>
          <a:p>
            <a:r>
              <a:rPr lang="el-GR" altLang="zh-CN" b="1" dirty="0" smtClean="0">
                <a:solidFill>
                  <a:srgbClr val="0070C0"/>
                </a:solidFill>
                <a:latin typeface="Times New Roman" pitchFamily="18" charset="0"/>
                <a:cs typeface="Times New Roman" pitchFamily="18" charset="0"/>
              </a:rPr>
              <a:t>σ</a:t>
            </a:r>
            <a:r>
              <a:rPr lang="en-US" altLang="zh-CN" b="1" baseline="30000" dirty="0" smtClean="0">
                <a:solidFill>
                  <a:srgbClr val="0070C0"/>
                </a:solidFill>
                <a:latin typeface="Times New Roman" pitchFamily="18" charset="0"/>
                <a:cs typeface="Times New Roman" pitchFamily="18" charset="0"/>
              </a:rPr>
              <a:t>+</a:t>
            </a:r>
            <a:endParaRPr lang="zh-CN" altLang="en-US" sz="1500" b="1" baseline="30000" dirty="0">
              <a:solidFill>
                <a:srgbClr val="0070C0"/>
              </a:solidFill>
              <a:latin typeface="宋体" panose="02010600030101010101" pitchFamily="2" charset="-122"/>
              <a:ea typeface="宋体" panose="02010600030101010101" pitchFamily="2" charset="-122"/>
              <a:cs typeface="Times New Roman" pitchFamily="18" charset="0"/>
            </a:endParaRPr>
          </a:p>
        </p:txBody>
      </p:sp>
      <p:sp>
        <p:nvSpPr>
          <p:cNvPr id="46" name="TextBox 17"/>
          <p:cNvSpPr txBox="1"/>
          <p:nvPr/>
        </p:nvSpPr>
        <p:spPr>
          <a:xfrm>
            <a:off x="2158190" y="4774486"/>
            <a:ext cx="595036" cy="369332"/>
          </a:xfrm>
          <a:prstGeom prst="rect">
            <a:avLst/>
          </a:prstGeom>
          <a:noFill/>
        </p:spPr>
        <p:txBody>
          <a:bodyPr wrap="none" rtlCol="0" anchor="ctr">
            <a:spAutoFit/>
          </a:bodyPr>
          <a:lstStyle/>
          <a:p>
            <a:pPr algn="ctr"/>
            <a:r>
              <a:rPr lang="en-US" b="1" dirty="0" smtClean="0">
                <a:latin typeface="Times New Roman" pitchFamily="18" charset="0"/>
                <a:ea typeface="黑体" panose="02010609060101010101" pitchFamily="49" charset="-122"/>
                <a:cs typeface="Times New Roman" pitchFamily="18" charset="0"/>
              </a:rPr>
              <a:t>2</a:t>
            </a:r>
            <a:r>
              <a:rPr lang="en-US" b="1" baseline="30000" dirty="0" smtClean="0">
                <a:latin typeface="Times New Roman" pitchFamily="18" charset="0"/>
                <a:ea typeface="黑体" panose="02010609060101010101" pitchFamily="49" charset="-122"/>
                <a:cs typeface="Times New Roman" pitchFamily="18" charset="0"/>
              </a:rPr>
              <a:t>3</a:t>
            </a:r>
            <a:r>
              <a:rPr lang="en-US" b="1" dirty="0" smtClean="0">
                <a:latin typeface="Times New Roman" pitchFamily="18" charset="0"/>
                <a:ea typeface="黑体" panose="02010609060101010101" pitchFamily="49" charset="-122"/>
                <a:cs typeface="Times New Roman" pitchFamily="18" charset="0"/>
              </a:rPr>
              <a:t>P</a:t>
            </a:r>
            <a:r>
              <a:rPr lang="en-US" altLang="zh-CN" b="1" baseline="-25000" dirty="0" smtClean="0">
                <a:latin typeface="Times New Roman" pitchFamily="18" charset="0"/>
                <a:ea typeface="黑体" panose="02010609060101010101" pitchFamily="49" charset="-122"/>
                <a:cs typeface="Times New Roman" pitchFamily="18" charset="0"/>
              </a:rPr>
              <a:t>1</a:t>
            </a:r>
            <a:endParaRPr lang="en-US" b="1" baseline="-25000" dirty="0">
              <a:latin typeface="Times New Roman" pitchFamily="18" charset="0"/>
              <a:ea typeface="黑体" panose="02010609060101010101" pitchFamily="49" charset="-122"/>
              <a:cs typeface="Times New Roman" pitchFamily="18" charset="0"/>
            </a:endParaRPr>
          </a:p>
        </p:txBody>
      </p:sp>
      <p:cxnSp>
        <p:nvCxnSpPr>
          <p:cNvPr id="47" name="直接箭头连接符 46"/>
          <p:cNvCxnSpPr/>
          <p:nvPr/>
        </p:nvCxnSpPr>
        <p:spPr>
          <a:xfrm flipH="1">
            <a:off x="3711645" y="4860812"/>
            <a:ext cx="13295" cy="773451"/>
          </a:xfrm>
          <a:prstGeom prst="straightConnector1">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8" name="直接箭头连接符 47"/>
          <p:cNvCxnSpPr/>
          <p:nvPr/>
        </p:nvCxnSpPr>
        <p:spPr>
          <a:xfrm>
            <a:off x="4347070" y="4818822"/>
            <a:ext cx="7538" cy="815441"/>
          </a:xfrm>
          <a:prstGeom prst="straightConnector1">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49" name="Straight Connector 52"/>
          <p:cNvCxnSpPr/>
          <p:nvPr/>
        </p:nvCxnSpPr>
        <p:spPr>
          <a:xfrm>
            <a:off x="3388256" y="4846910"/>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0" name="Straight Connector 52"/>
          <p:cNvCxnSpPr/>
          <p:nvPr/>
        </p:nvCxnSpPr>
        <p:spPr>
          <a:xfrm>
            <a:off x="4051659" y="4750025"/>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1" name="Straight Connector 52"/>
          <p:cNvCxnSpPr/>
          <p:nvPr/>
        </p:nvCxnSpPr>
        <p:spPr>
          <a:xfrm>
            <a:off x="3405303" y="5875603"/>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2" name="Straight Arrow Connector 60"/>
          <p:cNvCxnSpPr/>
          <p:nvPr/>
        </p:nvCxnSpPr>
        <p:spPr>
          <a:xfrm flipV="1">
            <a:off x="3700872" y="4801624"/>
            <a:ext cx="600468" cy="1039362"/>
          </a:xfrm>
          <a:prstGeom prst="straightConnector1">
            <a:avLst/>
          </a:prstGeom>
          <a:ln w="38100">
            <a:solidFill>
              <a:srgbClr val="0070C0"/>
            </a:solidFill>
            <a:prstDash val="solid"/>
            <a:tailEnd type="triangle"/>
          </a:ln>
        </p:spPr>
        <p:style>
          <a:lnRef idx="1">
            <a:schemeClr val="accent1"/>
          </a:lnRef>
          <a:fillRef idx="0">
            <a:schemeClr val="accent1"/>
          </a:fillRef>
          <a:effectRef idx="0">
            <a:schemeClr val="accent1"/>
          </a:effectRef>
          <a:fontRef idx="minor">
            <a:schemeClr val="tx1"/>
          </a:fontRef>
        </p:style>
      </p:cxnSp>
      <p:cxnSp>
        <p:nvCxnSpPr>
          <p:cNvPr id="67" name="直接箭头连接符 66"/>
          <p:cNvCxnSpPr/>
          <p:nvPr/>
        </p:nvCxnSpPr>
        <p:spPr>
          <a:xfrm flipH="1">
            <a:off x="7218698" y="4744758"/>
            <a:ext cx="615509" cy="972546"/>
          </a:xfrm>
          <a:prstGeom prst="straightConnector1">
            <a:avLst/>
          </a:prstGeom>
          <a:ln w="2540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53" name="Straight Connector 54"/>
          <p:cNvCxnSpPr/>
          <p:nvPr/>
        </p:nvCxnSpPr>
        <p:spPr>
          <a:xfrm>
            <a:off x="6339263" y="5131199"/>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4" name="Straight Connector 54"/>
          <p:cNvCxnSpPr/>
          <p:nvPr/>
        </p:nvCxnSpPr>
        <p:spPr>
          <a:xfrm>
            <a:off x="6988165" y="5043743"/>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5" name="Straight Connector 54"/>
          <p:cNvCxnSpPr/>
          <p:nvPr/>
        </p:nvCxnSpPr>
        <p:spPr>
          <a:xfrm>
            <a:off x="7656942" y="4956574"/>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6" name="Straight Connector 54"/>
          <p:cNvCxnSpPr/>
          <p:nvPr/>
        </p:nvCxnSpPr>
        <p:spPr>
          <a:xfrm>
            <a:off x="5690003" y="5209171"/>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7" name="Straight Connector 54"/>
          <p:cNvCxnSpPr/>
          <p:nvPr/>
        </p:nvCxnSpPr>
        <p:spPr>
          <a:xfrm>
            <a:off x="8305823" y="4873450"/>
            <a:ext cx="51840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58" name="Straight Connector 54"/>
          <p:cNvCxnSpPr/>
          <p:nvPr/>
        </p:nvCxnSpPr>
        <p:spPr>
          <a:xfrm>
            <a:off x="7002560" y="4352195"/>
            <a:ext cx="518400" cy="0"/>
          </a:xfrm>
          <a:prstGeom prst="line">
            <a:avLst/>
          </a:prstGeom>
          <a:ln w="38100"/>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470999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椭圆 162"/>
          <p:cNvSpPr/>
          <p:nvPr/>
        </p:nvSpPr>
        <p:spPr>
          <a:xfrm>
            <a:off x="7019927" y="4810125"/>
            <a:ext cx="251553" cy="285750"/>
          </a:xfrm>
          <a:prstGeom prst="ellipse">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3" name="灯片编号占位符 12"/>
          <p:cNvSpPr>
            <a:spLocks noGrp="1"/>
          </p:cNvSpPr>
          <p:nvPr>
            <p:ph type="sldNum" sz="quarter" idx="12"/>
          </p:nvPr>
        </p:nvSpPr>
        <p:spPr>
          <a:xfrm>
            <a:off x="8508869" y="6429090"/>
            <a:ext cx="914400" cy="284163"/>
          </a:xfrm>
        </p:spPr>
        <p:txBody>
          <a:bodyPr/>
          <a:lstStyle/>
          <a:p>
            <a:fld id="{C7540D9A-9897-4F00-B1E8-BC662C5C31CF}" type="slidenum">
              <a:rPr lang="zh-CN" altLang="en-US" sz="1200" smtClean="0"/>
              <a:pPr/>
              <a:t>7</a:t>
            </a:fld>
            <a:endParaRPr lang="zh-CN" altLang="en-US" sz="1200" dirty="0"/>
          </a:p>
        </p:txBody>
      </p:sp>
      <p:sp>
        <p:nvSpPr>
          <p:cNvPr id="17" name="标题 1"/>
          <p:cNvSpPr txBox="1">
            <a:spLocks/>
          </p:cNvSpPr>
          <p:nvPr/>
        </p:nvSpPr>
        <p:spPr>
          <a:xfrm>
            <a:off x="0" y="90372"/>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itchFamily="18" charset="0"/>
                <a:ea typeface="Arial Unicode MS" panose="020B0604020202020204" pitchFamily="34" charset="-122"/>
                <a:cs typeface="Times New Roman" pitchFamily="18" charset="0"/>
              </a:rPr>
              <a:t>Optical </a:t>
            </a:r>
            <a:r>
              <a:rPr lang="en-US" altLang="zh-CN" sz="2400" b="1" dirty="0">
                <a:latin typeface="Times New Roman" pitchFamily="18" charset="0"/>
                <a:ea typeface="Arial Unicode MS" panose="020B0604020202020204" pitchFamily="34" charset="-122"/>
                <a:cs typeface="Times New Roman" pitchFamily="18" charset="0"/>
              </a:rPr>
              <a:t>Setup</a:t>
            </a:r>
          </a:p>
        </p:txBody>
      </p:sp>
      <p:sp>
        <p:nvSpPr>
          <p:cNvPr id="18" name="矩形 17"/>
          <p:cNvSpPr/>
          <p:nvPr/>
        </p:nvSpPr>
        <p:spPr>
          <a:xfrm>
            <a:off x="2683478" y="1779994"/>
            <a:ext cx="1206381" cy="516935"/>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Fiber Master Laser</a:t>
            </a:r>
            <a:endParaRPr lang="zh-CN" altLang="en-US" sz="1350"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9" name="矩形 18"/>
          <p:cNvSpPr/>
          <p:nvPr/>
        </p:nvSpPr>
        <p:spPr>
          <a:xfrm>
            <a:off x="2660420" y="3263202"/>
            <a:ext cx="1206381" cy="487093"/>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Cooling Laser</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20" name="矩形 19"/>
          <p:cNvSpPr/>
          <p:nvPr/>
        </p:nvSpPr>
        <p:spPr>
          <a:xfrm>
            <a:off x="2660420" y="4677166"/>
            <a:ext cx="1206381" cy="511649"/>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Pump Laser</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pic>
        <p:nvPicPr>
          <p:cNvPr id="22" name="Picture 2"/>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rot="21211988">
            <a:off x="319485" y="1291882"/>
            <a:ext cx="1730831" cy="1158926"/>
          </a:xfrm>
          <a:prstGeom prst="rect">
            <a:avLst/>
          </a:prstGeom>
          <a:noFill/>
          <a:ln w="9525">
            <a:noFill/>
            <a:miter lim="800000"/>
            <a:headEnd/>
            <a:tailEnd/>
          </a:ln>
        </p:spPr>
      </p:pic>
      <p:sp>
        <p:nvSpPr>
          <p:cNvPr id="10" name="文本框 9"/>
          <p:cNvSpPr txBox="1"/>
          <p:nvPr/>
        </p:nvSpPr>
        <p:spPr>
          <a:xfrm>
            <a:off x="-30063" y="2274985"/>
            <a:ext cx="2821863"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Temperature controlled ULE cavity</a:t>
            </a:r>
            <a:endParaRPr lang="zh-CN" altLang="en-US" sz="1350" b="1" dirty="0">
              <a:latin typeface="Times New Roman" panose="02020603050405020304" pitchFamily="18" charset="0"/>
              <a:cs typeface="Times New Roman" panose="02020603050405020304" pitchFamily="18" charset="0"/>
            </a:endParaRPr>
          </a:p>
        </p:txBody>
      </p:sp>
      <p:sp>
        <p:nvSpPr>
          <p:cNvPr id="23" name="文本框 22"/>
          <p:cNvSpPr txBox="1"/>
          <p:nvPr/>
        </p:nvSpPr>
        <p:spPr>
          <a:xfrm>
            <a:off x="1931158" y="1501114"/>
            <a:ext cx="1713931"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PDH locking scheme</a:t>
            </a:r>
            <a:endParaRPr lang="zh-CN" altLang="en-US" sz="1350" b="1" dirty="0">
              <a:latin typeface="Times New Roman" panose="02020603050405020304" pitchFamily="18" charset="0"/>
              <a:cs typeface="Times New Roman" panose="02020603050405020304" pitchFamily="18" charset="0"/>
            </a:endParaRPr>
          </a:p>
        </p:txBody>
      </p:sp>
      <p:sp>
        <p:nvSpPr>
          <p:cNvPr id="103" name="矩形 102"/>
          <p:cNvSpPr/>
          <p:nvPr/>
        </p:nvSpPr>
        <p:spPr>
          <a:xfrm>
            <a:off x="738420" y="2582315"/>
            <a:ext cx="1110274" cy="498873"/>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Phase lock module</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grpSp>
        <p:nvGrpSpPr>
          <p:cNvPr id="73" name="组合 72"/>
          <p:cNvGrpSpPr/>
          <p:nvPr/>
        </p:nvGrpSpPr>
        <p:grpSpPr>
          <a:xfrm>
            <a:off x="3768076" y="4372070"/>
            <a:ext cx="1380419" cy="1317423"/>
            <a:chOff x="1105172" y="4585161"/>
            <a:chExt cx="1234603" cy="1386502"/>
          </a:xfrm>
        </p:grpSpPr>
        <p:sp>
          <p:nvSpPr>
            <p:cNvPr id="67" name="文本框 66"/>
            <p:cNvSpPr txBox="1">
              <a:spLocks noChangeAspect="1"/>
            </p:cNvSpPr>
            <p:nvPr/>
          </p:nvSpPr>
          <p:spPr>
            <a:xfrm>
              <a:off x="1105172" y="5631553"/>
              <a:ext cx="1234603" cy="340110"/>
            </a:xfrm>
            <a:prstGeom prst="rect">
              <a:avLst/>
            </a:prstGeom>
            <a:noFill/>
          </p:spPr>
          <p:txBody>
            <a:bodyPr wrap="square" rtlCol="0">
              <a:spAutoFit/>
            </a:bodyPr>
            <a:lstStyle/>
            <a:p>
              <a:pPr algn="ctr"/>
              <a:r>
                <a:rPr lang="en-US" altLang="zh-CN" sz="1500" b="1" dirty="0">
                  <a:ea typeface="黑体" panose="02010609060101010101" pitchFamily="49" charset="-122"/>
                  <a:cs typeface="Times New Roman" panose="02020603050405020304" pitchFamily="18" charset="0"/>
                </a:rPr>
                <a:t>2</a:t>
              </a:r>
              <a:r>
                <a:rPr lang="en-US" altLang="zh-CN" sz="1500" b="1" baseline="30000" dirty="0">
                  <a:ea typeface="黑体" panose="02010609060101010101" pitchFamily="49" charset="-122"/>
                  <a:cs typeface="Times New Roman" panose="02020603050405020304" pitchFamily="18" charset="0"/>
                </a:rPr>
                <a:t>3</a:t>
              </a:r>
              <a:r>
                <a:rPr lang="en-US" altLang="zh-CN" sz="1500" b="1" dirty="0">
                  <a:ea typeface="黑体" panose="02010609060101010101" pitchFamily="49" charset="-122"/>
                  <a:cs typeface="Times New Roman" panose="02020603050405020304" pitchFamily="18" charset="0"/>
                </a:rPr>
                <a:t>S</a:t>
              </a:r>
              <a:r>
                <a:rPr lang="en-US" altLang="zh-CN" sz="1500" b="1" baseline="-25000" dirty="0">
                  <a:ea typeface="黑体" panose="02010609060101010101" pitchFamily="49" charset="-122"/>
                  <a:cs typeface="Times New Roman" panose="02020603050405020304" pitchFamily="18" charset="0"/>
                </a:rPr>
                <a:t>1</a:t>
              </a:r>
              <a:endParaRPr lang="zh-CN" altLang="en-US" sz="1500" b="1" baseline="-25000" dirty="0">
                <a:ea typeface="黑体" panose="02010609060101010101" pitchFamily="49" charset="-122"/>
                <a:cs typeface="Times New Roman" panose="02020603050405020304" pitchFamily="18" charset="0"/>
              </a:endParaRPr>
            </a:p>
          </p:txBody>
        </p:sp>
        <p:cxnSp>
          <p:nvCxnSpPr>
            <p:cNvPr id="69" name="直接连接符 68"/>
            <p:cNvCxnSpPr>
              <a:cxnSpLocks noChangeAspect="1"/>
            </p:cNvCxnSpPr>
            <p:nvPr/>
          </p:nvCxnSpPr>
          <p:spPr>
            <a:xfrm>
              <a:off x="1535604" y="5636249"/>
              <a:ext cx="37374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70" name="直接连接符 69"/>
            <p:cNvCxnSpPr>
              <a:cxnSpLocks noChangeAspect="1"/>
            </p:cNvCxnSpPr>
            <p:nvPr/>
          </p:nvCxnSpPr>
          <p:spPr>
            <a:xfrm>
              <a:off x="1523287" y="4914366"/>
              <a:ext cx="418750" cy="0"/>
            </a:xfrm>
            <a:prstGeom prst="line">
              <a:avLst/>
            </a:prstGeom>
            <a:ln w="38100"/>
          </p:spPr>
          <p:style>
            <a:lnRef idx="3">
              <a:schemeClr val="dk1"/>
            </a:lnRef>
            <a:fillRef idx="0">
              <a:schemeClr val="dk1"/>
            </a:fillRef>
            <a:effectRef idx="2">
              <a:schemeClr val="dk1"/>
            </a:effectRef>
            <a:fontRef idx="minor">
              <a:schemeClr val="tx1"/>
            </a:fontRef>
          </p:style>
        </p:cxnSp>
        <p:sp>
          <p:nvSpPr>
            <p:cNvPr id="71" name="文本框 70"/>
            <p:cNvSpPr txBox="1">
              <a:spLocks noChangeAspect="1"/>
            </p:cNvSpPr>
            <p:nvPr/>
          </p:nvSpPr>
          <p:spPr>
            <a:xfrm>
              <a:off x="1269910" y="4585161"/>
              <a:ext cx="925504" cy="340110"/>
            </a:xfrm>
            <a:prstGeom prst="rect">
              <a:avLst/>
            </a:prstGeom>
            <a:noFill/>
          </p:spPr>
          <p:txBody>
            <a:bodyPr wrap="square" rtlCol="0">
              <a:spAutoFit/>
            </a:bodyPr>
            <a:lstStyle/>
            <a:p>
              <a:pPr algn="ctr"/>
              <a:r>
                <a:rPr lang="en-US" altLang="zh-CN" sz="1500" b="1" dirty="0">
                  <a:ea typeface="黑体" panose="02010609060101010101" pitchFamily="49" charset="-122"/>
                  <a:cs typeface="Times New Roman" panose="02020603050405020304" pitchFamily="18" charset="0"/>
                </a:rPr>
                <a:t>2</a:t>
              </a:r>
              <a:r>
                <a:rPr lang="en-US" altLang="zh-CN" sz="1500" b="1" baseline="30000" dirty="0">
                  <a:ea typeface="黑体" panose="02010609060101010101" pitchFamily="49" charset="-122"/>
                  <a:cs typeface="Times New Roman" panose="02020603050405020304" pitchFamily="18" charset="0"/>
                </a:rPr>
                <a:t>3</a:t>
              </a:r>
              <a:r>
                <a:rPr lang="en-US" altLang="zh-CN" sz="1500" b="1" dirty="0">
                  <a:ea typeface="黑体" panose="02010609060101010101" pitchFamily="49" charset="-122"/>
                  <a:cs typeface="Times New Roman" panose="02020603050405020304" pitchFamily="18" charset="0"/>
                </a:rPr>
                <a:t>P</a:t>
              </a:r>
              <a:r>
                <a:rPr lang="en-US" altLang="zh-CN" sz="1500" b="1" baseline="-25000" dirty="0">
                  <a:ea typeface="黑体" panose="02010609060101010101" pitchFamily="49" charset="-122"/>
                  <a:cs typeface="Times New Roman" panose="02020603050405020304" pitchFamily="18" charset="0"/>
                </a:rPr>
                <a:t>1</a:t>
              </a:r>
              <a:endParaRPr lang="zh-CN" altLang="en-US" sz="1500" b="1" baseline="-25000" dirty="0">
                <a:ea typeface="黑体" panose="02010609060101010101" pitchFamily="49" charset="-122"/>
                <a:cs typeface="Times New Roman" panose="02020603050405020304" pitchFamily="18" charset="0"/>
              </a:endParaRPr>
            </a:p>
          </p:txBody>
        </p:sp>
        <p:cxnSp>
          <p:nvCxnSpPr>
            <p:cNvPr id="72" name="直接箭头连接符 71"/>
            <p:cNvCxnSpPr>
              <a:cxnSpLocks noChangeAspect="1"/>
            </p:cNvCxnSpPr>
            <p:nvPr/>
          </p:nvCxnSpPr>
          <p:spPr>
            <a:xfrm flipV="1">
              <a:off x="1722474" y="4922578"/>
              <a:ext cx="0" cy="6733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65" name="组合 64"/>
          <p:cNvGrpSpPr/>
          <p:nvPr/>
        </p:nvGrpSpPr>
        <p:grpSpPr>
          <a:xfrm>
            <a:off x="3647164" y="2802017"/>
            <a:ext cx="1705229" cy="1424651"/>
            <a:chOff x="1203132" y="4747350"/>
            <a:chExt cx="1234603" cy="1330840"/>
          </a:xfrm>
        </p:grpSpPr>
        <p:sp>
          <p:nvSpPr>
            <p:cNvPr id="61" name="文本框 60"/>
            <p:cNvSpPr txBox="1">
              <a:spLocks noChangeAspect="1"/>
            </p:cNvSpPr>
            <p:nvPr/>
          </p:nvSpPr>
          <p:spPr>
            <a:xfrm>
              <a:off x="1203132" y="5776305"/>
              <a:ext cx="1234603" cy="301885"/>
            </a:xfrm>
            <a:prstGeom prst="rect">
              <a:avLst/>
            </a:prstGeom>
            <a:noFill/>
          </p:spPr>
          <p:txBody>
            <a:bodyPr wrap="square" rtlCol="0">
              <a:spAutoFit/>
            </a:bodyPr>
            <a:lstStyle/>
            <a:p>
              <a:pPr algn="ctr"/>
              <a:r>
                <a:rPr lang="en-US" altLang="zh-CN" sz="1500" b="1" dirty="0">
                  <a:ea typeface="黑体" panose="02010609060101010101" pitchFamily="49" charset="-122"/>
                  <a:cs typeface="Times New Roman" panose="02020603050405020304" pitchFamily="18" charset="0"/>
                </a:rPr>
                <a:t>2</a:t>
              </a:r>
              <a:r>
                <a:rPr lang="en-US" altLang="zh-CN" sz="1500" b="1" baseline="30000" dirty="0">
                  <a:ea typeface="黑体" panose="02010609060101010101" pitchFamily="49" charset="-122"/>
                  <a:cs typeface="Times New Roman" panose="02020603050405020304" pitchFamily="18" charset="0"/>
                </a:rPr>
                <a:t>3</a:t>
              </a:r>
              <a:r>
                <a:rPr lang="en-US" altLang="zh-CN" sz="1500" b="1" dirty="0">
                  <a:ea typeface="黑体" panose="02010609060101010101" pitchFamily="49" charset="-122"/>
                  <a:cs typeface="Times New Roman" panose="02020603050405020304" pitchFamily="18" charset="0"/>
                </a:rPr>
                <a:t>S</a:t>
              </a:r>
              <a:r>
                <a:rPr lang="en-US" altLang="zh-CN" sz="1500" b="1" baseline="-25000" dirty="0">
                  <a:ea typeface="黑体" panose="02010609060101010101" pitchFamily="49" charset="-122"/>
                  <a:cs typeface="Times New Roman" panose="02020603050405020304" pitchFamily="18" charset="0"/>
                </a:rPr>
                <a:t>1</a:t>
              </a:r>
              <a:endParaRPr lang="zh-CN" altLang="en-US" sz="1500" b="1" baseline="-25000" dirty="0">
                <a:ea typeface="黑体" panose="02010609060101010101" pitchFamily="49" charset="-122"/>
                <a:cs typeface="Times New Roman" panose="02020603050405020304" pitchFamily="18" charset="0"/>
              </a:endParaRPr>
            </a:p>
          </p:txBody>
        </p:sp>
        <p:grpSp>
          <p:nvGrpSpPr>
            <p:cNvPr id="64" name="组合 63"/>
            <p:cNvGrpSpPr/>
            <p:nvPr/>
          </p:nvGrpSpPr>
          <p:grpSpPr>
            <a:xfrm>
              <a:off x="1351728" y="4747350"/>
              <a:ext cx="925504" cy="1051088"/>
              <a:chOff x="1351728" y="4747350"/>
              <a:chExt cx="925504" cy="1051088"/>
            </a:xfrm>
          </p:grpSpPr>
          <p:cxnSp>
            <p:nvCxnSpPr>
              <p:cNvPr id="59" name="直接连接符 58"/>
              <p:cNvCxnSpPr>
                <a:cxnSpLocks noChangeAspect="1"/>
              </p:cNvCxnSpPr>
              <p:nvPr/>
            </p:nvCxnSpPr>
            <p:spPr>
              <a:xfrm>
                <a:off x="1617422" y="5798438"/>
                <a:ext cx="373740" cy="0"/>
              </a:xfrm>
              <a:prstGeom prst="line">
                <a:avLst/>
              </a:prstGeom>
              <a:ln w="38100"/>
            </p:spPr>
            <p:style>
              <a:lnRef idx="3">
                <a:schemeClr val="dk1"/>
              </a:lnRef>
              <a:fillRef idx="0">
                <a:schemeClr val="dk1"/>
              </a:fillRef>
              <a:effectRef idx="2">
                <a:schemeClr val="dk1"/>
              </a:effectRef>
              <a:fontRef idx="minor">
                <a:schemeClr val="tx1"/>
              </a:fontRef>
            </p:style>
          </p:cxnSp>
          <p:cxnSp>
            <p:nvCxnSpPr>
              <p:cNvPr id="60" name="直接连接符 59"/>
              <p:cNvCxnSpPr>
                <a:cxnSpLocks noChangeAspect="1"/>
              </p:cNvCxnSpPr>
              <p:nvPr/>
            </p:nvCxnSpPr>
            <p:spPr>
              <a:xfrm>
                <a:off x="1605105" y="5076555"/>
                <a:ext cx="418750" cy="0"/>
              </a:xfrm>
              <a:prstGeom prst="line">
                <a:avLst/>
              </a:prstGeom>
              <a:ln w="38100"/>
            </p:spPr>
            <p:style>
              <a:lnRef idx="3">
                <a:schemeClr val="dk1"/>
              </a:lnRef>
              <a:fillRef idx="0">
                <a:schemeClr val="dk1"/>
              </a:fillRef>
              <a:effectRef idx="2">
                <a:schemeClr val="dk1"/>
              </a:effectRef>
              <a:fontRef idx="minor">
                <a:schemeClr val="tx1"/>
              </a:fontRef>
            </p:style>
          </p:cxnSp>
          <p:sp>
            <p:nvSpPr>
              <p:cNvPr id="62" name="文本框 61"/>
              <p:cNvSpPr txBox="1">
                <a:spLocks noChangeAspect="1"/>
              </p:cNvSpPr>
              <p:nvPr/>
            </p:nvSpPr>
            <p:spPr>
              <a:xfrm>
                <a:off x="1351728" y="4747350"/>
                <a:ext cx="925504" cy="301885"/>
              </a:xfrm>
              <a:prstGeom prst="rect">
                <a:avLst/>
              </a:prstGeom>
              <a:noFill/>
            </p:spPr>
            <p:txBody>
              <a:bodyPr wrap="square" rtlCol="0">
                <a:spAutoFit/>
              </a:bodyPr>
              <a:lstStyle/>
              <a:p>
                <a:pPr algn="ctr"/>
                <a:r>
                  <a:rPr lang="en-US" altLang="zh-CN" sz="1500" b="1" dirty="0">
                    <a:ea typeface="黑体" panose="02010609060101010101" pitchFamily="49" charset="-122"/>
                    <a:cs typeface="Times New Roman" panose="02020603050405020304" pitchFamily="18" charset="0"/>
                  </a:rPr>
                  <a:t>2</a:t>
                </a:r>
                <a:r>
                  <a:rPr lang="en-US" altLang="zh-CN" sz="1500" b="1" baseline="30000" dirty="0">
                    <a:ea typeface="黑体" panose="02010609060101010101" pitchFamily="49" charset="-122"/>
                    <a:cs typeface="Times New Roman" panose="02020603050405020304" pitchFamily="18" charset="0"/>
                  </a:rPr>
                  <a:t>3</a:t>
                </a:r>
                <a:r>
                  <a:rPr lang="en-US" altLang="zh-CN" sz="1500" b="1" dirty="0">
                    <a:ea typeface="黑体" panose="02010609060101010101" pitchFamily="49" charset="-122"/>
                    <a:cs typeface="Times New Roman" panose="02020603050405020304" pitchFamily="18" charset="0"/>
                  </a:rPr>
                  <a:t>P</a:t>
                </a:r>
                <a:r>
                  <a:rPr lang="en-US" altLang="zh-CN" sz="1500" b="1" baseline="-25000" dirty="0">
                    <a:ea typeface="黑体" panose="02010609060101010101" pitchFamily="49" charset="-122"/>
                    <a:cs typeface="Times New Roman" panose="02020603050405020304" pitchFamily="18" charset="0"/>
                  </a:rPr>
                  <a:t>2</a:t>
                </a:r>
                <a:endParaRPr lang="zh-CN" altLang="en-US" sz="1500" b="1" baseline="-25000" dirty="0">
                  <a:ea typeface="黑体" panose="02010609060101010101" pitchFamily="49" charset="-122"/>
                  <a:cs typeface="Times New Roman" panose="02020603050405020304" pitchFamily="18" charset="0"/>
                </a:endParaRPr>
              </a:p>
            </p:txBody>
          </p:sp>
          <p:cxnSp>
            <p:nvCxnSpPr>
              <p:cNvPr id="63" name="直接箭头连接符 62"/>
              <p:cNvCxnSpPr>
                <a:cxnSpLocks noChangeAspect="1"/>
              </p:cNvCxnSpPr>
              <p:nvPr/>
            </p:nvCxnSpPr>
            <p:spPr>
              <a:xfrm flipV="1">
                <a:off x="1806278" y="5110296"/>
                <a:ext cx="0" cy="67334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sp>
        <p:nvSpPr>
          <p:cNvPr id="4" name="文本框 3"/>
          <p:cNvSpPr txBox="1"/>
          <p:nvPr/>
        </p:nvSpPr>
        <p:spPr>
          <a:xfrm>
            <a:off x="3316454" y="2485132"/>
            <a:ext cx="1026243" cy="507831"/>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15GHz </a:t>
            </a:r>
          </a:p>
          <a:p>
            <a:r>
              <a:rPr lang="en-US" altLang="zh-CN" sz="1350" b="1" dirty="0">
                <a:latin typeface="Times New Roman" panose="02020603050405020304" pitchFamily="18" charset="0"/>
                <a:cs typeface="Times New Roman" panose="02020603050405020304" pitchFamily="18" charset="0"/>
              </a:rPr>
              <a:t>Beat Signal</a:t>
            </a:r>
            <a:endParaRPr lang="zh-CN" altLang="en-US" sz="1350" b="1" dirty="0">
              <a:latin typeface="Times New Roman" panose="02020603050405020304" pitchFamily="18" charset="0"/>
              <a:cs typeface="Times New Roman" panose="02020603050405020304" pitchFamily="18" charset="0"/>
            </a:endParaRPr>
          </a:p>
        </p:txBody>
      </p:sp>
      <p:sp>
        <p:nvSpPr>
          <p:cNvPr id="57" name="矩形 56"/>
          <p:cNvSpPr/>
          <p:nvPr/>
        </p:nvSpPr>
        <p:spPr>
          <a:xfrm>
            <a:off x="1357269" y="4003616"/>
            <a:ext cx="1110274" cy="498873"/>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Phase lock module</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66" name="直接箭头连接符 65"/>
          <p:cNvCxnSpPr/>
          <p:nvPr/>
        </p:nvCxnSpPr>
        <p:spPr>
          <a:xfrm rot="5400000">
            <a:off x="2790434" y="2805234"/>
            <a:ext cx="1052034"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68" name="文本框 67"/>
          <p:cNvSpPr txBox="1"/>
          <p:nvPr/>
        </p:nvSpPr>
        <p:spPr>
          <a:xfrm>
            <a:off x="3273534" y="3961207"/>
            <a:ext cx="1026243" cy="507831"/>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2.3GHz </a:t>
            </a:r>
          </a:p>
          <a:p>
            <a:r>
              <a:rPr lang="en-US" altLang="zh-CN" sz="1350" b="1" dirty="0">
                <a:latin typeface="Times New Roman" panose="02020603050405020304" pitchFamily="18" charset="0"/>
                <a:cs typeface="Times New Roman" panose="02020603050405020304" pitchFamily="18" charset="0"/>
              </a:rPr>
              <a:t>Beat Signal</a:t>
            </a:r>
            <a:endParaRPr lang="zh-CN" altLang="en-US" sz="1350" b="1" dirty="0">
              <a:latin typeface="Times New Roman" panose="02020603050405020304" pitchFamily="18" charset="0"/>
              <a:cs typeface="Times New Roman" panose="02020603050405020304" pitchFamily="18" charset="0"/>
            </a:endParaRPr>
          </a:p>
        </p:txBody>
      </p:sp>
      <p:cxnSp>
        <p:nvCxnSpPr>
          <p:cNvPr id="84" name="直接箭头连接符 83"/>
          <p:cNvCxnSpPr/>
          <p:nvPr/>
        </p:nvCxnSpPr>
        <p:spPr>
          <a:xfrm rot="5400000">
            <a:off x="2768875" y="4206801"/>
            <a:ext cx="1052034"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p:nvPr/>
        </p:nvCxnSpPr>
        <p:spPr>
          <a:xfrm flipH="1">
            <a:off x="2562788" y="2850452"/>
            <a:ext cx="753663" cy="0"/>
          </a:xfrm>
          <a:prstGeom prst="straightConnector1">
            <a:avLst/>
          </a:prstGeom>
          <a:ln w="317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90" name="直接箭头连接符 89"/>
          <p:cNvCxnSpPr/>
          <p:nvPr/>
        </p:nvCxnSpPr>
        <p:spPr>
          <a:xfrm flipH="1">
            <a:off x="2541230" y="4325614"/>
            <a:ext cx="753663" cy="0"/>
          </a:xfrm>
          <a:prstGeom prst="straightConnector1">
            <a:avLst/>
          </a:prstGeom>
          <a:ln w="317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sp>
        <p:nvSpPr>
          <p:cNvPr id="91" name="矩形 90"/>
          <p:cNvSpPr/>
          <p:nvPr/>
        </p:nvSpPr>
        <p:spPr>
          <a:xfrm>
            <a:off x="2052307" y="2669314"/>
            <a:ext cx="472176" cy="362285"/>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÷8</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92" name="直接箭头连接符 91"/>
          <p:cNvCxnSpPr/>
          <p:nvPr/>
        </p:nvCxnSpPr>
        <p:spPr>
          <a:xfrm flipH="1">
            <a:off x="1858925" y="2831752"/>
            <a:ext cx="193383"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4" name="肘形连接符 93"/>
          <p:cNvCxnSpPr>
            <a:stCxn id="103" idx="2"/>
            <a:endCxn id="19" idx="1"/>
          </p:cNvCxnSpPr>
          <p:nvPr/>
        </p:nvCxnSpPr>
        <p:spPr>
          <a:xfrm rot="16200000" flipH="1">
            <a:off x="1764216" y="2610539"/>
            <a:ext cx="425555" cy="1366862"/>
          </a:xfrm>
          <a:prstGeom prst="bentConnector2">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7" name="肘形连接符 96"/>
          <p:cNvCxnSpPr>
            <a:endCxn id="20" idx="1"/>
          </p:cNvCxnSpPr>
          <p:nvPr/>
        </p:nvCxnSpPr>
        <p:spPr>
          <a:xfrm>
            <a:off x="1884044" y="4502489"/>
            <a:ext cx="776378" cy="430497"/>
          </a:xfrm>
          <a:prstGeom prst="bentConnector3">
            <a:avLst>
              <a:gd name="adj1" fmla="val 926"/>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0" name="直接箭头连接符 99"/>
          <p:cNvCxnSpPr/>
          <p:nvPr/>
        </p:nvCxnSpPr>
        <p:spPr>
          <a:xfrm rot="10800000">
            <a:off x="1931163" y="2029035"/>
            <a:ext cx="682141"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04" name="矩形 103"/>
          <p:cNvSpPr/>
          <p:nvPr/>
        </p:nvSpPr>
        <p:spPr>
          <a:xfrm>
            <a:off x="4641731" y="1827591"/>
            <a:ext cx="1132791" cy="403640"/>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Fiber EOM</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106" name="直接箭头连接符 105"/>
          <p:cNvCxnSpPr/>
          <p:nvPr/>
        </p:nvCxnSpPr>
        <p:spPr>
          <a:xfrm>
            <a:off x="3929154" y="2029407"/>
            <a:ext cx="682141" cy="0"/>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a:off x="5767210" y="2417144"/>
            <a:ext cx="3146218" cy="0"/>
          </a:xfrm>
          <a:prstGeom prst="line">
            <a:avLst/>
          </a:prstGeom>
          <a:ln w="66675">
            <a:solidFill>
              <a:srgbClr val="7030A0"/>
            </a:solidFill>
          </a:ln>
          <a:scene3d>
            <a:camera prst="orthographicFront"/>
            <a:lightRig rig="threePt" dir="t"/>
          </a:scene3d>
          <a:sp3d prstMaterial="dkEdge">
            <a:bevelT/>
          </a:sp3d>
        </p:spPr>
        <p:style>
          <a:lnRef idx="1">
            <a:schemeClr val="accent1"/>
          </a:lnRef>
          <a:fillRef idx="0">
            <a:schemeClr val="accent1"/>
          </a:fillRef>
          <a:effectRef idx="0">
            <a:schemeClr val="accent1"/>
          </a:effectRef>
          <a:fontRef idx="minor">
            <a:schemeClr val="tx1"/>
          </a:fontRef>
        </p:style>
      </p:cxnSp>
      <p:cxnSp>
        <p:nvCxnSpPr>
          <p:cNvPr id="108" name="直接箭头连接符 107"/>
          <p:cNvCxnSpPr/>
          <p:nvPr/>
        </p:nvCxnSpPr>
        <p:spPr>
          <a:xfrm flipV="1">
            <a:off x="7340315" y="1647825"/>
            <a:ext cx="0" cy="765660"/>
          </a:xfrm>
          <a:prstGeom prst="straightConnector1">
            <a:avLst/>
          </a:prstGeom>
          <a:ln w="73025">
            <a:tailEnd type="triangle"/>
          </a:ln>
          <a:scene3d>
            <a:camera prst="orthographicFront"/>
            <a:lightRig rig="threePt" dir="t"/>
          </a:scene3d>
          <a:sp3d>
            <a:bevelT prst="angle"/>
          </a:sp3d>
        </p:spPr>
        <p:style>
          <a:lnRef idx="1">
            <a:schemeClr val="accent1"/>
          </a:lnRef>
          <a:fillRef idx="0">
            <a:schemeClr val="accent1"/>
          </a:fillRef>
          <a:effectRef idx="0">
            <a:schemeClr val="accent1"/>
          </a:effectRef>
          <a:fontRef idx="minor">
            <a:schemeClr val="tx1"/>
          </a:fontRef>
        </p:style>
      </p:cxnSp>
      <p:cxnSp>
        <p:nvCxnSpPr>
          <p:cNvPr id="110" name="直接箭头连接符 109"/>
          <p:cNvCxnSpPr/>
          <p:nvPr/>
        </p:nvCxnSpPr>
        <p:spPr>
          <a:xfrm flipV="1">
            <a:off x="6207391" y="2029038"/>
            <a:ext cx="0" cy="358850"/>
          </a:xfrm>
          <a:prstGeom prst="straightConnector1">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2" name="直接箭头连接符 111"/>
          <p:cNvCxnSpPr/>
          <p:nvPr/>
        </p:nvCxnSpPr>
        <p:spPr>
          <a:xfrm flipV="1">
            <a:off x="8455291" y="2029036"/>
            <a:ext cx="0" cy="358850"/>
          </a:xfrm>
          <a:prstGeom prst="straightConnector1">
            <a:avLst/>
          </a:prstGeom>
          <a:ln w="444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13" name="直接箭头连接符 112"/>
          <p:cNvCxnSpPr/>
          <p:nvPr/>
        </p:nvCxnSpPr>
        <p:spPr>
          <a:xfrm>
            <a:off x="6232246" y="2140362"/>
            <a:ext cx="1052034"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115" name="文本框 114"/>
          <p:cNvSpPr txBox="1"/>
          <p:nvPr/>
        </p:nvSpPr>
        <p:spPr>
          <a:xfrm>
            <a:off x="6391582" y="1871345"/>
            <a:ext cx="877163"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15.6GHz </a:t>
            </a:r>
          </a:p>
        </p:txBody>
      </p:sp>
      <p:sp>
        <p:nvSpPr>
          <p:cNvPr id="117" name="文本框 116"/>
          <p:cNvSpPr txBox="1"/>
          <p:nvPr/>
        </p:nvSpPr>
        <p:spPr>
          <a:xfrm>
            <a:off x="5958714" y="1752035"/>
            <a:ext cx="495649"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+1st</a:t>
            </a:r>
            <a:endParaRPr lang="zh-CN" altLang="en-US" sz="1350" b="1" dirty="0">
              <a:latin typeface="Times New Roman" panose="02020603050405020304" pitchFamily="18" charset="0"/>
              <a:cs typeface="Times New Roman" panose="02020603050405020304" pitchFamily="18" charset="0"/>
            </a:endParaRPr>
          </a:p>
        </p:txBody>
      </p:sp>
      <p:sp>
        <p:nvSpPr>
          <p:cNvPr id="118" name="文本框 117"/>
          <p:cNvSpPr txBox="1"/>
          <p:nvPr/>
        </p:nvSpPr>
        <p:spPr>
          <a:xfrm>
            <a:off x="8228896" y="1732846"/>
            <a:ext cx="453970" cy="300082"/>
          </a:xfrm>
          <a:prstGeom prst="rect">
            <a:avLst/>
          </a:prstGeom>
          <a:noFill/>
        </p:spPr>
        <p:txBody>
          <a:bodyPr wrap="none" rtlCol="0">
            <a:spAutoFit/>
          </a:bodyPr>
          <a:lstStyle/>
          <a:p>
            <a:r>
              <a:rPr lang="en-US" altLang="zh-CN" sz="1350" b="1" dirty="0">
                <a:latin typeface="Times New Roman" panose="02020603050405020304" pitchFamily="18" charset="0"/>
                <a:cs typeface="Times New Roman" panose="02020603050405020304" pitchFamily="18" charset="0"/>
              </a:rPr>
              <a:t>-1st</a:t>
            </a:r>
            <a:endParaRPr lang="zh-CN" altLang="en-US" sz="1350" b="1" dirty="0">
              <a:latin typeface="Times New Roman" panose="02020603050405020304" pitchFamily="18" charset="0"/>
              <a:cs typeface="Times New Roman" panose="02020603050405020304" pitchFamily="18" charset="0"/>
            </a:endParaRPr>
          </a:p>
        </p:txBody>
      </p:sp>
      <p:sp>
        <p:nvSpPr>
          <p:cNvPr id="119" name="矩形 118"/>
          <p:cNvSpPr/>
          <p:nvPr/>
        </p:nvSpPr>
        <p:spPr>
          <a:xfrm>
            <a:off x="5400749" y="3516528"/>
            <a:ext cx="1206381" cy="487093"/>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ECDL Probe Laser I</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0" name="矩形 119"/>
          <p:cNvSpPr/>
          <p:nvPr/>
        </p:nvSpPr>
        <p:spPr>
          <a:xfrm>
            <a:off x="7667912" y="3545444"/>
            <a:ext cx="1206381" cy="487093"/>
          </a:xfrm>
          <a:prstGeom prst="rect">
            <a:avLst/>
          </a:prstGeom>
          <a:solidFill>
            <a:schemeClr val="accent5">
              <a:lumMod val="75000"/>
              <a:alpha val="39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cs typeface="Times New Roman" panose="02020603050405020304" pitchFamily="18" charset="0"/>
              </a:rPr>
              <a:t>ECDL Probe Laser II</a:t>
            </a:r>
            <a:endParaRPr lang="zh-CN" altLang="en-US" sz="1350" b="1" dirty="0">
              <a:solidFill>
                <a:schemeClr val="tx1"/>
              </a:solidFill>
              <a:latin typeface="Times New Roman" panose="02020603050405020304" pitchFamily="18" charset="0"/>
              <a:cs typeface="Times New Roman" panose="02020603050405020304" pitchFamily="18" charset="0"/>
            </a:endParaRPr>
          </a:p>
        </p:txBody>
      </p:sp>
      <p:cxnSp>
        <p:nvCxnSpPr>
          <p:cNvPr id="124" name="直接连接符 123"/>
          <p:cNvCxnSpPr/>
          <p:nvPr/>
        </p:nvCxnSpPr>
        <p:spPr>
          <a:xfrm flipV="1">
            <a:off x="5961899" y="1647829"/>
            <a:ext cx="0" cy="1868696"/>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p:nvCxnSpPr>
        <p:spPr>
          <a:xfrm flipV="1">
            <a:off x="8271101" y="1673626"/>
            <a:ext cx="0" cy="1884686"/>
          </a:xfrm>
          <a:prstGeom prst="line">
            <a:avLst/>
          </a:prstGeom>
          <a:ln w="25400">
            <a:prstDash val="sysDash"/>
          </a:ln>
        </p:spPr>
        <p:style>
          <a:lnRef idx="1">
            <a:schemeClr val="accent1"/>
          </a:lnRef>
          <a:fillRef idx="0">
            <a:schemeClr val="accent1"/>
          </a:fillRef>
          <a:effectRef idx="0">
            <a:schemeClr val="accent1"/>
          </a:effectRef>
          <a:fontRef idx="minor">
            <a:schemeClr val="tx1"/>
          </a:fontRef>
        </p:style>
      </p:cxnSp>
      <p:sp>
        <p:nvSpPr>
          <p:cNvPr id="126" name="矩形 125"/>
          <p:cNvSpPr/>
          <p:nvPr/>
        </p:nvSpPr>
        <p:spPr>
          <a:xfrm>
            <a:off x="6019195" y="2937749"/>
            <a:ext cx="1110274" cy="498873"/>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Phase lock module</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27" name="矩形 126"/>
          <p:cNvSpPr/>
          <p:nvPr/>
        </p:nvSpPr>
        <p:spPr>
          <a:xfrm>
            <a:off x="7149559" y="2937749"/>
            <a:ext cx="1110274" cy="498873"/>
          </a:xfrm>
          <a:prstGeom prst="rect">
            <a:avLst/>
          </a:prstGeom>
          <a:noFill/>
          <a:ln w="44450">
            <a:solidFill>
              <a:schemeClr val="accent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Phase lock module</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cxnSp>
        <p:nvCxnSpPr>
          <p:cNvPr id="130" name="直接箭头连接符 129"/>
          <p:cNvCxnSpPr/>
          <p:nvPr/>
        </p:nvCxnSpPr>
        <p:spPr>
          <a:xfrm>
            <a:off x="5943064" y="2267598"/>
            <a:ext cx="289186"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3" name="直接箭头连接符 132"/>
          <p:cNvCxnSpPr/>
          <p:nvPr/>
        </p:nvCxnSpPr>
        <p:spPr>
          <a:xfrm>
            <a:off x="8228895" y="2267598"/>
            <a:ext cx="241962" cy="0"/>
          </a:xfrm>
          <a:prstGeom prst="straightConnector1">
            <a:avLst/>
          </a:prstGeom>
          <a:ln w="38100">
            <a:solidFill>
              <a:schemeClr val="tx1"/>
            </a:solidFill>
            <a:prstDash val="sys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5" name="肘形连接符 134"/>
          <p:cNvCxnSpPr/>
          <p:nvPr/>
        </p:nvCxnSpPr>
        <p:spPr>
          <a:xfrm rot="16200000" flipH="1">
            <a:off x="6020972" y="2355136"/>
            <a:ext cx="632964" cy="473750"/>
          </a:xfrm>
          <a:prstGeom prst="bentConnector3">
            <a:avLst>
              <a:gd name="adj1" fmla="val 50000"/>
            </a:avLst>
          </a:prstGeom>
          <a:ln w="317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37" name="肘形连接符 136"/>
          <p:cNvCxnSpPr/>
          <p:nvPr/>
        </p:nvCxnSpPr>
        <p:spPr>
          <a:xfrm rot="5400000">
            <a:off x="7762807" y="2322988"/>
            <a:ext cx="670150" cy="559378"/>
          </a:xfrm>
          <a:prstGeom prst="bentConnector3">
            <a:avLst>
              <a:gd name="adj1" fmla="val 50000"/>
            </a:avLst>
          </a:prstGeom>
          <a:ln w="31750">
            <a:solidFill>
              <a:schemeClr val="tx1"/>
            </a:solidFill>
            <a:prstDash val="sysDash"/>
            <a:tailEnd type="triangle"/>
          </a:ln>
        </p:spPr>
        <p:style>
          <a:lnRef idx="1">
            <a:schemeClr val="accent1"/>
          </a:lnRef>
          <a:fillRef idx="0">
            <a:schemeClr val="accent1"/>
          </a:fillRef>
          <a:effectRef idx="0">
            <a:schemeClr val="accent1"/>
          </a:effectRef>
          <a:fontRef idx="minor">
            <a:schemeClr val="tx1"/>
          </a:fontRef>
        </p:style>
      </p:cxnSp>
      <p:cxnSp>
        <p:nvCxnSpPr>
          <p:cNvPr id="140" name="肘形连接符 139"/>
          <p:cNvCxnSpPr/>
          <p:nvPr/>
        </p:nvCxnSpPr>
        <p:spPr>
          <a:xfrm rot="5400000">
            <a:off x="5749822" y="3245462"/>
            <a:ext cx="367487" cy="167313"/>
          </a:xfrm>
          <a:prstGeom prst="bentConnector3">
            <a:avLst>
              <a:gd name="adj1" fmla="val 3345"/>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3" name="肘形连接符 142"/>
          <p:cNvCxnSpPr/>
          <p:nvPr/>
        </p:nvCxnSpPr>
        <p:spPr>
          <a:xfrm rot="16200000" flipH="1">
            <a:off x="8143478" y="3256121"/>
            <a:ext cx="411030" cy="167607"/>
          </a:xfrm>
          <a:prstGeom prst="bentConnector3">
            <a:avLst>
              <a:gd name="adj1" fmla="val 3653"/>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0" name="下箭头 149"/>
          <p:cNvSpPr/>
          <p:nvPr/>
        </p:nvSpPr>
        <p:spPr>
          <a:xfrm>
            <a:off x="5965091" y="3989756"/>
            <a:ext cx="141870" cy="2930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1" name="下箭头 150"/>
          <p:cNvSpPr/>
          <p:nvPr/>
        </p:nvSpPr>
        <p:spPr>
          <a:xfrm>
            <a:off x="8268121" y="3979255"/>
            <a:ext cx="141870" cy="29308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sp>
        <p:nvSpPr>
          <p:cNvPr id="152" name="矩形 151"/>
          <p:cNvSpPr/>
          <p:nvPr/>
        </p:nvSpPr>
        <p:spPr>
          <a:xfrm>
            <a:off x="5407291" y="4270505"/>
            <a:ext cx="1335125" cy="336255"/>
          </a:xfrm>
          <a:prstGeom prst="rect">
            <a:avLst/>
          </a:prstGeom>
          <a:noFill/>
          <a:ln w="4445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Shutter I</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54" name="矩形 153"/>
          <p:cNvSpPr/>
          <p:nvPr/>
        </p:nvSpPr>
        <p:spPr>
          <a:xfrm>
            <a:off x="7520596" y="4270505"/>
            <a:ext cx="1335125" cy="336255"/>
          </a:xfrm>
          <a:prstGeom prst="rect">
            <a:avLst/>
          </a:prstGeom>
          <a:noFill/>
          <a:ln w="4445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Shutter II</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61" name="矩形 160"/>
          <p:cNvSpPr/>
          <p:nvPr/>
        </p:nvSpPr>
        <p:spPr>
          <a:xfrm>
            <a:off x="6483070" y="5235876"/>
            <a:ext cx="1335125" cy="421981"/>
          </a:xfrm>
          <a:prstGeom prst="rect">
            <a:avLst/>
          </a:prstGeom>
          <a:noFill/>
          <a:ln w="44450">
            <a:solidFill>
              <a:schemeClr val="tx1"/>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rPr>
              <a:t>Power Noise Eater</a:t>
            </a:r>
            <a:endParaRPr lang="zh-CN" altLang="en-US" sz="1350" b="1" dirty="0">
              <a:solidFill>
                <a:schemeClr val="tx1"/>
              </a:solidFill>
              <a:latin typeface="Times New Roman" panose="02020603050405020304" pitchFamily="18" charset="0"/>
              <a:ea typeface="黑体" panose="02010609060101010101" pitchFamily="49" charset="-122"/>
              <a:cs typeface="Times New Roman" panose="02020603050405020304" pitchFamily="18" charset="0"/>
            </a:endParaRPr>
          </a:p>
        </p:txBody>
      </p:sp>
      <p:sp>
        <p:nvSpPr>
          <p:cNvPr id="162" name="下箭头 161"/>
          <p:cNvSpPr/>
          <p:nvPr/>
        </p:nvSpPr>
        <p:spPr>
          <a:xfrm>
            <a:off x="7093690" y="5665500"/>
            <a:ext cx="155993" cy="19783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p>
        </p:txBody>
      </p:sp>
      <p:cxnSp>
        <p:nvCxnSpPr>
          <p:cNvPr id="165" name="肘形连接符 164"/>
          <p:cNvCxnSpPr>
            <a:stCxn id="152" idx="2"/>
            <a:endCxn id="163" idx="2"/>
          </p:cNvCxnSpPr>
          <p:nvPr/>
        </p:nvCxnSpPr>
        <p:spPr>
          <a:xfrm rot="16200000" flipH="1">
            <a:off x="6374271" y="4307347"/>
            <a:ext cx="346240" cy="945077"/>
          </a:xfrm>
          <a:prstGeom prst="bentConnector2">
            <a:avLst/>
          </a:prstGeom>
          <a:ln w="3492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7" name="肘形连接符 166"/>
          <p:cNvCxnSpPr>
            <a:stCxn id="154" idx="2"/>
            <a:endCxn id="163" idx="6"/>
          </p:cNvCxnSpPr>
          <p:nvPr/>
        </p:nvCxnSpPr>
        <p:spPr>
          <a:xfrm rot="5400000">
            <a:off x="7556700" y="4321543"/>
            <a:ext cx="346240" cy="916674"/>
          </a:xfrm>
          <a:prstGeom prst="bentConnector2">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9" name="直接箭头连接符 168"/>
          <p:cNvCxnSpPr>
            <a:stCxn id="163" idx="4"/>
            <a:endCxn id="161" idx="0"/>
          </p:cNvCxnSpPr>
          <p:nvPr/>
        </p:nvCxnSpPr>
        <p:spPr>
          <a:xfrm>
            <a:off x="7145707" y="5095877"/>
            <a:ext cx="4925" cy="13999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6626536" y="4581487"/>
            <a:ext cx="1077987" cy="276999"/>
          </a:xfrm>
          <a:prstGeom prst="rect">
            <a:avLst/>
          </a:prstGeom>
          <a:noFill/>
        </p:spPr>
        <p:txBody>
          <a:bodyPr wrap="none" rtlCol="0">
            <a:spAutoFit/>
          </a:bodyPr>
          <a:lstStyle/>
          <a:p>
            <a:r>
              <a:rPr lang="en-US" altLang="zh-CN" sz="1200" b="1" dirty="0">
                <a:latin typeface="Times New Roman" panose="02020603050405020304" pitchFamily="18" charset="0"/>
                <a:cs typeface="Times New Roman" panose="02020603050405020304" pitchFamily="18" charset="0"/>
              </a:rPr>
              <a:t>Fiber coupler</a:t>
            </a:r>
            <a:endParaRPr lang="zh-CN" altLang="en-US" sz="1200" b="1" dirty="0">
              <a:latin typeface="Times New Roman" panose="02020603050405020304" pitchFamily="18" charset="0"/>
              <a:cs typeface="Times New Roman" panose="02020603050405020304" pitchFamily="18" charset="0"/>
            </a:endParaRPr>
          </a:p>
        </p:txBody>
      </p:sp>
      <p:sp>
        <p:nvSpPr>
          <p:cNvPr id="75" name="矩形 74"/>
          <p:cNvSpPr/>
          <p:nvPr/>
        </p:nvSpPr>
        <p:spPr>
          <a:xfrm rot="20154218">
            <a:off x="5650691" y="4119737"/>
            <a:ext cx="2762525" cy="646331"/>
          </a:xfrm>
          <a:prstGeom prst="rect">
            <a:avLst/>
          </a:prstGeom>
          <a:solidFill>
            <a:schemeClr val="accent6">
              <a:lumMod val="40000"/>
              <a:lumOff val="60000"/>
            </a:schemeClr>
          </a:solidFill>
        </p:spPr>
        <p:txBody>
          <a:bodyPr wrap="square">
            <a:spAutoFit/>
          </a:bodyPr>
          <a:lstStyle/>
          <a:p>
            <a:pPr>
              <a:buFont typeface="Wingdings" pitchFamily="2" charset="2"/>
              <a:buChar char="u"/>
            </a:pPr>
            <a:r>
              <a:rPr lang="en-US" altLang="zh-CN" b="1" dirty="0">
                <a:latin typeface="Times New Roman" panose="02020603050405020304" pitchFamily="18" charset="0"/>
                <a:cs typeface="Times New Roman" panose="02020603050405020304" pitchFamily="18" charset="0"/>
              </a:rPr>
              <a:t>Frequency Accuracy  </a:t>
            </a:r>
          </a:p>
          <a:p>
            <a:pPr>
              <a:buFont typeface="Wingdings" pitchFamily="2" charset="2"/>
              <a:buChar char="u"/>
            </a:pPr>
            <a:r>
              <a:rPr lang="en-US" altLang="zh-CN" b="1" dirty="0">
                <a:latin typeface="Times New Roman" panose="02020603050405020304" pitchFamily="18" charset="0"/>
                <a:cs typeface="Times New Roman" panose="02020603050405020304" pitchFamily="18" charset="0"/>
              </a:rPr>
              <a:t>Power Stabilization</a:t>
            </a:r>
            <a:endParaRPr lang="en-US" altLang="zh-CN" sz="3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0829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fade">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a:xfrm>
            <a:off x="8490857" y="6417149"/>
            <a:ext cx="914400" cy="284163"/>
          </a:xfrm>
        </p:spPr>
        <p:txBody>
          <a:bodyPr/>
          <a:lstStyle/>
          <a:p>
            <a:pPr>
              <a:defRPr/>
            </a:pPr>
            <a:fld id="{201E3C09-BA95-44B0-AD22-AEB66239AF90}" type="slidenum">
              <a:rPr lang="en-US" sz="1200" smtClean="0">
                <a:solidFill>
                  <a:srgbClr val="2F2F2F">
                    <a:lumMod val="75000"/>
                    <a:lumOff val="25000"/>
                  </a:srgbClr>
                </a:solidFill>
                <a:latin typeface="Times New Roman" panose="02020603050405020304" pitchFamily="18" charset="0"/>
                <a:cs typeface="Times New Roman" panose="02020603050405020304" pitchFamily="18" charset="0"/>
              </a:rPr>
              <a:pPr>
                <a:defRPr/>
              </a:pPr>
              <a:t>8</a:t>
            </a:fld>
            <a:endParaRPr lang="zh-CN" altLang="en-US" sz="1200" dirty="0">
              <a:solidFill>
                <a:srgbClr val="2F2F2F">
                  <a:lumMod val="75000"/>
                  <a:lumOff val="25000"/>
                </a:srgbClr>
              </a:solidFill>
              <a:latin typeface="Times New Roman" panose="02020603050405020304" pitchFamily="18" charset="0"/>
              <a:cs typeface="Times New Roman" panose="02020603050405020304" pitchFamily="18" charset="0"/>
            </a:endParaRPr>
          </a:p>
        </p:txBody>
      </p:sp>
      <p:sp>
        <p:nvSpPr>
          <p:cNvPr id="3" name="标题 1"/>
          <p:cNvSpPr txBox="1">
            <a:spLocks/>
          </p:cNvSpPr>
          <p:nvPr/>
        </p:nvSpPr>
        <p:spPr>
          <a:xfrm>
            <a:off x="0" y="90372"/>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smtClean="0">
                <a:latin typeface="Times New Roman" pitchFamily="18" charset="0"/>
                <a:ea typeface="Arial Unicode MS" panose="020B0604020202020204" pitchFamily="34" charset="-122"/>
                <a:cs typeface="Times New Roman" pitchFamily="18" charset="0"/>
              </a:rPr>
              <a:t>Spectral Signal</a:t>
            </a:r>
            <a:endParaRPr lang="en-US" altLang="zh-CN" sz="2400" b="1" dirty="0">
              <a:latin typeface="Times New Roman" pitchFamily="18" charset="0"/>
              <a:ea typeface="Arial Unicode MS" panose="020B0604020202020204" pitchFamily="34" charset="-122"/>
              <a:cs typeface="Times New Roman" pitchFamily="18" charset="0"/>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3335" y="732520"/>
            <a:ext cx="8205107" cy="5758097"/>
          </a:xfrm>
          <a:prstGeom prst="rect">
            <a:avLst/>
          </a:prstGeom>
        </p:spPr>
      </p:pic>
    </p:spTree>
    <p:extLst>
      <p:ext uri="{BB962C8B-B14F-4D97-AF65-F5344CB8AC3E}">
        <p14:creationId xmlns:p14="http://schemas.microsoft.com/office/powerpoint/2010/main" val="2724191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a:spLocks noGrp="1"/>
          </p:cNvSpPr>
          <p:nvPr>
            <p:ph type="sldNum" sz="quarter" idx="12"/>
          </p:nvPr>
        </p:nvSpPr>
        <p:spPr/>
        <p:txBody>
          <a:bodyPr/>
          <a:lstStyle/>
          <a:p>
            <a:pPr>
              <a:defRPr/>
            </a:pPr>
            <a:fld id="{201E3C09-BA95-44B0-AD22-AEB66239AF90}" type="slidenum">
              <a:rPr lang="en-US" sz="1800" smtClean="0">
                <a:solidFill>
                  <a:srgbClr val="2F2F2F">
                    <a:lumMod val="75000"/>
                    <a:lumOff val="25000"/>
                  </a:srgbClr>
                </a:solidFill>
                <a:latin typeface="+mn-ea"/>
              </a:rPr>
              <a:pPr>
                <a:defRPr/>
              </a:pPr>
              <a:t>9</a:t>
            </a:fld>
            <a:endParaRPr lang="zh-CN" altLang="en-US" sz="1800" dirty="0">
              <a:solidFill>
                <a:srgbClr val="2F2F2F">
                  <a:lumMod val="75000"/>
                  <a:lumOff val="25000"/>
                </a:srgbClr>
              </a:solidFill>
              <a:latin typeface="+mn-ea"/>
            </a:endParaRPr>
          </a:p>
        </p:txBody>
      </p:sp>
      <p:sp>
        <p:nvSpPr>
          <p:cNvPr id="5" name="标题 1"/>
          <p:cNvSpPr txBox="1">
            <a:spLocks/>
          </p:cNvSpPr>
          <p:nvPr/>
        </p:nvSpPr>
        <p:spPr>
          <a:xfrm>
            <a:off x="0" y="108194"/>
            <a:ext cx="9144000" cy="542325"/>
          </a:xfrm>
          <a:prstGeom prst="rect">
            <a:avLst/>
          </a:prstGeom>
          <a:solidFill>
            <a:srgbClr val="0070C0">
              <a:alpha val="36000"/>
            </a:srgbClr>
          </a:solidFill>
        </p:spPr>
        <p:txBody>
          <a:bodyPr>
            <a:normAutofit/>
          </a:bodyPr>
          <a:lst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ea typeface="宋体" charset="-122"/>
              </a:defRPr>
            </a:lvl2pPr>
            <a:lvl3pPr algn="ctr" rtl="0" eaLnBrk="1" fontAlgn="base" hangingPunct="1">
              <a:spcBef>
                <a:spcPct val="0"/>
              </a:spcBef>
              <a:spcAft>
                <a:spcPct val="0"/>
              </a:spcAft>
              <a:defRPr sz="4400">
                <a:solidFill>
                  <a:schemeClr val="tx1"/>
                </a:solidFill>
                <a:latin typeface="Calibri" pitchFamily="34" charset="0"/>
                <a:ea typeface="宋体" charset="-122"/>
              </a:defRPr>
            </a:lvl3pPr>
            <a:lvl4pPr algn="ctr" rtl="0" eaLnBrk="1" fontAlgn="base" hangingPunct="1">
              <a:spcBef>
                <a:spcPct val="0"/>
              </a:spcBef>
              <a:spcAft>
                <a:spcPct val="0"/>
              </a:spcAft>
              <a:defRPr sz="4400">
                <a:solidFill>
                  <a:schemeClr val="tx1"/>
                </a:solidFill>
                <a:latin typeface="Calibri" pitchFamily="34" charset="0"/>
                <a:ea typeface="宋体" charset="-122"/>
              </a:defRPr>
            </a:lvl4pPr>
            <a:lvl5pPr algn="ctr" rtl="0" eaLnBrk="1" fontAlgn="base" hangingPunct="1">
              <a:spcBef>
                <a:spcPct val="0"/>
              </a:spcBef>
              <a:spcAft>
                <a:spcPct val="0"/>
              </a:spcAft>
              <a:defRPr sz="4400">
                <a:solidFill>
                  <a:schemeClr val="tx1"/>
                </a:solidFill>
                <a:latin typeface="Calibri" pitchFamily="34" charset="0"/>
                <a:ea typeface="宋体" charset="-122"/>
              </a:defRPr>
            </a:lvl5pPr>
            <a:lvl6pPr marL="457200" algn="ctr" rtl="0" eaLnBrk="1" fontAlgn="base" hangingPunct="1">
              <a:spcBef>
                <a:spcPct val="0"/>
              </a:spcBef>
              <a:spcAft>
                <a:spcPct val="0"/>
              </a:spcAft>
              <a:defRPr sz="4400">
                <a:solidFill>
                  <a:schemeClr val="tx1"/>
                </a:solidFill>
                <a:latin typeface="Calibri" pitchFamily="34" charset="0"/>
                <a:ea typeface="宋体" charset="-122"/>
              </a:defRPr>
            </a:lvl6pPr>
            <a:lvl7pPr marL="914400" algn="ctr" rtl="0" eaLnBrk="1" fontAlgn="base" hangingPunct="1">
              <a:spcBef>
                <a:spcPct val="0"/>
              </a:spcBef>
              <a:spcAft>
                <a:spcPct val="0"/>
              </a:spcAft>
              <a:defRPr sz="4400">
                <a:solidFill>
                  <a:schemeClr val="tx1"/>
                </a:solidFill>
                <a:latin typeface="Calibri" pitchFamily="34" charset="0"/>
                <a:ea typeface="宋体" charset="-122"/>
              </a:defRPr>
            </a:lvl7pPr>
            <a:lvl8pPr marL="1371600" algn="ctr" rtl="0" eaLnBrk="1" fontAlgn="base" hangingPunct="1">
              <a:spcBef>
                <a:spcPct val="0"/>
              </a:spcBef>
              <a:spcAft>
                <a:spcPct val="0"/>
              </a:spcAft>
              <a:defRPr sz="4400">
                <a:solidFill>
                  <a:schemeClr val="tx1"/>
                </a:solidFill>
                <a:latin typeface="Calibri" pitchFamily="34" charset="0"/>
                <a:ea typeface="宋体" charset="-122"/>
              </a:defRPr>
            </a:lvl8pPr>
            <a:lvl9pPr marL="1828800" algn="ctr" rtl="0" eaLnBrk="1" fontAlgn="base" hangingPunct="1">
              <a:spcBef>
                <a:spcPct val="0"/>
              </a:spcBef>
              <a:spcAft>
                <a:spcPct val="0"/>
              </a:spcAft>
              <a:defRPr sz="4400">
                <a:solidFill>
                  <a:schemeClr val="tx1"/>
                </a:solidFill>
                <a:latin typeface="Calibri" pitchFamily="34" charset="0"/>
                <a:ea typeface="宋体" charset="-122"/>
              </a:defRPr>
            </a:lvl9pPr>
          </a:lstStyle>
          <a:p>
            <a:r>
              <a:rPr lang="en-US" altLang="zh-CN" sz="2400" b="1" dirty="0">
                <a:latin typeface="宋体" panose="02010600030101010101" pitchFamily="2" charset="-122"/>
                <a:ea typeface="宋体" panose="02010600030101010101" pitchFamily="2" charset="-122"/>
                <a:cs typeface="Arial Unicode MS" panose="020B0604020202020204" pitchFamily="34" charset="-122"/>
              </a:rPr>
              <a:t> </a:t>
            </a:r>
            <a:r>
              <a:rPr lang="en-US" altLang="zh-CN" sz="2400" b="1" dirty="0">
                <a:latin typeface="Times New Roman" pitchFamily="18" charset="0"/>
                <a:ea typeface="Arial Unicode MS" panose="020B0604020202020204" pitchFamily="34" charset="-122"/>
                <a:cs typeface="Times New Roman" pitchFamily="18" charset="0"/>
              </a:rPr>
              <a:t>Systematic Check -- Magnetic Field</a:t>
            </a:r>
            <a:endParaRPr lang="zh-CN" altLang="en-US" sz="2400" b="1" dirty="0">
              <a:ln w="0"/>
              <a:latin typeface="宋体" panose="02010600030101010101" pitchFamily="2" charset="-122"/>
              <a:ea typeface="宋体" panose="02010600030101010101" pitchFamily="2" charset="-122"/>
              <a:cs typeface="Times New Roman" panose="02020603050405020304" pitchFamily="18" charset="0"/>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409" y="1019851"/>
            <a:ext cx="5383934" cy="3758328"/>
          </a:xfrm>
          <a:prstGeom prst="rect">
            <a:avLst/>
          </a:prstGeom>
        </p:spPr>
      </p:pic>
      <p:sp>
        <p:nvSpPr>
          <p:cNvPr id="3" name="文本框 2"/>
          <p:cNvSpPr txBox="1"/>
          <p:nvPr/>
        </p:nvSpPr>
        <p:spPr>
          <a:xfrm>
            <a:off x="83409" y="5457014"/>
            <a:ext cx="5945474" cy="369332"/>
          </a:xfrm>
          <a:prstGeom prst="rect">
            <a:avLst/>
          </a:prstGeom>
          <a:noFill/>
        </p:spPr>
        <p:txBody>
          <a:bodyPr wrap="none" rtlCol="0">
            <a:spAutoFit/>
          </a:bodyPr>
          <a:lstStyle/>
          <a:p>
            <a:r>
              <a:rPr lang="en-US" altLang="zh-CN" b="1" dirty="0" smtClean="0">
                <a:latin typeface="Times New Roman" panose="02020603050405020304" pitchFamily="18" charset="0"/>
                <a:cs typeface="Times New Roman" panose="02020603050405020304" pitchFamily="18" charset="0"/>
              </a:rPr>
              <a:t>Z. C. Yan and G. W. F. Drake, Phys. Rev. A 50,R1980(1994)</a:t>
            </a:r>
            <a:endParaRPr lang="zh-CN" altLang="en-US" b="1" dirty="0">
              <a:latin typeface="Times New Roman" panose="02020603050405020304" pitchFamily="18" charset="0"/>
              <a:cs typeface="Times New Roman" panose="02020603050405020304" pitchFamily="18" charset="0"/>
            </a:endParaRPr>
          </a:p>
        </p:txBody>
      </p:sp>
      <p:sp>
        <p:nvSpPr>
          <p:cNvPr id="7" name="文本框 6"/>
          <p:cNvSpPr txBox="1"/>
          <p:nvPr/>
        </p:nvSpPr>
        <p:spPr>
          <a:xfrm>
            <a:off x="83409" y="5214086"/>
            <a:ext cx="2905604" cy="369332"/>
          </a:xfrm>
          <a:prstGeom prst="rect">
            <a:avLst/>
          </a:prstGeom>
          <a:noFill/>
        </p:spPr>
        <p:txBody>
          <a:bodyPr wrap="none" rtlCol="0">
            <a:spAutoFit/>
          </a:bodyPr>
          <a:lstStyle/>
          <a:p>
            <a:r>
              <a:rPr lang="en-US" altLang="zh-CN" b="1" dirty="0" smtClean="0">
                <a:latin typeface="Times New Roman" panose="02020603050405020304" pitchFamily="18" charset="0"/>
                <a:cs typeface="Times New Roman" panose="02020603050405020304" pitchFamily="18" charset="0"/>
              </a:rPr>
              <a:t>Second Order Zeeman shift</a:t>
            </a:r>
            <a:endParaRPr lang="zh-CN" altLang="en-US" b="1" dirty="0">
              <a:latin typeface="Times New Roman" panose="02020603050405020304" pitchFamily="18" charset="0"/>
              <a:cs typeface="Times New Roman" panose="02020603050405020304" pitchFamily="18" charset="0"/>
            </a:endParaRPr>
          </a:p>
        </p:txBody>
      </p:sp>
      <p:sp>
        <p:nvSpPr>
          <p:cNvPr id="8" name="文本框 7"/>
          <p:cNvSpPr txBox="1"/>
          <p:nvPr/>
        </p:nvSpPr>
        <p:spPr>
          <a:xfrm>
            <a:off x="5245962" y="1362642"/>
            <a:ext cx="3820277" cy="3139321"/>
          </a:xfrm>
          <a:prstGeom prst="rect">
            <a:avLst/>
          </a:prstGeom>
          <a:noFill/>
        </p:spPr>
        <p:txBody>
          <a:bodyPr wrap="none" rtlCol="0">
            <a:spAutoFit/>
          </a:bodyPr>
          <a:lstStyle/>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The magnetic field intensity </a:t>
            </a:r>
          </a:p>
          <a:p>
            <a:r>
              <a:rPr lang="en-US" altLang="zh-CN" dirty="0">
                <a:latin typeface="Times New Roman" panose="02020603050405020304" pitchFamily="18" charset="0"/>
                <a:cs typeface="Times New Roman" panose="02020603050405020304" pitchFamily="18" charset="0"/>
              </a:rPr>
              <a:t> </a:t>
            </a:r>
            <a:r>
              <a:rPr lang="en-US" altLang="zh-CN" dirty="0" smtClean="0">
                <a:latin typeface="Times New Roman" panose="02020603050405020304" pitchFamily="18" charset="0"/>
                <a:cs typeface="Times New Roman" panose="02020603050405020304" pitchFamily="18" charset="0"/>
              </a:rPr>
              <a:t>    was determined with an </a:t>
            </a:r>
          </a:p>
          <a:p>
            <a:r>
              <a:rPr lang="en-US" altLang="zh-CN" dirty="0" smtClean="0">
                <a:latin typeface="Times New Roman" panose="02020603050405020304" pitchFamily="18" charset="0"/>
                <a:cs typeface="Times New Roman" panose="02020603050405020304" pitchFamily="18" charset="0"/>
              </a:rPr>
              <a:t>     accuracy within </a:t>
            </a:r>
            <a:r>
              <a:rPr lang="en-US" altLang="zh-CN" dirty="0" smtClean="0">
                <a:solidFill>
                  <a:srgbClr val="FF0000"/>
                </a:solidFill>
                <a:latin typeface="Times New Roman" panose="02020603050405020304" pitchFamily="18" charset="0"/>
                <a:cs typeface="Times New Roman" panose="02020603050405020304" pitchFamily="18" charset="0"/>
              </a:rPr>
              <a:t>2mGauss</a:t>
            </a:r>
          </a:p>
          <a:p>
            <a:endParaRPr lang="en-US" altLang="zh-CN" dirty="0" smtClean="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Contribution to the uncertainty </a:t>
            </a:r>
          </a:p>
          <a:p>
            <a:r>
              <a:rPr lang="en-US" altLang="zh-CN" dirty="0" smtClean="0">
                <a:latin typeface="Times New Roman" panose="02020603050405020304" pitchFamily="18" charset="0"/>
                <a:cs typeface="Times New Roman" panose="02020603050405020304" pitchFamily="18" charset="0"/>
              </a:rPr>
              <a:t>     less than </a:t>
            </a:r>
            <a:r>
              <a:rPr lang="en-US" altLang="zh-CN" dirty="0" smtClean="0">
                <a:solidFill>
                  <a:srgbClr val="FF0000"/>
                </a:solidFill>
                <a:latin typeface="Times New Roman" panose="02020603050405020304" pitchFamily="18" charset="0"/>
                <a:cs typeface="Times New Roman" panose="02020603050405020304" pitchFamily="18" charset="0"/>
              </a:rPr>
              <a:t>60Hz</a:t>
            </a:r>
          </a:p>
          <a:p>
            <a:endParaRPr lang="en-US" altLang="zh-CN"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Ø"/>
            </a:pPr>
            <a:r>
              <a:rPr lang="en-US" altLang="zh-CN" dirty="0" smtClean="0">
                <a:latin typeface="Times New Roman" panose="02020603050405020304" pitchFamily="18" charset="0"/>
                <a:cs typeface="Times New Roman" panose="02020603050405020304" pitchFamily="18" charset="0"/>
              </a:rPr>
              <a:t>The contribution due to the </a:t>
            </a:r>
          </a:p>
          <a:p>
            <a:r>
              <a:rPr lang="en-US" altLang="zh-CN" dirty="0" smtClean="0">
                <a:latin typeface="Times New Roman" panose="02020603050405020304" pitchFamily="18" charset="0"/>
                <a:cs typeface="Times New Roman" panose="02020603050405020304" pitchFamily="18" charset="0"/>
              </a:rPr>
              <a:t>     residual magnetic field </a:t>
            </a:r>
          </a:p>
          <a:p>
            <a:r>
              <a:rPr lang="en-US" altLang="zh-CN" dirty="0" smtClean="0">
                <a:latin typeface="Times New Roman" panose="02020603050405020304" pitchFamily="18" charset="0"/>
                <a:cs typeface="Times New Roman" panose="02020603050405020304" pitchFamily="18" charset="0"/>
              </a:rPr>
              <a:t>     Less than </a:t>
            </a:r>
            <a:r>
              <a:rPr lang="en-US" altLang="zh-CN" dirty="0" smtClean="0">
                <a:solidFill>
                  <a:srgbClr val="FF0000"/>
                </a:solidFill>
                <a:latin typeface="Times New Roman" panose="02020603050405020304" pitchFamily="18" charset="0"/>
                <a:cs typeface="Times New Roman" panose="02020603050405020304" pitchFamily="18" charset="0"/>
              </a:rPr>
              <a:t>0.3mGauss </a:t>
            </a:r>
            <a:r>
              <a:rPr lang="en-US" altLang="zh-CN" dirty="0" smtClean="0">
                <a:latin typeface="Times New Roman" panose="02020603050405020304" pitchFamily="18" charset="0"/>
                <a:cs typeface="Times New Roman" panose="02020603050405020304" pitchFamily="18" charset="0"/>
              </a:rPr>
              <a:t>contribution </a:t>
            </a:r>
          </a:p>
          <a:p>
            <a:r>
              <a:rPr lang="en-US" altLang="zh-CN" dirty="0" smtClean="0">
                <a:latin typeface="Times New Roman" panose="02020603050405020304" pitchFamily="18" charset="0"/>
                <a:cs typeface="Times New Roman" panose="02020603050405020304" pitchFamily="18" charset="0"/>
              </a:rPr>
              <a:t>     to less than</a:t>
            </a:r>
            <a:r>
              <a:rPr lang="en-US" altLang="zh-CN" dirty="0" smtClean="0">
                <a:solidFill>
                  <a:srgbClr val="FF0000"/>
                </a:solidFill>
                <a:latin typeface="Times New Roman" panose="02020603050405020304" pitchFamily="18" charset="0"/>
                <a:cs typeface="Times New Roman" panose="02020603050405020304" pitchFamily="18" charset="0"/>
              </a:rPr>
              <a:t>10Hz </a:t>
            </a:r>
            <a:r>
              <a:rPr lang="en-US" altLang="zh-CN" dirty="0" smtClean="0">
                <a:latin typeface="Times New Roman" panose="02020603050405020304" pitchFamily="18" charset="0"/>
                <a:cs typeface="Times New Roman" panose="02020603050405020304" pitchFamily="18" charset="0"/>
              </a:rPr>
              <a:t>in the probe region</a:t>
            </a:r>
          </a:p>
        </p:txBody>
      </p:sp>
    </p:spTree>
    <p:extLst>
      <p:ext uri="{BB962C8B-B14F-4D97-AF65-F5344CB8AC3E}">
        <p14:creationId xmlns:p14="http://schemas.microsoft.com/office/powerpoint/2010/main" val="2566128703"/>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3.xml><?xml version="1.0" encoding="utf-8"?>
<a:theme xmlns:a="http://schemas.openxmlformats.org/drawingml/2006/main" name="2_暗香扑面">
  <a:themeElements>
    <a:clrScheme name="暗香扑面">
      <a:dk1>
        <a:sysClr val="windowText" lastClr="000000"/>
      </a:dk1>
      <a:lt1>
        <a:sysClr val="window" lastClr="FFFFFF"/>
      </a:lt1>
      <a:dk2>
        <a:srgbClr val="2F2F2F"/>
      </a:dk2>
      <a:lt2>
        <a:srgbClr val="FFFFF4"/>
      </a:lt2>
      <a:accent1>
        <a:srgbClr val="918415"/>
      </a:accent1>
      <a:accent2>
        <a:srgbClr val="C47546"/>
      </a:accent2>
      <a:accent3>
        <a:srgbClr val="AFB591"/>
      </a:accent3>
      <a:accent4>
        <a:srgbClr val="B9945B"/>
      </a:accent4>
      <a:accent5>
        <a:srgbClr val="85ADBC"/>
      </a:accent5>
      <a:accent6>
        <a:srgbClr val="E5B440"/>
      </a:accent6>
      <a:hlink>
        <a:srgbClr val="00D5D5"/>
      </a:hlink>
      <a:folHlink>
        <a:srgbClr val="DD00DD"/>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暗香扑面">
      <a:fillStyleLst>
        <a:solidFill>
          <a:schemeClr val="phClr"/>
        </a:solidFill>
        <a:gradFill rotWithShape="1">
          <a:gsLst>
            <a:gs pos="0">
              <a:schemeClr val="phClr">
                <a:tint val="98000"/>
                <a:satMod val="220000"/>
              </a:schemeClr>
            </a:gs>
            <a:gs pos="31000">
              <a:schemeClr val="phClr">
                <a:tint val="30000"/>
                <a:satMod val="150000"/>
              </a:schemeClr>
            </a:gs>
            <a:gs pos="91000">
              <a:schemeClr val="phClr">
                <a:tint val="96000"/>
              </a:schemeClr>
            </a:gs>
          </a:gsLst>
          <a:path path="circle">
            <a:fillToRect l="50000" t="150000" r="50000"/>
          </a:path>
        </a:gradFill>
        <a:blipFill>
          <a:blip xmlns:r="http://schemas.openxmlformats.org/officeDocument/2006/relationships" r:embed="rId1">
            <a:duotone>
              <a:schemeClr val="phClr">
                <a:shade val="28000"/>
                <a:satMod val="100000"/>
              </a:schemeClr>
              <a:schemeClr val="phClr">
                <a:tint val="100000"/>
                <a:satMod val="200000"/>
              </a:schemeClr>
            </a:duotone>
          </a:blip>
          <a:tile tx="0" ty="0" sx="80000" sy="80000" flip="none" algn="tl"/>
        </a:blipFill>
      </a:fillStyleLst>
      <a:lnStyleLst>
        <a:ln w="12700" cap="flat" cmpd="sng" algn="ctr">
          <a:solidFill>
            <a:schemeClr val="phClr"/>
          </a:solidFill>
          <a:prstDash val="solid"/>
        </a:ln>
        <a:ln w="25400" cap="flat" cmpd="sng" algn="ctr">
          <a:solidFill>
            <a:schemeClr val="phClr"/>
          </a:solidFill>
          <a:prstDash val="solid"/>
        </a:ln>
        <a:ln w="38100" cap="flat" cmpd="dbl" algn="ctr">
          <a:solidFill>
            <a:schemeClr val="phClr"/>
          </a:solidFill>
          <a:prstDash val="solid"/>
        </a:ln>
      </a:lnStyleLst>
      <a:effectStyleLst>
        <a:effectStyle>
          <a:effectLst>
            <a:glow rad="63500">
              <a:schemeClr val="phClr">
                <a:alpha val="45000"/>
                <a:satMod val="110000"/>
              </a:schemeClr>
            </a:glow>
          </a:effectLst>
        </a:effectStyle>
        <a:effectStyle>
          <a:effectLst>
            <a:outerShdw blurRad="34925" dist="31750" dir="5400000" algn="tl" rotWithShape="0">
              <a:srgbClr val="000000">
                <a:alpha val="50000"/>
              </a:srgbClr>
            </a:outerShdw>
          </a:effectLst>
          <a:scene3d>
            <a:camera prst="orthographicFront">
              <a:rot lat="0" lon="0" rev="0"/>
            </a:camera>
            <a:lightRig rig="flood" dir="t">
              <a:rot lat="0" lon="0" rev="5400000"/>
            </a:lightRig>
          </a:scene3d>
          <a:sp3d contourW="9525" prstMaterial="dkEdge">
            <a:bevelT w="12000" h="24150"/>
            <a:contourClr>
              <a:schemeClr val="phClr">
                <a:satMod val="110000"/>
              </a:schemeClr>
            </a:contourClr>
          </a:sp3d>
        </a:effectStyle>
        <a:effectStyle>
          <a:effectLst>
            <a:outerShdw blurRad="50800" dist="31750" dir="5400000" algn="tl" rotWithShape="0">
              <a:srgbClr val="000000">
                <a:alpha val="50000"/>
              </a:srgbClr>
            </a:outerShdw>
          </a:effectLst>
          <a:scene3d>
            <a:camera prst="orthographicFront">
              <a:rot lat="0" lon="0" rev="0"/>
            </a:camera>
            <a:lightRig rig="flood" dir="t">
              <a:rot lat="0" lon="0" rev="5400000"/>
            </a:lightRig>
          </a:scene3d>
          <a:sp3d contourW="18700" prstMaterial="dkEdge">
            <a:bevelT w="44450" h="80600"/>
            <a:contourClr>
              <a:schemeClr val="phClr">
                <a:satMod val="110000"/>
              </a:schemeClr>
            </a:contourClr>
          </a:sp3d>
        </a:effectStyle>
      </a:effectStyleLst>
      <a:bgFillStyleLst>
        <a:solidFill>
          <a:schemeClr val="phClr"/>
        </a:solidFill>
        <a:gradFill rotWithShape="1">
          <a:gsLst>
            <a:gs pos="0">
              <a:schemeClr val="phClr">
                <a:shade val="70000"/>
                <a:satMod val="1000000"/>
              </a:schemeClr>
            </a:gs>
            <a:gs pos="31000">
              <a:schemeClr val="phClr">
                <a:shade val="85000"/>
                <a:satMod val="450000"/>
              </a:schemeClr>
            </a:gs>
            <a:gs pos="100000">
              <a:schemeClr val="phClr">
                <a:tint val="70000"/>
                <a:satMod val="300000"/>
              </a:schemeClr>
            </a:gs>
          </a:gsLst>
          <a:path path="circle">
            <a:fillToRect l="50000" t="150000" r="50000"/>
          </a:path>
        </a:gradFill>
        <a:blipFill>
          <a:blip xmlns:r="http://schemas.openxmlformats.org/officeDocument/2006/relationships" r:embed="rId2">
            <a:duotone>
              <a:schemeClr val="phClr">
                <a:tint val="100000"/>
                <a:shade val="70000"/>
                <a:hueMod val="100000"/>
                <a:satMod val="100000"/>
              </a:schemeClr>
              <a:schemeClr val="phClr">
                <a:tint val="90000"/>
                <a:shade val="100000"/>
                <a:hueMod val="100000"/>
                <a:satMod val="100000"/>
              </a:schemeClr>
            </a:duotone>
          </a:blip>
          <a:stretch>
            <a:fillRect/>
          </a:stretch>
        </a:blip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31107</TotalTime>
  <Words>1705</Words>
  <Application>Microsoft Office PowerPoint</Application>
  <PresentationFormat>全屏显示(4:3)</PresentationFormat>
  <Paragraphs>563</Paragraphs>
  <Slides>35</Slides>
  <Notes>10</Notes>
  <HiddenSlides>0</HiddenSlides>
  <MMClips>0</MMClips>
  <ScaleCrop>false</ScaleCrop>
  <HeadingPairs>
    <vt:vector size="8" baseType="variant">
      <vt:variant>
        <vt:lpstr>已用的字体</vt:lpstr>
      </vt:variant>
      <vt:variant>
        <vt:i4>15</vt:i4>
      </vt:variant>
      <vt:variant>
        <vt:lpstr>主题</vt:lpstr>
      </vt:variant>
      <vt:variant>
        <vt:i4>3</vt:i4>
      </vt:variant>
      <vt:variant>
        <vt:lpstr>嵌入 OLE 服务器</vt:lpstr>
      </vt:variant>
      <vt:variant>
        <vt:i4>1</vt:i4>
      </vt:variant>
      <vt:variant>
        <vt:lpstr>幻灯片标题</vt:lpstr>
      </vt:variant>
      <vt:variant>
        <vt:i4>35</vt:i4>
      </vt:variant>
    </vt:vector>
  </HeadingPairs>
  <TitlesOfParts>
    <vt:vector size="54" baseType="lpstr">
      <vt:lpstr>Arial Unicode MS</vt:lpstr>
      <vt:lpstr>Droid Sans Fallback</vt:lpstr>
      <vt:lpstr>黑体</vt:lpstr>
      <vt:lpstr>楷体</vt:lpstr>
      <vt:lpstr>宋体</vt:lpstr>
      <vt:lpstr>微软雅黑</vt:lpstr>
      <vt:lpstr>Arial</vt:lpstr>
      <vt:lpstr>Calibri</vt:lpstr>
      <vt:lpstr>Calibri Light</vt:lpstr>
      <vt:lpstr>Cambria Math</vt:lpstr>
      <vt:lpstr>Franklin Gothic Book</vt:lpstr>
      <vt:lpstr>Franklin Gothic Medium</vt:lpstr>
      <vt:lpstr>Times New Roman</vt:lpstr>
      <vt:lpstr>Wingdings</vt:lpstr>
      <vt:lpstr>Wingdings 2</vt:lpstr>
      <vt:lpstr>1_Office 主题</vt:lpstr>
      <vt:lpstr>暗香扑面</vt:lpstr>
      <vt:lpstr>2_暗香扑面</vt:lpstr>
      <vt:lpstr>Graph</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微软中国</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微软用户</dc:creator>
  <cp:lastModifiedBy>rober</cp:lastModifiedBy>
  <cp:revision>527</cp:revision>
  <dcterms:created xsi:type="dcterms:W3CDTF">2017-05-02T02:52:47Z</dcterms:created>
  <dcterms:modified xsi:type="dcterms:W3CDTF">2018-05-17T08:22:50Z</dcterms:modified>
</cp:coreProperties>
</file>