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78"/>
  </p:notesMasterIdLst>
  <p:handoutMasterIdLst>
    <p:handoutMasterId r:id="rId79"/>
  </p:handoutMasterIdLst>
  <p:sldIdLst>
    <p:sldId id="269" r:id="rId10"/>
    <p:sldId id="491" r:id="rId11"/>
    <p:sldId id="492" r:id="rId12"/>
    <p:sldId id="501" r:id="rId13"/>
    <p:sldId id="535" r:id="rId14"/>
    <p:sldId id="419" r:id="rId15"/>
    <p:sldId id="531" r:id="rId16"/>
    <p:sldId id="532" r:id="rId17"/>
    <p:sldId id="494" r:id="rId18"/>
    <p:sldId id="495" r:id="rId19"/>
    <p:sldId id="533" r:id="rId20"/>
    <p:sldId id="500" r:id="rId21"/>
    <p:sldId id="499" r:id="rId22"/>
    <p:sldId id="503" r:id="rId23"/>
    <p:sldId id="505" r:id="rId24"/>
    <p:sldId id="507" r:id="rId25"/>
    <p:sldId id="509" r:id="rId26"/>
    <p:sldId id="508" r:id="rId27"/>
    <p:sldId id="512" r:id="rId28"/>
    <p:sldId id="513" r:id="rId29"/>
    <p:sldId id="515" r:id="rId30"/>
    <p:sldId id="516" r:id="rId31"/>
    <p:sldId id="511" r:id="rId32"/>
    <p:sldId id="510" r:id="rId33"/>
    <p:sldId id="517" r:id="rId34"/>
    <p:sldId id="420" r:id="rId35"/>
    <p:sldId id="435" r:id="rId36"/>
    <p:sldId id="488" r:id="rId37"/>
    <p:sldId id="444" r:id="rId38"/>
    <p:sldId id="424" r:id="rId39"/>
    <p:sldId id="445" r:id="rId40"/>
    <p:sldId id="425" r:id="rId41"/>
    <p:sldId id="427" r:id="rId42"/>
    <p:sldId id="441" r:id="rId43"/>
    <p:sldId id="426" r:id="rId44"/>
    <p:sldId id="428" r:id="rId45"/>
    <p:sldId id="519" r:id="rId46"/>
    <p:sldId id="520" r:id="rId47"/>
    <p:sldId id="521" r:id="rId48"/>
    <p:sldId id="522" r:id="rId49"/>
    <p:sldId id="528" r:id="rId50"/>
    <p:sldId id="530" r:id="rId51"/>
    <p:sldId id="529" r:id="rId52"/>
    <p:sldId id="401" r:id="rId53"/>
    <p:sldId id="523" r:id="rId54"/>
    <p:sldId id="524" r:id="rId55"/>
    <p:sldId id="525" r:id="rId56"/>
    <p:sldId id="405" r:id="rId57"/>
    <p:sldId id="406" r:id="rId58"/>
    <p:sldId id="407" r:id="rId59"/>
    <p:sldId id="408" r:id="rId60"/>
    <p:sldId id="536" r:id="rId61"/>
    <p:sldId id="534" r:id="rId62"/>
    <p:sldId id="413" r:id="rId63"/>
    <p:sldId id="414" r:id="rId64"/>
    <p:sldId id="446" r:id="rId65"/>
    <p:sldId id="335" r:id="rId66"/>
    <p:sldId id="447" r:id="rId67"/>
    <p:sldId id="457" r:id="rId68"/>
    <p:sldId id="458" r:id="rId69"/>
    <p:sldId id="497" r:id="rId70"/>
    <p:sldId id="452" r:id="rId71"/>
    <p:sldId id="466" r:id="rId72"/>
    <p:sldId id="467" r:id="rId73"/>
    <p:sldId id="468" r:id="rId74"/>
    <p:sldId id="469" r:id="rId75"/>
    <p:sldId id="470" r:id="rId76"/>
    <p:sldId id="471" r:id="rId77"/>
  </p:sldIdLst>
  <p:sldSz cx="12187238" cy="6858000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275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97" userDrawn="1">
          <p15:clr>
            <a:srgbClr val="A4A3A4"/>
          </p15:clr>
        </p15:guide>
        <p15:guide id="8" pos="91">
          <p15:clr>
            <a:srgbClr val="A4A3A4"/>
          </p15:clr>
        </p15:guide>
        <p15:guide id="9" pos="7585">
          <p15:clr>
            <a:srgbClr val="A4A3A4"/>
          </p15:clr>
        </p15:guide>
        <p15:guide id="10" pos="3839">
          <p15:clr>
            <a:srgbClr val="A4A3A4"/>
          </p15:clr>
        </p15:guide>
        <p15:guide id="11" pos="204">
          <p15:clr>
            <a:srgbClr val="A4A3A4"/>
          </p15:clr>
        </p15:guide>
        <p15:guide id="12" pos="7472">
          <p15:clr>
            <a:srgbClr val="A4A3A4"/>
          </p15:clr>
        </p15:guide>
        <p15:guide id="13" orient="horz" pos="4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C5B3"/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28" autoAdjust="0"/>
    <p:restoredTop sz="94660"/>
  </p:normalViewPr>
  <p:slideViewPr>
    <p:cSldViewPr snapToObjects="1">
      <p:cViewPr varScale="1">
        <p:scale>
          <a:sx n="99" d="100"/>
          <a:sy n="99" d="100"/>
        </p:scale>
        <p:origin x="300" y="378"/>
      </p:cViewPr>
      <p:guideLst>
        <p:guide orient="horz" pos="391"/>
        <p:guide orient="horz" pos="1275"/>
        <p:guide orient="horz" pos="3929"/>
        <p:guide orient="horz" pos="2160"/>
        <p:guide orient="horz" pos="3045"/>
        <p:guide orient="horz" pos="4269"/>
        <p:guide orient="horz" pos="3997"/>
        <p:guide pos="91"/>
        <p:guide pos="7585"/>
        <p:guide pos="3839"/>
        <p:guide pos="204"/>
        <p:guide pos="7472"/>
        <p:guide orient="horz" pos="4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130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slide" Target="slides/slide54.xml"/><Relationship Id="rId68" Type="http://schemas.openxmlformats.org/officeDocument/2006/relationships/slide" Target="slides/slide59.xml"/><Relationship Id="rId76" Type="http://schemas.openxmlformats.org/officeDocument/2006/relationships/slide" Target="slides/slide67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74" Type="http://schemas.openxmlformats.org/officeDocument/2006/relationships/slide" Target="slides/slide65.xml"/><Relationship Id="rId79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2.xml"/><Relationship Id="rId82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73" Type="http://schemas.openxmlformats.org/officeDocument/2006/relationships/slide" Target="slides/slide64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slide" Target="slides/slide60.xml"/><Relationship Id="rId77" Type="http://schemas.openxmlformats.org/officeDocument/2006/relationships/slide" Target="slides/slide68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slide" Target="slides/slide63.xml"/><Relationship Id="rId80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slide" Target="slides/slide58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slide" Target="slides/slide61.xml"/><Relationship Id="rId75" Type="http://schemas.openxmlformats.org/officeDocument/2006/relationships/slide" Target="slides/slide66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496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986A4B46-F6A6-DA4E-8415-64807F0B23D2}" type="datetimeFigureOut">
              <a:rPr lang="de-DE" smtClean="0">
                <a:latin typeface="Arial" panose="020B0604020202020204" pitchFamily="34" charset="0"/>
              </a:rPr>
              <a:t>16.05.2018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496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2B048993-9816-0246-B1D2-4028350D98C2}" type="slidenum">
              <a:rPr lang="de-DE" smtClean="0">
                <a:latin typeface="Arial" panose="020B0604020202020204" pitchFamily="34" charset="0"/>
              </a:rPr>
              <a:t>‹Nr.›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024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4283" cy="496570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6" y="2"/>
            <a:ext cx="2944283" cy="496570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16.05.2018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13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4" tIns="47782" rIns="95564" bIns="47782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1" y="4717416"/>
            <a:ext cx="5435600" cy="4469130"/>
          </a:xfrm>
          <a:prstGeom prst="rect">
            <a:avLst/>
          </a:prstGeom>
        </p:spPr>
        <p:txBody>
          <a:bodyPr vert="horz" lIns="95564" tIns="47782" rIns="95564" bIns="47782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3108"/>
            <a:ext cx="2944283" cy="496570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6" y="9433108"/>
            <a:ext cx="2944283" cy="496570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73300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35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02148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48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4554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49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09962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50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2543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51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63301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52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66276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53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51485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54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198826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62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02906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30530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65273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14968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30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244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31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86247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32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34077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33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62589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34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4699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20927BC-60F1-4E89-9E5F-0ECD7B7F04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216072"/>
            <a:ext cx="1823379" cy="31754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365F4234-9D2C-4F2A-A1B6-A67E316522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66613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8099817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2507007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26886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90288269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59772741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683457095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07150518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7282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4935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4A5EE14-22E8-41E0-B782-237CDBE863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216072"/>
            <a:ext cx="1823379" cy="31754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9DF99551-7CC6-4BCE-96CE-220639CDF3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508653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228792304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6870799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8459606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9741533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189707849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156887399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612584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108126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57159663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343E20E-9FA8-42F2-B174-1230BA2C33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216072"/>
            <a:ext cx="1823379" cy="31754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DC8E1D83-FF27-48BC-BB6D-011955A847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92855932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3843815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807845491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147870395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5519715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26463521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56928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415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38008544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1969200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Grafik 28">
            <a:extLst>
              <a:ext uri="{FF2B5EF4-FFF2-40B4-BE49-F238E27FC236}">
                <a16:creationId xmlns:a16="http://schemas.microsoft.com/office/drawing/2014/main" id="{71B72699-A759-467B-A929-F301688C9E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216072"/>
            <a:ext cx="1823379" cy="317541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142069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818019336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983430453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6217833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427755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57402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241779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915455288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7299815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307910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34BE2C-D7FE-46F5-93ED-65A15EE5F6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216072"/>
            <a:ext cx="1823379" cy="31754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869BA625-3C0C-43C7-A264-BA21E97315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928511375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378694842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24135163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03822867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79213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71206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612019383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987535939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6023824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0605164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D4FC448-6099-494E-83C5-523EFB9957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216072"/>
            <a:ext cx="1823379" cy="31754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EF3308E0-9C3C-4531-B2D7-8A6E168DFF6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150281680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954141648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32291461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46628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090049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96178265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214668999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4925429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354806819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65221063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0946DA6-6E54-4A6F-9031-A2F9674898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216072"/>
            <a:ext cx="1823379" cy="31754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DFB67487-02FA-4869-99C1-CC094DEB6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213001361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587475383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02785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983617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491589136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68060527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7918196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29380379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057446467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426806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60C74C6-C8DB-4571-A295-080B3086A4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216072"/>
            <a:ext cx="1823379" cy="31754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570CF011-2A67-4437-98BE-46ACAB287A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72545763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7271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B2E5F01-26AF-43B7-BDB1-73701EC7F8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50" y="216072"/>
            <a:ext cx="1825200" cy="31785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1D5AC607-D816-4D64-B020-67CFD3B5C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9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8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7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US" sz="800" b="1" dirty="0"/>
              <a:t>Laboratory for Positron and Positronium Physics</a:t>
            </a:r>
            <a:endParaRPr lang="en-GB" sz="800" baseline="0" dirty="0"/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71148F3B-93D6-4AEC-8002-D2B76A01724A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216072"/>
            <a:ext cx="1823379" cy="317541"/>
          </a:xfrm>
          <a:prstGeom prst="rect">
            <a:avLst/>
          </a:prstGeom>
          <a:solidFill>
            <a:schemeClr val="accent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0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2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7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92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7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79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5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sv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sv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36.png"/><Relationship Id="rId7" Type="http://schemas.openxmlformats.org/officeDocument/2006/relationships/image" Target="NUL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11" Type="http://schemas.openxmlformats.org/officeDocument/2006/relationships/image" Target="NULL"/><Relationship Id="rId10" Type="http://schemas.openxmlformats.org/officeDocument/2006/relationships/image" Target="NULL"/><Relationship Id="rId9" Type="http://schemas.openxmlformats.org/officeDocument/2006/relationships/image" Target="NUL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6" Type="http://schemas.openxmlformats.org/officeDocument/2006/relationships/image" Target="NULL"/><Relationship Id="rId1" Type="http://schemas.openxmlformats.org/officeDocument/2006/relationships/slideLayout" Target="../slideLayouts/slideLayout5.xml"/><Relationship Id="rId5" Type="http://schemas.openxmlformats.org/officeDocument/2006/relationships/image" Target="NULL"/><Relationship Id="rId15" Type="http://schemas.openxmlformats.org/officeDocument/2006/relationships/image" Target="../media/image37.png"/><Relationship Id="rId4" Type="http://schemas.openxmlformats.org/officeDocument/2006/relationships/image" Target="NULL"/><Relationship Id="rId14" Type="http://schemas.openxmlformats.org/officeDocument/2006/relationships/image" Target="NUL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NUL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NUL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platzhalter 9">
            <a:extLst>
              <a:ext uri="{FF2B5EF4-FFF2-40B4-BE49-F238E27FC236}">
                <a16:creationId xmlns:a16="http://schemas.microsoft.com/office/drawing/2014/main" id="{68DB2705-E521-44C6-B5BE-96272255703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" t="23956" r="-2496" b="10866"/>
          <a:stretch/>
        </p:blipFill>
        <p:spPr>
          <a:xfrm>
            <a:off x="2042620" y="630236"/>
            <a:ext cx="8103585" cy="3591289"/>
          </a:xfrm>
        </p:spPr>
      </p:pic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>
          <a:xfrm>
            <a:off x="323850" y="5589240"/>
            <a:ext cx="11537950" cy="648049"/>
          </a:xfrm>
          <a:solidFill>
            <a:srgbClr val="1F407A"/>
          </a:solidFill>
        </p:spPr>
        <p:txBody>
          <a:bodyPr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Narrow" panose="020B0606020202030204" pitchFamily="34" charset="0"/>
              </a:rPr>
              <a:t>this work is supported by the SNF grant </a:t>
            </a:r>
            <a:r>
              <a:rPr lang="de-AT" sz="2400" dirty="0">
                <a:latin typeface="Arial Narrow" panose="020B0606020202030204" pitchFamily="34" charset="0"/>
              </a:rPr>
              <a:t>166286 - </a:t>
            </a:r>
            <a:r>
              <a:rPr lang="de-AT" sz="2800" dirty="0">
                <a:latin typeface="Arial Narrow" panose="020B0606020202030204" pitchFamily="34" charset="0"/>
              </a:rPr>
              <a:t>PI: </a:t>
            </a:r>
            <a:r>
              <a:rPr lang="de-AT" sz="2800" b="1" u="sng" dirty="0">
                <a:latin typeface="Arial Narrow" panose="020B0606020202030204" pitchFamily="34" charset="0"/>
              </a:rPr>
              <a:t>Paolo Crivelli</a:t>
            </a:r>
            <a:endParaRPr lang="en-US" sz="2400" b="1" u="sng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sp>
        <p:nvSpPr>
          <p:cNvPr id="15" name="Titel 10">
            <a:extLst>
              <a:ext uri="{FF2B5EF4-FFF2-40B4-BE49-F238E27FC236}">
                <a16:creationId xmlns:a16="http://schemas.microsoft.com/office/drawing/2014/main" id="{40AB4B9C-5C2F-46F8-A340-F33FAFB22A52}"/>
              </a:ext>
            </a:extLst>
          </p:cNvPr>
          <p:cNvSpPr txBox="1">
            <a:spLocks/>
          </p:cNvSpPr>
          <p:nvPr/>
        </p:nvSpPr>
        <p:spPr bwMode="gray">
          <a:xfrm>
            <a:off x="323850" y="4490828"/>
            <a:ext cx="11537950" cy="1098412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144000" tIns="108000" rIns="14400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US" dirty="0"/>
              <a:t>Positronium precision spectroscopy:</a:t>
            </a:r>
            <a:br>
              <a:rPr lang="en-US" dirty="0"/>
            </a:br>
            <a:r>
              <a:rPr lang="en-US" sz="2600" dirty="0"/>
              <a:t>Measuring the 1S-2S and excited state hyperfine transitions</a:t>
            </a:r>
          </a:p>
        </p:txBody>
      </p:sp>
      <p:sp>
        <p:nvSpPr>
          <p:cNvPr id="11" name="Titel 10"/>
          <p:cNvSpPr>
            <a:spLocks noGrp="1"/>
          </p:cNvSpPr>
          <p:nvPr>
            <p:ph type="ctrTitle"/>
          </p:nvPr>
        </p:nvSpPr>
        <p:spPr>
          <a:xfrm>
            <a:off x="323850" y="3717032"/>
            <a:ext cx="11537950" cy="773796"/>
          </a:xfrm>
        </p:spPr>
        <p:txBody>
          <a:bodyPr/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US" sz="2600" dirty="0"/>
              <a:t>Michael W. Heiss</a:t>
            </a:r>
            <a:br>
              <a:rPr lang="en-US" sz="2400" dirty="0"/>
            </a:br>
            <a:r>
              <a:rPr lang="en-US" sz="1800" i="1" dirty="0"/>
              <a:t>ETH Zürich – Institute for Particle Physics and Astrophysics – group of Prof. Rubbia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27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76916B-12E1-4295-8C28-A20F53B8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E8E879-3140-4DA9-96C5-91923238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DE0FDE4-B7BA-49CF-955B-0CD00338E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</a:t>
            </a:r>
            <a:r>
              <a:rPr lang="de-AT" dirty="0" err="1"/>
              <a:t>laser</a:t>
            </a:r>
            <a:r>
              <a:rPr lang="de-AT" dirty="0"/>
              <a:t> </a:t>
            </a:r>
            <a:r>
              <a:rPr lang="de-AT" dirty="0" err="1"/>
              <a:t>system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6A32EA6-C0E2-435E-A402-4F5266DAC0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67" name="Freihandform: Form 766">
            <a:extLst>
              <a:ext uri="{FF2B5EF4-FFF2-40B4-BE49-F238E27FC236}">
                <a16:creationId xmlns:a16="http://schemas.microsoft.com/office/drawing/2014/main" id="{E70358F8-465D-47CB-8EFD-674C133C07EE}"/>
              </a:ext>
            </a:extLst>
          </p:cNvPr>
          <p:cNvSpPr/>
          <p:nvPr/>
        </p:nvSpPr>
        <p:spPr>
          <a:xfrm>
            <a:off x="7210163" y="2003905"/>
            <a:ext cx="187488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768" name="Grafik 767">
            <a:extLst>
              <a:ext uri="{FF2B5EF4-FFF2-40B4-BE49-F238E27FC236}">
                <a16:creationId xmlns:a16="http://schemas.microsoft.com/office/drawing/2014/main" id="{05AE9609-ED5D-4AE5-9B7F-49567607B76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196723" y="1500625"/>
            <a:ext cx="3959279" cy="4500720"/>
          </a:xfrm>
          <a:prstGeom prst="rect">
            <a:avLst/>
          </a:prstGeom>
          <a:noFill/>
          <a:ln w="54720">
            <a:noFill/>
            <a:prstDash val="solid"/>
            <a:round/>
          </a:ln>
        </p:spPr>
      </p:pic>
      <p:sp>
        <p:nvSpPr>
          <p:cNvPr id="769" name="Freihandform: Form 768">
            <a:extLst>
              <a:ext uri="{FF2B5EF4-FFF2-40B4-BE49-F238E27FC236}">
                <a16:creationId xmlns:a16="http://schemas.microsoft.com/office/drawing/2014/main" id="{2EEDDD66-B434-4783-A4EE-E7E437A3262E}"/>
              </a:ext>
            </a:extLst>
          </p:cNvPr>
          <p:cNvSpPr/>
          <p:nvPr/>
        </p:nvSpPr>
        <p:spPr>
          <a:xfrm>
            <a:off x="4076362" y="1484784"/>
            <a:ext cx="1079640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2600">
            <a:solidFill>
              <a:srgbClr val="0000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972nm diode laser</a:t>
            </a:r>
          </a:p>
        </p:txBody>
      </p:sp>
      <p:sp>
        <p:nvSpPr>
          <p:cNvPr id="770" name="Gerader Verbinder 769">
            <a:extLst>
              <a:ext uri="{FF2B5EF4-FFF2-40B4-BE49-F238E27FC236}">
                <a16:creationId xmlns:a16="http://schemas.microsoft.com/office/drawing/2014/main" id="{C4FD23D1-4763-47BF-BD97-E781F827DC11}"/>
              </a:ext>
            </a:extLst>
          </p:cNvPr>
          <p:cNvSpPr/>
          <p:nvPr/>
        </p:nvSpPr>
        <p:spPr>
          <a:xfrm flipH="1">
            <a:off x="4098683" y="2003905"/>
            <a:ext cx="463679" cy="181080"/>
          </a:xfrm>
          <a:prstGeom prst="line">
            <a:avLst/>
          </a:prstGeom>
          <a:noFill/>
          <a:ln w="381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1" name="Gerader Verbinder 770">
            <a:extLst>
              <a:ext uri="{FF2B5EF4-FFF2-40B4-BE49-F238E27FC236}">
                <a16:creationId xmlns:a16="http://schemas.microsoft.com/office/drawing/2014/main" id="{55ED1A8A-A7B1-4CAB-B76D-1CFE8FF305A3}"/>
              </a:ext>
            </a:extLst>
          </p:cNvPr>
          <p:cNvSpPr/>
          <p:nvPr/>
        </p:nvSpPr>
        <p:spPr>
          <a:xfrm flipV="1">
            <a:off x="2169803" y="3610225"/>
            <a:ext cx="1049400" cy="495000"/>
          </a:xfrm>
          <a:prstGeom prst="line">
            <a:avLst/>
          </a:prstGeom>
          <a:noFill/>
          <a:ln w="381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2" name="Freihandform: Form 771">
            <a:extLst>
              <a:ext uri="{FF2B5EF4-FFF2-40B4-BE49-F238E27FC236}">
                <a16:creationId xmlns:a16="http://schemas.microsoft.com/office/drawing/2014/main" id="{F6CA31BE-1EF0-4596-9DCC-915F3D1DA683}"/>
              </a:ext>
            </a:extLst>
          </p:cNvPr>
          <p:cNvSpPr/>
          <p:nvPr/>
        </p:nvSpPr>
        <p:spPr>
          <a:xfrm>
            <a:off x="3609803" y="4200984"/>
            <a:ext cx="1414440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2600">
            <a:solidFill>
              <a:srgbClr val="0000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Light at 486nm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1W, 200kHz</a:t>
            </a:r>
          </a:p>
        </p:txBody>
      </p:sp>
      <p:sp>
        <p:nvSpPr>
          <p:cNvPr id="773" name="Gerader Verbinder 772">
            <a:extLst>
              <a:ext uri="{FF2B5EF4-FFF2-40B4-BE49-F238E27FC236}">
                <a16:creationId xmlns:a16="http://schemas.microsoft.com/office/drawing/2014/main" id="{B5DFB8A3-E5CB-4B75-ACCE-DF313FD13C45}"/>
              </a:ext>
            </a:extLst>
          </p:cNvPr>
          <p:cNvSpPr/>
          <p:nvPr/>
        </p:nvSpPr>
        <p:spPr>
          <a:xfrm flipV="1">
            <a:off x="4509803" y="3970585"/>
            <a:ext cx="360360" cy="207719"/>
          </a:xfrm>
          <a:prstGeom prst="line">
            <a:avLst/>
          </a:prstGeom>
          <a:noFill/>
          <a:ln w="381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4" name="Freihandform: Form 773">
            <a:extLst>
              <a:ext uri="{FF2B5EF4-FFF2-40B4-BE49-F238E27FC236}">
                <a16:creationId xmlns:a16="http://schemas.microsoft.com/office/drawing/2014/main" id="{EDFACDEB-EFDD-4656-8BD7-F0603A9153DF}"/>
              </a:ext>
            </a:extLst>
          </p:cNvPr>
          <p:cNvSpPr/>
          <p:nvPr/>
        </p:nvSpPr>
        <p:spPr>
          <a:xfrm>
            <a:off x="1198523" y="3804265"/>
            <a:ext cx="1436401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2600">
            <a:solidFill>
              <a:srgbClr val="0000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SHG cavity with LBO crystal</a:t>
            </a:r>
          </a:p>
        </p:txBody>
      </p:sp>
      <p:sp>
        <p:nvSpPr>
          <p:cNvPr id="783" name="Gerader Verbinder 782">
            <a:extLst>
              <a:ext uri="{FF2B5EF4-FFF2-40B4-BE49-F238E27FC236}">
                <a16:creationId xmlns:a16="http://schemas.microsoft.com/office/drawing/2014/main" id="{DECA2792-E8CD-4AEE-887F-40823ECC944D}"/>
              </a:ext>
            </a:extLst>
          </p:cNvPr>
          <p:cNvSpPr/>
          <p:nvPr/>
        </p:nvSpPr>
        <p:spPr>
          <a:xfrm flipH="1">
            <a:off x="4869803" y="3997944"/>
            <a:ext cx="1468440" cy="1440"/>
          </a:xfrm>
          <a:prstGeom prst="line">
            <a:avLst/>
          </a:prstGeom>
          <a:noFill/>
          <a:ln w="12600">
            <a:solidFill>
              <a:srgbClr val="0000FF"/>
            </a:solidFill>
            <a:prstDash val="solid"/>
            <a:miter/>
            <a:head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6" name="Freihandform: Form 795">
            <a:extLst>
              <a:ext uri="{FF2B5EF4-FFF2-40B4-BE49-F238E27FC236}">
                <a16:creationId xmlns:a16="http://schemas.microsoft.com/office/drawing/2014/main" id="{C1CA21C7-04BE-400E-9FED-FE22E6448D32}"/>
              </a:ext>
            </a:extLst>
          </p:cNvPr>
          <p:cNvSpPr/>
          <p:nvPr/>
        </p:nvSpPr>
        <p:spPr>
          <a:xfrm>
            <a:off x="1197075" y="2573785"/>
            <a:ext cx="1203579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2600">
            <a:solidFill>
              <a:srgbClr val="0000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3W</a:t>
            </a: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Tapered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Amplifier</a:t>
            </a:r>
          </a:p>
        </p:txBody>
      </p:sp>
      <p:sp>
        <p:nvSpPr>
          <p:cNvPr id="797" name="Gerader Verbinder 796">
            <a:extLst>
              <a:ext uri="{FF2B5EF4-FFF2-40B4-BE49-F238E27FC236}">
                <a16:creationId xmlns:a16="http://schemas.microsoft.com/office/drawing/2014/main" id="{A25B7C66-F2C0-4260-81A4-DD3D4310E1DA}"/>
              </a:ext>
            </a:extLst>
          </p:cNvPr>
          <p:cNvSpPr/>
          <p:nvPr/>
        </p:nvSpPr>
        <p:spPr>
          <a:xfrm flipV="1">
            <a:off x="1773140" y="2511865"/>
            <a:ext cx="784300" cy="54000"/>
          </a:xfrm>
          <a:prstGeom prst="line">
            <a:avLst/>
          </a:prstGeom>
          <a:noFill/>
          <a:ln w="381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8" name="Freihandform: Form 797">
            <a:extLst>
              <a:ext uri="{FF2B5EF4-FFF2-40B4-BE49-F238E27FC236}">
                <a16:creationId xmlns:a16="http://schemas.microsoft.com/office/drawing/2014/main" id="{68AF404F-D208-4781-91D0-0711836B72B3}"/>
              </a:ext>
            </a:extLst>
          </p:cNvPr>
          <p:cNvSpPr/>
          <p:nvPr/>
        </p:nvSpPr>
        <p:spPr>
          <a:xfrm>
            <a:off x="5298922" y="1687825"/>
            <a:ext cx="5932357" cy="1257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8360">
            <a:solidFill>
              <a:srgbClr val="000000"/>
            </a:solidFill>
            <a:prstDash val="solid"/>
            <a:round/>
          </a:ln>
        </p:spPr>
        <p:txBody>
          <a:bodyPr vert="horz" wrap="none" lIns="99000" tIns="54000" rIns="99000" bIns="54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sng" strike="noStrike" cap="none" baseline="0" dirty="0">
                <a:ln>
                  <a:noFill/>
                </a:ln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Microsoft YaHei" pitchFamily="2"/>
              </a:rPr>
              <a:t>Requirements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: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 High power (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up to 1 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kW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) at 486 nm 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  <a:sym typeface="Wingdings" panose="05000000000000000000" pitchFamily="2" charset="2"/>
              </a:rPr>
              <a:t>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detectable signal</a:t>
            </a:r>
          </a:p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 Long term stability (continuous data taking 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over 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days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)</a:t>
            </a:r>
          </a:p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 Scanning of the laser 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≈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100 MHz</a:t>
            </a:r>
          </a:p>
        </p:txBody>
      </p:sp>
    </p:spTree>
    <p:extLst>
      <p:ext uri="{BB962C8B-B14F-4D97-AF65-F5344CB8AC3E}">
        <p14:creationId xmlns:p14="http://schemas.microsoft.com/office/powerpoint/2010/main" val="413481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76916B-12E1-4295-8C28-A20F53B8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E8E879-3140-4DA9-96C5-91923238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DE0FDE4-B7BA-49CF-955B-0CD00338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</a:t>
            </a:r>
            <a:r>
              <a:rPr lang="de-AT" dirty="0" err="1"/>
              <a:t>laser</a:t>
            </a:r>
            <a:r>
              <a:rPr lang="de-AT" dirty="0"/>
              <a:t> </a:t>
            </a:r>
            <a:r>
              <a:rPr lang="de-AT" dirty="0" err="1"/>
              <a:t>system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6A32EA6-C0E2-435E-A402-4F5266DAC0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67" name="Freihandform: Form 766">
            <a:extLst>
              <a:ext uri="{FF2B5EF4-FFF2-40B4-BE49-F238E27FC236}">
                <a16:creationId xmlns:a16="http://schemas.microsoft.com/office/drawing/2014/main" id="{E70358F8-465D-47CB-8EFD-674C133C07EE}"/>
              </a:ext>
            </a:extLst>
          </p:cNvPr>
          <p:cNvSpPr/>
          <p:nvPr/>
        </p:nvSpPr>
        <p:spPr>
          <a:xfrm>
            <a:off x="7210163" y="2003905"/>
            <a:ext cx="187488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768" name="Grafik 767">
            <a:extLst>
              <a:ext uri="{FF2B5EF4-FFF2-40B4-BE49-F238E27FC236}">
                <a16:creationId xmlns:a16="http://schemas.microsoft.com/office/drawing/2014/main" id="{05AE9609-ED5D-4AE5-9B7F-49567607B76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196723" y="1500625"/>
            <a:ext cx="3959279" cy="4500720"/>
          </a:xfrm>
          <a:prstGeom prst="rect">
            <a:avLst/>
          </a:prstGeom>
          <a:noFill/>
          <a:ln w="54720">
            <a:noFill/>
            <a:prstDash val="solid"/>
            <a:round/>
          </a:ln>
        </p:spPr>
      </p:pic>
      <p:sp>
        <p:nvSpPr>
          <p:cNvPr id="769" name="Freihandform: Form 768">
            <a:extLst>
              <a:ext uri="{FF2B5EF4-FFF2-40B4-BE49-F238E27FC236}">
                <a16:creationId xmlns:a16="http://schemas.microsoft.com/office/drawing/2014/main" id="{2EEDDD66-B434-4783-A4EE-E7E437A3262E}"/>
              </a:ext>
            </a:extLst>
          </p:cNvPr>
          <p:cNvSpPr/>
          <p:nvPr/>
        </p:nvSpPr>
        <p:spPr>
          <a:xfrm>
            <a:off x="4076362" y="1484784"/>
            <a:ext cx="1079640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2600">
            <a:solidFill>
              <a:srgbClr val="0000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972nm diode laser</a:t>
            </a:r>
          </a:p>
        </p:txBody>
      </p:sp>
      <p:sp>
        <p:nvSpPr>
          <p:cNvPr id="770" name="Gerader Verbinder 769">
            <a:extLst>
              <a:ext uri="{FF2B5EF4-FFF2-40B4-BE49-F238E27FC236}">
                <a16:creationId xmlns:a16="http://schemas.microsoft.com/office/drawing/2014/main" id="{C4FD23D1-4763-47BF-BD97-E781F827DC11}"/>
              </a:ext>
            </a:extLst>
          </p:cNvPr>
          <p:cNvSpPr/>
          <p:nvPr/>
        </p:nvSpPr>
        <p:spPr>
          <a:xfrm flipH="1">
            <a:off x="4098683" y="2003905"/>
            <a:ext cx="463679" cy="181080"/>
          </a:xfrm>
          <a:prstGeom prst="line">
            <a:avLst/>
          </a:prstGeom>
          <a:noFill/>
          <a:ln w="381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1" name="Gerader Verbinder 770">
            <a:extLst>
              <a:ext uri="{FF2B5EF4-FFF2-40B4-BE49-F238E27FC236}">
                <a16:creationId xmlns:a16="http://schemas.microsoft.com/office/drawing/2014/main" id="{55ED1A8A-A7B1-4CAB-B76D-1CFE8FF305A3}"/>
              </a:ext>
            </a:extLst>
          </p:cNvPr>
          <p:cNvSpPr/>
          <p:nvPr/>
        </p:nvSpPr>
        <p:spPr>
          <a:xfrm flipV="1">
            <a:off x="2169803" y="3610225"/>
            <a:ext cx="1049400" cy="495000"/>
          </a:xfrm>
          <a:prstGeom prst="line">
            <a:avLst/>
          </a:prstGeom>
          <a:noFill/>
          <a:ln w="381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2" name="Freihandform: Form 771">
            <a:extLst>
              <a:ext uri="{FF2B5EF4-FFF2-40B4-BE49-F238E27FC236}">
                <a16:creationId xmlns:a16="http://schemas.microsoft.com/office/drawing/2014/main" id="{F6CA31BE-1EF0-4596-9DCC-915F3D1DA683}"/>
              </a:ext>
            </a:extLst>
          </p:cNvPr>
          <p:cNvSpPr/>
          <p:nvPr/>
        </p:nvSpPr>
        <p:spPr>
          <a:xfrm>
            <a:off x="3609803" y="4200984"/>
            <a:ext cx="1414440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2600">
            <a:solidFill>
              <a:srgbClr val="0000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Light at 486nm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1W, 200kHz</a:t>
            </a:r>
          </a:p>
        </p:txBody>
      </p:sp>
      <p:sp>
        <p:nvSpPr>
          <p:cNvPr id="773" name="Gerader Verbinder 772">
            <a:extLst>
              <a:ext uri="{FF2B5EF4-FFF2-40B4-BE49-F238E27FC236}">
                <a16:creationId xmlns:a16="http://schemas.microsoft.com/office/drawing/2014/main" id="{B5DFB8A3-E5CB-4B75-ACCE-DF313FD13C45}"/>
              </a:ext>
            </a:extLst>
          </p:cNvPr>
          <p:cNvSpPr/>
          <p:nvPr/>
        </p:nvSpPr>
        <p:spPr>
          <a:xfrm flipV="1">
            <a:off x="4509803" y="3970585"/>
            <a:ext cx="360360" cy="207719"/>
          </a:xfrm>
          <a:prstGeom prst="line">
            <a:avLst/>
          </a:prstGeom>
          <a:noFill/>
          <a:ln w="381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4" name="Freihandform: Form 773">
            <a:extLst>
              <a:ext uri="{FF2B5EF4-FFF2-40B4-BE49-F238E27FC236}">
                <a16:creationId xmlns:a16="http://schemas.microsoft.com/office/drawing/2014/main" id="{EDFACDEB-EFDD-4656-8BD7-F0603A9153DF}"/>
              </a:ext>
            </a:extLst>
          </p:cNvPr>
          <p:cNvSpPr/>
          <p:nvPr/>
        </p:nvSpPr>
        <p:spPr>
          <a:xfrm>
            <a:off x="1198523" y="3804265"/>
            <a:ext cx="1436401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2600">
            <a:solidFill>
              <a:srgbClr val="0000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SHG cavity with LBO crystal</a:t>
            </a:r>
          </a:p>
        </p:txBody>
      </p:sp>
      <p:sp>
        <p:nvSpPr>
          <p:cNvPr id="775" name="Freihandform: Form 774">
            <a:extLst>
              <a:ext uri="{FF2B5EF4-FFF2-40B4-BE49-F238E27FC236}">
                <a16:creationId xmlns:a16="http://schemas.microsoft.com/office/drawing/2014/main" id="{C8D880BB-BAB7-4324-946B-00F0A39E07D0}"/>
              </a:ext>
            </a:extLst>
          </p:cNvPr>
          <p:cNvSpPr/>
          <p:nvPr/>
        </p:nvSpPr>
        <p:spPr>
          <a:xfrm>
            <a:off x="9785243" y="4629253"/>
            <a:ext cx="1204920" cy="307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BR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Mirror 2</a:t>
            </a:r>
          </a:p>
        </p:txBody>
      </p:sp>
      <p:sp>
        <p:nvSpPr>
          <p:cNvPr id="776" name="Freihandform: Form 775">
            <a:extLst>
              <a:ext uri="{FF2B5EF4-FFF2-40B4-BE49-F238E27FC236}">
                <a16:creationId xmlns:a16="http://schemas.microsoft.com/office/drawing/2014/main" id="{7DF9B591-FD3B-48BD-9290-E0D4FABF7BCC}"/>
              </a:ext>
            </a:extLst>
          </p:cNvPr>
          <p:cNvSpPr/>
          <p:nvPr/>
        </p:nvSpPr>
        <p:spPr>
          <a:xfrm>
            <a:off x="6183083" y="4634088"/>
            <a:ext cx="3481560" cy="307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BR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Mirror 1 mounted in double piezo-actuator</a:t>
            </a:r>
          </a:p>
        </p:txBody>
      </p:sp>
      <p:sp>
        <p:nvSpPr>
          <p:cNvPr id="777" name="Freihandform: Form 776">
            <a:extLst>
              <a:ext uri="{FF2B5EF4-FFF2-40B4-BE49-F238E27FC236}">
                <a16:creationId xmlns:a16="http://schemas.microsoft.com/office/drawing/2014/main" id="{09FD2B1D-6EF0-401A-9BE3-041DE150334A}"/>
              </a:ext>
            </a:extLst>
          </p:cNvPr>
          <p:cNvSpPr/>
          <p:nvPr/>
        </p:nvSpPr>
        <p:spPr>
          <a:xfrm>
            <a:off x="6243563" y="3318264"/>
            <a:ext cx="4486320" cy="1285919"/>
          </a:xfrm>
          <a:custGeom>
            <a:avLst>
              <a:gd name="f0" fmla="val 1400"/>
            </a:avLst>
            <a:gdLst>
              <a:gd name="f1" fmla="val w"/>
              <a:gd name="f2" fmla="val h"/>
              <a:gd name="f3" fmla="val ss"/>
              <a:gd name="f4" fmla="val 0"/>
              <a:gd name="f5" fmla="val 5400"/>
              <a:gd name="f6" fmla="val -2147483647"/>
              <a:gd name="f7" fmla="val 2147483647"/>
              <a:gd name="f8" fmla="abs f1"/>
              <a:gd name="f9" fmla="abs f2"/>
              <a:gd name="f10" fmla="abs f3"/>
              <a:gd name="f11" fmla="pin 0 f0 5400"/>
              <a:gd name="f12" fmla="?: f8 f1 1"/>
              <a:gd name="f13" fmla="?: f9 f2 1"/>
              <a:gd name="f14" fmla="?: f10 f3 1"/>
              <a:gd name="f15" fmla="*/ f11 21599 1"/>
              <a:gd name="f16" fmla="*/ f12 1 21600"/>
              <a:gd name="f17" fmla="*/ f13 1 21600"/>
              <a:gd name="f18" fmla="*/ 21600 f12 1"/>
              <a:gd name="f19" fmla="*/ 21600 f13 1"/>
              <a:gd name="f20" fmla="*/ f15 1 21600"/>
              <a:gd name="f21" fmla="min f17 f16"/>
              <a:gd name="f22" fmla="*/ f18 1 f14"/>
              <a:gd name="f23" fmla="*/ f19 1 f14"/>
              <a:gd name="f24" fmla="+- f22 0 f20"/>
              <a:gd name="f25" fmla="+- f23 0 f20"/>
              <a:gd name="f26" fmla="*/ f11 f21 1"/>
              <a:gd name="f27" fmla="*/ f4 f21 1"/>
              <a:gd name="f28" fmla="*/ f20 f21 1"/>
              <a:gd name="f29" fmla="*/ f22 f21 1"/>
              <a:gd name="f30" fmla="*/ f23 f21 1"/>
              <a:gd name="f31" fmla="*/ f24 f21 1"/>
              <a:gd name="f32" fmla="*/ f25 f21 1"/>
            </a:gdLst>
            <a:ahLst>
              <a:ahXY gdRefX="f0" minX="f4" maxX="f5">
                <a:pos x="f26" y="f2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8" t="f28" r="f31" b="f32"/>
            <a:pathLst>
              <a:path>
                <a:moveTo>
                  <a:pt x="f27" y="f27"/>
                </a:moveTo>
                <a:lnTo>
                  <a:pt x="f29" y="f27"/>
                </a:lnTo>
                <a:lnTo>
                  <a:pt x="f29" y="f30"/>
                </a:lnTo>
                <a:lnTo>
                  <a:pt x="f27" y="f30"/>
                </a:lnTo>
                <a:close/>
              </a:path>
              <a:path>
                <a:moveTo>
                  <a:pt x="f27" y="f27"/>
                </a:moveTo>
                <a:lnTo>
                  <a:pt x="f29" y="f27"/>
                </a:lnTo>
                <a:lnTo>
                  <a:pt x="f31" y="f28"/>
                </a:lnTo>
                <a:lnTo>
                  <a:pt x="f28" y="f28"/>
                </a:lnTo>
                <a:close/>
              </a:path>
              <a:path>
                <a:moveTo>
                  <a:pt x="f29" y="f27"/>
                </a:moveTo>
                <a:lnTo>
                  <a:pt x="f29" y="f30"/>
                </a:lnTo>
                <a:lnTo>
                  <a:pt x="f31" y="f32"/>
                </a:lnTo>
                <a:lnTo>
                  <a:pt x="f31" y="f28"/>
                </a:lnTo>
                <a:close/>
              </a:path>
              <a:path>
                <a:moveTo>
                  <a:pt x="f29" y="f30"/>
                </a:moveTo>
                <a:lnTo>
                  <a:pt x="f27" y="f30"/>
                </a:lnTo>
                <a:lnTo>
                  <a:pt x="f28" y="f32"/>
                </a:lnTo>
                <a:lnTo>
                  <a:pt x="f31" y="f32"/>
                </a:lnTo>
                <a:close/>
              </a:path>
              <a:path>
                <a:moveTo>
                  <a:pt x="f27" y="f30"/>
                </a:moveTo>
                <a:lnTo>
                  <a:pt x="f27" y="f27"/>
                </a:lnTo>
                <a:lnTo>
                  <a:pt x="f28" y="f28"/>
                </a:lnTo>
                <a:lnTo>
                  <a:pt x="f28" y="f32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8" name="Freihandform: Form 777">
            <a:extLst>
              <a:ext uri="{FF2B5EF4-FFF2-40B4-BE49-F238E27FC236}">
                <a16:creationId xmlns:a16="http://schemas.microsoft.com/office/drawing/2014/main" id="{E97D8B46-4DA5-40F5-8587-09A847699F8D}"/>
              </a:ext>
            </a:extLst>
          </p:cNvPr>
          <p:cNvSpPr/>
          <p:nvPr/>
        </p:nvSpPr>
        <p:spPr>
          <a:xfrm>
            <a:off x="6410243" y="3794545"/>
            <a:ext cx="158760" cy="3366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3600"/>
              <a:gd name="f9" fmla="+- 3600 0 0"/>
              <a:gd name="f10" fmla="+- 0 0 10800"/>
              <a:gd name="f11" fmla="+- 21600 0 18000"/>
              <a:gd name="f12" fmla="+- 21600 0 10800"/>
              <a:gd name="f13" fmla="+- 0 0 0"/>
              <a:gd name="f14" fmla="*/ f4 1 21600"/>
              <a:gd name="f15" fmla="*/ f5 1 21600"/>
              <a:gd name="f16" fmla="+- 0 0 f8"/>
              <a:gd name="f17" fmla="+- 10800 0 f7"/>
              <a:gd name="f18" fmla="+- 0 0 f1"/>
              <a:gd name="f19" fmla="abs f9"/>
              <a:gd name="f20" fmla="abs f10"/>
              <a:gd name="f21" fmla="?: f10 0 f0"/>
              <a:gd name="f22" fmla="?: f10 f0 0"/>
              <a:gd name="f23" fmla="+- 18000 0 f7"/>
              <a:gd name="f24" fmla="+- 10800 0 f6"/>
              <a:gd name="f25" fmla="abs f11"/>
              <a:gd name="f26" fmla="abs f12"/>
              <a:gd name="f27" fmla="?: f12 0 f0"/>
              <a:gd name="f28" fmla="?: f12 f0 0"/>
              <a:gd name="f29" fmla="*/ f13 f0 1"/>
              <a:gd name="f30" fmla="*/ 3600 f14 1"/>
              <a:gd name="f31" fmla="*/ 18000 f14 1"/>
              <a:gd name="f32" fmla="*/ 21600 f15 1"/>
              <a:gd name="f33" fmla="*/ 0 f15 1"/>
              <a:gd name="f34" fmla="abs f16"/>
              <a:gd name="f35" fmla="abs f17"/>
              <a:gd name="f36" fmla="?: f16 f18 f1"/>
              <a:gd name="f37" fmla="?: f16 f1 f18"/>
              <a:gd name="f38" fmla="?: f16 f2 f1"/>
              <a:gd name="f39" fmla="?: f16 f1 f2"/>
              <a:gd name="f40" fmla="?: f9 f18 f1"/>
              <a:gd name="f41" fmla="?: f9 f1 f18"/>
              <a:gd name="f42" fmla="?: f9 f22 f21"/>
              <a:gd name="f43" fmla="?: f9 f21 f22"/>
              <a:gd name="f44" fmla="abs f23"/>
              <a:gd name="f45" fmla="abs f24"/>
              <a:gd name="f46" fmla="?: f23 f18 f1"/>
              <a:gd name="f47" fmla="?: f23 f1 f18"/>
              <a:gd name="f48" fmla="?: f23 f2 f1"/>
              <a:gd name="f49" fmla="?: f23 f1 f2"/>
              <a:gd name="f50" fmla="?: f11 f18 f1"/>
              <a:gd name="f51" fmla="?: f11 f1 f18"/>
              <a:gd name="f52" fmla="?: f11 f28 f27"/>
              <a:gd name="f53" fmla="?: f11 f27 f28"/>
              <a:gd name="f54" fmla="*/ 10800 f14 1"/>
              <a:gd name="f55" fmla="*/ f29 1 f3"/>
              <a:gd name="f56" fmla="*/ 0 f14 1"/>
              <a:gd name="f57" fmla="*/ 10800 f15 1"/>
              <a:gd name="f58" fmla="?: f16 f39 f38"/>
              <a:gd name="f59" fmla="?: f16 f38 f39"/>
              <a:gd name="f60" fmla="?: f17 f37 f36"/>
              <a:gd name="f61" fmla="?: f10 f42 f43"/>
              <a:gd name="f62" fmla="?: f10 f40 f41"/>
              <a:gd name="f63" fmla="?: f23 f49 f48"/>
              <a:gd name="f64" fmla="?: f23 f48 f49"/>
              <a:gd name="f65" fmla="?: f24 f47 f46"/>
              <a:gd name="f66" fmla="?: f12 f52 f53"/>
              <a:gd name="f67" fmla="?: f12 f50 f51"/>
              <a:gd name="f68" fmla="+- f55 0 f1"/>
              <a:gd name="f69" fmla="?: f17 f59 f58"/>
              <a:gd name="f70" fmla="?: f24 f64 f63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8">
                <a:pos x="f54" y="f33"/>
              </a:cxn>
              <a:cxn ang="f68">
                <a:pos x="f56" y="f57"/>
              </a:cxn>
              <a:cxn ang="f68">
                <a:pos x="f54" y="f32"/>
              </a:cxn>
              <a:cxn ang="f68">
                <a:pos x="f31" y="f57"/>
              </a:cxn>
            </a:cxnLst>
            <a:rect l="f30" t="f33" r="f31" b="f32"/>
            <a:pathLst>
              <a:path w="21600" h="21600">
                <a:moveTo>
                  <a:pt x="f8" y="f7"/>
                </a:moveTo>
                <a:arcTo wR="f34" hR="f35" stAng="f69" swAng="f60"/>
                <a:arcTo wR="f19" hR="f20" stAng="f61" swAng="f62"/>
                <a:lnTo>
                  <a:pt x="f7" y="f6"/>
                </a:lnTo>
                <a:arcTo wR="f44" hR="f45" stAng="f70" swAng="f65"/>
                <a:arcTo wR="f25" hR="f26" stAng="f66" swAng="f67"/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9" name="Freihandform: Form 778">
            <a:extLst>
              <a:ext uri="{FF2B5EF4-FFF2-40B4-BE49-F238E27FC236}">
                <a16:creationId xmlns:a16="http://schemas.microsoft.com/office/drawing/2014/main" id="{B6076E24-8DEE-4BC6-9526-D78B7ADFCC54}"/>
              </a:ext>
            </a:extLst>
          </p:cNvPr>
          <p:cNvSpPr/>
          <p:nvPr/>
        </p:nvSpPr>
        <p:spPr>
          <a:xfrm flipH="1">
            <a:off x="10391483" y="3794545"/>
            <a:ext cx="160560" cy="3366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3600"/>
              <a:gd name="f9" fmla="+- 3600 0 0"/>
              <a:gd name="f10" fmla="+- 0 0 10800"/>
              <a:gd name="f11" fmla="+- 21600 0 18000"/>
              <a:gd name="f12" fmla="+- 21600 0 10800"/>
              <a:gd name="f13" fmla="+- 0 0 0"/>
              <a:gd name="f14" fmla="*/ f4 1 21600"/>
              <a:gd name="f15" fmla="*/ f5 1 21600"/>
              <a:gd name="f16" fmla="+- 0 0 f8"/>
              <a:gd name="f17" fmla="+- 10800 0 f7"/>
              <a:gd name="f18" fmla="+- 0 0 f1"/>
              <a:gd name="f19" fmla="abs f9"/>
              <a:gd name="f20" fmla="abs f10"/>
              <a:gd name="f21" fmla="?: f10 0 f0"/>
              <a:gd name="f22" fmla="?: f10 f0 0"/>
              <a:gd name="f23" fmla="+- 18000 0 f7"/>
              <a:gd name="f24" fmla="+- 10800 0 f6"/>
              <a:gd name="f25" fmla="abs f11"/>
              <a:gd name="f26" fmla="abs f12"/>
              <a:gd name="f27" fmla="?: f12 0 f0"/>
              <a:gd name="f28" fmla="?: f12 f0 0"/>
              <a:gd name="f29" fmla="*/ f13 f0 1"/>
              <a:gd name="f30" fmla="*/ 3600 f14 1"/>
              <a:gd name="f31" fmla="*/ 18000 f14 1"/>
              <a:gd name="f32" fmla="*/ 21600 f15 1"/>
              <a:gd name="f33" fmla="*/ 0 f15 1"/>
              <a:gd name="f34" fmla="abs f16"/>
              <a:gd name="f35" fmla="abs f17"/>
              <a:gd name="f36" fmla="?: f16 f18 f1"/>
              <a:gd name="f37" fmla="?: f16 f1 f18"/>
              <a:gd name="f38" fmla="?: f16 f2 f1"/>
              <a:gd name="f39" fmla="?: f16 f1 f2"/>
              <a:gd name="f40" fmla="?: f9 f18 f1"/>
              <a:gd name="f41" fmla="?: f9 f1 f18"/>
              <a:gd name="f42" fmla="?: f9 f22 f21"/>
              <a:gd name="f43" fmla="?: f9 f21 f22"/>
              <a:gd name="f44" fmla="abs f23"/>
              <a:gd name="f45" fmla="abs f24"/>
              <a:gd name="f46" fmla="?: f23 f18 f1"/>
              <a:gd name="f47" fmla="?: f23 f1 f18"/>
              <a:gd name="f48" fmla="?: f23 f2 f1"/>
              <a:gd name="f49" fmla="?: f23 f1 f2"/>
              <a:gd name="f50" fmla="?: f11 f18 f1"/>
              <a:gd name="f51" fmla="?: f11 f1 f18"/>
              <a:gd name="f52" fmla="?: f11 f28 f27"/>
              <a:gd name="f53" fmla="?: f11 f27 f28"/>
              <a:gd name="f54" fmla="*/ 10800 f14 1"/>
              <a:gd name="f55" fmla="*/ f29 1 f3"/>
              <a:gd name="f56" fmla="*/ 0 f14 1"/>
              <a:gd name="f57" fmla="*/ 10800 f15 1"/>
              <a:gd name="f58" fmla="?: f16 f39 f38"/>
              <a:gd name="f59" fmla="?: f16 f38 f39"/>
              <a:gd name="f60" fmla="?: f17 f37 f36"/>
              <a:gd name="f61" fmla="?: f10 f42 f43"/>
              <a:gd name="f62" fmla="?: f10 f40 f41"/>
              <a:gd name="f63" fmla="?: f23 f49 f48"/>
              <a:gd name="f64" fmla="?: f23 f48 f49"/>
              <a:gd name="f65" fmla="?: f24 f47 f46"/>
              <a:gd name="f66" fmla="?: f12 f52 f53"/>
              <a:gd name="f67" fmla="?: f12 f50 f51"/>
              <a:gd name="f68" fmla="+- f55 0 f1"/>
              <a:gd name="f69" fmla="?: f17 f59 f58"/>
              <a:gd name="f70" fmla="?: f24 f64 f63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8">
                <a:pos x="f54" y="f33"/>
              </a:cxn>
              <a:cxn ang="f68">
                <a:pos x="f56" y="f57"/>
              </a:cxn>
              <a:cxn ang="f68">
                <a:pos x="f54" y="f32"/>
              </a:cxn>
              <a:cxn ang="f68">
                <a:pos x="f31" y="f57"/>
              </a:cxn>
            </a:cxnLst>
            <a:rect l="f30" t="f33" r="f31" b="f32"/>
            <a:pathLst>
              <a:path w="21600" h="21600">
                <a:moveTo>
                  <a:pt x="f8" y="f7"/>
                </a:moveTo>
                <a:arcTo wR="f34" hR="f35" stAng="f69" swAng="f60"/>
                <a:arcTo wR="f19" hR="f20" stAng="f61" swAng="f62"/>
                <a:lnTo>
                  <a:pt x="f7" y="f6"/>
                </a:lnTo>
                <a:arcTo wR="f44" hR="f45" stAng="f70" swAng="f65"/>
                <a:arcTo wR="f25" hR="f26" stAng="f66" swAng="f67"/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80" name="Freihandform: Form 779">
            <a:extLst>
              <a:ext uri="{FF2B5EF4-FFF2-40B4-BE49-F238E27FC236}">
                <a16:creationId xmlns:a16="http://schemas.microsoft.com/office/drawing/2014/main" id="{D90BA965-96E7-4D0E-9CBF-E960B4F0F87A}"/>
              </a:ext>
            </a:extLst>
          </p:cNvPr>
          <p:cNvSpPr/>
          <p:nvPr/>
        </p:nvSpPr>
        <p:spPr>
          <a:xfrm>
            <a:off x="8272162" y="4065984"/>
            <a:ext cx="325440" cy="198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81" name="Gerader Verbinder 780">
            <a:extLst>
              <a:ext uri="{FF2B5EF4-FFF2-40B4-BE49-F238E27FC236}">
                <a16:creationId xmlns:a16="http://schemas.microsoft.com/office/drawing/2014/main" id="{381EECD7-0FE7-4BAC-823F-C9F37B9BF5E6}"/>
              </a:ext>
            </a:extLst>
          </p:cNvPr>
          <p:cNvSpPr/>
          <p:nvPr/>
        </p:nvSpPr>
        <p:spPr>
          <a:xfrm flipH="1" flipV="1">
            <a:off x="6561083" y="3978505"/>
            <a:ext cx="3838320" cy="28440"/>
          </a:xfrm>
          <a:prstGeom prst="line">
            <a:avLst/>
          </a:prstGeom>
          <a:noFill/>
          <a:ln w="31680">
            <a:solidFill>
              <a:srgbClr val="0000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82" name="Freihandform: Form 781">
            <a:extLst>
              <a:ext uri="{FF2B5EF4-FFF2-40B4-BE49-F238E27FC236}">
                <a16:creationId xmlns:a16="http://schemas.microsoft.com/office/drawing/2014/main" id="{79B33F9C-B24C-44EF-A1F1-5B67E6873BAC}"/>
              </a:ext>
            </a:extLst>
          </p:cNvPr>
          <p:cNvSpPr/>
          <p:nvPr/>
        </p:nvSpPr>
        <p:spPr>
          <a:xfrm>
            <a:off x="8083522" y="4281985"/>
            <a:ext cx="734400" cy="203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20160" tIns="10080" rIns="20160" bIns="10080" anchor="t" anchorCtr="0" compatLnSpc="1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Ps target</a:t>
            </a:r>
          </a:p>
        </p:txBody>
      </p:sp>
      <p:sp>
        <p:nvSpPr>
          <p:cNvPr id="783" name="Gerader Verbinder 782">
            <a:extLst>
              <a:ext uri="{FF2B5EF4-FFF2-40B4-BE49-F238E27FC236}">
                <a16:creationId xmlns:a16="http://schemas.microsoft.com/office/drawing/2014/main" id="{DECA2792-E8CD-4AEE-887F-40823ECC944D}"/>
              </a:ext>
            </a:extLst>
          </p:cNvPr>
          <p:cNvSpPr/>
          <p:nvPr/>
        </p:nvSpPr>
        <p:spPr>
          <a:xfrm flipH="1">
            <a:off x="4869803" y="3997944"/>
            <a:ext cx="1468440" cy="1440"/>
          </a:xfrm>
          <a:prstGeom prst="line">
            <a:avLst/>
          </a:prstGeom>
          <a:noFill/>
          <a:ln w="12600">
            <a:solidFill>
              <a:srgbClr val="0000FF"/>
            </a:solidFill>
            <a:prstDash val="solid"/>
            <a:miter/>
            <a:head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84" name="Freihandform: Form 783">
            <a:extLst>
              <a:ext uri="{FF2B5EF4-FFF2-40B4-BE49-F238E27FC236}">
                <a16:creationId xmlns:a16="http://schemas.microsoft.com/office/drawing/2014/main" id="{8C6C7CBF-A26A-4EB8-9B7A-43B98B02CCB1}"/>
              </a:ext>
            </a:extLst>
          </p:cNvPr>
          <p:cNvSpPr/>
          <p:nvPr/>
        </p:nvSpPr>
        <p:spPr>
          <a:xfrm>
            <a:off x="6327443" y="3794545"/>
            <a:ext cx="81000" cy="333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99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85" name="Gerader Verbinder 784">
            <a:extLst>
              <a:ext uri="{FF2B5EF4-FFF2-40B4-BE49-F238E27FC236}">
                <a16:creationId xmlns:a16="http://schemas.microsoft.com/office/drawing/2014/main" id="{488C3FC2-E04D-44E0-9338-68E087E89B68}"/>
              </a:ext>
            </a:extLst>
          </p:cNvPr>
          <p:cNvSpPr/>
          <p:nvPr/>
        </p:nvSpPr>
        <p:spPr>
          <a:xfrm flipV="1">
            <a:off x="6314843" y="3852864"/>
            <a:ext cx="93600" cy="81246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86" name="Gerader Verbinder 785">
            <a:extLst>
              <a:ext uri="{FF2B5EF4-FFF2-40B4-BE49-F238E27FC236}">
                <a16:creationId xmlns:a16="http://schemas.microsoft.com/office/drawing/2014/main" id="{74049D60-6C32-452E-8F7F-9405258B9B71}"/>
              </a:ext>
            </a:extLst>
          </p:cNvPr>
          <p:cNvSpPr/>
          <p:nvPr/>
        </p:nvSpPr>
        <p:spPr>
          <a:xfrm flipV="1">
            <a:off x="10352917" y="3892464"/>
            <a:ext cx="164205" cy="77286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87" name="Freihandform: Form 786">
            <a:extLst>
              <a:ext uri="{FF2B5EF4-FFF2-40B4-BE49-F238E27FC236}">
                <a16:creationId xmlns:a16="http://schemas.microsoft.com/office/drawing/2014/main" id="{17ED2A77-3A7F-4E7D-929C-59AA0B280F94}"/>
              </a:ext>
            </a:extLst>
          </p:cNvPr>
          <p:cNvSpPr/>
          <p:nvPr/>
        </p:nvSpPr>
        <p:spPr>
          <a:xfrm>
            <a:off x="8964443" y="4224745"/>
            <a:ext cx="1613160" cy="307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BR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Vacuum 10</a:t>
            </a:r>
            <a:r>
              <a:rPr lang="pt-BR" sz="1400" b="0" i="0" u="none" strike="noStrike" cap="none" baseline="300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-9 </a:t>
            </a:r>
            <a:r>
              <a:rPr lang="pt-BR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mBar</a:t>
            </a:r>
          </a:p>
        </p:txBody>
      </p:sp>
      <p:sp>
        <p:nvSpPr>
          <p:cNvPr id="788" name="Freihandform: Form 787">
            <a:extLst>
              <a:ext uri="{FF2B5EF4-FFF2-40B4-BE49-F238E27FC236}">
                <a16:creationId xmlns:a16="http://schemas.microsoft.com/office/drawing/2014/main" id="{CC48C576-9E9C-46D8-BD75-C3BE89D91C1D}"/>
              </a:ext>
            </a:extLst>
          </p:cNvPr>
          <p:cNvSpPr/>
          <p:nvPr/>
        </p:nvSpPr>
        <p:spPr>
          <a:xfrm>
            <a:off x="5243483" y="3402505"/>
            <a:ext cx="1060200" cy="5201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BR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Incoming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BR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laser beam</a:t>
            </a:r>
          </a:p>
        </p:txBody>
      </p:sp>
      <p:sp>
        <p:nvSpPr>
          <p:cNvPr id="789" name="Gerader Verbinder 788">
            <a:extLst>
              <a:ext uri="{FF2B5EF4-FFF2-40B4-BE49-F238E27FC236}">
                <a16:creationId xmlns:a16="http://schemas.microsoft.com/office/drawing/2014/main" id="{EACADF37-EF6A-4966-B367-BB5A8DA40D87}"/>
              </a:ext>
            </a:extLst>
          </p:cNvPr>
          <p:cNvSpPr/>
          <p:nvPr/>
        </p:nvSpPr>
        <p:spPr>
          <a:xfrm flipV="1">
            <a:off x="8443882" y="3437065"/>
            <a:ext cx="1441" cy="638280"/>
          </a:xfrm>
          <a:prstGeom prst="line">
            <a:avLst/>
          </a:prstGeom>
          <a:noFill/>
          <a:ln w="19080">
            <a:solidFill>
              <a:srgbClr val="FF0000"/>
            </a:solidFill>
            <a:prstDash val="solid"/>
            <a:miter/>
            <a:head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0" name="Freihandform: Form 789">
            <a:extLst>
              <a:ext uri="{FF2B5EF4-FFF2-40B4-BE49-F238E27FC236}">
                <a16:creationId xmlns:a16="http://schemas.microsoft.com/office/drawing/2014/main" id="{C5B2B5EC-35D9-4721-AAB3-D0BC99D9A912}"/>
              </a:ext>
            </a:extLst>
          </p:cNvPr>
          <p:cNvSpPr/>
          <p:nvPr/>
        </p:nvSpPr>
        <p:spPr>
          <a:xfrm>
            <a:off x="8501122" y="3386665"/>
            <a:ext cx="655200" cy="203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20160" tIns="10080" rIns="20160" bIns="10080" anchor="t" anchorCtr="0" compatLnSpc="1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e+ beam</a:t>
            </a:r>
          </a:p>
        </p:txBody>
      </p:sp>
      <p:sp>
        <p:nvSpPr>
          <p:cNvPr id="791" name="Gerader Verbinder 790">
            <a:extLst>
              <a:ext uri="{FF2B5EF4-FFF2-40B4-BE49-F238E27FC236}">
                <a16:creationId xmlns:a16="http://schemas.microsoft.com/office/drawing/2014/main" id="{E1D0C632-93E0-4AC2-BC50-80C22B8861A7}"/>
              </a:ext>
            </a:extLst>
          </p:cNvPr>
          <p:cNvSpPr/>
          <p:nvPr/>
        </p:nvSpPr>
        <p:spPr>
          <a:xfrm>
            <a:off x="8189723" y="3861145"/>
            <a:ext cx="249120" cy="198720"/>
          </a:xfrm>
          <a:prstGeom prst="line">
            <a:avLst/>
          </a:prstGeom>
          <a:noFill/>
          <a:ln w="19080">
            <a:solidFill>
              <a:srgbClr val="993366"/>
            </a:solidFill>
            <a:prstDash val="solid"/>
            <a:miter/>
            <a:head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2" name="Gerader Verbinder 791">
            <a:extLst>
              <a:ext uri="{FF2B5EF4-FFF2-40B4-BE49-F238E27FC236}">
                <a16:creationId xmlns:a16="http://schemas.microsoft.com/office/drawing/2014/main" id="{D0110DD0-F651-4D03-A4B0-26F01FC0CE96}"/>
              </a:ext>
            </a:extLst>
          </p:cNvPr>
          <p:cNvSpPr/>
          <p:nvPr/>
        </p:nvSpPr>
        <p:spPr>
          <a:xfrm flipH="1">
            <a:off x="8429483" y="3928105"/>
            <a:ext cx="280800" cy="129959"/>
          </a:xfrm>
          <a:prstGeom prst="line">
            <a:avLst/>
          </a:prstGeom>
          <a:noFill/>
          <a:ln w="19080">
            <a:solidFill>
              <a:srgbClr val="993366"/>
            </a:solidFill>
            <a:prstDash val="solid"/>
            <a:miter/>
            <a:head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3" name="Freihandform: Form 792">
            <a:extLst>
              <a:ext uri="{FF2B5EF4-FFF2-40B4-BE49-F238E27FC236}">
                <a16:creationId xmlns:a16="http://schemas.microsoft.com/office/drawing/2014/main" id="{5D912DE5-AFEA-44CB-9FE4-071F7D5D212D}"/>
              </a:ext>
            </a:extLst>
          </p:cNvPr>
          <p:cNvSpPr/>
          <p:nvPr/>
        </p:nvSpPr>
        <p:spPr>
          <a:xfrm>
            <a:off x="7820003" y="3726145"/>
            <a:ext cx="320040" cy="203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20160" tIns="10080" rIns="20160" bIns="10080" anchor="t" anchorCtr="0" compatLnSpc="1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oPs</a:t>
            </a:r>
          </a:p>
        </p:txBody>
      </p:sp>
      <p:sp>
        <p:nvSpPr>
          <p:cNvPr id="794" name="Freihandform: Form 793">
            <a:extLst>
              <a:ext uri="{FF2B5EF4-FFF2-40B4-BE49-F238E27FC236}">
                <a16:creationId xmlns:a16="http://schemas.microsoft.com/office/drawing/2014/main" id="{4DC816C3-A01E-41D2-8BBD-C5664935362A}"/>
              </a:ext>
            </a:extLst>
          </p:cNvPr>
          <p:cNvSpPr/>
          <p:nvPr/>
        </p:nvSpPr>
        <p:spPr>
          <a:xfrm>
            <a:off x="5573603" y="5316985"/>
            <a:ext cx="2698559" cy="930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8360">
            <a:solidFill>
              <a:srgbClr val="0000FF"/>
            </a:solidFill>
            <a:prstDash val="solid"/>
            <a:miter/>
          </a:ln>
        </p:spPr>
        <p:txBody>
          <a:bodyPr vert="horz" wrap="square" lIns="92520" tIns="49320" rIns="92520" bIns="4932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High finesse resonator  for power build up </a:t>
            </a:r>
            <a:b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</a:b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500 </a:t>
            </a:r>
            <a:r>
              <a:rPr lang="en-US" sz="1800" b="0" i="0" u="none" strike="noStrike" cap="non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mW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          1 kW  </a:t>
            </a:r>
          </a:p>
        </p:txBody>
      </p:sp>
      <p:sp>
        <p:nvSpPr>
          <p:cNvPr id="795" name="Freihandform: Form 794">
            <a:extLst>
              <a:ext uri="{FF2B5EF4-FFF2-40B4-BE49-F238E27FC236}">
                <a16:creationId xmlns:a16="http://schemas.microsoft.com/office/drawing/2014/main" id="{D4D786AD-52B9-4E2A-B93D-38E2CB2FDEA1}"/>
              </a:ext>
            </a:extLst>
          </p:cNvPr>
          <p:cNvSpPr/>
          <p:nvPr/>
        </p:nvSpPr>
        <p:spPr>
          <a:xfrm>
            <a:off x="6652883" y="5958684"/>
            <a:ext cx="457200" cy="16812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CFE7E5"/>
          </a:solidFill>
          <a:ln w="9360">
            <a:solidFill>
              <a:srgbClr val="0000FF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6" name="Freihandform: Form 795">
            <a:extLst>
              <a:ext uri="{FF2B5EF4-FFF2-40B4-BE49-F238E27FC236}">
                <a16:creationId xmlns:a16="http://schemas.microsoft.com/office/drawing/2014/main" id="{C1CA21C7-04BE-400E-9FED-FE22E6448D32}"/>
              </a:ext>
            </a:extLst>
          </p:cNvPr>
          <p:cNvSpPr/>
          <p:nvPr/>
        </p:nvSpPr>
        <p:spPr>
          <a:xfrm>
            <a:off x="1197075" y="2573785"/>
            <a:ext cx="1203579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2600">
            <a:solidFill>
              <a:srgbClr val="0000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3W</a:t>
            </a: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Tapered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Amplifier</a:t>
            </a:r>
          </a:p>
        </p:txBody>
      </p:sp>
      <p:sp>
        <p:nvSpPr>
          <p:cNvPr id="797" name="Gerader Verbinder 796">
            <a:extLst>
              <a:ext uri="{FF2B5EF4-FFF2-40B4-BE49-F238E27FC236}">
                <a16:creationId xmlns:a16="http://schemas.microsoft.com/office/drawing/2014/main" id="{A25B7C66-F2C0-4260-81A4-DD3D4310E1DA}"/>
              </a:ext>
            </a:extLst>
          </p:cNvPr>
          <p:cNvSpPr/>
          <p:nvPr/>
        </p:nvSpPr>
        <p:spPr>
          <a:xfrm flipV="1">
            <a:off x="1773140" y="2511865"/>
            <a:ext cx="784300" cy="54000"/>
          </a:xfrm>
          <a:prstGeom prst="line">
            <a:avLst/>
          </a:prstGeom>
          <a:noFill/>
          <a:ln w="381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8" name="Freihandform: Form 797">
            <a:extLst>
              <a:ext uri="{FF2B5EF4-FFF2-40B4-BE49-F238E27FC236}">
                <a16:creationId xmlns:a16="http://schemas.microsoft.com/office/drawing/2014/main" id="{68AF404F-D208-4781-91D0-0711836B72B3}"/>
              </a:ext>
            </a:extLst>
          </p:cNvPr>
          <p:cNvSpPr/>
          <p:nvPr/>
        </p:nvSpPr>
        <p:spPr>
          <a:xfrm>
            <a:off x="5298922" y="1687825"/>
            <a:ext cx="5932357" cy="1257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8360">
            <a:solidFill>
              <a:srgbClr val="000000"/>
            </a:solidFill>
            <a:prstDash val="solid"/>
            <a:round/>
          </a:ln>
        </p:spPr>
        <p:txBody>
          <a:bodyPr vert="horz" wrap="none" lIns="99000" tIns="54000" rIns="99000" bIns="54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sng" strike="noStrike" cap="none" baseline="0" dirty="0">
                <a:ln>
                  <a:noFill/>
                </a:ln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Microsoft YaHei" pitchFamily="2"/>
              </a:rPr>
              <a:t>Requirements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: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 High power (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up to 1 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kW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) at 486 nm 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  <a:sym typeface="Wingdings" panose="05000000000000000000" pitchFamily="2" charset="2"/>
              </a:rPr>
              <a:t>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detectable signal</a:t>
            </a:r>
          </a:p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 Long term stability (continuous data taking 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over 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days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)</a:t>
            </a:r>
          </a:p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 Scanning of the laser 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≈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100 MHz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6125BA79-99B1-40E0-9204-923C248906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l="9409" t="19321" r="2009" b="11540"/>
          <a:stretch/>
        </p:blipFill>
        <p:spPr>
          <a:xfrm>
            <a:off x="8710838" y="4999993"/>
            <a:ext cx="2916000" cy="1296000"/>
          </a:xfrm>
          <a:prstGeom prst="rect">
            <a:avLst/>
          </a:prstGeom>
          <a:noFill/>
          <a:ln w="36720">
            <a:solidFill>
              <a:srgbClr val="808080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8942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7B66471-2347-4C18-BFD0-5EE4D07FE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A5CA1C1-6C4F-4B5E-A840-6D2E63CD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6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275FD06-D760-4574-8C07-DE8675338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</a:t>
            </a:r>
            <a:r>
              <a:rPr lang="de-AT" dirty="0" err="1"/>
              <a:t>preliminary</a:t>
            </a:r>
            <a:r>
              <a:rPr lang="de-AT" dirty="0"/>
              <a:t> </a:t>
            </a:r>
            <a:r>
              <a:rPr lang="de-AT" dirty="0" err="1"/>
              <a:t>results</a:t>
            </a:r>
            <a:r>
              <a:rPr lang="de-AT" dirty="0"/>
              <a:t> (2014)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074F374-1881-4340-97F5-B469D714C7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73" name="Inhaltsplatzhalter 10">
            <a:extLst>
              <a:ext uri="{FF2B5EF4-FFF2-40B4-BE49-F238E27FC236}">
                <a16:creationId xmlns:a16="http://schemas.microsoft.com/office/drawing/2014/main" id="{19802FDC-421B-40C3-BC4C-6C96DA8B850D}"/>
              </a:ext>
            </a:extLst>
          </p:cNvPr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AT" sz="1000" dirty="0"/>
          </a:p>
          <a:p>
            <a:r>
              <a:rPr lang="en-US" sz="1000" dirty="0" err="1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D.Cooke</a:t>
            </a:r>
            <a:r>
              <a:rPr lang="en-US" sz="1000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et al, Hyperfine Interact. 233 (2015) 1-3, 67</a:t>
            </a:r>
            <a:r>
              <a:rPr lang="en-US" sz="1000" dirty="0"/>
              <a:t>.</a:t>
            </a:r>
            <a:endParaRPr lang="de-AT" sz="1000" dirty="0"/>
          </a:p>
        </p:txBody>
      </p:sp>
      <p:pic>
        <p:nvPicPr>
          <p:cNvPr id="774" name="Grafik 773">
            <a:extLst>
              <a:ext uri="{FF2B5EF4-FFF2-40B4-BE49-F238E27FC236}">
                <a16:creationId xmlns:a16="http://schemas.microsoft.com/office/drawing/2014/main" id="{27EEA488-A942-4440-B522-87B8B65BFB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l="11378" r="13641"/>
          <a:stretch/>
        </p:blipFill>
        <p:spPr>
          <a:xfrm>
            <a:off x="385450" y="1340768"/>
            <a:ext cx="4051985" cy="3417840"/>
          </a:xfrm>
          <a:prstGeom prst="rect">
            <a:avLst/>
          </a:prstGeom>
          <a:noFill/>
          <a:ln>
            <a:noFill/>
          </a:ln>
        </p:spPr>
      </p:pic>
      <p:sp>
        <p:nvSpPr>
          <p:cNvPr id="776" name="Freihandform: Form 775">
            <a:extLst>
              <a:ext uri="{FF2B5EF4-FFF2-40B4-BE49-F238E27FC236}">
                <a16:creationId xmlns:a16="http://schemas.microsoft.com/office/drawing/2014/main" id="{36BBA441-387E-4500-A1C2-9EADADED69FD}"/>
              </a:ext>
            </a:extLst>
          </p:cNvPr>
          <p:cNvSpPr/>
          <p:nvPr/>
        </p:nvSpPr>
        <p:spPr>
          <a:xfrm>
            <a:off x="5766507" y="3084480"/>
            <a:ext cx="3905279" cy="39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215640" marR="0" lvl="0" indent="-2142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15640" algn="l"/>
                <a:tab pos="672840" algn="l"/>
                <a:tab pos="1130040" algn="l"/>
                <a:tab pos="1587239" algn="l"/>
                <a:tab pos="2044440" algn="l"/>
                <a:tab pos="2501640" algn="l"/>
                <a:tab pos="2958839" algn="l"/>
                <a:tab pos="3416040" algn="l"/>
                <a:tab pos="3873240" algn="l"/>
                <a:tab pos="4330440" algn="l"/>
                <a:tab pos="4787640" algn="l"/>
                <a:tab pos="5244840" algn="l"/>
                <a:tab pos="5702039" algn="l"/>
                <a:tab pos="6159240" algn="l"/>
                <a:tab pos="6616439" algn="l"/>
                <a:tab pos="7073640" algn="l"/>
                <a:tab pos="7530840" algn="l"/>
                <a:tab pos="7988040" algn="l"/>
                <a:tab pos="8445240" algn="l"/>
                <a:tab pos="8902440" algn="l"/>
                <a:tab pos="9359640" algn="l"/>
              </a:tabLst>
            </a:pPr>
            <a:r>
              <a:rPr lang="pt-BR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S/N ratio should be improved.</a:t>
            </a:r>
          </a:p>
        </p:txBody>
      </p:sp>
      <p:sp>
        <p:nvSpPr>
          <p:cNvPr id="777" name="Freihandform: Form 776">
            <a:extLst>
              <a:ext uri="{FF2B5EF4-FFF2-40B4-BE49-F238E27FC236}">
                <a16:creationId xmlns:a16="http://schemas.microsoft.com/office/drawing/2014/main" id="{A8B66D1B-41E7-4F58-9051-FB925BB9BDB2}"/>
              </a:ext>
            </a:extLst>
          </p:cNvPr>
          <p:cNvSpPr/>
          <p:nvPr/>
        </p:nvSpPr>
        <p:spPr>
          <a:xfrm flipH="1" flipV="1">
            <a:off x="5231547" y="3124079"/>
            <a:ext cx="523799" cy="30168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CFE7E5"/>
          </a:solidFill>
          <a:ln w="9360">
            <a:solidFill>
              <a:srgbClr val="80808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8" name="Freihandform: Form 777">
            <a:extLst>
              <a:ext uri="{FF2B5EF4-FFF2-40B4-BE49-F238E27FC236}">
                <a16:creationId xmlns:a16="http://schemas.microsoft.com/office/drawing/2014/main" id="{AB00DFDC-F2BA-42E4-AC78-6960DA7A9668}"/>
              </a:ext>
            </a:extLst>
          </p:cNvPr>
          <p:cNvSpPr/>
          <p:nvPr/>
        </p:nvSpPr>
        <p:spPr>
          <a:xfrm>
            <a:off x="5344227" y="1757519"/>
            <a:ext cx="4535280" cy="1004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First successful scans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(about 3 hours data taking,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~ 10</a:t>
            </a:r>
            <a:r>
              <a:rPr lang="en-US" sz="2000" b="0" i="0" u="none" strike="noStrike" cap="none" baseline="330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6</a:t>
            </a:r>
            <a:r>
              <a:rPr lang="en-US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positronium atoms/point)</a:t>
            </a:r>
          </a:p>
        </p:txBody>
      </p:sp>
    </p:spTree>
    <p:extLst>
      <p:ext uri="{BB962C8B-B14F-4D97-AF65-F5344CB8AC3E}">
        <p14:creationId xmlns:p14="http://schemas.microsoft.com/office/powerpoint/2010/main" val="156273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7B66471-2347-4C18-BFD0-5EE4D07FE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A5CA1C1-6C4F-4B5E-A840-6D2E63CD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6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275FD06-D760-4574-8C07-DE8675338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</a:t>
            </a:r>
            <a:r>
              <a:rPr lang="de-AT" dirty="0" err="1"/>
              <a:t>preliminary</a:t>
            </a:r>
            <a:r>
              <a:rPr lang="de-AT" dirty="0"/>
              <a:t> </a:t>
            </a:r>
            <a:r>
              <a:rPr lang="de-AT" dirty="0" err="1"/>
              <a:t>results</a:t>
            </a:r>
            <a:r>
              <a:rPr lang="de-AT" dirty="0"/>
              <a:t> (2014)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074F374-1881-4340-97F5-B469D714C7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73" name="Inhaltsplatzhalter 10">
            <a:extLst>
              <a:ext uri="{FF2B5EF4-FFF2-40B4-BE49-F238E27FC236}">
                <a16:creationId xmlns:a16="http://schemas.microsoft.com/office/drawing/2014/main" id="{19802FDC-421B-40C3-BC4C-6C96DA8B850D}"/>
              </a:ext>
            </a:extLst>
          </p:cNvPr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AT" sz="1000" dirty="0"/>
          </a:p>
          <a:p>
            <a:r>
              <a:rPr lang="en-US" sz="1000" dirty="0" err="1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D.Cooke</a:t>
            </a:r>
            <a:r>
              <a:rPr lang="en-US" sz="1000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et al, Hyperfine Interact. 233 (2015) 1-3, 67</a:t>
            </a:r>
            <a:r>
              <a:rPr lang="en-US" sz="1000" dirty="0"/>
              <a:t>.</a:t>
            </a:r>
            <a:endParaRPr lang="de-AT" sz="1000" dirty="0"/>
          </a:p>
        </p:txBody>
      </p:sp>
      <p:pic>
        <p:nvPicPr>
          <p:cNvPr id="774" name="Grafik 773">
            <a:extLst>
              <a:ext uri="{FF2B5EF4-FFF2-40B4-BE49-F238E27FC236}">
                <a16:creationId xmlns:a16="http://schemas.microsoft.com/office/drawing/2014/main" id="{27EEA488-A942-4440-B522-87B8B65BFB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l="11378" r="13641"/>
          <a:stretch/>
        </p:blipFill>
        <p:spPr>
          <a:xfrm>
            <a:off x="385450" y="1340768"/>
            <a:ext cx="4051985" cy="3417840"/>
          </a:xfrm>
          <a:prstGeom prst="rect">
            <a:avLst/>
          </a:prstGeom>
          <a:noFill/>
          <a:ln>
            <a:noFill/>
          </a:ln>
        </p:spPr>
      </p:pic>
      <p:sp>
        <p:nvSpPr>
          <p:cNvPr id="775" name="Freihandform: Form 774">
            <a:extLst>
              <a:ext uri="{FF2B5EF4-FFF2-40B4-BE49-F238E27FC236}">
                <a16:creationId xmlns:a16="http://schemas.microsoft.com/office/drawing/2014/main" id="{89DEE54B-E5F4-4795-9AFB-B0B4116B3FA3}"/>
              </a:ext>
            </a:extLst>
          </p:cNvPr>
          <p:cNvSpPr/>
          <p:nvPr/>
        </p:nvSpPr>
        <p:spPr>
          <a:xfrm>
            <a:off x="4725467" y="3861048"/>
            <a:ext cx="7001966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2225">
            <a:solidFill>
              <a:srgbClr val="808080"/>
            </a:solidFill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BR" sz="20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Need for a bunched beam → use buffer gas trap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BR" sz="20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BR" sz="20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→ noise from accidentals reduced by 2 orders of magnitude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BR" sz="20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BR" sz="20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→ In addition to lifetime method possibility to use</a:t>
            </a:r>
            <a:r>
              <a:rPr lang="pt-BR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</a:t>
            </a:r>
            <a:r>
              <a:rPr lang="pt-BR" sz="20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pulsed lasers for systematic studies and increased signal rate</a:t>
            </a:r>
          </a:p>
        </p:txBody>
      </p:sp>
      <p:sp>
        <p:nvSpPr>
          <p:cNvPr id="776" name="Freihandform: Form 775">
            <a:extLst>
              <a:ext uri="{FF2B5EF4-FFF2-40B4-BE49-F238E27FC236}">
                <a16:creationId xmlns:a16="http://schemas.microsoft.com/office/drawing/2014/main" id="{36BBA441-387E-4500-A1C2-9EADADED69FD}"/>
              </a:ext>
            </a:extLst>
          </p:cNvPr>
          <p:cNvSpPr/>
          <p:nvPr/>
        </p:nvSpPr>
        <p:spPr>
          <a:xfrm>
            <a:off x="5766507" y="3084480"/>
            <a:ext cx="3905279" cy="39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215640" marR="0" lvl="0" indent="-2142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15640" algn="l"/>
                <a:tab pos="672840" algn="l"/>
                <a:tab pos="1130040" algn="l"/>
                <a:tab pos="1587239" algn="l"/>
                <a:tab pos="2044440" algn="l"/>
                <a:tab pos="2501640" algn="l"/>
                <a:tab pos="2958839" algn="l"/>
                <a:tab pos="3416040" algn="l"/>
                <a:tab pos="3873240" algn="l"/>
                <a:tab pos="4330440" algn="l"/>
                <a:tab pos="4787640" algn="l"/>
                <a:tab pos="5244840" algn="l"/>
                <a:tab pos="5702039" algn="l"/>
                <a:tab pos="6159240" algn="l"/>
                <a:tab pos="6616439" algn="l"/>
                <a:tab pos="7073640" algn="l"/>
                <a:tab pos="7530840" algn="l"/>
                <a:tab pos="7988040" algn="l"/>
                <a:tab pos="8445240" algn="l"/>
                <a:tab pos="8902440" algn="l"/>
                <a:tab pos="9359640" algn="l"/>
              </a:tabLst>
            </a:pPr>
            <a:r>
              <a:rPr lang="pt-BR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S/N ratio should be improved.</a:t>
            </a:r>
          </a:p>
        </p:txBody>
      </p:sp>
      <p:sp>
        <p:nvSpPr>
          <p:cNvPr id="777" name="Freihandform: Form 776">
            <a:extLst>
              <a:ext uri="{FF2B5EF4-FFF2-40B4-BE49-F238E27FC236}">
                <a16:creationId xmlns:a16="http://schemas.microsoft.com/office/drawing/2014/main" id="{A8B66D1B-41E7-4F58-9051-FB925BB9BDB2}"/>
              </a:ext>
            </a:extLst>
          </p:cNvPr>
          <p:cNvSpPr/>
          <p:nvPr/>
        </p:nvSpPr>
        <p:spPr>
          <a:xfrm flipH="1" flipV="1">
            <a:off x="5231547" y="3124079"/>
            <a:ext cx="523799" cy="30168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CFE7E5"/>
          </a:solidFill>
          <a:ln w="9360">
            <a:solidFill>
              <a:srgbClr val="80808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78" name="Freihandform: Form 777">
            <a:extLst>
              <a:ext uri="{FF2B5EF4-FFF2-40B4-BE49-F238E27FC236}">
                <a16:creationId xmlns:a16="http://schemas.microsoft.com/office/drawing/2014/main" id="{AB00DFDC-F2BA-42E4-AC78-6960DA7A9668}"/>
              </a:ext>
            </a:extLst>
          </p:cNvPr>
          <p:cNvSpPr/>
          <p:nvPr/>
        </p:nvSpPr>
        <p:spPr>
          <a:xfrm>
            <a:off x="5344227" y="1757519"/>
            <a:ext cx="4535280" cy="1004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First successful scans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(about 3 hours data taking,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~ 10</a:t>
            </a:r>
            <a:r>
              <a:rPr lang="en-US" sz="2000" b="0" i="0" u="none" strike="noStrike" cap="none" baseline="330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6</a:t>
            </a:r>
            <a:r>
              <a:rPr lang="en-US" sz="20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positronium atoms/point)</a:t>
            </a:r>
          </a:p>
        </p:txBody>
      </p:sp>
    </p:spTree>
    <p:extLst>
      <p:ext uri="{BB962C8B-B14F-4D97-AF65-F5344CB8AC3E}">
        <p14:creationId xmlns:p14="http://schemas.microsoft.com/office/powerpoint/2010/main" val="209991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179E6F6-409B-47B0-B71B-49B2F31E1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50222C-596A-454C-8A07-5497983FD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74D0979-581F-4350-9725-D8A8C864B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Updated </a:t>
            </a:r>
            <a:r>
              <a:rPr lang="de-AT" dirty="0" err="1"/>
              <a:t>detection</a:t>
            </a:r>
            <a:r>
              <a:rPr lang="de-AT" dirty="0"/>
              <a:t> </a:t>
            </a:r>
            <a:r>
              <a:rPr lang="de-AT" dirty="0" err="1"/>
              <a:t>techniques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FF9AF5C-AAEC-44B8-AC92-934C29A79F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891AF7D9-EBF4-41CD-9544-40B7C3F213AD}"/>
              </a:ext>
            </a:extLst>
          </p:cNvPr>
          <p:cNvSpPr/>
          <p:nvPr/>
        </p:nvSpPr>
        <p:spPr>
          <a:xfrm>
            <a:off x="4402323" y="2766392"/>
            <a:ext cx="91440" cy="548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8" name="Gerader Verbinder 7">
            <a:extLst>
              <a:ext uri="{FF2B5EF4-FFF2-40B4-BE49-F238E27FC236}">
                <a16:creationId xmlns:a16="http://schemas.microsoft.com/office/drawing/2014/main" id="{F49D05D1-4796-4DE8-947A-BBF7A3D52B89}"/>
              </a:ext>
            </a:extLst>
          </p:cNvPr>
          <p:cNvSpPr/>
          <p:nvPr/>
        </p:nvSpPr>
        <p:spPr>
          <a:xfrm>
            <a:off x="4644962" y="2340872"/>
            <a:ext cx="0" cy="1463040"/>
          </a:xfrm>
          <a:prstGeom prst="line">
            <a:avLst/>
          </a:prstGeom>
          <a:noFill/>
          <a:ln w="36720">
            <a:solidFill>
              <a:srgbClr val="0000CC"/>
            </a:solidFill>
            <a:prstDash val="solid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9" name="Gerader Verbinder 8">
            <a:extLst>
              <a:ext uri="{FF2B5EF4-FFF2-40B4-BE49-F238E27FC236}">
                <a16:creationId xmlns:a16="http://schemas.microsoft.com/office/drawing/2014/main" id="{D7F2A202-3DD9-4C43-8FF6-D8B878EE64B1}"/>
              </a:ext>
            </a:extLst>
          </p:cNvPr>
          <p:cNvSpPr/>
          <p:nvPr/>
        </p:nvSpPr>
        <p:spPr>
          <a:xfrm>
            <a:off x="4644963" y="3037114"/>
            <a:ext cx="2867040" cy="388078"/>
          </a:xfrm>
          <a:prstGeom prst="line">
            <a:avLst/>
          </a:prstGeom>
          <a:noFill/>
          <a:ln w="36000">
            <a:solidFill>
              <a:srgbClr val="000000"/>
            </a:solidFill>
            <a:custDash>
              <a:ds d="51000" sp="51000"/>
              <a:ds d="51000" sp="51000"/>
            </a:custDash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D94E5C8E-3363-4D0B-B03B-091363EA61F1}"/>
              </a:ext>
            </a:extLst>
          </p:cNvPr>
          <p:cNvSpPr/>
          <p:nvPr/>
        </p:nvSpPr>
        <p:spPr>
          <a:xfrm>
            <a:off x="7511643" y="2327192"/>
            <a:ext cx="91440" cy="681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1" name="Gerader Verbinder 10">
            <a:extLst>
              <a:ext uri="{FF2B5EF4-FFF2-40B4-BE49-F238E27FC236}">
                <a16:creationId xmlns:a16="http://schemas.microsoft.com/office/drawing/2014/main" id="{9A12C696-3DBC-4EE2-AAC9-C6E7D29BB9D8}"/>
              </a:ext>
            </a:extLst>
          </p:cNvPr>
          <p:cNvSpPr/>
          <p:nvPr/>
        </p:nvSpPr>
        <p:spPr>
          <a:xfrm flipH="1">
            <a:off x="7833483" y="3142232"/>
            <a:ext cx="1188719" cy="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BD89C55-4F1D-4AC3-AF7B-05644FAAA320}"/>
              </a:ext>
            </a:extLst>
          </p:cNvPr>
          <p:cNvSpPr txBox="1"/>
          <p:nvPr/>
        </p:nvSpPr>
        <p:spPr>
          <a:xfrm>
            <a:off x="8736363" y="2751992"/>
            <a:ext cx="453600" cy="4572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e</a:t>
            </a:r>
            <a:r>
              <a:rPr lang="de-AT" sz="2400" b="0" i="0" u="none" strike="noStrike" kern="1200" cap="none" baseline="30000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+</a:t>
            </a:r>
          </a:p>
        </p:txBody>
      </p:sp>
      <p:sp>
        <p:nvSpPr>
          <p:cNvPr id="13" name="Gerader Verbinder 12">
            <a:extLst>
              <a:ext uri="{FF2B5EF4-FFF2-40B4-BE49-F238E27FC236}">
                <a16:creationId xmlns:a16="http://schemas.microsoft.com/office/drawing/2014/main" id="{895AFFC8-4DB5-4AF9-A1B8-D190BA6DE7EB}"/>
              </a:ext>
            </a:extLst>
          </p:cNvPr>
          <p:cNvSpPr/>
          <p:nvPr/>
        </p:nvSpPr>
        <p:spPr>
          <a:xfrm>
            <a:off x="4310883" y="2253752"/>
            <a:ext cx="3456000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4" name="Gerader Verbinder 13">
            <a:extLst>
              <a:ext uri="{FF2B5EF4-FFF2-40B4-BE49-F238E27FC236}">
                <a16:creationId xmlns:a16="http://schemas.microsoft.com/office/drawing/2014/main" id="{85666421-DD8B-4985-8E0A-82DF2A657686}"/>
              </a:ext>
            </a:extLst>
          </p:cNvPr>
          <p:cNvSpPr/>
          <p:nvPr/>
        </p:nvSpPr>
        <p:spPr>
          <a:xfrm>
            <a:off x="4310883" y="3935671"/>
            <a:ext cx="3456000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5" name="Gerader Verbinder 14">
            <a:extLst>
              <a:ext uri="{FF2B5EF4-FFF2-40B4-BE49-F238E27FC236}">
                <a16:creationId xmlns:a16="http://schemas.microsoft.com/office/drawing/2014/main" id="{66407577-1C89-4A23-825B-6F2ED1E19603}"/>
              </a:ext>
            </a:extLst>
          </p:cNvPr>
          <p:cNvSpPr/>
          <p:nvPr/>
        </p:nvSpPr>
        <p:spPr>
          <a:xfrm flipV="1">
            <a:off x="7766883" y="2253752"/>
            <a:ext cx="0" cy="80459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6" name="Gerader Verbinder 15">
            <a:extLst>
              <a:ext uri="{FF2B5EF4-FFF2-40B4-BE49-F238E27FC236}">
                <a16:creationId xmlns:a16="http://schemas.microsoft.com/office/drawing/2014/main" id="{1DE670C0-31C4-4C65-9320-A67DBE2F5497}"/>
              </a:ext>
            </a:extLst>
          </p:cNvPr>
          <p:cNvSpPr/>
          <p:nvPr/>
        </p:nvSpPr>
        <p:spPr>
          <a:xfrm flipV="1">
            <a:off x="7766883" y="3204152"/>
            <a:ext cx="0" cy="73151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A793950-1493-412F-A2DF-F4FEE05632F7}"/>
              </a:ext>
            </a:extLst>
          </p:cNvPr>
          <p:cNvSpPr txBox="1"/>
          <p:nvPr/>
        </p:nvSpPr>
        <p:spPr>
          <a:xfrm>
            <a:off x="7766883" y="3332672"/>
            <a:ext cx="969480" cy="795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MCP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24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8" name="Gerader Verbinder 17">
            <a:extLst>
              <a:ext uri="{FF2B5EF4-FFF2-40B4-BE49-F238E27FC236}">
                <a16:creationId xmlns:a16="http://schemas.microsoft.com/office/drawing/2014/main" id="{105A3350-DACC-49DD-B9C4-27F03AAB0448}"/>
              </a:ext>
            </a:extLst>
          </p:cNvPr>
          <p:cNvSpPr/>
          <p:nvPr/>
        </p:nvSpPr>
        <p:spPr>
          <a:xfrm>
            <a:off x="7273322" y="2253752"/>
            <a:ext cx="7200" cy="804599"/>
          </a:xfrm>
          <a:prstGeom prst="line">
            <a:avLst/>
          </a:prstGeom>
          <a:noFill/>
          <a:ln w="0">
            <a:solidFill>
              <a:srgbClr val="000000"/>
            </a:solidFill>
            <a:custDash>
              <a:ds d="197000" sp="197000"/>
            </a:custDash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28003DD-082B-40D8-8DDC-DB885116ABFA}"/>
              </a:ext>
            </a:extLst>
          </p:cNvPr>
          <p:cNvSpPr txBox="1"/>
          <p:nvPr/>
        </p:nvSpPr>
        <p:spPr>
          <a:xfrm>
            <a:off x="3249962" y="2599712"/>
            <a:ext cx="969480" cy="898199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SiO</a:t>
            </a:r>
            <a:r>
              <a:rPr lang="de-AT" sz="2400" b="0" i="0" u="none" strike="noStrike" kern="1200" cap="none" baseline="-25000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2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target</a:t>
            </a:r>
          </a:p>
        </p:txBody>
      </p:sp>
      <p:sp>
        <p:nvSpPr>
          <p:cNvPr id="20" name="Gerader Verbinder 19">
            <a:extLst>
              <a:ext uri="{FF2B5EF4-FFF2-40B4-BE49-F238E27FC236}">
                <a16:creationId xmlns:a16="http://schemas.microsoft.com/office/drawing/2014/main" id="{05EF3CEC-77EB-445B-8FD8-BC9A56AEBC8A}"/>
              </a:ext>
            </a:extLst>
          </p:cNvPr>
          <p:cNvSpPr/>
          <p:nvPr/>
        </p:nvSpPr>
        <p:spPr>
          <a:xfrm flipV="1">
            <a:off x="4310883" y="2253752"/>
            <a:ext cx="0" cy="168191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1F319D5-C550-4DE9-BD74-9D2F15D18445}"/>
              </a:ext>
            </a:extLst>
          </p:cNvPr>
          <p:cNvSpPr txBox="1"/>
          <p:nvPr/>
        </p:nvSpPr>
        <p:spPr>
          <a:xfrm>
            <a:off x="5782203" y="4001192"/>
            <a:ext cx="3164040" cy="795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Mu-metal shield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72FD980-07C0-4B8A-8496-C813A06EA42A}"/>
              </a:ext>
            </a:extLst>
          </p:cNvPr>
          <p:cNvSpPr txBox="1"/>
          <p:nvPr/>
        </p:nvSpPr>
        <p:spPr>
          <a:xfrm>
            <a:off x="7766883" y="2536712"/>
            <a:ext cx="969480" cy="795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MCP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24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568F2710-DD0F-4803-AB29-AA52D53A67AB}"/>
              </a:ext>
            </a:extLst>
          </p:cNvPr>
          <p:cNvSpPr/>
          <p:nvPr/>
        </p:nvSpPr>
        <p:spPr>
          <a:xfrm>
            <a:off x="7511643" y="3241232"/>
            <a:ext cx="9144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4" name="Gerader Verbinder 23">
            <a:extLst>
              <a:ext uri="{FF2B5EF4-FFF2-40B4-BE49-F238E27FC236}">
                <a16:creationId xmlns:a16="http://schemas.microsoft.com/office/drawing/2014/main" id="{C615F840-E723-4781-889F-E5A0E68FAF2E}"/>
              </a:ext>
            </a:extLst>
          </p:cNvPr>
          <p:cNvSpPr/>
          <p:nvPr/>
        </p:nvSpPr>
        <p:spPr>
          <a:xfrm>
            <a:off x="7280522" y="3058351"/>
            <a:ext cx="48636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5" name="Gerader Verbinder 24">
            <a:extLst>
              <a:ext uri="{FF2B5EF4-FFF2-40B4-BE49-F238E27FC236}">
                <a16:creationId xmlns:a16="http://schemas.microsoft.com/office/drawing/2014/main" id="{A04E973E-7CC9-44E1-93A1-C4C14B460A5B}"/>
              </a:ext>
            </a:extLst>
          </p:cNvPr>
          <p:cNvSpPr/>
          <p:nvPr/>
        </p:nvSpPr>
        <p:spPr>
          <a:xfrm>
            <a:off x="7273322" y="3207032"/>
            <a:ext cx="0" cy="765719"/>
          </a:xfrm>
          <a:prstGeom prst="line">
            <a:avLst/>
          </a:prstGeom>
          <a:noFill/>
          <a:ln w="0">
            <a:solidFill>
              <a:srgbClr val="000000"/>
            </a:solidFill>
            <a:custDash>
              <a:ds d="197000" sp="197000"/>
            </a:custDash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6" name="Gerader Verbinder 25">
            <a:extLst>
              <a:ext uri="{FF2B5EF4-FFF2-40B4-BE49-F238E27FC236}">
                <a16:creationId xmlns:a16="http://schemas.microsoft.com/office/drawing/2014/main" id="{C9AE87CB-5935-4E51-B1D5-B02F8FF7DED4}"/>
              </a:ext>
            </a:extLst>
          </p:cNvPr>
          <p:cNvSpPr/>
          <p:nvPr/>
        </p:nvSpPr>
        <p:spPr>
          <a:xfrm>
            <a:off x="7280883" y="3202712"/>
            <a:ext cx="4860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42BF5C9-5823-4A39-9FB1-CA1B2AD6262C}"/>
              </a:ext>
            </a:extLst>
          </p:cNvPr>
          <p:cNvSpPr txBox="1"/>
          <p:nvPr/>
        </p:nvSpPr>
        <p:spPr>
          <a:xfrm>
            <a:off x="5245083" y="2685752"/>
            <a:ext cx="3189240" cy="45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 dirty="0">
                <a:ln>
                  <a:noFill/>
                </a:ln>
                <a:solidFill>
                  <a:srgbClr val="21409A"/>
                </a:solidFill>
                <a:latin typeface="Liberation Sans" pitchFamily="18"/>
                <a:ea typeface="Source Han Sans CN Regular" pitchFamily="2"/>
                <a:cs typeface="Lohit Devanagari" pitchFamily="2"/>
              </a:rPr>
              <a:t>PI e+</a:t>
            </a:r>
            <a:endParaRPr lang="de-AT" sz="2400" b="0" i="0" u="none" strike="noStrike" kern="1200" cap="none" dirty="0">
              <a:ln>
                <a:noFill/>
              </a:ln>
              <a:solidFill>
                <a:srgbClr val="72BF44"/>
              </a:solidFill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8" name="Gerader Verbinder 27">
            <a:extLst>
              <a:ext uri="{FF2B5EF4-FFF2-40B4-BE49-F238E27FC236}">
                <a16:creationId xmlns:a16="http://schemas.microsoft.com/office/drawing/2014/main" id="{D13A8964-1E03-4158-B39B-F6ADBFA55E8B}"/>
              </a:ext>
            </a:extLst>
          </p:cNvPr>
          <p:cNvSpPr/>
          <p:nvPr/>
        </p:nvSpPr>
        <p:spPr>
          <a:xfrm>
            <a:off x="4493763" y="2984912"/>
            <a:ext cx="151199" cy="558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2DA718C4-3180-48FA-9828-B58F06BB5F1C}"/>
              </a:ext>
            </a:extLst>
          </p:cNvPr>
          <p:cNvSpPr/>
          <p:nvPr/>
        </p:nvSpPr>
        <p:spPr>
          <a:xfrm>
            <a:off x="5215563" y="1544551"/>
            <a:ext cx="1737359" cy="548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18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PbWO4</a:t>
            </a:r>
          </a:p>
        </p:txBody>
      </p: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35D05635-4C25-43E6-BD81-28D4B612E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4520246"/>
            <a:ext cx="11537950" cy="1713864"/>
          </a:xfrm>
        </p:spPr>
        <p:txBody>
          <a:bodyPr/>
          <a:lstStyle/>
          <a:p>
            <a:r>
              <a:rPr lang="de-AT" dirty="0" err="1">
                <a:solidFill>
                  <a:schemeClr val="accent1"/>
                </a:solidFill>
              </a:rPr>
              <a:t>Direct</a:t>
            </a:r>
            <a:r>
              <a:rPr lang="de-AT" dirty="0">
                <a:solidFill>
                  <a:schemeClr val="accent1"/>
                </a:solidFill>
              </a:rPr>
              <a:t> </a:t>
            </a:r>
            <a:r>
              <a:rPr lang="de-AT" dirty="0" err="1">
                <a:solidFill>
                  <a:schemeClr val="accent1"/>
                </a:solidFill>
              </a:rPr>
              <a:t>photo-ionization</a:t>
            </a:r>
            <a:r>
              <a:rPr lang="de-AT" dirty="0">
                <a:solidFill>
                  <a:schemeClr val="accent1"/>
                </a:solidFill>
              </a:rPr>
              <a:t> in </a:t>
            </a:r>
            <a:r>
              <a:rPr lang="de-AT" dirty="0" err="1">
                <a:solidFill>
                  <a:schemeClr val="accent1"/>
                </a:solidFill>
              </a:rPr>
              <a:t>the</a:t>
            </a:r>
            <a:r>
              <a:rPr lang="de-AT" dirty="0">
                <a:solidFill>
                  <a:schemeClr val="accent1"/>
                </a:solidFill>
              </a:rPr>
              <a:t> </a:t>
            </a:r>
            <a:r>
              <a:rPr lang="de-AT" dirty="0" err="1">
                <a:solidFill>
                  <a:schemeClr val="accent1"/>
                </a:solidFill>
              </a:rPr>
              <a:t>exciting</a:t>
            </a:r>
            <a:r>
              <a:rPr lang="de-AT" dirty="0">
                <a:solidFill>
                  <a:schemeClr val="accent1"/>
                </a:solidFill>
              </a:rPr>
              <a:t> </a:t>
            </a:r>
            <a:r>
              <a:rPr lang="de-AT" dirty="0" err="1">
                <a:solidFill>
                  <a:schemeClr val="accent1"/>
                </a:solidFill>
              </a:rPr>
              <a:t>laser</a:t>
            </a:r>
            <a:endParaRPr lang="de-AT" dirty="0">
              <a:solidFill>
                <a:schemeClr val="accent1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8A74152-1B89-4C22-BC7A-E010A7072ECF}"/>
              </a:ext>
            </a:extLst>
          </p:cNvPr>
          <p:cNvSpPr txBox="1"/>
          <p:nvPr/>
        </p:nvSpPr>
        <p:spPr>
          <a:xfrm>
            <a:off x="4226639" y="1845559"/>
            <a:ext cx="118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1"/>
                </a:solidFill>
              </a:rPr>
              <a:t>486nm</a:t>
            </a:r>
          </a:p>
        </p:txBody>
      </p:sp>
    </p:spTree>
    <p:extLst>
      <p:ext uri="{BB962C8B-B14F-4D97-AF65-F5344CB8AC3E}">
        <p14:creationId xmlns:p14="http://schemas.microsoft.com/office/powerpoint/2010/main" val="165406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179E6F6-409B-47B0-B71B-49B2F31E1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50222C-596A-454C-8A07-5497983FD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74D0979-581F-4350-9725-D8A8C864B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Updated </a:t>
            </a:r>
            <a:r>
              <a:rPr lang="de-AT" dirty="0" err="1"/>
              <a:t>detection</a:t>
            </a:r>
            <a:r>
              <a:rPr lang="de-AT" dirty="0"/>
              <a:t> </a:t>
            </a:r>
            <a:r>
              <a:rPr lang="de-AT" dirty="0" err="1"/>
              <a:t>techniques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FF9AF5C-AAEC-44B8-AC92-934C29A79F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891AF7D9-EBF4-41CD-9544-40B7C3F213AD}"/>
              </a:ext>
            </a:extLst>
          </p:cNvPr>
          <p:cNvSpPr/>
          <p:nvPr/>
        </p:nvSpPr>
        <p:spPr>
          <a:xfrm>
            <a:off x="4402323" y="2766392"/>
            <a:ext cx="91440" cy="548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8" name="Gerader Verbinder 7">
            <a:extLst>
              <a:ext uri="{FF2B5EF4-FFF2-40B4-BE49-F238E27FC236}">
                <a16:creationId xmlns:a16="http://schemas.microsoft.com/office/drawing/2014/main" id="{F49D05D1-4796-4DE8-947A-BBF7A3D52B89}"/>
              </a:ext>
            </a:extLst>
          </p:cNvPr>
          <p:cNvSpPr/>
          <p:nvPr/>
        </p:nvSpPr>
        <p:spPr>
          <a:xfrm>
            <a:off x="4644962" y="2340872"/>
            <a:ext cx="0" cy="1463040"/>
          </a:xfrm>
          <a:prstGeom prst="line">
            <a:avLst/>
          </a:prstGeom>
          <a:noFill/>
          <a:ln w="36720">
            <a:solidFill>
              <a:srgbClr val="0000CC"/>
            </a:solidFill>
            <a:prstDash val="solid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9" name="Gerader Verbinder 8">
            <a:extLst>
              <a:ext uri="{FF2B5EF4-FFF2-40B4-BE49-F238E27FC236}">
                <a16:creationId xmlns:a16="http://schemas.microsoft.com/office/drawing/2014/main" id="{D7F2A202-3DD9-4C43-8FF6-D8B878EE64B1}"/>
              </a:ext>
            </a:extLst>
          </p:cNvPr>
          <p:cNvSpPr/>
          <p:nvPr/>
        </p:nvSpPr>
        <p:spPr>
          <a:xfrm>
            <a:off x="4824601" y="3087872"/>
            <a:ext cx="2687401" cy="337319"/>
          </a:xfrm>
          <a:prstGeom prst="line">
            <a:avLst/>
          </a:prstGeom>
          <a:noFill/>
          <a:ln w="36000">
            <a:solidFill>
              <a:srgbClr val="000000"/>
            </a:solidFill>
            <a:custDash>
              <a:ds d="51000" sp="51000"/>
              <a:ds d="51000" sp="51000"/>
            </a:custDash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D94E5C8E-3363-4D0B-B03B-091363EA61F1}"/>
              </a:ext>
            </a:extLst>
          </p:cNvPr>
          <p:cNvSpPr/>
          <p:nvPr/>
        </p:nvSpPr>
        <p:spPr>
          <a:xfrm>
            <a:off x="7511643" y="2327192"/>
            <a:ext cx="91440" cy="681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1" name="Gerader Verbinder 10">
            <a:extLst>
              <a:ext uri="{FF2B5EF4-FFF2-40B4-BE49-F238E27FC236}">
                <a16:creationId xmlns:a16="http://schemas.microsoft.com/office/drawing/2014/main" id="{9A12C696-3DBC-4EE2-AAC9-C6E7D29BB9D8}"/>
              </a:ext>
            </a:extLst>
          </p:cNvPr>
          <p:cNvSpPr/>
          <p:nvPr/>
        </p:nvSpPr>
        <p:spPr>
          <a:xfrm flipH="1">
            <a:off x="7833483" y="3142232"/>
            <a:ext cx="1188719" cy="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BD89C55-4F1D-4AC3-AF7B-05644FAAA320}"/>
              </a:ext>
            </a:extLst>
          </p:cNvPr>
          <p:cNvSpPr txBox="1"/>
          <p:nvPr/>
        </p:nvSpPr>
        <p:spPr>
          <a:xfrm>
            <a:off x="8736363" y="2751992"/>
            <a:ext cx="453600" cy="4572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e</a:t>
            </a:r>
            <a:r>
              <a:rPr lang="de-AT" sz="2400" b="0" i="0" u="none" strike="noStrike" kern="1200" cap="none" baseline="30000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+</a:t>
            </a:r>
          </a:p>
        </p:txBody>
      </p:sp>
      <p:sp>
        <p:nvSpPr>
          <p:cNvPr id="13" name="Gerader Verbinder 12">
            <a:extLst>
              <a:ext uri="{FF2B5EF4-FFF2-40B4-BE49-F238E27FC236}">
                <a16:creationId xmlns:a16="http://schemas.microsoft.com/office/drawing/2014/main" id="{895AFFC8-4DB5-4AF9-A1B8-D190BA6DE7EB}"/>
              </a:ext>
            </a:extLst>
          </p:cNvPr>
          <p:cNvSpPr/>
          <p:nvPr/>
        </p:nvSpPr>
        <p:spPr>
          <a:xfrm>
            <a:off x="4310883" y="2253752"/>
            <a:ext cx="3456000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4" name="Gerader Verbinder 13">
            <a:extLst>
              <a:ext uri="{FF2B5EF4-FFF2-40B4-BE49-F238E27FC236}">
                <a16:creationId xmlns:a16="http://schemas.microsoft.com/office/drawing/2014/main" id="{85666421-DD8B-4985-8E0A-82DF2A657686}"/>
              </a:ext>
            </a:extLst>
          </p:cNvPr>
          <p:cNvSpPr/>
          <p:nvPr/>
        </p:nvSpPr>
        <p:spPr>
          <a:xfrm>
            <a:off x="4310883" y="3935671"/>
            <a:ext cx="3456000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5" name="Gerader Verbinder 14">
            <a:extLst>
              <a:ext uri="{FF2B5EF4-FFF2-40B4-BE49-F238E27FC236}">
                <a16:creationId xmlns:a16="http://schemas.microsoft.com/office/drawing/2014/main" id="{66407577-1C89-4A23-825B-6F2ED1E19603}"/>
              </a:ext>
            </a:extLst>
          </p:cNvPr>
          <p:cNvSpPr/>
          <p:nvPr/>
        </p:nvSpPr>
        <p:spPr>
          <a:xfrm flipV="1">
            <a:off x="7766883" y="2253752"/>
            <a:ext cx="0" cy="80459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6" name="Gerader Verbinder 15">
            <a:extLst>
              <a:ext uri="{FF2B5EF4-FFF2-40B4-BE49-F238E27FC236}">
                <a16:creationId xmlns:a16="http://schemas.microsoft.com/office/drawing/2014/main" id="{1DE670C0-31C4-4C65-9320-A67DBE2F5497}"/>
              </a:ext>
            </a:extLst>
          </p:cNvPr>
          <p:cNvSpPr/>
          <p:nvPr/>
        </p:nvSpPr>
        <p:spPr>
          <a:xfrm flipV="1">
            <a:off x="7766883" y="3204152"/>
            <a:ext cx="0" cy="73151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A793950-1493-412F-A2DF-F4FEE05632F7}"/>
              </a:ext>
            </a:extLst>
          </p:cNvPr>
          <p:cNvSpPr txBox="1"/>
          <p:nvPr/>
        </p:nvSpPr>
        <p:spPr>
          <a:xfrm>
            <a:off x="7766883" y="3332672"/>
            <a:ext cx="969480" cy="795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MCP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24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8" name="Gerader Verbinder 17">
            <a:extLst>
              <a:ext uri="{FF2B5EF4-FFF2-40B4-BE49-F238E27FC236}">
                <a16:creationId xmlns:a16="http://schemas.microsoft.com/office/drawing/2014/main" id="{105A3350-DACC-49DD-B9C4-27F03AAB0448}"/>
              </a:ext>
            </a:extLst>
          </p:cNvPr>
          <p:cNvSpPr/>
          <p:nvPr/>
        </p:nvSpPr>
        <p:spPr>
          <a:xfrm>
            <a:off x="7273322" y="2253752"/>
            <a:ext cx="7200" cy="804599"/>
          </a:xfrm>
          <a:prstGeom prst="line">
            <a:avLst/>
          </a:prstGeom>
          <a:noFill/>
          <a:ln w="0">
            <a:solidFill>
              <a:srgbClr val="000000"/>
            </a:solidFill>
            <a:custDash>
              <a:ds d="197000" sp="197000"/>
            </a:custDash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28003DD-082B-40D8-8DDC-DB885116ABFA}"/>
              </a:ext>
            </a:extLst>
          </p:cNvPr>
          <p:cNvSpPr txBox="1"/>
          <p:nvPr/>
        </p:nvSpPr>
        <p:spPr>
          <a:xfrm>
            <a:off x="3249962" y="2599712"/>
            <a:ext cx="969480" cy="898199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SiO</a:t>
            </a:r>
            <a:r>
              <a:rPr lang="de-AT" sz="2400" b="0" i="0" u="none" strike="noStrike" kern="1200" cap="none" baseline="-25000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2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target</a:t>
            </a:r>
          </a:p>
        </p:txBody>
      </p:sp>
      <p:sp>
        <p:nvSpPr>
          <p:cNvPr id="20" name="Gerader Verbinder 19">
            <a:extLst>
              <a:ext uri="{FF2B5EF4-FFF2-40B4-BE49-F238E27FC236}">
                <a16:creationId xmlns:a16="http://schemas.microsoft.com/office/drawing/2014/main" id="{05EF3CEC-77EB-445B-8FD8-BC9A56AEBC8A}"/>
              </a:ext>
            </a:extLst>
          </p:cNvPr>
          <p:cNvSpPr/>
          <p:nvPr/>
        </p:nvSpPr>
        <p:spPr>
          <a:xfrm flipV="1">
            <a:off x="4310883" y="2253752"/>
            <a:ext cx="0" cy="168191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1F319D5-C550-4DE9-BD74-9D2F15D18445}"/>
              </a:ext>
            </a:extLst>
          </p:cNvPr>
          <p:cNvSpPr txBox="1"/>
          <p:nvPr/>
        </p:nvSpPr>
        <p:spPr>
          <a:xfrm>
            <a:off x="5782203" y="4001192"/>
            <a:ext cx="3164040" cy="795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Mu-metal shield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72FD980-07C0-4B8A-8496-C813A06EA42A}"/>
              </a:ext>
            </a:extLst>
          </p:cNvPr>
          <p:cNvSpPr txBox="1"/>
          <p:nvPr/>
        </p:nvSpPr>
        <p:spPr>
          <a:xfrm>
            <a:off x="7766883" y="2536712"/>
            <a:ext cx="969480" cy="795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MCP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24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568F2710-DD0F-4803-AB29-AA52D53A67AB}"/>
              </a:ext>
            </a:extLst>
          </p:cNvPr>
          <p:cNvSpPr/>
          <p:nvPr/>
        </p:nvSpPr>
        <p:spPr>
          <a:xfrm>
            <a:off x="7511643" y="3241232"/>
            <a:ext cx="9144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4" name="Gerader Verbinder 23">
            <a:extLst>
              <a:ext uri="{FF2B5EF4-FFF2-40B4-BE49-F238E27FC236}">
                <a16:creationId xmlns:a16="http://schemas.microsoft.com/office/drawing/2014/main" id="{C615F840-E723-4781-889F-E5A0E68FAF2E}"/>
              </a:ext>
            </a:extLst>
          </p:cNvPr>
          <p:cNvSpPr/>
          <p:nvPr/>
        </p:nvSpPr>
        <p:spPr>
          <a:xfrm>
            <a:off x="7280522" y="3058351"/>
            <a:ext cx="48636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5" name="Gerader Verbinder 24">
            <a:extLst>
              <a:ext uri="{FF2B5EF4-FFF2-40B4-BE49-F238E27FC236}">
                <a16:creationId xmlns:a16="http://schemas.microsoft.com/office/drawing/2014/main" id="{A04E973E-7CC9-44E1-93A1-C4C14B460A5B}"/>
              </a:ext>
            </a:extLst>
          </p:cNvPr>
          <p:cNvSpPr/>
          <p:nvPr/>
        </p:nvSpPr>
        <p:spPr>
          <a:xfrm>
            <a:off x="7273322" y="3207032"/>
            <a:ext cx="0" cy="765719"/>
          </a:xfrm>
          <a:prstGeom prst="line">
            <a:avLst/>
          </a:prstGeom>
          <a:noFill/>
          <a:ln w="0">
            <a:solidFill>
              <a:srgbClr val="000000"/>
            </a:solidFill>
            <a:custDash>
              <a:ds d="197000" sp="197000"/>
            </a:custDash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6" name="Gerader Verbinder 25">
            <a:extLst>
              <a:ext uri="{FF2B5EF4-FFF2-40B4-BE49-F238E27FC236}">
                <a16:creationId xmlns:a16="http://schemas.microsoft.com/office/drawing/2014/main" id="{C9AE87CB-5935-4E51-B1D5-B02F8FF7DED4}"/>
              </a:ext>
            </a:extLst>
          </p:cNvPr>
          <p:cNvSpPr/>
          <p:nvPr/>
        </p:nvSpPr>
        <p:spPr>
          <a:xfrm>
            <a:off x="7280883" y="3202712"/>
            <a:ext cx="4860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42BF5C9-5823-4A39-9FB1-CA1B2AD6262C}"/>
              </a:ext>
            </a:extLst>
          </p:cNvPr>
          <p:cNvSpPr txBox="1"/>
          <p:nvPr/>
        </p:nvSpPr>
        <p:spPr>
          <a:xfrm>
            <a:off x="5245083" y="2685752"/>
            <a:ext cx="3189240" cy="45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solidFill>
                  <a:srgbClr val="21409A"/>
                </a:solidFill>
                <a:latin typeface="Liberation Sans" pitchFamily="18"/>
                <a:ea typeface="Source Han Sans CN Regular" pitchFamily="2"/>
                <a:cs typeface="Lohit Devanagari" pitchFamily="2"/>
              </a:rPr>
              <a:t>P</a:t>
            </a:r>
            <a:r>
              <a:rPr lang="de-AT" sz="2400" b="0" i="0" u="none" strike="noStrike" kern="1200" cap="none">
                <a:ln>
                  <a:noFill/>
                </a:ln>
                <a:solidFill>
                  <a:srgbClr val="72BF44"/>
                </a:solidFill>
                <a:latin typeface="Liberation Sans" pitchFamily="18"/>
                <a:ea typeface="Source Han Sans CN Regular" pitchFamily="2"/>
                <a:cs typeface="Lohit Devanagari" pitchFamily="2"/>
              </a:rPr>
              <a:t>I</a:t>
            </a:r>
            <a:r>
              <a:rPr lang="de-AT" sz="2400" b="0" i="0" u="none" strike="noStrike" kern="1200" cap="none">
                <a:ln>
                  <a:noFill/>
                </a:ln>
                <a:solidFill>
                  <a:srgbClr val="21409A"/>
                </a:solidFill>
                <a:latin typeface="Liberation Sans" pitchFamily="18"/>
                <a:ea typeface="Source Han Sans CN Regular" pitchFamily="2"/>
                <a:cs typeface="Lohit Devanagari" pitchFamily="2"/>
              </a:rPr>
              <a:t> e</a:t>
            </a:r>
            <a:r>
              <a:rPr lang="de-AT" sz="2400" b="0" i="0" u="none" strike="noStrike" kern="1200" cap="none">
                <a:ln>
                  <a:noFill/>
                </a:ln>
                <a:solidFill>
                  <a:srgbClr val="72BF44"/>
                </a:solidFill>
                <a:latin typeface="Liberation Sans" pitchFamily="18"/>
                <a:ea typeface="Source Han Sans CN Regular" pitchFamily="2"/>
                <a:cs typeface="Lohit Devanagari" pitchFamily="2"/>
              </a:rPr>
              <a:t>+</a:t>
            </a:r>
          </a:p>
        </p:txBody>
      </p:sp>
      <p:sp>
        <p:nvSpPr>
          <p:cNvPr id="28" name="Gerader Verbinder 27">
            <a:extLst>
              <a:ext uri="{FF2B5EF4-FFF2-40B4-BE49-F238E27FC236}">
                <a16:creationId xmlns:a16="http://schemas.microsoft.com/office/drawing/2014/main" id="{D13A8964-1E03-4158-B39B-F6ADBFA55E8B}"/>
              </a:ext>
            </a:extLst>
          </p:cNvPr>
          <p:cNvSpPr/>
          <p:nvPr/>
        </p:nvSpPr>
        <p:spPr>
          <a:xfrm>
            <a:off x="4493763" y="2984912"/>
            <a:ext cx="151199" cy="558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2DA718C4-3180-48FA-9828-B58F06BB5F1C}"/>
              </a:ext>
            </a:extLst>
          </p:cNvPr>
          <p:cNvSpPr/>
          <p:nvPr/>
        </p:nvSpPr>
        <p:spPr>
          <a:xfrm>
            <a:off x="5215563" y="1544551"/>
            <a:ext cx="1737359" cy="548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18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PbWO4</a:t>
            </a:r>
          </a:p>
        </p:txBody>
      </p:sp>
      <p:sp>
        <p:nvSpPr>
          <p:cNvPr id="31" name="Gerader Verbinder 30">
            <a:extLst>
              <a:ext uri="{FF2B5EF4-FFF2-40B4-BE49-F238E27FC236}">
                <a16:creationId xmlns:a16="http://schemas.microsoft.com/office/drawing/2014/main" id="{52243C1C-A982-4C06-AEC4-B89FE44C37BB}"/>
              </a:ext>
            </a:extLst>
          </p:cNvPr>
          <p:cNvSpPr/>
          <p:nvPr/>
        </p:nvSpPr>
        <p:spPr>
          <a:xfrm>
            <a:off x="4644963" y="3032072"/>
            <a:ext cx="182878" cy="558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32" name="Gerader Verbinder 31">
            <a:extLst>
              <a:ext uri="{FF2B5EF4-FFF2-40B4-BE49-F238E27FC236}">
                <a16:creationId xmlns:a16="http://schemas.microsoft.com/office/drawing/2014/main" id="{5418F01E-E192-4DF4-A7A3-568AC4894480}"/>
              </a:ext>
            </a:extLst>
          </p:cNvPr>
          <p:cNvSpPr/>
          <p:nvPr/>
        </p:nvSpPr>
        <p:spPr>
          <a:xfrm>
            <a:off x="4782123" y="2341592"/>
            <a:ext cx="0" cy="1463040"/>
          </a:xfrm>
          <a:prstGeom prst="line">
            <a:avLst/>
          </a:prstGeom>
          <a:noFill/>
          <a:ln w="73080">
            <a:solidFill>
              <a:srgbClr val="009933"/>
            </a:solidFill>
            <a:prstDash val="solid"/>
          </a:ln>
        </p:spPr>
        <p:txBody>
          <a:bodyPr wrap="none" lIns="126000" tIns="81000" rIns="126000" bIns="81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9E543586-827D-46EB-AFDA-C1A37FD05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4520246"/>
            <a:ext cx="11537950" cy="1713864"/>
          </a:xfrm>
        </p:spPr>
        <p:txBody>
          <a:bodyPr/>
          <a:lstStyle/>
          <a:p>
            <a:r>
              <a:rPr lang="de-AT" dirty="0" err="1">
                <a:solidFill>
                  <a:schemeClr val="accent1"/>
                </a:solidFill>
              </a:rPr>
              <a:t>Direct</a:t>
            </a:r>
            <a:r>
              <a:rPr lang="de-AT" dirty="0">
                <a:solidFill>
                  <a:schemeClr val="accent1"/>
                </a:solidFill>
              </a:rPr>
              <a:t> </a:t>
            </a:r>
            <a:r>
              <a:rPr lang="de-AT" dirty="0" err="1">
                <a:solidFill>
                  <a:schemeClr val="accent1"/>
                </a:solidFill>
              </a:rPr>
              <a:t>photo-ionization</a:t>
            </a:r>
            <a:r>
              <a:rPr lang="de-AT" dirty="0">
                <a:solidFill>
                  <a:schemeClr val="accent1"/>
                </a:solidFill>
              </a:rPr>
              <a:t> in </a:t>
            </a:r>
            <a:r>
              <a:rPr lang="de-AT" dirty="0" err="1">
                <a:solidFill>
                  <a:schemeClr val="accent1"/>
                </a:solidFill>
              </a:rPr>
              <a:t>the</a:t>
            </a:r>
            <a:r>
              <a:rPr lang="de-AT" dirty="0">
                <a:solidFill>
                  <a:schemeClr val="accent1"/>
                </a:solidFill>
              </a:rPr>
              <a:t> </a:t>
            </a:r>
            <a:r>
              <a:rPr lang="de-AT" dirty="0" err="1">
                <a:solidFill>
                  <a:schemeClr val="accent1"/>
                </a:solidFill>
              </a:rPr>
              <a:t>exciting</a:t>
            </a:r>
            <a:r>
              <a:rPr lang="de-AT" dirty="0">
                <a:solidFill>
                  <a:schemeClr val="accent1"/>
                </a:solidFill>
              </a:rPr>
              <a:t> </a:t>
            </a:r>
            <a:r>
              <a:rPr lang="de-AT" dirty="0" err="1">
                <a:solidFill>
                  <a:schemeClr val="accent1"/>
                </a:solidFill>
              </a:rPr>
              <a:t>laser</a:t>
            </a:r>
            <a:endParaRPr lang="de-AT" dirty="0">
              <a:solidFill>
                <a:schemeClr val="accent1"/>
              </a:solidFill>
            </a:endParaRPr>
          </a:p>
          <a:p>
            <a:r>
              <a:rPr lang="de-AT" dirty="0">
                <a:solidFill>
                  <a:srgbClr val="00B050"/>
                </a:solidFill>
              </a:rPr>
              <a:t>2S </a:t>
            </a:r>
            <a:r>
              <a:rPr lang="de-AT" dirty="0" err="1">
                <a:solidFill>
                  <a:srgbClr val="00B050"/>
                </a:solidFill>
              </a:rPr>
              <a:t>photo-ionization</a:t>
            </a:r>
            <a:r>
              <a:rPr lang="de-AT" dirty="0">
                <a:solidFill>
                  <a:srgbClr val="00B050"/>
                </a:solidFill>
              </a:rPr>
              <a:t> in separate </a:t>
            </a:r>
            <a:r>
              <a:rPr lang="de-AT" dirty="0" err="1">
                <a:solidFill>
                  <a:srgbClr val="00B050"/>
                </a:solidFill>
              </a:rPr>
              <a:t>laser</a:t>
            </a:r>
            <a:endParaRPr lang="de-AT" dirty="0">
              <a:solidFill>
                <a:srgbClr val="00B05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A039A6E-CC58-44FB-BCF0-92B2FAB120BC}"/>
              </a:ext>
            </a:extLst>
          </p:cNvPr>
          <p:cNvSpPr txBox="1"/>
          <p:nvPr/>
        </p:nvSpPr>
        <p:spPr>
          <a:xfrm>
            <a:off x="4226639" y="1845559"/>
            <a:ext cx="118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1"/>
                </a:solidFill>
              </a:rPr>
              <a:t>486nm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8B798E6-1DDF-4DA2-86C2-E413B907491D}"/>
              </a:ext>
            </a:extLst>
          </p:cNvPr>
          <p:cNvSpPr txBox="1"/>
          <p:nvPr/>
        </p:nvSpPr>
        <p:spPr>
          <a:xfrm>
            <a:off x="4471059" y="3972044"/>
            <a:ext cx="118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00B050"/>
                </a:solidFill>
              </a:rPr>
              <a:t>532nm</a:t>
            </a:r>
          </a:p>
        </p:txBody>
      </p:sp>
    </p:spTree>
    <p:extLst>
      <p:ext uri="{BB962C8B-B14F-4D97-AF65-F5344CB8AC3E}">
        <p14:creationId xmlns:p14="http://schemas.microsoft.com/office/powerpoint/2010/main" val="424835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179E6F6-409B-47B0-B71B-49B2F31E1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50222C-596A-454C-8A07-5497983FD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74D0979-581F-4350-9725-D8A8C864B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Updated </a:t>
            </a:r>
            <a:r>
              <a:rPr lang="de-AT" dirty="0" err="1"/>
              <a:t>detection</a:t>
            </a:r>
            <a:r>
              <a:rPr lang="de-AT" dirty="0"/>
              <a:t> </a:t>
            </a:r>
            <a:r>
              <a:rPr lang="de-AT" dirty="0" err="1"/>
              <a:t>techniques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FF9AF5C-AAEC-44B8-AC92-934C29A79F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891AF7D9-EBF4-41CD-9544-40B7C3F213AD}"/>
              </a:ext>
            </a:extLst>
          </p:cNvPr>
          <p:cNvSpPr/>
          <p:nvPr/>
        </p:nvSpPr>
        <p:spPr>
          <a:xfrm>
            <a:off x="4402323" y="2766392"/>
            <a:ext cx="91440" cy="548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8" name="Gerader Verbinder 7">
            <a:extLst>
              <a:ext uri="{FF2B5EF4-FFF2-40B4-BE49-F238E27FC236}">
                <a16:creationId xmlns:a16="http://schemas.microsoft.com/office/drawing/2014/main" id="{F49D05D1-4796-4DE8-947A-BBF7A3D52B89}"/>
              </a:ext>
            </a:extLst>
          </p:cNvPr>
          <p:cNvSpPr/>
          <p:nvPr/>
        </p:nvSpPr>
        <p:spPr>
          <a:xfrm>
            <a:off x="4644962" y="2340872"/>
            <a:ext cx="0" cy="1463040"/>
          </a:xfrm>
          <a:prstGeom prst="line">
            <a:avLst/>
          </a:prstGeom>
          <a:noFill/>
          <a:ln w="36720">
            <a:solidFill>
              <a:srgbClr val="0000CC"/>
            </a:solidFill>
            <a:prstDash val="solid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9" name="Gerader Verbinder 8">
            <a:extLst>
              <a:ext uri="{FF2B5EF4-FFF2-40B4-BE49-F238E27FC236}">
                <a16:creationId xmlns:a16="http://schemas.microsoft.com/office/drawing/2014/main" id="{D7F2A202-3DD9-4C43-8FF6-D8B878EE64B1}"/>
              </a:ext>
            </a:extLst>
          </p:cNvPr>
          <p:cNvSpPr/>
          <p:nvPr/>
        </p:nvSpPr>
        <p:spPr>
          <a:xfrm>
            <a:off x="4824601" y="3087872"/>
            <a:ext cx="2687401" cy="337319"/>
          </a:xfrm>
          <a:prstGeom prst="line">
            <a:avLst/>
          </a:prstGeom>
          <a:noFill/>
          <a:ln w="36000">
            <a:solidFill>
              <a:srgbClr val="000000"/>
            </a:solidFill>
            <a:custDash>
              <a:ds d="51000" sp="51000"/>
              <a:ds d="51000" sp="51000"/>
            </a:custDash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D94E5C8E-3363-4D0B-B03B-091363EA61F1}"/>
              </a:ext>
            </a:extLst>
          </p:cNvPr>
          <p:cNvSpPr/>
          <p:nvPr/>
        </p:nvSpPr>
        <p:spPr>
          <a:xfrm>
            <a:off x="7511643" y="2327192"/>
            <a:ext cx="91440" cy="681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1" name="Gerader Verbinder 10">
            <a:extLst>
              <a:ext uri="{FF2B5EF4-FFF2-40B4-BE49-F238E27FC236}">
                <a16:creationId xmlns:a16="http://schemas.microsoft.com/office/drawing/2014/main" id="{9A12C696-3DBC-4EE2-AAC9-C6E7D29BB9D8}"/>
              </a:ext>
            </a:extLst>
          </p:cNvPr>
          <p:cNvSpPr/>
          <p:nvPr/>
        </p:nvSpPr>
        <p:spPr>
          <a:xfrm flipH="1">
            <a:off x="7833483" y="3142232"/>
            <a:ext cx="1188719" cy="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BD89C55-4F1D-4AC3-AF7B-05644FAAA320}"/>
              </a:ext>
            </a:extLst>
          </p:cNvPr>
          <p:cNvSpPr txBox="1"/>
          <p:nvPr/>
        </p:nvSpPr>
        <p:spPr>
          <a:xfrm>
            <a:off x="8736363" y="2751992"/>
            <a:ext cx="453600" cy="4572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e</a:t>
            </a:r>
            <a:r>
              <a:rPr lang="de-AT" sz="2400" b="0" i="0" u="none" strike="noStrike" kern="1200" cap="none" baseline="30000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+</a:t>
            </a:r>
          </a:p>
        </p:txBody>
      </p:sp>
      <p:sp>
        <p:nvSpPr>
          <p:cNvPr id="13" name="Gerader Verbinder 12">
            <a:extLst>
              <a:ext uri="{FF2B5EF4-FFF2-40B4-BE49-F238E27FC236}">
                <a16:creationId xmlns:a16="http://schemas.microsoft.com/office/drawing/2014/main" id="{895AFFC8-4DB5-4AF9-A1B8-D190BA6DE7EB}"/>
              </a:ext>
            </a:extLst>
          </p:cNvPr>
          <p:cNvSpPr/>
          <p:nvPr/>
        </p:nvSpPr>
        <p:spPr>
          <a:xfrm>
            <a:off x="4310883" y="2253752"/>
            <a:ext cx="3456000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4" name="Gerader Verbinder 13">
            <a:extLst>
              <a:ext uri="{FF2B5EF4-FFF2-40B4-BE49-F238E27FC236}">
                <a16:creationId xmlns:a16="http://schemas.microsoft.com/office/drawing/2014/main" id="{85666421-DD8B-4985-8E0A-82DF2A657686}"/>
              </a:ext>
            </a:extLst>
          </p:cNvPr>
          <p:cNvSpPr/>
          <p:nvPr/>
        </p:nvSpPr>
        <p:spPr>
          <a:xfrm>
            <a:off x="4310883" y="3935671"/>
            <a:ext cx="3456000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5" name="Gerader Verbinder 14">
            <a:extLst>
              <a:ext uri="{FF2B5EF4-FFF2-40B4-BE49-F238E27FC236}">
                <a16:creationId xmlns:a16="http://schemas.microsoft.com/office/drawing/2014/main" id="{66407577-1C89-4A23-825B-6F2ED1E19603}"/>
              </a:ext>
            </a:extLst>
          </p:cNvPr>
          <p:cNvSpPr/>
          <p:nvPr/>
        </p:nvSpPr>
        <p:spPr>
          <a:xfrm flipV="1">
            <a:off x="7766883" y="2253752"/>
            <a:ext cx="0" cy="80459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6" name="Gerader Verbinder 15">
            <a:extLst>
              <a:ext uri="{FF2B5EF4-FFF2-40B4-BE49-F238E27FC236}">
                <a16:creationId xmlns:a16="http://schemas.microsoft.com/office/drawing/2014/main" id="{1DE670C0-31C4-4C65-9320-A67DBE2F5497}"/>
              </a:ext>
            </a:extLst>
          </p:cNvPr>
          <p:cNvSpPr/>
          <p:nvPr/>
        </p:nvSpPr>
        <p:spPr>
          <a:xfrm flipV="1">
            <a:off x="7766883" y="3204152"/>
            <a:ext cx="0" cy="73151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A793950-1493-412F-A2DF-F4FEE05632F7}"/>
              </a:ext>
            </a:extLst>
          </p:cNvPr>
          <p:cNvSpPr txBox="1"/>
          <p:nvPr/>
        </p:nvSpPr>
        <p:spPr>
          <a:xfrm>
            <a:off x="7766883" y="3332672"/>
            <a:ext cx="969480" cy="795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MCP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24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8" name="Gerader Verbinder 17">
            <a:extLst>
              <a:ext uri="{FF2B5EF4-FFF2-40B4-BE49-F238E27FC236}">
                <a16:creationId xmlns:a16="http://schemas.microsoft.com/office/drawing/2014/main" id="{105A3350-DACC-49DD-B9C4-27F03AAB0448}"/>
              </a:ext>
            </a:extLst>
          </p:cNvPr>
          <p:cNvSpPr/>
          <p:nvPr/>
        </p:nvSpPr>
        <p:spPr>
          <a:xfrm>
            <a:off x="7273322" y="2253752"/>
            <a:ext cx="7200" cy="804599"/>
          </a:xfrm>
          <a:prstGeom prst="line">
            <a:avLst/>
          </a:prstGeom>
          <a:noFill/>
          <a:ln w="0">
            <a:solidFill>
              <a:srgbClr val="000000"/>
            </a:solidFill>
            <a:custDash>
              <a:ds d="197000" sp="197000"/>
            </a:custDash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28003DD-082B-40D8-8DDC-DB885116ABFA}"/>
              </a:ext>
            </a:extLst>
          </p:cNvPr>
          <p:cNvSpPr txBox="1"/>
          <p:nvPr/>
        </p:nvSpPr>
        <p:spPr>
          <a:xfrm>
            <a:off x="3249962" y="2599712"/>
            <a:ext cx="969480" cy="898199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SiO</a:t>
            </a:r>
            <a:r>
              <a:rPr lang="de-AT" sz="2400" b="0" i="0" u="none" strike="noStrike" kern="1200" cap="none" baseline="-25000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2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target</a:t>
            </a:r>
          </a:p>
        </p:txBody>
      </p:sp>
      <p:sp>
        <p:nvSpPr>
          <p:cNvPr id="20" name="Gerader Verbinder 19">
            <a:extLst>
              <a:ext uri="{FF2B5EF4-FFF2-40B4-BE49-F238E27FC236}">
                <a16:creationId xmlns:a16="http://schemas.microsoft.com/office/drawing/2014/main" id="{05EF3CEC-77EB-445B-8FD8-BC9A56AEBC8A}"/>
              </a:ext>
            </a:extLst>
          </p:cNvPr>
          <p:cNvSpPr/>
          <p:nvPr/>
        </p:nvSpPr>
        <p:spPr>
          <a:xfrm flipV="1">
            <a:off x="4310883" y="2253752"/>
            <a:ext cx="0" cy="168191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wrap="none" lIns="99000" tIns="54000" rIns="99000" bIns="54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1F319D5-C550-4DE9-BD74-9D2F15D18445}"/>
              </a:ext>
            </a:extLst>
          </p:cNvPr>
          <p:cNvSpPr txBox="1"/>
          <p:nvPr/>
        </p:nvSpPr>
        <p:spPr>
          <a:xfrm>
            <a:off x="5782203" y="4001192"/>
            <a:ext cx="3164040" cy="795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 dirty="0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Mu-</a:t>
            </a:r>
            <a:r>
              <a:rPr lang="de-AT" sz="2400" b="0" i="0" u="none" strike="noStrike" kern="1200" cap="none" dirty="0" err="1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metal</a:t>
            </a:r>
            <a:r>
              <a:rPr lang="de-AT" sz="2400" b="0" i="0" u="none" strike="noStrike" kern="1200" cap="none" dirty="0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 </a:t>
            </a:r>
            <a:r>
              <a:rPr lang="de-AT" sz="2400" b="0" i="0" u="none" strike="noStrike" kern="1200" cap="none" dirty="0" err="1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shield</a:t>
            </a:r>
            <a:endParaRPr lang="de-AT" sz="2400" b="0" i="0" u="none" strike="noStrike" kern="1200" cap="none" dirty="0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72FD980-07C0-4B8A-8496-C813A06EA42A}"/>
              </a:ext>
            </a:extLst>
          </p:cNvPr>
          <p:cNvSpPr txBox="1"/>
          <p:nvPr/>
        </p:nvSpPr>
        <p:spPr>
          <a:xfrm>
            <a:off x="7766883" y="2536712"/>
            <a:ext cx="969480" cy="795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24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MCP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24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568F2710-DD0F-4803-AB29-AA52D53A67AB}"/>
              </a:ext>
            </a:extLst>
          </p:cNvPr>
          <p:cNvSpPr/>
          <p:nvPr/>
        </p:nvSpPr>
        <p:spPr>
          <a:xfrm>
            <a:off x="7511643" y="3241232"/>
            <a:ext cx="9144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4" name="Gerader Verbinder 23">
            <a:extLst>
              <a:ext uri="{FF2B5EF4-FFF2-40B4-BE49-F238E27FC236}">
                <a16:creationId xmlns:a16="http://schemas.microsoft.com/office/drawing/2014/main" id="{C615F840-E723-4781-889F-E5A0E68FAF2E}"/>
              </a:ext>
            </a:extLst>
          </p:cNvPr>
          <p:cNvSpPr/>
          <p:nvPr/>
        </p:nvSpPr>
        <p:spPr>
          <a:xfrm>
            <a:off x="7280522" y="3058351"/>
            <a:ext cx="48636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5" name="Gerader Verbinder 24">
            <a:extLst>
              <a:ext uri="{FF2B5EF4-FFF2-40B4-BE49-F238E27FC236}">
                <a16:creationId xmlns:a16="http://schemas.microsoft.com/office/drawing/2014/main" id="{A04E973E-7CC9-44E1-93A1-C4C14B460A5B}"/>
              </a:ext>
            </a:extLst>
          </p:cNvPr>
          <p:cNvSpPr/>
          <p:nvPr/>
        </p:nvSpPr>
        <p:spPr>
          <a:xfrm>
            <a:off x="7273322" y="3207032"/>
            <a:ext cx="0" cy="765719"/>
          </a:xfrm>
          <a:prstGeom prst="line">
            <a:avLst/>
          </a:prstGeom>
          <a:noFill/>
          <a:ln w="0">
            <a:solidFill>
              <a:srgbClr val="000000"/>
            </a:solidFill>
            <a:custDash>
              <a:ds d="197000" sp="197000"/>
            </a:custDash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6" name="Gerader Verbinder 25">
            <a:extLst>
              <a:ext uri="{FF2B5EF4-FFF2-40B4-BE49-F238E27FC236}">
                <a16:creationId xmlns:a16="http://schemas.microsoft.com/office/drawing/2014/main" id="{C9AE87CB-5935-4E51-B1D5-B02F8FF7DED4}"/>
              </a:ext>
            </a:extLst>
          </p:cNvPr>
          <p:cNvSpPr/>
          <p:nvPr/>
        </p:nvSpPr>
        <p:spPr>
          <a:xfrm>
            <a:off x="7280883" y="3202712"/>
            <a:ext cx="4860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42BF5C9-5823-4A39-9FB1-CA1B2AD6262C}"/>
              </a:ext>
            </a:extLst>
          </p:cNvPr>
          <p:cNvSpPr txBox="1"/>
          <p:nvPr/>
        </p:nvSpPr>
        <p:spPr>
          <a:xfrm>
            <a:off x="5245083" y="2685752"/>
            <a:ext cx="3189240" cy="45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lvl="0" hangingPunct="0"/>
            <a:r>
              <a:rPr lang="de-AT" sz="2400" dirty="0" err="1">
                <a:solidFill>
                  <a:srgbClr val="CE181E"/>
                </a:solidFill>
                <a:latin typeface="Liberation Sans" pitchFamily="18"/>
                <a:ea typeface="Source Han Sans CN Regular" pitchFamily="2"/>
                <a:cs typeface="Lohit Devanagari" pitchFamily="2"/>
              </a:rPr>
              <a:t>Rydberg</a:t>
            </a:r>
            <a:r>
              <a:rPr lang="de-AT" sz="2400" dirty="0">
                <a:solidFill>
                  <a:srgbClr val="CE181E"/>
                </a:solidFill>
                <a:latin typeface="Liberation Sans" pitchFamily="18"/>
                <a:ea typeface="Source Han Sans CN Regular" pitchFamily="2"/>
                <a:cs typeface="Lohit Devanagari" pitchFamily="2"/>
              </a:rPr>
              <a:t> </a:t>
            </a:r>
            <a:r>
              <a:rPr lang="de-AT" sz="2400" dirty="0" err="1">
                <a:solidFill>
                  <a:srgbClr val="CE181E"/>
                </a:solidFill>
                <a:latin typeface="Liberation Sans" pitchFamily="18"/>
                <a:ea typeface="Source Han Sans CN Regular" pitchFamily="2"/>
                <a:cs typeface="Lohit Devanagari" pitchFamily="2"/>
              </a:rPr>
              <a:t>Ps</a:t>
            </a:r>
            <a:endParaRPr lang="de-AT" sz="2400" dirty="0">
              <a:solidFill>
                <a:srgbClr val="CE181E"/>
              </a:solidFill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8" name="Gerader Verbinder 27">
            <a:extLst>
              <a:ext uri="{FF2B5EF4-FFF2-40B4-BE49-F238E27FC236}">
                <a16:creationId xmlns:a16="http://schemas.microsoft.com/office/drawing/2014/main" id="{D13A8964-1E03-4158-B39B-F6ADBFA55E8B}"/>
              </a:ext>
            </a:extLst>
          </p:cNvPr>
          <p:cNvSpPr/>
          <p:nvPr/>
        </p:nvSpPr>
        <p:spPr>
          <a:xfrm>
            <a:off x="4493763" y="2984912"/>
            <a:ext cx="151199" cy="558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2DA718C4-3180-48FA-9828-B58F06BB5F1C}"/>
              </a:ext>
            </a:extLst>
          </p:cNvPr>
          <p:cNvSpPr/>
          <p:nvPr/>
        </p:nvSpPr>
        <p:spPr>
          <a:xfrm>
            <a:off x="5215563" y="1544551"/>
            <a:ext cx="1737359" cy="548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AT" sz="1800" b="0" i="0" u="none" strike="noStrike" kern="1200" cap="none">
                <a:ln>
                  <a:noFill/>
                </a:ln>
                <a:latin typeface="Liberation Sans" pitchFamily="18"/>
                <a:ea typeface="Source Han Sans CN Regular" pitchFamily="2"/>
                <a:cs typeface="Lohit Devanagari" pitchFamily="2"/>
              </a:rPr>
              <a:t>PbWO4</a:t>
            </a:r>
          </a:p>
        </p:txBody>
      </p:sp>
      <p:sp>
        <p:nvSpPr>
          <p:cNvPr id="31" name="Gerader Verbinder 30">
            <a:extLst>
              <a:ext uri="{FF2B5EF4-FFF2-40B4-BE49-F238E27FC236}">
                <a16:creationId xmlns:a16="http://schemas.microsoft.com/office/drawing/2014/main" id="{52243C1C-A982-4C06-AEC4-B89FE44C37BB}"/>
              </a:ext>
            </a:extLst>
          </p:cNvPr>
          <p:cNvSpPr/>
          <p:nvPr/>
        </p:nvSpPr>
        <p:spPr>
          <a:xfrm>
            <a:off x="4644963" y="3032072"/>
            <a:ext cx="182878" cy="558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32" name="Gerader Verbinder 31">
            <a:extLst>
              <a:ext uri="{FF2B5EF4-FFF2-40B4-BE49-F238E27FC236}">
                <a16:creationId xmlns:a16="http://schemas.microsoft.com/office/drawing/2014/main" id="{5418F01E-E192-4DF4-A7A3-568AC4894480}"/>
              </a:ext>
            </a:extLst>
          </p:cNvPr>
          <p:cNvSpPr/>
          <p:nvPr/>
        </p:nvSpPr>
        <p:spPr>
          <a:xfrm>
            <a:off x="4782123" y="2341592"/>
            <a:ext cx="0" cy="1463040"/>
          </a:xfrm>
          <a:prstGeom prst="line">
            <a:avLst/>
          </a:prstGeom>
          <a:noFill/>
          <a:ln w="73080">
            <a:solidFill>
              <a:srgbClr val="C00000"/>
            </a:solidFill>
            <a:prstDash val="solid"/>
          </a:ln>
        </p:spPr>
        <p:txBody>
          <a:bodyPr wrap="none" lIns="126000" tIns="81000" rIns="126000" bIns="81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AT" sz="1800" b="0" i="0" u="none" strike="noStrike" kern="1200" cap="none" dirty="0">
              <a:ln>
                <a:noFill/>
              </a:ln>
              <a:latin typeface="Liberation Sans" pitchFamily="18"/>
              <a:ea typeface="Source Han Sans CN Regular" pitchFamily="2"/>
              <a:cs typeface="Lohit Devanagari" pitchFamily="2"/>
            </a:endParaRPr>
          </a:p>
        </p:txBody>
      </p: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9E543586-827D-46EB-AFDA-C1A37FD05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4520246"/>
            <a:ext cx="11537950" cy="1713864"/>
          </a:xfrm>
        </p:spPr>
        <p:txBody>
          <a:bodyPr/>
          <a:lstStyle/>
          <a:p>
            <a:r>
              <a:rPr lang="de-AT" dirty="0" err="1">
                <a:solidFill>
                  <a:schemeClr val="accent1"/>
                </a:solidFill>
              </a:rPr>
              <a:t>Direct</a:t>
            </a:r>
            <a:r>
              <a:rPr lang="de-AT" dirty="0">
                <a:solidFill>
                  <a:schemeClr val="accent1"/>
                </a:solidFill>
              </a:rPr>
              <a:t> </a:t>
            </a:r>
            <a:r>
              <a:rPr lang="de-AT" dirty="0" err="1">
                <a:solidFill>
                  <a:schemeClr val="accent1"/>
                </a:solidFill>
              </a:rPr>
              <a:t>photo-ionization</a:t>
            </a:r>
            <a:r>
              <a:rPr lang="de-AT" dirty="0">
                <a:solidFill>
                  <a:schemeClr val="accent1"/>
                </a:solidFill>
              </a:rPr>
              <a:t> in </a:t>
            </a:r>
            <a:r>
              <a:rPr lang="de-AT" dirty="0" err="1">
                <a:solidFill>
                  <a:schemeClr val="accent1"/>
                </a:solidFill>
              </a:rPr>
              <a:t>the</a:t>
            </a:r>
            <a:r>
              <a:rPr lang="de-AT" dirty="0">
                <a:solidFill>
                  <a:schemeClr val="accent1"/>
                </a:solidFill>
              </a:rPr>
              <a:t> </a:t>
            </a:r>
            <a:r>
              <a:rPr lang="de-AT" dirty="0" err="1">
                <a:solidFill>
                  <a:schemeClr val="accent1"/>
                </a:solidFill>
              </a:rPr>
              <a:t>exciting</a:t>
            </a:r>
            <a:r>
              <a:rPr lang="de-AT" dirty="0">
                <a:solidFill>
                  <a:schemeClr val="accent1"/>
                </a:solidFill>
              </a:rPr>
              <a:t> </a:t>
            </a:r>
            <a:r>
              <a:rPr lang="de-AT" dirty="0" err="1">
                <a:solidFill>
                  <a:schemeClr val="accent1"/>
                </a:solidFill>
              </a:rPr>
              <a:t>laser</a:t>
            </a:r>
            <a:endParaRPr lang="de-AT" dirty="0">
              <a:solidFill>
                <a:schemeClr val="accent1"/>
              </a:solidFill>
            </a:endParaRPr>
          </a:p>
          <a:p>
            <a:r>
              <a:rPr lang="de-AT" dirty="0">
                <a:solidFill>
                  <a:srgbClr val="C00000"/>
                </a:solidFill>
              </a:rPr>
              <a:t>2S </a:t>
            </a:r>
            <a:r>
              <a:rPr lang="de-AT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de-AT" dirty="0" err="1">
                <a:solidFill>
                  <a:srgbClr val="C00000"/>
                </a:solidFill>
                <a:sym typeface="Wingdings" panose="05000000000000000000" pitchFamily="2" charset="2"/>
              </a:rPr>
              <a:t>Rydberg</a:t>
            </a:r>
            <a:r>
              <a:rPr lang="de-AT" dirty="0">
                <a:solidFill>
                  <a:srgbClr val="C00000"/>
                </a:solidFill>
                <a:sym typeface="Wingdings" panose="05000000000000000000" pitchFamily="2" charset="2"/>
              </a:rPr>
              <a:t> (e.g. 20P) and </a:t>
            </a:r>
            <a:r>
              <a:rPr lang="de-AT" dirty="0" err="1">
                <a:solidFill>
                  <a:srgbClr val="C00000"/>
                </a:solidFill>
                <a:sym typeface="Wingdings" panose="05000000000000000000" pitchFamily="2" charset="2"/>
              </a:rPr>
              <a:t>field</a:t>
            </a:r>
            <a:r>
              <a:rPr lang="de-AT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rgbClr val="C00000"/>
                </a:solidFill>
                <a:sym typeface="Wingdings" panose="05000000000000000000" pitchFamily="2" charset="2"/>
              </a:rPr>
              <a:t>ionization</a:t>
            </a:r>
            <a:r>
              <a:rPr lang="de-AT" dirty="0">
                <a:solidFill>
                  <a:srgbClr val="C00000"/>
                </a:solidFill>
                <a:sym typeface="Wingdings" panose="05000000000000000000" pitchFamily="2" charset="2"/>
              </a:rPr>
              <a:t> on MCP</a:t>
            </a:r>
          </a:p>
          <a:p>
            <a:pPr lvl="1"/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allows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for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correction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of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second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order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doppler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shift (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main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systematic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!)</a:t>
            </a:r>
            <a:endParaRPr lang="de-AT" dirty="0">
              <a:solidFill>
                <a:schemeClr val="tx2"/>
              </a:solidFill>
            </a:endParaRPr>
          </a:p>
          <a:p>
            <a:endParaRPr lang="de-AT" dirty="0">
              <a:solidFill>
                <a:schemeClr val="accent1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25D63B9-8AA7-4B62-ABEC-829CC0FD832F}"/>
              </a:ext>
            </a:extLst>
          </p:cNvPr>
          <p:cNvSpPr txBox="1"/>
          <p:nvPr/>
        </p:nvSpPr>
        <p:spPr>
          <a:xfrm>
            <a:off x="4226639" y="1845559"/>
            <a:ext cx="118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1"/>
                </a:solidFill>
              </a:rPr>
              <a:t>486nm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21746FF8-7F7E-4CBB-BB68-3A28F5804D77}"/>
              </a:ext>
            </a:extLst>
          </p:cNvPr>
          <p:cNvSpPr txBox="1"/>
          <p:nvPr/>
        </p:nvSpPr>
        <p:spPr>
          <a:xfrm>
            <a:off x="4310883" y="3972044"/>
            <a:ext cx="1341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C00000"/>
                </a:solidFill>
              </a:rPr>
              <a:t>~736nm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E945FD6-8D11-46CB-B905-81796959EE65}"/>
              </a:ext>
            </a:extLst>
          </p:cNvPr>
          <p:cNvSpPr txBox="1"/>
          <p:nvPr/>
        </p:nvSpPr>
        <p:spPr>
          <a:xfrm>
            <a:off x="5209955" y="3404245"/>
            <a:ext cx="3189240" cy="45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lvl="0" hangingPunct="0"/>
            <a:r>
              <a:rPr lang="de-AT" sz="2400" dirty="0">
                <a:solidFill>
                  <a:srgbClr val="CE181E"/>
                </a:solidFill>
                <a:latin typeface="Liberation Sans" pitchFamily="18"/>
                <a:ea typeface="Source Han Sans CN Regular" pitchFamily="2"/>
                <a:cs typeface="Lohit Devanagari" pitchFamily="2"/>
              </a:rPr>
              <a:t>~400ns TOF</a:t>
            </a:r>
          </a:p>
        </p:txBody>
      </p:sp>
    </p:spTree>
    <p:extLst>
      <p:ext uri="{BB962C8B-B14F-4D97-AF65-F5344CB8AC3E}">
        <p14:creationId xmlns:p14="http://schemas.microsoft.com/office/powerpoint/2010/main" val="365003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A60C51C-B7B2-4892-AC3D-4B9B3B79E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B8C4E1-ABC4-4A65-B2B2-FBA5D92CC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8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4A2A328-A9A7-41B0-8A96-62004F3A8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</a:t>
            </a:r>
            <a:r>
              <a:rPr lang="de-AT" dirty="0" err="1"/>
              <a:t>Pulsed</a:t>
            </a:r>
            <a:r>
              <a:rPr lang="de-AT" dirty="0"/>
              <a:t> </a:t>
            </a:r>
            <a:r>
              <a:rPr lang="de-AT" dirty="0" err="1"/>
              <a:t>laser</a:t>
            </a:r>
            <a:r>
              <a:rPr lang="de-AT" dirty="0"/>
              <a:t> </a:t>
            </a:r>
            <a:r>
              <a:rPr lang="de-AT" dirty="0" err="1"/>
              <a:t>scheme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83DF7A7-9941-41F0-BA49-69B4453B37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6CAD1A2-EF9A-4DB5-8153-CD15BF6ACE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377" y="1438972"/>
            <a:ext cx="8140072" cy="486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14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33DB7236-204B-4AB0-8995-EC09AE7FB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563" y="1124744"/>
            <a:ext cx="7763322" cy="5826161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0BEDF4C-5C0A-433C-B9A5-35D156C9C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3979A1-6F30-44B6-A55C-7C281043E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9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8496280-2DE5-4EAA-98F7-C36DDDD7E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</a:t>
            </a:r>
            <a:r>
              <a:rPr lang="de-AT" dirty="0" err="1"/>
              <a:t>Pulsed</a:t>
            </a:r>
            <a:r>
              <a:rPr lang="de-AT" dirty="0"/>
              <a:t> </a:t>
            </a:r>
            <a:r>
              <a:rPr lang="de-AT" dirty="0" err="1"/>
              <a:t>laser</a:t>
            </a:r>
            <a:r>
              <a:rPr lang="de-AT" dirty="0"/>
              <a:t> </a:t>
            </a:r>
            <a:r>
              <a:rPr lang="de-AT" dirty="0" err="1"/>
              <a:t>scheme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DC085AE-6527-4294-98F7-DDF3228140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EB32DBA-C5DE-45DB-9BCE-869008DCAC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9003" y="1739271"/>
            <a:ext cx="6173061" cy="402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4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18941D1-2AE3-44D0-B190-47B8CA5B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061857-1936-4BF7-B759-321C93FA0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10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3353FBB-F7B0-48B2-85A5-A97ACE477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Studies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systematics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57E08FD-557C-4591-8A6F-6239466CD7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059CFD1A-E6A4-47FA-8EA1-024F217CC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438" y="1557259"/>
            <a:ext cx="11537950" cy="1148926"/>
          </a:xfrm>
        </p:spPr>
        <p:txBody>
          <a:bodyPr/>
          <a:lstStyle/>
          <a:p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AC stark shift</a:t>
            </a:r>
          </a:p>
          <a:p>
            <a:pPr lvl="1"/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correct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via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extrapolation</a:t>
            </a:r>
            <a:endParaRPr lang="de-AT" dirty="0">
              <a:solidFill>
                <a:schemeClr val="tx2"/>
              </a:solidFill>
            </a:endParaRPr>
          </a:p>
          <a:p>
            <a:endParaRPr lang="de-AT" dirty="0">
              <a:solidFill>
                <a:schemeClr val="accent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FCA2467-4C83-43D3-9B9E-9E7D7CFCB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21410" y="1484784"/>
            <a:ext cx="6912769" cy="454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90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9F43DB8-2DC9-417E-B31C-93581A558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FC2800-B787-4EED-9983-6DA11DF9B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379E0A5-E4E9-4090-87F0-020728F2E4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C8D46FE-276C-4D95-9B39-C10DD23E21F7}"/>
              </a:ext>
            </a:extLst>
          </p:cNvPr>
          <p:cNvSpPr txBox="1">
            <a:spLocks/>
          </p:cNvSpPr>
          <p:nvPr/>
        </p:nvSpPr>
        <p:spPr>
          <a:xfrm>
            <a:off x="6285565" y="1592714"/>
            <a:ext cx="5567205" cy="4644575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/>
              <a:t>Pulsed beam (since 2015)</a:t>
            </a:r>
            <a:endParaRPr lang="de-AT" dirty="0"/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0465921F-F6C3-419E-B8C9-2EEA58D1C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de-AT" dirty="0"/>
              <a:t>ETH </a:t>
            </a:r>
            <a:r>
              <a:rPr lang="de-AT" dirty="0" err="1"/>
              <a:t>slow</a:t>
            </a:r>
            <a:r>
              <a:rPr lang="de-AT" dirty="0"/>
              <a:t> </a:t>
            </a:r>
            <a:r>
              <a:rPr lang="de-AT" dirty="0" err="1"/>
              <a:t>positron</a:t>
            </a:r>
            <a:r>
              <a:rPr lang="de-AT" dirty="0"/>
              <a:t> </a:t>
            </a:r>
            <a:r>
              <a:rPr lang="de-AT" dirty="0" err="1"/>
              <a:t>beamlines</a:t>
            </a:r>
            <a:endParaRPr lang="de-A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AB0D9FF-AC6A-494C-99CD-81E78FFC07D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73595" y="2078797"/>
            <a:ext cx="5004000" cy="3672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8603D61-1184-41C6-A45C-BF06F7A59DB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453659" y="2078797"/>
            <a:ext cx="5004000" cy="3672000"/>
          </a:xfrm>
          <a:prstGeom prst="rect">
            <a:avLst/>
          </a:prstGeom>
        </p:spPr>
      </p:pic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7D36178C-5B1E-420B-9007-F19704B246B3}"/>
              </a:ext>
            </a:extLst>
          </p:cNvPr>
          <p:cNvSpPr txBox="1">
            <a:spLocks/>
          </p:cNvSpPr>
          <p:nvPr/>
        </p:nvSpPr>
        <p:spPr>
          <a:xfrm>
            <a:off x="476251" y="1592714"/>
            <a:ext cx="5577644" cy="4644575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Continuous</a:t>
            </a:r>
            <a:r>
              <a:rPr lang="de-AT" dirty="0"/>
              <a:t> beam (</a:t>
            </a:r>
            <a:r>
              <a:rPr lang="de-AT" dirty="0" err="1"/>
              <a:t>since</a:t>
            </a:r>
            <a:r>
              <a:rPr lang="de-AT" dirty="0"/>
              <a:t> 2012)</a:t>
            </a:r>
          </a:p>
          <a:p>
            <a:endParaRPr lang="de-AT" dirty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EE7B7E2D-8F13-42EA-A04D-7FC3B9E2FD41}"/>
              </a:ext>
            </a:extLst>
          </p:cNvPr>
          <p:cNvSpPr txBox="1">
            <a:spLocks/>
          </p:cNvSpPr>
          <p:nvPr/>
        </p:nvSpPr>
        <p:spPr>
          <a:xfrm>
            <a:off x="6094413" y="1597055"/>
            <a:ext cx="5577644" cy="4644575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Pulsed</a:t>
            </a:r>
            <a:r>
              <a:rPr lang="de-AT" dirty="0"/>
              <a:t> beam (</a:t>
            </a:r>
            <a:r>
              <a:rPr lang="de-AT" dirty="0" err="1"/>
              <a:t>since</a:t>
            </a:r>
            <a:r>
              <a:rPr lang="de-AT" dirty="0"/>
              <a:t> 2015)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2948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18941D1-2AE3-44D0-B190-47B8CA5B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061857-1936-4BF7-B759-321C93FA0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11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3353FBB-F7B0-48B2-85A5-A97ACE477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Studies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systematics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57E08FD-557C-4591-8A6F-6239466CD7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059CFD1A-E6A4-47FA-8EA1-024F217CC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438" y="1557259"/>
            <a:ext cx="11537950" cy="1148926"/>
          </a:xfrm>
        </p:spPr>
        <p:txBody>
          <a:bodyPr/>
          <a:lstStyle/>
          <a:p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Residual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first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order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doppler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shift</a:t>
            </a:r>
          </a:p>
          <a:p>
            <a:endParaRPr lang="de-AT" dirty="0">
              <a:solidFill>
                <a:schemeClr val="accent1"/>
              </a:solidFill>
            </a:endParaRP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8CF06A7C-93A2-45AD-AC6F-D6765B8968EB}"/>
              </a:ext>
            </a:extLst>
          </p:cNvPr>
          <p:cNvSpPr/>
          <p:nvPr/>
        </p:nvSpPr>
        <p:spPr>
          <a:xfrm>
            <a:off x="7263004" y="4030625"/>
            <a:ext cx="110160" cy="716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1" name="Gerader Verbinder 10">
            <a:extLst>
              <a:ext uri="{FF2B5EF4-FFF2-40B4-BE49-F238E27FC236}">
                <a16:creationId xmlns:a16="http://schemas.microsoft.com/office/drawing/2014/main" id="{5AE7287A-D236-434D-A902-0CF44C2A119B}"/>
              </a:ext>
            </a:extLst>
          </p:cNvPr>
          <p:cNvSpPr/>
          <p:nvPr/>
        </p:nvSpPr>
        <p:spPr>
          <a:xfrm>
            <a:off x="2522884" y="4416184"/>
            <a:ext cx="4740120" cy="0"/>
          </a:xfrm>
          <a:prstGeom prst="line">
            <a:avLst/>
          </a:prstGeom>
          <a:noFill/>
          <a:ln w="0">
            <a:solidFill>
              <a:srgbClr val="21409A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2" name="Gerader Verbinder 11">
            <a:extLst>
              <a:ext uri="{FF2B5EF4-FFF2-40B4-BE49-F238E27FC236}">
                <a16:creationId xmlns:a16="http://schemas.microsoft.com/office/drawing/2014/main" id="{556BC7CF-7B63-4238-80D8-2BDE825E96B9}"/>
              </a:ext>
            </a:extLst>
          </p:cNvPr>
          <p:cNvSpPr/>
          <p:nvPr/>
        </p:nvSpPr>
        <p:spPr>
          <a:xfrm flipH="1">
            <a:off x="2522884" y="4361105"/>
            <a:ext cx="4740120" cy="0"/>
          </a:xfrm>
          <a:prstGeom prst="line">
            <a:avLst/>
          </a:prstGeom>
          <a:noFill/>
          <a:ln w="0">
            <a:solidFill>
              <a:srgbClr val="21409A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3E1CD0CD-BC71-4A35-B715-75FD26CC6774}"/>
              </a:ext>
            </a:extLst>
          </p:cNvPr>
          <p:cNvSpPr/>
          <p:nvPr/>
        </p:nvSpPr>
        <p:spPr>
          <a:xfrm>
            <a:off x="5554443" y="4113065"/>
            <a:ext cx="55080" cy="496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ECB8B0C5-2D1D-4761-A2C7-AB4704EB2B74}"/>
              </a:ext>
            </a:extLst>
          </p:cNvPr>
          <p:cNvSpPr/>
          <p:nvPr/>
        </p:nvSpPr>
        <p:spPr>
          <a:xfrm>
            <a:off x="5554443" y="4609144"/>
            <a:ext cx="716400" cy="55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5C5CB7C7-2C6F-4D44-A068-03D8E420B12A}"/>
              </a:ext>
            </a:extLst>
          </p:cNvPr>
          <p:cNvSpPr/>
          <p:nvPr/>
        </p:nvSpPr>
        <p:spPr>
          <a:xfrm>
            <a:off x="6215764" y="4113065"/>
            <a:ext cx="55080" cy="496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E0EA5A2F-3B9B-4C8F-989A-D315A7833A71}"/>
              </a:ext>
            </a:extLst>
          </p:cNvPr>
          <p:cNvSpPr/>
          <p:nvPr/>
        </p:nvSpPr>
        <p:spPr>
          <a:xfrm rot="1800">
            <a:off x="4671721" y="2707198"/>
            <a:ext cx="3870311" cy="2757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AC9B9457-6C2C-41E5-8D78-9BFAC33DEC69}"/>
              </a:ext>
            </a:extLst>
          </p:cNvPr>
          <p:cNvSpPr/>
          <p:nvPr/>
        </p:nvSpPr>
        <p:spPr>
          <a:xfrm>
            <a:off x="7373164" y="4250945"/>
            <a:ext cx="165600" cy="27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9999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3836889F-63AC-4A19-BF32-189C4E8B3EB3}"/>
              </a:ext>
            </a:extLst>
          </p:cNvPr>
          <p:cNvSpPr/>
          <p:nvPr/>
        </p:nvSpPr>
        <p:spPr>
          <a:xfrm rot="19434502">
            <a:off x="3712448" y="4047779"/>
            <a:ext cx="110520" cy="661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9" name="Gerader Verbinder 18">
            <a:extLst>
              <a:ext uri="{FF2B5EF4-FFF2-40B4-BE49-F238E27FC236}">
                <a16:creationId xmlns:a16="http://schemas.microsoft.com/office/drawing/2014/main" id="{9A2E6F2A-FA35-4D78-BCD4-304EAB4D2479}"/>
              </a:ext>
            </a:extLst>
          </p:cNvPr>
          <p:cNvSpPr/>
          <p:nvPr/>
        </p:nvSpPr>
        <p:spPr>
          <a:xfrm flipH="1">
            <a:off x="6932164" y="4361105"/>
            <a:ext cx="330840" cy="0"/>
          </a:xfrm>
          <a:prstGeom prst="line">
            <a:avLst/>
          </a:prstGeom>
          <a:noFill/>
          <a:ln w="0">
            <a:solidFill>
              <a:srgbClr val="21409A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0" name="Gerader Verbinder 19">
            <a:extLst>
              <a:ext uri="{FF2B5EF4-FFF2-40B4-BE49-F238E27FC236}">
                <a16:creationId xmlns:a16="http://schemas.microsoft.com/office/drawing/2014/main" id="{6C8F5695-4AA8-4D99-B68C-77E0CDF11323}"/>
              </a:ext>
            </a:extLst>
          </p:cNvPr>
          <p:cNvSpPr/>
          <p:nvPr/>
        </p:nvSpPr>
        <p:spPr>
          <a:xfrm flipV="1">
            <a:off x="3845884" y="2542025"/>
            <a:ext cx="0" cy="1819080"/>
          </a:xfrm>
          <a:prstGeom prst="line">
            <a:avLst/>
          </a:prstGeom>
          <a:noFill/>
          <a:ln w="0">
            <a:solidFill>
              <a:srgbClr val="21409A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E9DEB972-F571-4A03-8D5E-ACA33F7B96ED}"/>
              </a:ext>
            </a:extLst>
          </p:cNvPr>
          <p:cNvSpPr/>
          <p:nvPr/>
        </p:nvSpPr>
        <p:spPr>
          <a:xfrm>
            <a:off x="3625203" y="2376785"/>
            <a:ext cx="440999" cy="165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BF44"/>
          </a:solidFill>
          <a:ln w="0">
            <a:solidFill>
              <a:srgbClr val="407927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64988D0-B09A-4DC6-92B6-11E5C1652E4D}"/>
              </a:ext>
            </a:extLst>
          </p:cNvPr>
          <p:cNvSpPr txBox="1"/>
          <p:nvPr/>
        </p:nvSpPr>
        <p:spPr>
          <a:xfrm>
            <a:off x="7456754" y="4274448"/>
            <a:ext cx="1156384" cy="49163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   </a:t>
            </a:r>
            <a:r>
              <a:rPr lang="en-US" sz="1400" b="0" i="0" u="none" strike="noStrike" cap="non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tiltable</a:t>
            </a: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</a:t>
            </a:r>
            <a:b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</a:b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piezo mount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243112C-8064-4B5D-B591-D4508BA9F5A3}"/>
              </a:ext>
            </a:extLst>
          </p:cNvPr>
          <p:cNvSpPr txBox="1"/>
          <p:nvPr/>
        </p:nvSpPr>
        <p:spPr>
          <a:xfrm>
            <a:off x="5526723" y="4719665"/>
            <a:ext cx="937080" cy="699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silica thin film target</a:t>
            </a:r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4036DEF5-DEAF-4D26-879D-59619C66CA1D}"/>
              </a:ext>
            </a:extLst>
          </p:cNvPr>
          <p:cNvSpPr/>
          <p:nvPr/>
        </p:nvSpPr>
        <p:spPr>
          <a:xfrm>
            <a:off x="5113444" y="3203704"/>
            <a:ext cx="716400" cy="55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5" name="Freihandform: Form 24">
            <a:extLst>
              <a:ext uri="{FF2B5EF4-FFF2-40B4-BE49-F238E27FC236}">
                <a16:creationId xmlns:a16="http://schemas.microsoft.com/office/drawing/2014/main" id="{F18E5034-04A1-4C97-B8FC-D0E4C16865CA}"/>
              </a:ext>
            </a:extLst>
          </p:cNvPr>
          <p:cNvSpPr/>
          <p:nvPr/>
        </p:nvSpPr>
        <p:spPr>
          <a:xfrm>
            <a:off x="5995443" y="3203704"/>
            <a:ext cx="716400" cy="55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5C7CAB8-ECD0-4E62-99C8-C8732E7BC44A}"/>
              </a:ext>
            </a:extLst>
          </p:cNvPr>
          <p:cNvSpPr txBox="1"/>
          <p:nvPr/>
        </p:nvSpPr>
        <p:spPr>
          <a:xfrm>
            <a:off x="6739564" y="3073745"/>
            <a:ext cx="936720" cy="699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ring MCP     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detector</a:t>
            </a:r>
          </a:p>
        </p:txBody>
      </p:sp>
      <p:sp>
        <p:nvSpPr>
          <p:cNvPr id="27" name="Gerader Verbinder 26">
            <a:extLst>
              <a:ext uri="{FF2B5EF4-FFF2-40B4-BE49-F238E27FC236}">
                <a16:creationId xmlns:a16="http://schemas.microsoft.com/office/drawing/2014/main" id="{C9437A8F-5CDA-44BF-8176-A3BA933C8F8D}"/>
              </a:ext>
            </a:extLst>
          </p:cNvPr>
          <p:cNvSpPr/>
          <p:nvPr/>
        </p:nvSpPr>
        <p:spPr>
          <a:xfrm>
            <a:off x="5912644" y="2872865"/>
            <a:ext cx="0" cy="826920"/>
          </a:xfrm>
          <a:prstGeom prst="line">
            <a:avLst/>
          </a:prstGeom>
          <a:noFill/>
          <a:ln w="0">
            <a:solidFill>
              <a:srgbClr val="ED1C24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8" name="Gerader Verbinder 27">
            <a:extLst>
              <a:ext uri="{FF2B5EF4-FFF2-40B4-BE49-F238E27FC236}">
                <a16:creationId xmlns:a16="http://schemas.microsoft.com/office/drawing/2014/main" id="{4D67B558-4837-4DA0-8BE7-026A90E236F3}"/>
              </a:ext>
            </a:extLst>
          </p:cNvPr>
          <p:cNvSpPr/>
          <p:nvPr/>
        </p:nvSpPr>
        <p:spPr>
          <a:xfrm>
            <a:off x="5912644" y="3644705"/>
            <a:ext cx="0" cy="964800"/>
          </a:xfrm>
          <a:prstGeom prst="line">
            <a:avLst/>
          </a:prstGeom>
          <a:noFill/>
          <a:ln w="0">
            <a:solidFill>
              <a:srgbClr val="ED1C24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24F9E8F-4827-4A40-9E74-0B13F8C9E37F}"/>
              </a:ext>
            </a:extLst>
          </p:cNvPr>
          <p:cNvSpPr txBox="1"/>
          <p:nvPr/>
        </p:nvSpPr>
        <p:spPr>
          <a:xfrm>
            <a:off x="5912644" y="2761265"/>
            <a:ext cx="937080" cy="6811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positrons</a:t>
            </a:r>
          </a:p>
        </p:txBody>
      </p:sp>
      <p:sp>
        <p:nvSpPr>
          <p:cNvPr id="30" name="Gerader Verbinder 29">
            <a:extLst>
              <a:ext uri="{FF2B5EF4-FFF2-40B4-BE49-F238E27FC236}">
                <a16:creationId xmlns:a16="http://schemas.microsoft.com/office/drawing/2014/main" id="{86ED127F-90D6-48EF-8DCB-279FA6BE75DB}"/>
              </a:ext>
            </a:extLst>
          </p:cNvPr>
          <p:cNvSpPr/>
          <p:nvPr/>
        </p:nvSpPr>
        <p:spPr>
          <a:xfrm flipV="1">
            <a:off x="5912644" y="4361105"/>
            <a:ext cx="110160" cy="24803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4E7F72B-DF80-45E0-9857-AD6D1C121327}"/>
              </a:ext>
            </a:extLst>
          </p:cNvPr>
          <p:cNvSpPr txBox="1"/>
          <p:nvPr/>
        </p:nvSpPr>
        <p:spPr>
          <a:xfrm>
            <a:off x="5967724" y="4396744"/>
            <a:ext cx="937080" cy="6811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Ps</a:t>
            </a:r>
          </a:p>
        </p:txBody>
      </p: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937272D0-6C8E-4815-ADB0-739C588795EC}"/>
              </a:ext>
            </a:extLst>
          </p:cNvPr>
          <p:cNvSpPr/>
          <p:nvPr/>
        </p:nvSpPr>
        <p:spPr>
          <a:xfrm>
            <a:off x="5940364" y="4278665"/>
            <a:ext cx="137520" cy="1375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797"/>
              <a:gd name="f5" fmla="val 8278"/>
              <a:gd name="f6" fmla="val 8256"/>
              <a:gd name="f7" fmla="val 6722"/>
              <a:gd name="f8" fmla="val 13405"/>
              <a:gd name="f9" fmla="val 4198"/>
              <a:gd name="f10" fmla="val 16580"/>
              <a:gd name="f11" fmla="val 17401"/>
              <a:gd name="f12" fmla="val 14878"/>
              <a:gd name="f13" fmla="val 13321"/>
              <a:gd name="f14" fmla="*/ f0 1 21600"/>
              <a:gd name="f15" fmla="*/ f1 1 21600"/>
              <a:gd name="f16" fmla="*/ 6722 f14 1"/>
              <a:gd name="f17" fmla="*/ 14878 f14 1"/>
              <a:gd name="f18" fmla="*/ 15460 f15 1"/>
              <a:gd name="f19" fmla="*/ 8256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17" b="f18"/>
            <a:pathLst>
              <a:path w="21600" h="21600">
                <a:moveTo>
                  <a:pt x="f4" y="f2"/>
                </a:moveTo>
                <a:lnTo>
                  <a:pt x="f5" y="f6"/>
                </a:lnTo>
                <a:lnTo>
                  <a:pt x="f2" y="f6"/>
                </a:lnTo>
                <a:lnTo>
                  <a:pt x="f7" y="f8"/>
                </a:lnTo>
                <a:lnTo>
                  <a:pt x="f9" y="f3"/>
                </a:lnTo>
                <a:lnTo>
                  <a:pt x="f4" y="f10"/>
                </a:lnTo>
                <a:lnTo>
                  <a:pt x="f11" y="f3"/>
                </a:lnTo>
                <a:lnTo>
                  <a:pt x="f12" y="f8"/>
                </a:lnTo>
                <a:lnTo>
                  <a:pt x="f3" y="f6"/>
                </a:lnTo>
                <a:lnTo>
                  <a:pt x="f13" y="f6"/>
                </a:lnTo>
                <a:lnTo>
                  <a:pt x="f4" y="f2"/>
                </a:lnTo>
                <a:close/>
              </a:path>
            </a:pathLst>
          </a:custGeom>
          <a:solidFill>
            <a:srgbClr val="ED1C24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3" name="Gerader Verbinder 32">
            <a:extLst>
              <a:ext uri="{FF2B5EF4-FFF2-40B4-BE49-F238E27FC236}">
                <a16:creationId xmlns:a16="http://schemas.microsoft.com/office/drawing/2014/main" id="{CC8F356D-7E67-4F5B-87DB-CAEBAE3388CE}"/>
              </a:ext>
            </a:extLst>
          </p:cNvPr>
          <p:cNvSpPr/>
          <p:nvPr/>
        </p:nvSpPr>
        <p:spPr>
          <a:xfrm flipV="1">
            <a:off x="6022804" y="3258784"/>
            <a:ext cx="441000" cy="1047241"/>
          </a:xfrm>
          <a:prstGeom prst="line">
            <a:avLst/>
          </a:prstGeom>
          <a:noFill/>
          <a:ln w="0">
            <a:solidFill>
              <a:srgbClr val="ED1C24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21C9E5E-DB31-4CB2-A2A0-07A68BD1E084}"/>
              </a:ext>
            </a:extLst>
          </p:cNvPr>
          <p:cNvSpPr txBox="1"/>
          <p:nvPr/>
        </p:nvSpPr>
        <p:spPr>
          <a:xfrm>
            <a:off x="3377164" y="2101024"/>
            <a:ext cx="1157400" cy="6811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Camera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AECCF8E-A24C-4D0D-835B-DBAF3C76F2CF}"/>
              </a:ext>
            </a:extLst>
          </p:cNvPr>
          <p:cNvSpPr txBox="1"/>
          <p:nvPr/>
        </p:nvSpPr>
        <p:spPr>
          <a:xfrm>
            <a:off x="3322083" y="4691944"/>
            <a:ext cx="1157400" cy="6811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beam sampler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DC69554-64E5-4FF9-A16C-05AD18D6B24F}"/>
              </a:ext>
            </a:extLst>
          </p:cNvPr>
          <p:cNvSpPr txBox="1"/>
          <p:nvPr/>
        </p:nvSpPr>
        <p:spPr>
          <a:xfrm>
            <a:off x="7125124" y="2467504"/>
            <a:ext cx="1841759" cy="6807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vacuum chamber</a:t>
            </a:r>
          </a:p>
        </p:txBody>
      </p:sp>
    </p:spTree>
    <p:extLst>
      <p:ext uri="{BB962C8B-B14F-4D97-AF65-F5344CB8AC3E}">
        <p14:creationId xmlns:p14="http://schemas.microsoft.com/office/powerpoint/2010/main" val="307611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erader Verbinder 71">
            <a:extLst>
              <a:ext uri="{FF2B5EF4-FFF2-40B4-BE49-F238E27FC236}">
                <a16:creationId xmlns:a16="http://schemas.microsoft.com/office/drawing/2014/main" id="{55676229-2FAE-4901-ADED-652F4FF90E70}"/>
              </a:ext>
            </a:extLst>
          </p:cNvPr>
          <p:cNvSpPr/>
          <p:nvPr/>
        </p:nvSpPr>
        <p:spPr>
          <a:xfrm>
            <a:off x="2522884" y="4418036"/>
            <a:ext cx="4740120" cy="0"/>
          </a:xfrm>
          <a:prstGeom prst="line">
            <a:avLst/>
          </a:prstGeom>
          <a:noFill/>
          <a:ln w="0">
            <a:solidFill>
              <a:srgbClr val="21409A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3" name="Freihandform: Form 72">
            <a:extLst>
              <a:ext uri="{FF2B5EF4-FFF2-40B4-BE49-F238E27FC236}">
                <a16:creationId xmlns:a16="http://schemas.microsoft.com/office/drawing/2014/main" id="{1A1A01EE-81B1-4372-AE61-8565C39D9FAB}"/>
              </a:ext>
            </a:extLst>
          </p:cNvPr>
          <p:cNvSpPr/>
          <p:nvPr/>
        </p:nvSpPr>
        <p:spPr>
          <a:xfrm>
            <a:off x="5554443" y="4114556"/>
            <a:ext cx="55080" cy="496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4" name="Freihandform: Form 73">
            <a:extLst>
              <a:ext uri="{FF2B5EF4-FFF2-40B4-BE49-F238E27FC236}">
                <a16:creationId xmlns:a16="http://schemas.microsoft.com/office/drawing/2014/main" id="{21254868-9E81-4C92-9211-694EF444D9EF}"/>
              </a:ext>
            </a:extLst>
          </p:cNvPr>
          <p:cNvSpPr/>
          <p:nvPr/>
        </p:nvSpPr>
        <p:spPr>
          <a:xfrm>
            <a:off x="5554443" y="4610997"/>
            <a:ext cx="716400" cy="55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5" name="Freihandform: Form 74">
            <a:extLst>
              <a:ext uri="{FF2B5EF4-FFF2-40B4-BE49-F238E27FC236}">
                <a16:creationId xmlns:a16="http://schemas.microsoft.com/office/drawing/2014/main" id="{558654C0-6DAE-4C91-9960-54BDBA67B717}"/>
              </a:ext>
            </a:extLst>
          </p:cNvPr>
          <p:cNvSpPr/>
          <p:nvPr/>
        </p:nvSpPr>
        <p:spPr>
          <a:xfrm>
            <a:off x="6215764" y="4114556"/>
            <a:ext cx="55080" cy="496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8" name="Freihandform: Form 77">
            <a:extLst>
              <a:ext uri="{FF2B5EF4-FFF2-40B4-BE49-F238E27FC236}">
                <a16:creationId xmlns:a16="http://schemas.microsoft.com/office/drawing/2014/main" id="{1D95C8ED-8F85-407B-B837-0C21D9E2DF12}"/>
              </a:ext>
            </a:extLst>
          </p:cNvPr>
          <p:cNvSpPr/>
          <p:nvPr/>
        </p:nvSpPr>
        <p:spPr>
          <a:xfrm rot="223800">
            <a:off x="7265121" y="4096512"/>
            <a:ext cx="110520" cy="717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" name="Gerader Verbinder 78">
            <a:extLst>
              <a:ext uri="{FF2B5EF4-FFF2-40B4-BE49-F238E27FC236}">
                <a16:creationId xmlns:a16="http://schemas.microsoft.com/office/drawing/2014/main" id="{25BF906C-4000-4649-ACF4-C8B416996DB0}"/>
              </a:ext>
            </a:extLst>
          </p:cNvPr>
          <p:cNvSpPr/>
          <p:nvPr/>
        </p:nvSpPr>
        <p:spPr>
          <a:xfrm flipH="1" flipV="1">
            <a:off x="2536564" y="4115277"/>
            <a:ext cx="4730399" cy="308520"/>
          </a:xfrm>
          <a:prstGeom prst="line">
            <a:avLst/>
          </a:prstGeom>
          <a:noFill/>
          <a:ln w="0">
            <a:solidFill>
              <a:srgbClr val="21409A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0" name="Freihandform: Form 79">
            <a:extLst>
              <a:ext uri="{FF2B5EF4-FFF2-40B4-BE49-F238E27FC236}">
                <a16:creationId xmlns:a16="http://schemas.microsoft.com/office/drawing/2014/main" id="{679C12F0-4A5E-44DB-9930-5E1414F07369}"/>
              </a:ext>
            </a:extLst>
          </p:cNvPr>
          <p:cNvSpPr/>
          <p:nvPr/>
        </p:nvSpPr>
        <p:spPr>
          <a:xfrm rot="223800">
            <a:off x="7374807" y="4326291"/>
            <a:ext cx="165600" cy="276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9999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1" name="Gerader Verbinder 80">
            <a:extLst>
              <a:ext uri="{FF2B5EF4-FFF2-40B4-BE49-F238E27FC236}">
                <a16:creationId xmlns:a16="http://schemas.microsoft.com/office/drawing/2014/main" id="{39C2C1CF-C21C-4AF6-AB22-5610405C3F98}"/>
              </a:ext>
            </a:extLst>
          </p:cNvPr>
          <p:cNvSpPr/>
          <p:nvPr/>
        </p:nvSpPr>
        <p:spPr>
          <a:xfrm flipH="1" flipV="1">
            <a:off x="6936844" y="4402197"/>
            <a:ext cx="330119" cy="21600"/>
          </a:xfrm>
          <a:prstGeom prst="line">
            <a:avLst/>
          </a:prstGeom>
          <a:noFill/>
          <a:ln w="0">
            <a:solidFill>
              <a:srgbClr val="21409A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2" name="Gerader Verbinder 81">
            <a:extLst>
              <a:ext uri="{FF2B5EF4-FFF2-40B4-BE49-F238E27FC236}">
                <a16:creationId xmlns:a16="http://schemas.microsoft.com/office/drawing/2014/main" id="{3DBFB9BF-95AE-4381-B326-3F11AB289DEA}"/>
              </a:ext>
            </a:extLst>
          </p:cNvPr>
          <p:cNvSpPr/>
          <p:nvPr/>
        </p:nvSpPr>
        <p:spPr>
          <a:xfrm flipV="1">
            <a:off x="3718804" y="2542437"/>
            <a:ext cx="209520" cy="1659239"/>
          </a:xfrm>
          <a:prstGeom prst="line">
            <a:avLst/>
          </a:prstGeom>
          <a:noFill/>
          <a:ln w="0">
            <a:solidFill>
              <a:srgbClr val="21409A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3" name="Freihandform: Form 82">
            <a:extLst>
              <a:ext uri="{FF2B5EF4-FFF2-40B4-BE49-F238E27FC236}">
                <a16:creationId xmlns:a16="http://schemas.microsoft.com/office/drawing/2014/main" id="{AC7DF5FD-22A0-487D-8B37-5BF5820A211D}"/>
              </a:ext>
            </a:extLst>
          </p:cNvPr>
          <p:cNvSpPr/>
          <p:nvPr/>
        </p:nvSpPr>
        <p:spPr>
          <a:xfrm>
            <a:off x="3625203" y="2376837"/>
            <a:ext cx="440999" cy="165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BF44"/>
          </a:solidFill>
          <a:ln w="0">
            <a:solidFill>
              <a:srgbClr val="407927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7F7A86A9-923A-451B-A155-AB4962489D84}"/>
              </a:ext>
            </a:extLst>
          </p:cNvPr>
          <p:cNvSpPr txBox="1"/>
          <p:nvPr/>
        </p:nvSpPr>
        <p:spPr>
          <a:xfrm>
            <a:off x="5526723" y="4721517"/>
            <a:ext cx="937080" cy="699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silica thin film target</a:t>
            </a:r>
          </a:p>
        </p:txBody>
      </p:sp>
      <p:sp>
        <p:nvSpPr>
          <p:cNvPr id="86" name="Freihandform: Form 85">
            <a:extLst>
              <a:ext uri="{FF2B5EF4-FFF2-40B4-BE49-F238E27FC236}">
                <a16:creationId xmlns:a16="http://schemas.microsoft.com/office/drawing/2014/main" id="{AF1C520D-0607-4A0A-92DD-417BB3B6D3A6}"/>
              </a:ext>
            </a:extLst>
          </p:cNvPr>
          <p:cNvSpPr/>
          <p:nvPr/>
        </p:nvSpPr>
        <p:spPr>
          <a:xfrm>
            <a:off x="5113444" y="3204476"/>
            <a:ext cx="716400" cy="55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7" name="Freihandform: Form 86">
            <a:extLst>
              <a:ext uri="{FF2B5EF4-FFF2-40B4-BE49-F238E27FC236}">
                <a16:creationId xmlns:a16="http://schemas.microsoft.com/office/drawing/2014/main" id="{E1E7C994-1303-49A8-A8B0-0D6A81B2D498}"/>
              </a:ext>
            </a:extLst>
          </p:cNvPr>
          <p:cNvSpPr/>
          <p:nvPr/>
        </p:nvSpPr>
        <p:spPr>
          <a:xfrm>
            <a:off x="5995443" y="3204476"/>
            <a:ext cx="716400" cy="55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A5CB012F-DA65-4888-8CD0-81A0970B6F77}"/>
              </a:ext>
            </a:extLst>
          </p:cNvPr>
          <p:cNvSpPr txBox="1"/>
          <p:nvPr/>
        </p:nvSpPr>
        <p:spPr>
          <a:xfrm>
            <a:off x="6739564" y="3074517"/>
            <a:ext cx="936720" cy="699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ring MCP     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detector</a:t>
            </a:r>
          </a:p>
        </p:txBody>
      </p:sp>
      <p:sp>
        <p:nvSpPr>
          <p:cNvPr id="89" name="Gerader Verbinder 88">
            <a:extLst>
              <a:ext uri="{FF2B5EF4-FFF2-40B4-BE49-F238E27FC236}">
                <a16:creationId xmlns:a16="http://schemas.microsoft.com/office/drawing/2014/main" id="{B43596D9-9D28-48CF-A29A-99071FDCA2B6}"/>
              </a:ext>
            </a:extLst>
          </p:cNvPr>
          <p:cNvSpPr/>
          <p:nvPr/>
        </p:nvSpPr>
        <p:spPr>
          <a:xfrm>
            <a:off x="5912644" y="2873277"/>
            <a:ext cx="0" cy="827640"/>
          </a:xfrm>
          <a:prstGeom prst="line">
            <a:avLst/>
          </a:prstGeom>
          <a:noFill/>
          <a:ln w="0">
            <a:solidFill>
              <a:srgbClr val="ED1C24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0" name="Gerader Verbinder 89">
            <a:extLst>
              <a:ext uri="{FF2B5EF4-FFF2-40B4-BE49-F238E27FC236}">
                <a16:creationId xmlns:a16="http://schemas.microsoft.com/office/drawing/2014/main" id="{23BCBC0A-710A-4C99-922B-7E0423CD2AA7}"/>
              </a:ext>
            </a:extLst>
          </p:cNvPr>
          <p:cNvSpPr/>
          <p:nvPr/>
        </p:nvSpPr>
        <p:spPr>
          <a:xfrm>
            <a:off x="5912644" y="3645837"/>
            <a:ext cx="0" cy="965519"/>
          </a:xfrm>
          <a:prstGeom prst="line">
            <a:avLst/>
          </a:prstGeom>
          <a:noFill/>
          <a:ln w="0">
            <a:solidFill>
              <a:srgbClr val="ED1C24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FE6E8FDF-04CC-4F5A-B95B-F6A202347968}"/>
              </a:ext>
            </a:extLst>
          </p:cNvPr>
          <p:cNvSpPr txBox="1"/>
          <p:nvPr/>
        </p:nvSpPr>
        <p:spPr>
          <a:xfrm>
            <a:off x="5912644" y="2762036"/>
            <a:ext cx="937080" cy="681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positrons</a:t>
            </a:r>
          </a:p>
        </p:txBody>
      </p:sp>
      <p:sp>
        <p:nvSpPr>
          <p:cNvPr id="92" name="Gerader Verbinder 91">
            <a:extLst>
              <a:ext uri="{FF2B5EF4-FFF2-40B4-BE49-F238E27FC236}">
                <a16:creationId xmlns:a16="http://schemas.microsoft.com/office/drawing/2014/main" id="{9EFF5B75-431A-4915-A909-A78A2229EE61}"/>
              </a:ext>
            </a:extLst>
          </p:cNvPr>
          <p:cNvSpPr/>
          <p:nvPr/>
        </p:nvSpPr>
        <p:spPr>
          <a:xfrm flipV="1">
            <a:off x="5912644" y="4362957"/>
            <a:ext cx="110160" cy="24839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FF5C0216-BB57-465F-B112-444EEDBC1332}"/>
              </a:ext>
            </a:extLst>
          </p:cNvPr>
          <p:cNvSpPr txBox="1"/>
          <p:nvPr/>
        </p:nvSpPr>
        <p:spPr>
          <a:xfrm>
            <a:off x="5967724" y="4398597"/>
            <a:ext cx="937080" cy="681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Ps</a:t>
            </a:r>
          </a:p>
        </p:txBody>
      </p:sp>
      <p:sp>
        <p:nvSpPr>
          <p:cNvPr id="94" name="Freihandform: Form 93">
            <a:extLst>
              <a:ext uri="{FF2B5EF4-FFF2-40B4-BE49-F238E27FC236}">
                <a16:creationId xmlns:a16="http://schemas.microsoft.com/office/drawing/2014/main" id="{0F9CE422-90B4-4537-861B-57F651FB8A87}"/>
              </a:ext>
            </a:extLst>
          </p:cNvPr>
          <p:cNvSpPr/>
          <p:nvPr/>
        </p:nvSpPr>
        <p:spPr>
          <a:xfrm>
            <a:off x="5940364" y="4280157"/>
            <a:ext cx="137520" cy="1378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797"/>
              <a:gd name="f5" fmla="val 8278"/>
              <a:gd name="f6" fmla="val 8256"/>
              <a:gd name="f7" fmla="val 6722"/>
              <a:gd name="f8" fmla="val 13405"/>
              <a:gd name="f9" fmla="val 4198"/>
              <a:gd name="f10" fmla="val 16580"/>
              <a:gd name="f11" fmla="val 17401"/>
              <a:gd name="f12" fmla="val 14878"/>
              <a:gd name="f13" fmla="val 13321"/>
              <a:gd name="f14" fmla="*/ f0 1 21600"/>
              <a:gd name="f15" fmla="*/ f1 1 21600"/>
              <a:gd name="f16" fmla="*/ 6722 f14 1"/>
              <a:gd name="f17" fmla="*/ 14878 f14 1"/>
              <a:gd name="f18" fmla="*/ 15460 f15 1"/>
              <a:gd name="f19" fmla="*/ 8256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17" b="f18"/>
            <a:pathLst>
              <a:path w="21600" h="21600">
                <a:moveTo>
                  <a:pt x="f4" y="f2"/>
                </a:moveTo>
                <a:lnTo>
                  <a:pt x="f5" y="f6"/>
                </a:lnTo>
                <a:lnTo>
                  <a:pt x="f2" y="f6"/>
                </a:lnTo>
                <a:lnTo>
                  <a:pt x="f7" y="f8"/>
                </a:lnTo>
                <a:lnTo>
                  <a:pt x="f9" y="f3"/>
                </a:lnTo>
                <a:lnTo>
                  <a:pt x="f4" y="f10"/>
                </a:lnTo>
                <a:lnTo>
                  <a:pt x="f11" y="f3"/>
                </a:lnTo>
                <a:lnTo>
                  <a:pt x="f12" y="f8"/>
                </a:lnTo>
                <a:lnTo>
                  <a:pt x="f3" y="f6"/>
                </a:lnTo>
                <a:lnTo>
                  <a:pt x="f13" y="f6"/>
                </a:lnTo>
                <a:lnTo>
                  <a:pt x="f4" y="f2"/>
                </a:lnTo>
                <a:close/>
              </a:path>
            </a:pathLst>
          </a:custGeom>
          <a:solidFill>
            <a:srgbClr val="ED1C24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5" name="Gerader Verbinder 94">
            <a:extLst>
              <a:ext uri="{FF2B5EF4-FFF2-40B4-BE49-F238E27FC236}">
                <a16:creationId xmlns:a16="http://schemas.microsoft.com/office/drawing/2014/main" id="{88F2115E-0263-46D4-9E8A-4C698040DD71}"/>
              </a:ext>
            </a:extLst>
          </p:cNvPr>
          <p:cNvSpPr/>
          <p:nvPr/>
        </p:nvSpPr>
        <p:spPr>
          <a:xfrm flipV="1">
            <a:off x="6022804" y="3259557"/>
            <a:ext cx="441000" cy="1048319"/>
          </a:xfrm>
          <a:prstGeom prst="line">
            <a:avLst/>
          </a:prstGeom>
          <a:noFill/>
          <a:ln w="0">
            <a:solidFill>
              <a:srgbClr val="ED1C24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F9B7836E-2BAF-4980-B811-9C23F457A07D}"/>
              </a:ext>
            </a:extLst>
          </p:cNvPr>
          <p:cNvSpPr txBox="1"/>
          <p:nvPr/>
        </p:nvSpPr>
        <p:spPr>
          <a:xfrm>
            <a:off x="3377164" y="2101076"/>
            <a:ext cx="1157400" cy="681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Camera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492A5297-467C-4375-BC92-8227E3758A99}"/>
              </a:ext>
            </a:extLst>
          </p:cNvPr>
          <p:cNvSpPr txBox="1"/>
          <p:nvPr/>
        </p:nvSpPr>
        <p:spPr>
          <a:xfrm>
            <a:off x="3322083" y="4693797"/>
            <a:ext cx="1157400" cy="6818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beam sampler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93DC9B06-4240-4C0F-A681-8F562C2B7E22}"/>
              </a:ext>
            </a:extLst>
          </p:cNvPr>
          <p:cNvSpPr txBox="1"/>
          <p:nvPr/>
        </p:nvSpPr>
        <p:spPr>
          <a:xfrm>
            <a:off x="7125124" y="2467556"/>
            <a:ext cx="1985760" cy="6818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vacuum chamber</a:t>
            </a:r>
          </a:p>
        </p:txBody>
      </p:sp>
      <p:sp>
        <p:nvSpPr>
          <p:cNvPr id="99" name="Freihandform: Form 98">
            <a:extLst>
              <a:ext uri="{FF2B5EF4-FFF2-40B4-BE49-F238E27FC236}">
                <a16:creationId xmlns:a16="http://schemas.microsoft.com/office/drawing/2014/main" id="{D7D2F0A7-D9A5-4788-B87F-A9F42B7A916C}"/>
              </a:ext>
            </a:extLst>
          </p:cNvPr>
          <p:cNvSpPr/>
          <p:nvPr/>
        </p:nvSpPr>
        <p:spPr>
          <a:xfrm>
            <a:off x="7263363" y="4032116"/>
            <a:ext cx="110160" cy="717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>
              <a:alpha val="20000"/>
            </a:srgbClr>
          </a:solidFill>
          <a:ln w="0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00" name="Gerader Verbinder 99">
            <a:extLst>
              <a:ext uri="{FF2B5EF4-FFF2-40B4-BE49-F238E27FC236}">
                <a16:creationId xmlns:a16="http://schemas.microsoft.com/office/drawing/2014/main" id="{E70F3A62-4331-4329-BF7C-A12353EA2079}"/>
              </a:ext>
            </a:extLst>
          </p:cNvPr>
          <p:cNvSpPr/>
          <p:nvPr/>
        </p:nvSpPr>
        <p:spPr>
          <a:xfrm flipH="1">
            <a:off x="2523244" y="4363317"/>
            <a:ext cx="4740119" cy="0"/>
          </a:xfrm>
          <a:prstGeom prst="line">
            <a:avLst/>
          </a:prstGeom>
          <a:noFill/>
          <a:ln w="0">
            <a:solidFill>
              <a:srgbClr val="21409A">
                <a:alpha val="20000"/>
              </a:srgbClr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01" name="Gerader Verbinder 100">
            <a:extLst>
              <a:ext uri="{FF2B5EF4-FFF2-40B4-BE49-F238E27FC236}">
                <a16:creationId xmlns:a16="http://schemas.microsoft.com/office/drawing/2014/main" id="{A0D899ED-2A09-4FFA-8857-27DDA9FED915}"/>
              </a:ext>
            </a:extLst>
          </p:cNvPr>
          <p:cNvSpPr/>
          <p:nvPr/>
        </p:nvSpPr>
        <p:spPr>
          <a:xfrm flipH="1">
            <a:off x="6932524" y="4363317"/>
            <a:ext cx="330839" cy="0"/>
          </a:xfrm>
          <a:prstGeom prst="line">
            <a:avLst/>
          </a:prstGeom>
          <a:noFill/>
          <a:ln w="0">
            <a:solidFill>
              <a:srgbClr val="21409A">
                <a:alpha val="20000"/>
              </a:srgbClr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02" name="Gerader Verbinder 101">
            <a:extLst>
              <a:ext uri="{FF2B5EF4-FFF2-40B4-BE49-F238E27FC236}">
                <a16:creationId xmlns:a16="http://schemas.microsoft.com/office/drawing/2014/main" id="{229C8E17-4F1A-4807-8B76-C93FD46B82B1}"/>
              </a:ext>
            </a:extLst>
          </p:cNvPr>
          <p:cNvSpPr/>
          <p:nvPr/>
        </p:nvSpPr>
        <p:spPr>
          <a:xfrm flipV="1">
            <a:off x="3845884" y="2542797"/>
            <a:ext cx="0" cy="1820520"/>
          </a:xfrm>
          <a:prstGeom prst="line">
            <a:avLst/>
          </a:prstGeom>
          <a:noFill/>
          <a:ln w="0">
            <a:solidFill>
              <a:srgbClr val="21409A">
                <a:alpha val="20000"/>
              </a:srgbClr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03" name="Freihandform: Form 102">
            <a:extLst>
              <a:ext uri="{FF2B5EF4-FFF2-40B4-BE49-F238E27FC236}">
                <a16:creationId xmlns:a16="http://schemas.microsoft.com/office/drawing/2014/main" id="{000AE6DA-1C38-45BF-A976-4E9DE0855B14}"/>
              </a:ext>
            </a:extLst>
          </p:cNvPr>
          <p:cNvSpPr/>
          <p:nvPr/>
        </p:nvSpPr>
        <p:spPr>
          <a:xfrm>
            <a:off x="7373164" y="4252436"/>
            <a:ext cx="165600" cy="276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9999">
              <a:alpha val="20000"/>
            </a:srgbClr>
          </a:solidFill>
          <a:ln w="0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572316CE-4EA2-48FF-8549-515C9FD371B4}"/>
              </a:ext>
            </a:extLst>
          </p:cNvPr>
          <p:cNvSpPr txBox="1"/>
          <p:nvPr/>
        </p:nvSpPr>
        <p:spPr>
          <a:xfrm>
            <a:off x="6959884" y="3755997"/>
            <a:ext cx="1267560" cy="6649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>
                <a:ln>
                  <a:noFill/>
                </a:ln>
                <a:solidFill>
                  <a:srgbClr val="CE181E"/>
                </a:solidFill>
                <a:latin typeface="Arial" pitchFamily="18"/>
                <a:ea typeface="Microsoft YaHei" pitchFamily="2"/>
                <a:cs typeface="Microsoft YaHei" pitchFamily="2"/>
              </a:rPr>
              <a:t>tilt by angle </a:t>
            </a:r>
            <a:r>
              <a:rPr lang="en-US" sz="1400" b="0" i="0" u="none" strike="noStrike" cap="none" baseline="0">
                <a:ln>
                  <a:noFill/>
                </a:ln>
                <a:solidFill>
                  <a:srgbClr val="CE181E"/>
                </a:solidFill>
                <a:latin typeface="DejaVu Sans" pitchFamily="34"/>
                <a:ea typeface="DejaVu Sans" pitchFamily="34"/>
                <a:cs typeface="DejaVu Sans" pitchFamily="34"/>
              </a:rPr>
              <a:t>δ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feld 104">
                <a:extLst>
                  <a:ext uri="{FF2B5EF4-FFF2-40B4-BE49-F238E27FC236}">
                    <a16:creationId xmlns:a16="http://schemas.microsoft.com/office/drawing/2014/main" id="{AEE3992E-16CE-46D3-B570-06F8E0B3B5BF}"/>
                  </a:ext>
                </a:extLst>
              </p:cNvPr>
              <p:cNvSpPr txBox="1">
                <a:spLocks noResize="1"/>
              </p:cNvSpPr>
              <p:nvPr/>
            </p:nvSpPr>
            <p:spPr>
              <a:xfrm>
                <a:off x="8921884" y="3811730"/>
                <a:ext cx="946800" cy="20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anchor="ctr" anchorCtr="0" compatLnSpc="1">
                <a:noAutofit/>
              </a:bodyPr>
              <a:lstStyle/>
              <a:p>
                <a:pPr marL="0" marR="0" lvl="0" indent="0" algn="l" rtl="0" hangingPunct="0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AT"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de-AT" i="0"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lang="de-AT" i="0">
                          <a:latin typeface="Cambria Math" panose="02040503050406030204" pitchFamily="18" charset="0"/>
                        </a:rPr>
                        <m:t> ∝ </m:t>
                      </m:r>
                      <m:sSub>
                        <m:sSubPr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𝑃𝑠</m:t>
                          </m:r>
                        </m:sub>
                      </m:sSub>
                      <m:r>
                        <a:rPr lang="de-AT" i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de-AT" i="0"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de-AT" i="0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105" name="Textfeld 104">
                <a:extLst>
                  <a:ext uri="{FF2B5EF4-FFF2-40B4-BE49-F238E27FC236}">
                    <a16:creationId xmlns:a16="http://schemas.microsoft.com/office/drawing/2014/main" id="{AEE3992E-16CE-46D3-B570-06F8E0B3B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1884" y="3811730"/>
                <a:ext cx="946800" cy="207000"/>
              </a:xfrm>
              <a:prstGeom prst="rect">
                <a:avLst/>
              </a:prstGeom>
              <a:blipFill>
                <a:blip r:embed="rId2"/>
                <a:stretch>
                  <a:fillRect t="-14706" r="-50323" b="-3823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Freihandform: Form 105">
            <a:extLst>
              <a:ext uri="{FF2B5EF4-FFF2-40B4-BE49-F238E27FC236}">
                <a16:creationId xmlns:a16="http://schemas.microsoft.com/office/drawing/2014/main" id="{90E1933C-9B6B-471A-BCC1-603D3A8B8B6E}"/>
              </a:ext>
            </a:extLst>
          </p:cNvPr>
          <p:cNvSpPr/>
          <p:nvPr/>
        </p:nvSpPr>
        <p:spPr>
          <a:xfrm>
            <a:off x="8916484" y="3737210"/>
            <a:ext cx="14608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ED1C2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18941D1-2AE3-44D0-B190-47B8CA5B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061857-1936-4BF7-B759-321C93FA0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11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3353FBB-F7B0-48B2-85A5-A97ACE477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Studies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systematics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57E08FD-557C-4591-8A6F-6239466CD7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059CFD1A-E6A4-47FA-8EA1-024F217CC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438" y="1557259"/>
            <a:ext cx="11537950" cy="1148926"/>
          </a:xfrm>
        </p:spPr>
        <p:txBody>
          <a:bodyPr/>
          <a:lstStyle/>
          <a:p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Residual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first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order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doppler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shift</a:t>
            </a:r>
          </a:p>
          <a:p>
            <a:endParaRPr lang="de-AT" dirty="0">
              <a:solidFill>
                <a:schemeClr val="accent1"/>
              </a:solidFill>
            </a:endParaRPr>
          </a:p>
        </p:txBody>
      </p:sp>
      <p:sp>
        <p:nvSpPr>
          <p:cNvPr id="107" name="Freihandform: Form 106">
            <a:extLst>
              <a:ext uri="{FF2B5EF4-FFF2-40B4-BE49-F238E27FC236}">
                <a16:creationId xmlns:a16="http://schemas.microsoft.com/office/drawing/2014/main" id="{B1FE5EDE-B87B-45B1-B604-EF0798ECE8D0}"/>
              </a:ext>
            </a:extLst>
          </p:cNvPr>
          <p:cNvSpPr/>
          <p:nvPr/>
        </p:nvSpPr>
        <p:spPr>
          <a:xfrm rot="1800">
            <a:off x="4671721" y="2707198"/>
            <a:ext cx="3870311" cy="2757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2C72BFFB-29EE-44BC-B4FC-2ACFE671BA4D}"/>
              </a:ext>
            </a:extLst>
          </p:cNvPr>
          <p:cNvSpPr txBox="1"/>
          <p:nvPr/>
        </p:nvSpPr>
        <p:spPr>
          <a:xfrm>
            <a:off x="7456754" y="4274448"/>
            <a:ext cx="1156384" cy="49163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   </a:t>
            </a:r>
            <a:r>
              <a:rPr lang="en-US" sz="1400" b="0" i="0" u="none" strike="noStrike" cap="non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tiltable</a:t>
            </a: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</a:t>
            </a:r>
            <a:b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</a:b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piezo mount</a:t>
            </a:r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31FA94EA-9533-4BFD-A378-D6CB2AC97B0F}"/>
              </a:ext>
            </a:extLst>
          </p:cNvPr>
          <p:cNvSpPr/>
          <p:nvPr/>
        </p:nvSpPr>
        <p:spPr>
          <a:xfrm rot="19434502">
            <a:off x="3712448" y="4047779"/>
            <a:ext cx="110520" cy="661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1849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18941D1-2AE3-44D0-B190-47B8CA5B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061857-1936-4BF7-B759-321C93FA0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11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3353FBB-F7B0-48B2-85A5-A97ACE477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Studies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systematics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57E08FD-557C-4591-8A6F-6239466CD7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059CFD1A-E6A4-47FA-8EA1-024F217CC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438" y="1557259"/>
            <a:ext cx="11537950" cy="1148926"/>
          </a:xfrm>
        </p:spPr>
        <p:txBody>
          <a:bodyPr/>
          <a:lstStyle/>
          <a:p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Residual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first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order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chemeClr val="tx2"/>
                </a:solidFill>
                <a:sym typeface="Wingdings" panose="05000000000000000000" pitchFamily="2" charset="2"/>
              </a:rPr>
              <a:t>doppler</a:t>
            </a:r>
            <a:r>
              <a:rPr lang="de-AT" dirty="0">
                <a:solidFill>
                  <a:schemeClr val="tx2"/>
                </a:solidFill>
                <a:sym typeface="Wingdings" panose="05000000000000000000" pitchFamily="2" charset="2"/>
              </a:rPr>
              <a:t> shift</a:t>
            </a:r>
          </a:p>
          <a:p>
            <a:endParaRPr lang="de-AT" dirty="0">
              <a:solidFill>
                <a:schemeClr val="accent1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887ED16-769F-4ACF-B032-AAE75AA499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13299" y="2424402"/>
            <a:ext cx="5924500" cy="388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58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CC2711-EF62-4C39-B01C-AB394003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52BA94-8E46-422C-B2EC-97C0EDC69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12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3C6FEC0-4CF7-41A9-BC9F-0AD5E01F2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Status and </a:t>
            </a:r>
            <a:r>
              <a:rPr lang="de-AT" dirty="0" err="1"/>
              <a:t>outlook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E76BB55-9E1A-43DD-8C8C-66CAAD04D1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94B35CC7-DB7B-45C6-984B-14A0061B7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de-AT" dirty="0"/>
              <a:t>Status</a:t>
            </a:r>
          </a:p>
          <a:p>
            <a:pPr lvl="1"/>
            <a:r>
              <a:rPr lang="de-AT" dirty="0" err="1"/>
              <a:t>pulsed</a:t>
            </a:r>
            <a:r>
              <a:rPr lang="de-AT" dirty="0"/>
              <a:t> beam operational</a:t>
            </a:r>
          </a:p>
          <a:p>
            <a:pPr lvl="1"/>
            <a:r>
              <a:rPr lang="de-AT" dirty="0" err="1"/>
              <a:t>enhancement</a:t>
            </a:r>
            <a:r>
              <a:rPr lang="de-AT" dirty="0"/>
              <a:t> </a:t>
            </a:r>
            <a:r>
              <a:rPr lang="de-AT" dirty="0" err="1"/>
              <a:t>cavity</a:t>
            </a:r>
            <a:r>
              <a:rPr lang="de-AT" dirty="0"/>
              <a:t> </a:t>
            </a:r>
            <a:r>
              <a:rPr lang="de-AT" dirty="0" err="1"/>
              <a:t>installed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locked</a:t>
            </a:r>
            <a:endParaRPr lang="de-AT" dirty="0"/>
          </a:p>
          <a:p>
            <a:pPr lvl="1"/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/>
              <a:t>detection</a:t>
            </a:r>
            <a:r>
              <a:rPr lang="de-AT" dirty="0"/>
              <a:t> </a:t>
            </a:r>
            <a:r>
              <a:rPr lang="de-AT" dirty="0" err="1"/>
              <a:t>schemes</a:t>
            </a:r>
            <a:r>
              <a:rPr lang="de-AT" dirty="0"/>
              <a:t> </a:t>
            </a:r>
            <a:r>
              <a:rPr lang="de-AT" dirty="0" err="1"/>
              <a:t>tested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pulsed</a:t>
            </a:r>
            <a:r>
              <a:rPr lang="de-AT" dirty="0"/>
              <a:t> </a:t>
            </a:r>
            <a:r>
              <a:rPr lang="de-AT" dirty="0" err="1"/>
              <a:t>dye</a:t>
            </a:r>
            <a:r>
              <a:rPr lang="de-AT" dirty="0"/>
              <a:t> </a:t>
            </a:r>
            <a:r>
              <a:rPr lang="de-AT" dirty="0" err="1"/>
              <a:t>amplifier</a:t>
            </a:r>
            <a:r>
              <a:rPr lang="de-AT" dirty="0"/>
              <a:t> and additional </a:t>
            </a:r>
            <a:r>
              <a:rPr lang="de-AT" dirty="0" err="1"/>
              <a:t>dye</a:t>
            </a:r>
            <a:r>
              <a:rPr lang="de-AT" dirty="0"/>
              <a:t> </a:t>
            </a:r>
            <a:r>
              <a:rPr lang="de-AT" dirty="0" err="1"/>
              <a:t>laser</a:t>
            </a:r>
            <a:endParaRPr lang="de-AT" dirty="0"/>
          </a:p>
          <a:p>
            <a:pPr lvl="1"/>
            <a:r>
              <a:rPr lang="de-AT" dirty="0" err="1"/>
              <a:t>systematic</a:t>
            </a:r>
            <a:r>
              <a:rPr lang="de-AT" dirty="0"/>
              <a:t> </a:t>
            </a:r>
            <a:r>
              <a:rPr lang="de-AT" dirty="0" err="1"/>
              <a:t>studies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pulsed</a:t>
            </a:r>
            <a:r>
              <a:rPr lang="de-AT" dirty="0"/>
              <a:t> </a:t>
            </a:r>
            <a:r>
              <a:rPr lang="de-AT" dirty="0" err="1"/>
              <a:t>laser</a:t>
            </a:r>
            <a:r>
              <a:rPr lang="de-AT" dirty="0"/>
              <a:t> </a:t>
            </a:r>
            <a:r>
              <a:rPr lang="de-AT" dirty="0" err="1"/>
              <a:t>underway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7523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CC2711-EF62-4C39-B01C-AB394003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52BA94-8E46-422C-B2EC-97C0EDC69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12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3C6FEC0-4CF7-41A9-BC9F-0AD5E01F2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Status and </a:t>
            </a:r>
            <a:r>
              <a:rPr lang="de-AT" dirty="0" err="1"/>
              <a:t>outlook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E76BB55-9E1A-43DD-8C8C-66CAAD04D1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94B35CC7-DB7B-45C6-984B-14A0061B7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de-AT" dirty="0"/>
              <a:t>Status</a:t>
            </a:r>
          </a:p>
          <a:p>
            <a:pPr lvl="1"/>
            <a:r>
              <a:rPr lang="de-AT" dirty="0" err="1"/>
              <a:t>pulsed</a:t>
            </a:r>
            <a:r>
              <a:rPr lang="de-AT" dirty="0"/>
              <a:t> beam operational</a:t>
            </a:r>
          </a:p>
          <a:p>
            <a:pPr lvl="1"/>
            <a:r>
              <a:rPr lang="de-AT" dirty="0" err="1"/>
              <a:t>enhancement</a:t>
            </a:r>
            <a:r>
              <a:rPr lang="de-AT" dirty="0"/>
              <a:t> </a:t>
            </a:r>
            <a:r>
              <a:rPr lang="de-AT" dirty="0" err="1"/>
              <a:t>cavity</a:t>
            </a:r>
            <a:r>
              <a:rPr lang="de-AT" dirty="0"/>
              <a:t> </a:t>
            </a:r>
            <a:r>
              <a:rPr lang="de-AT" dirty="0" err="1"/>
              <a:t>installed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locked</a:t>
            </a:r>
            <a:endParaRPr lang="de-AT" dirty="0"/>
          </a:p>
          <a:p>
            <a:pPr lvl="1"/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/>
              <a:t>detection</a:t>
            </a:r>
            <a:r>
              <a:rPr lang="de-AT" dirty="0"/>
              <a:t> </a:t>
            </a:r>
            <a:r>
              <a:rPr lang="de-AT" dirty="0" err="1"/>
              <a:t>schemes</a:t>
            </a:r>
            <a:r>
              <a:rPr lang="de-AT" dirty="0"/>
              <a:t> </a:t>
            </a:r>
            <a:r>
              <a:rPr lang="de-AT" dirty="0" err="1"/>
              <a:t>tested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pulsed</a:t>
            </a:r>
            <a:r>
              <a:rPr lang="de-AT" dirty="0"/>
              <a:t> </a:t>
            </a:r>
            <a:r>
              <a:rPr lang="de-AT" dirty="0" err="1"/>
              <a:t>dye</a:t>
            </a:r>
            <a:r>
              <a:rPr lang="de-AT" dirty="0"/>
              <a:t> </a:t>
            </a:r>
            <a:r>
              <a:rPr lang="de-AT" dirty="0" err="1"/>
              <a:t>amplifier</a:t>
            </a:r>
            <a:r>
              <a:rPr lang="de-AT" dirty="0"/>
              <a:t> and additional </a:t>
            </a:r>
            <a:r>
              <a:rPr lang="de-AT" dirty="0" err="1"/>
              <a:t>dye</a:t>
            </a:r>
            <a:r>
              <a:rPr lang="de-AT" dirty="0"/>
              <a:t> </a:t>
            </a:r>
            <a:r>
              <a:rPr lang="de-AT" dirty="0" err="1"/>
              <a:t>laser</a:t>
            </a:r>
            <a:endParaRPr lang="de-AT" dirty="0"/>
          </a:p>
          <a:p>
            <a:pPr lvl="1"/>
            <a:r>
              <a:rPr lang="de-AT" dirty="0" err="1"/>
              <a:t>systematic</a:t>
            </a:r>
            <a:r>
              <a:rPr lang="de-AT" dirty="0"/>
              <a:t> </a:t>
            </a:r>
            <a:r>
              <a:rPr lang="de-AT" dirty="0" err="1"/>
              <a:t>studies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pulsed</a:t>
            </a:r>
            <a:r>
              <a:rPr lang="de-AT" dirty="0"/>
              <a:t> </a:t>
            </a:r>
            <a:r>
              <a:rPr lang="de-AT" dirty="0" err="1"/>
              <a:t>laser</a:t>
            </a:r>
            <a:r>
              <a:rPr lang="de-AT" dirty="0"/>
              <a:t> </a:t>
            </a:r>
            <a:r>
              <a:rPr lang="de-AT" dirty="0" err="1"/>
              <a:t>underway</a:t>
            </a:r>
            <a:endParaRPr lang="de-AT" dirty="0"/>
          </a:p>
          <a:p>
            <a:r>
              <a:rPr lang="de-AT" dirty="0"/>
              <a:t>Outlook</a:t>
            </a:r>
          </a:p>
          <a:p>
            <a:pPr lvl="1"/>
            <a:r>
              <a:rPr lang="de-AT" dirty="0" err="1"/>
              <a:t>next</a:t>
            </a:r>
            <a:r>
              <a:rPr lang="de-AT" dirty="0"/>
              <a:t> </a:t>
            </a:r>
            <a:r>
              <a:rPr lang="de-AT" dirty="0" err="1"/>
              <a:t>step</a:t>
            </a:r>
            <a:r>
              <a:rPr lang="de-AT" dirty="0"/>
              <a:t>: switch </a:t>
            </a:r>
            <a:r>
              <a:rPr lang="de-AT" dirty="0" err="1"/>
              <a:t>to</a:t>
            </a:r>
            <a:r>
              <a:rPr lang="de-AT" dirty="0"/>
              <a:t> CW </a:t>
            </a:r>
            <a:r>
              <a:rPr lang="de-AT" dirty="0" err="1"/>
              <a:t>excitation</a:t>
            </a:r>
            <a:endParaRPr lang="de-AT" dirty="0"/>
          </a:p>
          <a:p>
            <a:pPr lvl="1"/>
            <a:r>
              <a:rPr lang="de-AT" dirty="0" err="1"/>
              <a:t>precision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0.5 ppb </a:t>
            </a:r>
            <a:r>
              <a:rPr lang="de-AT" dirty="0" err="1"/>
              <a:t>feasible</a:t>
            </a:r>
            <a:r>
              <a:rPr lang="de-AT" dirty="0"/>
              <a:t> </a:t>
            </a:r>
          </a:p>
          <a:p>
            <a:pPr lvl="2"/>
            <a:r>
              <a:rPr lang="de-AT" dirty="0">
                <a:sym typeface="Wingdings" panose="05000000000000000000" pitchFamily="2" charset="2"/>
              </a:rPr>
              <a:t>stringent </a:t>
            </a:r>
            <a:r>
              <a:rPr lang="de-AT" dirty="0" err="1">
                <a:sym typeface="Wingdings" panose="05000000000000000000" pitchFamily="2" charset="2"/>
              </a:rPr>
              <a:t>test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of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current</a:t>
            </a:r>
            <a:r>
              <a:rPr lang="de-AT" dirty="0">
                <a:sym typeface="Wingdings" panose="05000000000000000000" pitchFamily="2" charset="2"/>
              </a:rPr>
              <a:t> QED </a:t>
            </a:r>
            <a:r>
              <a:rPr lang="de-AT" dirty="0" err="1">
                <a:sym typeface="Wingdings" panose="05000000000000000000" pitchFamily="2" charset="2"/>
              </a:rPr>
              <a:t>calculations</a:t>
            </a:r>
            <a:endParaRPr lang="de-AT" dirty="0">
              <a:sym typeface="Wingdings" panose="05000000000000000000" pitchFamily="2" charset="2"/>
            </a:endParaRPr>
          </a:p>
          <a:p>
            <a:pPr lvl="2"/>
            <a:r>
              <a:rPr lang="de-AT" dirty="0" err="1">
                <a:sym typeface="Wingdings" panose="05000000000000000000" pitchFamily="2" charset="2"/>
              </a:rPr>
              <a:t>constrain</a:t>
            </a:r>
            <a:r>
              <a:rPr lang="de-AT" dirty="0">
                <a:sym typeface="Wingdings" panose="05000000000000000000" pitchFamily="2" charset="2"/>
              </a:rPr>
              <a:t> SME </a:t>
            </a:r>
            <a:r>
              <a:rPr lang="de-AT" dirty="0" err="1">
                <a:sym typeface="Wingdings" panose="05000000000000000000" pitchFamily="2" charset="2"/>
              </a:rPr>
              <a:t>coefficients</a:t>
            </a:r>
            <a:r>
              <a:rPr lang="de-AT" dirty="0">
                <a:sym typeface="Wingdings" panose="05000000000000000000" pitchFamily="2" charset="2"/>
              </a:rPr>
              <a:t> (</a:t>
            </a:r>
            <a:r>
              <a:rPr lang="de-AT" dirty="0" err="1">
                <a:sym typeface="Wingdings" panose="05000000000000000000" pitchFamily="2" charset="2"/>
              </a:rPr>
              <a:t>measure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sidereal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shifts</a:t>
            </a:r>
            <a:r>
              <a:rPr lang="de-AT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de-AT" dirty="0" err="1">
                <a:sym typeface="Wingdings" panose="05000000000000000000" pitchFamily="2" charset="2"/>
              </a:rPr>
              <a:t>further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improvements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require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cold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positronium</a:t>
            </a:r>
            <a:r>
              <a:rPr lang="de-AT" dirty="0">
                <a:sym typeface="Wingdings" panose="05000000000000000000" pitchFamily="2" charset="2"/>
              </a:rPr>
              <a:t> (e.g. via </a:t>
            </a:r>
            <a:r>
              <a:rPr lang="de-AT" dirty="0" err="1">
                <a:sym typeface="Wingdings" panose="05000000000000000000" pitchFamily="2" charset="2"/>
              </a:rPr>
              <a:t>Rydberg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deceleration</a:t>
            </a:r>
            <a:r>
              <a:rPr lang="de-AT" dirty="0"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3358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 descr=" 2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en-US" noProof="0" dirty="0"/>
              <a:t>Ps is purely leptonic system</a:t>
            </a:r>
          </a:p>
          <a:p>
            <a:r>
              <a:rPr lang="en-US" noProof="0" dirty="0"/>
              <a:t>(almost) </a:t>
            </a:r>
            <a:r>
              <a:rPr lang="en-US" dirty="0"/>
              <a:t>f</a:t>
            </a:r>
            <a:r>
              <a:rPr lang="en-US" noProof="0" dirty="0" err="1"/>
              <a:t>ree</a:t>
            </a:r>
            <a:r>
              <a:rPr lang="en-US" noProof="0" dirty="0"/>
              <a:t> from</a:t>
            </a:r>
          </a:p>
          <a:p>
            <a:pPr lvl="1"/>
            <a:r>
              <a:rPr lang="en-US" noProof="0" dirty="0"/>
              <a:t>QCD effects</a:t>
            </a:r>
          </a:p>
          <a:p>
            <a:pPr lvl="1"/>
            <a:r>
              <a:rPr lang="en-US" noProof="0" dirty="0"/>
              <a:t>weak force effects</a:t>
            </a:r>
          </a:p>
          <a:p>
            <a:r>
              <a:rPr lang="en-US" noProof="0" dirty="0"/>
              <a:t>Precision test bench for</a:t>
            </a:r>
          </a:p>
          <a:p>
            <a:pPr lvl="1"/>
            <a:r>
              <a:rPr lang="en-US" noProof="0" dirty="0"/>
              <a:t>bound state QED</a:t>
            </a:r>
          </a:p>
          <a:p>
            <a:pPr>
              <a:buChar char=" "/>
            </a:pPr>
            <a:r>
              <a:rPr lang="en-US" noProof="0" dirty="0"/>
              <a:t>                         </a:t>
            </a:r>
            <a:br>
              <a:rPr lang="en-US" noProof="0" dirty="0"/>
            </a:br>
            <a:r>
              <a:rPr lang="en-US" noProof="0" dirty="0"/>
              <a:t>                  </a:t>
            </a:r>
          </a:p>
          <a:p>
            <a:pPr>
              <a:buChar char=" "/>
            </a:pPr>
            <a:r>
              <a:rPr lang="en-US" noProof="0" dirty="0">
                <a:solidFill>
                  <a:srgbClr val="FF0000"/>
                </a:solidFill>
              </a:rPr>
              <a:t>                          </a:t>
            </a:r>
            <a:br>
              <a:rPr lang="en-US" noProof="0" dirty="0">
                <a:solidFill>
                  <a:srgbClr val="FF0000"/>
                </a:solidFill>
              </a:rPr>
            </a:br>
            <a:r>
              <a:rPr lang="en-US" noProof="0" dirty="0">
                <a:solidFill>
                  <a:srgbClr val="FF0000"/>
                </a:solidFill>
              </a:rPr>
              <a:t>                          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4" name="Fußzeilenplatzhalter 3" descr="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13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Part 2			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1S-2S</a:t>
            </a:r>
            <a:r>
              <a:rPr lang="en-US" dirty="0"/>
              <a:t>		</a:t>
            </a:r>
            <a:r>
              <a:rPr lang="en-US" u="sng" dirty="0"/>
              <a:t>HFS</a:t>
            </a:r>
            <a:endParaRPr lang="en-US" u="sng" noProof="0" dirty="0"/>
          </a:p>
        </p:txBody>
      </p:sp>
      <p:pic>
        <p:nvPicPr>
          <p:cNvPr id="7" name="HappyPs.png" descr="HappyPs.png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6453659" y="2060848"/>
            <a:ext cx="3619352" cy="263065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7474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 descr=" 2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en-US" noProof="0" dirty="0"/>
              <a:t>Ps is purely leptonic system</a:t>
            </a:r>
          </a:p>
          <a:p>
            <a:r>
              <a:rPr lang="en-US" dirty="0"/>
              <a:t>(almost) free from</a:t>
            </a:r>
          </a:p>
          <a:p>
            <a:pPr lvl="1"/>
            <a:r>
              <a:rPr lang="en-US" noProof="0" dirty="0"/>
              <a:t>QCD effects</a:t>
            </a:r>
          </a:p>
          <a:p>
            <a:pPr lvl="1"/>
            <a:r>
              <a:rPr lang="en-US" noProof="0" dirty="0"/>
              <a:t>weak force effects</a:t>
            </a:r>
          </a:p>
          <a:p>
            <a:r>
              <a:rPr lang="en-US" noProof="0" dirty="0"/>
              <a:t>Precision test bench for</a:t>
            </a:r>
          </a:p>
          <a:p>
            <a:pPr lvl="1"/>
            <a:r>
              <a:rPr lang="en-US" noProof="0" dirty="0"/>
              <a:t>bound state QED</a:t>
            </a:r>
          </a:p>
          <a:p>
            <a:r>
              <a:rPr lang="en-US" noProof="0" dirty="0"/>
              <a:t>Hyperfine structure</a:t>
            </a:r>
          </a:p>
          <a:p>
            <a:pPr lvl="1"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Very precise measurements</a:t>
            </a:r>
            <a:br>
              <a:rPr lang="en-US" dirty="0">
                <a:latin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</a:rPr>
              <a:t>in 1970s and 1980s</a:t>
            </a:r>
          </a:p>
          <a:p>
            <a:pPr lvl="1">
              <a:buClr>
                <a:srgbClr val="1269B0"/>
              </a:buClr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</a:rPr>
              <a:t>Almost 4 sigma discrepancy</a:t>
            </a:r>
            <a:br>
              <a:rPr lang="en-US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</a:rPr>
              <a:t>with most recent QED result</a:t>
            </a:r>
            <a:endParaRPr lang="en-US" noProof="0" dirty="0"/>
          </a:p>
          <a:p>
            <a:pPr>
              <a:buChar char=" "/>
            </a:pPr>
            <a:r>
              <a:rPr lang="en-US" noProof="0" dirty="0"/>
              <a:t>                         </a:t>
            </a:r>
            <a:br>
              <a:rPr lang="en-US" noProof="0" dirty="0"/>
            </a:br>
            <a:r>
              <a:rPr lang="en-US" noProof="0" dirty="0"/>
              <a:t>                  </a:t>
            </a:r>
          </a:p>
          <a:p>
            <a:pPr>
              <a:buChar char=" "/>
            </a:pPr>
            <a:r>
              <a:rPr lang="en-US" noProof="0" dirty="0">
                <a:solidFill>
                  <a:srgbClr val="FF0000"/>
                </a:solidFill>
              </a:rPr>
              <a:t>                          </a:t>
            </a:r>
            <a:br>
              <a:rPr lang="en-US" noProof="0" dirty="0">
                <a:solidFill>
                  <a:srgbClr val="FF0000"/>
                </a:solidFill>
              </a:rPr>
            </a:br>
            <a:r>
              <a:rPr lang="en-US" noProof="0" dirty="0">
                <a:solidFill>
                  <a:srgbClr val="FF0000"/>
                </a:solidFill>
              </a:rPr>
              <a:t>                          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13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Part 2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			1S-2S</a:t>
            </a:r>
            <a:r>
              <a:rPr lang="en-US" dirty="0"/>
              <a:t>		</a:t>
            </a:r>
            <a:r>
              <a:rPr lang="en-US" u="sng" dirty="0"/>
              <a:t>HFS</a:t>
            </a:r>
            <a:endParaRPr lang="en-US" noProof="0" dirty="0"/>
          </a:p>
        </p:txBody>
      </p:sp>
      <p:pic>
        <p:nvPicPr>
          <p:cNvPr id="10" name="Grafik 9" descr=" 9">
            <a:extLst>
              <a:ext uri="{FF2B5EF4-FFF2-40B4-BE49-F238E27FC236}">
                <a16:creationId xmlns:a16="http://schemas.microsoft.com/office/drawing/2014/main" id="{487BAFA6-9412-4C59-8B79-11A8380D46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828" y="1124744"/>
            <a:ext cx="6263051" cy="4983648"/>
          </a:xfrm>
          <a:prstGeom prst="rect">
            <a:avLst/>
          </a:prstGeom>
        </p:spPr>
      </p:pic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1CF8A400-67F2-4E0B-AD77-1C415FF54FAC}"/>
              </a:ext>
            </a:extLst>
          </p:cNvPr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  <a:p>
            <a:r>
              <a:rPr lang="de-AT" sz="1200" dirty="0">
                <a:latin typeface="LMRoman10-Regular"/>
              </a:rPr>
              <a:t>A. </a:t>
            </a:r>
            <a:r>
              <a:rPr lang="de-AT" sz="1200" dirty="0" err="1">
                <a:latin typeface="LMRoman10-Regular"/>
              </a:rPr>
              <a:t>Ishida</a:t>
            </a:r>
            <a:r>
              <a:rPr lang="de-AT" sz="1200" dirty="0">
                <a:latin typeface="LMRoman10-Regular"/>
              </a:rPr>
              <a:t> et al</a:t>
            </a:r>
            <a:r>
              <a:rPr lang="en-US" sz="1200" dirty="0">
                <a:latin typeface="LMRoman10-Regular"/>
              </a:rPr>
              <a:t>. New Precision Measurement of Hyperfine Splitting of Positronium. </a:t>
            </a:r>
            <a:r>
              <a:rPr lang="en-US" sz="1200" i="1" dirty="0">
                <a:latin typeface="LMRoman10-Italic"/>
              </a:rPr>
              <a:t>Phys. Rev. Lett. B</a:t>
            </a:r>
            <a:r>
              <a:rPr lang="en-US" sz="1200" dirty="0">
                <a:latin typeface="LMRoman10-Regular"/>
              </a:rPr>
              <a:t>, 734:338–344, June 2014.</a:t>
            </a:r>
            <a:endParaRPr lang="de-AT" sz="120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2013AC64-25F8-44ED-90C3-E077613D7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1AEB060-8891-4FB5-8573-1BB157E22BA4}"/>
              </a:ext>
            </a:extLst>
          </p:cNvPr>
          <p:cNvSpPr/>
          <p:nvPr/>
        </p:nvSpPr>
        <p:spPr>
          <a:xfrm>
            <a:off x="8325867" y="1459617"/>
            <a:ext cx="79208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862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23850" y="1594747"/>
            <a:ext cx="11537950" cy="4558346"/>
          </a:xfrm>
        </p:spPr>
        <p:txBody>
          <a:bodyPr/>
          <a:lstStyle/>
          <a:p>
            <a:r>
              <a:rPr lang="de-AT" dirty="0"/>
              <a:t>In a </a:t>
            </a:r>
            <a:r>
              <a:rPr lang="de-AT" dirty="0" err="1"/>
              <a:t>static</a:t>
            </a:r>
            <a:r>
              <a:rPr lang="de-AT" dirty="0"/>
              <a:t> </a:t>
            </a:r>
            <a:r>
              <a:rPr lang="de-AT" dirty="0" err="1"/>
              <a:t>magnetic</a:t>
            </a:r>
            <a:r>
              <a:rPr lang="de-AT" dirty="0"/>
              <a:t> </a:t>
            </a:r>
            <a:r>
              <a:rPr lang="de-AT" dirty="0" err="1"/>
              <a:t>field</a:t>
            </a:r>
            <a:r>
              <a:rPr lang="de-AT" dirty="0"/>
              <a:t>:</a:t>
            </a:r>
          </a:p>
          <a:p>
            <a:pPr lvl="1"/>
            <a:r>
              <a:rPr lang="de-AT" dirty="0"/>
              <a:t>antiparallel </a:t>
            </a:r>
            <a:r>
              <a:rPr lang="de-AT" dirty="0" err="1"/>
              <a:t>spin</a:t>
            </a:r>
            <a:r>
              <a:rPr lang="de-AT" dirty="0"/>
              <a:t> </a:t>
            </a:r>
            <a:r>
              <a:rPr lang="de-AT" dirty="0" err="1"/>
              <a:t>states</a:t>
            </a:r>
            <a:r>
              <a:rPr lang="de-AT" dirty="0"/>
              <a:t> pick </a:t>
            </a:r>
            <a:r>
              <a:rPr lang="de-AT" dirty="0" err="1"/>
              <a:t>up</a:t>
            </a:r>
            <a:r>
              <a:rPr lang="de-AT" dirty="0"/>
              <a:t> ∆E</a:t>
            </a:r>
          </a:p>
          <a:p>
            <a:pPr lvl="1"/>
            <a:r>
              <a:rPr lang="de-AT" dirty="0" err="1">
                <a:solidFill>
                  <a:srgbClr val="C00000"/>
                </a:solidFill>
              </a:rPr>
              <a:t>magnetic</a:t>
            </a:r>
            <a:r>
              <a:rPr lang="de-AT" dirty="0">
                <a:solidFill>
                  <a:srgbClr val="C00000"/>
                </a:solidFill>
              </a:rPr>
              <a:t> </a:t>
            </a:r>
            <a:r>
              <a:rPr lang="de-AT" dirty="0" err="1">
                <a:solidFill>
                  <a:srgbClr val="C00000"/>
                </a:solidFill>
              </a:rPr>
              <a:t>quenching</a:t>
            </a:r>
            <a:endParaRPr lang="de-AT" dirty="0">
              <a:solidFill>
                <a:srgbClr val="C00000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Indirect measurements</a:t>
            </a:r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246" y="670064"/>
            <a:ext cx="4710761" cy="5795385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>
          <a:xfrm flipV="1">
            <a:off x="11062171" y="2344968"/>
            <a:ext cx="240276" cy="288032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11062171" y="2488984"/>
            <a:ext cx="330716" cy="14401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11062171" y="2633000"/>
            <a:ext cx="330716" cy="2016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11068284" y="609098"/>
            <a:ext cx="288032" cy="288032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V="1">
            <a:off x="11068284" y="753114"/>
            <a:ext cx="330716" cy="14401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11068284" y="897130"/>
            <a:ext cx="330716" cy="2016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V="1">
            <a:off x="11058556" y="5752712"/>
            <a:ext cx="288032" cy="14401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V="1">
            <a:off x="11068284" y="5589240"/>
            <a:ext cx="234163" cy="307488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11422211" y="2267580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3</a:t>
            </a:r>
            <a:r>
              <a:rPr lang="el-GR" dirty="0"/>
              <a:t>γ</a:t>
            </a:r>
            <a:endParaRPr lang="de-AT" dirty="0"/>
          </a:p>
        </p:txBody>
      </p:sp>
      <p:sp>
        <p:nvSpPr>
          <p:cNvPr id="30" name="Textfeld 29"/>
          <p:cNvSpPr txBox="1"/>
          <p:nvPr/>
        </p:nvSpPr>
        <p:spPr>
          <a:xfrm>
            <a:off x="11389622" y="578885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3</a:t>
            </a:r>
            <a:r>
              <a:rPr lang="el-GR" dirty="0"/>
              <a:t>γ</a:t>
            </a:r>
            <a:endParaRPr lang="de-AT" dirty="0"/>
          </a:p>
        </p:txBody>
      </p:sp>
      <p:sp>
        <p:nvSpPr>
          <p:cNvPr id="31" name="Textfeld 30"/>
          <p:cNvSpPr txBox="1"/>
          <p:nvPr/>
        </p:nvSpPr>
        <p:spPr>
          <a:xfrm>
            <a:off x="11365273" y="5453181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2</a:t>
            </a:r>
            <a:r>
              <a:rPr lang="el-GR" dirty="0"/>
              <a:t>γ</a:t>
            </a:r>
            <a:endParaRPr lang="de-AT" dirty="0"/>
          </a:p>
        </p:txBody>
      </p:sp>
      <p:cxnSp>
        <p:nvCxnSpPr>
          <p:cNvPr id="33" name="Gerade Verbindung mit Pfeil 32"/>
          <p:cNvCxnSpPr/>
          <p:nvPr/>
        </p:nvCxnSpPr>
        <p:spPr>
          <a:xfrm flipH="1">
            <a:off x="10726296" y="897130"/>
            <a:ext cx="341988" cy="74616"/>
          </a:xfrm>
          <a:prstGeom prst="straightConnector1">
            <a:avLst/>
          </a:prstGeom>
          <a:ln w="12700" cap="sq">
            <a:solidFill>
              <a:srgbClr val="C0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H="1" flipV="1">
            <a:off x="10726296" y="851388"/>
            <a:ext cx="359937" cy="30282"/>
          </a:xfrm>
          <a:prstGeom prst="straightConnector1">
            <a:avLst/>
          </a:prstGeom>
          <a:ln w="12700" cap="sq">
            <a:solidFill>
              <a:srgbClr val="C0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319488" y="753114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C00000"/>
                </a:solidFill>
              </a:rPr>
              <a:t>2</a:t>
            </a:r>
            <a:r>
              <a:rPr lang="el-GR" dirty="0">
                <a:solidFill>
                  <a:srgbClr val="C00000"/>
                </a:solidFill>
              </a:rPr>
              <a:t>γ</a:t>
            </a:r>
            <a:endParaRPr lang="de-AT" dirty="0">
              <a:solidFill>
                <a:srgbClr val="C00000"/>
              </a:solidFill>
            </a:endParaRPr>
          </a:p>
        </p:txBody>
      </p:sp>
      <p:sp>
        <p:nvSpPr>
          <p:cNvPr id="23" name="Fußzeilenplatzhalter 4">
            <a:extLst>
              <a:ext uri="{FF2B5EF4-FFF2-40B4-BE49-F238E27FC236}">
                <a16:creationId xmlns:a16="http://schemas.microsoft.com/office/drawing/2014/main" id="{EE458E47-778C-4932-A7BB-5F871DC37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23596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594747"/>
                <a:ext cx="11537950" cy="4558346"/>
              </a:xfrm>
            </p:spPr>
            <p:txBody>
              <a:bodyPr/>
              <a:lstStyle/>
              <a:p>
                <a:r>
                  <a:rPr lang="de-AT" dirty="0"/>
                  <a:t>In a </a:t>
                </a:r>
                <a:r>
                  <a:rPr lang="de-AT" dirty="0" err="1"/>
                  <a:t>static</a:t>
                </a:r>
                <a:r>
                  <a:rPr lang="de-AT" dirty="0"/>
                  <a:t> </a:t>
                </a:r>
                <a:r>
                  <a:rPr lang="de-AT" dirty="0" err="1"/>
                  <a:t>magnetic</a:t>
                </a:r>
                <a:r>
                  <a:rPr lang="de-AT" dirty="0"/>
                  <a:t> </a:t>
                </a:r>
                <a:r>
                  <a:rPr lang="de-AT" dirty="0" err="1"/>
                  <a:t>field</a:t>
                </a:r>
                <a:r>
                  <a:rPr lang="de-AT" dirty="0"/>
                  <a:t>:</a:t>
                </a:r>
              </a:p>
              <a:p>
                <a:pPr lvl="1"/>
                <a:r>
                  <a:rPr lang="de-AT" dirty="0"/>
                  <a:t>antiparallel </a:t>
                </a:r>
                <a:r>
                  <a:rPr lang="de-AT" dirty="0" err="1"/>
                  <a:t>spin</a:t>
                </a:r>
                <a:r>
                  <a:rPr lang="de-AT" dirty="0"/>
                  <a:t> </a:t>
                </a:r>
                <a:r>
                  <a:rPr lang="de-AT" dirty="0" err="1"/>
                  <a:t>states</a:t>
                </a:r>
                <a:r>
                  <a:rPr lang="de-AT" dirty="0"/>
                  <a:t> pick </a:t>
                </a:r>
                <a:r>
                  <a:rPr lang="de-AT" dirty="0" err="1"/>
                  <a:t>up</a:t>
                </a:r>
                <a:r>
                  <a:rPr lang="de-AT" dirty="0"/>
                  <a:t> ∆E</a:t>
                </a:r>
              </a:p>
              <a:p>
                <a:pPr lvl="1"/>
                <a:r>
                  <a:rPr lang="de-AT" dirty="0" err="1">
                    <a:solidFill>
                      <a:srgbClr val="C00000"/>
                    </a:solidFill>
                  </a:rPr>
                  <a:t>magnetic</a:t>
                </a:r>
                <a:r>
                  <a:rPr lang="de-AT" dirty="0">
                    <a:solidFill>
                      <a:srgbClr val="C00000"/>
                    </a:solidFill>
                  </a:rPr>
                  <a:t> </a:t>
                </a:r>
                <a:r>
                  <a:rPr lang="de-AT" dirty="0" err="1">
                    <a:solidFill>
                      <a:srgbClr val="C00000"/>
                    </a:solidFill>
                  </a:rPr>
                  <a:t>quenching</a:t>
                </a:r>
                <a:endParaRPr lang="de-AT" dirty="0">
                  <a:solidFill>
                    <a:srgbClr val="C00000"/>
                  </a:solidFill>
                </a:endParaRPr>
              </a:p>
              <a:p>
                <a:r>
                  <a:rPr lang="de-AT" dirty="0"/>
                  <a:t>one </a:t>
                </a:r>
                <a:r>
                  <a:rPr lang="de-AT" dirty="0" err="1"/>
                  <a:t>calculates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𝐻𝐹𝑆</m:t>
                        </m:r>
                      </m:sub>
                    </m:sSub>
                  </m:oMath>
                </a14:m>
                <a:r>
                  <a:rPr lang="de-AT" dirty="0"/>
                  <a:t> </a:t>
                </a:r>
                <a:r>
                  <a:rPr lang="de-AT" dirty="0" err="1"/>
                  <a:t>from</a:t>
                </a:r>
                <a:r>
                  <a:rPr lang="de-AT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</a:rPr>
                          <m:t>mix</m:t>
                        </m:r>
                      </m:sub>
                    </m:sSub>
                    <m:r>
                      <a:rPr lang="de-AT" i="1">
                        <a:latin typeface="Cambria Math" panose="02040503050406030204" pitchFamily="18" charset="0"/>
                      </a:rPr>
                      <m:t>≈0.5⋅</m:t>
                    </m:r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</a:rPr>
                          <m:t>HFS</m:t>
                        </m:r>
                      </m:sub>
                    </m:sSub>
                    <m:d>
                      <m:d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de-AT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de-AT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de-AT" dirty="0"/>
              </a:p>
              <a:p>
                <a:pPr lvl="1"/>
                <a:r>
                  <a:rPr lang="de-AT" dirty="0" err="1"/>
                  <a:t>where</a:t>
                </a:r>
                <a:r>
                  <a:rPr lang="de-AT" dirty="0"/>
                  <a:t>: </a:t>
                </a:r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de-AT" i="1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AT" i="1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b>
                          <m:sSub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AT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AT">
                                <a:latin typeface="Cambria Math" panose="02040503050406030204" pitchFamily="18" charset="0"/>
                              </a:rPr>
                              <m:t>HFS</m:t>
                            </m:r>
                          </m:sub>
                        </m:sSub>
                      </m:den>
                    </m:f>
                  </m:oMath>
                </a14:m>
                <a:endParaRPr lang="de-AT" dirty="0"/>
              </a:p>
              <a:p>
                <a:pPr marL="361950" lvl="1" indent="0">
                  <a:buNone/>
                </a:pPr>
                <a:endParaRPr lang="de-AT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594747"/>
                <a:ext cx="11537950" cy="4558346"/>
              </a:xfrm>
              <a:blipFill>
                <a:blip r:embed="rId2"/>
                <a:stretch>
                  <a:fillRect l="-264" t="-200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Indirect measurements</a:t>
            </a:r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246" y="670064"/>
            <a:ext cx="4710761" cy="5795385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>
          <a:xfrm flipV="1">
            <a:off x="11062171" y="2344968"/>
            <a:ext cx="240276" cy="288032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11062171" y="2488984"/>
            <a:ext cx="330716" cy="14401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11062171" y="2633000"/>
            <a:ext cx="330716" cy="2016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11068284" y="609098"/>
            <a:ext cx="288032" cy="288032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V="1">
            <a:off x="11068284" y="753114"/>
            <a:ext cx="330716" cy="14401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11068284" y="897130"/>
            <a:ext cx="330716" cy="2016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V="1">
            <a:off x="11058556" y="5752712"/>
            <a:ext cx="288032" cy="14401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V="1">
            <a:off x="11068284" y="5589240"/>
            <a:ext cx="234163" cy="307488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11422211" y="2267580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3</a:t>
            </a:r>
            <a:r>
              <a:rPr lang="el-GR" dirty="0"/>
              <a:t>γ</a:t>
            </a:r>
            <a:endParaRPr lang="de-AT" dirty="0"/>
          </a:p>
        </p:txBody>
      </p:sp>
      <p:sp>
        <p:nvSpPr>
          <p:cNvPr id="30" name="Textfeld 29"/>
          <p:cNvSpPr txBox="1"/>
          <p:nvPr/>
        </p:nvSpPr>
        <p:spPr>
          <a:xfrm>
            <a:off x="11389622" y="578885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3</a:t>
            </a:r>
            <a:r>
              <a:rPr lang="el-GR" dirty="0"/>
              <a:t>γ</a:t>
            </a:r>
            <a:endParaRPr lang="de-AT" dirty="0"/>
          </a:p>
        </p:txBody>
      </p:sp>
      <p:sp>
        <p:nvSpPr>
          <p:cNvPr id="31" name="Textfeld 30"/>
          <p:cNvSpPr txBox="1"/>
          <p:nvPr/>
        </p:nvSpPr>
        <p:spPr>
          <a:xfrm>
            <a:off x="11365273" y="5453181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2</a:t>
            </a:r>
            <a:r>
              <a:rPr lang="el-GR" dirty="0"/>
              <a:t>γ</a:t>
            </a:r>
            <a:endParaRPr lang="de-AT" dirty="0"/>
          </a:p>
        </p:txBody>
      </p:sp>
      <p:cxnSp>
        <p:nvCxnSpPr>
          <p:cNvPr id="33" name="Gerade Verbindung mit Pfeil 32"/>
          <p:cNvCxnSpPr/>
          <p:nvPr/>
        </p:nvCxnSpPr>
        <p:spPr>
          <a:xfrm flipH="1">
            <a:off x="10726296" y="897130"/>
            <a:ext cx="341988" cy="74616"/>
          </a:xfrm>
          <a:prstGeom prst="straightConnector1">
            <a:avLst/>
          </a:prstGeom>
          <a:ln w="12700" cap="sq">
            <a:solidFill>
              <a:srgbClr val="C0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H="1" flipV="1">
            <a:off x="10726296" y="851388"/>
            <a:ext cx="359937" cy="30282"/>
          </a:xfrm>
          <a:prstGeom prst="straightConnector1">
            <a:avLst/>
          </a:prstGeom>
          <a:ln w="12700" cap="sq">
            <a:solidFill>
              <a:srgbClr val="C0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319488" y="753114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C00000"/>
                </a:solidFill>
              </a:rPr>
              <a:t>2</a:t>
            </a:r>
            <a:r>
              <a:rPr lang="el-GR" dirty="0">
                <a:solidFill>
                  <a:srgbClr val="C00000"/>
                </a:solidFill>
              </a:rPr>
              <a:t>γ</a:t>
            </a:r>
            <a:endParaRPr lang="de-AT" dirty="0">
              <a:solidFill>
                <a:srgbClr val="C00000"/>
              </a:solidFill>
            </a:endParaRPr>
          </a:p>
        </p:txBody>
      </p:sp>
      <p:sp>
        <p:nvSpPr>
          <p:cNvPr id="23" name="Fußzeilenplatzhalter 4">
            <a:extLst>
              <a:ext uri="{FF2B5EF4-FFF2-40B4-BE49-F238E27FC236}">
                <a16:creationId xmlns:a16="http://schemas.microsoft.com/office/drawing/2014/main" id="{7402948D-1936-4BA4-8AF9-765AE645E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415285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594747"/>
                <a:ext cx="11537950" cy="4558346"/>
              </a:xfrm>
            </p:spPr>
            <p:txBody>
              <a:bodyPr/>
              <a:lstStyle/>
              <a:p>
                <a:r>
                  <a:rPr lang="de-AT" dirty="0"/>
                  <a:t>In a </a:t>
                </a:r>
                <a:r>
                  <a:rPr lang="de-AT" dirty="0" err="1"/>
                  <a:t>static</a:t>
                </a:r>
                <a:r>
                  <a:rPr lang="de-AT" dirty="0"/>
                  <a:t> </a:t>
                </a:r>
                <a:r>
                  <a:rPr lang="de-AT" dirty="0" err="1"/>
                  <a:t>magnetic</a:t>
                </a:r>
                <a:r>
                  <a:rPr lang="de-AT" dirty="0"/>
                  <a:t> </a:t>
                </a:r>
                <a:r>
                  <a:rPr lang="de-AT" dirty="0" err="1"/>
                  <a:t>field</a:t>
                </a:r>
                <a:r>
                  <a:rPr lang="de-AT" dirty="0"/>
                  <a:t>:</a:t>
                </a:r>
              </a:p>
              <a:p>
                <a:pPr lvl="1"/>
                <a:r>
                  <a:rPr lang="de-AT" dirty="0"/>
                  <a:t>antiparallel </a:t>
                </a:r>
                <a:r>
                  <a:rPr lang="de-AT" dirty="0" err="1"/>
                  <a:t>spin</a:t>
                </a:r>
                <a:r>
                  <a:rPr lang="de-AT" dirty="0"/>
                  <a:t> </a:t>
                </a:r>
                <a:r>
                  <a:rPr lang="de-AT" dirty="0" err="1"/>
                  <a:t>states</a:t>
                </a:r>
                <a:r>
                  <a:rPr lang="de-AT" dirty="0"/>
                  <a:t> pick </a:t>
                </a:r>
                <a:r>
                  <a:rPr lang="de-AT" dirty="0" err="1"/>
                  <a:t>up</a:t>
                </a:r>
                <a:r>
                  <a:rPr lang="de-AT" dirty="0"/>
                  <a:t> ∆E</a:t>
                </a:r>
              </a:p>
              <a:p>
                <a:pPr lvl="1"/>
                <a:r>
                  <a:rPr lang="de-AT" dirty="0" err="1">
                    <a:solidFill>
                      <a:srgbClr val="C00000"/>
                    </a:solidFill>
                  </a:rPr>
                  <a:t>magnetic</a:t>
                </a:r>
                <a:r>
                  <a:rPr lang="de-AT" dirty="0">
                    <a:solidFill>
                      <a:srgbClr val="C00000"/>
                    </a:solidFill>
                  </a:rPr>
                  <a:t> </a:t>
                </a:r>
                <a:r>
                  <a:rPr lang="de-AT" dirty="0" err="1">
                    <a:solidFill>
                      <a:srgbClr val="C00000"/>
                    </a:solidFill>
                  </a:rPr>
                  <a:t>quenching</a:t>
                </a:r>
                <a:endParaRPr lang="de-AT" dirty="0">
                  <a:solidFill>
                    <a:srgbClr val="C00000"/>
                  </a:solidFill>
                </a:endParaRPr>
              </a:p>
              <a:p>
                <a:r>
                  <a:rPr lang="de-AT" dirty="0"/>
                  <a:t>one </a:t>
                </a:r>
                <a:r>
                  <a:rPr lang="de-AT" dirty="0" err="1"/>
                  <a:t>calculates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𝐻𝐹𝑆</m:t>
                        </m:r>
                      </m:sub>
                    </m:sSub>
                  </m:oMath>
                </a14:m>
                <a:r>
                  <a:rPr lang="de-AT" dirty="0"/>
                  <a:t> </a:t>
                </a:r>
                <a:r>
                  <a:rPr lang="de-AT" dirty="0" err="1"/>
                  <a:t>from</a:t>
                </a:r>
                <a:r>
                  <a:rPr lang="de-AT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</a:rPr>
                          <m:t>mix</m:t>
                        </m:r>
                      </m:sub>
                    </m:sSub>
                    <m:r>
                      <a:rPr lang="de-AT" i="1">
                        <a:latin typeface="Cambria Math" panose="02040503050406030204" pitchFamily="18" charset="0"/>
                      </a:rPr>
                      <m:t>≈0.5⋅</m:t>
                    </m:r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</a:rPr>
                          <m:t>HFS</m:t>
                        </m:r>
                      </m:sub>
                    </m:sSub>
                    <m:d>
                      <m:d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de-AT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de-AT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de-AT" dirty="0"/>
              </a:p>
              <a:p>
                <a:pPr lvl="1"/>
                <a:r>
                  <a:rPr lang="de-AT" dirty="0" err="1"/>
                  <a:t>where</a:t>
                </a:r>
                <a:r>
                  <a:rPr lang="de-AT" dirty="0"/>
                  <a:t>: </a:t>
                </a:r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de-AT" i="1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AT" i="1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b>
                          <m:sSub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AT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AT">
                                <a:latin typeface="Cambria Math" panose="02040503050406030204" pitchFamily="18" charset="0"/>
                              </a:rPr>
                              <m:t>HFS</m:t>
                            </m:r>
                          </m:sub>
                        </m:sSub>
                      </m:den>
                    </m:f>
                  </m:oMath>
                </a14:m>
                <a:endParaRPr lang="de-AT" dirty="0"/>
              </a:p>
              <a:p>
                <a:pPr marL="361950" lvl="1" indent="-361950">
                  <a:spcBef>
                    <a:spcPts val="500"/>
                  </a:spcBef>
                </a:pPr>
                <a:r>
                  <a:rPr lang="de-AT" dirty="0"/>
                  <a:t>Disadvantages</a:t>
                </a:r>
              </a:p>
              <a:p>
                <a:pPr lvl="1"/>
                <a:r>
                  <a:rPr lang="de-AT" dirty="0" err="1"/>
                  <a:t>needs</a:t>
                </a:r>
                <a:r>
                  <a:rPr lang="de-AT" dirty="0"/>
                  <a:t> </a:t>
                </a:r>
                <a:r>
                  <a:rPr lang="de-AT" dirty="0" err="1"/>
                  <a:t>very</a:t>
                </a:r>
                <a:r>
                  <a:rPr lang="de-AT" dirty="0"/>
                  <a:t> high B-Fields (</a:t>
                </a:r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</a:rPr>
                      <m:t>~ 1 </m:t>
                    </m:r>
                    <m:r>
                      <a:rPr lang="de-AT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de-AT" dirty="0"/>
                  <a:t>)</a:t>
                </a:r>
              </a:p>
              <a:p>
                <a:pPr lvl="1"/>
                <a:r>
                  <a:rPr lang="de-AT" dirty="0" err="1"/>
                  <a:t>inhomogeneities</a:t>
                </a:r>
                <a:r>
                  <a:rPr lang="de-AT" dirty="0"/>
                  <a:t> in </a:t>
                </a:r>
                <a:r>
                  <a:rPr lang="de-AT" dirty="0" err="1"/>
                  <a:t>the</a:t>
                </a:r>
                <a:r>
                  <a:rPr lang="de-AT" dirty="0"/>
                  <a:t> </a:t>
                </a:r>
                <a:r>
                  <a:rPr lang="de-AT" dirty="0" err="1"/>
                  <a:t>fields</a:t>
                </a:r>
                <a:r>
                  <a:rPr lang="de-AT" dirty="0"/>
                  <a:t> </a:t>
                </a:r>
                <a:r>
                  <a:rPr lang="de-AT" dirty="0" err="1"/>
                  <a:t>contribute</a:t>
                </a:r>
                <a:endParaRPr lang="de-AT" dirty="0"/>
              </a:p>
              <a:p>
                <a:pPr marL="361950" lvl="1" indent="0">
                  <a:buNone/>
                </a:pPr>
                <a:r>
                  <a:rPr lang="de-AT" dirty="0"/>
                  <a:t>    </a:t>
                </a:r>
                <a:r>
                  <a:rPr lang="de-AT" dirty="0" err="1"/>
                  <a:t>directly</a:t>
                </a:r>
                <a:r>
                  <a:rPr lang="de-AT" dirty="0"/>
                  <a:t> </a:t>
                </a:r>
                <a:r>
                  <a:rPr lang="de-AT" dirty="0" err="1"/>
                  <a:t>to</a:t>
                </a:r>
                <a:r>
                  <a:rPr lang="de-AT" dirty="0"/>
                  <a:t> </a:t>
                </a:r>
                <a:r>
                  <a:rPr lang="de-AT" dirty="0" err="1"/>
                  <a:t>systematic</a:t>
                </a:r>
                <a:r>
                  <a:rPr lang="de-AT" dirty="0"/>
                  <a:t> </a:t>
                </a:r>
                <a:r>
                  <a:rPr lang="de-AT" dirty="0" err="1"/>
                  <a:t>errors</a:t>
                </a:r>
                <a:endParaRPr lang="de-AT" dirty="0"/>
              </a:p>
              <a:p>
                <a:endParaRPr lang="de-AT" dirty="0"/>
              </a:p>
              <a:p>
                <a:pPr marL="361950" lvl="1" indent="0">
                  <a:buNone/>
                </a:pPr>
                <a:endParaRPr lang="de-AT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594747"/>
                <a:ext cx="11537950" cy="4558346"/>
              </a:xfrm>
              <a:blipFill>
                <a:blip r:embed="rId2"/>
                <a:stretch>
                  <a:fillRect l="-264" t="-200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Indirect measurements</a:t>
            </a:r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246" y="670064"/>
            <a:ext cx="4710761" cy="5795385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>
          <a:xfrm flipV="1">
            <a:off x="11062171" y="2344968"/>
            <a:ext cx="240276" cy="288032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11062171" y="2488984"/>
            <a:ext cx="330716" cy="14401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11062171" y="2633000"/>
            <a:ext cx="330716" cy="2016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11068284" y="609098"/>
            <a:ext cx="288032" cy="288032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V="1">
            <a:off x="11068284" y="753114"/>
            <a:ext cx="330716" cy="14401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11068284" y="897130"/>
            <a:ext cx="330716" cy="2016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V="1">
            <a:off x="11058556" y="5752712"/>
            <a:ext cx="288032" cy="14401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V="1">
            <a:off x="11068284" y="5589240"/>
            <a:ext cx="234163" cy="307488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11422211" y="2267580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3</a:t>
            </a:r>
            <a:r>
              <a:rPr lang="el-GR" dirty="0"/>
              <a:t>γ</a:t>
            </a:r>
            <a:endParaRPr lang="de-AT" dirty="0"/>
          </a:p>
        </p:txBody>
      </p:sp>
      <p:sp>
        <p:nvSpPr>
          <p:cNvPr id="30" name="Textfeld 29"/>
          <p:cNvSpPr txBox="1"/>
          <p:nvPr/>
        </p:nvSpPr>
        <p:spPr>
          <a:xfrm>
            <a:off x="11389622" y="578885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3</a:t>
            </a:r>
            <a:r>
              <a:rPr lang="el-GR" dirty="0"/>
              <a:t>γ</a:t>
            </a:r>
            <a:endParaRPr lang="de-AT" dirty="0"/>
          </a:p>
        </p:txBody>
      </p:sp>
      <p:sp>
        <p:nvSpPr>
          <p:cNvPr id="31" name="Textfeld 30"/>
          <p:cNvSpPr txBox="1"/>
          <p:nvPr/>
        </p:nvSpPr>
        <p:spPr>
          <a:xfrm>
            <a:off x="11365273" y="5453181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2</a:t>
            </a:r>
            <a:r>
              <a:rPr lang="el-GR" dirty="0"/>
              <a:t>γ</a:t>
            </a:r>
            <a:endParaRPr lang="de-AT" dirty="0"/>
          </a:p>
        </p:txBody>
      </p:sp>
      <p:cxnSp>
        <p:nvCxnSpPr>
          <p:cNvPr id="33" name="Gerade Verbindung mit Pfeil 32"/>
          <p:cNvCxnSpPr/>
          <p:nvPr/>
        </p:nvCxnSpPr>
        <p:spPr>
          <a:xfrm flipH="1">
            <a:off x="10726296" y="897130"/>
            <a:ext cx="341988" cy="74616"/>
          </a:xfrm>
          <a:prstGeom prst="straightConnector1">
            <a:avLst/>
          </a:prstGeom>
          <a:ln w="12700" cap="sq">
            <a:solidFill>
              <a:srgbClr val="C0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H="1" flipV="1">
            <a:off x="10726296" y="851388"/>
            <a:ext cx="359937" cy="30282"/>
          </a:xfrm>
          <a:prstGeom prst="straightConnector1">
            <a:avLst/>
          </a:prstGeom>
          <a:ln w="12700" cap="sq">
            <a:solidFill>
              <a:srgbClr val="C0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319488" y="753114"/>
            <a:ext cx="45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C00000"/>
                </a:solidFill>
              </a:rPr>
              <a:t>2</a:t>
            </a:r>
            <a:r>
              <a:rPr lang="el-GR" dirty="0">
                <a:solidFill>
                  <a:srgbClr val="C00000"/>
                </a:solidFill>
              </a:rPr>
              <a:t>γ</a:t>
            </a:r>
            <a:endParaRPr lang="de-AT" dirty="0">
              <a:solidFill>
                <a:srgbClr val="C00000"/>
              </a:solidFill>
            </a:endParaRPr>
          </a:p>
        </p:txBody>
      </p:sp>
      <p:sp>
        <p:nvSpPr>
          <p:cNvPr id="23" name="Fußzeilenplatzhalter 4">
            <a:extLst>
              <a:ext uri="{FF2B5EF4-FFF2-40B4-BE49-F238E27FC236}">
                <a16:creationId xmlns:a16="http://schemas.microsoft.com/office/drawing/2014/main" id="{7402948D-1936-4BA4-8AF9-765AE645E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1554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9F43DB8-2DC9-417E-B31C-93581A558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379E0A5-E4E9-4090-87F0-020728F2E4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C8D46FE-276C-4D95-9B39-C10DD23E21F7}"/>
              </a:ext>
            </a:extLst>
          </p:cNvPr>
          <p:cNvSpPr txBox="1">
            <a:spLocks/>
          </p:cNvSpPr>
          <p:nvPr/>
        </p:nvSpPr>
        <p:spPr>
          <a:xfrm>
            <a:off x="6285565" y="1592714"/>
            <a:ext cx="5567205" cy="4644575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/>
              <a:t>Pulsed beam (since 2015)</a:t>
            </a:r>
            <a:endParaRPr lang="de-AT" dirty="0"/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0465921F-F6C3-419E-B8C9-2EEA58D1C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de-AT" dirty="0"/>
              <a:t>ETH </a:t>
            </a:r>
            <a:r>
              <a:rPr lang="de-AT" dirty="0" err="1"/>
              <a:t>slow</a:t>
            </a:r>
            <a:r>
              <a:rPr lang="de-AT" dirty="0"/>
              <a:t> </a:t>
            </a:r>
            <a:r>
              <a:rPr lang="de-AT" dirty="0" err="1"/>
              <a:t>positron</a:t>
            </a:r>
            <a:r>
              <a:rPr lang="de-AT" dirty="0"/>
              <a:t> </a:t>
            </a:r>
            <a:r>
              <a:rPr lang="de-AT" dirty="0" err="1"/>
              <a:t>beamlines</a:t>
            </a:r>
            <a:endParaRPr lang="de-A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AB0D9FF-AC6A-494C-99CD-81E78FFC07D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73595" y="2078797"/>
            <a:ext cx="5004000" cy="3672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8603D61-1184-41C6-A45C-BF06F7A59DB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453659" y="2078797"/>
            <a:ext cx="5004000" cy="3672000"/>
          </a:xfrm>
          <a:prstGeom prst="rect">
            <a:avLst/>
          </a:prstGeom>
        </p:spPr>
      </p:pic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7D36178C-5B1E-420B-9007-F19704B246B3}"/>
              </a:ext>
            </a:extLst>
          </p:cNvPr>
          <p:cNvSpPr txBox="1">
            <a:spLocks/>
          </p:cNvSpPr>
          <p:nvPr/>
        </p:nvSpPr>
        <p:spPr>
          <a:xfrm>
            <a:off x="476251" y="1592714"/>
            <a:ext cx="5577644" cy="4644575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Continuous</a:t>
            </a:r>
            <a:r>
              <a:rPr lang="de-AT" dirty="0"/>
              <a:t> beam (</a:t>
            </a:r>
            <a:r>
              <a:rPr lang="de-AT" dirty="0" err="1"/>
              <a:t>since</a:t>
            </a:r>
            <a:r>
              <a:rPr lang="de-AT" dirty="0"/>
              <a:t> 2012)</a:t>
            </a:r>
          </a:p>
          <a:p>
            <a:endParaRPr lang="de-AT" dirty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EE7B7E2D-8F13-42EA-A04D-7FC3B9E2FD41}"/>
              </a:ext>
            </a:extLst>
          </p:cNvPr>
          <p:cNvSpPr txBox="1">
            <a:spLocks/>
          </p:cNvSpPr>
          <p:nvPr/>
        </p:nvSpPr>
        <p:spPr>
          <a:xfrm>
            <a:off x="6094413" y="1597055"/>
            <a:ext cx="5577644" cy="4644575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Pulsed</a:t>
            </a:r>
            <a:r>
              <a:rPr lang="de-AT" dirty="0"/>
              <a:t> beam (</a:t>
            </a:r>
            <a:r>
              <a:rPr lang="de-AT" dirty="0" err="1"/>
              <a:t>since</a:t>
            </a:r>
            <a:r>
              <a:rPr lang="de-AT" dirty="0"/>
              <a:t> 2015)</a:t>
            </a:r>
          </a:p>
          <a:p>
            <a:endParaRPr lang="de-AT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DD8929E-C321-4590-BEC9-3AC0171059B7}"/>
              </a:ext>
            </a:extLst>
          </p:cNvPr>
          <p:cNvSpPr/>
          <p:nvPr/>
        </p:nvSpPr>
        <p:spPr>
          <a:xfrm>
            <a:off x="1485107" y="2564904"/>
            <a:ext cx="3744416" cy="216024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874E348-C7F2-4F0C-A58A-4439F91C51D2}"/>
              </a:ext>
            </a:extLst>
          </p:cNvPr>
          <p:cNvSpPr txBox="1"/>
          <p:nvPr/>
        </p:nvSpPr>
        <p:spPr>
          <a:xfrm>
            <a:off x="1476077" y="2754794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AT" dirty="0"/>
          </a:p>
          <a:p>
            <a:pPr algn="ctr"/>
            <a:r>
              <a:rPr lang="de-AT" sz="2400" dirty="0" err="1"/>
              <a:t>see</a:t>
            </a:r>
            <a:r>
              <a:rPr lang="de-AT" sz="2400" dirty="0"/>
              <a:t> </a:t>
            </a:r>
            <a:r>
              <a:rPr lang="de-AT" sz="2400" dirty="0" err="1"/>
              <a:t>talk</a:t>
            </a:r>
            <a:r>
              <a:rPr lang="de-AT" sz="2400" dirty="0"/>
              <a:t> </a:t>
            </a:r>
            <a:r>
              <a:rPr lang="de-AT" sz="2400" dirty="0" err="1"/>
              <a:t>by</a:t>
            </a:r>
            <a:r>
              <a:rPr lang="de-AT" sz="2400" dirty="0"/>
              <a:t> </a:t>
            </a:r>
            <a:br>
              <a:rPr lang="de-AT" sz="2400" dirty="0"/>
            </a:br>
            <a:r>
              <a:rPr lang="de-AT" sz="2400" dirty="0"/>
              <a:t>Carlos Vigo Hernandez</a:t>
            </a:r>
          </a:p>
          <a:p>
            <a:pPr algn="ctr"/>
            <a:r>
              <a:rPr lang="de-AT" sz="2400" dirty="0" err="1"/>
              <a:t>tomorrow</a:t>
            </a:r>
            <a:r>
              <a:rPr lang="de-AT" sz="2400" dirty="0"/>
              <a:t>, 16:50</a:t>
            </a:r>
          </a:p>
          <a:p>
            <a:endParaRPr lang="de-AT" dirty="0"/>
          </a:p>
        </p:txBody>
      </p:sp>
      <p:sp>
        <p:nvSpPr>
          <p:cNvPr id="15" name="Foliennummernplatzhalter 3">
            <a:extLst>
              <a:ext uri="{FF2B5EF4-FFF2-40B4-BE49-F238E27FC236}">
                <a16:creationId xmlns:a16="http://schemas.microsoft.com/office/drawing/2014/main" id="{56F59999-4FE8-462D-A09B-6CC478D59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4905" y="6308726"/>
            <a:ext cx="355461" cy="468312"/>
          </a:xfrm>
        </p:spPr>
        <p:txBody>
          <a:bodyPr/>
          <a:lstStyle/>
          <a:p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</p:spPr>
            <p:txBody>
              <a:bodyPr/>
              <a:lstStyle/>
              <a:p>
                <a:r>
                  <a:rPr lang="en-US" noProof="0" dirty="0"/>
                  <a:t>In dense gases</a:t>
                </a:r>
              </a:p>
              <a:p>
                <a:pPr lvl="1"/>
                <a:r>
                  <a:rPr lang="en-US" noProof="0" dirty="0"/>
                  <a:t>gas acts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AT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b="0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b="0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noProof="0" dirty="0"/>
                  <a:t> target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noProof="0" dirty="0"/>
                  <a:t> can ionize a gas atom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noProof="0" dirty="0"/>
                  <a:t> picks </a:t>
                </a:r>
                <a:r>
                  <a:rPr lang="en-US" dirty="0"/>
                  <a:t>up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noProof="0" dirty="0"/>
                  <a:t> and forms Ps</a:t>
                </a:r>
                <a:endParaRPr lang="en-US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  <a:blipFill>
                <a:blip r:embed="rId3"/>
                <a:stretch>
                  <a:fillRect l="-264" t="-183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15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Measurements in dense gases</a:t>
            </a:r>
            <a:endParaRPr lang="en-US" noProof="0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5861873-8CE6-4DD6-8AE8-15FCA8FCC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241147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</p:spPr>
            <p:txBody>
              <a:bodyPr/>
              <a:lstStyle/>
              <a:p>
                <a:r>
                  <a:rPr lang="en-US" noProof="0" dirty="0"/>
                  <a:t>In dense gases</a:t>
                </a:r>
              </a:p>
              <a:p>
                <a:pPr lvl="1"/>
                <a:r>
                  <a:rPr lang="en-US" noProof="0" dirty="0"/>
                  <a:t>gas acts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AT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b="0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b="0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noProof="0" dirty="0"/>
                  <a:t> target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noProof="0" dirty="0"/>
                  <a:t> can ionize a gas atom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noProof="0" dirty="0"/>
                  <a:t> picks </a:t>
                </a:r>
                <a:r>
                  <a:rPr lang="en-US" dirty="0"/>
                  <a:t>up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noProof="0" dirty="0"/>
                  <a:t> and forms Ps</a:t>
                </a:r>
              </a:p>
              <a:p>
                <a:r>
                  <a:rPr lang="en-US" dirty="0"/>
                  <a:t>Advantage: no need for a beam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  <a:blipFill>
                <a:blip r:embed="rId3"/>
                <a:stretch>
                  <a:fillRect l="-264" t="-183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15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Measurements in dense gases</a:t>
            </a:r>
            <a:endParaRPr lang="en-US" noProof="0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1E88276-9CFD-456F-BB92-2FDDF8392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261468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</p:spPr>
            <p:txBody>
              <a:bodyPr/>
              <a:lstStyle/>
              <a:p>
                <a:r>
                  <a:rPr lang="en-US" noProof="0" dirty="0"/>
                  <a:t>In dense gases</a:t>
                </a:r>
              </a:p>
              <a:p>
                <a:pPr lvl="1"/>
                <a:r>
                  <a:rPr lang="en-US" noProof="0" dirty="0"/>
                  <a:t>gas acts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AT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b="0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b="0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noProof="0" dirty="0"/>
                  <a:t> target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noProof="0" dirty="0"/>
                  <a:t> can ionize a gas atom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noProof="0" dirty="0"/>
                  <a:t> picks </a:t>
                </a:r>
                <a:r>
                  <a:rPr lang="en-US" dirty="0"/>
                  <a:t>up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noProof="0" dirty="0"/>
                  <a:t> and forms Ps</a:t>
                </a:r>
              </a:p>
              <a:p>
                <a:r>
                  <a:rPr lang="en-US" dirty="0"/>
                  <a:t>Advantage: no need for a beam</a:t>
                </a:r>
              </a:p>
              <a:p>
                <a:r>
                  <a:rPr lang="en-US" noProof="0" dirty="0"/>
                  <a:t>Disadvantages:</a:t>
                </a:r>
              </a:p>
              <a:p>
                <a:pPr lvl="1"/>
                <a:r>
                  <a:rPr lang="en-US" dirty="0"/>
                  <a:t>E field of gas atoms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/>
                  <a:t> Stark effect</a:t>
                </a:r>
              </a:p>
              <a:p>
                <a:pPr lvl="1"/>
                <a:r>
                  <a:rPr lang="en-US" dirty="0"/>
                  <a:t>Needs extrapolation to vacuum</a:t>
                </a:r>
              </a:p>
              <a:p>
                <a:pPr lvl="1"/>
                <a:r>
                  <a:rPr lang="en-US" dirty="0"/>
                  <a:t>High MW powers can strongly interfere</a:t>
                </a:r>
                <a:br>
                  <a:rPr lang="en-US" dirty="0"/>
                </a:br>
                <a:r>
                  <a:rPr lang="en-US" dirty="0"/>
                  <a:t>with Ps production in gases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  <a:blipFill>
                <a:blip r:embed="rId3"/>
                <a:stretch>
                  <a:fillRect l="-264" t="-183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15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Measurements in dense gases</a:t>
            </a:r>
            <a:endParaRPr lang="en-US" noProof="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0662" y="1700808"/>
            <a:ext cx="6153597" cy="3804996"/>
          </a:xfrm>
          <a:prstGeom prst="rect">
            <a:avLst/>
          </a:prstGeom>
        </p:spPr>
      </p:pic>
      <p:sp>
        <p:nvSpPr>
          <p:cNvPr id="9" name="Inhaltsplatzhalter 10">
            <a:extLst>
              <a:ext uri="{FF2B5EF4-FFF2-40B4-BE49-F238E27FC236}">
                <a16:creationId xmlns:a16="http://schemas.microsoft.com/office/drawing/2014/main" id="{48F4E109-B027-4EC2-9719-66B1B78EF419}"/>
              </a:ext>
            </a:extLst>
          </p:cNvPr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  <a:p>
            <a:r>
              <a:rPr lang="de-AT" sz="1200" dirty="0">
                <a:latin typeface="LMRoman10-Regular"/>
              </a:rPr>
              <a:t>A. </a:t>
            </a:r>
            <a:r>
              <a:rPr lang="de-AT" sz="1200" dirty="0" err="1">
                <a:latin typeface="LMRoman10-Regular"/>
              </a:rPr>
              <a:t>Ishida</a:t>
            </a:r>
            <a:r>
              <a:rPr lang="de-AT" sz="1200" dirty="0">
                <a:latin typeface="LMRoman10-Regular"/>
              </a:rPr>
              <a:t> et al</a:t>
            </a:r>
            <a:r>
              <a:rPr lang="en-US" sz="1200" dirty="0">
                <a:latin typeface="LMRoman10-Regular"/>
              </a:rPr>
              <a:t>. New Precision Measurement of Hyperfine Splitting of Positronium. </a:t>
            </a:r>
            <a:r>
              <a:rPr lang="en-US" sz="1200" i="1" dirty="0">
                <a:latin typeface="LMRoman10-Italic"/>
              </a:rPr>
              <a:t>Phys. Rev. Lett. B</a:t>
            </a:r>
            <a:r>
              <a:rPr lang="en-US" sz="1200" dirty="0">
                <a:latin typeface="LMRoman10-Regular"/>
              </a:rPr>
              <a:t>, 734:338–344, June 2014.</a:t>
            </a:r>
            <a:endParaRPr lang="de-AT" sz="1200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3DD80296-4E5E-4902-84EC-6CAEF0120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90825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 descr=" 2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en-US" noProof="0" dirty="0"/>
              <a:t>Transition in vacuum</a:t>
            </a:r>
          </a:p>
          <a:p>
            <a:pPr lvl="1"/>
            <a:r>
              <a:rPr lang="en-US" noProof="0" dirty="0"/>
              <a:t>no extrapolation necessary</a:t>
            </a:r>
          </a:p>
          <a:p>
            <a:pPr lvl="1"/>
            <a:r>
              <a:rPr lang="en-US" dirty="0"/>
              <a:t>need a beam</a:t>
            </a:r>
          </a:p>
          <a:p>
            <a:pPr lvl="1"/>
            <a:r>
              <a:rPr lang="en-US" noProof="0" dirty="0"/>
              <a:t>need different converter</a:t>
            </a:r>
          </a:p>
        </p:txBody>
      </p:sp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16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</a:t>
            </a:r>
            <a:r>
              <a:rPr lang="en-US" noProof="0" dirty="0"/>
              <a:t>New technique avoiding systematic sources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4B1A03E-4038-49D4-8614-467C9593B8B1}"/>
              </a:ext>
            </a:extLst>
          </p:cNvPr>
          <p:cNvSpPr/>
          <p:nvPr/>
        </p:nvSpPr>
        <p:spPr>
          <a:xfrm>
            <a:off x="4509443" y="2204864"/>
            <a:ext cx="7560840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25DB8543-C151-4F5C-9837-466A7C30D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142409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E0EF1CE5-93CB-49F5-9FB9-C2CF4C0E08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" b="1515"/>
          <a:stretch/>
        </p:blipFill>
        <p:spPr>
          <a:xfrm>
            <a:off x="4221411" y="2109409"/>
            <a:ext cx="7938275" cy="4127903"/>
          </a:xfrm>
          <a:prstGeom prst="rect">
            <a:avLst/>
          </a:prstGeom>
        </p:spPr>
      </p:pic>
      <p:sp>
        <p:nvSpPr>
          <p:cNvPr id="2" name="Inhaltsplatzhalter 1" descr=" 2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en-US" dirty="0"/>
              <a:t>Transition in vacuum</a:t>
            </a:r>
          </a:p>
          <a:p>
            <a:pPr lvl="1"/>
            <a:r>
              <a:rPr lang="en-US" dirty="0"/>
              <a:t>no extrapolation necessary</a:t>
            </a:r>
          </a:p>
          <a:p>
            <a:pPr lvl="1"/>
            <a:r>
              <a:rPr lang="en-US" dirty="0"/>
              <a:t>need a beam</a:t>
            </a:r>
          </a:p>
          <a:p>
            <a:pPr lvl="1"/>
            <a:r>
              <a:rPr lang="en-US" dirty="0"/>
              <a:t>need different converter</a:t>
            </a:r>
          </a:p>
          <a:p>
            <a:pPr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Direct transition</a:t>
            </a:r>
          </a:p>
          <a:p>
            <a:pPr lvl="1"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doesn’t need strong B field</a:t>
            </a:r>
          </a:p>
          <a:p>
            <a:pPr lvl="1"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no homogeneity concerns</a:t>
            </a:r>
          </a:p>
        </p:txBody>
      </p:sp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16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</a:t>
            </a:r>
            <a:r>
              <a:rPr lang="en-US" noProof="0" dirty="0"/>
              <a:t>New technique avoiding systematic sources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4B1A03E-4038-49D4-8614-467C9593B8B1}"/>
              </a:ext>
            </a:extLst>
          </p:cNvPr>
          <p:cNvSpPr/>
          <p:nvPr/>
        </p:nvSpPr>
        <p:spPr>
          <a:xfrm>
            <a:off x="4509443" y="2204864"/>
            <a:ext cx="7560840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D144AA4D-BA23-4896-BFF4-D3835EF0B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361479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E0EF1CE5-93CB-49F5-9FB9-C2CF4C0E08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" b="1515"/>
          <a:stretch/>
        </p:blipFill>
        <p:spPr>
          <a:xfrm>
            <a:off x="4221411" y="2109409"/>
            <a:ext cx="7938275" cy="4127903"/>
          </a:xfrm>
          <a:prstGeom prst="rect">
            <a:avLst/>
          </a:prstGeom>
        </p:spPr>
      </p:pic>
      <p:sp>
        <p:nvSpPr>
          <p:cNvPr id="2" name="Inhaltsplatzhalter 1" descr=" 2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en-US" noProof="0" dirty="0"/>
              <a:t>Transition in vacuum</a:t>
            </a:r>
          </a:p>
          <a:p>
            <a:pPr lvl="1"/>
            <a:r>
              <a:rPr lang="en-US" noProof="0" dirty="0"/>
              <a:t>no extrapolation necessary</a:t>
            </a:r>
          </a:p>
          <a:p>
            <a:pPr lvl="1"/>
            <a:r>
              <a:rPr lang="en-US" dirty="0"/>
              <a:t>need a beam</a:t>
            </a:r>
          </a:p>
          <a:p>
            <a:pPr lvl="1"/>
            <a:r>
              <a:rPr lang="en-US" noProof="0" dirty="0"/>
              <a:t>need different converter</a:t>
            </a:r>
          </a:p>
          <a:p>
            <a:pPr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Direct transition</a:t>
            </a:r>
          </a:p>
          <a:p>
            <a:pPr lvl="1"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doesn’t need strong B field</a:t>
            </a:r>
          </a:p>
          <a:p>
            <a:pPr lvl="1"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no homogeneity concerns</a:t>
            </a:r>
          </a:p>
          <a:p>
            <a:pPr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use 486nm laser</a:t>
            </a:r>
          </a:p>
          <a:p>
            <a:pPr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Microwave sources</a:t>
            </a:r>
          </a:p>
          <a:p>
            <a:pPr lvl="1"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100’s </a:t>
            </a:r>
            <a:r>
              <a:rPr lang="en-US" dirty="0" err="1">
                <a:latin typeface="Arial" panose="020B0604020202020204" pitchFamily="34" charset="0"/>
              </a:rPr>
              <a:t>mW</a:t>
            </a:r>
            <a:r>
              <a:rPr lang="en-US" dirty="0">
                <a:latin typeface="Arial" panose="020B0604020202020204" pitchFamily="34" charset="0"/>
              </a:rPr>
              <a:t> (w/o Amp.)</a:t>
            </a:r>
          </a:p>
          <a:p>
            <a:pPr lvl="1">
              <a:buClr>
                <a:srgbClr val="1269B0"/>
              </a:buClr>
            </a:pPr>
            <a:r>
              <a:rPr lang="en-US" dirty="0">
                <a:latin typeface="Arial" panose="020B0604020202020204" pitchFamily="34" charset="0"/>
              </a:rPr>
              <a:t>100’s W (with Amp.)</a:t>
            </a:r>
          </a:p>
        </p:txBody>
      </p:sp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16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</a:t>
            </a:r>
            <a:r>
              <a:rPr lang="en-US" noProof="0" dirty="0"/>
              <a:t>New technique avoiding systematic sources</a:t>
            </a:r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3129DA91-D41A-4AE2-8D6D-337440562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156406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>
          <a:xfrm>
            <a:off x="11624905" y="6308726"/>
            <a:ext cx="355461" cy="468312"/>
          </a:xfrm>
        </p:spPr>
        <p:txBody>
          <a:bodyPr/>
          <a:lstStyle/>
          <a:p>
            <a:r>
              <a:rPr lang="en-GB" dirty="0"/>
              <a:t>17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495702"/>
          </a:xfrm>
        </p:spPr>
        <p:txBody>
          <a:bodyPr/>
          <a:lstStyle/>
          <a:p>
            <a:r>
              <a:rPr lang="en-US" dirty="0"/>
              <a:t>Ps HFS: Schematic</a:t>
            </a:r>
            <a:r>
              <a:rPr lang="de-AT" dirty="0"/>
              <a:t> </a:t>
            </a:r>
            <a:r>
              <a:rPr lang="en-US" dirty="0"/>
              <a:t>overview</a:t>
            </a:r>
            <a:r>
              <a:rPr lang="de-AT" dirty="0"/>
              <a:t> </a:t>
            </a:r>
            <a:r>
              <a:rPr lang="en-US" dirty="0"/>
              <a:t>of</a:t>
            </a:r>
            <a:r>
              <a:rPr lang="de-AT" dirty="0"/>
              <a:t> </a:t>
            </a:r>
            <a:r>
              <a:rPr lang="en-US" dirty="0"/>
              <a:t>the</a:t>
            </a:r>
            <a:r>
              <a:rPr lang="de-AT" dirty="0"/>
              <a:t> </a:t>
            </a:r>
            <a:r>
              <a:rPr lang="en-US" dirty="0"/>
              <a:t>experiment</a:t>
            </a:r>
          </a:p>
        </p:txBody>
      </p:sp>
      <p:sp>
        <p:nvSpPr>
          <p:cNvPr id="27" name="Fußzeilenplatzhalter 4">
            <a:extLst>
              <a:ext uri="{FF2B5EF4-FFF2-40B4-BE49-F238E27FC236}">
                <a16:creationId xmlns:a16="http://schemas.microsoft.com/office/drawing/2014/main" id="{0AF84F51-9114-4A8F-BF87-EA658DFBF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3BFB5AC-B419-4855-BB42-3DEA6740D9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96" y="1117155"/>
            <a:ext cx="8357633" cy="5330963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28FCF0F4-450F-499C-971E-E15C78FA4491}"/>
              </a:ext>
            </a:extLst>
          </p:cNvPr>
          <p:cNvSpPr/>
          <p:nvPr/>
        </p:nvSpPr>
        <p:spPr>
          <a:xfrm>
            <a:off x="4149403" y="1117155"/>
            <a:ext cx="6336704" cy="5330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3FE91D4-49E9-4B7E-9268-142AB0047394}"/>
              </a:ext>
            </a:extLst>
          </p:cNvPr>
          <p:cNvSpPr/>
          <p:nvPr/>
        </p:nvSpPr>
        <p:spPr>
          <a:xfrm>
            <a:off x="3573339" y="5805264"/>
            <a:ext cx="720080" cy="642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826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>
          <a:xfrm>
            <a:off x="11624905" y="6308726"/>
            <a:ext cx="355461" cy="468312"/>
          </a:xfrm>
        </p:spPr>
        <p:txBody>
          <a:bodyPr/>
          <a:lstStyle/>
          <a:p>
            <a:r>
              <a:rPr lang="en-GB" dirty="0"/>
              <a:t>17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495702"/>
          </a:xfrm>
        </p:spPr>
        <p:txBody>
          <a:bodyPr/>
          <a:lstStyle/>
          <a:p>
            <a:r>
              <a:rPr lang="en-US" dirty="0"/>
              <a:t>Ps HFS: Schematic</a:t>
            </a:r>
            <a:r>
              <a:rPr lang="de-AT" dirty="0"/>
              <a:t> </a:t>
            </a:r>
            <a:r>
              <a:rPr lang="en-US" dirty="0"/>
              <a:t>overview</a:t>
            </a:r>
            <a:r>
              <a:rPr lang="de-AT" dirty="0"/>
              <a:t> </a:t>
            </a:r>
            <a:r>
              <a:rPr lang="en-US" dirty="0"/>
              <a:t>of</a:t>
            </a:r>
            <a:r>
              <a:rPr lang="de-AT" dirty="0"/>
              <a:t> </a:t>
            </a:r>
            <a:r>
              <a:rPr lang="en-US" dirty="0"/>
              <a:t>the</a:t>
            </a:r>
            <a:r>
              <a:rPr lang="de-AT" dirty="0"/>
              <a:t> </a:t>
            </a:r>
            <a:r>
              <a:rPr lang="en-US" dirty="0"/>
              <a:t>experiment</a:t>
            </a:r>
          </a:p>
        </p:txBody>
      </p:sp>
      <p:sp>
        <p:nvSpPr>
          <p:cNvPr id="27" name="Fußzeilenplatzhalter 4">
            <a:extLst>
              <a:ext uri="{FF2B5EF4-FFF2-40B4-BE49-F238E27FC236}">
                <a16:creationId xmlns:a16="http://schemas.microsoft.com/office/drawing/2014/main" id="{0AF84F51-9114-4A8F-BF87-EA658DFBF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3BFB5AC-B419-4855-BB42-3DEA6740D9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96" y="1117155"/>
            <a:ext cx="8357633" cy="5330963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28FCF0F4-450F-499C-971E-E15C78FA4491}"/>
              </a:ext>
            </a:extLst>
          </p:cNvPr>
          <p:cNvSpPr/>
          <p:nvPr/>
        </p:nvSpPr>
        <p:spPr>
          <a:xfrm>
            <a:off x="6237635" y="1117155"/>
            <a:ext cx="4248472" cy="5330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3FE91D4-49E9-4B7E-9268-142AB0047394}"/>
              </a:ext>
            </a:extLst>
          </p:cNvPr>
          <p:cNvSpPr/>
          <p:nvPr/>
        </p:nvSpPr>
        <p:spPr>
          <a:xfrm>
            <a:off x="5517555" y="4221088"/>
            <a:ext cx="872268" cy="2162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889C17F-1611-4B7F-BC94-E7E8B821DD6E}"/>
              </a:ext>
            </a:extLst>
          </p:cNvPr>
          <p:cNvSpPr/>
          <p:nvPr/>
        </p:nvSpPr>
        <p:spPr>
          <a:xfrm>
            <a:off x="5513470" y="1266389"/>
            <a:ext cx="872268" cy="2162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151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>
          <a:xfrm>
            <a:off x="11624905" y="6308726"/>
            <a:ext cx="355461" cy="468312"/>
          </a:xfrm>
        </p:spPr>
        <p:txBody>
          <a:bodyPr/>
          <a:lstStyle/>
          <a:p>
            <a:r>
              <a:rPr lang="en-GB" dirty="0"/>
              <a:t>17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495702"/>
          </a:xfrm>
        </p:spPr>
        <p:txBody>
          <a:bodyPr/>
          <a:lstStyle/>
          <a:p>
            <a:r>
              <a:rPr lang="en-US" dirty="0"/>
              <a:t>Ps HFS: Schematic</a:t>
            </a:r>
            <a:r>
              <a:rPr lang="de-AT" dirty="0"/>
              <a:t> </a:t>
            </a:r>
            <a:r>
              <a:rPr lang="en-US" dirty="0"/>
              <a:t>overview</a:t>
            </a:r>
            <a:r>
              <a:rPr lang="de-AT" dirty="0"/>
              <a:t> </a:t>
            </a:r>
            <a:r>
              <a:rPr lang="en-US" dirty="0"/>
              <a:t>of</a:t>
            </a:r>
            <a:r>
              <a:rPr lang="de-AT" dirty="0"/>
              <a:t> </a:t>
            </a:r>
            <a:r>
              <a:rPr lang="en-US" dirty="0"/>
              <a:t>the</a:t>
            </a:r>
            <a:r>
              <a:rPr lang="de-AT" dirty="0"/>
              <a:t> </a:t>
            </a:r>
            <a:r>
              <a:rPr lang="en-US" dirty="0"/>
              <a:t>experiment</a:t>
            </a:r>
          </a:p>
        </p:txBody>
      </p:sp>
      <p:sp>
        <p:nvSpPr>
          <p:cNvPr id="27" name="Fußzeilenplatzhalter 4">
            <a:extLst>
              <a:ext uri="{FF2B5EF4-FFF2-40B4-BE49-F238E27FC236}">
                <a16:creationId xmlns:a16="http://schemas.microsoft.com/office/drawing/2014/main" id="{0AF84F51-9114-4A8F-BF87-EA658DFBF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3BFB5AC-B419-4855-BB42-3DEA6740D9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96" y="1117155"/>
            <a:ext cx="8357633" cy="5330963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28FCF0F4-450F-499C-971E-E15C78FA4491}"/>
              </a:ext>
            </a:extLst>
          </p:cNvPr>
          <p:cNvSpPr/>
          <p:nvPr/>
        </p:nvSpPr>
        <p:spPr>
          <a:xfrm>
            <a:off x="6741691" y="1117155"/>
            <a:ext cx="3744416" cy="5330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1581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>
          <a:xfrm>
            <a:off x="11624905" y="6308726"/>
            <a:ext cx="355461" cy="468312"/>
          </a:xfrm>
        </p:spPr>
        <p:txBody>
          <a:bodyPr/>
          <a:lstStyle/>
          <a:p>
            <a:r>
              <a:rPr lang="en-GB" dirty="0"/>
              <a:t>17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495702"/>
          </a:xfrm>
        </p:spPr>
        <p:txBody>
          <a:bodyPr/>
          <a:lstStyle/>
          <a:p>
            <a:r>
              <a:rPr lang="en-US" dirty="0"/>
              <a:t>Ps HFS: Schematic</a:t>
            </a:r>
            <a:r>
              <a:rPr lang="de-AT" dirty="0"/>
              <a:t> </a:t>
            </a:r>
            <a:r>
              <a:rPr lang="en-US" dirty="0"/>
              <a:t>overview</a:t>
            </a:r>
            <a:r>
              <a:rPr lang="de-AT" dirty="0"/>
              <a:t> </a:t>
            </a:r>
            <a:r>
              <a:rPr lang="en-US" dirty="0"/>
              <a:t>of</a:t>
            </a:r>
            <a:r>
              <a:rPr lang="de-AT" dirty="0"/>
              <a:t> </a:t>
            </a:r>
            <a:r>
              <a:rPr lang="en-US" dirty="0"/>
              <a:t>the</a:t>
            </a:r>
            <a:r>
              <a:rPr lang="de-AT" dirty="0"/>
              <a:t> </a:t>
            </a:r>
            <a:r>
              <a:rPr lang="en-US" dirty="0"/>
              <a:t>experiment</a:t>
            </a:r>
          </a:p>
        </p:txBody>
      </p:sp>
      <p:sp>
        <p:nvSpPr>
          <p:cNvPr id="27" name="Fußzeilenplatzhalter 4">
            <a:extLst>
              <a:ext uri="{FF2B5EF4-FFF2-40B4-BE49-F238E27FC236}">
                <a16:creationId xmlns:a16="http://schemas.microsoft.com/office/drawing/2014/main" id="{0AF84F51-9114-4A8F-BF87-EA658DFBF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3BFB5AC-B419-4855-BB42-3DEA6740D9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96" y="1117155"/>
            <a:ext cx="8357633" cy="5330963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28FCF0F4-450F-499C-971E-E15C78FA4491}"/>
              </a:ext>
            </a:extLst>
          </p:cNvPr>
          <p:cNvSpPr/>
          <p:nvPr/>
        </p:nvSpPr>
        <p:spPr>
          <a:xfrm>
            <a:off x="6741691" y="1184267"/>
            <a:ext cx="3744416" cy="655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4319DE1-85B8-4831-BCF0-37A307B827C7}"/>
              </a:ext>
            </a:extLst>
          </p:cNvPr>
          <p:cNvSpPr/>
          <p:nvPr/>
        </p:nvSpPr>
        <p:spPr>
          <a:xfrm>
            <a:off x="6850454" y="5085184"/>
            <a:ext cx="3744416" cy="655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7DD5D7E-F516-4895-B788-CDD5979841D0}"/>
              </a:ext>
            </a:extLst>
          </p:cNvPr>
          <p:cNvSpPr/>
          <p:nvPr/>
        </p:nvSpPr>
        <p:spPr>
          <a:xfrm>
            <a:off x="7965827" y="1336667"/>
            <a:ext cx="3744416" cy="655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2906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9F43DB8-2DC9-417E-B31C-93581A558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FC2800-B787-4EED-9983-6DA11DF9B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379E0A5-E4E9-4090-87F0-020728F2E4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C8D46FE-276C-4D95-9B39-C10DD23E21F7}"/>
              </a:ext>
            </a:extLst>
          </p:cNvPr>
          <p:cNvSpPr txBox="1">
            <a:spLocks/>
          </p:cNvSpPr>
          <p:nvPr/>
        </p:nvSpPr>
        <p:spPr>
          <a:xfrm>
            <a:off x="6285565" y="1592714"/>
            <a:ext cx="5567205" cy="4644575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/>
              <a:t>Pulsed beam (since 2015)</a:t>
            </a:r>
            <a:endParaRPr lang="de-AT" dirty="0"/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0465921F-F6C3-419E-B8C9-2EEA58D1C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de-AT" dirty="0"/>
              <a:t>ETH </a:t>
            </a:r>
            <a:r>
              <a:rPr lang="de-AT" dirty="0" err="1"/>
              <a:t>slow</a:t>
            </a:r>
            <a:r>
              <a:rPr lang="de-AT" dirty="0"/>
              <a:t> </a:t>
            </a:r>
            <a:r>
              <a:rPr lang="de-AT" dirty="0" err="1"/>
              <a:t>positron</a:t>
            </a:r>
            <a:r>
              <a:rPr lang="de-AT" dirty="0"/>
              <a:t> </a:t>
            </a:r>
            <a:r>
              <a:rPr lang="de-AT" dirty="0" err="1"/>
              <a:t>beamlines</a:t>
            </a:r>
            <a:endParaRPr lang="de-A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AB0D9FF-AC6A-494C-99CD-81E78FFC07D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73595" y="2078797"/>
            <a:ext cx="5004000" cy="3672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8603D61-1184-41C6-A45C-BF06F7A59DB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453659" y="2078797"/>
            <a:ext cx="5004000" cy="3672000"/>
          </a:xfrm>
          <a:prstGeom prst="rect">
            <a:avLst/>
          </a:prstGeom>
        </p:spPr>
      </p:pic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7D36178C-5B1E-420B-9007-F19704B246B3}"/>
              </a:ext>
            </a:extLst>
          </p:cNvPr>
          <p:cNvSpPr txBox="1">
            <a:spLocks/>
          </p:cNvSpPr>
          <p:nvPr/>
        </p:nvSpPr>
        <p:spPr>
          <a:xfrm>
            <a:off x="476251" y="1592714"/>
            <a:ext cx="5577644" cy="4644575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Continuous</a:t>
            </a:r>
            <a:r>
              <a:rPr lang="de-AT" dirty="0"/>
              <a:t> beam (</a:t>
            </a:r>
            <a:r>
              <a:rPr lang="de-AT" dirty="0" err="1"/>
              <a:t>since</a:t>
            </a:r>
            <a:r>
              <a:rPr lang="de-AT" dirty="0"/>
              <a:t> 2012)</a:t>
            </a:r>
          </a:p>
          <a:p>
            <a:endParaRPr lang="de-AT" dirty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EE7B7E2D-8F13-42EA-A04D-7FC3B9E2FD41}"/>
              </a:ext>
            </a:extLst>
          </p:cNvPr>
          <p:cNvSpPr txBox="1">
            <a:spLocks/>
          </p:cNvSpPr>
          <p:nvPr/>
        </p:nvSpPr>
        <p:spPr>
          <a:xfrm>
            <a:off x="6094413" y="1597055"/>
            <a:ext cx="5577644" cy="4644575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Pulsed</a:t>
            </a:r>
            <a:r>
              <a:rPr lang="de-AT" dirty="0"/>
              <a:t> beam (</a:t>
            </a:r>
            <a:r>
              <a:rPr lang="de-AT" dirty="0" err="1"/>
              <a:t>since</a:t>
            </a:r>
            <a:r>
              <a:rPr lang="de-AT" dirty="0"/>
              <a:t> 2015)</a:t>
            </a:r>
          </a:p>
          <a:p>
            <a:endParaRPr lang="de-AT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DD8929E-C321-4590-BEC9-3AC0171059B7}"/>
              </a:ext>
            </a:extLst>
          </p:cNvPr>
          <p:cNvSpPr/>
          <p:nvPr/>
        </p:nvSpPr>
        <p:spPr>
          <a:xfrm>
            <a:off x="1485107" y="2564904"/>
            <a:ext cx="3744416" cy="216024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874E348-C7F2-4F0C-A58A-4439F91C51D2}"/>
              </a:ext>
            </a:extLst>
          </p:cNvPr>
          <p:cNvSpPr txBox="1"/>
          <p:nvPr/>
        </p:nvSpPr>
        <p:spPr>
          <a:xfrm>
            <a:off x="1476077" y="2754794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AT" dirty="0"/>
          </a:p>
          <a:p>
            <a:pPr algn="ctr"/>
            <a:r>
              <a:rPr lang="de-AT" sz="2400" dirty="0" err="1"/>
              <a:t>see</a:t>
            </a:r>
            <a:r>
              <a:rPr lang="de-AT" sz="2400" dirty="0"/>
              <a:t> </a:t>
            </a:r>
            <a:r>
              <a:rPr lang="de-AT" sz="2400" dirty="0" err="1"/>
              <a:t>talk</a:t>
            </a:r>
            <a:r>
              <a:rPr lang="de-AT" sz="2400" dirty="0"/>
              <a:t> </a:t>
            </a:r>
            <a:r>
              <a:rPr lang="de-AT" sz="2400" dirty="0" err="1"/>
              <a:t>by</a:t>
            </a:r>
            <a:r>
              <a:rPr lang="de-AT" sz="2400" dirty="0"/>
              <a:t> </a:t>
            </a:r>
            <a:br>
              <a:rPr lang="de-AT" sz="2400" dirty="0"/>
            </a:br>
            <a:r>
              <a:rPr lang="de-AT" sz="2400" dirty="0"/>
              <a:t>Carlos Vigo Hernandez</a:t>
            </a:r>
          </a:p>
          <a:p>
            <a:pPr algn="ctr"/>
            <a:r>
              <a:rPr lang="de-AT" sz="2400" dirty="0" err="1"/>
              <a:t>tomorrow</a:t>
            </a:r>
            <a:r>
              <a:rPr lang="de-AT" sz="2400" dirty="0"/>
              <a:t>, 16:50</a:t>
            </a:r>
          </a:p>
          <a:p>
            <a:endParaRPr lang="de-AT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EFA3C88-144F-48ED-8800-9367EB553A6B}"/>
              </a:ext>
            </a:extLst>
          </p:cNvPr>
          <p:cNvSpPr txBox="1"/>
          <p:nvPr/>
        </p:nvSpPr>
        <p:spPr>
          <a:xfrm>
            <a:off x="1341091" y="4797152"/>
            <a:ext cx="432048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AT" sz="2400" dirty="0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   +Bonus: e+ </a:t>
            </a:r>
            <a:r>
              <a:rPr lang="de-AT" sz="2400" dirty="0" err="1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moderation</a:t>
            </a:r>
            <a:r>
              <a:rPr lang="de-AT" sz="2400" dirty="0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, back-</a:t>
            </a:r>
            <a:r>
              <a:rPr lang="de-AT" sz="2400" dirty="0" err="1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scattering</a:t>
            </a:r>
            <a:r>
              <a:rPr lang="de-AT" sz="2400" dirty="0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, </a:t>
            </a:r>
            <a:r>
              <a:rPr lang="de-AT" sz="2400" dirty="0" err="1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Ps</a:t>
            </a:r>
            <a:r>
              <a:rPr lang="de-AT" sz="2400" dirty="0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 </a:t>
            </a:r>
            <a:r>
              <a:rPr lang="de-AT" sz="2400" dirty="0" err="1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formation</a:t>
            </a:r>
            <a:endParaRPr lang="de-AT" sz="2400" dirty="0">
              <a:ln w="0">
                <a:solidFill>
                  <a:schemeClr val="tx2"/>
                </a:solidFill>
              </a:ln>
              <a:solidFill>
                <a:schemeClr val="bg1"/>
              </a:solidFill>
              <a:effectLst>
                <a:glow rad="139700">
                  <a:schemeClr val="accent1">
                    <a:satMod val="17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608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>
          <a:xfrm>
            <a:off x="11624905" y="6308726"/>
            <a:ext cx="355461" cy="468312"/>
          </a:xfrm>
        </p:spPr>
        <p:txBody>
          <a:bodyPr/>
          <a:lstStyle/>
          <a:p>
            <a:r>
              <a:rPr lang="en-GB" dirty="0"/>
              <a:t>17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495702"/>
          </a:xfrm>
        </p:spPr>
        <p:txBody>
          <a:bodyPr/>
          <a:lstStyle/>
          <a:p>
            <a:r>
              <a:rPr lang="en-US" dirty="0"/>
              <a:t>Ps HFS: Schematic</a:t>
            </a:r>
            <a:r>
              <a:rPr lang="de-AT" dirty="0"/>
              <a:t> </a:t>
            </a:r>
            <a:r>
              <a:rPr lang="en-US" dirty="0"/>
              <a:t>overview</a:t>
            </a:r>
            <a:r>
              <a:rPr lang="de-AT" dirty="0"/>
              <a:t> </a:t>
            </a:r>
            <a:r>
              <a:rPr lang="en-US" dirty="0"/>
              <a:t>of</a:t>
            </a:r>
            <a:r>
              <a:rPr lang="de-AT" dirty="0"/>
              <a:t> </a:t>
            </a:r>
            <a:r>
              <a:rPr lang="en-US" dirty="0"/>
              <a:t>the</a:t>
            </a:r>
            <a:r>
              <a:rPr lang="de-AT" dirty="0"/>
              <a:t> </a:t>
            </a:r>
            <a:r>
              <a:rPr lang="en-US" dirty="0"/>
              <a:t>experiment</a:t>
            </a:r>
          </a:p>
        </p:txBody>
      </p:sp>
      <p:sp>
        <p:nvSpPr>
          <p:cNvPr id="27" name="Fußzeilenplatzhalter 4">
            <a:extLst>
              <a:ext uri="{FF2B5EF4-FFF2-40B4-BE49-F238E27FC236}">
                <a16:creationId xmlns:a16="http://schemas.microsoft.com/office/drawing/2014/main" id="{0AF84F51-9114-4A8F-BF87-EA658DFBF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3BFB5AC-B419-4855-BB42-3DEA6740D9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96" y="1117155"/>
            <a:ext cx="8357633" cy="533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1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0BEDF4C-5C0A-433C-B9A5-35D156C9C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3979A1-6F30-44B6-A55C-7C281043E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18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8496280-2DE5-4EAA-98F7-C36DDDD7E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HFS: </a:t>
            </a:r>
            <a:r>
              <a:rPr lang="de-AT" dirty="0" err="1"/>
              <a:t>Optimization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2S </a:t>
            </a:r>
            <a:r>
              <a:rPr lang="de-AT" dirty="0" err="1"/>
              <a:t>surviving</a:t>
            </a:r>
            <a:r>
              <a:rPr lang="de-AT" dirty="0"/>
              <a:t> </a:t>
            </a:r>
            <a:r>
              <a:rPr lang="de-AT" dirty="0" err="1"/>
              <a:t>fraction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DC085AE-6527-4294-98F7-DDF3228140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317FC43-F167-4B20-B873-FEADEA1455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5547" y="1844824"/>
            <a:ext cx="5724128" cy="3780310"/>
          </a:xfrm>
          <a:prstGeom prst="rect">
            <a:avLst/>
          </a:prstGeom>
        </p:spPr>
      </p:pic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AC4D551D-380D-43B3-9B60-0F9CFEC55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2024064"/>
            <a:ext cx="11537950" cy="4210046"/>
          </a:xfrm>
        </p:spPr>
        <p:txBody>
          <a:bodyPr/>
          <a:lstStyle/>
          <a:p>
            <a:r>
              <a:rPr lang="de-AT" dirty="0" err="1"/>
              <a:t>scan</a:t>
            </a:r>
            <a:r>
              <a:rPr lang="de-AT" dirty="0"/>
              <a:t> </a:t>
            </a:r>
            <a:r>
              <a:rPr lang="de-AT" dirty="0" err="1"/>
              <a:t>laser</a:t>
            </a:r>
            <a:r>
              <a:rPr lang="de-AT" dirty="0"/>
              <a:t> </a:t>
            </a:r>
            <a:r>
              <a:rPr lang="de-AT" dirty="0" err="1"/>
              <a:t>parameters</a:t>
            </a:r>
            <a:endParaRPr lang="de-AT" dirty="0"/>
          </a:p>
          <a:p>
            <a:r>
              <a:rPr lang="de-AT" dirty="0" err="1"/>
              <a:t>optimize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2S </a:t>
            </a:r>
            <a:r>
              <a:rPr lang="de-AT" dirty="0" err="1"/>
              <a:t>fraction</a:t>
            </a:r>
            <a:endParaRPr lang="de-AT" dirty="0"/>
          </a:p>
          <a:p>
            <a:pPr lvl="1"/>
            <a:r>
              <a:rPr lang="de-AT" dirty="0">
                <a:solidFill>
                  <a:srgbClr val="00B050"/>
                </a:solidFill>
              </a:rPr>
              <a:t>PI </a:t>
            </a:r>
            <a:r>
              <a:rPr lang="de-AT" dirty="0" err="1">
                <a:solidFill>
                  <a:srgbClr val="00B050"/>
                </a:solidFill>
              </a:rPr>
              <a:t>signal</a:t>
            </a:r>
            <a:r>
              <a:rPr lang="de-AT" dirty="0">
                <a:solidFill>
                  <a:srgbClr val="00B050"/>
                </a:solidFill>
              </a:rPr>
              <a:t> due </a:t>
            </a:r>
            <a:r>
              <a:rPr lang="de-AT" dirty="0" err="1">
                <a:solidFill>
                  <a:srgbClr val="00B050"/>
                </a:solidFill>
              </a:rPr>
              <a:t>to</a:t>
            </a:r>
            <a:r>
              <a:rPr lang="de-AT" dirty="0">
                <a:solidFill>
                  <a:srgbClr val="00B050"/>
                </a:solidFill>
              </a:rPr>
              <a:t> 532nm </a:t>
            </a:r>
            <a:r>
              <a:rPr lang="de-AT" dirty="0" err="1">
                <a:solidFill>
                  <a:srgbClr val="00B050"/>
                </a:solidFill>
              </a:rPr>
              <a:t>laser</a:t>
            </a:r>
            <a:endParaRPr lang="de-AT" dirty="0">
              <a:solidFill>
                <a:srgbClr val="00B050"/>
              </a:solidFill>
            </a:endParaRPr>
          </a:p>
          <a:p>
            <a:endParaRPr lang="de-AT" dirty="0">
              <a:solidFill>
                <a:srgbClr val="00B050"/>
              </a:solidFill>
            </a:endParaRPr>
          </a:p>
          <a:p>
            <a:pPr lvl="1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240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0BEDF4C-5C0A-433C-B9A5-35D156C9C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3979A1-6F30-44B6-A55C-7C281043E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18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8496280-2DE5-4EAA-98F7-C36DDDD7E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HFS: </a:t>
            </a:r>
            <a:r>
              <a:rPr lang="de-AT" dirty="0" err="1"/>
              <a:t>Optimization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2S </a:t>
            </a:r>
            <a:r>
              <a:rPr lang="de-AT" dirty="0" err="1"/>
              <a:t>surviving</a:t>
            </a:r>
            <a:r>
              <a:rPr lang="de-AT" dirty="0"/>
              <a:t> </a:t>
            </a:r>
            <a:r>
              <a:rPr lang="de-AT" dirty="0" err="1"/>
              <a:t>fraction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DC085AE-6527-4294-98F7-DDF3228140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317FC43-F167-4B20-B873-FEADEA1455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5547" y="1844824"/>
            <a:ext cx="5724128" cy="37803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Inhaltsplatzhalter 1">
                <a:extLst>
                  <a:ext uri="{FF2B5EF4-FFF2-40B4-BE49-F238E27FC236}">
                    <a16:creationId xmlns:a16="http://schemas.microsoft.com/office/drawing/2014/main" id="{AC4D551D-380D-43B3-9B60-0F9CFEC55D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850" y="2024064"/>
                <a:ext cx="11537950" cy="4210046"/>
              </a:xfrm>
            </p:spPr>
            <p:txBody>
              <a:bodyPr/>
              <a:lstStyle/>
              <a:p>
                <a:r>
                  <a:rPr lang="de-AT" dirty="0"/>
                  <a:t>s</a:t>
                </a:r>
                <a:r>
                  <a:rPr lang="de-AT" dirty="0" err="1"/>
                  <a:t>can</a:t>
                </a:r>
                <a:r>
                  <a:rPr lang="de-AT" dirty="0"/>
                  <a:t> </a:t>
                </a:r>
                <a:r>
                  <a:rPr lang="de-AT" dirty="0" err="1"/>
                  <a:t>laser</a:t>
                </a:r>
                <a:r>
                  <a:rPr lang="de-AT" dirty="0"/>
                  <a:t> </a:t>
                </a:r>
                <a:r>
                  <a:rPr lang="de-AT" dirty="0" err="1"/>
                  <a:t>parameters</a:t>
                </a:r>
                <a:endParaRPr lang="de-AT" dirty="0"/>
              </a:p>
              <a:p>
                <a:r>
                  <a:rPr lang="de-AT" dirty="0" err="1"/>
                  <a:t>optimize</a:t>
                </a:r>
                <a:r>
                  <a:rPr lang="de-AT" dirty="0"/>
                  <a:t> </a:t>
                </a:r>
                <a:r>
                  <a:rPr lang="de-AT" dirty="0" err="1"/>
                  <a:t>for</a:t>
                </a:r>
                <a:r>
                  <a:rPr lang="de-AT" dirty="0"/>
                  <a:t> 2S </a:t>
                </a:r>
                <a:r>
                  <a:rPr lang="de-AT" dirty="0" err="1"/>
                  <a:t>fraction</a:t>
                </a:r>
                <a:endParaRPr lang="de-AT" dirty="0"/>
              </a:p>
              <a:p>
                <a:pPr lvl="1"/>
                <a:r>
                  <a:rPr lang="de-AT" dirty="0">
                    <a:solidFill>
                      <a:srgbClr val="00B050"/>
                    </a:solidFill>
                  </a:rPr>
                  <a:t>PI </a:t>
                </a:r>
                <a:r>
                  <a:rPr lang="de-AT" dirty="0" err="1">
                    <a:solidFill>
                      <a:srgbClr val="00B050"/>
                    </a:solidFill>
                  </a:rPr>
                  <a:t>signal</a:t>
                </a:r>
                <a:r>
                  <a:rPr lang="de-AT" dirty="0">
                    <a:solidFill>
                      <a:srgbClr val="00B050"/>
                    </a:solidFill>
                  </a:rPr>
                  <a:t> due </a:t>
                </a:r>
                <a:r>
                  <a:rPr lang="de-AT" dirty="0" err="1">
                    <a:solidFill>
                      <a:srgbClr val="00B050"/>
                    </a:solidFill>
                  </a:rPr>
                  <a:t>to</a:t>
                </a:r>
                <a:r>
                  <a:rPr lang="de-AT" dirty="0">
                    <a:solidFill>
                      <a:srgbClr val="00B050"/>
                    </a:solidFill>
                  </a:rPr>
                  <a:t> 532nm </a:t>
                </a:r>
                <a:r>
                  <a:rPr lang="de-AT" dirty="0" err="1">
                    <a:solidFill>
                      <a:srgbClr val="00B050"/>
                    </a:solidFill>
                  </a:rPr>
                  <a:t>laser</a:t>
                </a:r>
                <a:endParaRPr lang="de-AT" dirty="0">
                  <a:solidFill>
                    <a:srgbClr val="00B050"/>
                  </a:solidFill>
                </a:endParaRPr>
              </a:p>
              <a:p>
                <a:r>
                  <a:rPr lang="de-AT" dirty="0" err="1"/>
                  <a:t>include</a:t>
                </a:r>
                <a:r>
                  <a:rPr lang="de-AT" dirty="0"/>
                  <a:t> </a:t>
                </a:r>
                <a:r>
                  <a:rPr lang="de-AT" dirty="0" err="1"/>
                  <a:t>normalization</a:t>
                </a:r>
                <a:r>
                  <a:rPr lang="de-AT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de-AT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de-AT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𝑏𝑠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(1−</m:t>
                        </m:r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𝑏𝑠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de-AT" b="0" i="1" smtClean="0">
                        <a:latin typeface="Cambria Math" panose="02040503050406030204" pitchFamily="18" charset="0"/>
                      </a:rPr>
                      <m:t>≈0.26</m:t>
                    </m:r>
                  </m:oMath>
                </a14:m>
                <a:r>
                  <a:rPr lang="de-AT" dirty="0"/>
                  <a:t> </a:t>
                </a:r>
              </a:p>
            </p:txBody>
          </p:sp>
        </mc:Choice>
        <mc:Fallback xmlns="">
          <p:sp>
            <p:nvSpPr>
              <p:cNvPr id="9" name="Inhaltsplatzhalter 1">
                <a:extLst>
                  <a:ext uri="{FF2B5EF4-FFF2-40B4-BE49-F238E27FC236}">
                    <a16:creationId xmlns:a16="http://schemas.microsoft.com/office/drawing/2014/main" id="{AC4D551D-380D-43B3-9B60-0F9CFEC55D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2024064"/>
                <a:ext cx="11537950" cy="4210046"/>
              </a:xfrm>
              <a:blipFill>
                <a:blip r:embed="rId4"/>
                <a:stretch>
                  <a:fillRect l="-264" t="-202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386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0BEDF4C-5C0A-433C-B9A5-35D156C9C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3979A1-6F30-44B6-A55C-7C281043E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18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8496280-2DE5-4EAA-98F7-C36DDDD7E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HFS: </a:t>
            </a:r>
            <a:r>
              <a:rPr lang="de-AT" dirty="0" err="1"/>
              <a:t>Optimization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2S </a:t>
            </a:r>
            <a:r>
              <a:rPr lang="de-AT" dirty="0" err="1"/>
              <a:t>surviving</a:t>
            </a:r>
            <a:r>
              <a:rPr lang="de-AT" dirty="0"/>
              <a:t> </a:t>
            </a:r>
            <a:r>
              <a:rPr lang="de-AT" dirty="0" err="1"/>
              <a:t>fraction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DC085AE-6527-4294-98F7-DDF3228140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317FC43-F167-4B20-B873-FEADEA1455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5547" y="1844824"/>
            <a:ext cx="5724128" cy="37803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Inhaltsplatzhalter 1">
                <a:extLst>
                  <a:ext uri="{FF2B5EF4-FFF2-40B4-BE49-F238E27FC236}">
                    <a16:creationId xmlns:a16="http://schemas.microsoft.com/office/drawing/2014/main" id="{AC4D551D-380D-43B3-9B60-0F9CFEC55D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850" y="2024064"/>
                <a:ext cx="11537950" cy="4210046"/>
              </a:xfrm>
            </p:spPr>
            <p:txBody>
              <a:bodyPr/>
              <a:lstStyle/>
              <a:p>
                <a:r>
                  <a:rPr lang="de-AT" dirty="0"/>
                  <a:t>s</a:t>
                </a:r>
                <a:r>
                  <a:rPr lang="de-AT" dirty="0" err="1"/>
                  <a:t>can</a:t>
                </a:r>
                <a:r>
                  <a:rPr lang="de-AT" dirty="0"/>
                  <a:t> </a:t>
                </a:r>
                <a:r>
                  <a:rPr lang="de-AT" dirty="0" err="1"/>
                  <a:t>laser</a:t>
                </a:r>
                <a:r>
                  <a:rPr lang="de-AT" dirty="0"/>
                  <a:t> </a:t>
                </a:r>
                <a:r>
                  <a:rPr lang="de-AT" dirty="0" err="1"/>
                  <a:t>parameters</a:t>
                </a:r>
                <a:endParaRPr lang="de-AT" dirty="0"/>
              </a:p>
              <a:p>
                <a:r>
                  <a:rPr lang="de-AT" dirty="0" err="1"/>
                  <a:t>optimize</a:t>
                </a:r>
                <a:r>
                  <a:rPr lang="de-AT" dirty="0"/>
                  <a:t> </a:t>
                </a:r>
                <a:r>
                  <a:rPr lang="de-AT" dirty="0" err="1"/>
                  <a:t>for</a:t>
                </a:r>
                <a:r>
                  <a:rPr lang="de-AT" dirty="0"/>
                  <a:t> 2S </a:t>
                </a:r>
                <a:r>
                  <a:rPr lang="de-AT" dirty="0" err="1"/>
                  <a:t>fraction</a:t>
                </a:r>
                <a:endParaRPr lang="de-AT" dirty="0"/>
              </a:p>
              <a:p>
                <a:pPr lvl="1"/>
                <a:r>
                  <a:rPr lang="de-AT" dirty="0">
                    <a:solidFill>
                      <a:srgbClr val="00B050"/>
                    </a:solidFill>
                  </a:rPr>
                  <a:t>PI </a:t>
                </a:r>
                <a:r>
                  <a:rPr lang="de-AT" dirty="0" err="1">
                    <a:solidFill>
                      <a:srgbClr val="00B050"/>
                    </a:solidFill>
                  </a:rPr>
                  <a:t>signal</a:t>
                </a:r>
                <a:r>
                  <a:rPr lang="de-AT" dirty="0">
                    <a:solidFill>
                      <a:srgbClr val="00B050"/>
                    </a:solidFill>
                  </a:rPr>
                  <a:t> due </a:t>
                </a:r>
                <a:r>
                  <a:rPr lang="de-AT" dirty="0" err="1">
                    <a:solidFill>
                      <a:srgbClr val="00B050"/>
                    </a:solidFill>
                  </a:rPr>
                  <a:t>to</a:t>
                </a:r>
                <a:r>
                  <a:rPr lang="de-AT" dirty="0">
                    <a:solidFill>
                      <a:srgbClr val="00B050"/>
                    </a:solidFill>
                  </a:rPr>
                  <a:t> 532nm </a:t>
                </a:r>
                <a:r>
                  <a:rPr lang="de-AT" dirty="0" err="1">
                    <a:solidFill>
                      <a:srgbClr val="00B050"/>
                    </a:solidFill>
                  </a:rPr>
                  <a:t>laser</a:t>
                </a:r>
                <a:endParaRPr lang="de-AT" dirty="0">
                  <a:solidFill>
                    <a:srgbClr val="00B050"/>
                  </a:solidFill>
                </a:endParaRPr>
              </a:p>
              <a:p>
                <a:r>
                  <a:rPr lang="de-AT" dirty="0" err="1"/>
                  <a:t>include</a:t>
                </a:r>
                <a:r>
                  <a:rPr lang="de-AT" dirty="0"/>
                  <a:t> </a:t>
                </a:r>
                <a:r>
                  <a:rPr lang="de-AT" dirty="0" err="1"/>
                  <a:t>normalization</a:t>
                </a:r>
                <a:r>
                  <a:rPr lang="de-AT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de-AT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de-AT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𝑏𝑠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(1−</m:t>
                        </m:r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𝑏𝑠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de-AT" b="0" i="1" smtClean="0">
                        <a:latin typeface="Cambria Math" panose="02040503050406030204" pitchFamily="18" charset="0"/>
                      </a:rPr>
                      <m:t>≈0.26</m:t>
                    </m:r>
                  </m:oMath>
                </a14:m>
                <a:r>
                  <a:rPr lang="de-AT" dirty="0"/>
                  <a:t> </a:t>
                </a:r>
              </a:p>
              <a:p>
                <a:r>
                  <a:rPr lang="de-AT" dirty="0" err="1"/>
                  <a:t>Surviving</a:t>
                </a:r>
                <a:r>
                  <a:rPr lang="de-AT" dirty="0"/>
                  <a:t> 2S </a:t>
                </a:r>
                <a:r>
                  <a:rPr lang="de-AT" dirty="0" err="1"/>
                  <a:t>fraction</a:t>
                </a:r>
                <a:r>
                  <a:rPr lang="de-AT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A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≅0.5%</m:t>
                    </m:r>
                  </m:oMath>
                </a14:m>
                <a:endParaRPr lang="de-AT" dirty="0"/>
              </a:p>
              <a:p>
                <a:r>
                  <a:rPr lang="de-AT" dirty="0"/>
                  <a:t>Simulation: % </a:t>
                </a:r>
                <a:r>
                  <a:rPr lang="de-AT" dirty="0" err="1"/>
                  <a:t>level</a:t>
                </a:r>
                <a:r>
                  <a:rPr lang="de-AT" dirty="0"/>
                  <a:t> </a:t>
                </a:r>
              </a:p>
            </p:txBody>
          </p:sp>
        </mc:Choice>
        <mc:Fallback xmlns="">
          <p:sp>
            <p:nvSpPr>
              <p:cNvPr id="9" name="Inhaltsplatzhalter 1">
                <a:extLst>
                  <a:ext uri="{FF2B5EF4-FFF2-40B4-BE49-F238E27FC236}">
                    <a16:creationId xmlns:a16="http://schemas.microsoft.com/office/drawing/2014/main" id="{AC4D551D-380D-43B3-9B60-0F9CFEC55D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2024064"/>
                <a:ext cx="11537950" cy="4210046"/>
              </a:xfrm>
              <a:blipFill>
                <a:blip r:embed="rId4"/>
                <a:stretch>
                  <a:fillRect l="-264" t="-202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301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Confocal</a:t>
            </a:r>
            <a:r>
              <a:rPr lang="de-AT" dirty="0"/>
              <a:t> </a:t>
            </a:r>
            <a:r>
              <a:rPr lang="de-AT" dirty="0" err="1"/>
              <a:t>resonator</a:t>
            </a:r>
            <a:r>
              <a:rPr lang="de-AT" dirty="0"/>
              <a:t> @ 25.4 GHz</a:t>
            </a:r>
          </a:p>
          <a:p>
            <a:pPr lvl="1"/>
            <a:r>
              <a:rPr lang="de-AT" dirty="0" err="1"/>
              <a:t>two</a:t>
            </a:r>
            <a:r>
              <a:rPr lang="de-AT" dirty="0"/>
              <a:t> </a:t>
            </a:r>
            <a:r>
              <a:rPr lang="de-AT" dirty="0" err="1"/>
              <a:t>spherical</a:t>
            </a:r>
            <a:r>
              <a:rPr lang="de-AT" dirty="0"/>
              <a:t> </a:t>
            </a:r>
            <a:r>
              <a:rPr lang="de-AT" dirty="0" err="1"/>
              <a:t>mirrors</a:t>
            </a:r>
            <a:endParaRPr lang="de-AT" dirty="0"/>
          </a:p>
          <a:p>
            <a:pPr lvl="1"/>
            <a:r>
              <a:rPr lang="de-AT" dirty="0" err="1"/>
              <a:t>impedence</a:t>
            </a:r>
            <a:r>
              <a:rPr lang="de-AT" dirty="0"/>
              <a:t> </a:t>
            </a:r>
            <a:r>
              <a:rPr lang="de-AT" dirty="0" err="1"/>
              <a:t>matched</a:t>
            </a:r>
            <a:r>
              <a:rPr lang="de-AT" dirty="0"/>
              <a:t> </a:t>
            </a:r>
            <a:r>
              <a:rPr lang="de-AT" dirty="0" err="1"/>
              <a:t>coupling</a:t>
            </a:r>
            <a:r>
              <a:rPr lang="de-AT" dirty="0"/>
              <a:t> hole</a:t>
            </a:r>
          </a:p>
          <a:p>
            <a:pPr lvl="1"/>
            <a:r>
              <a:rPr lang="de-AT" dirty="0" err="1"/>
              <a:t>waveguide</a:t>
            </a:r>
            <a:r>
              <a:rPr lang="de-AT" dirty="0"/>
              <a:t> </a:t>
            </a:r>
            <a:r>
              <a:rPr lang="de-AT" dirty="0" err="1"/>
              <a:t>signal</a:t>
            </a:r>
            <a:r>
              <a:rPr lang="de-AT" dirty="0"/>
              <a:t> </a:t>
            </a:r>
            <a:r>
              <a:rPr lang="de-AT" dirty="0" err="1"/>
              <a:t>feed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19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en-US" dirty="0"/>
              <a:t>Ps HFS: Microwave system</a:t>
            </a:r>
            <a:endParaRPr lang="de-AT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1" t="15748" r="33965" b="42787"/>
          <a:stretch/>
        </p:blipFill>
        <p:spPr>
          <a:xfrm>
            <a:off x="7007011" y="2116854"/>
            <a:ext cx="4559216" cy="4001978"/>
          </a:xfrm>
          <a:prstGeom prst="rect">
            <a:avLst/>
          </a:prstGeom>
        </p:spPr>
      </p:pic>
      <p:sp>
        <p:nvSpPr>
          <p:cNvPr id="17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9715EF2-928E-4E67-9F65-15B61ACCF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344477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Confocal</a:t>
            </a:r>
            <a:r>
              <a:rPr lang="de-AT" dirty="0"/>
              <a:t> </a:t>
            </a:r>
            <a:r>
              <a:rPr lang="de-AT" dirty="0" err="1"/>
              <a:t>resonator</a:t>
            </a:r>
            <a:r>
              <a:rPr lang="de-AT" dirty="0"/>
              <a:t> @ 25.4 GHz</a:t>
            </a:r>
          </a:p>
          <a:p>
            <a:pPr lvl="1"/>
            <a:r>
              <a:rPr lang="de-AT" dirty="0" err="1"/>
              <a:t>two</a:t>
            </a:r>
            <a:r>
              <a:rPr lang="de-AT" dirty="0"/>
              <a:t> </a:t>
            </a:r>
            <a:r>
              <a:rPr lang="de-AT" dirty="0" err="1"/>
              <a:t>spherical</a:t>
            </a:r>
            <a:r>
              <a:rPr lang="de-AT" dirty="0"/>
              <a:t> </a:t>
            </a:r>
            <a:r>
              <a:rPr lang="de-AT" dirty="0" err="1"/>
              <a:t>mirrors</a:t>
            </a:r>
            <a:endParaRPr lang="de-AT" dirty="0"/>
          </a:p>
          <a:p>
            <a:pPr lvl="1"/>
            <a:r>
              <a:rPr lang="de-AT" dirty="0" err="1"/>
              <a:t>impedence</a:t>
            </a:r>
            <a:r>
              <a:rPr lang="de-AT" dirty="0"/>
              <a:t> </a:t>
            </a:r>
            <a:r>
              <a:rPr lang="de-AT" dirty="0" err="1"/>
              <a:t>matched</a:t>
            </a:r>
            <a:r>
              <a:rPr lang="de-AT" dirty="0"/>
              <a:t> </a:t>
            </a:r>
            <a:r>
              <a:rPr lang="de-AT" dirty="0" err="1"/>
              <a:t>coupling</a:t>
            </a:r>
            <a:r>
              <a:rPr lang="de-AT" dirty="0"/>
              <a:t> hole</a:t>
            </a:r>
          </a:p>
          <a:p>
            <a:pPr lvl="1"/>
            <a:r>
              <a:rPr lang="de-AT" dirty="0" err="1"/>
              <a:t>waveguide</a:t>
            </a:r>
            <a:r>
              <a:rPr lang="de-AT" dirty="0"/>
              <a:t> </a:t>
            </a:r>
            <a:r>
              <a:rPr lang="de-AT" dirty="0" err="1"/>
              <a:t>signal</a:t>
            </a:r>
            <a:r>
              <a:rPr lang="de-AT" dirty="0"/>
              <a:t> </a:t>
            </a:r>
            <a:r>
              <a:rPr lang="de-AT" dirty="0" err="1"/>
              <a:t>feed</a:t>
            </a:r>
            <a:endParaRPr lang="de-AT" dirty="0"/>
          </a:p>
          <a:p>
            <a:r>
              <a:rPr lang="de-AT" dirty="0"/>
              <a:t>Monitoring and </a:t>
            </a:r>
            <a:r>
              <a:rPr lang="de-AT" dirty="0" err="1"/>
              <a:t>stabilization</a:t>
            </a:r>
            <a:r>
              <a:rPr lang="de-AT" dirty="0"/>
              <a:t> </a:t>
            </a:r>
            <a:r>
              <a:rPr lang="de-AT" dirty="0" err="1"/>
              <a:t>system</a:t>
            </a:r>
            <a:endParaRPr lang="de-AT" dirty="0"/>
          </a:p>
          <a:p>
            <a:pPr lvl="1"/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19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en-US" dirty="0"/>
              <a:t>Ps HFS: Microwave system</a:t>
            </a:r>
            <a:endParaRPr lang="de-AT" dirty="0"/>
          </a:p>
        </p:txBody>
      </p:sp>
      <p:sp>
        <p:nvSpPr>
          <p:cNvPr id="17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9715EF2-928E-4E67-9F65-15B61ACCF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8A688D4-1B3E-47E7-98E6-E614A65750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7444" y="1072494"/>
            <a:ext cx="7638343" cy="540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5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AT" dirty="0"/>
                  <a:t>Confocal </a:t>
                </a:r>
                <a:r>
                  <a:rPr lang="de-AT" dirty="0" err="1"/>
                  <a:t>resonator</a:t>
                </a:r>
                <a:r>
                  <a:rPr lang="de-AT" dirty="0"/>
                  <a:t> @ 25.4 GHz</a:t>
                </a:r>
              </a:p>
              <a:p>
                <a:pPr lvl="1"/>
                <a:r>
                  <a:rPr lang="de-AT" dirty="0" err="1"/>
                  <a:t>two</a:t>
                </a:r>
                <a:r>
                  <a:rPr lang="de-AT" dirty="0"/>
                  <a:t> </a:t>
                </a:r>
                <a:r>
                  <a:rPr lang="de-AT" dirty="0" err="1"/>
                  <a:t>spherical</a:t>
                </a:r>
                <a:r>
                  <a:rPr lang="de-AT" dirty="0"/>
                  <a:t> </a:t>
                </a:r>
                <a:r>
                  <a:rPr lang="de-AT" dirty="0" err="1"/>
                  <a:t>mirrors</a:t>
                </a:r>
                <a:endParaRPr lang="de-AT" dirty="0"/>
              </a:p>
              <a:p>
                <a:pPr lvl="1"/>
                <a:r>
                  <a:rPr lang="de-AT" dirty="0" err="1"/>
                  <a:t>impedence</a:t>
                </a:r>
                <a:r>
                  <a:rPr lang="de-AT" dirty="0"/>
                  <a:t> </a:t>
                </a:r>
                <a:r>
                  <a:rPr lang="de-AT" dirty="0" err="1"/>
                  <a:t>matched</a:t>
                </a:r>
                <a:r>
                  <a:rPr lang="de-AT" dirty="0"/>
                  <a:t> </a:t>
                </a:r>
                <a:r>
                  <a:rPr lang="de-AT" dirty="0" err="1"/>
                  <a:t>coupling</a:t>
                </a:r>
                <a:r>
                  <a:rPr lang="de-AT" dirty="0"/>
                  <a:t> hole</a:t>
                </a:r>
              </a:p>
              <a:p>
                <a:pPr lvl="1"/>
                <a:r>
                  <a:rPr lang="de-AT" dirty="0" err="1"/>
                  <a:t>waveguide</a:t>
                </a:r>
                <a:r>
                  <a:rPr lang="de-AT" dirty="0"/>
                  <a:t> </a:t>
                </a:r>
                <a:r>
                  <a:rPr lang="de-AT" dirty="0" err="1"/>
                  <a:t>signal</a:t>
                </a:r>
                <a:r>
                  <a:rPr lang="de-AT" dirty="0"/>
                  <a:t> </a:t>
                </a:r>
                <a:r>
                  <a:rPr lang="de-AT" dirty="0" err="1"/>
                  <a:t>feed</a:t>
                </a:r>
                <a:endParaRPr lang="de-AT" dirty="0"/>
              </a:p>
              <a:p>
                <a:r>
                  <a:rPr lang="de-AT" dirty="0"/>
                  <a:t>Monitoring and </a:t>
                </a:r>
                <a:r>
                  <a:rPr lang="de-AT" dirty="0" err="1"/>
                  <a:t>stabilization</a:t>
                </a:r>
                <a:r>
                  <a:rPr lang="de-AT" dirty="0"/>
                  <a:t> </a:t>
                </a:r>
                <a:r>
                  <a:rPr lang="de-AT" dirty="0" err="1"/>
                  <a:t>system</a:t>
                </a:r>
                <a:endParaRPr lang="de-AT" dirty="0"/>
              </a:p>
              <a:p>
                <a:r>
                  <a:rPr lang="de-AT" dirty="0"/>
                  <a:t>Performance </a:t>
                </a:r>
                <a:r>
                  <a:rPr lang="de-AT" dirty="0" err="1"/>
                  <a:t>close</a:t>
                </a:r>
                <a:r>
                  <a:rPr lang="de-AT" dirty="0"/>
                  <a:t> </a:t>
                </a:r>
                <a:r>
                  <a:rPr lang="de-AT" dirty="0" err="1"/>
                  <a:t>to</a:t>
                </a:r>
                <a:r>
                  <a:rPr lang="de-AT" dirty="0"/>
                  <a:t> design </a:t>
                </a:r>
                <a:r>
                  <a:rPr lang="de-AT" dirty="0" err="1"/>
                  <a:t>values</a:t>
                </a:r>
                <a:endParaRPr lang="de-AT" dirty="0"/>
              </a:p>
              <a:p>
                <a:pPr lvl="1"/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≈26300</m:t>
                    </m:r>
                  </m:oMath>
                </a14:m>
                <a:r>
                  <a:rPr lang="de-AT" dirty="0"/>
                  <a:t> </a:t>
                </a:r>
                <a:r>
                  <a:rPr lang="de-AT" dirty="0" err="1"/>
                  <a:t>or</a:t>
                </a:r>
                <a:r>
                  <a:rPr lang="de-AT" dirty="0"/>
                  <a:t> </a:t>
                </a:r>
                <a:r>
                  <a:rPr lang="de-AT" dirty="0" err="1"/>
                  <a:t>equivalently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FWHM</m:t>
                        </m:r>
                      </m:sub>
                    </m:sSub>
                    <m:r>
                      <a:rPr lang="de-AT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r>
                  <a:rPr lang="de-AT" dirty="0"/>
                  <a:t> </a:t>
                </a:r>
              </a:p>
              <a:p>
                <a:pPr lvl="1"/>
                <a:r>
                  <a:rPr lang="de-AT" dirty="0" err="1"/>
                  <a:t>Coupling</a:t>
                </a:r>
                <a:r>
                  <a:rPr lang="de-AT" dirty="0"/>
                  <a:t> </a:t>
                </a:r>
                <a:r>
                  <a:rPr lang="de-AT" dirty="0" err="1"/>
                  <a:t>efficiency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70%</m:t>
                    </m:r>
                  </m:oMath>
                </a14:m>
                <a:r>
                  <a:rPr lang="de-AT" dirty="0"/>
                  <a:t> </a:t>
                </a:r>
              </a:p>
              <a:p>
                <a:pPr lvl="1"/>
                <a:endParaRPr lang="de-AT" dirty="0"/>
              </a:p>
              <a:p>
                <a:pPr lvl="1"/>
                <a:endParaRPr lang="de-AT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64" t="-202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19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en-US" dirty="0"/>
              <a:t>Ps HFS: Microwave system</a:t>
            </a:r>
            <a:endParaRPr lang="de-AT" dirty="0"/>
          </a:p>
        </p:txBody>
      </p:sp>
      <p:sp>
        <p:nvSpPr>
          <p:cNvPr id="17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9715EF2-928E-4E67-9F65-15B61ACCF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266C7E9-DF25-46FC-8D92-7708D42638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24350" y="2096072"/>
            <a:ext cx="5504131" cy="35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18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AT" dirty="0"/>
                  <a:t>Confocal </a:t>
                </a:r>
                <a:r>
                  <a:rPr lang="de-AT" dirty="0" err="1"/>
                  <a:t>resonator</a:t>
                </a:r>
                <a:r>
                  <a:rPr lang="de-AT" dirty="0"/>
                  <a:t> @ 25.4 GHz</a:t>
                </a:r>
              </a:p>
              <a:p>
                <a:pPr lvl="1"/>
                <a:r>
                  <a:rPr lang="de-AT" dirty="0" err="1"/>
                  <a:t>two</a:t>
                </a:r>
                <a:r>
                  <a:rPr lang="de-AT" dirty="0"/>
                  <a:t> </a:t>
                </a:r>
                <a:r>
                  <a:rPr lang="de-AT" dirty="0" err="1"/>
                  <a:t>spherical</a:t>
                </a:r>
                <a:r>
                  <a:rPr lang="de-AT" dirty="0"/>
                  <a:t> </a:t>
                </a:r>
                <a:r>
                  <a:rPr lang="de-AT" dirty="0" err="1"/>
                  <a:t>mirrors</a:t>
                </a:r>
                <a:endParaRPr lang="de-AT" dirty="0"/>
              </a:p>
              <a:p>
                <a:pPr lvl="1"/>
                <a:r>
                  <a:rPr lang="de-AT" dirty="0" err="1"/>
                  <a:t>impedence</a:t>
                </a:r>
                <a:r>
                  <a:rPr lang="de-AT" dirty="0"/>
                  <a:t> </a:t>
                </a:r>
                <a:r>
                  <a:rPr lang="de-AT" dirty="0" err="1"/>
                  <a:t>matched</a:t>
                </a:r>
                <a:r>
                  <a:rPr lang="de-AT" dirty="0"/>
                  <a:t> </a:t>
                </a:r>
                <a:r>
                  <a:rPr lang="de-AT" dirty="0" err="1"/>
                  <a:t>coupling</a:t>
                </a:r>
                <a:r>
                  <a:rPr lang="de-AT" dirty="0"/>
                  <a:t> hole</a:t>
                </a:r>
              </a:p>
              <a:p>
                <a:pPr lvl="1"/>
                <a:r>
                  <a:rPr lang="de-AT" dirty="0" err="1"/>
                  <a:t>waveguide</a:t>
                </a:r>
                <a:r>
                  <a:rPr lang="de-AT" dirty="0"/>
                  <a:t> </a:t>
                </a:r>
                <a:r>
                  <a:rPr lang="de-AT" dirty="0" err="1"/>
                  <a:t>signal</a:t>
                </a:r>
                <a:r>
                  <a:rPr lang="de-AT" dirty="0"/>
                  <a:t> </a:t>
                </a:r>
                <a:r>
                  <a:rPr lang="de-AT" dirty="0" err="1"/>
                  <a:t>feed</a:t>
                </a:r>
                <a:endParaRPr lang="de-AT" dirty="0"/>
              </a:p>
              <a:p>
                <a:r>
                  <a:rPr lang="de-AT" dirty="0"/>
                  <a:t>Monitoring and </a:t>
                </a:r>
                <a:r>
                  <a:rPr lang="de-AT" dirty="0" err="1"/>
                  <a:t>stabilization</a:t>
                </a:r>
                <a:r>
                  <a:rPr lang="de-AT" dirty="0"/>
                  <a:t> </a:t>
                </a:r>
                <a:r>
                  <a:rPr lang="de-AT" dirty="0" err="1"/>
                  <a:t>system</a:t>
                </a:r>
                <a:endParaRPr lang="de-AT" dirty="0"/>
              </a:p>
              <a:p>
                <a:r>
                  <a:rPr lang="de-AT" dirty="0"/>
                  <a:t>Performance </a:t>
                </a:r>
                <a:r>
                  <a:rPr lang="de-AT" dirty="0" err="1"/>
                  <a:t>close</a:t>
                </a:r>
                <a:r>
                  <a:rPr lang="de-AT" dirty="0"/>
                  <a:t> </a:t>
                </a:r>
                <a:r>
                  <a:rPr lang="de-AT" dirty="0" err="1"/>
                  <a:t>to</a:t>
                </a:r>
                <a:r>
                  <a:rPr lang="de-AT" dirty="0"/>
                  <a:t> design </a:t>
                </a:r>
                <a:r>
                  <a:rPr lang="de-AT" dirty="0" err="1"/>
                  <a:t>values</a:t>
                </a:r>
                <a:endParaRPr lang="de-AT" dirty="0"/>
              </a:p>
              <a:p>
                <a:pPr lvl="1"/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≈26300</m:t>
                    </m:r>
                  </m:oMath>
                </a14:m>
                <a:r>
                  <a:rPr lang="de-AT" dirty="0"/>
                  <a:t> </a:t>
                </a:r>
                <a:r>
                  <a:rPr lang="de-AT" dirty="0" err="1"/>
                  <a:t>or</a:t>
                </a:r>
                <a:r>
                  <a:rPr lang="de-AT" dirty="0"/>
                  <a:t> </a:t>
                </a:r>
                <a:r>
                  <a:rPr lang="de-AT" dirty="0" err="1"/>
                  <a:t>equivalently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FWHM</m:t>
                        </m:r>
                      </m:sub>
                    </m:sSub>
                    <m:r>
                      <a:rPr lang="de-AT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r>
                  <a:rPr lang="de-AT" dirty="0"/>
                  <a:t> </a:t>
                </a:r>
              </a:p>
              <a:p>
                <a:pPr lvl="1"/>
                <a:r>
                  <a:rPr lang="de-AT" dirty="0" err="1"/>
                  <a:t>Coupling</a:t>
                </a:r>
                <a:r>
                  <a:rPr lang="de-AT" dirty="0"/>
                  <a:t> </a:t>
                </a:r>
                <a:r>
                  <a:rPr lang="de-AT" dirty="0" err="1"/>
                  <a:t>efficiency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70%</m:t>
                    </m:r>
                  </m:oMath>
                </a14:m>
                <a:r>
                  <a:rPr lang="de-AT" dirty="0"/>
                  <a:t> </a:t>
                </a:r>
              </a:p>
              <a:p>
                <a:r>
                  <a:rPr lang="de-AT" dirty="0"/>
                  <a:t>Simulation: HFS </a:t>
                </a:r>
                <a:r>
                  <a:rPr lang="de-AT" dirty="0" err="1"/>
                  <a:t>transition</a:t>
                </a:r>
                <a:r>
                  <a:rPr lang="de-AT" dirty="0"/>
                  <a:t> </a:t>
                </a:r>
                <a:r>
                  <a:rPr lang="de-AT" dirty="0" err="1"/>
                  <a:t>probability</a:t>
                </a:r>
                <a:endParaRPr lang="de-AT" dirty="0"/>
              </a:p>
              <a:p>
                <a:pPr lvl="1"/>
                <a:r>
                  <a:rPr lang="de-AT" dirty="0"/>
                  <a:t> </a:t>
                </a:r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de-AT" dirty="0"/>
                  <a:t> 0.5% (</a:t>
                </a:r>
                <a:r>
                  <a:rPr lang="de-AT" dirty="0" err="1"/>
                  <a:t>signal</a:t>
                </a:r>
                <a:r>
                  <a:rPr lang="de-AT" dirty="0"/>
                  <a:t> </a:t>
                </a:r>
                <a:r>
                  <a:rPr lang="de-AT" dirty="0" err="1"/>
                  <a:t>generator</a:t>
                </a:r>
                <a:r>
                  <a:rPr lang="de-AT" dirty="0"/>
                  <a:t>)</a:t>
                </a:r>
              </a:p>
              <a:p>
                <a:pPr lvl="1"/>
                <a:r>
                  <a:rPr lang="de-AT" dirty="0"/>
                  <a:t> </a:t>
                </a:r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de-AT" dirty="0"/>
                  <a:t> 15% (additional 10W </a:t>
                </a:r>
                <a:r>
                  <a:rPr lang="de-AT" dirty="0" err="1"/>
                  <a:t>amplifier</a:t>
                </a:r>
                <a:r>
                  <a:rPr lang="de-AT" dirty="0"/>
                  <a:t>)</a:t>
                </a:r>
              </a:p>
              <a:p>
                <a:pPr lvl="1"/>
                <a:endParaRPr lang="de-AT" dirty="0"/>
              </a:p>
              <a:p>
                <a:pPr lvl="1"/>
                <a:endParaRPr lang="de-AT" dirty="0"/>
              </a:p>
              <a:p>
                <a:pPr lvl="1"/>
                <a:endParaRPr lang="de-AT" dirty="0"/>
              </a:p>
              <a:p>
                <a:pPr lvl="1"/>
                <a:endParaRPr lang="de-AT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64" t="-2026" b="-217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19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en-US" dirty="0"/>
              <a:t>Ps HFS: Microwave system</a:t>
            </a:r>
            <a:endParaRPr lang="de-AT" dirty="0"/>
          </a:p>
        </p:txBody>
      </p:sp>
      <p:sp>
        <p:nvSpPr>
          <p:cNvPr id="17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9715EF2-928E-4E67-9F65-15B61ACCF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266C7E9-DF25-46FC-8D92-7708D42638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24350" y="2096072"/>
            <a:ext cx="5504131" cy="35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Experimental signature (</a:t>
            </a:r>
            <a:r>
              <a:rPr lang="en-US" noProof="0" dirty="0" err="1"/>
              <a:t>pPs</a:t>
            </a:r>
            <a:r>
              <a:rPr lang="en-US" noProof="0" dirty="0"/>
              <a:t> decay)</a:t>
            </a:r>
          </a:p>
          <a:p>
            <a:pPr lvl="1"/>
            <a:r>
              <a:rPr lang="en-US" noProof="0" dirty="0"/>
              <a:t>2 matching back-to-back 511 </a:t>
            </a:r>
            <a:r>
              <a:rPr lang="en-US" noProof="0" dirty="0" err="1"/>
              <a:t>keV</a:t>
            </a:r>
            <a:r>
              <a:rPr lang="en-US" noProof="0" dirty="0"/>
              <a:t> photons</a:t>
            </a:r>
          </a:p>
          <a:p>
            <a:pPr lvl="2"/>
            <a:r>
              <a:rPr lang="en-US" noProof="0" dirty="0"/>
              <a:t>temporal coincidence</a:t>
            </a:r>
          </a:p>
          <a:p>
            <a:pPr lvl="2"/>
            <a:r>
              <a:rPr lang="en-US" dirty="0"/>
              <a:t>vertex reconstruction</a:t>
            </a:r>
            <a:endParaRPr lang="en-US" noProof="0" dirty="0"/>
          </a:p>
          <a:p>
            <a:pPr lvl="2"/>
            <a:r>
              <a:rPr lang="en-US" noProof="0" dirty="0"/>
              <a:t>energy cut</a:t>
            </a:r>
          </a:p>
          <a:p>
            <a:pPr lvl="2"/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20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Event signature</a:t>
            </a:r>
            <a:endParaRPr lang="en-US" noProof="0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8613899" y="2059926"/>
            <a:ext cx="2813548" cy="3234815"/>
            <a:chOff x="8903236" y="2059926"/>
            <a:chExt cx="2813548" cy="3234815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9040983" y="2556040"/>
              <a:ext cx="1085084" cy="2241112"/>
              <a:chOff x="9517423" y="2737528"/>
              <a:chExt cx="678557" cy="1699347"/>
            </a:xfrm>
          </p:grpSpPr>
          <p:pic>
            <p:nvPicPr>
              <p:cNvPr id="8" name="Grafik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999" t="41054" r="36780" b="53261"/>
              <a:stretch/>
            </p:blipFill>
            <p:spPr>
              <a:xfrm>
                <a:off x="9622011" y="3356992"/>
                <a:ext cx="440976" cy="440976"/>
              </a:xfrm>
              <a:prstGeom prst="rect">
                <a:avLst/>
              </a:prstGeom>
            </p:spPr>
          </p:pic>
          <p:pic>
            <p:nvPicPr>
              <p:cNvPr id="9" name="Grafik 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500" t="34102" r="33921" b="59581"/>
              <a:stretch/>
            </p:blipFill>
            <p:spPr>
              <a:xfrm rot="19212600">
                <a:off x="9517423" y="2737528"/>
                <a:ext cx="545755" cy="545755"/>
              </a:xfrm>
              <a:prstGeom prst="rect">
                <a:avLst/>
              </a:prstGeom>
            </p:spPr>
          </p:pic>
          <p:pic>
            <p:nvPicPr>
              <p:cNvPr id="10" name="Grafik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500" t="34102" r="33921" b="59581"/>
              <a:stretch/>
            </p:blipFill>
            <p:spPr>
              <a:xfrm rot="8325066">
                <a:off x="9650225" y="3891120"/>
                <a:ext cx="545755" cy="545755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/>
                <p:cNvSpPr txBox="1"/>
                <p:nvPr/>
              </p:nvSpPr>
              <p:spPr>
                <a:xfrm>
                  <a:off x="9997274" y="3501008"/>
                  <a:ext cx="171951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𝑃𝑠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=1022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3" name="Textfeld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97274" y="3501008"/>
                  <a:ext cx="1719510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064" r="-2482" b="-17391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feld 13"/>
                <p:cNvSpPr txBox="1"/>
                <p:nvPr/>
              </p:nvSpPr>
              <p:spPr>
                <a:xfrm>
                  <a:off x="8903236" y="2059926"/>
                  <a:ext cx="1438855" cy="2991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=511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4" name="Textfeld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03236" y="2059926"/>
                  <a:ext cx="1438855" cy="29918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2966" r="-2966" b="-20408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feld 14"/>
                <p:cNvSpPr txBox="1"/>
                <p:nvPr/>
              </p:nvSpPr>
              <p:spPr>
                <a:xfrm>
                  <a:off x="8903236" y="4995557"/>
                  <a:ext cx="1438855" cy="2991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=511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5" name="Textfeld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03236" y="4995557"/>
                  <a:ext cx="1438855" cy="29918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966" r="-2966" b="-18000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Gruppieren 51"/>
          <p:cNvGrpSpPr/>
          <p:nvPr/>
        </p:nvGrpSpPr>
        <p:grpSpPr>
          <a:xfrm>
            <a:off x="8923182" y="3365627"/>
            <a:ext cx="917837" cy="1424158"/>
            <a:chOff x="6229294" y="2136158"/>
            <a:chExt cx="917837" cy="1424158"/>
          </a:xfrm>
        </p:grpSpPr>
        <p:pic>
          <p:nvPicPr>
            <p:cNvPr id="46" name="Grafik 4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99" t="41054" r="36780" b="53261"/>
            <a:stretch/>
          </p:blipFill>
          <p:spPr>
            <a:xfrm>
              <a:off x="6229294" y="2136158"/>
              <a:ext cx="705167" cy="581563"/>
            </a:xfrm>
            <a:prstGeom prst="rect">
              <a:avLst/>
            </a:prstGeom>
          </p:spPr>
        </p:pic>
        <p:pic>
          <p:nvPicPr>
            <p:cNvPr id="48" name="Grafik 4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00" t="34102" r="33921" b="59581"/>
            <a:stretch/>
          </p:blipFill>
          <p:spPr>
            <a:xfrm rot="8325066">
              <a:off x="6274411" y="2840570"/>
              <a:ext cx="872720" cy="719746"/>
            </a:xfrm>
            <a:prstGeom prst="rect">
              <a:avLst/>
            </a:prstGeom>
          </p:spPr>
        </p:pic>
      </p:grpSp>
      <p:sp>
        <p:nvSpPr>
          <p:cNvPr id="41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395F28BD-B915-46ED-9180-5C5CFFD1F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21861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Experimental signature (</a:t>
            </a:r>
            <a:r>
              <a:rPr lang="en-US" noProof="0" dirty="0" err="1"/>
              <a:t>pPs</a:t>
            </a:r>
            <a:r>
              <a:rPr lang="en-US" noProof="0" dirty="0"/>
              <a:t> decay)</a:t>
            </a:r>
          </a:p>
          <a:p>
            <a:pPr lvl="1"/>
            <a:r>
              <a:rPr lang="en-US" noProof="0" dirty="0"/>
              <a:t>2 matching back-to-back 511 </a:t>
            </a:r>
            <a:r>
              <a:rPr lang="en-US" noProof="0" dirty="0" err="1"/>
              <a:t>keV</a:t>
            </a:r>
            <a:r>
              <a:rPr lang="en-US" noProof="0" dirty="0"/>
              <a:t> photons</a:t>
            </a:r>
          </a:p>
          <a:p>
            <a:pPr lvl="2"/>
            <a:r>
              <a:rPr lang="en-US" noProof="0" dirty="0"/>
              <a:t>temporal coincidence</a:t>
            </a:r>
          </a:p>
          <a:p>
            <a:pPr lvl="2"/>
            <a:r>
              <a:rPr lang="en-US" dirty="0"/>
              <a:t>vertex reconstruction</a:t>
            </a:r>
          </a:p>
          <a:p>
            <a:pPr lvl="2"/>
            <a:r>
              <a:rPr lang="en-US" noProof="0" dirty="0"/>
              <a:t>energy cut</a:t>
            </a:r>
          </a:p>
          <a:p>
            <a:r>
              <a:rPr lang="en-US" noProof="0" dirty="0"/>
              <a:t>Dominant </a:t>
            </a:r>
            <a:r>
              <a:rPr lang="en-US" dirty="0"/>
              <a:t>background (</a:t>
            </a:r>
            <a:r>
              <a:rPr lang="en-US" dirty="0" err="1"/>
              <a:t>oPs</a:t>
            </a:r>
            <a:r>
              <a:rPr lang="en-US" dirty="0"/>
              <a:t> decay)</a:t>
            </a:r>
            <a:endParaRPr lang="en-US" noProof="0" dirty="0"/>
          </a:p>
          <a:p>
            <a:pPr lvl="2"/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20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Event signature</a:t>
            </a:r>
            <a:endParaRPr lang="en-US" noProof="0" dirty="0"/>
          </a:p>
        </p:txBody>
      </p:sp>
      <p:grpSp>
        <p:nvGrpSpPr>
          <p:cNvPr id="32" name="Gruppieren 31"/>
          <p:cNvGrpSpPr/>
          <p:nvPr/>
        </p:nvGrpSpPr>
        <p:grpSpPr>
          <a:xfrm>
            <a:off x="8570857" y="2935753"/>
            <a:ext cx="2855565" cy="1570574"/>
            <a:chOff x="8570857" y="2935753"/>
            <a:chExt cx="2855565" cy="1570574"/>
          </a:xfrm>
        </p:grpSpPr>
        <p:pic>
          <p:nvPicPr>
            <p:cNvPr id="22" name="Grafik 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99" t="41054" r="36780" b="53261"/>
            <a:stretch/>
          </p:blipFill>
          <p:spPr>
            <a:xfrm>
              <a:off x="8917868" y="3368960"/>
              <a:ext cx="705167" cy="581563"/>
            </a:xfrm>
            <a:prstGeom prst="rect">
              <a:avLst/>
            </a:prstGeom>
          </p:spPr>
        </p:pic>
        <p:pic>
          <p:nvPicPr>
            <p:cNvPr id="23" name="Grafik 2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00" t="34102" r="33921" b="59581"/>
            <a:stretch/>
          </p:blipFill>
          <p:spPr>
            <a:xfrm rot="16200000">
              <a:off x="8520370" y="3047438"/>
              <a:ext cx="576064" cy="475089"/>
            </a:xfrm>
            <a:prstGeom prst="rect">
              <a:avLst/>
            </a:prstGeom>
          </p:spPr>
        </p:pic>
        <p:pic>
          <p:nvPicPr>
            <p:cNvPr id="24" name="Grafik 2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00" t="34102" r="33921" b="59581"/>
            <a:stretch/>
          </p:blipFill>
          <p:spPr>
            <a:xfrm rot="8325066">
              <a:off x="9122414" y="4074339"/>
              <a:ext cx="523802" cy="43198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feld 18"/>
                <p:cNvSpPr txBox="1"/>
                <p:nvPr/>
              </p:nvSpPr>
              <p:spPr>
                <a:xfrm>
                  <a:off x="9706912" y="3496974"/>
                  <a:ext cx="171951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𝑃𝑠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=1022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9" name="Textfeld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06912" y="3496974"/>
                  <a:ext cx="1719510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064" r="-2482" b="-17778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feld 19"/>
                <p:cNvSpPr txBox="1"/>
                <p:nvPr/>
              </p:nvSpPr>
              <p:spPr>
                <a:xfrm>
                  <a:off x="9694019" y="3848589"/>
                  <a:ext cx="1730602" cy="2991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∑</m:t>
                            </m:r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=1022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20" name="Textfeld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94019" y="3848589"/>
                  <a:ext cx="1730602" cy="29918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3873" r="-2465" b="-26531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1" name="Grafik 3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00" t="34102" r="33921" b="59581"/>
            <a:stretch/>
          </p:blipFill>
          <p:spPr>
            <a:xfrm rot="21334113">
              <a:off x="9423361" y="2935753"/>
              <a:ext cx="572134" cy="471848"/>
            </a:xfrm>
            <a:prstGeom prst="rect">
              <a:avLst/>
            </a:prstGeom>
          </p:spPr>
        </p:pic>
      </p:grpSp>
      <p:sp>
        <p:nvSpPr>
          <p:cNvPr id="41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F196F27-2E3C-4193-AAF3-8EEC7051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425579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9F43DB8-2DC9-417E-B31C-93581A558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FC2800-B787-4EED-9983-6DA11DF9B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379E0A5-E4E9-4090-87F0-020728F2E4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C8D46FE-276C-4D95-9B39-C10DD23E21F7}"/>
              </a:ext>
            </a:extLst>
          </p:cNvPr>
          <p:cNvSpPr txBox="1">
            <a:spLocks/>
          </p:cNvSpPr>
          <p:nvPr/>
        </p:nvSpPr>
        <p:spPr>
          <a:xfrm>
            <a:off x="6285565" y="1592714"/>
            <a:ext cx="5567205" cy="4644575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/>
              <a:t>Pulsed beam (since 2015)</a:t>
            </a:r>
            <a:endParaRPr lang="de-AT" dirty="0"/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0465921F-F6C3-419E-B8C9-2EEA58D1C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de-AT" dirty="0"/>
              <a:t>ETH </a:t>
            </a:r>
            <a:r>
              <a:rPr lang="de-AT" dirty="0" err="1"/>
              <a:t>slow</a:t>
            </a:r>
            <a:r>
              <a:rPr lang="de-AT" dirty="0"/>
              <a:t> </a:t>
            </a:r>
            <a:r>
              <a:rPr lang="de-AT" dirty="0" err="1"/>
              <a:t>positron</a:t>
            </a:r>
            <a:r>
              <a:rPr lang="de-AT" dirty="0"/>
              <a:t> </a:t>
            </a:r>
            <a:r>
              <a:rPr lang="de-AT" dirty="0" err="1"/>
              <a:t>beamlines</a:t>
            </a:r>
            <a:endParaRPr lang="de-A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AB0D9FF-AC6A-494C-99CD-81E78FFC07D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73595" y="2078797"/>
            <a:ext cx="5004000" cy="3672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8603D61-1184-41C6-A45C-BF06F7A59DB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453659" y="2078797"/>
            <a:ext cx="5004000" cy="3672000"/>
          </a:xfrm>
          <a:prstGeom prst="rect">
            <a:avLst/>
          </a:prstGeom>
        </p:spPr>
      </p:pic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7D36178C-5B1E-420B-9007-F19704B246B3}"/>
              </a:ext>
            </a:extLst>
          </p:cNvPr>
          <p:cNvSpPr txBox="1">
            <a:spLocks/>
          </p:cNvSpPr>
          <p:nvPr/>
        </p:nvSpPr>
        <p:spPr>
          <a:xfrm>
            <a:off x="476251" y="1592714"/>
            <a:ext cx="5577644" cy="4644575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Continuous</a:t>
            </a:r>
            <a:r>
              <a:rPr lang="de-AT" dirty="0"/>
              <a:t> beam (</a:t>
            </a:r>
            <a:r>
              <a:rPr lang="de-AT" dirty="0" err="1"/>
              <a:t>since</a:t>
            </a:r>
            <a:r>
              <a:rPr lang="de-AT" dirty="0"/>
              <a:t> 2012)</a:t>
            </a:r>
          </a:p>
          <a:p>
            <a:endParaRPr lang="de-AT" dirty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EE7B7E2D-8F13-42EA-A04D-7FC3B9E2FD41}"/>
              </a:ext>
            </a:extLst>
          </p:cNvPr>
          <p:cNvSpPr txBox="1">
            <a:spLocks/>
          </p:cNvSpPr>
          <p:nvPr/>
        </p:nvSpPr>
        <p:spPr>
          <a:xfrm>
            <a:off x="6094413" y="1597055"/>
            <a:ext cx="5577644" cy="4644575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Pulsed</a:t>
            </a:r>
            <a:r>
              <a:rPr lang="de-AT" dirty="0"/>
              <a:t> beam (</a:t>
            </a:r>
            <a:r>
              <a:rPr lang="de-AT" dirty="0" err="1"/>
              <a:t>since</a:t>
            </a:r>
            <a:r>
              <a:rPr lang="de-AT" dirty="0"/>
              <a:t> 2015)</a:t>
            </a:r>
          </a:p>
          <a:p>
            <a:endParaRPr lang="de-AT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DD8929E-C321-4590-BEC9-3AC0171059B7}"/>
              </a:ext>
            </a:extLst>
          </p:cNvPr>
          <p:cNvSpPr/>
          <p:nvPr/>
        </p:nvSpPr>
        <p:spPr>
          <a:xfrm>
            <a:off x="1485107" y="2564904"/>
            <a:ext cx="3744416" cy="216024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874E348-C7F2-4F0C-A58A-4439F91C51D2}"/>
              </a:ext>
            </a:extLst>
          </p:cNvPr>
          <p:cNvSpPr txBox="1"/>
          <p:nvPr/>
        </p:nvSpPr>
        <p:spPr>
          <a:xfrm>
            <a:off x="1476077" y="2754794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AT" dirty="0"/>
          </a:p>
          <a:p>
            <a:pPr algn="ctr"/>
            <a:r>
              <a:rPr lang="de-AT" sz="2400" dirty="0" err="1"/>
              <a:t>see</a:t>
            </a:r>
            <a:r>
              <a:rPr lang="de-AT" sz="2400" dirty="0"/>
              <a:t> </a:t>
            </a:r>
            <a:r>
              <a:rPr lang="de-AT" sz="2400" dirty="0" err="1"/>
              <a:t>talk</a:t>
            </a:r>
            <a:r>
              <a:rPr lang="de-AT" sz="2400" dirty="0"/>
              <a:t> </a:t>
            </a:r>
            <a:r>
              <a:rPr lang="de-AT" sz="2400" dirty="0" err="1"/>
              <a:t>by</a:t>
            </a:r>
            <a:r>
              <a:rPr lang="de-AT" sz="2400" dirty="0"/>
              <a:t> </a:t>
            </a:r>
            <a:br>
              <a:rPr lang="de-AT" sz="2400" dirty="0"/>
            </a:br>
            <a:r>
              <a:rPr lang="de-AT" sz="2400" dirty="0"/>
              <a:t>Carlos Vigo Hernandez</a:t>
            </a:r>
          </a:p>
          <a:p>
            <a:pPr algn="ctr"/>
            <a:r>
              <a:rPr lang="de-AT" sz="2400" dirty="0" err="1"/>
              <a:t>tomorrow</a:t>
            </a:r>
            <a:r>
              <a:rPr lang="de-AT" sz="2400" dirty="0"/>
              <a:t>, 16:50</a:t>
            </a:r>
          </a:p>
          <a:p>
            <a:endParaRPr lang="de-AT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EFA3C88-144F-48ED-8800-9367EB553A6B}"/>
              </a:ext>
            </a:extLst>
          </p:cNvPr>
          <p:cNvSpPr txBox="1"/>
          <p:nvPr/>
        </p:nvSpPr>
        <p:spPr>
          <a:xfrm>
            <a:off x="1341091" y="4797152"/>
            <a:ext cx="432048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AT" sz="2400" dirty="0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   +Bonus: e+ </a:t>
            </a:r>
            <a:r>
              <a:rPr lang="de-AT" sz="2400" dirty="0" err="1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moderation</a:t>
            </a:r>
            <a:r>
              <a:rPr lang="de-AT" sz="2400" dirty="0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, back-</a:t>
            </a:r>
            <a:r>
              <a:rPr lang="de-AT" sz="2400" dirty="0" err="1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scattering</a:t>
            </a:r>
            <a:r>
              <a:rPr lang="de-AT" sz="2400" dirty="0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, </a:t>
            </a:r>
            <a:r>
              <a:rPr lang="de-AT" sz="2400" dirty="0" err="1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Ps</a:t>
            </a:r>
            <a:r>
              <a:rPr lang="de-AT" sz="2400" dirty="0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 </a:t>
            </a:r>
            <a:r>
              <a:rPr lang="de-AT" sz="2400" dirty="0" err="1">
                <a:ln w="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</a:schemeClr>
                  </a:glow>
                </a:effectLst>
              </a:rPr>
              <a:t>formation</a:t>
            </a:r>
            <a:endParaRPr lang="de-AT" sz="2400" dirty="0">
              <a:ln w="0">
                <a:solidFill>
                  <a:schemeClr val="tx2"/>
                </a:solidFill>
              </a:ln>
              <a:solidFill>
                <a:schemeClr val="bg1"/>
              </a:solidFill>
              <a:effectLst>
                <a:glow rad="139700">
                  <a:schemeClr val="accent1">
                    <a:satMod val="175000"/>
                  </a:schemeClr>
                </a:glow>
              </a:effectLst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FCC80AC7-C6FE-4C85-AF67-43CBC3CE5296}"/>
              </a:ext>
            </a:extLst>
          </p:cNvPr>
          <p:cNvSpPr/>
          <p:nvPr/>
        </p:nvSpPr>
        <p:spPr>
          <a:xfrm>
            <a:off x="323850" y="1592714"/>
            <a:ext cx="5809495" cy="442857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443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ieren 51"/>
          <p:cNvGrpSpPr/>
          <p:nvPr/>
        </p:nvGrpSpPr>
        <p:grpSpPr>
          <a:xfrm>
            <a:off x="8618188" y="2426221"/>
            <a:ext cx="2813548" cy="2861153"/>
            <a:chOff x="5924300" y="1196752"/>
            <a:chExt cx="2813548" cy="2861153"/>
          </a:xfrm>
        </p:grpSpPr>
        <p:pic>
          <p:nvPicPr>
            <p:cNvPr id="46" name="Grafik 4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99" t="41054" r="36780" b="53261"/>
            <a:stretch/>
          </p:blipFill>
          <p:spPr>
            <a:xfrm>
              <a:off x="6229294" y="2136158"/>
              <a:ext cx="705167" cy="581563"/>
            </a:xfrm>
            <a:prstGeom prst="rect">
              <a:avLst/>
            </a:prstGeom>
          </p:spPr>
        </p:pic>
        <p:pic>
          <p:nvPicPr>
            <p:cNvPr id="47" name="Grafik 4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00" t="34102" r="33921" b="59581"/>
            <a:stretch/>
          </p:blipFill>
          <p:spPr>
            <a:xfrm rot="19212600">
              <a:off x="6476218" y="1646123"/>
              <a:ext cx="459905" cy="379292"/>
            </a:xfrm>
            <a:prstGeom prst="rect">
              <a:avLst/>
            </a:prstGeom>
          </p:spPr>
        </p:pic>
        <p:pic>
          <p:nvPicPr>
            <p:cNvPr id="48" name="Grafik 4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00" t="34102" r="33921" b="59581"/>
            <a:stretch/>
          </p:blipFill>
          <p:spPr>
            <a:xfrm rot="8325066">
              <a:off x="6274411" y="2840570"/>
              <a:ext cx="872720" cy="71974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feld 42"/>
                <p:cNvSpPr txBox="1"/>
                <p:nvPr/>
              </p:nvSpPr>
              <p:spPr>
                <a:xfrm>
                  <a:off x="7018338" y="2264172"/>
                  <a:ext cx="171951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𝑃𝑠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=1022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43" name="Textfeld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8338" y="2264172"/>
                  <a:ext cx="1719510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064" r="-2482" b="-17391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feld 43"/>
                <p:cNvSpPr txBox="1"/>
                <p:nvPr/>
              </p:nvSpPr>
              <p:spPr>
                <a:xfrm>
                  <a:off x="5990601" y="1196752"/>
                  <a:ext cx="1611980" cy="2991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≈255.5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44" name="Textfeld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0601" y="1196752"/>
                  <a:ext cx="1611980" cy="299184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3030" r="-3030" b="-20408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feld 44"/>
                <p:cNvSpPr txBox="1"/>
                <p:nvPr/>
              </p:nvSpPr>
              <p:spPr>
                <a:xfrm>
                  <a:off x="5924300" y="3758721"/>
                  <a:ext cx="1435649" cy="2991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≈511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45" name="Textfeld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4300" y="3758721"/>
                  <a:ext cx="1435649" cy="299184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3404" r="-3404" b="-20408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0" name="Grafik 4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00" t="34102" r="33921" b="59581"/>
            <a:stretch/>
          </p:blipFill>
          <p:spPr>
            <a:xfrm rot="19212600">
              <a:off x="6233680" y="1650736"/>
              <a:ext cx="459512" cy="378967"/>
            </a:xfrm>
            <a:prstGeom prst="rect">
              <a:avLst/>
            </a:prstGeom>
          </p:spPr>
        </p:pic>
      </p:grp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Experimental signature (</a:t>
            </a:r>
            <a:r>
              <a:rPr lang="en-US" noProof="0" dirty="0" err="1"/>
              <a:t>pPs</a:t>
            </a:r>
            <a:r>
              <a:rPr lang="en-US" noProof="0" dirty="0"/>
              <a:t> decay)</a:t>
            </a:r>
          </a:p>
          <a:p>
            <a:pPr lvl="1"/>
            <a:r>
              <a:rPr lang="en-US" noProof="0" dirty="0"/>
              <a:t>2 matching back-to-back 511 </a:t>
            </a:r>
            <a:r>
              <a:rPr lang="en-US" noProof="0" dirty="0" err="1"/>
              <a:t>keV</a:t>
            </a:r>
            <a:r>
              <a:rPr lang="en-US" noProof="0" dirty="0"/>
              <a:t> photons</a:t>
            </a:r>
          </a:p>
          <a:p>
            <a:pPr lvl="2"/>
            <a:r>
              <a:rPr lang="en-US" noProof="0" dirty="0"/>
              <a:t>temporal coincidence</a:t>
            </a:r>
          </a:p>
          <a:p>
            <a:pPr lvl="2"/>
            <a:r>
              <a:rPr lang="en-US" dirty="0"/>
              <a:t>vertex reconstruction</a:t>
            </a:r>
          </a:p>
          <a:p>
            <a:pPr lvl="2"/>
            <a:r>
              <a:rPr lang="en-US" noProof="0" dirty="0"/>
              <a:t>energy cut</a:t>
            </a:r>
          </a:p>
          <a:p>
            <a:r>
              <a:rPr lang="en-US" noProof="0" dirty="0"/>
              <a:t>Dominant </a:t>
            </a:r>
            <a:r>
              <a:rPr lang="en-US" dirty="0"/>
              <a:t>background (</a:t>
            </a:r>
            <a:r>
              <a:rPr lang="en-US" dirty="0" err="1"/>
              <a:t>oPs</a:t>
            </a:r>
            <a:r>
              <a:rPr lang="en-US" dirty="0"/>
              <a:t> decay)</a:t>
            </a:r>
            <a:endParaRPr lang="en-US" noProof="0" dirty="0"/>
          </a:p>
          <a:p>
            <a:pPr lvl="1"/>
            <a:r>
              <a:rPr lang="en-US" noProof="0" dirty="0"/>
              <a:t>misidentification of 3 photon decays as 2 photon decays</a:t>
            </a:r>
          </a:p>
          <a:p>
            <a:pPr lvl="2"/>
            <a:r>
              <a:rPr lang="en-US" noProof="0" dirty="0"/>
              <a:t>2 of the 3 photons almost </a:t>
            </a:r>
            <a:r>
              <a:rPr lang="en-US" noProof="0" dirty="0" err="1"/>
              <a:t>colinear</a:t>
            </a:r>
            <a:endParaRPr lang="en-US" noProof="0" dirty="0"/>
          </a:p>
          <a:p>
            <a:pPr lvl="2"/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20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Event signature</a:t>
            </a:r>
            <a:endParaRPr lang="en-US" noProof="0" dirty="0"/>
          </a:p>
        </p:txBody>
      </p:sp>
      <p:sp>
        <p:nvSpPr>
          <p:cNvPr id="41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0DE381A-0040-4D5B-9770-0008DCCC1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367364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Experimental signature (</a:t>
            </a:r>
            <a:r>
              <a:rPr lang="en-US" noProof="0" dirty="0" err="1"/>
              <a:t>pPs</a:t>
            </a:r>
            <a:r>
              <a:rPr lang="en-US" noProof="0" dirty="0"/>
              <a:t> decay)</a:t>
            </a:r>
          </a:p>
          <a:p>
            <a:pPr lvl="1"/>
            <a:r>
              <a:rPr lang="en-US" noProof="0" dirty="0"/>
              <a:t>2 matching back-to-back 511 </a:t>
            </a:r>
            <a:r>
              <a:rPr lang="en-US" noProof="0" dirty="0" err="1"/>
              <a:t>keV</a:t>
            </a:r>
            <a:r>
              <a:rPr lang="en-US" noProof="0" dirty="0"/>
              <a:t> photons</a:t>
            </a:r>
          </a:p>
          <a:p>
            <a:pPr lvl="2"/>
            <a:r>
              <a:rPr lang="en-US" noProof="0" dirty="0"/>
              <a:t>temporal coincidence</a:t>
            </a:r>
          </a:p>
          <a:p>
            <a:pPr lvl="2"/>
            <a:r>
              <a:rPr lang="en-US" dirty="0"/>
              <a:t>vertex reconstruction</a:t>
            </a:r>
          </a:p>
          <a:p>
            <a:pPr lvl="2"/>
            <a:r>
              <a:rPr lang="en-US" noProof="0" dirty="0"/>
              <a:t>energy cut</a:t>
            </a:r>
          </a:p>
          <a:p>
            <a:r>
              <a:rPr lang="en-US" noProof="0" dirty="0"/>
              <a:t>Dominant </a:t>
            </a:r>
            <a:r>
              <a:rPr lang="en-US" dirty="0"/>
              <a:t>background (</a:t>
            </a:r>
            <a:r>
              <a:rPr lang="en-US" dirty="0" err="1"/>
              <a:t>oPs</a:t>
            </a:r>
            <a:r>
              <a:rPr lang="en-US" dirty="0"/>
              <a:t> decay)</a:t>
            </a:r>
            <a:endParaRPr lang="en-US" noProof="0" dirty="0"/>
          </a:p>
          <a:p>
            <a:pPr lvl="1"/>
            <a:r>
              <a:rPr lang="en-US" noProof="0" dirty="0"/>
              <a:t>misidentification of 3 photon decays as 2 photon decays</a:t>
            </a:r>
          </a:p>
          <a:p>
            <a:pPr lvl="2"/>
            <a:r>
              <a:rPr lang="en-US" dirty="0"/>
              <a:t>2 of the 3 photons almost </a:t>
            </a:r>
            <a:r>
              <a:rPr lang="en-US" dirty="0" err="1"/>
              <a:t>colinear</a:t>
            </a:r>
            <a:endParaRPr lang="en-US" dirty="0"/>
          </a:p>
          <a:p>
            <a:pPr lvl="2"/>
            <a:r>
              <a:rPr lang="en-US" dirty="0"/>
              <a:t>one photon very soft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20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Event signature</a:t>
            </a:r>
            <a:endParaRPr lang="en-US" noProof="0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8613899" y="2059926"/>
            <a:ext cx="2813548" cy="2737226"/>
            <a:chOff x="8903236" y="2059926"/>
            <a:chExt cx="2813548" cy="2737226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9040983" y="2556040"/>
              <a:ext cx="1085084" cy="2241112"/>
              <a:chOff x="9517423" y="2737528"/>
              <a:chExt cx="678557" cy="1699347"/>
            </a:xfrm>
          </p:grpSpPr>
          <p:pic>
            <p:nvPicPr>
              <p:cNvPr id="8" name="Grafik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999" t="41054" r="36780" b="53261"/>
              <a:stretch/>
            </p:blipFill>
            <p:spPr>
              <a:xfrm>
                <a:off x="9622011" y="3356992"/>
                <a:ext cx="440976" cy="440976"/>
              </a:xfrm>
              <a:prstGeom prst="rect">
                <a:avLst/>
              </a:prstGeom>
            </p:spPr>
          </p:pic>
          <p:pic>
            <p:nvPicPr>
              <p:cNvPr id="9" name="Grafik 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500" t="34102" r="33921" b="59581"/>
              <a:stretch/>
            </p:blipFill>
            <p:spPr>
              <a:xfrm rot="19212600">
                <a:off x="9517423" y="2737528"/>
                <a:ext cx="545755" cy="545755"/>
              </a:xfrm>
              <a:prstGeom prst="rect">
                <a:avLst/>
              </a:prstGeom>
            </p:spPr>
          </p:pic>
          <p:pic>
            <p:nvPicPr>
              <p:cNvPr id="10" name="Grafik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500" t="34102" r="33921" b="59581"/>
              <a:stretch/>
            </p:blipFill>
            <p:spPr>
              <a:xfrm rot="8325066">
                <a:off x="9650225" y="3891120"/>
                <a:ext cx="545755" cy="545755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/>
                <p:cNvSpPr txBox="1"/>
                <p:nvPr/>
              </p:nvSpPr>
              <p:spPr>
                <a:xfrm>
                  <a:off x="9997274" y="3501008"/>
                  <a:ext cx="171951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𝑃𝑠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=1022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3" name="Textfeld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97274" y="3501008"/>
                  <a:ext cx="1719510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064" r="-2482" b="-17391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feld 13"/>
                <p:cNvSpPr txBox="1"/>
                <p:nvPr/>
              </p:nvSpPr>
              <p:spPr>
                <a:xfrm>
                  <a:off x="8903236" y="2059926"/>
                  <a:ext cx="1438855" cy="2991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de-AT" i="1">
                            <a:latin typeface="Cambria Math" panose="02040503050406030204" pitchFamily="18" charset="0"/>
                          </a:rPr>
                          <m:t>≈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511 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4" name="Textfeld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03236" y="2059926"/>
                  <a:ext cx="1438855" cy="299184"/>
                </a:xfrm>
                <a:prstGeom prst="rect">
                  <a:avLst/>
                </a:prstGeom>
                <a:blipFill>
                  <a:blip r:embed="rId5"/>
                  <a:stretch>
                    <a:fillRect l="-2542" r="-2966" b="-20408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" name="Gruppieren 70"/>
          <p:cNvGrpSpPr/>
          <p:nvPr/>
        </p:nvGrpSpPr>
        <p:grpSpPr>
          <a:xfrm>
            <a:off x="7534270" y="2547437"/>
            <a:ext cx="2519567" cy="2738701"/>
            <a:chOff x="2408935" y="2975942"/>
            <a:chExt cx="2519567" cy="2738701"/>
          </a:xfrm>
        </p:grpSpPr>
        <p:grpSp>
          <p:nvGrpSpPr>
            <p:cNvPr id="61" name="Gruppieren 60"/>
            <p:cNvGrpSpPr/>
            <p:nvPr/>
          </p:nvGrpSpPr>
          <p:grpSpPr>
            <a:xfrm>
              <a:off x="3492853" y="2975942"/>
              <a:ext cx="1435649" cy="2738701"/>
              <a:chOff x="8903236" y="2556040"/>
              <a:chExt cx="1435649" cy="2738701"/>
            </a:xfrm>
          </p:grpSpPr>
          <p:grpSp>
            <p:nvGrpSpPr>
              <p:cNvPr id="62" name="Gruppieren 61"/>
              <p:cNvGrpSpPr/>
              <p:nvPr/>
            </p:nvGrpSpPr>
            <p:grpSpPr>
              <a:xfrm>
                <a:off x="9040983" y="2556040"/>
                <a:ext cx="1085084" cy="2241112"/>
                <a:chOff x="9517423" y="2737528"/>
                <a:chExt cx="678557" cy="1699347"/>
              </a:xfrm>
            </p:grpSpPr>
            <p:pic>
              <p:nvPicPr>
                <p:cNvPr id="66" name="Grafik 65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9999" t="41054" r="36780" b="53261"/>
                <a:stretch/>
              </p:blipFill>
              <p:spPr>
                <a:xfrm>
                  <a:off x="9622011" y="3356992"/>
                  <a:ext cx="440976" cy="440976"/>
                </a:xfrm>
                <a:prstGeom prst="rect">
                  <a:avLst/>
                </a:prstGeom>
              </p:spPr>
            </p:pic>
            <p:pic>
              <p:nvPicPr>
                <p:cNvPr id="67" name="Grafik 66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2500" t="34102" r="33921" b="59581"/>
                <a:stretch/>
              </p:blipFill>
              <p:spPr>
                <a:xfrm rot="19212600">
                  <a:off x="9517423" y="2737528"/>
                  <a:ext cx="545755" cy="545755"/>
                </a:xfrm>
                <a:prstGeom prst="rect">
                  <a:avLst/>
                </a:prstGeom>
              </p:spPr>
            </p:pic>
            <p:pic>
              <p:nvPicPr>
                <p:cNvPr id="68" name="Grafik 67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2500" t="34102" r="33921" b="59581"/>
                <a:stretch/>
              </p:blipFill>
              <p:spPr>
                <a:xfrm rot="8325066">
                  <a:off x="9650225" y="3891120"/>
                  <a:ext cx="545755" cy="545755"/>
                </a:xfrm>
                <a:prstGeom prst="rect">
                  <a:avLst/>
                </a:prstGeom>
              </p:spPr>
            </p:pic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Textfeld 64"/>
                  <p:cNvSpPr txBox="1"/>
                  <p:nvPr/>
                </p:nvSpPr>
                <p:spPr>
                  <a:xfrm>
                    <a:off x="8903236" y="4995557"/>
                    <a:ext cx="1435649" cy="29918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≈511 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𝑘𝑒𝑉</m:t>
                          </m:r>
                        </m:oMath>
                      </m:oMathPara>
                    </a14:m>
                    <a:endParaRPr lang="de-AT" dirty="0"/>
                  </a:p>
                </p:txBody>
              </p:sp>
            </mc:Choice>
            <mc:Fallback xmlns="">
              <p:sp>
                <p:nvSpPr>
                  <p:cNvPr id="65" name="Textfeld 6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03236" y="4995557"/>
                    <a:ext cx="1435649" cy="299184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 l="-3404" r="-3404" b="-20408"/>
                    </a:stretch>
                  </a:blipFill>
                </p:spPr>
                <p:txBody>
                  <a:bodyPr/>
                  <a:lstStyle/>
                  <a:p>
                    <a:r>
                      <a:rPr lang="de-A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69" name="Grafik 68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00" t="34102" r="33921" b="59581"/>
            <a:stretch/>
          </p:blipFill>
          <p:spPr>
            <a:xfrm rot="13447352">
              <a:off x="3613592" y="4044581"/>
              <a:ext cx="172252" cy="14205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feld 69"/>
                <p:cNvSpPr txBox="1"/>
                <p:nvPr/>
              </p:nvSpPr>
              <p:spPr>
                <a:xfrm>
                  <a:off x="2408935" y="3923128"/>
                  <a:ext cx="1179169" cy="2991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≈0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𝑘𝑒𝑉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70" name="Textfeld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8935" y="3923128"/>
                  <a:ext cx="1179169" cy="299184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l="-4145" r="-4145" b="-20408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1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23" name="Fußzeilenplatzhalter 4">
            <a:extLst>
              <a:ext uri="{FF2B5EF4-FFF2-40B4-BE49-F238E27FC236}">
                <a16:creationId xmlns:a16="http://schemas.microsoft.com/office/drawing/2014/main" id="{7EDB452B-F27D-4E89-900D-796909A5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133344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Experimental signature (</a:t>
            </a:r>
            <a:r>
              <a:rPr lang="en-US" noProof="0" dirty="0" err="1"/>
              <a:t>pPs</a:t>
            </a:r>
            <a:r>
              <a:rPr lang="en-US" noProof="0" dirty="0"/>
              <a:t> decay)</a:t>
            </a:r>
          </a:p>
          <a:p>
            <a:pPr lvl="1"/>
            <a:r>
              <a:rPr lang="en-US" noProof="0" dirty="0"/>
              <a:t>2 matching back-to-back 511 </a:t>
            </a:r>
            <a:r>
              <a:rPr lang="en-US" noProof="0" dirty="0" err="1"/>
              <a:t>keV</a:t>
            </a:r>
            <a:r>
              <a:rPr lang="en-US" noProof="0" dirty="0"/>
              <a:t> photons</a:t>
            </a:r>
          </a:p>
          <a:p>
            <a:pPr lvl="2"/>
            <a:r>
              <a:rPr lang="en-US" noProof="0" dirty="0"/>
              <a:t>temporal coincidence</a:t>
            </a:r>
          </a:p>
          <a:p>
            <a:pPr lvl="2"/>
            <a:r>
              <a:rPr lang="en-US" dirty="0"/>
              <a:t>vertex reconstruction</a:t>
            </a:r>
          </a:p>
          <a:p>
            <a:pPr lvl="2"/>
            <a:r>
              <a:rPr lang="en-US" noProof="0" dirty="0"/>
              <a:t>energy cut</a:t>
            </a:r>
          </a:p>
          <a:p>
            <a:r>
              <a:rPr lang="en-US" noProof="0" dirty="0"/>
              <a:t>Dominant </a:t>
            </a:r>
            <a:r>
              <a:rPr lang="en-US" dirty="0"/>
              <a:t>background (</a:t>
            </a:r>
            <a:r>
              <a:rPr lang="en-US" dirty="0" err="1"/>
              <a:t>oPs</a:t>
            </a:r>
            <a:r>
              <a:rPr lang="en-US" dirty="0"/>
              <a:t> decay)</a:t>
            </a:r>
            <a:endParaRPr lang="en-US" noProof="0" dirty="0"/>
          </a:p>
          <a:p>
            <a:pPr lvl="1"/>
            <a:r>
              <a:rPr lang="en-US" noProof="0" dirty="0"/>
              <a:t>misidentification of 3 photon decays as 2 photon decays</a:t>
            </a:r>
          </a:p>
          <a:p>
            <a:pPr lvl="2"/>
            <a:r>
              <a:rPr lang="en-US" dirty="0"/>
              <a:t>2 of the 3 photons almost </a:t>
            </a:r>
            <a:r>
              <a:rPr lang="en-US" dirty="0" err="1"/>
              <a:t>colinear</a:t>
            </a:r>
            <a:endParaRPr lang="en-US" dirty="0"/>
          </a:p>
          <a:p>
            <a:pPr lvl="2"/>
            <a:r>
              <a:rPr lang="en-US" dirty="0"/>
              <a:t>one photon very soft</a:t>
            </a:r>
          </a:p>
          <a:p>
            <a:r>
              <a:rPr lang="en-US" dirty="0"/>
              <a:t>Granular detector</a:t>
            </a:r>
          </a:p>
          <a:p>
            <a:pPr lvl="1"/>
            <a:r>
              <a:rPr lang="en-US" dirty="0"/>
              <a:t>good spatial, temporal, and energy resolution</a:t>
            </a:r>
          </a:p>
          <a:p>
            <a:pPr marL="361950" lvl="1" indent="0">
              <a:buNone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20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Event signature</a:t>
            </a:r>
            <a:endParaRPr lang="en-US" noProof="0" dirty="0"/>
          </a:p>
        </p:txBody>
      </p:sp>
      <p:sp>
        <p:nvSpPr>
          <p:cNvPr id="41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23" name="Fußzeilenplatzhalter 4">
            <a:extLst>
              <a:ext uri="{FF2B5EF4-FFF2-40B4-BE49-F238E27FC236}">
                <a16:creationId xmlns:a16="http://schemas.microsoft.com/office/drawing/2014/main" id="{7EDB452B-F27D-4E89-900D-796909A5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1C640F19-58AF-4014-8B51-2B38C08FFD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795" y="1254939"/>
            <a:ext cx="4100636" cy="4838357"/>
          </a:xfrm>
          <a:prstGeom prst="rect">
            <a:avLst/>
          </a:prstGeom>
        </p:spPr>
      </p:pic>
      <p:sp>
        <p:nvSpPr>
          <p:cNvPr id="25" name="Inhaltsplatzhalter 10">
            <a:extLst>
              <a:ext uri="{FF2B5EF4-FFF2-40B4-BE49-F238E27FC236}">
                <a16:creationId xmlns:a16="http://schemas.microsoft.com/office/drawing/2014/main" id="{1E87A7CC-E99F-4B8B-BE18-A134F1B61D28}"/>
              </a:ext>
            </a:extLst>
          </p:cNvPr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  <a:p>
            <a:r>
              <a:rPr lang="en-US" sz="1200" dirty="0" err="1"/>
              <a:t>Beltrame</a:t>
            </a:r>
            <a:r>
              <a:rPr lang="en-US" sz="1200" dirty="0"/>
              <a:t> et al., The AX-PET demonstrator – Design, construction and characterization. 2011.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285617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Simulation</a:t>
                </a:r>
              </a:p>
              <a:p>
                <a:pPr lvl="1"/>
                <a:r>
                  <a:rPr lang="en-US" dirty="0"/>
                  <a:t>rate on the order of 10</a:t>
                </a:r>
                <a:r>
                  <a:rPr lang="en-US" baseline="30000" dirty="0"/>
                  <a:t>5</a:t>
                </a:r>
                <a:r>
                  <a:rPr lang="en-US" dirty="0"/>
                  <a:t> e</a:t>
                </a:r>
                <a:r>
                  <a:rPr lang="en-US" baseline="30000" dirty="0"/>
                  <a:t>+</a:t>
                </a:r>
                <a:r>
                  <a:rPr lang="en-US" dirty="0"/>
                  <a:t>/s</a:t>
                </a:r>
                <a:endParaRPr lang="en-US" baseline="30000" dirty="0"/>
              </a:p>
              <a:p>
                <a:pPr lvl="1"/>
                <a:r>
                  <a:rPr lang="en-US" dirty="0"/>
                  <a:t>25% Ps conversion efficiency</a:t>
                </a:r>
              </a:p>
              <a:p>
                <a:r>
                  <a:rPr lang="en-US" dirty="0"/>
                  <a:t>optimization for S/N</a:t>
                </a:r>
              </a:p>
              <a:p>
                <a:pPr lvl="1"/>
                <a:r>
                  <a:rPr lang="en-US" dirty="0"/>
                  <a:t>% level detection efficiency </a:t>
                </a:r>
              </a:p>
              <a:p>
                <a:pPr lvl="1"/>
                <a:r>
                  <a:rPr lang="en-US" dirty="0"/>
                  <a:t>S/N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10</a:t>
                </a:r>
              </a:p>
              <a:p>
                <a:r>
                  <a:rPr lang="en-US" dirty="0"/>
                  <a:t>projected sensitivity</a:t>
                </a:r>
              </a:p>
              <a:p>
                <a:pPr lvl="1"/>
                <a:r>
                  <a:rPr lang="en-US" dirty="0"/>
                  <a:t>± 10 ppm (stat.)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64" t="-202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21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Simulation results</a:t>
            </a:r>
          </a:p>
        </p:txBody>
      </p:sp>
      <p:sp>
        <p:nvSpPr>
          <p:cNvPr id="8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522226E7-29E6-4010-85F9-17E3F819C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253377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Simulation</a:t>
                </a:r>
              </a:p>
              <a:p>
                <a:pPr lvl="1"/>
                <a:r>
                  <a:rPr lang="en-US" dirty="0"/>
                  <a:t>rate on the order of 10</a:t>
                </a:r>
                <a:r>
                  <a:rPr lang="en-US" baseline="30000" dirty="0"/>
                  <a:t>5</a:t>
                </a:r>
                <a:r>
                  <a:rPr lang="en-US" dirty="0"/>
                  <a:t> e</a:t>
                </a:r>
                <a:r>
                  <a:rPr lang="en-US" baseline="30000" dirty="0"/>
                  <a:t>+</a:t>
                </a:r>
                <a:r>
                  <a:rPr lang="en-US" dirty="0"/>
                  <a:t>/s</a:t>
                </a:r>
                <a:endParaRPr lang="en-US" baseline="30000" dirty="0"/>
              </a:p>
              <a:p>
                <a:pPr lvl="1"/>
                <a:r>
                  <a:rPr lang="en-US" dirty="0"/>
                  <a:t>25% Ps conversion efficiency</a:t>
                </a:r>
              </a:p>
              <a:p>
                <a:r>
                  <a:rPr lang="en-US" dirty="0"/>
                  <a:t>optimization for S/N</a:t>
                </a:r>
              </a:p>
              <a:p>
                <a:pPr lvl="1"/>
                <a:r>
                  <a:rPr lang="en-US" dirty="0"/>
                  <a:t>% level detection efficiency </a:t>
                </a:r>
              </a:p>
              <a:p>
                <a:pPr lvl="1"/>
                <a:r>
                  <a:rPr lang="en-US" dirty="0"/>
                  <a:t>S/N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10</a:t>
                </a:r>
              </a:p>
              <a:p>
                <a:r>
                  <a:rPr lang="en-US" dirty="0"/>
                  <a:t>projected sensitivity</a:t>
                </a:r>
              </a:p>
              <a:p>
                <a:pPr lvl="1"/>
                <a:r>
                  <a:rPr lang="en-US" dirty="0"/>
                  <a:t>± 10 ppm (stat.) </a:t>
                </a:r>
              </a:p>
              <a:p>
                <a:pPr lvl="1"/>
                <a:r>
                  <a:rPr lang="en-US" dirty="0"/>
                  <a:t>±   4 ppm (syst.)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64" t="-202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21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Simulation results</a:t>
            </a:r>
          </a:p>
        </p:txBody>
      </p:sp>
      <p:sp>
        <p:nvSpPr>
          <p:cNvPr id="8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522226E7-29E6-4010-85F9-17E3F819C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9BA5C3E-92F7-4E8D-8A6B-A1ECA77A86A6}"/>
              </a:ext>
            </a:extLst>
          </p:cNvPr>
          <p:cNvGrpSpPr>
            <a:grpSpLocks noChangeAspect="1"/>
          </p:cNvGrpSpPr>
          <p:nvPr/>
        </p:nvGrpSpPr>
        <p:grpSpPr>
          <a:xfrm>
            <a:off x="7628495" y="1090596"/>
            <a:ext cx="3896764" cy="4807305"/>
            <a:chOff x="7173739" y="764704"/>
            <a:chExt cx="4484791" cy="553273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FE6DF3B8-6BAE-482C-9D67-93F1FEE8A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73739" y="764704"/>
              <a:ext cx="4484791" cy="5532734"/>
            </a:xfrm>
            <a:prstGeom prst="rect">
              <a:avLst/>
            </a:prstGeom>
          </p:spPr>
        </p:pic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D342861F-7300-497C-BDCF-387B2616451C}"/>
                </a:ext>
              </a:extLst>
            </p:cNvPr>
            <p:cNvGrpSpPr/>
            <p:nvPr/>
          </p:nvGrpSpPr>
          <p:grpSpPr>
            <a:xfrm>
              <a:off x="7389763" y="1340768"/>
              <a:ext cx="3037618" cy="1655246"/>
              <a:chOff x="7389763" y="1340768"/>
              <a:chExt cx="3037618" cy="1655246"/>
            </a:xfrm>
          </p:grpSpPr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28060921-32E4-4901-9D65-0D1BDEF685E6}"/>
                  </a:ext>
                </a:extLst>
              </p:cNvPr>
              <p:cNvCxnSpPr/>
              <p:nvPr/>
            </p:nvCxnSpPr>
            <p:spPr>
              <a:xfrm flipH="1">
                <a:off x="7605787" y="1490133"/>
                <a:ext cx="2746124" cy="1505881"/>
              </a:xfrm>
              <a:prstGeom prst="line">
                <a:avLst/>
              </a:prstGeom>
              <a:ln w="60325" cap="sq">
                <a:solidFill>
                  <a:srgbClr val="FF0000"/>
                </a:solidFill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13">
                <a:extLst>
                  <a:ext uri="{FF2B5EF4-FFF2-40B4-BE49-F238E27FC236}">
                    <a16:creationId xmlns:a16="http://schemas.microsoft.com/office/drawing/2014/main" id="{096DD130-B2CE-4D64-ACF1-95527EF54352}"/>
                  </a:ext>
                </a:extLst>
              </p:cNvPr>
              <p:cNvCxnSpPr/>
              <p:nvPr/>
            </p:nvCxnSpPr>
            <p:spPr>
              <a:xfrm>
                <a:off x="7389763" y="1340768"/>
                <a:ext cx="3037618" cy="1655246"/>
              </a:xfrm>
              <a:prstGeom prst="line">
                <a:avLst/>
              </a:prstGeom>
              <a:ln w="60325" cap="sq">
                <a:solidFill>
                  <a:srgbClr val="FF0000"/>
                </a:solidFill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922463B7-13CF-49F2-A1EA-4FD2B11C62E9}"/>
                </a:ext>
              </a:extLst>
            </p:cNvPr>
            <p:cNvGrpSpPr/>
            <p:nvPr/>
          </p:nvGrpSpPr>
          <p:grpSpPr>
            <a:xfrm>
              <a:off x="7389762" y="3153480"/>
              <a:ext cx="2962149" cy="563552"/>
              <a:chOff x="7389762" y="3153480"/>
              <a:chExt cx="2962149" cy="563552"/>
            </a:xfrm>
          </p:grpSpPr>
          <p:cxnSp>
            <p:nvCxnSpPr>
              <p:cNvPr id="16" name="Gerader Verbinder 15">
                <a:extLst>
                  <a:ext uri="{FF2B5EF4-FFF2-40B4-BE49-F238E27FC236}">
                    <a16:creationId xmlns:a16="http://schemas.microsoft.com/office/drawing/2014/main" id="{659067E8-5AC2-442B-B7AF-BD5BCF849943}"/>
                  </a:ext>
                </a:extLst>
              </p:cNvPr>
              <p:cNvCxnSpPr/>
              <p:nvPr/>
            </p:nvCxnSpPr>
            <p:spPr>
              <a:xfrm flipH="1">
                <a:off x="7461772" y="3284984"/>
                <a:ext cx="2890139" cy="432048"/>
              </a:xfrm>
              <a:prstGeom prst="line">
                <a:avLst/>
              </a:prstGeom>
              <a:ln w="60325" cap="sq">
                <a:solidFill>
                  <a:srgbClr val="FF0000"/>
                </a:solidFill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4B6771AA-9B2D-4877-B67F-09C9CE7C6F57}"/>
                  </a:ext>
                </a:extLst>
              </p:cNvPr>
              <p:cNvCxnSpPr/>
              <p:nvPr/>
            </p:nvCxnSpPr>
            <p:spPr>
              <a:xfrm>
                <a:off x="7389762" y="3153480"/>
                <a:ext cx="2962148" cy="563552"/>
              </a:xfrm>
              <a:prstGeom prst="line">
                <a:avLst/>
              </a:prstGeom>
              <a:ln w="60325" cap="sq">
                <a:solidFill>
                  <a:srgbClr val="FF0000"/>
                </a:solidFill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E3883F7D-1131-4C04-A2B3-4D65A38DD3CF}"/>
                </a:ext>
              </a:extLst>
            </p:cNvPr>
            <p:cNvGrpSpPr/>
            <p:nvPr/>
          </p:nvGrpSpPr>
          <p:grpSpPr>
            <a:xfrm>
              <a:off x="7286659" y="6010457"/>
              <a:ext cx="3140721" cy="198216"/>
              <a:chOff x="7389763" y="1340768"/>
              <a:chExt cx="3037618" cy="1655246"/>
            </a:xfrm>
          </p:grpSpPr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BFF53B36-1FAC-4390-BDA1-36B41CEF7A25}"/>
                  </a:ext>
                </a:extLst>
              </p:cNvPr>
              <p:cNvCxnSpPr/>
              <p:nvPr/>
            </p:nvCxnSpPr>
            <p:spPr>
              <a:xfrm flipH="1">
                <a:off x="7605787" y="1490133"/>
                <a:ext cx="2746124" cy="1505881"/>
              </a:xfrm>
              <a:prstGeom prst="line">
                <a:avLst/>
              </a:prstGeom>
              <a:ln w="60325" cap="sq">
                <a:solidFill>
                  <a:srgbClr val="FF0000"/>
                </a:solidFill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CC7EA477-3725-42BC-AFAC-19790E6A8F8C}"/>
                  </a:ext>
                </a:extLst>
              </p:cNvPr>
              <p:cNvCxnSpPr/>
              <p:nvPr/>
            </p:nvCxnSpPr>
            <p:spPr>
              <a:xfrm>
                <a:off x="7389763" y="1340768"/>
                <a:ext cx="3037618" cy="1655246"/>
              </a:xfrm>
              <a:prstGeom prst="line">
                <a:avLst/>
              </a:prstGeom>
              <a:ln w="60325" cap="sq">
                <a:solidFill>
                  <a:srgbClr val="FF0000"/>
                </a:solidFill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Inhaltsplatzhalter 10">
            <a:extLst>
              <a:ext uri="{FF2B5EF4-FFF2-40B4-BE49-F238E27FC236}">
                <a16:creationId xmlns:a16="http://schemas.microsoft.com/office/drawing/2014/main" id="{27055B53-B3AA-454B-A645-1B5CCC31C0F7}"/>
              </a:ext>
            </a:extLst>
          </p:cNvPr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  <a:p>
            <a:r>
              <a:rPr lang="de-AT" sz="1200" dirty="0">
                <a:latin typeface="LMRoman10-Regular"/>
              </a:rPr>
              <a:t>A. </a:t>
            </a:r>
            <a:r>
              <a:rPr lang="de-AT" sz="1200" dirty="0" err="1">
                <a:latin typeface="LMRoman10-Regular"/>
              </a:rPr>
              <a:t>Ishida</a:t>
            </a:r>
            <a:r>
              <a:rPr lang="de-AT" sz="1200" dirty="0">
                <a:latin typeface="LMRoman10-Regular"/>
              </a:rPr>
              <a:t> et al</a:t>
            </a:r>
            <a:r>
              <a:rPr lang="en-US" sz="1200" dirty="0">
                <a:latin typeface="LMRoman10-Regular"/>
              </a:rPr>
              <a:t>. New Precision Measurement of Hyperfine Splitting of Positronium. </a:t>
            </a:r>
            <a:r>
              <a:rPr lang="en-US" sz="1200" i="1" dirty="0">
                <a:latin typeface="LMRoman10-Italic"/>
              </a:rPr>
              <a:t>Phys. Rev. Lett. B</a:t>
            </a:r>
            <a:r>
              <a:rPr lang="en-US" sz="1200" dirty="0">
                <a:latin typeface="LMRoman10-Regular"/>
              </a:rPr>
              <a:t>, 734:338–344, June 2014.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93815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en-US" dirty="0"/>
              <a:t>Status</a:t>
            </a:r>
          </a:p>
          <a:p>
            <a:pPr lvl="1"/>
            <a:r>
              <a:rPr lang="en-US" dirty="0"/>
              <a:t>2s excitation optimization working well</a:t>
            </a:r>
          </a:p>
          <a:p>
            <a:pPr lvl="1"/>
            <a:r>
              <a:rPr lang="en-US" dirty="0"/>
              <a:t>microwave system successfully tested and up to spec</a:t>
            </a:r>
          </a:p>
          <a:p>
            <a:pPr lvl="1"/>
            <a:r>
              <a:rPr lang="en-US" dirty="0"/>
              <a:t>microwave chamber being commissioned </a:t>
            </a:r>
          </a:p>
          <a:p>
            <a:pPr lvl="1"/>
            <a:r>
              <a:rPr lang="en-US" dirty="0"/>
              <a:t>new detector DAQ tested and being commissioned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22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</a:t>
            </a:r>
            <a:r>
              <a:rPr lang="de-AT" dirty="0" err="1"/>
              <a:t>Current</a:t>
            </a:r>
            <a:r>
              <a:rPr lang="de-AT" dirty="0"/>
              <a:t> </a:t>
            </a:r>
            <a:r>
              <a:rPr lang="de-AT" dirty="0" err="1"/>
              <a:t>status</a:t>
            </a:r>
            <a:r>
              <a:rPr lang="de-AT" dirty="0"/>
              <a:t> and </a:t>
            </a:r>
            <a:r>
              <a:rPr lang="de-AT" dirty="0" err="1"/>
              <a:t>outlook</a:t>
            </a:r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67826206-72F2-4973-9ADD-26A61E0BE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138805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en-US" dirty="0"/>
              <a:t>Status</a:t>
            </a:r>
          </a:p>
          <a:p>
            <a:pPr lvl="1"/>
            <a:r>
              <a:rPr lang="en-US" dirty="0"/>
              <a:t>2s excitation optimization working well</a:t>
            </a:r>
          </a:p>
          <a:p>
            <a:pPr lvl="1"/>
            <a:r>
              <a:rPr lang="en-US" dirty="0"/>
              <a:t>microwave system successfully tested and up to spec</a:t>
            </a:r>
          </a:p>
          <a:p>
            <a:pPr lvl="1"/>
            <a:r>
              <a:rPr lang="en-US" dirty="0"/>
              <a:t>microwave chamber being commissioned </a:t>
            </a:r>
          </a:p>
          <a:p>
            <a:pPr lvl="1"/>
            <a:r>
              <a:rPr lang="en-US" dirty="0"/>
              <a:t>new detector DAQ tested and being commissioned</a:t>
            </a:r>
          </a:p>
          <a:p>
            <a:r>
              <a:rPr lang="en-US" dirty="0"/>
              <a:t> Outlook</a:t>
            </a:r>
          </a:p>
          <a:p>
            <a:pPr lvl="1"/>
            <a:r>
              <a:rPr lang="en-US" dirty="0"/>
              <a:t>precision of a few ppm should be achievable </a:t>
            </a:r>
            <a:r>
              <a:rPr lang="en-US" dirty="0">
                <a:sym typeface="Wingdings" panose="05000000000000000000" pitchFamily="2" charset="2"/>
              </a:rPr>
              <a:t> probe discrepancy with bound state QED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more precise measurements feasible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LN2 cooling of resonator (increase Q factor significantly)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increase MW power (TWT amplifier)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improved event analysis (pattern recognition, e.g. neural net)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limited by systematic uncertainties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22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HFS: </a:t>
            </a:r>
            <a:r>
              <a:rPr lang="de-AT" dirty="0" err="1"/>
              <a:t>Current</a:t>
            </a:r>
            <a:r>
              <a:rPr lang="de-AT" dirty="0"/>
              <a:t> </a:t>
            </a:r>
            <a:r>
              <a:rPr lang="de-AT" dirty="0" err="1"/>
              <a:t>status</a:t>
            </a:r>
            <a:r>
              <a:rPr lang="de-AT" dirty="0"/>
              <a:t> and </a:t>
            </a:r>
            <a:r>
              <a:rPr lang="de-AT" dirty="0" err="1"/>
              <a:t>outlook</a:t>
            </a:r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0CDBF19-598A-4635-AF11-CA5733464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</p:spTree>
    <p:extLst>
      <p:ext uri="{BB962C8B-B14F-4D97-AF65-F5344CB8AC3E}">
        <p14:creationId xmlns:p14="http://schemas.microsoft.com/office/powerpoint/2010/main" val="205084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amuk.edu/finance/images/question-comments-concerns-customer-service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471" y="639938"/>
            <a:ext cx="4631883" cy="463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16955" y="5143433"/>
            <a:ext cx="11863411" cy="1074629"/>
          </a:xfrm>
        </p:spPr>
        <p:txBody>
          <a:bodyPr/>
          <a:lstStyle/>
          <a:p>
            <a:pPr algn="ctr"/>
            <a:r>
              <a:rPr lang="en-US" noProof="0" dirty="0"/>
              <a:t>PI: </a:t>
            </a:r>
            <a:r>
              <a:rPr lang="en-US" b="0" u="sng" noProof="0" dirty="0"/>
              <a:t>Paolo </a:t>
            </a:r>
            <a:r>
              <a:rPr lang="en-US" b="0" u="sng" noProof="0" dirty="0" err="1"/>
              <a:t>Crivelli</a:t>
            </a:r>
            <a:br>
              <a:rPr lang="en-US" noProof="0" dirty="0"/>
            </a:br>
            <a:r>
              <a:rPr lang="en-US" sz="2600" noProof="0" dirty="0"/>
              <a:t>Additional Credits: </a:t>
            </a:r>
            <a:r>
              <a:rPr lang="de-AT" sz="2600" b="0" noProof="0" dirty="0"/>
              <a:t>G. </a:t>
            </a:r>
            <a:r>
              <a:rPr lang="de-AT" sz="2600" b="0" dirty="0"/>
              <a:t>Wichmann, D. Cooke, A. </a:t>
            </a:r>
            <a:r>
              <a:rPr lang="de-AT" sz="2600" b="0" dirty="0" err="1"/>
              <a:t>Antognini</a:t>
            </a:r>
            <a:r>
              <a:rPr lang="de-AT" sz="2600" b="0" dirty="0"/>
              <a:t>, K. Kirch, A. Rubbia</a:t>
            </a:r>
            <a:br>
              <a:rPr lang="de-AT" b="0" dirty="0"/>
            </a:br>
            <a:endParaRPr lang="en-US" b="0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23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E94FD80-BCD8-4634-836E-93ED51B97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CCC5BB9-CF78-4202-AAAF-68E15D07453D}"/>
              </a:ext>
            </a:extLst>
          </p:cNvPr>
          <p:cNvSpPr txBox="1"/>
          <p:nvPr/>
        </p:nvSpPr>
        <p:spPr>
          <a:xfrm rot="18725460">
            <a:off x="614992" y="2143051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800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114300">
                    <a:schemeClr val="accent1">
                      <a:lumMod val="75000"/>
                    </a:schemeClr>
                  </a:innerShdw>
                </a:effectLst>
              </a:rPr>
              <a:t>more</a:t>
            </a:r>
            <a:r>
              <a:rPr lang="de-AT" sz="28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114300">
                    <a:schemeClr val="accent1">
                      <a:lumMod val="75000"/>
                    </a:schemeClr>
                  </a:innerShdw>
                </a:effectLst>
              </a:rPr>
              <a:t> </a:t>
            </a:r>
            <a:r>
              <a:rPr lang="de-AT" sz="2800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114300">
                    <a:schemeClr val="accent1">
                      <a:lumMod val="75000"/>
                    </a:schemeClr>
                  </a:innerShdw>
                </a:effectLst>
              </a:rPr>
              <a:t>information</a:t>
            </a:r>
            <a:r>
              <a:rPr lang="de-AT" sz="28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114300">
                    <a:schemeClr val="accent1">
                      <a:lumMod val="75000"/>
                    </a:schemeClr>
                  </a:innerShdw>
                </a:effectLst>
              </a:rPr>
              <a:t>:</a:t>
            </a:r>
          </a:p>
          <a:p>
            <a:pPr algn="ctr"/>
            <a:r>
              <a:rPr lang="de-AT" sz="28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114300">
                    <a:schemeClr val="accent1">
                      <a:lumMod val="75000"/>
                    </a:schemeClr>
                  </a:innerShdw>
                </a:effectLst>
              </a:rPr>
              <a:t>arXiv:1805.05886</a:t>
            </a:r>
          </a:p>
        </p:txBody>
      </p:sp>
    </p:spTree>
    <p:extLst>
      <p:ext uri="{BB962C8B-B14F-4D97-AF65-F5344CB8AC3E}">
        <p14:creationId xmlns:p14="http://schemas.microsoft.com/office/powerpoint/2010/main" val="58881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64452" y="3140968"/>
            <a:ext cx="11537950" cy="972000"/>
          </a:xfrm>
        </p:spPr>
        <p:txBody>
          <a:bodyPr/>
          <a:lstStyle/>
          <a:p>
            <a:pPr algn="ctr"/>
            <a:r>
              <a:rPr lang="en-US" sz="4800" noProof="0" dirty="0"/>
              <a:t>BACKUP SLIDES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8" name="Foliennummernplatzhalter 4" descr=" 5">
            <a:extLst>
              <a:ext uri="{FF2B5EF4-FFF2-40B4-BE49-F238E27FC236}">
                <a16:creationId xmlns:a16="http://schemas.microsoft.com/office/drawing/2014/main" id="{97D6DA23-FC2E-44A0-953F-50544E78B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4905" y="6308726"/>
            <a:ext cx="355461" cy="468312"/>
          </a:xfrm>
        </p:spPr>
        <p:txBody>
          <a:bodyPr/>
          <a:lstStyle/>
          <a:p>
            <a:fld id="{6C6AE60A-B69C-4790-82F7-3882EDF23186}" type="slidenum">
              <a:rPr lang="en-GB" smtClean="0"/>
              <a:t>58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464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323850" y="1700808"/>
            <a:ext cx="11537950" cy="4210046"/>
          </a:xfrm>
        </p:spPr>
        <p:txBody>
          <a:bodyPr/>
          <a:lstStyle/>
          <a:p>
            <a:r>
              <a:rPr lang="en-GB" dirty="0"/>
              <a:t>CPT can be naturally broken (e.g. in string theory)</a:t>
            </a:r>
          </a:p>
          <a:p>
            <a:r>
              <a:rPr lang="en-GB" dirty="0"/>
              <a:t>Breaks Lorentz symmetry</a:t>
            </a:r>
          </a:p>
          <a:p>
            <a:r>
              <a:rPr lang="en-GB" dirty="0"/>
              <a:t>Can be well described at low energy scales as effective field theory:</a:t>
            </a:r>
          </a:p>
          <a:p>
            <a:pPr marL="361950" lvl="1" indent="0">
              <a:buNone/>
            </a:pPr>
            <a:r>
              <a:rPr lang="en-GB" sz="2400" b="1" dirty="0"/>
              <a:t>Standard Model Extension (SME)</a:t>
            </a:r>
          </a:p>
          <a:p>
            <a:pPr lvl="1"/>
            <a:r>
              <a:rPr lang="en-GB" dirty="0"/>
              <a:t>built from General Relativity and the Standard Model</a:t>
            </a:r>
          </a:p>
          <a:p>
            <a:pPr lvl="1"/>
            <a:r>
              <a:rPr lang="en-GB" dirty="0"/>
              <a:t>includes Lorentz- and CPT violating operators</a:t>
            </a:r>
          </a:p>
          <a:p>
            <a:pPr lvl="1"/>
            <a:r>
              <a:rPr lang="en-GB" dirty="0"/>
              <a:t>up to mass dimension 4 (minimal SME) and above</a:t>
            </a:r>
          </a:p>
          <a:p>
            <a:pPr lvl="1"/>
            <a:r>
              <a:rPr lang="en-GB" dirty="0"/>
              <a:t>coefficients have to be determined experimentally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en-GB" dirty="0"/>
              <a:t>CPT – Violation</a:t>
            </a:r>
          </a:p>
        </p:txBody>
      </p:sp>
      <p:sp>
        <p:nvSpPr>
          <p:cNvPr id="8" name="Inhaltsplatzhalter 10"/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  <a:p>
            <a:r>
              <a:rPr lang="en-US" sz="1200" dirty="0" err="1"/>
              <a:t>Colladay</a:t>
            </a:r>
            <a:r>
              <a:rPr lang="en-US" sz="1200" dirty="0"/>
              <a:t>, D., &amp; </a:t>
            </a:r>
            <a:r>
              <a:rPr lang="en-US" sz="1200" dirty="0" err="1"/>
              <a:t>Kostelecký</a:t>
            </a:r>
            <a:r>
              <a:rPr lang="en-US" sz="1200" dirty="0"/>
              <a:t>, V. A. (1997). CPT violation and the standard model. Phys. Rev. D, 55(11), 6760-6774.</a:t>
            </a:r>
            <a:endParaRPr lang="de-AT" sz="1200" dirty="0"/>
          </a:p>
        </p:txBody>
      </p:sp>
      <p:sp>
        <p:nvSpPr>
          <p:cNvPr id="12" name="Datumsplatzhalter 2">
            <a:extLst>
              <a:ext uri="{FF2B5EF4-FFF2-40B4-BE49-F238E27FC236}">
                <a16:creationId xmlns:a16="http://schemas.microsoft.com/office/drawing/2014/main" id="{04E1A792-6673-4EFA-A226-BD2A1FA57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271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 descr=" 2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en-US" noProof="0" dirty="0"/>
              <a:t>Ps is purely leptonic system</a:t>
            </a:r>
          </a:p>
          <a:p>
            <a:r>
              <a:rPr lang="en-US" noProof="0" dirty="0"/>
              <a:t>(almost) </a:t>
            </a:r>
            <a:r>
              <a:rPr lang="en-US" dirty="0"/>
              <a:t>f</a:t>
            </a:r>
            <a:r>
              <a:rPr lang="en-US" noProof="0" dirty="0" err="1"/>
              <a:t>ree</a:t>
            </a:r>
            <a:r>
              <a:rPr lang="en-US" noProof="0" dirty="0"/>
              <a:t> from</a:t>
            </a:r>
          </a:p>
          <a:p>
            <a:pPr lvl="1"/>
            <a:r>
              <a:rPr lang="en-US" noProof="0" dirty="0"/>
              <a:t>QCD effects</a:t>
            </a:r>
          </a:p>
          <a:p>
            <a:pPr lvl="1"/>
            <a:r>
              <a:rPr lang="en-US" noProof="0" dirty="0"/>
              <a:t>weak force effects</a:t>
            </a:r>
          </a:p>
          <a:p>
            <a:r>
              <a:rPr lang="en-US" noProof="0" dirty="0"/>
              <a:t>Precision test bench for</a:t>
            </a:r>
          </a:p>
          <a:p>
            <a:pPr lvl="1"/>
            <a:r>
              <a:rPr lang="en-US" noProof="0" dirty="0"/>
              <a:t>bound state QED</a:t>
            </a:r>
          </a:p>
          <a:p>
            <a:pPr>
              <a:buChar char=" "/>
            </a:pPr>
            <a:r>
              <a:rPr lang="en-US" noProof="0" dirty="0"/>
              <a:t>                         </a:t>
            </a:r>
            <a:br>
              <a:rPr lang="en-US" noProof="0" dirty="0"/>
            </a:br>
            <a:r>
              <a:rPr lang="en-US" noProof="0" dirty="0"/>
              <a:t>                  </a:t>
            </a:r>
          </a:p>
          <a:p>
            <a:pPr>
              <a:buChar char=" "/>
            </a:pPr>
            <a:r>
              <a:rPr lang="en-US" noProof="0" dirty="0">
                <a:solidFill>
                  <a:srgbClr val="FF0000"/>
                </a:solidFill>
              </a:rPr>
              <a:t>                          </a:t>
            </a:r>
            <a:br>
              <a:rPr lang="en-US" noProof="0" dirty="0">
                <a:solidFill>
                  <a:srgbClr val="FF0000"/>
                </a:solidFill>
              </a:rPr>
            </a:br>
            <a:r>
              <a:rPr lang="en-US" noProof="0" dirty="0">
                <a:solidFill>
                  <a:srgbClr val="FF0000"/>
                </a:solidFill>
              </a:rPr>
              <a:t>                          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4" name="Fußzeilenplatzhalter 3" descr="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Part 1			</a:t>
            </a:r>
            <a:r>
              <a:rPr lang="en-US" u="sng" dirty="0"/>
              <a:t>1S-2S</a:t>
            </a:r>
            <a:r>
              <a:rPr lang="en-US" dirty="0"/>
              <a:t>		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HFS</a:t>
            </a:r>
            <a:endParaRPr lang="en-US" noProof="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HappyPs.png" descr="HappyPs.png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6453659" y="2060848"/>
            <a:ext cx="3619352" cy="263065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5699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323850" y="1700808"/>
            <a:ext cx="11537950" cy="4210046"/>
          </a:xfrm>
        </p:spPr>
        <p:txBody>
          <a:bodyPr/>
          <a:lstStyle/>
          <a:p>
            <a:r>
              <a:rPr lang="en-GB" dirty="0"/>
              <a:t>Minimal SME terms can produce striking effects, e.g.</a:t>
            </a:r>
          </a:p>
          <a:p>
            <a:pPr lvl="1"/>
            <a:r>
              <a:rPr lang="en-GB" dirty="0"/>
              <a:t>Hydrogen sector</a:t>
            </a:r>
          </a:p>
          <a:p>
            <a:pPr lvl="2"/>
            <a:r>
              <a:rPr lang="en-GB" dirty="0"/>
              <a:t>time dependent shifts in hydrogen spectra (e.g. annual shifts)</a:t>
            </a:r>
          </a:p>
          <a:p>
            <a:pPr lvl="2"/>
            <a:r>
              <a:rPr lang="en-GB" dirty="0"/>
              <a:t>different hydrogen and anti-hydrogen spectra</a:t>
            </a:r>
          </a:p>
          <a:p>
            <a:pPr lvl="1"/>
            <a:r>
              <a:rPr lang="en-GB" dirty="0"/>
              <a:t>Positronium sector</a:t>
            </a:r>
          </a:p>
          <a:p>
            <a:pPr lvl="2"/>
            <a:r>
              <a:rPr lang="en-GB" dirty="0"/>
              <a:t>SM forbidden momentum-polarization correlations in Positronium decay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shifts in Positronium spectrum from Lorentz-invariant values</a:t>
            </a:r>
          </a:p>
          <a:p>
            <a:pPr lvl="3"/>
            <a:r>
              <a:rPr lang="en-GB" dirty="0">
                <a:solidFill>
                  <a:srgbClr val="FF0000"/>
                </a:solidFill>
              </a:rPr>
              <a:t>1s-2s transition</a:t>
            </a:r>
          </a:p>
          <a:p>
            <a:pPr lvl="3"/>
            <a:r>
              <a:rPr lang="en-GB" dirty="0">
                <a:solidFill>
                  <a:srgbClr val="FF0000"/>
                </a:solidFill>
              </a:rPr>
              <a:t>hyperfine splitting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en-GB" dirty="0"/>
              <a:t>Spectroscopy and the minimal SME</a:t>
            </a:r>
          </a:p>
        </p:txBody>
      </p:sp>
      <p:sp>
        <p:nvSpPr>
          <p:cNvPr id="8" name="Inhaltsplatzhalter 10"/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/>
              <a:t>Kostelecký</a:t>
            </a:r>
            <a:r>
              <a:rPr lang="en-US" sz="1200" dirty="0"/>
              <a:t>, V. A.; Vargas, A. J. (2015). Lorentz and CPT tests with hydrogen, antihydrogen, and related systems. Phys. Rev. D 92, 056002.</a:t>
            </a:r>
          </a:p>
          <a:p>
            <a:r>
              <a:rPr lang="en-US" sz="1200" dirty="0"/>
              <a:t>Adkins, G.S., arXiv:1007.3909.</a:t>
            </a:r>
            <a:endParaRPr lang="de-AT" sz="1200" dirty="0"/>
          </a:p>
        </p:txBody>
      </p:sp>
      <p:sp>
        <p:nvSpPr>
          <p:cNvPr id="12" name="Datumsplatzhalter 2">
            <a:extLst>
              <a:ext uri="{FF2B5EF4-FFF2-40B4-BE49-F238E27FC236}">
                <a16:creationId xmlns:a16="http://schemas.microsoft.com/office/drawing/2014/main" id="{338B661F-1428-4E39-B1B4-E97885E848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81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0998DEB-2851-4CAD-B24E-C6DB09F8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4E0922-1BF1-4966-8679-F05C8ABE0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61</a:t>
            </a:fld>
            <a:endParaRPr lang="en-GB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F6C193D-49D9-4E40-8331-8FA0D24DF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original </a:t>
            </a:r>
            <a:r>
              <a:rPr lang="de-AT" dirty="0" err="1"/>
              <a:t>detection</a:t>
            </a:r>
            <a:r>
              <a:rPr lang="de-AT" dirty="0"/>
              <a:t> </a:t>
            </a:r>
            <a:r>
              <a:rPr lang="de-AT" dirty="0" err="1"/>
              <a:t>scheme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37C19B5-4A27-4780-BF0A-3B1347D512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C96EBB1F-60ED-420A-B9F4-50D2F4BC645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949079" y="3642118"/>
            <a:ext cx="4045602" cy="2666608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Freihandform: Form 53">
            <a:extLst>
              <a:ext uri="{FF2B5EF4-FFF2-40B4-BE49-F238E27FC236}">
                <a16:creationId xmlns:a16="http://schemas.microsoft.com/office/drawing/2014/main" id="{2C0C0157-7812-42E6-884F-EA71E78FFA65}"/>
              </a:ext>
            </a:extLst>
          </p:cNvPr>
          <p:cNvSpPr/>
          <p:nvPr/>
        </p:nvSpPr>
        <p:spPr>
          <a:xfrm>
            <a:off x="7347990" y="3628536"/>
            <a:ext cx="1106691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142 ns (1S)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宋体" pitchFamily="2"/>
              <a:cs typeface="宋体" pitchFamily="2"/>
            </a:endParaRPr>
          </a:p>
        </p:txBody>
      </p:sp>
      <p:sp>
        <p:nvSpPr>
          <p:cNvPr id="55" name="Gerader Verbinder 54">
            <a:extLst>
              <a:ext uri="{FF2B5EF4-FFF2-40B4-BE49-F238E27FC236}">
                <a16:creationId xmlns:a16="http://schemas.microsoft.com/office/drawing/2014/main" id="{67CD3517-9CAB-4612-99C6-A433D5588C29}"/>
              </a:ext>
            </a:extLst>
          </p:cNvPr>
          <p:cNvSpPr/>
          <p:nvPr/>
        </p:nvSpPr>
        <p:spPr>
          <a:xfrm flipH="1">
            <a:off x="7453845" y="3876400"/>
            <a:ext cx="461204" cy="227182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56" name="Gerader Verbinder 55">
            <a:extLst>
              <a:ext uri="{FF2B5EF4-FFF2-40B4-BE49-F238E27FC236}">
                <a16:creationId xmlns:a16="http://schemas.microsoft.com/office/drawing/2014/main" id="{95C2A53B-A60D-449C-8B3F-AB70BB2AA550}"/>
              </a:ext>
            </a:extLst>
          </p:cNvPr>
          <p:cNvSpPr/>
          <p:nvPr/>
        </p:nvSpPr>
        <p:spPr>
          <a:xfrm flipV="1">
            <a:off x="9117955" y="4702403"/>
            <a:ext cx="287497" cy="38950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miter/>
            <a:head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57" name="Freihandform: Form 56">
            <a:extLst>
              <a:ext uri="{FF2B5EF4-FFF2-40B4-BE49-F238E27FC236}">
                <a16:creationId xmlns:a16="http://schemas.microsoft.com/office/drawing/2014/main" id="{ABDAF460-B6A1-4621-97E4-0BE020AAE51C}"/>
              </a:ext>
            </a:extLst>
          </p:cNvPr>
          <p:cNvSpPr/>
          <p:nvPr/>
        </p:nvSpPr>
        <p:spPr>
          <a:xfrm>
            <a:off x="8902718" y="4475221"/>
            <a:ext cx="1192740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1136 ns (2S)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宋体" pitchFamily="2"/>
              <a:cs typeface="宋体" pitchFamily="2"/>
            </a:endParaRPr>
          </a:p>
        </p:txBody>
      </p:sp>
      <p:sp>
        <p:nvSpPr>
          <p:cNvPr id="58" name="Freihandform: Form 57">
            <a:extLst>
              <a:ext uri="{FF2B5EF4-FFF2-40B4-BE49-F238E27FC236}">
                <a16:creationId xmlns:a16="http://schemas.microsoft.com/office/drawing/2014/main" id="{DEA04338-FE23-46C4-9E5A-788D528A3801}"/>
              </a:ext>
            </a:extLst>
          </p:cNvPr>
          <p:cNvSpPr/>
          <p:nvPr/>
        </p:nvSpPr>
        <p:spPr>
          <a:xfrm>
            <a:off x="1522211" y="2662088"/>
            <a:ext cx="8586756" cy="108096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 </a:t>
            </a:r>
            <a:r>
              <a:rPr lang="en-US" sz="16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Detection of annihilation photons. Lifetime of excited S states ~ n</a:t>
            </a:r>
            <a:r>
              <a:rPr lang="en-US" sz="1600" b="0" i="0" u="none" strike="noStrike" cap="none" baseline="330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3</a:t>
            </a:r>
            <a:r>
              <a:rPr lang="en-US" sz="16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  </a:t>
            </a:r>
          </a:p>
        </p:txBody>
      </p:sp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41C28B01-F380-4FBA-8DD2-87682EC210EF}"/>
              </a:ext>
            </a:extLst>
          </p:cNvPr>
          <p:cNvSpPr/>
          <p:nvPr/>
        </p:nvSpPr>
        <p:spPr>
          <a:xfrm>
            <a:off x="8296783" y="3003787"/>
            <a:ext cx="1397236" cy="44788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360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Symbol" pitchFamily="18"/>
                <a:cs typeface="Symbol" pitchFamily="18"/>
              </a:rPr>
              <a:t></a:t>
            </a:r>
            <a:r>
              <a:rPr lang="en-US" sz="2000" b="1" i="0" u="none" strike="noStrike" cap="none" baseline="-330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2S </a:t>
            </a:r>
            <a:r>
              <a:rPr lang="en-US" sz="2000" b="1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/</a:t>
            </a:r>
            <a:r>
              <a:rPr lang="en-US" sz="2000" b="1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Symbol" pitchFamily="18"/>
                <a:cs typeface="Symbol" pitchFamily="18"/>
              </a:rPr>
              <a:t></a:t>
            </a:r>
            <a:r>
              <a:rPr lang="en-US" sz="2000" b="1" i="0" u="none" strike="noStrike" cap="none" baseline="-330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1S </a:t>
            </a:r>
            <a:r>
              <a:rPr lang="en-US" sz="2000" b="1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宋体" pitchFamily="2"/>
                <a:cs typeface="宋体" pitchFamily="2"/>
              </a:rPr>
              <a:t>= 8</a:t>
            </a:r>
          </a:p>
        </p:txBody>
      </p:sp>
      <p:sp>
        <p:nvSpPr>
          <p:cNvPr id="60" name="Freihandform: Form 59">
            <a:extLst>
              <a:ext uri="{FF2B5EF4-FFF2-40B4-BE49-F238E27FC236}">
                <a16:creationId xmlns:a16="http://schemas.microsoft.com/office/drawing/2014/main" id="{6C75B3E3-AA67-475E-9CC6-6AE56E9B01E5}"/>
              </a:ext>
            </a:extLst>
          </p:cNvPr>
          <p:cNvSpPr/>
          <p:nvPr/>
        </p:nvSpPr>
        <p:spPr>
          <a:xfrm>
            <a:off x="6677575" y="5949434"/>
            <a:ext cx="79938" cy="29539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16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	</a:t>
            </a:r>
          </a:p>
        </p:txBody>
      </p: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D1E11C05-E771-4BF0-8D31-598EC09B894A}"/>
              </a:ext>
            </a:extLst>
          </p:cNvPr>
          <p:cNvGrpSpPr/>
          <p:nvPr/>
        </p:nvGrpSpPr>
        <p:grpSpPr>
          <a:xfrm>
            <a:off x="1651485" y="3503215"/>
            <a:ext cx="4230146" cy="2507334"/>
            <a:chOff x="257040" y="3860639"/>
            <a:chExt cx="4876920" cy="2924279"/>
          </a:xfrm>
        </p:grpSpPr>
        <p:pic>
          <p:nvPicPr>
            <p:cNvPr id="62" name="Grafik 61">
              <a:extLst>
                <a:ext uri="{FF2B5EF4-FFF2-40B4-BE49-F238E27FC236}">
                  <a16:creationId xmlns:a16="http://schemas.microsoft.com/office/drawing/2014/main" id="{6CF4EEA7-B9E3-4079-9366-0A790FBF2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57040" y="3860639"/>
              <a:ext cx="4876920" cy="29242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8CD0DA16-1AF5-494B-B4F9-80DFA519E06C}"/>
                </a:ext>
              </a:extLst>
            </p:cNvPr>
            <p:cNvSpPr/>
            <p:nvPr/>
          </p:nvSpPr>
          <p:spPr>
            <a:xfrm>
              <a:off x="2854081" y="4560840"/>
              <a:ext cx="768599" cy="300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36000">
              <a:solidFill>
                <a:srgbClr val="FF950E"/>
              </a:solidFill>
              <a:prstDash val="solid"/>
              <a:round/>
            </a:ln>
          </p:spPr>
          <p:txBody>
            <a:bodyPr vert="horz" wrap="square" lIns="108000" tIns="63000" rIns="108000" bIns="630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de-CH" sz="1200" b="0" i="0" u="none" strike="noStrike" cap="none" baseline="0" dirty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Target</a:t>
              </a:r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6BBA932F-81C5-4EEE-8272-E51ABECEAC62}"/>
                </a:ext>
              </a:extLst>
            </p:cNvPr>
            <p:cNvSpPr/>
            <p:nvPr/>
          </p:nvSpPr>
          <p:spPr>
            <a:xfrm>
              <a:off x="1576439" y="3935519"/>
              <a:ext cx="1639800" cy="3664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36000">
              <a:solidFill>
                <a:srgbClr val="008000"/>
              </a:solidFill>
              <a:prstDash val="solid"/>
              <a:round/>
            </a:ln>
          </p:spPr>
          <p:txBody>
            <a:bodyPr vert="horz" wrap="none" lIns="108000" tIns="63000" rIns="108000" bIns="630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de-CH" sz="1200" b="0" i="0" u="none" strike="noStrike" cap="none" baseline="0" dirty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Gamma </a:t>
              </a:r>
              <a:r>
                <a:rPr lang="de-CH" sz="1200" b="0" i="0" u="none" strike="noStrike" cap="none" baseline="0" dirty="0" err="1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detectors</a:t>
              </a:r>
              <a:endParaRPr lang="de-CH" sz="12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endParaRP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84FA678F-BCFC-44E8-B86A-2A5EBB3D34E4}"/>
                </a:ext>
              </a:extLst>
            </p:cNvPr>
            <p:cNvSpPr/>
            <p:nvPr/>
          </p:nvSpPr>
          <p:spPr>
            <a:xfrm>
              <a:off x="3821039" y="3935520"/>
              <a:ext cx="1117800" cy="274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36000">
              <a:solidFill>
                <a:srgbClr val="0000FF"/>
              </a:solidFill>
              <a:prstDash val="solid"/>
              <a:round/>
            </a:ln>
          </p:spPr>
          <p:txBody>
            <a:bodyPr vert="horz" wrap="none" lIns="108000" tIns="63000" rIns="108000" bIns="630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de-CH" sz="1200" b="0" i="0" u="none" strike="noStrike" cap="none" baseline="0" dirty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Laser beam</a:t>
              </a: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690838F7-8698-4840-A3BF-CC4219C08110}"/>
                </a:ext>
              </a:extLst>
            </p:cNvPr>
            <p:cNvSpPr/>
            <p:nvPr/>
          </p:nvSpPr>
          <p:spPr>
            <a:xfrm>
              <a:off x="3208320" y="5676839"/>
              <a:ext cx="1674901" cy="36528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36000">
              <a:solidFill>
                <a:srgbClr val="008000"/>
              </a:solidFill>
              <a:prstDash val="solid"/>
              <a:round/>
            </a:ln>
          </p:spPr>
          <p:txBody>
            <a:bodyPr vert="horz" wrap="none" lIns="108000" tIns="63000" rIns="108000" bIns="630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de-CH" sz="1200" b="0" i="0" u="none" strike="noStrike" cap="none" baseline="0" dirty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Gamma </a:t>
              </a:r>
              <a:r>
                <a:rPr lang="de-CH" sz="1200" b="0" i="0" u="none" strike="noStrike" cap="none" baseline="0" dirty="0" err="1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detectors</a:t>
              </a:r>
              <a:endParaRPr lang="de-CH" sz="12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endParaRPr>
            </a:p>
          </p:txBody>
        </p:sp>
      </p:grpSp>
      <p:sp>
        <p:nvSpPr>
          <p:cNvPr id="67" name="Freihandform: Form 66">
            <a:extLst>
              <a:ext uri="{FF2B5EF4-FFF2-40B4-BE49-F238E27FC236}">
                <a16:creationId xmlns:a16="http://schemas.microsoft.com/office/drawing/2014/main" id="{EF028AFD-BF26-46A5-8540-FB4C935A1C1A}"/>
              </a:ext>
            </a:extLst>
          </p:cNvPr>
          <p:cNvSpPr/>
          <p:nvPr/>
        </p:nvSpPr>
        <p:spPr>
          <a:xfrm>
            <a:off x="3192474" y="4731109"/>
            <a:ext cx="196722" cy="19600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1464"/>
              <a:gd name="f8" fmla="val 4340"/>
              <a:gd name="f9" fmla="val 9722"/>
              <a:gd name="f10" fmla="val 1887"/>
              <a:gd name="f11" fmla="val 8548"/>
              <a:gd name="f12" fmla="val 6383"/>
              <a:gd name="f13" fmla="val 4503"/>
              <a:gd name="f14" fmla="val 3626"/>
              <a:gd name="f15" fmla="val 5373"/>
              <a:gd name="f16" fmla="val 7816"/>
              <a:gd name="f17" fmla="val 1174"/>
              <a:gd name="f18" fmla="val 8270"/>
              <a:gd name="f19" fmla="val 3934"/>
              <a:gd name="f20" fmla="val 11592"/>
              <a:gd name="f21" fmla="val 12875"/>
              <a:gd name="f22" fmla="val 3329"/>
              <a:gd name="f23" fmla="val 15372"/>
              <a:gd name="f24" fmla="val 1283"/>
              <a:gd name="f25" fmla="val 17824"/>
              <a:gd name="f26" fmla="val 4804"/>
              <a:gd name="f27" fmla="val 18239"/>
              <a:gd name="f28" fmla="val 4918"/>
              <a:gd name="f29" fmla="val 7525"/>
              <a:gd name="f30" fmla="val 18125"/>
              <a:gd name="f31" fmla="val 8698"/>
              <a:gd name="f32" fmla="val 19712"/>
              <a:gd name="f33" fmla="val 9871"/>
              <a:gd name="f34" fmla="val 17371"/>
              <a:gd name="f35" fmla="val 11614"/>
              <a:gd name="f36" fmla="val 18844"/>
              <a:gd name="f37" fmla="val 12178"/>
              <a:gd name="f38" fmla="val 15937"/>
              <a:gd name="f39" fmla="val 14943"/>
              <a:gd name="f40" fmla="val 14640"/>
              <a:gd name="f41" fmla="val 14348"/>
              <a:gd name="f42" fmla="val 18878"/>
              <a:gd name="f43" fmla="val 15632"/>
              <a:gd name="f44" fmla="val 16382"/>
              <a:gd name="f45" fmla="val 12311"/>
              <a:gd name="f46" fmla="val 18270"/>
              <a:gd name="f47" fmla="val 11292"/>
              <a:gd name="f48" fmla="val 16986"/>
              <a:gd name="f49" fmla="val 9404"/>
              <a:gd name="f50" fmla="val 6646"/>
              <a:gd name="f51" fmla="val 6533"/>
              <a:gd name="f52" fmla="val 18005"/>
              <a:gd name="f53" fmla="val 3172"/>
              <a:gd name="f54" fmla="val 14524"/>
              <a:gd name="f55" fmla="val 5778"/>
              <a:gd name="f56" fmla="val 14789"/>
              <a:gd name="f57" fmla="+- 0 0 0"/>
              <a:gd name="f58" fmla="*/ f3 1 21600"/>
              <a:gd name="f59" fmla="*/ f4 1 21600"/>
              <a:gd name="f60" fmla="*/ f57 f0 1"/>
              <a:gd name="f61" fmla="*/ 5400 f58 1"/>
              <a:gd name="f62" fmla="*/ 14160 f58 1"/>
              <a:gd name="f63" fmla="*/ 15290 f59 1"/>
              <a:gd name="f64" fmla="*/ 6570 f59 1"/>
              <a:gd name="f65" fmla="*/ 9722 f58 1"/>
              <a:gd name="f66" fmla="*/ 1887 f59 1"/>
              <a:gd name="f67" fmla="*/ f60 1 f2"/>
              <a:gd name="f68" fmla="*/ 0 f58 1"/>
              <a:gd name="f69" fmla="*/ 12875 f59 1"/>
              <a:gd name="f70" fmla="*/ 11614 f58 1"/>
              <a:gd name="f71" fmla="*/ 18844 f59 1"/>
              <a:gd name="f72" fmla="*/ 21600 f58 1"/>
              <a:gd name="f73" fmla="*/ 6646 f59 1"/>
              <a:gd name="f74" fmla="+- f6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4">
                <a:pos x="f65" y="f66"/>
              </a:cxn>
              <a:cxn ang="f74">
                <a:pos x="f68" y="f69"/>
              </a:cxn>
              <a:cxn ang="f74">
                <a:pos x="f70" y="f71"/>
              </a:cxn>
              <a:cxn ang="f74">
                <a:pos x="f72" y="f73"/>
              </a:cxn>
            </a:cxnLst>
            <a:rect l="f61" t="f64" r="f62" b="f63"/>
            <a:pathLst>
              <a:path w="21600" h="21600">
                <a:moveTo>
                  <a:pt x="f7" y="f8"/>
                </a:move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5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6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38"/>
                </a:lnTo>
                <a:lnTo>
                  <a:pt x="f39" y="f34"/>
                </a:lnTo>
                <a:lnTo>
                  <a:pt x="f40" y="f41"/>
                </a:ln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lnTo>
                  <a:pt x="f48" y="f49"/>
                </a:lnTo>
                <a:lnTo>
                  <a:pt x="f6" y="f50"/>
                </a:lnTo>
                <a:lnTo>
                  <a:pt x="f44" y="f51"/>
                </a:lnTo>
                <a:lnTo>
                  <a:pt x="f52" y="f53"/>
                </a:lnTo>
                <a:lnTo>
                  <a:pt x="f54" y="f55"/>
                </a:lnTo>
                <a:lnTo>
                  <a:pt x="f56" y="f5"/>
                </a:lnTo>
                <a:lnTo>
                  <a:pt x="f7" y="f8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FF000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68" name="Freihandform: Form 67">
            <a:extLst>
              <a:ext uri="{FF2B5EF4-FFF2-40B4-BE49-F238E27FC236}">
                <a16:creationId xmlns:a16="http://schemas.microsoft.com/office/drawing/2014/main" id="{A491B687-13BC-4459-9C29-C6F82B9D0F18}"/>
              </a:ext>
            </a:extLst>
          </p:cNvPr>
          <p:cNvSpPr/>
          <p:nvPr/>
        </p:nvSpPr>
        <p:spPr>
          <a:xfrm>
            <a:off x="3981547" y="4808586"/>
            <a:ext cx="296020" cy="292620"/>
          </a:xfrm>
          <a:custGeom>
            <a:avLst>
              <a:gd name="f0" fmla="val 2500"/>
            </a:avLst>
            <a:gdLst>
              <a:gd name="f1" fmla="val 10800000"/>
              <a:gd name="f2" fmla="val 5400000"/>
              <a:gd name="f3" fmla="val w"/>
              <a:gd name="f4" fmla="val h"/>
              <a:gd name="f5" fmla="val 0"/>
              <a:gd name="f6" fmla="*/ 5419351 1 1725033"/>
              <a:gd name="f7" fmla="+- 10800 0 10800"/>
              <a:gd name="f8" fmla="+- 0 0 10800"/>
              <a:gd name="f9" fmla="val 10800"/>
              <a:gd name="f10" fmla="val -2147483647"/>
              <a:gd name="f11" fmla="val 2147483647"/>
              <a:gd name="f12" fmla="*/ f3 1 21600"/>
              <a:gd name="f13" fmla="*/ f4 1 21600"/>
              <a:gd name="f14" fmla="*/ f6 1 180"/>
              <a:gd name="f15" fmla="pin 0 f0 10800"/>
              <a:gd name="f16" fmla="val f15"/>
              <a:gd name="f17" fmla="*/ 315 f14 1"/>
              <a:gd name="f18" fmla="*/ 135 f14 1"/>
              <a:gd name="f19" fmla="*/ 0 f14 1"/>
              <a:gd name="f20" fmla="*/ 7 f14 1"/>
              <a:gd name="f21" fmla="*/ 15 f14 1"/>
              <a:gd name="f22" fmla="*/ 22 f14 1"/>
              <a:gd name="f23" fmla="*/ 30 f14 1"/>
              <a:gd name="f24" fmla="*/ 37 f14 1"/>
              <a:gd name="f25" fmla="*/ 45 f14 1"/>
              <a:gd name="f26" fmla="*/ 52 f14 1"/>
              <a:gd name="f27" fmla="*/ 60 f14 1"/>
              <a:gd name="f28" fmla="*/ 67 f14 1"/>
              <a:gd name="f29" fmla="*/ 75 f14 1"/>
              <a:gd name="f30" fmla="*/ 82 f14 1"/>
              <a:gd name="f31" fmla="*/ 90 f14 1"/>
              <a:gd name="f32" fmla="*/ 97 f14 1"/>
              <a:gd name="f33" fmla="*/ 105 f14 1"/>
              <a:gd name="f34" fmla="*/ 112 f14 1"/>
              <a:gd name="f35" fmla="*/ 120 f14 1"/>
              <a:gd name="f36" fmla="*/ 127 f14 1"/>
              <a:gd name="f37" fmla="*/ 142 f14 1"/>
              <a:gd name="f38" fmla="*/ 150 f14 1"/>
              <a:gd name="f39" fmla="*/ 157 f14 1"/>
              <a:gd name="f40" fmla="*/ 165 f14 1"/>
              <a:gd name="f41" fmla="*/ 172 f14 1"/>
              <a:gd name="f42" fmla="*/ 180 f14 1"/>
              <a:gd name="f43" fmla="*/ 187 f14 1"/>
              <a:gd name="f44" fmla="*/ 195 f14 1"/>
              <a:gd name="f45" fmla="*/ 202 f14 1"/>
              <a:gd name="f46" fmla="*/ 210 f14 1"/>
              <a:gd name="f47" fmla="*/ 217 f14 1"/>
              <a:gd name="f48" fmla="*/ 225 f14 1"/>
              <a:gd name="f49" fmla="*/ 232 f14 1"/>
              <a:gd name="f50" fmla="*/ 240 f14 1"/>
              <a:gd name="f51" fmla="*/ 247 f14 1"/>
              <a:gd name="f52" fmla="*/ 255 f14 1"/>
              <a:gd name="f53" fmla="*/ 262 f14 1"/>
              <a:gd name="f54" fmla="*/ 270 f14 1"/>
              <a:gd name="f55" fmla="*/ 277 f14 1"/>
              <a:gd name="f56" fmla="*/ 285 f14 1"/>
              <a:gd name="f57" fmla="*/ 292 f14 1"/>
              <a:gd name="f58" fmla="*/ 300 f14 1"/>
              <a:gd name="f59" fmla="*/ 307 f14 1"/>
              <a:gd name="f60" fmla="*/ 322 f14 1"/>
              <a:gd name="f61" fmla="*/ 330 f14 1"/>
              <a:gd name="f62" fmla="*/ 337 f14 1"/>
              <a:gd name="f63" fmla="*/ 345 f14 1"/>
              <a:gd name="f64" fmla="*/ 352 f14 1"/>
              <a:gd name="f65" fmla="*/ f15 f12 1"/>
              <a:gd name="f66" fmla="*/ 10800 f13 1"/>
              <a:gd name="f67" fmla="+- f16 0 10800"/>
              <a:gd name="f68" fmla="+- 0 0 f17"/>
              <a:gd name="f69" fmla="+- 0 0 f18"/>
              <a:gd name="f70" fmla="+- 0 0 f19"/>
              <a:gd name="f71" fmla="+- 0 0 f20"/>
              <a:gd name="f72" fmla="+- 0 0 f21"/>
              <a:gd name="f73" fmla="+- 0 0 f22"/>
              <a:gd name="f74" fmla="+- 0 0 f23"/>
              <a:gd name="f75" fmla="+- 0 0 f24"/>
              <a:gd name="f76" fmla="+- 0 0 f25"/>
              <a:gd name="f77" fmla="+- 0 0 f26"/>
              <a:gd name="f78" fmla="+- 0 0 f27"/>
              <a:gd name="f79" fmla="+- 0 0 f28"/>
              <a:gd name="f80" fmla="+- 0 0 f29"/>
              <a:gd name="f81" fmla="+- 0 0 f30"/>
              <a:gd name="f82" fmla="+- 0 0 f31"/>
              <a:gd name="f83" fmla="+- 0 0 f32"/>
              <a:gd name="f84" fmla="+- 0 0 f33"/>
              <a:gd name="f85" fmla="+- 0 0 f34"/>
              <a:gd name="f86" fmla="+- 0 0 f35"/>
              <a:gd name="f87" fmla="+- 0 0 f36"/>
              <a:gd name="f88" fmla="+- 0 0 f37"/>
              <a:gd name="f89" fmla="+- 0 0 f38"/>
              <a:gd name="f90" fmla="+- 0 0 f39"/>
              <a:gd name="f91" fmla="+- 0 0 f40"/>
              <a:gd name="f92" fmla="+- 0 0 f41"/>
              <a:gd name="f93" fmla="+- 0 0 f42"/>
              <a:gd name="f94" fmla="+- 0 0 f43"/>
              <a:gd name="f95" fmla="+- 0 0 f44"/>
              <a:gd name="f96" fmla="+- 0 0 f45"/>
              <a:gd name="f97" fmla="+- 0 0 f46"/>
              <a:gd name="f98" fmla="+- 0 0 f47"/>
              <a:gd name="f99" fmla="+- 0 0 f48"/>
              <a:gd name="f100" fmla="+- 0 0 f49"/>
              <a:gd name="f101" fmla="+- 0 0 f50"/>
              <a:gd name="f102" fmla="+- 0 0 f51"/>
              <a:gd name="f103" fmla="+- 0 0 f52"/>
              <a:gd name="f104" fmla="+- 0 0 f53"/>
              <a:gd name="f105" fmla="+- 0 0 f54"/>
              <a:gd name="f106" fmla="+- 0 0 f55"/>
              <a:gd name="f107" fmla="+- 0 0 f56"/>
              <a:gd name="f108" fmla="+- 0 0 f57"/>
              <a:gd name="f109" fmla="+- 0 0 f58"/>
              <a:gd name="f110" fmla="+- 0 0 f59"/>
              <a:gd name="f111" fmla="+- 0 0 f60"/>
              <a:gd name="f112" fmla="+- 0 0 f61"/>
              <a:gd name="f113" fmla="+- 0 0 f62"/>
              <a:gd name="f114" fmla="+- 0 0 f63"/>
              <a:gd name="f115" fmla="+- 0 0 f64"/>
              <a:gd name="f116" fmla="*/ f68 f1 1"/>
              <a:gd name="f117" fmla="*/ f69 f1 1"/>
              <a:gd name="f118" fmla="*/ f70 f1 1"/>
              <a:gd name="f119" fmla="*/ f71 f1 1"/>
              <a:gd name="f120" fmla="*/ f72 f1 1"/>
              <a:gd name="f121" fmla="*/ f73 f1 1"/>
              <a:gd name="f122" fmla="*/ f74 f1 1"/>
              <a:gd name="f123" fmla="*/ f75 f1 1"/>
              <a:gd name="f124" fmla="*/ f76 f1 1"/>
              <a:gd name="f125" fmla="*/ f77 f1 1"/>
              <a:gd name="f126" fmla="*/ f78 f1 1"/>
              <a:gd name="f127" fmla="*/ f79 f1 1"/>
              <a:gd name="f128" fmla="*/ f80 f1 1"/>
              <a:gd name="f129" fmla="*/ f81 f1 1"/>
              <a:gd name="f130" fmla="*/ f82 f1 1"/>
              <a:gd name="f131" fmla="*/ f83 f1 1"/>
              <a:gd name="f132" fmla="*/ f84 f1 1"/>
              <a:gd name="f133" fmla="*/ f85 f1 1"/>
              <a:gd name="f134" fmla="*/ f86 f1 1"/>
              <a:gd name="f135" fmla="*/ f87 f1 1"/>
              <a:gd name="f136" fmla="*/ f88 f1 1"/>
              <a:gd name="f137" fmla="*/ f89 f1 1"/>
              <a:gd name="f138" fmla="*/ f90 f1 1"/>
              <a:gd name="f139" fmla="*/ f91 f1 1"/>
              <a:gd name="f140" fmla="*/ f92 f1 1"/>
              <a:gd name="f141" fmla="*/ f93 f1 1"/>
              <a:gd name="f142" fmla="*/ f94 f1 1"/>
              <a:gd name="f143" fmla="*/ f95 f1 1"/>
              <a:gd name="f144" fmla="*/ f96 f1 1"/>
              <a:gd name="f145" fmla="*/ f97 f1 1"/>
              <a:gd name="f146" fmla="*/ f98 f1 1"/>
              <a:gd name="f147" fmla="*/ f99 f1 1"/>
              <a:gd name="f148" fmla="*/ f100 f1 1"/>
              <a:gd name="f149" fmla="*/ f101 f1 1"/>
              <a:gd name="f150" fmla="*/ f102 f1 1"/>
              <a:gd name="f151" fmla="*/ f103 f1 1"/>
              <a:gd name="f152" fmla="*/ f104 f1 1"/>
              <a:gd name="f153" fmla="*/ f105 f1 1"/>
              <a:gd name="f154" fmla="*/ f106 f1 1"/>
              <a:gd name="f155" fmla="*/ f107 f1 1"/>
              <a:gd name="f156" fmla="*/ f108 f1 1"/>
              <a:gd name="f157" fmla="*/ f109 f1 1"/>
              <a:gd name="f158" fmla="*/ f110 f1 1"/>
              <a:gd name="f159" fmla="*/ f111 f1 1"/>
              <a:gd name="f160" fmla="*/ f112 f1 1"/>
              <a:gd name="f161" fmla="*/ f113 f1 1"/>
              <a:gd name="f162" fmla="*/ f114 f1 1"/>
              <a:gd name="f163" fmla="*/ f115 f1 1"/>
              <a:gd name="f164" fmla="*/ f116 1 f6"/>
              <a:gd name="f165" fmla="*/ f117 1 f6"/>
              <a:gd name="f166" fmla="*/ f118 1 f6"/>
              <a:gd name="f167" fmla="*/ f119 1 f6"/>
              <a:gd name="f168" fmla="*/ f120 1 f6"/>
              <a:gd name="f169" fmla="*/ f121 1 f6"/>
              <a:gd name="f170" fmla="*/ f122 1 f6"/>
              <a:gd name="f171" fmla="*/ f123 1 f6"/>
              <a:gd name="f172" fmla="*/ f124 1 f6"/>
              <a:gd name="f173" fmla="*/ f125 1 f6"/>
              <a:gd name="f174" fmla="*/ f126 1 f6"/>
              <a:gd name="f175" fmla="*/ f127 1 f6"/>
              <a:gd name="f176" fmla="*/ f128 1 f6"/>
              <a:gd name="f177" fmla="*/ f129 1 f6"/>
              <a:gd name="f178" fmla="*/ f130 1 f6"/>
              <a:gd name="f179" fmla="*/ f131 1 f6"/>
              <a:gd name="f180" fmla="*/ f132 1 f6"/>
              <a:gd name="f181" fmla="*/ f133 1 f6"/>
              <a:gd name="f182" fmla="*/ f134 1 f6"/>
              <a:gd name="f183" fmla="*/ f135 1 f6"/>
              <a:gd name="f184" fmla="*/ f136 1 f6"/>
              <a:gd name="f185" fmla="*/ f137 1 f6"/>
              <a:gd name="f186" fmla="*/ f138 1 f6"/>
              <a:gd name="f187" fmla="*/ f139 1 f6"/>
              <a:gd name="f188" fmla="*/ f140 1 f6"/>
              <a:gd name="f189" fmla="*/ f141 1 f6"/>
              <a:gd name="f190" fmla="*/ f142 1 f6"/>
              <a:gd name="f191" fmla="*/ f143 1 f6"/>
              <a:gd name="f192" fmla="*/ f144 1 f6"/>
              <a:gd name="f193" fmla="*/ f145 1 f6"/>
              <a:gd name="f194" fmla="*/ f146 1 f6"/>
              <a:gd name="f195" fmla="*/ f147 1 f6"/>
              <a:gd name="f196" fmla="*/ f148 1 f6"/>
              <a:gd name="f197" fmla="*/ f149 1 f6"/>
              <a:gd name="f198" fmla="*/ f150 1 f6"/>
              <a:gd name="f199" fmla="*/ f151 1 f6"/>
              <a:gd name="f200" fmla="*/ f152 1 f6"/>
              <a:gd name="f201" fmla="*/ f153 1 f6"/>
              <a:gd name="f202" fmla="*/ f154 1 f6"/>
              <a:gd name="f203" fmla="*/ f155 1 f6"/>
              <a:gd name="f204" fmla="*/ f156 1 f6"/>
              <a:gd name="f205" fmla="*/ f157 1 f6"/>
              <a:gd name="f206" fmla="*/ f158 1 f6"/>
              <a:gd name="f207" fmla="*/ f159 1 f6"/>
              <a:gd name="f208" fmla="*/ f160 1 f6"/>
              <a:gd name="f209" fmla="*/ f161 1 f6"/>
              <a:gd name="f210" fmla="*/ f162 1 f6"/>
              <a:gd name="f211" fmla="*/ f163 1 f6"/>
              <a:gd name="f212" fmla="+- f164 0 f2"/>
              <a:gd name="f213" fmla="+- f165 0 f2"/>
              <a:gd name="f214" fmla="+- f166 0 f2"/>
              <a:gd name="f215" fmla="+- f167 0 f2"/>
              <a:gd name="f216" fmla="+- f168 0 f2"/>
              <a:gd name="f217" fmla="+- f169 0 f2"/>
              <a:gd name="f218" fmla="+- f170 0 f2"/>
              <a:gd name="f219" fmla="+- f171 0 f2"/>
              <a:gd name="f220" fmla="+- f172 0 f2"/>
              <a:gd name="f221" fmla="+- f173 0 f2"/>
              <a:gd name="f222" fmla="+- f174 0 f2"/>
              <a:gd name="f223" fmla="+- f175 0 f2"/>
              <a:gd name="f224" fmla="+- f176 0 f2"/>
              <a:gd name="f225" fmla="+- f177 0 f2"/>
              <a:gd name="f226" fmla="+- f178 0 f2"/>
              <a:gd name="f227" fmla="+- f179 0 f2"/>
              <a:gd name="f228" fmla="+- f180 0 f2"/>
              <a:gd name="f229" fmla="+- f181 0 f2"/>
              <a:gd name="f230" fmla="+- f182 0 f2"/>
              <a:gd name="f231" fmla="+- f183 0 f2"/>
              <a:gd name="f232" fmla="+- f184 0 f2"/>
              <a:gd name="f233" fmla="+- f185 0 f2"/>
              <a:gd name="f234" fmla="+- f186 0 f2"/>
              <a:gd name="f235" fmla="+- f187 0 f2"/>
              <a:gd name="f236" fmla="+- f188 0 f2"/>
              <a:gd name="f237" fmla="+- f189 0 f2"/>
              <a:gd name="f238" fmla="+- f190 0 f2"/>
              <a:gd name="f239" fmla="+- f191 0 f2"/>
              <a:gd name="f240" fmla="+- f192 0 f2"/>
              <a:gd name="f241" fmla="+- f193 0 f2"/>
              <a:gd name="f242" fmla="+- f194 0 f2"/>
              <a:gd name="f243" fmla="+- f195 0 f2"/>
              <a:gd name="f244" fmla="+- f196 0 f2"/>
              <a:gd name="f245" fmla="+- f197 0 f2"/>
              <a:gd name="f246" fmla="+- f198 0 f2"/>
              <a:gd name="f247" fmla="+- f199 0 f2"/>
              <a:gd name="f248" fmla="+- f200 0 f2"/>
              <a:gd name="f249" fmla="+- f201 0 f2"/>
              <a:gd name="f250" fmla="+- f202 0 f2"/>
              <a:gd name="f251" fmla="+- f203 0 f2"/>
              <a:gd name="f252" fmla="+- f204 0 f2"/>
              <a:gd name="f253" fmla="+- f205 0 f2"/>
              <a:gd name="f254" fmla="+- f206 0 f2"/>
              <a:gd name="f255" fmla="+- f207 0 f2"/>
              <a:gd name="f256" fmla="+- f208 0 f2"/>
              <a:gd name="f257" fmla="+- f209 0 f2"/>
              <a:gd name="f258" fmla="+- f210 0 f2"/>
              <a:gd name="f259" fmla="+- f211 0 f2"/>
              <a:gd name="f260" fmla="sin 1 f212"/>
              <a:gd name="f261" fmla="cos 1 f212"/>
              <a:gd name="f262" fmla="sin 1 f213"/>
              <a:gd name="f263" fmla="cos 1 f213"/>
              <a:gd name="f264" fmla="sin 1 f214"/>
              <a:gd name="f265" fmla="cos 1 f214"/>
              <a:gd name="f266" fmla="sin 1 f215"/>
              <a:gd name="f267" fmla="cos 1 f215"/>
              <a:gd name="f268" fmla="sin 1 f216"/>
              <a:gd name="f269" fmla="cos 1 f216"/>
              <a:gd name="f270" fmla="sin 1 f217"/>
              <a:gd name="f271" fmla="cos 1 f217"/>
              <a:gd name="f272" fmla="sin 1 f218"/>
              <a:gd name="f273" fmla="cos 1 f218"/>
              <a:gd name="f274" fmla="sin 1 f219"/>
              <a:gd name="f275" fmla="cos 1 f219"/>
              <a:gd name="f276" fmla="sin 1 f220"/>
              <a:gd name="f277" fmla="cos 1 f220"/>
              <a:gd name="f278" fmla="sin 1 f221"/>
              <a:gd name="f279" fmla="cos 1 f221"/>
              <a:gd name="f280" fmla="sin 1 f222"/>
              <a:gd name="f281" fmla="cos 1 f222"/>
              <a:gd name="f282" fmla="sin 1 f223"/>
              <a:gd name="f283" fmla="cos 1 f223"/>
              <a:gd name="f284" fmla="sin 1 f224"/>
              <a:gd name="f285" fmla="cos 1 f224"/>
              <a:gd name="f286" fmla="sin 1 f225"/>
              <a:gd name="f287" fmla="cos 1 f225"/>
              <a:gd name="f288" fmla="sin 1 f226"/>
              <a:gd name="f289" fmla="cos 1 f226"/>
              <a:gd name="f290" fmla="sin 1 f227"/>
              <a:gd name="f291" fmla="cos 1 f227"/>
              <a:gd name="f292" fmla="sin 1 f228"/>
              <a:gd name="f293" fmla="cos 1 f228"/>
              <a:gd name="f294" fmla="sin 1 f229"/>
              <a:gd name="f295" fmla="cos 1 f229"/>
              <a:gd name="f296" fmla="sin 1 f230"/>
              <a:gd name="f297" fmla="cos 1 f230"/>
              <a:gd name="f298" fmla="sin 1 f231"/>
              <a:gd name="f299" fmla="cos 1 f231"/>
              <a:gd name="f300" fmla="sin 1 f232"/>
              <a:gd name="f301" fmla="cos 1 f232"/>
              <a:gd name="f302" fmla="sin 1 f233"/>
              <a:gd name="f303" fmla="cos 1 f233"/>
              <a:gd name="f304" fmla="sin 1 f234"/>
              <a:gd name="f305" fmla="cos 1 f234"/>
              <a:gd name="f306" fmla="sin 1 f235"/>
              <a:gd name="f307" fmla="cos 1 f235"/>
              <a:gd name="f308" fmla="sin 1 f236"/>
              <a:gd name="f309" fmla="cos 1 f236"/>
              <a:gd name="f310" fmla="sin 1 f237"/>
              <a:gd name="f311" fmla="cos 1 f237"/>
              <a:gd name="f312" fmla="sin 1 f238"/>
              <a:gd name="f313" fmla="cos 1 f238"/>
              <a:gd name="f314" fmla="sin 1 f239"/>
              <a:gd name="f315" fmla="cos 1 f239"/>
              <a:gd name="f316" fmla="sin 1 f240"/>
              <a:gd name="f317" fmla="cos 1 f240"/>
              <a:gd name="f318" fmla="sin 1 f241"/>
              <a:gd name="f319" fmla="cos 1 f241"/>
              <a:gd name="f320" fmla="sin 1 f242"/>
              <a:gd name="f321" fmla="cos 1 f242"/>
              <a:gd name="f322" fmla="sin 1 f243"/>
              <a:gd name="f323" fmla="cos 1 f243"/>
              <a:gd name="f324" fmla="sin 1 f244"/>
              <a:gd name="f325" fmla="cos 1 f244"/>
              <a:gd name="f326" fmla="sin 1 f245"/>
              <a:gd name="f327" fmla="cos 1 f245"/>
              <a:gd name="f328" fmla="sin 1 f246"/>
              <a:gd name="f329" fmla="cos 1 f246"/>
              <a:gd name="f330" fmla="sin 1 f247"/>
              <a:gd name="f331" fmla="cos 1 f247"/>
              <a:gd name="f332" fmla="sin 1 f248"/>
              <a:gd name="f333" fmla="cos 1 f248"/>
              <a:gd name="f334" fmla="sin 1 f249"/>
              <a:gd name="f335" fmla="cos 1 f249"/>
              <a:gd name="f336" fmla="sin 1 f250"/>
              <a:gd name="f337" fmla="cos 1 f250"/>
              <a:gd name="f338" fmla="sin 1 f251"/>
              <a:gd name="f339" fmla="cos 1 f251"/>
              <a:gd name="f340" fmla="sin 1 f252"/>
              <a:gd name="f341" fmla="cos 1 f252"/>
              <a:gd name="f342" fmla="sin 1 f253"/>
              <a:gd name="f343" fmla="cos 1 f253"/>
              <a:gd name="f344" fmla="sin 1 f254"/>
              <a:gd name="f345" fmla="cos 1 f254"/>
              <a:gd name="f346" fmla="sin 1 f255"/>
              <a:gd name="f347" fmla="cos 1 f255"/>
              <a:gd name="f348" fmla="sin 1 f256"/>
              <a:gd name="f349" fmla="cos 1 f256"/>
              <a:gd name="f350" fmla="sin 1 f257"/>
              <a:gd name="f351" fmla="cos 1 f257"/>
              <a:gd name="f352" fmla="sin 1 f258"/>
              <a:gd name="f353" fmla="cos 1 f258"/>
              <a:gd name="f354" fmla="sin 1 f259"/>
              <a:gd name="f355" fmla="cos 1 f259"/>
              <a:gd name="f356" fmla="+- 0 0 f260"/>
              <a:gd name="f357" fmla="+- 0 0 f261"/>
              <a:gd name="f358" fmla="+- 0 0 f262"/>
              <a:gd name="f359" fmla="+- 0 0 f263"/>
              <a:gd name="f360" fmla="+- 0 0 f264"/>
              <a:gd name="f361" fmla="+- 0 0 f265"/>
              <a:gd name="f362" fmla="+- 0 0 f266"/>
              <a:gd name="f363" fmla="+- 0 0 f267"/>
              <a:gd name="f364" fmla="+- 0 0 f268"/>
              <a:gd name="f365" fmla="+- 0 0 f269"/>
              <a:gd name="f366" fmla="+- 0 0 f270"/>
              <a:gd name="f367" fmla="+- 0 0 f271"/>
              <a:gd name="f368" fmla="+- 0 0 f272"/>
              <a:gd name="f369" fmla="+- 0 0 f273"/>
              <a:gd name="f370" fmla="+- 0 0 f274"/>
              <a:gd name="f371" fmla="+- 0 0 f275"/>
              <a:gd name="f372" fmla="+- 0 0 f276"/>
              <a:gd name="f373" fmla="+- 0 0 f277"/>
              <a:gd name="f374" fmla="+- 0 0 f278"/>
              <a:gd name="f375" fmla="+- 0 0 f279"/>
              <a:gd name="f376" fmla="+- 0 0 f280"/>
              <a:gd name="f377" fmla="+- 0 0 f281"/>
              <a:gd name="f378" fmla="+- 0 0 f282"/>
              <a:gd name="f379" fmla="+- 0 0 f283"/>
              <a:gd name="f380" fmla="+- 0 0 f284"/>
              <a:gd name="f381" fmla="+- 0 0 f285"/>
              <a:gd name="f382" fmla="+- 0 0 f286"/>
              <a:gd name="f383" fmla="+- 0 0 f287"/>
              <a:gd name="f384" fmla="+- 0 0 f288"/>
              <a:gd name="f385" fmla="+- 0 0 f289"/>
              <a:gd name="f386" fmla="+- 0 0 f290"/>
              <a:gd name="f387" fmla="+- 0 0 f291"/>
              <a:gd name="f388" fmla="+- 0 0 f292"/>
              <a:gd name="f389" fmla="+- 0 0 f293"/>
              <a:gd name="f390" fmla="+- 0 0 f294"/>
              <a:gd name="f391" fmla="+- 0 0 f295"/>
              <a:gd name="f392" fmla="+- 0 0 f296"/>
              <a:gd name="f393" fmla="+- 0 0 f297"/>
              <a:gd name="f394" fmla="+- 0 0 f298"/>
              <a:gd name="f395" fmla="+- 0 0 f299"/>
              <a:gd name="f396" fmla="+- 0 0 f300"/>
              <a:gd name="f397" fmla="+- 0 0 f301"/>
              <a:gd name="f398" fmla="+- 0 0 f302"/>
              <a:gd name="f399" fmla="+- 0 0 f303"/>
              <a:gd name="f400" fmla="+- 0 0 f304"/>
              <a:gd name="f401" fmla="+- 0 0 f305"/>
              <a:gd name="f402" fmla="+- 0 0 f306"/>
              <a:gd name="f403" fmla="+- 0 0 f307"/>
              <a:gd name="f404" fmla="+- 0 0 f308"/>
              <a:gd name="f405" fmla="+- 0 0 f309"/>
              <a:gd name="f406" fmla="+- 0 0 f310"/>
              <a:gd name="f407" fmla="+- 0 0 f311"/>
              <a:gd name="f408" fmla="+- 0 0 f312"/>
              <a:gd name="f409" fmla="+- 0 0 f313"/>
              <a:gd name="f410" fmla="+- 0 0 f314"/>
              <a:gd name="f411" fmla="+- 0 0 f315"/>
              <a:gd name="f412" fmla="+- 0 0 f316"/>
              <a:gd name="f413" fmla="+- 0 0 f317"/>
              <a:gd name="f414" fmla="+- 0 0 f318"/>
              <a:gd name="f415" fmla="+- 0 0 f319"/>
              <a:gd name="f416" fmla="+- 0 0 f320"/>
              <a:gd name="f417" fmla="+- 0 0 f321"/>
              <a:gd name="f418" fmla="+- 0 0 f322"/>
              <a:gd name="f419" fmla="+- 0 0 f323"/>
              <a:gd name="f420" fmla="+- 0 0 f324"/>
              <a:gd name="f421" fmla="+- 0 0 f325"/>
              <a:gd name="f422" fmla="+- 0 0 f326"/>
              <a:gd name="f423" fmla="+- 0 0 f327"/>
              <a:gd name="f424" fmla="+- 0 0 f328"/>
              <a:gd name="f425" fmla="+- 0 0 f329"/>
              <a:gd name="f426" fmla="+- 0 0 f330"/>
              <a:gd name="f427" fmla="+- 0 0 f331"/>
              <a:gd name="f428" fmla="+- 0 0 f332"/>
              <a:gd name="f429" fmla="+- 0 0 f333"/>
              <a:gd name="f430" fmla="+- 0 0 f334"/>
              <a:gd name="f431" fmla="+- 0 0 f335"/>
              <a:gd name="f432" fmla="+- 0 0 f336"/>
              <a:gd name="f433" fmla="+- 0 0 f337"/>
              <a:gd name="f434" fmla="+- 0 0 f338"/>
              <a:gd name="f435" fmla="+- 0 0 f339"/>
              <a:gd name="f436" fmla="+- 0 0 f340"/>
              <a:gd name="f437" fmla="+- 0 0 f341"/>
              <a:gd name="f438" fmla="+- 0 0 f342"/>
              <a:gd name="f439" fmla="+- 0 0 f343"/>
              <a:gd name="f440" fmla="+- 0 0 f344"/>
              <a:gd name="f441" fmla="+- 0 0 f345"/>
              <a:gd name="f442" fmla="+- 0 0 f346"/>
              <a:gd name="f443" fmla="+- 0 0 f347"/>
              <a:gd name="f444" fmla="+- 0 0 f348"/>
              <a:gd name="f445" fmla="+- 0 0 f349"/>
              <a:gd name="f446" fmla="+- 0 0 f350"/>
              <a:gd name="f447" fmla="+- 0 0 f351"/>
              <a:gd name="f448" fmla="+- 0 0 f352"/>
              <a:gd name="f449" fmla="+- 0 0 f353"/>
              <a:gd name="f450" fmla="+- 0 0 f354"/>
              <a:gd name="f451" fmla="+- 0 0 f355"/>
              <a:gd name="f452" fmla="*/ f356 f67 1"/>
              <a:gd name="f453" fmla="*/ f357 f7 1"/>
              <a:gd name="f454" fmla="*/ f357 f67 1"/>
              <a:gd name="f455" fmla="*/ f356 f7 1"/>
              <a:gd name="f456" fmla="*/ f358 f67 1"/>
              <a:gd name="f457" fmla="*/ f359 f7 1"/>
              <a:gd name="f458" fmla="*/ f359 f67 1"/>
              <a:gd name="f459" fmla="*/ f358 f7 1"/>
              <a:gd name="f460" fmla="*/ f360 f8 1"/>
              <a:gd name="f461" fmla="*/ f361 f7 1"/>
              <a:gd name="f462" fmla="*/ f361 f8 1"/>
              <a:gd name="f463" fmla="*/ f360 f7 1"/>
              <a:gd name="f464" fmla="*/ f362 f67 1"/>
              <a:gd name="f465" fmla="*/ f363 f7 1"/>
              <a:gd name="f466" fmla="*/ f363 f67 1"/>
              <a:gd name="f467" fmla="*/ f362 f7 1"/>
              <a:gd name="f468" fmla="*/ f364 f8 1"/>
              <a:gd name="f469" fmla="*/ f365 f7 1"/>
              <a:gd name="f470" fmla="*/ f365 f8 1"/>
              <a:gd name="f471" fmla="*/ f364 f7 1"/>
              <a:gd name="f472" fmla="*/ f366 f67 1"/>
              <a:gd name="f473" fmla="*/ f367 f7 1"/>
              <a:gd name="f474" fmla="*/ f367 f67 1"/>
              <a:gd name="f475" fmla="*/ f366 f7 1"/>
              <a:gd name="f476" fmla="*/ f368 f8 1"/>
              <a:gd name="f477" fmla="*/ f369 f7 1"/>
              <a:gd name="f478" fmla="*/ f369 f8 1"/>
              <a:gd name="f479" fmla="*/ f368 f7 1"/>
              <a:gd name="f480" fmla="*/ f370 f67 1"/>
              <a:gd name="f481" fmla="*/ f371 f7 1"/>
              <a:gd name="f482" fmla="*/ f371 f67 1"/>
              <a:gd name="f483" fmla="*/ f370 f7 1"/>
              <a:gd name="f484" fmla="*/ f372 f8 1"/>
              <a:gd name="f485" fmla="*/ f373 f7 1"/>
              <a:gd name="f486" fmla="*/ f373 f8 1"/>
              <a:gd name="f487" fmla="*/ f372 f7 1"/>
              <a:gd name="f488" fmla="*/ f374 f67 1"/>
              <a:gd name="f489" fmla="*/ f375 f7 1"/>
              <a:gd name="f490" fmla="*/ f375 f67 1"/>
              <a:gd name="f491" fmla="*/ f374 f7 1"/>
              <a:gd name="f492" fmla="*/ f376 f8 1"/>
              <a:gd name="f493" fmla="*/ f377 f7 1"/>
              <a:gd name="f494" fmla="*/ f377 f8 1"/>
              <a:gd name="f495" fmla="*/ f376 f7 1"/>
              <a:gd name="f496" fmla="*/ f378 f67 1"/>
              <a:gd name="f497" fmla="*/ f379 f7 1"/>
              <a:gd name="f498" fmla="*/ f379 f67 1"/>
              <a:gd name="f499" fmla="*/ f378 f7 1"/>
              <a:gd name="f500" fmla="*/ f380 f8 1"/>
              <a:gd name="f501" fmla="*/ f381 f7 1"/>
              <a:gd name="f502" fmla="*/ f381 f8 1"/>
              <a:gd name="f503" fmla="*/ f380 f7 1"/>
              <a:gd name="f504" fmla="*/ f382 f67 1"/>
              <a:gd name="f505" fmla="*/ f383 f7 1"/>
              <a:gd name="f506" fmla="*/ f383 f67 1"/>
              <a:gd name="f507" fmla="*/ f382 f7 1"/>
              <a:gd name="f508" fmla="*/ f384 f8 1"/>
              <a:gd name="f509" fmla="*/ f385 f7 1"/>
              <a:gd name="f510" fmla="*/ f385 f8 1"/>
              <a:gd name="f511" fmla="*/ f384 f7 1"/>
              <a:gd name="f512" fmla="*/ f386 f67 1"/>
              <a:gd name="f513" fmla="*/ f387 f7 1"/>
              <a:gd name="f514" fmla="*/ f387 f67 1"/>
              <a:gd name="f515" fmla="*/ f386 f7 1"/>
              <a:gd name="f516" fmla="*/ f388 f8 1"/>
              <a:gd name="f517" fmla="*/ f389 f7 1"/>
              <a:gd name="f518" fmla="*/ f389 f8 1"/>
              <a:gd name="f519" fmla="*/ f388 f7 1"/>
              <a:gd name="f520" fmla="*/ f390 f67 1"/>
              <a:gd name="f521" fmla="*/ f391 f7 1"/>
              <a:gd name="f522" fmla="*/ f391 f67 1"/>
              <a:gd name="f523" fmla="*/ f390 f7 1"/>
              <a:gd name="f524" fmla="*/ f392 f8 1"/>
              <a:gd name="f525" fmla="*/ f393 f7 1"/>
              <a:gd name="f526" fmla="*/ f393 f8 1"/>
              <a:gd name="f527" fmla="*/ f392 f7 1"/>
              <a:gd name="f528" fmla="*/ f394 f67 1"/>
              <a:gd name="f529" fmla="*/ f395 f7 1"/>
              <a:gd name="f530" fmla="*/ f395 f67 1"/>
              <a:gd name="f531" fmla="*/ f394 f7 1"/>
              <a:gd name="f532" fmla="*/ f358 f8 1"/>
              <a:gd name="f533" fmla="*/ f359 f8 1"/>
              <a:gd name="f534" fmla="*/ f396 f67 1"/>
              <a:gd name="f535" fmla="*/ f397 f7 1"/>
              <a:gd name="f536" fmla="*/ f397 f67 1"/>
              <a:gd name="f537" fmla="*/ f396 f7 1"/>
              <a:gd name="f538" fmla="*/ f398 f8 1"/>
              <a:gd name="f539" fmla="*/ f399 f7 1"/>
              <a:gd name="f540" fmla="*/ f399 f8 1"/>
              <a:gd name="f541" fmla="*/ f398 f7 1"/>
              <a:gd name="f542" fmla="*/ f400 f67 1"/>
              <a:gd name="f543" fmla="*/ f401 f7 1"/>
              <a:gd name="f544" fmla="*/ f401 f67 1"/>
              <a:gd name="f545" fmla="*/ f400 f7 1"/>
              <a:gd name="f546" fmla="*/ f402 f8 1"/>
              <a:gd name="f547" fmla="*/ f403 f7 1"/>
              <a:gd name="f548" fmla="*/ f403 f8 1"/>
              <a:gd name="f549" fmla="*/ f402 f7 1"/>
              <a:gd name="f550" fmla="*/ f404 f67 1"/>
              <a:gd name="f551" fmla="*/ f405 f7 1"/>
              <a:gd name="f552" fmla="*/ f405 f67 1"/>
              <a:gd name="f553" fmla="*/ f404 f7 1"/>
              <a:gd name="f554" fmla="*/ f406 f8 1"/>
              <a:gd name="f555" fmla="*/ f407 f7 1"/>
              <a:gd name="f556" fmla="*/ f407 f8 1"/>
              <a:gd name="f557" fmla="*/ f406 f7 1"/>
              <a:gd name="f558" fmla="*/ f408 f67 1"/>
              <a:gd name="f559" fmla="*/ f409 f7 1"/>
              <a:gd name="f560" fmla="*/ f409 f67 1"/>
              <a:gd name="f561" fmla="*/ f408 f7 1"/>
              <a:gd name="f562" fmla="*/ f410 f8 1"/>
              <a:gd name="f563" fmla="*/ f411 f7 1"/>
              <a:gd name="f564" fmla="*/ f411 f8 1"/>
              <a:gd name="f565" fmla="*/ f410 f7 1"/>
              <a:gd name="f566" fmla="*/ f412 f67 1"/>
              <a:gd name="f567" fmla="*/ f413 f7 1"/>
              <a:gd name="f568" fmla="*/ f413 f67 1"/>
              <a:gd name="f569" fmla="*/ f412 f7 1"/>
              <a:gd name="f570" fmla="*/ f414 f8 1"/>
              <a:gd name="f571" fmla="*/ f415 f7 1"/>
              <a:gd name="f572" fmla="*/ f415 f8 1"/>
              <a:gd name="f573" fmla="*/ f414 f7 1"/>
              <a:gd name="f574" fmla="*/ f416 f67 1"/>
              <a:gd name="f575" fmla="*/ f417 f7 1"/>
              <a:gd name="f576" fmla="*/ f417 f67 1"/>
              <a:gd name="f577" fmla="*/ f416 f7 1"/>
              <a:gd name="f578" fmla="*/ f418 f8 1"/>
              <a:gd name="f579" fmla="*/ f419 f7 1"/>
              <a:gd name="f580" fmla="*/ f419 f8 1"/>
              <a:gd name="f581" fmla="*/ f418 f7 1"/>
              <a:gd name="f582" fmla="*/ f420 f67 1"/>
              <a:gd name="f583" fmla="*/ f421 f7 1"/>
              <a:gd name="f584" fmla="*/ f421 f67 1"/>
              <a:gd name="f585" fmla="*/ f420 f7 1"/>
              <a:gd name="f586" fmla="*/ f422 f8 1"/>
              <a:gd name="f587" fmla="*/ f423 f7 1"/>
              <a:gd name="f588" fmla="*/ f423 f8 1"/>
              <a:gd name="f589" fmla="*/ f422 f7 1"/>
              <a:gd name="f590" fmla="*/ f424 f67 1"/>
              <a:gd name="f591" fmla="*/ f425 f7 1"/>
              <a:gd name="f592" fmla="*/ f425 f67 1"/>
              <a:gd name="f593" fmla="*/ f424 f7 1"/>
              <a:gd name="f594" fmla="*/ f426 f8 1"/>
              <a:gd name="f595" fmla="*/ f427 f7 1"/>
              <a:gd name="f596" fmla="*/ f427 f8 1"/>
              <a:gd name="f597" fmla="*/ f426 f7 1"/>
              <a:gd name="f598" fmla="*/ f428 f67 1"/>
              <a:gd name="f599" fmla="*/ f429 f7 1"/>
              <a:gd name="f600" fmla="*/ f429 f67 1"/>
              <a:gd name="f601" fmla="*/ f428 f7 1"/>
              <a:gd name="f602" fmla="*/ f430 f8 1"/>
              <a:gd name="f603" fmla="*/ f431 f7 1"/>
              <a:gd name="f604" fmla="*/ f431 f8 1"/>
              <a:gd name="f605" fmla="*/ f430 f7 1"/>
              <a:gd name="f606" fmla="*/ f432 f67 1"/>
              <a:gd name="f607" fmla="*/ f433 f7 1"/>
              <a:gd name="f608" fmla="*/ f433 f67 1"/>
              <a:gd name="f609" fmla="*/ f432 f7 1"/>
              <a:gd name="f610" fmla="*/ f434 f8 1"/>
              <a:gd name="f611" fmla="*/ f435 f7 1"/>
              <a:gd name="f612" fmla="*/ f435 f8 1"/>
              <a:gd name="f613" fmla="*/ f434 f7 1"/>
              <a:gd name="f614" fmla="*/ f436 f67 1"/>
              <a:gd name="f615" fmla="*/ f437 f7 1"/>
              <a:gd name="f616" fmla="*/ f437 f67 1"/>
              <a:gd name="f617" fmla="*/ f436 f7 1"/>
              <a:gd name="f618" fmla="*/ f438 f8 1"/>
              <a:gd name="f619" fmla="*/ f439 f7 1"/>
              <a:gd name="f620" fmla="*/ f439 f8 1"/>
              <a:gd name="f621" fmla="*/ f438 f7 1"/>
              <a:gd name="f622" fmla="*/ f440 f67 1"/>
              <a:gd name="f623" fmla="*/ f441 f7 1"/>
              <a:gd name="f624" fmla="*/ f441 f67 1"/>
              <a:gd name="f625" fmla="*/ f440 f7 1"/>
              <a:gd name="f626" fmla="*/ f356 f8 1"/>
              <a:gd name="f627" fmla="*/ f357 f8 1"/>
              <a:gd name="f628" fmla="*/ f442 f67 1"/>
              <a:gd name="f629" fmla="*/ f443 f7 1"/>
              <a:gd name="f630" fmla="*/ f443 f67 1"/>
              <a:gd name="f631" fmla="*/ f442 f7 1"/>
              <a:gd name="f632" fmla="*/ f444 f8 1"/>
              <a:gd name="f633" fmla="*/ f445 f7 1"/>
              <a:gd name="f634" fmla="*/ f445 f8 1"/>
              <a:gd name="f635" fmla="*/ f444 f7 1"/>
              <a:gd name="f636" fmla="*/ f446 f67 1"/>
              <a:gd name="f637" fmla="*/ f447 f7 1"/>
              <a:gd name="f638" fmla="*/ f447 f67 1"/>
              <a:gd name="f639" fmla="*/ f446 f7 1"/>
              <a:gd name="f640" fmla="*/ f448 f8 1"/>
              <a:gd name="f641" fmla="*/ f449 f7 1"/>
              <a:gd name="f642" fmla="*/ f449 f8 1"/>
              <a:gd name="f643" fmla="*/ f448 f7 1"/>
              <a:gd name="f644" fmla="*/ f450 f67 1"/>
              <a:gd name="f645" fmla="*/ f451 f7 1"/>
              <a:gd name="f646" fmla="*/ f451 f67 1"/>
              <a:gd name="f647" fmla="*/ f450 f7 1"/>
              <a:gd name="f648" fmla="+- f452 f453 0"/>
              <a:gd name="f649" fmla="+- f454 0 f455"/>
              <a:gd name="f650" fmla="+- f456 f457 0"/>
              <a:gd name="f651" fmla="+- f458 0 f459"/>
              <a:gd name="f652" fmla="+- f460 f461 0"/>
              <a:gd name="f653" fmla="+- f462 0 f463"/>
              <a:gd name="f654" fmla="+- f464 f465 0"/>
              <a:gd name="f655" fmla="+- f466 0 f467"/>
              <a:gd name="f656" fmla="+- f468 f469 0"/>
              <a:gd name="f657" fmla="+- f470 0 f471"/>
              <a:gd name="f658" fmla="+- f472 f473 0"/>
              <a:gd name="f659" fmla="+- f474 0 f475"/>
              <a:gd name="f660" fmla="+- f476 f477 0"/>
              <a:gd name="f661" fmla="+- f478 0 f479"/>
              <a:gd name="f662" fmla="+- f480 f481 0"/>
              <a:gd name="f663" fmla="+- f482 0 f483"/>
              <a:gd name="f664" fmla="+- f484 f485 0"/>
              <a:gd name="f665" fmla="+- f486 0 f487"/>
              <a:gd name="f666" fmla="+- f488 f489 0"/>
              <a:gd name="f667" fmla="+- f490 0 f491"/>
              <a:gd name="f668" fmla="+- f492 f493 0"/>
              <a:gd name="f669" fmla="+- f494 0 f495"/>
              <a:gd name="f670" fmla="+- f496 f497 0"/>
              <a:gd name="f671" fmla="+- f498 0 f499"/>
              <a:gd name="f672" fmla="+- f500 f501 0"/>
              <a:gd name="f673" fmla="+- f502 0 f503"/>
              <a:gd name="f674" fmla="+- f504 f505 0"/>
              <a:gd name="f675" fmla="+- f506 0 f507"/>
              <a:gd name="f676" fmla="+- f508 f509 0"/>
              <a:gd name="f677" fmla="+- f510 0 f511"/>
              <a:gd name="f678" fmla="+- f512 f513 0"/>
              <a:gd name="f679" fmla="+- f514 0 f515"/>
              <a:gd name="f680" fmla="+- f516 f517 0"/>
              <a:gd name="f681" fmla="+- f518 0 f519"/>
              <a:gd name="f682" fmla="+- f520 f521 0"/>
              <a:gd name="f683" fmla="+- f522 0 f523"/>
              <a:gd name="f684" fmla="+- f524 f525 0"/>
              <a:gd name="f685" fmla="+- f526 0 f527"/>
              <a:gd name="f686" fmla="+- f528 f529 0"/>
              <a:gd name="f687" fmla="+- f530 0 f531"/>
              <a:gd name="f688" fmla="+- f532 f457 0"/>
              <a:gd name="f689" fmla="+- f533 0 f459"/>
              <a:gd name="f690" fmla="+- f534 f535 0"/>
              <a:gd name="f691" fmla="+- f536 0 f537"/>
              <a:gd name="f692" fmla="+- f538 f539 0"/>
              <a:gd name="f693" fmla="+- f540 0 f541"/>
              <a:gd name="f694" fmla="+- f542 f543 0"/>
              <a:gd name="f695" fmla="+- f544 0 f545"/>
              <a:gd name="f696" fmla="+- f546 f547 0"/>
              <a:gd name="f697" fmla="+- f548 0 f549"/>
              <a:gd name="f698" fmla="+- f550 f551 0"/>
              <a:gd name="f699" fmla="+- f552 0 f553"/>
              <a:gd name="f700" fmla="+- f554 f555 0"/>
              <a:gd name="f701" fmla="+- f556 0 f557"/>
              <a:gd name="f702" fmla="+- f558 f559 0"/>
              <a:gd name="f703" fmla="+- f560 0 f561"/>
              <a:gd name="f704" fmla="+- f562 f563 0"/>
              <a:gd name="f705" fmla="+- f564 0 f565"/>
              <a:gd name="f706" fmla="+- f566 f567 0"/>
              <a:gd name="f707" fmla="+- f568 0 f569"/>
              <a:gd name="f708" fmla="+- f570 f571 0"/>
              <a:gd name="f709" fmla="+- f572 0 f573"/>
              <a:gd name="f710" fmla="+- f574 f575 0"/>
              <a:gd name="f711" fmla="+- f576 0 f577"/>
              <a:gd name="f712" fmla="+- f578 f579 0"/>
              <a:gd name="f713" fmla="+- f580 0 f581"/>
              <a:gd name="f714" fmla="+- f582 f583 0"/>
              <a:gd name="f715" fmla="+- f584 0 f585"/>
              <a:gd name="f716" fmla="+- f586 f587 0"/>
              <a:gd name="f717" fmla="+- f588 0 f589"/>
              <a:gd name="f718" fmla="+- f590 f591 0"/>
              <a:gd name="f719" fmla="+- f592 0 f593"/>
              <a:gd name="f720" fmla="+- f594 f595 0"/>
              <a:gd name="f721" fmla="+- f596 0 f597"/>
              <a:gd name="f722" fmla="+- f598 f599 0"/>
              <a:gd name="f723" fmla="+- f600 0 f601"/>
              <a:gd name="f724" fmla="+- f602 f603 0"/>
              <a:gd name="f725" fmla="+- f604 0 f605"/>
              <a:gd name="f726" fmla="+- f606 f607 0"/>
              <a:gd name="f727" fmla="+- f608 0 f609"/>
              <a:gd name="f728" fmla="+- f610 f611 0"/>
              <a:gd name="f729" fmla="+- f612 0 f613"/>
              <a:gd name="f730" fmla="+- f614 f615 0"/>
              <a:gd name="f731" fmla="+- f616 0 f617"/>
              <a:gd name="f732" fmla="+- f618 f619 0"/>
              <a:gd name="f733" fmla="+- f620 0 f621"/>
              <a:gd name="f734" fmla="+- f622 f623 0"/>
              <a:gd name="f735" fmla="+- f624 0 f625"/>
              <a:gd name="f736" fmla="+- f626 f453 0"/>
              <a:gd name="f737" fmla="+- f627 0 f455"/>
              <a:gd name="f738" fmla="+- f628 f629 0"/>
              <a:gd name="f739" fmla="+- f630 0 f631"/>
              <a:gd name="f740" fmla="+- f632 f633 0"/>
              <a:gd name="f741" fmla="+- f634 0 f635"/>
              <a:gd name="f742" fmla="+- f636 f637 0"/>
              <a:gd name="f743" fmla="+- f638 0 f639"/>
              <a:gd name="f744" fmla="+- f640 f641 0"/>
              <a:gd name="f745" fmla="+- f642 0 f643"/>
              <a:gd name="f746" fmla="+- f644 f645 0"/>
              <a:gd name="f747" fmla="+- f646 0 f647"/>
              <a:gd name="f748" fmla="+- f648 10800 0"/>
              <a:gd name="f749" fmla="+- 0 0 f649"/>
              <a:gd name="f750" fmla="+- f650 10800 0"/>
              <a:gd name="f751" fmla="+- 0 0 f651"/>
              <a:gd name="f752" fmla="+- f652 10800 0"/>
              <a:gd name="f753" fmla="+- 0 0 f653"/>
              <a:gd name="f754" fmla="+- f654 10800 0"/>
              <a:gd name="f755" fmla="+- 0 0 f655"/>
              <a:gd name="f756" fmla="+- f656 10800 0"/>
              <a:gd name="f757" fmla="+- 0 0 f657"/>
              <a:gd name="f758" fmla="+- f658 10800 0"/>
              <a:gd name="f759" fmla="+- 0 0 f659"/>
              <a:gd name="f760" fmla="+- f660 10800 0"/>
              <a:gd name="f761" fmla="+- 0 0 f661"/>
              <a:gd name="f762" fmla="+- f662 10800 0"/>
              <a:gd name="f763" fmla="+- 0 0 f663"/>
              <a:gd name="f764" fmla="+- f664 10800 0"/>
              <a:gd name="f765" fmla="+- 0 0 f665"/>
              <a:gd name="f766" fmla="+- f666 10800 0"/>
              <a:gd name="f767" fmla="+- 0 0 f667"/>
              <a:gd name="f768" fmla="+- f668 10800 0"/>
              <a:gd name="f769" fmla="+- 0 0 f669"/>
              <a:gd name="f770" fmla="+- f670 10800 0"/>
              <a:gd name="f771" fmla="+- 0 0 f671"/>
              <a:gd name="f772" fmla="+- f672 10800 0"/>
              <a:gd name="f773" fmla="+- 0 0 f673"/>
              <a:gd name="f774" fmla="+- f674 10800 0"/>
              <a:gd name="f775" fmla="+- 0 0 f675"/>
              <a:gd name="f776" fmla="+- f676 10800 0"/>
              <a:gd name="f777" fmla="+- 0 0 f677"/>
              <a:gd name="f778" fmla="+- f678 10800 0"/>
              <a:gd name="f779" fmla="+- 0 0 f679"/>
              <a:gd name="f780" fmla="+- f680 10800 0"/>
              <a:gd name="f781" fmla="+- 0 0 f681"/>
              <a:gd name="f782" fmla="+- f682 10800 0"/>
              <a:gd name="f783" fmla="+- 0 0 f683"/>
              <a:gd name="f784" fmla="+- f684 10800 0"/>
              <a:gd name="f785" fmla="+- 0 0 f685"/>
              <a:gd name="f786" fmla="+- f686 10800 0"/>
              <a:gd name="f787" fmla="+- 0 0 f687"/>
              <a:gd name="f788" fmla="+- f688 10800 0"/>
              <a:gd name="f789" fmla="+- 0 0 f689"/>
              <a:gd name="f790" fmla="+- f690 10800 0"/>
              <a:gd name="f791" fmla="+- 0 0 f691"/>
              <a:gd name="f792" fmla="+- f692 10800 0"/>
              <a:gd name="f793" fmla="+- 0 0 f693"/>
              <a:gd name="f794" fmla="+- f694 10800 0"/>
              <a:gd name="f795" fmla="+- 0 0 f695"/>
              <a:gd name="f796" fmla="+- f696 10800 0"/>
              <a:gd name="f797" fmla="+- 0 0 f697"/>
              <a:gd name="f798" fmla="+- f698 10800 0"/>
              <a:gd name="f799" fmla="+- 0 0 f699"/>
              <a:gd name="f800" fmla="+- f700 10800 0"/>
              <a:gd name="f801" fmla="+- 0 0 f701"/>
              <a:gd name="f802" fmla="+- f702 10800 0"/>
              <a:gd name="f803" fmla="+- 0 0 f703"/>
              <a:gd name="f804" fmla="+- f704 10800 0"/>
              <a:gd name="f805" fmla="+- 0 0 f705"/>
              <a:gd name="f806" fmla="+- f706 10800 0"/>
              <a:gd name="f807" fmla="+- 0 0 f707"/>
              <a:gd name="f808" fmla="+- f708 10800 0"/>
              <a:gd name="f809" fmla="+- 0 0 f709"/>
              <a:gd name="f810" fmla="+- f710 10800 0"/>
              <a:gd name="f811" fmla="+- 0 0 f711"/>
              <a:gd name="f812" fmla="+- f712 10800 0"/>
              <a:gd name="f813" fmla="+- 0 0 f713"/>
              <a:gd name="f814" fmla="+- f714 10800 0"/>
              <a:gd name="f815" fmla="+- 0 0 f715"/>
              <a:gd name="f816" fmla="+- f716 10800 0"/>
              <a:gd name="f817" fmla="+- 0 0 f717"/>
              <a:gd name="f818" fmla="+- f718 10800 0"/>
              <a:gd name="f819" fmla="+- 0 0 f719"/>
              <a:gd name="f820" fmla="+- f720 10800 0"/>
              <a:gd name="f821" fmla="+- 0 0 f721"/>
              <a:gd name="f822" fmla="+- f722 10800 0"/>
              <a:gd name="f823" fmla="+- 0 0 f723"/>
              <a:gd name="f824" fmla="+- f724 10800 0"/>
              <a:gd name="f825" fmla="+- 0 0 f725"/>
              <a:gd name="f826" fmla="+- f726 10800 0"/>
              <a:gd name="f827" fmla="+- 0 0 f727"/>
              <a:gd name="f828" fmla="+- f728 10800 0"/>
              <a:gd name="f829" fmla="+- 0 0 f729"/>
              <a:gd name="f830" fmla="+- f730 10800 0"/>
              <a:gd name="f831" fmla="+- 0 0 f731"/>
              <a:gd name="f832" fmla="+- f732 10800 0"/>
              <a:gd name="f833" fmla="+- 0 0 f733"/>
              <a:gd name="f834" fmla="+- f734 10800 0"/>
              <a:gd name="f835" fmla="+- 0 0 f735"/>
              <a:gd name="f836" fmla="+- f736 10800 0"/>
              <a:gd name="f837" fmla="+- 0 0 f737"/>
              <a:gd name="f838" fmla="+- f738 10800 0"/>
              <a:gd name="f839" fmla="+- 0 0 f739"/>
              <a:gd name="f840" fmla="+- f740 10800 0"/>
              <a:gd name="f841" fmla="+- 0 0 f741"/>
              <a:gd name="f842" fmla="+- f742 10800 0"/>
              <a:gd name="f843" fmla="+- 0 0 f743"/>
              <a:gd name="f844" fmla="+- f744 10800 0"/>
              <a:gd name="f845" fmla="+- 0 0 f745"/>
              <a:gd name="f846" fmla="+- f746 10800 0"/>
              <a:gd name="f847" fmla="+- 0 0 f747"/>
              <a:gd name="f848" fmla="+- f749 10800 0"/>
              <a:gd name="f849" fmla="+- f751 10800 0"/>
              <a:gd name="f850" fmla="+- f753 10800 0"/>
              <a:gd name="f851" fmla="+- f755 10800 0"/>
              <a:gd name="f852" fmla="+- f757 10800 0"/>
              <a:gd name="f853" fmla="+- f759 10800 0"/>
              <a:gd name="f854" fmla="+- f761 10800 0"/>
              <a:gd name="f855" fmla="+- f763 10800 0"/>
              <a:gd name="f856" fmla="+- f765 10800 0"/>
              <a:gd name="f857" fmla="+- f767 10800 0"/>
              <a:gd name="f858" fmla="+- f769 10800 0"/>
              <a:gd name="f859" fmla="+- f771 10800 0"/>
              <a:gd name="f860" fmla="+- f773 10800 0"/>
              <a:gd name="f861" fmla="+- f775 10800 0"/>
              <a:gd name="f862" fmla="+- f777 10800 0"/>
              <a:gd name="f863" fmla="+- f779 10800 0"/>
              <a:gd name="f864" fmla="+- f781 10800 0"/>
              <a:gd name="f865" fmla="+- f783 10800 0"/>
              <a:gd name="f866" fmla="+- f785 10800 0"/>
              <a:gd name="f867" fmla="+- f787 10800 0"/>
              <a:gd name="f868" fmla="+- f789 10800 0"/>
              <a:gd name="f869" fmla="+- f791 10800 0"/>
              <a:gd name="f870" fmla="+- f793 10800 0"/>
              <a:gd name="f871" fmla="+- f795 10800 0"/>
              <a:gd name="f872" fmla="+- f797 10800 0"/>
              <a:gd name="f873" fmla="+- f799 10800 0"/>
              <a:gd name="f874" fmla="+- f801 10800 0"/>
              <a:gd name="f875" fmla="+- f803 10800 0"/>
              <a:gd name="f876" fmla="+- f805 10800 0"/>
              <a:gd name="f877" fmla="+- f807 10800 0"/>
              <a:gd name="f878" fmla="+- f809 10800 0"/>
              <a:gd name="f879" fmla="+- f811 10800 0"/>
              <a:gd name="f880" fmla="+- f813 10800 0"/>
              <a:gd name="f881" fmla="+- f815 10800 0"/>
              <a:gd name="f882" fmla="+- f817 10800 0"/>
              <a:gd name="f883" fmla="+- f819 10800 0"/>
              <a:gd name="f884" fmla="+- f821 10800 0"/>
              <a:gd name="f885" fmla="+- f823 10800 0"/>
              <a:gd name="f886" fmla="+- f825 10800 0"/>
              <a:gd name="f887" fmla="+- f827 10800 0"/>
              <a:gd name="f888" fmla="+- f829 10800 0"/>
              <a:gd name="f889" fmla="+- f831 10800 0"/>
              <a:gd name="f890" fmla="+- f833 10800 0"/>
              <a:gd name="f891" fmla="+- f835 10800 0"/>
              <a:gd name="f892" fmla="+- f837 10800 0"/>
              <a:gd name="f893" fmla="+- f839 10800 0"/>
              <a:gd name="f894" fmla="+- f841 10800 0"/>
              <a:gd name="f895" fmla="+- f843 10800 0"/>
              <a:gd name="f896" fmla="+- f845 10800 0"/>
              <a:gd name="f897" fmla="+- f847 10800 0"/>
              <a:gd name="f898" fmla="*/ f748 f12 1"/>
              <a:gd name="f899" fmla="*/ f750 f12 1"/>
              <a:gd name="f900" fmla="*/ f849 f13 1"/>
              <a:gd name="f901" fmla="*/ f848 f13 1"/>
            </a:gdLst>
            <a:ahLst>
              <a:ahXY gdRefX="f0" minX="f5" maxX="f9">
                <a:pos x="f65" y="f6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98" t="f901" r="f899" b="f900"/>
            <a:pathLst>
              <a:path w="21600" h="21600">
                <a:moveTo>
                  <a:pt x="f752" y="f850"/>
                </a:moveTo>
                <a:lnTo>
                  <a:pt x="f754" y="f851"/>
                </a:lnTo>
                <a:lnTo>
                  <a:pt x="f756" y="f852"/>
                </a:lnTo>
                <a:lnTo>
                  <a:pt x="f758" y="f853"/>
                </a:lnTo>
                <a:lnTo>
                  <a:pt x="f760" y="f854"/>
                </a:lnTo>
                <a:lnTo>
                  <a:pt x="f762" y="f855"/>
                </a:lnTo>
                <a:lnTo>
                  <a:pt x="f764" y="f856"/>
                </a:lnTo>
                <a:lnTo>
                  <a:pt x="f766" y="f857"/>
                </a:lnTo>
                <a:lnTo>
                  <a:pt x="f768" y="f858"/>
                </a:lnTo>
                <a:lnTo>
                  <a:pt x="f770" y="f859"/>
                </a:lnTo>
                <a:lnTo>
                  <a:pt x="f772" y="f860"/>
                </a:lnTo>
                <a:lnTo>
                  <a:pt x="f774" y="f861"/>
                </a:lnTo>
                <a:lnTo>
                  <a:pt x="f776" y="f862"/>
                </a:lnTo>
                <a:lnTo>
                  <a:pt x="f778" y="f863"/>
                </a:lnTo>
                <a:lnTo>
                  <a:pt x="f780" y="f864"/>
                </a:lnTo>
                <a:lnTo>
                  <a:pt x="f782" y="f865"/>
                </a:lnTo>
                <a:lnTo>
                  <a:pt x="f784" y="f866"/>
                </a:lnTo>
                <a:lnTo>
                  <a:pt x="f786" y="f867"/>
                </a:lnTo>
                <a:lnTo>
                  <a:pt x="f788" y="f868"/>
                </a:lnTo>
                <a:lnTo>
                  <a:pt x="f790" y="f869"/>
                </a:lnTo>
                <a:lnTo>
                  <a:pt x="f792" y="f870"/>
                </a:lnTo>
                <a:lnTo>
                  <a:pt x="f794" y="f871"/>
                </a:lnTo>
                <a:lnTo>
                  <a:pt x="f796" y="f872"/>
                </a:lnTo>
                <a:lnTo>
                  <a:pt x="f798" y="f873"/>
                </a:lnTo>
                <a:lnTo>
                  <a:pt x="f800" y="f874"/>
                </a:lnTo>
                <a:lnTo>
                  <a:pt x="f802" y="f875"/>
                </a:lnTo>
                <a:lnTo>
                  <a:pt x="f804" y="f876"/>
                </a:lnTo>
                <a:lnTo>
                  <a:pt x="f806" y="f877"/>
                </a:lnTo>
                <a:lnTo>
                  <a:pt x="f808" y="f878"/>
                </a:lnTo>
                <a:lnTo>
                  <a:pt x="f810" y="f879"/>
                </a:lnTo>
                <a:lnTo>
                  <a:pt x="f812" y="f880"/>
                </a:lnTo>
                <a:lnTo>
                  <a:pt x="f814" y="f881"/>
                </a:lnTo>
                <a:lnTo>
                  <a:pt x="f816" y="f882"/>
                </a:lnTo>
                <a:lnTo>
                  <a:pt x="f818" y="f883"/>
                </a:lnTo>
                <a:lnTo>
                  <a:pt x="f820" y="f884"/>
                </a:lnTo>
                <a:lnTo>
                  <a:pt x="f822" y="f885"/>
                </a:lnTo>
                <a:lnTo>
                  <a:pt x="f824" y="f886"/>
                </a:lnTo>
                <a:lnTo>
                  <a:pt x="f826" y="f887"/>
                </a:lnTo>
                <a:lnTo>
                  <a:pt x="f828" y="f888"/>
                </a:lnTo>
                <a:lnTo>
                  <a:pt x="f830" y="f889"/>
                </a:lnTo>
                <a:lnTo>
                  <a:pt x="f832" y="f890"/>
                </a:lnTo>
                <a:lnTo>
                  <a:pt x="f834" y="f891"/>
                </a:lnTo>
                <a:lnTo>
                  <a:pt x="f836" y="f892"/>
                </a:lnTo>
                <a:lnTo>
                  <a:pt x="f838" y="f893"/>
                </a:lnTo>
                <a:lnTo>
                  <a:pt x="f840" y="f894"/>
                </a:lnTo>
                <a:lnTo>
                  <a:pt x="f842" y="f895"/>
                </a:lnTo>
                <a:lnTo>
                  <a:pt x="f844" y="f896"/>
                </a:lnTo>
                <a:lnTo>
                  <a:pt x="f846" y="f897"/>
                </a:lnTo>
                <a:lnTo>
                  <a:pt x="f752" y="f85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FF950E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69" name="Freihandform: Form 68">
            <a:extLst>
              <a:ext uri="{FF2B5EF4-FFF2-40B4-BE49-F238E27FC236}">
                <a16:creationId xmlns:a16="http://schemas.microsoft.com/office/drawing/2014/main" id="{63AB0CBF-0B9D-4CD0-A140-E67E5B66A550}"/>
              </a:ext>
            </a:extLst>
          </p:cNvPr>
          <p:cNvSpPr/>
          <p:nvPr/>
        </p:nvSpPr>
        <p:spPr>
          <a:xfrm>
            <a:off x="3093176" y="5003357"/>
            <a:ext cx="957068" cy="28243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6000">
            <a:solidFill>
              <a:srgbClr val="FF950E"/>
            </a:solidFill>
            <a:prstDash val="solid"/>
            <a:round/>
          </a:ln>
        </p:spPr>
        <p:txBody>
          <a:bodyPr vert="horz" wrap="none" lIns="108000" tIns="63000" rIns="108000" bIns="63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CH" sz="12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Annihilation</a:t>
            </a:r>
          </a:p>
        </p:txBody>
      </p:sp>
      <p:sp>
        <p:nvSpPr>
          <p:cNvPr id="70" name="Gerader Verbinder 69">
            <a:extLst>
              <a:ext uri="{FF2B5EF4-FFF2-40B4-BE49-F238E27FC236}">
                <a16:creationId xmlns:a16="http://schemas.microsoft.com/office/drawing/2014/main" id="{B19E341D-830B-4107-8DEF-FF1CD976519A}"/>
              </a:ext>
            </a:extLst>
          </p:cNvPr>
          <p:cNvSpPr/>
          <p:nvPr/>
        </p:nvSpPr>
        <p:spPr>
          <a:xfrm flipH="1" flipV="1">
            <a:off x="3376705" y="4815068"/>
            <a:ext cx="755974" cy="142915"/>
          </a:xfrm>
          <a:prstGeom prst="line">
            <a:avLst/>
          </a:prstGeom>
          <a:noFill/>
          <a:ln w="9360">
            <a:solidFill>
              <a:srgbClr val="FF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1" name="Gerader Verbinder 70">
            <a:extLst>
              <a:ext uri="{FF2B5EF4-FFF2-40B4-BE49-F238E27FC236}">
                <a16:creationId xmlns:a16="http://schemas.microsoft.com/office/drawing/2014/main" id="{88C71F86-E43C-4F53-963F-6770C358D8F4}"/>
              </a:ext>
            </a:extLst>
          </p:cNvPr>
          <p:cNvSpPr/>
          <p:nvPr/>
        </p:nvSpPr>
        <p:spPr>
          <a:xfrm flipH="1">
            <a:off x="3927839" y="4944710"/>
            <a:ext cx="222951" cy="780012"/>
          </a:xfrm>
          <a:prstGeom prst="line">
            <a:avLst/>
          </a:prstGeom>
          <a:noFill/>
          <a:ln w="9360">
            <a:solidFill>
              <a:srgbClr val="FF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2" name="Gerader Verbinder 71">
            <a:extLst>
              <a:ext uri="{FF2B5EF4-FFF2-40B4-BE49-F238E27FC236}">
                <a16:creationId xmlns:a16="http://schemas.microsoft.com/office/drawing/2014/main" id="{AD4AE6A0-619E-4221-8E3E-2DEA558277E4}"/>
              </a:ext>
            </a:extLst>
          </p:cNvPr>
          <p:cNvSpPr/>
          <p:nvPr/>
        </p:nvSpPr>
        <p:spPr>
          <a:xfrm flipV="1">
            <a:off x="4138300" y="3937208"/>
            <a:ext cx="1616555" cy="1020775"/>
          </a:xfrm>
          <a:prstGeom prst="line">
            <a:avLst/>
          </a:prstGeom>
          <a:noFill/>
          <a:ln w="9360">
            <a:solidFill>
              <a:srgbClr val="FF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3" name="Freihandform: Form 72">
            <a:extLst>
              <a:ext uri="{FF2B5EF4-FFF2-40B4-BE49-F238E27FC236}">
                <a16:creationId xmlns:a16="http://schemas.microsoft.com/office/drawing/2014/main" id="{847C7B5C-2D41-4353-A0CD-92DA31DD89D7}"/>
              </a:ext>
            </a:extLst>
          </p:cNvPr>
          <p:cNvSpPr/>
          <p:nvPr/>
        </p:nvSpPr>
        <p:spPr>
          <a:xfrm>
            <a:off x="3842281" y="5648480"/>
            <a:ext cx="198283" cy="19477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1464"/>
              <a:gd name="f8" fmla="val 4340"/>
              <a:gd name="f9" fmla="val 9722"/>
              <a:gd name="f10" fmla="val 1887"/>
              <a:gd name="f11" fmla="val 8548"/>
              <a:gd name="f12" fmla="val 6383"/>
              <a:gd name="f13" fmla="val 4503"/>
              <a:gd name="f14" fmla="val 3626"/>
              <a:gd name="f15" fmla="val 5373"/>
              <a:gd name="f16" fmla="val 7816"/>
              <a:gd name="f17" fmla="val 1174"/>
              <a:gd name="f18" fmla="val 8270"/>
              <a:gd name="f19" fmla="val 3934"/>
              <a:gd name="f20" fmla="val 11592"/>
              <a:gd name="f21" fmla="val 12875"/>
              <a:gd name="f22" fmla="val 3329"/>
              <a:gd name="f23" fmla="val 15372"/>
              <a:gd name="f24" fmla="val 1283"/>
              <a:gd name="f25" fmla="val 17824"/>
              <a:gd name="f26" fmla="val 4804"/>
              <a:gd name="f27" fmla="val 18239"/>
              <a:gd name="f28" fmla="val 4918"/>
              <a:gd name="f29" fmla="val 7525"/>
              <a:gd name="f30" fmla="val 18125"/>
              <a:gd name="f31" fmla="val 8698"/>
              <a:gd name="f32" fmla="val 19712"/>
              <a:gd name="f33" fmla="val 9871"/>
              <a:gd name="f34" fmla="val 17371"/>
              <a:gd name="f35" fmla="val 11614"/>
              <a:gd name="f36" fmla="val 18844"/>
              <a:gd name="f37" fmla="val 12178"/>
              <a:gd name="f38" fmla="val 15937"/>
              <a:gd name="f39" fmla="val 14943"/>
              <a:gd name="f40" fmla="val 14640"/>
              <a:gd name="f41" fmla="val 14348"/>
              <a:gd name="f42" fmla="val 18878"/>
              <a:gd name="f43" fmla="val 15632"/>
              <a:gd name="f44" fmla="val 16382"/>
              <a:gd name="f45" fmla="val 12311"/>
              <a:gd name="f46" fmla="val 18270"/>
              <a:gd name="f47" fmla="val 11292"/>
              <a:gd name="f48" fmla="val 16986"/>
              <a:gd name="f49" fmla="val 9404"/>
              <a:gd name="f50" fmla="val 6646"/>
              <a:gd name="f51" fmla="val 6533"/>
              <a:gd name="f52" fmla="val 18005"/>
              <a:gd name="f53" fmla="val 3172"/>
              <a:gd name="f54" fmla="val 14524"/>
              <a:gd name="f55" fmla="val 5778"/>
              <a:gd name="f56" fmla="val 14789"/>
              <a:gd name="f57" fmla="+- 0 0 0"/>
              <a:gd name="f58" fmla="*/ f3 1 21600"/>
              <a:gd name="f59" fmla="*/ f4 1 21600"/>
              <a:gd name="f60" fmla="*/ f57 f0 1"/>
              <a:gd name="f61" fmla="*/ 5400 f58 1"/>
              <a:gd name="f62" fmla="*/ 14160 f58 1"/>
              <a:gd name="f63" fmla="*/ 15290 f59 1"/>
              <a:gd name="f64" fmla="*/ 6570 f59 1"/>
              <a:gd name="f65" fmla="*/ 9722 f58 1"/>
              <a:gd name="f66" fmla="*/ 1887 f59 1"/>
              <a:gd name="f67" fmla="*/ f60 1 f2"/>
              <a:gd name="f68" fmla="*/ 0 f58 1"/>
              <a:gd name="f69" fmla="*/ 12875 f59 1"/>
              <a:gd name="f70" fmla="*/ 11614 f58 1"/>
              <a:gd name="f71" fmla="*/ 18844 f59 1"/>
              <a:gd name="f72" fmla="*/ 21600 f58 1"/>
              <a:gd name="f73" fmla="*/ 6646 f59 1"/>
              <a:gd name="f74" fmla="+- f6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4">
                <a:pos x="f65" y="f66"/>
              </a:cxn>
              <a:cxn ang="f74">
                <a:pos x="f68" y="f69"/>
              </a:cxn>
              <a:cxn ang="f74">
                <a:pos x="f70" y="f71"/>
              </a:cxn>
              <a:cxn ang="f74">
                <a:pos x="f72" y="f73"/>
              </a:cxn>
            </a:cxnLst>
            <a:rect l="f61" t="f64" r="f62" b="f63"/>
            <a:pathLst>
              <a:path w="21600" h="21600">
                <a:moveTo>
                  <a:pt x="f7" y="f8"/>
                </a:move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5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6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38"/>
                </a:lnTo>
                <a:lnTo>
                  <a:pt x="f39" y="f34"/>
                </a:lnTo>
                <a:lnTo>
                  <a:pt x="f40" y="f41"/>
                </a:ln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lnTo>
                  <a:pt x="f48" y="f49"/>
                </a:lnTo>
                <a:lnTo>
                  <a:pt x="f6" y="f50"/>
                </a:lnTo>
                <a:lnTo>
                  <a:pt x="f44" y="f51"/>
                </a:lnTo>
                <a:lnTo>
                  <a:pt x="f52" y="f53"/>
                </a:lnTo>
                <a:lnTo>
                  <a:pt x="f54" y="f55"/>
                </a:lnTo>
                <a:lnTo>
                  <a:pt x="f56" y="f5"/>
                </a:lnTo>
                <a:lnTo>
                  <a:pt x="f7" y="f8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FF000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4" name="Freihandform: Form 73">
            <a:extLst>
              <a:ext uri="{FF2B5EF4-FFF2-40B4-BE49-F238E27FC236}">
                <a16:creationId xmlns:a16="http://schemas.microsoft.com/office/drawing/2014/main" id="{DF63F1DE-FA68-4BD7-A438-4F3E35DC0EF6}"/>
              </a:ext>
            </a:extLst>
          </p:cNvPr>
          <p:cNvSpPr/>
          <p:nvPr/>
        </p:nvSpPr>
        <p:spPr>
          <a:xfrm>
            <a:off x="3783264" y="4472443"/>
            <a:ext cx="167994" cy="21236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CH" sz="2400" b="1" i="0" u="none" strike="noStrike" cap="none" baseline="0" dirty="0">
                <a:ln>
                  <a:noFill/>
                </a:ln>
                <a:solidFill>
                  <a:srgbClr val="FF0000"/>
                </a:solidFill>
                <a:latin typeface="Symbol" pitchFamily="18"/>
                <a:ea typeface="Symbol" pitchFamily="18"/>
                <a:cs typeface="Symbol" pitchFamily="18"/>
              </a:rPr>
              <a:t></a:t>
            </a:r>
          </a:p>
        </p:txBody>
      </p:sp>
      <p:sp>
        <p:nvSpPr>
          <p:cNvPr id="75" name="Freihandform: Form 74">
            <a:extLst>
              <a:ext uri="{FF2B5EF4-FFF2-40B4-BE49-F238E27FC236}">
                <a16:creationId xmlns:a16="http://schemas.microsoft.com/office/drawing/2014/main" id="{502EF96A-BBF1-4A39-BC68-5D748E015F61}"/>
              </a:ext>
            </a:extLst>
          </p:cNvPr>
          <p:cNvSpPr/>
          <p:nvPr/>
        </p:nvSpPr>
        <p:spPr>
          <a:xfrm>
            <a:off x="4050244" y="5120344"/>
            <a:ext cx="167994" cy="292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CH" sz="24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Symbol" pitchFamily="18"/>
                <a:ea typeface="Symbol" pitchFamily="18"/>
                <a:cs typeface="Symbol" pitchFamily="18"/>
              </a:rPr>
              <a:t></a:t>
            </a:r>
          </a:p>
        </p:txBody>
      </p:sp>
      <p:sp>
        <p:nvSpPr>
          <p:cNvPr id="76" name="Freihandform: Form 75">
            <a:extLst>
              <a:ext uri="{FF2B5EF4-FFF2-40B4-BE49-F238E27FC236}">
                <a16:creationId xmlns:a16="http://schemas.microsoft.com/office/drawing/2014/main" id="{AC56377A-C0D8-43E7-8BA1-2C8B5243CBA6}"/>
              </a:ext>
            </a:extLst>
          </p:cNvPr>
          <p:cNvSpPr/>
          <p:nvPr/>
        </p:nvSpPr>
        <p:spPr>
          <a:xfrm>
            <a:off x="5686158" y="3810960"/>
            <a:ext cx="167994" cy="2463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CH" sz="2400" b="1" i="0" u="none" strike="noStrike" cap="none" baseline="0">
                <a:ln>
                  <a:noFill/>
                </a:ln>
                <a:solidFill>
                  <a:srgbClr val="FF0000"/>
                </a:solidFill>
                <a:latin typeface="Symbol" pitchFamily="18"/>
                <a:ea typeface="Symbol" pitchFamily="18"/>
                <a:cs typeface="Symbol" pitchFamily="18"/>
              </a:rPr>
              <a:t>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AF4E107C-95E4-4DDB-BA8B-D1C62E8F12C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094890" y="5464820"/>
            <a:ext cx="800002" cy="72939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Freihandform: Form 77">
            <a:extLst>
              <a:ext uri="{FF2B5EF4-FFF2-40B4-BE49-F238E27FC236}">
                <a16:creationId xmlns:a16="http://schemas.microsoft.com/office/drawing/2014/main" id="{6B2E7272-343E-41BE-9402-B39CE66A9354}"/>
              </a:ext>
            </a:extLst>
          </p:cNvPr>
          <p:cNvSpPr/>
          <p:nvPr/>
        </p:nvSpPr>
        <p:spPr>
          <a:xfrm>
            <a:off x="3108476" y="4145869"/>
            <a:ext cx="568619" cy="25804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36000">
            <a:solidFill>
              <a:srgbClr val="0000FF"/>
            </a:solidFill>
            <a:prstDash val="solid"/>
            <a:round/>
          </a:ln>
        </p:spPr>
        <p:txBody>
          <a:bodyPr vert="horz" wrap="none" lIns="108000" tIns="63000" rIns="108000" bIns="63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CH" sz="1200" b="0" i="0" u="none" strike="noStrike" cap="non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Stop</a:t>
            </a:r>
            <a:endParaRPr lang="de-CH" sz="12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" name="Freihandform: Form 78">
            <a:extLst>
              <a:ext uri="{FF2B5EF4-FFF2-40B4-BE49-F238E27FC236}">
                <a16:creationId xmlns:a16="http://schemas.microsoft.com/office/drawing/2014/main" id="{9B556F32-66FC-4F59-9A5C-44530485F525}"/>
              </a:ext>
            </a:extLst>
          </p:cNvPr>
          <p:cNvSpPr/>
          <p:nvPr/>
        </p:nvSpPr>
        <p:spPr>
          <a:xfrm>
            <a:off x="3601531" y="5882761"/>
            <a:ext cx="496801" cy="2339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36000">
            <a:solidFill>
              <a:srgbClr val="0000FF"/>
            </a:solidFill>
            <a:prstDash val="solid"/>
            <a:round/>
          </a:ln>
        </p:spPr>
        <p:txBody>
          <a:bodyPr vert="horz" wrap="none" lIns="108000" tIns="63000" rIns="108000" bIns="63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CH" sz="1200" b="0" i="0" u="none" strike="noStrike" cap="non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Stop</a:t>
            </a:r>
            <a:endParaRPr lang="de-CH" sz="12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0" name="Freihandform: Form 79">
            <a:extLst>
              <a:ext uri="{FF2B5EF4-FFF2-40B4-BE49-F238E27FC236}">
                <a16:creationId xmlns:a16="http://schemas.microsoft.com/office/drawing/2014/main" id="{4BD802E6-3789-486F-AD51-0CCABCF5A0FC}"/>
              </a:ext>
            </a:extLst>
          </p:cNvPr>
          <p:cNvSpPr/>
          <p:nvPr/>
        </p:nvSpPr>
        <p:spPr>
          <a:xfrm>
            <a:off x="6583897" y="5481180"/>
            <a:ext cx="1368623" cy="3129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G4 simulation</a:t>
            </a:r>
          </a:p>
        </p:txBody>
      </p:sp>
      <p:sp>
        <p:nvSpPr>
          <p:cNvPr id="81" name="Freihandform: Form 80">
            <a:extLst>
              <a:ext uri="{FF2B5EF4-FFF2-40B4-BE49-F238E27FC236}">
                <a16:creationId xmlns:a16="http://schemas.microsoft.com/office/drawing/2014/main" id="{F6955FB8-517B-4296-A7A0-2B1A28515980}"/>
              </a:ext>
            </a:extLst>
          </p:cNvPr>
          <p:cNvSpPr/>
          <p:nvPr/>
        </p:nvSpPr>
        <p:spPr>
          <a:xfrm>
            <a:off x="3633069" y="2147533"/>
            <a:ext cx="1586266" cy="392012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-2147483647"/>
              <a:gd name="f9" fmla="val 2147483647"/>
              <a:gd name="f10" fmla="val 21600"/>
              <a:gd name="f11" fmla="+- 0 0 0"/>
              <a:gd name="f12" fmla="abs f4"/>
              <a:gd name="f13" fmla="abs f5"/>
              <a:gd name="f14" fmla="abs f6"/>
              <a:gd name="f15" fmla="pin 0 f0 21600"/>
              <a:gd name="f16" fmla="*/ f11 f1 1"/>
              <a:gd name="f17" fmla="?: f12 f4 1"/>
              <a:gd name="f18" fmla="?: f13 f5 1"/>
              <a:gd name="f19" fmla="?: f14 f6 1"/>
              <a:gd name="f20" fmla="val f15"/>
              <a:gd name="f21" fmla="*/ f16 1 f3"/>
              <a:gd name="f22" fmla="*/ f17 1 21600"/>
              <a:gd name="f23" fmla="*/ f18 1 21600"/>
              <a:gd name="f24" fmla="*/ 21600 f17 1"/>
              <a:gd name="f25" fmla="*/ 21600 f18 1"/>
              <a:gd name="f26" fmla="+- f7 f20 0"/>
              <a:gd name="f27" fmla="+- f21 0 f2"/>
              <a:gd name="f28" fmla="min f23 f22"/>
              <a:gd name="f29" fmla="*/ f24 1 f19"/>
              <a:gd name="f30" fmla="*/ f25 1 f19"/>
              <a:gd name="f31" fmla="+- f30 0 f20"/>
              <a:gd name="f32" fmla="+- f29 0 f20"/>
              <a:gd name="f33" fmla="+- f29 0 f26"/>
              <a:gd name="f34" fmla="+- f30 0 f26"/>
              <a:gd name="f35" fmla="val f29"/>
              <a:gd name="f36" fmla="val f30"/>
              <a:gd name="f37" fmla="*/ f7 f28 1"/>
              <a:gd name="f38" fmla="*/ f15 f28 1"/>
              <a:gd name="f39" fmla="*/ f26 f28 1"/>
              <a:gd name="f40" fmla="*/ f30 f28 1"/>
              <a:gd name="f41" fmla="*/ f29 f28 1"/>
              <a:gd name="f42" fmla="*/ f33 1 2"/>
              <a:gd name="f43" fmla="*/ f34 1 2"/>
              <a:gd name="f44" fmla="*/ f32 f28 1"/>
              <a:gd name="f45" fmla="*/ f36 f28 1"/>
              <a:gd name="f46" fmla="*/ f35 f28 1"/>
              <a:gd name="f47" fmla="*/ f31 f28 1"/>
              <a:gd name="f48" fmla="+- f26 f42 0"/>
              <a:gd name="f49" fmla="+- f26 f43 0"/>
              <a:gd name="f50" fmla="*/ f42 f28 1"/>
              <a:gd name="f51" fmla="*/ f43 f28 1"/>
              <a:gd name="f52" fmla="*/ f48 f28 1"/>
              <a:gd name="f53" fmla="*/ f49 f28 1"/>
            </a:gdLst>
            <a:ahLst>
              <a:ahXY gdRefY="f0" minY="f7" maxY="f10">
                <a:pos x="f37" y="f3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2" y="f37"/>
              </a:cxn>
              <a:cxn ang="f27">
                <a:pos x="f50" y="f39"/>
              </a:cxn>
              <a:cxn ang="f27">
                <a:pos x="f37" y="f53"/>
              </a:cxn>
              <a:cxn ang="f27">
                <a:pos x="f50" y="f40"/>
              </a:cxn>
              <a:cxn ang="f27">
                <a:pos x="f44" y="f53"/>
              </a:cxn>
              <a:cxn ang="f27">
                <a:pos x="f41" y="f51"/>
              </a:cxn>
            </a:cxnLst>
            <a:rect l="f37" t="f39" r="f44" b="f45"/>
            <a:pathLst>
              <a:path>
                <a:moveTo>
                  <a:pt x="f37" y="f45"/>
                </a:moveTo>
                <a:lnTo>
                  <a:pt x="f37" y="f39"/>
                </a:lnTo>
                <a:lnTo>
                  <a:pt x="f39" y="f37"/>
                </a:lnTo>
                <a:lnTo>
                  <a:pt x="f46" y="f37"/>
                </a:lnTo>
                <a:lnTo>
                  <a:pt x="f46" y="f47"/>
                </a:lnTo>
                <a:lnTo>
                  <a:pt x="f44" y="f45"/>
                </a:lnTo>
                <a:close/>
              </a:path>
              <a:path>
                <a:moveTo>
                  <a:pt x="f37" y="f39"/>
                </a:moveTo>
                <a:lnTo>
                  <a:pt x="f39" y="f37"/>
                </a:lnTo>
                <a:lnTo>
                  <a:pt x="f46" y="f37"/>
                </a:lnTo>
                <a:lnTo>
                  <a:pt x="f44" y="f39"/>
                </a:lnTo>
                <a:close/>
              </a:path>
              <a:path>
                <a:moveTo>
                  <a:pt x="f44" y="f45"/>
                </a:moveTo>
                <a:lnTo>
                  <a:pt x="f44" y="f39"/>
                </a:lnTo>
                <a:lnTo>
                  <a:pt x="f46" y="f37"/>
                </a:lnTo>
                <a:lnTo>
                  <a:pt x="f46" y="f47"/>
                </a:lnTo>
                <a:close/>
              </a:path>
            </a:pathLst>
          </a:custGeom>
          <a:solidFill>
            <a:srgbClr val="CFE7E5"/>
          </a:solidFill>
          <a:ln w="9360">
            <a:solidFill>
              <a:srgbClr val="80808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2" name="Freihandform: Form 81">
            <a:extLst>
              <a:ext uri="{FF2B5EF4-FFF2-40B4-BE49-F238E27FC236}">
                <a16:creationId xmlns:a16="http://schemas.microsoft.com/office/drawing/2014/main" id="{AC994A27-9EE2-40FA-889E-C0746BFFB458}"/>
              </a:ext>
            </a:extLst>
          </p:cNvPr>
          <p:cNvSpPr/>
          <p:nvPr/>
        </p:nvSpPr>
        <p:spPr>
          <a:xfrm>
            <a:off x="5219334" y="2422559"/>
            <a:ext cx="4282292" cy="5145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Aperture 3x3 mm</a:t>
            </a:r>
            <a:r>
              <a:rPr lang="en-US" sz="1400" b="0" i="0" u="none" strike="noStrike" cap="none" baseline="330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2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Length 60 mm</a:t>
            </a:r>
          </a:p>
        </p:txBody>
      </p:sp>
      <p:sp>
        <p:nvSpPr>
          <p:cNvPr id="83" name="Gerader Verbinder 82">
            <a:extLst>
              <a:ext uri="{FF2B5EF4-FFF2-40B4-BE49-F238E27FC236}">
                <a16:creationId xmlns:a16="http://schemas.microsoft.com/office/drawing/2014/main" id="{ABE635EE-05A5-40EB-8720-C0A14B57B90E}"/>
              </a:ext>
            </a:extLst>
          </p:cNvPr>
          <p:cNvSpPr/>
          <p:nvPr/>
        </p:nvSpPr>
        <p:spPr>
          <a:xfrm>
            <a:off x="4426201" y="1682057"/>
            <a:ext cx="1248" cy="424732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4" name="Freihandform: Form 83">
            <a:extLst>
              <a:ext uri="{FF2B5EF4-FFF2-40B4-BE49-F238E27FC236}">
                <a16:creationId xmlns:a16="http://schemas.microsoft.com/office/drawing/2014/main" id="{C60D94C6-A779-46A8-BE9F-A0652987C2A2}"/>
              </a:ext>
            </a:extLst>
          </p:cNvPr>
          <p:cNvSpPr/>
          <p:nvPr/>
        </p:nvSpPr>
        <p:spPr>
          <a:xfrm flipV="1">
            <a:off x="4299424" y="2176240"/>
            <a:ext cx="286340" cy="6111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420E"/>
          </a:solidFill>
          <a:ln w="9360">
            <a:solidFill>
              <a:srgbClr val="80808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5" name="Freihandform: Form 84">
            <a:extLst>
              <a:ext uri="{FF2B5EF4-FFF2-40B4-BE49-F238E27FC236}">
                <a16:creationId xmlns:a16="http://schemas.microsoft.com/office/drawing/2014/main" id="{F7054EA9-5B66-4972-85E9-79C72909187F}"/>
              </a:ext>
            </a:extLst>
          </p:cNvPr>
          <p:cNvSpPr/>
          <p:nvPr/>
        </p:nvSpPr>
        <p:spPr>
          <a:xfrm flipV="1">
            <a:off x="4174209" y="2455278"/>
            <a:ext cx="524592" cy="6111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4476B"/>
          </a:solidFill>
          <a:ln w="9360">
            <a:solidFill>
              <a:srgbClr val="80808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6" name="Gerader Verbinder 85">
            <a:extLst>
              <a:ext uri="{FF2B5EF4-FFF2-40B4-BE49-F238E27FC236}">
                <a16:creationId xmlns:a16="http://schemas.microsoft.com/office/drawing/2014/main" id="{2AE24451-831A-4831-8032-29836F7885EC}"/>
              </a:ext>
            </a:extLst>
          </p:cNvPr>
          <p:cNvSpPr/>
          <p:nvPr/>
        </p:nvSpPr>
        <p:spPr>
          <a:xfrm flipH="1">
            <a:off x="5296462" y="2335514"/>
            <a:ext cx="640127" cy="1235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7" name="Freihandform: Form 86">
            <a:extLst>
              <a:ext uri="{FF2B5EF4-FFF2-40B4-BE49-F238E27FC236}">
                <a16:creationId xmlns:a16="http://schemas.microsoft.com/office/drawing/2014/main" id="{4ADFF0D4-A649-40C6-AA3A-1D36F352BECD}"/>
              </a:ext>
            </a:extLst>
          </p:cNvPr>
          <p:cNvSpPr/>
          <p:nvPr/>
        </p:nvSpPr>
        <p:spPr>
          <a:xfrm>
            <a:off x="3993475" y="1395922"/>
            <a:ext cx="1109761" cy="3129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e+ 5 </a:t>
            </a:r>
            <a:r>
              <a:rPr lang="en-US" sz="1400" b="0" i="0" u="none" strike="noStrike" cap="non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keV</a:t>
            </a:r>
            <a:endParaRPr lang="en-US" sz="14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8" name="Freihandform: Form 87">
            <a:extLst>
              <a:ext uri="{FF2B5EF4-FFF2-40B4-BE49-F238E27FC236}">
                <a16:creationId xmlns:a16="http://schemas.microsoft.com/office/drawing/2014/main" id="{47CF6B4B-8CD4-4B43-809F-4D0C33F4E028}"/>
              </a:ext>
            </a:extLst>
          </p:cNvPr>
          <p:cNvSpPr/>
          <p:nvPr/>
        </p:nvSpPr>
        <p:spPr>
          <a:xfrm>
            <a:off x="3817612" y="2616714"/>
            <a:ext cx="1506327" cy="3129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94476B"/>
                </a:solidFill>
                <a:latin typeface="Arial" pitchFamily="18"/>
                <a:ea typeface="Microsoft YaHei" pitchFamily="2"/>
                <a:cs typeface="Microsoft YaHei" pitchFamily="2"/>
              </a:rPr>
              <a:t>Porous silica</a:t>
            </a:r>
          </a:p>
        </p:txBody>
      </p:sp>
      <p:sp>
        <p:nvSpPr>
          <p:cNvPr id="89" name="Gerader Verbinder 88">
            <a:extLst>
              <a:ext uri="{FF2B5EF4-FFF2-40B4-BE49-F238E27FC236}">
                <a16:creationId xmlns:a16="http://schemas.microsoft.com/office/drawing/2014/main" id="{8B3FCA2C-1612-4E04-897D-F4441D49D220}"/>
              </a:ext>
            </a:extLst>
          </p:cNvPr>
          <p:cNvSpPr/>
          <p:nvPr/>
        </p:nvSpPr>
        <p:spPr>
          <a:xfrm flipH="1" flipV="1">
            <a:off x="4058363" y="2249703"/>
            <a:ext cx="321937" cy="271013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0" name="Gerader Verbinder 89">
            <a:extLst>
              <a:ext uri="{FF2B5EF4-FFF2-40B4-BE49-F238E27FC236}">
                <a16:creationId xmlns:a16="http://schemas.microsoft.com/office/drawing/2014/main" id="{5AFB54D8-58ED-448D-9E2A-EFE6CAA58E62}"/>
              </a:ext>
            </a:extLst>
          </p:cNvPr>
          <p:cNvSpPr/>
          <p:nvPr/>
        </p:nvSpPr>
        <p:spPr>
          <a:xfrm flipH="1">
            <a:off x="3899736" y="2298781"/>
            <a:ext cx="163935" cy="257124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1" name="Gerader Verbinder 90">
            <a:extLst>
              <a:ext uri="{FF2B5EF4-FFF2-40B4-BE49-F238E27FC236}">
                <a16:creationId xmlns:a16="http://schemas.microsoft.com/office/drawing/2014/main" id="{B8372971-F8A2-40B1-BAEC-23E2809DFFEE}"/>
              </a:ext>
            </a:extLst>
          </p:cNvPr>
          <p:cNvSpPr/>
          <p:nvPr/>
        </p:nvSpPr>
        <p:spPr>
          <a:xfrm flipH="1" flipV="1">
            <a:off x="3740173" y="2249703"/>
            <a:ext cx="163935" cy="29262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2" name="Freihandform: Form 91">
            <a:extLst>
              <a:ext uri="{FF2B5EF4-FFF2-40B4-BE49-F238E27FC236}">
                <a16:creationId xmlns:a16="http://schemas.microsoft.com/office/drawing/2014/main" id="{80637C50-0039-4EC5-B360-28754D09F95C}"/>
              </a:ext>
            </a:extLst>
          </p:cNvPr>
          <p:cNvSpPr/>
          <p:nvPr/>
        </p:nvSpPr>
        <p:spPr>
          <a:xfrm>
            <a:off x="1921588" y="2472873"/>
            <a:ext cx="1412650" cy="3133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icrosoft YaHei" pitchFamily="2"/>
                <a:cs typeface="Microsoft YaHei" pitchFamily="2"/>
              </a:rPr>
              <a:t>Laser (500W)</a:t>
            </a:r>
          </a:p>
        </p:txBody>
      </p:sp>
      <p:sp>
        <p:nvSpPr>
          <p:cNvPr id="93" name="Gerader Verbinder 92">
            <a:extLst>
              <a:ext uri="{FF2B5EF4-FFF2-40B4-BE49-F238E27FC236}">
                <a16:creationId xmlns:a16="http://schemas.microsoft.com/office/drawing/2014/main" id="{45364387-B830-47AA-A672-57712B8A056F}"/>
              </a:ext>
            </a:extLst>
          </p:cNvPr>
          <p:cNvSpPr/>
          <p:nvPr/>
        </p:nvSpPr>
        <p:spPr>
          <a:xfrm flipV="1">
            <a:off x="4585764" y="1993506"/>
            <a:ext cx="634819" cy="249097"/>
          </a:xfrm>
          <a:prstGeom prst="line">
            <a:avLst/>
          </a:prstGeom>
          <a:noFill/>
          <a:ln w="9360">
            <a:solidFill>
              <a:srgbClr val="FF420E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4" name="Freihandform: Form 93">
            <a:extLst>
              <a:ext uri="{FF2B5EF4-FFF2-40B4-BE49-F238E27FC236}">
                <a16:creationId xmlns:a16="http://schemas.microsoft.com/office/drawing/2014/main" id="{FF214B53-553F-4613-A3E4-3966B19DE297}"/>
              </a:ext>
            </a:extLst>
          </p:cNvPr>
          <p:cNvSpPr/>
          <p:nvPr/>
        </p:nvSpPr>
        <p:spPr>
          <a:xfrm>
            <a:off x="5664145" y="1807809"/>
            <a:ext cx="2632638" cy="3129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0" i="0" u="none" strike="noStrike" cap="none" baseline="0" dirty="0" err="1">
                <a:ln>
                  <a:noFill/>
                </a:ln>
                <a:solidFill>
                  <a:srgbClr val="FF950E"/>
                </a:solidFill>
                <a:latin typeface="Arial" pitchFamily="18"/>
                <a:ea typeface="Microsoft YaHei" pitchFamily="2"/>
                <a:cs typeface="Microsoft YaHei" pitchFamily="2"/>
              </a:rPr>
              <a:t>SiN</a:t>
            </a:r>
            <a:r>
              <a:rPr lang="en-US" sz="1400" b="0" i="0" u="none" strike="noStrike" cap="none" baseline="0" dirty="0">
                <a:ln>
                  <a:noFill/>
                </a:ln>
                <a:solidFill>
                  <a:srgbClr val="FF950E"/>
                </a:solidFill>
                <a:latin typeface="Arial" pitchFamily="18"/>
                <a:ea typeface="Microsoft YaHei" pitchFamily="2"/>
                <a:cs typeface="Microsoft YaHei" pitchFamily="2"/>
              </a:rPr>
              <a:t> 30 nm window 3x3 mm</a:t>
            </a:r>
            <a:r>
              <a:rPr lang="en-US" sz="1400" b="0" i="0" u="none" strike="noStrike" cap="none" baseline="33000" dirty="0">
                <a:ln>
                  <a:noFill/>
                </a:ln>
                <a:solidFill>
                  <a:srgbClr val="FF950E"/>
                </a:solidFill>
                <a:latin typeface="Arial" pitchFamily="18"/>
                <a:ea typeface="Microsoft YaHei" pitchFamily="2"/>
                <a:cs typeface="Microsoft YaHei" pitchFamily="2"/>
              </a:rPr>
              <a:t>2</a:t>
            </a:r>
          </a:p>
        </p:txBody>
      </p: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8DD6DFB7-C693-49DE-827C-4B4D8158BA03}"/>
              </a:ext>
            </a:extLst>
          </p:cNvPr>
          <p:cNvSpPr/>
          <p:nvPr/>
        </p:nvSpPr>
        <p:spPr>
          <a:xfrm>
            <a:off x="3547822" y="1799044"/>
            <a:ext cx="496801" cy="3133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0" i="0" u="none" strike="noStrike" cap="non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oPs</a:t>
            </a:r>
            <a:endParaRPr lang="en-US" sz="16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96" name="Gerader Verbinder 95">
            <a:extLst>
              <a:ext uri="{FF2B5EF4-FFF2-40B4-BE49-F238E27FC236}">
                <a16:creationId xmlns:a16="http://schemas.microsoft.com/office/drawing/2014/main" id="{60200A1F-8498-4172-B5D5-4EC08F45A8AE}"/>
              </a:ext>
            </a:extLst>
          </p:cNvPr>
          <p:cNvSpPr/>
          <p:nvPr/>
        </p:nvSpPr>
        <p:spPr>
          <a:xfrm flipH="1">
            <a:off x="2922684" y="2335514"/>
            <a:ext cx="640127" cy="1235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round/>
            <a:head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97" name="Grafik 96">
            <a:extLst>
              <a:ext uri="{FF2B5EF4-FFF2-40B4-BE49-F238E27FC236}">
                <a16:creationId xmlns:a16="http://schemas.microsoft.com/office/drawing/2014/main" id="{3444425C-A50E-4457-8267-EBEFE51B07E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028398" y="1549946"/>
            <a:ext cx="1807968" cy="1309691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erader Verbinder 97">
            <a:extLst>
              <a:ext uri="{FF2B5EF4-FFF2-40B4-BE49-F238E27FC236}">
                <a16:creationId xmlns:a16="http://schemas.microsoft.com/office/drawing/2014/main" id="{0A0A1EDE-5B07-49D4-97D1-0BF6CE1D67AC}"/>
              </a:ext>
            </a:extLst>
          </p:cNvPr>
          <p:cNvSpPr/>
          <p:nvPr/>
        </p:nvSpPr>
        <p:spPr>
          <a:xfrm>
            <a:off x="7693659" y="2074070"/>
            <a:ext cx="1269637" cy="156496"/>
          </a:xfrm>
          <a:prstGeom prst="line">
            <a:avLst/>
          </a:prstGeom>
          <a:noFill/>
          <a:ln w="9360">
            <a:solidFill>
              <a:srgbClr val="FF420E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1086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</p:spPr>
            <p:txBody>
              <a:bodyPr/>
              <a:lstStyle/>
              <a:p>
                <a:r>
                  <a:rPr lang="en-US" noProof="0" dirty="0"/>
                  <a:t>Notoriously difficult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=203 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𝐺𝐻𝑧</m:t>
                    </m:r>
                  </m:oMath>
                </a14:m>
                <a:r>
                  <a:rPr lang="en-US" noProof="0" dirty="0"/>
                  <a:t>)</a:t>
                </a:r>
              </a:p>
              <a:p>
                <a:pPr lvl="1"/>
                <a:r>
                  <a:rPr lang="en-US" noProof="0" dirty="0"/>
                  <a:t>no off-the-shelf sources</a:t>
                </a:r>
              </a:p>
              <a:p>
                <a:pPr lvl="1"/>
                <a:r>
                  <a:rPr lang="en-US" noProof="0" dirty="0"/>
                  <a:t>no off-the-shelf resonators</a:t>
                </a:r>
              </a:p>
              <a:p>
                <a:pPr lvl="1"/>
                <a:r>
                  <a:rPr lang="en-US" noProof="0" dirty="0"/>
                  <a:t>behavior somewhat between microwave and light</a:t>
                </a:r>
              </a:p>
              <a:p>
                <a:r>
                  <a:rPr lang="en-US" noProof="0" dirty="0"/>
                  <a:t>Multiple resonators required</a:t>
                </a:r>
              </a:p>
              <a:p>
                <a:pPr lvl="1"/>
                <a:r>
                  <a:rPr lang="en-US" noProof="0" dirty="0"/>
                  <a:t>need to be changed for every frequency point</a:t>
                </a:r>
              </a:p>
              <a:p>
                <a:r>
                  <a:rPr lang="en-US" noProof="0" dirty="0"/>
                  <a:t>Needs very high MW power</a:t>
                </a:r>
              </a:p>
              <a:p>
                <a:pPr lvl="1"/>
                <a:r>
                  <a:rPr lang="en-US" noProof="0" dirty="0"/>
                  <a:t>very rudimentary power estimation</a:t>
                </a:r>
              </a:p>
              <a:p>
                <a:pPr lvl="2"/>
                <a:r>
                  <a:rPr lang="en-US" dirty="0"/>
                  <a:t>measured the heat absorbed by water</a:t>
                </a:r>
                <a:endParaRPr lang="en-US" noProof="0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  <a:blipFill>
                <a:blip r:embed="rId3"/>
                <a:stretch>
                  <a:fillRect l="-264" t="-183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62</a:t>
            </a:fld>
            <a:endParaRPr lang="en-GB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Ps HFS: Review - First direct measurement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828383" y="234888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404" y="2132856"/>
            <a:ext cx="3343775" cy="2908812"/>
          </a:xfrm>
          <a:prstGeom prst="rect">
            <a:avLst/>
          </a:prstGeom>
        </p:spPr>
      </p:pic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5FD13DC9-755E-4BED-8F16-684CB18C0C4B}"/>
              </a:ext>
            </a:extLst>
          </p:cNvPr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AT" sz="1200" dirty="0">
              <a:latin typeface="LMRoman10-Regular"/>
            </a:endParaRPr>
          </a:p>
          <a:p>
            <a:r>
              <a:rPr lang="de-AT" sz="1200" dirty="0">
                <a:latin typeface="LMRoman10-Regular"/>
              </a:rPr>
              <a:t>A. Miyazaki et al. First millimeter-</a:t>
            </a:r>
            <a:r>
              <a:rPr lang="de-AT" sz="1200" dirty="0" err="1">
                <a:latin typeface="LMRoman10-Regular"/>
              </a:rPr>
              <a:t>wave</a:t>
            </a:r>
            <a:r>
              <a:rPr lang="de-AT" sz="1200" dirty="0">
                <a:latin typeface="LMRoman10-Regular"/>
              </a:rPr>
              <a:t> </a:t>
            </a:r>
            <a:r>
              <a:rPr lang="en-US" sz="1200" dirty="0">
                <a:latin typeface="LMRoman10-Regular"/>
              </a:rPr>
              <a:t>spectroscopy of ground-state positronium. </a:t>
            </a:r>
            <a:r>
              <a:rPr lang="en-US" sz="1200" i="1" dirty="0">
                <a:latin typeface="LMRoman10-Italic"/>
              </a:rPr>
              <a:t>Progress of Theoretical and </a:t>
            </a:r>
            <a:r>
              <a:rPr lang="de-AT" sz="1200" i="1" dirty="0">
                <a:latin typeface="LMRoman10-Italic"/>
              </a:rPr>
              <a:t>Experimental Physics</a:t>
            </a:r>
            <a:r>
              <a:rPr lang="de-AT" sz="1200" dirty="0">
                <a:latin typeface="LMRoman10-Regular"/>
              </a:rPr>
              <a:t>, 2015(1), 2015.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108420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</p:spPr>
            <p:txBody>
              <a:bodyPr/>
              <a:lstStyle/>
              <a:p>
                <a:r>
                  <a:rPr lang="de-AT" dirty="0"/>
                  <a:t>Positrons </a:t>
                </a:r>
                <a:r>
                  <a:rPr lang="de-AT" dirty="0" err="1"/>
                  <a:t>produced</a:t>
                </a:r>
                <a:r>
                  <a:rPr lang="de-AT" dirty="0"/>
                  <a:t> in </a:t>
                </a:r>
                <a:r>
                  <a:rPr lang="el-GR" dirty="0"/>
                  <a:t>β</a:t>
                </a:r>
                <a:r>
                  <a:rPr lang="de-AT" baseline="30000" dirty="0"/>
                  <a:t>+</a:t>
                </a:r>
                <a:r>
                  <a:rPr lang="de-AT" dirty="0"/>
                  <a:t> </a:t>
                </a:r>
                <a:r>
                  <a:rPr lang="de-AT" dirty="0" err="1"/>
                  <a:t>decay</a:t>
                </a:r>
                <a:r>
                  <a:rPr lang="de-AT" dirty="0"/>
                  <a:t> </a:t>
                </a:r>
                <a:r>
                  <a:rPr lang="de-AT" dirty="0" err="1"/>
                  <a:t>of</a:t>
                </a:r>
                <a:r>
                  <a:rPr lang="de-AT" dirty="0"/>
                  <a:t> </a:t>
                </a:r>
                <a:r>
                  <a:rPr lang="de-AT" baseline="30000" dirty="0"/>
                  <a:t>22</a:t>
                </a:r>
                <a:r>
                  <a:rPr lang="de-AT" dirty="0"/>
                  <a:t>Na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sup>
                    </m:sSup>
                    <m:r>
                      <a:rPr lang="de-AT" b="0" i="1" smtClean="0">
                        <a:latin typeface="Cambria Math" panose="02040503050406030204" pitchFamily="18" charset="0"/>
                      </a:rPr>
                      <m:t>𝑁𝑎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22</m:t>
                        </m:r>
                      </m:sup>
                    </m:sSup>
                    <m:r>
                      <a:rPr lang="de-AT" b="0" i="1" smtClean="0">
                        <a:latin typeface="Cambria Math" panose="02040503050406030204" pitchFamily="18" charset="0"/>
                      </a:rPr>
                      <m:t>𝑁</m:t>
                    </m:r>
                    <m:sSup>
                      <m:sSup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de-A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de-A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de-AT" dirty="0"/>
                  <a:t> </a:t>
                </a:r>
              </a:p>
              <a:p>
                <a:pPr lvl="2"/>
                <a:r>
                  <a:rPr lang="de-AT" dirty="0" err="1"/>
                  <a:t>continous</a:t>
                </a:r>
                <a:r>
                  <a:rPr lang="de-AT" dirty="0"/>
                  <a:t> </a:t>
                </a:r>
                <a:r>
                  <a:rPr lang="de-AT" dirty="0" err="1"/>
                  <a:t>spectrum</a:t>
                </a:r>
                <a:r>
                  <a:rPr lang="de-AT" dirty="0"/>
                  <a:t>: 0 – 543 </a:t>
                </a:r>
                <a:r>
                  <a:rPr lang="de-AT" dirty="0" err="1"/>
                  <a:t>keV</a:t>
                </a:r>
                <a:endParaRPr lang="de-AT" dirty="0"/>
              </a:p>
              <a:p>
                <a:pPr lvl="2"/>
                <a:r>
                  <a:rPr lang="de-AT" dirty="0"/>
                  <a:t>moderate half-</a:t>
                </a:r>
                <a:r>
                  <a:rPr lang="de-AT" dirty="0" err="1"/>
                  <a:t>life</a:t>
                </a:r>
                <a:r>
                  <a:rPr lang="de-AT" dirty="0"/>
                  <a:t>: </a:t>
                </a:r>
                <a:r>
                  <a:rPr lang="el-GR" dirty="0"/>
                  <a:t>τ</a:t>
                </a:r>
                <a:r>
                  <a:rPr lang="de-AT" baseline="-25000" dirty="0"/>
                  <a:t>1/2</a:t>
                </a:r>
                <a:r>
                  <a:rPr lang="de-AT" dirty="0"/>
                  <a:t> = 2.6a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22</m:t>
                        </m:r>
                      </m:sup>
                    </m:sSup>
                    <m:r>
                      <a:rPr lang="de-AT" i="1">
                        <a:latin typeface="Cambria Math" panose="02040503050406030204" pitchFamily="18" charset="0"/>
                      </a:rPr>
                      <m:t>𝑁</m:t>
                    </m:r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de-AT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de-AT" i="1">
                            <a:latin typeface="Cambria Math" panose="02040503050406030204" pitchFamily="18" charset="0"/>
                          </a:rPr>
                          <m:t>22</m:t>
                        </m:r>
                      </m:sup>
                    </m:sSup>
                    <m:r>
                      <a:rPr lang="de-AT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de-AT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de-AT" b="0" dirty="0"/>
              </a:p>
              <a:p>
                <a:pPr lvl="2"/>
                <a:r>
                  <a:rPr lang="de-AT" dirty="0" err="1"/>
                  <a:t>discrete</a:t>
                </a:r>
                <a:r>
                  <a:rPr lang="de-AT" dirty="0"/>
                  <a:t> </a:t>
                </a:r>
                <a:r>
                  <a:rPr lang="de-AT" dirty="0" err="1"/>
                  <a:t>energy</a:t>
                </a:r>
                <a:r>
                  <a:rPr lang="de-AT" dirty="0"/>
                  <a:t>: 1.27 </a:t>
                </a:r>
                <a:r>
                  <a:rPr lang="de-AT" dirty="0" err="1"/>
                  <a:t>MeV</a:t>
                </a:r>
                <a:endParaRPr lang="de-AT" dirty="0"/>
              </a:p>
              <a:p>
                <a:pPr lvl="2"/>
                <a:r>
                  <a:rPr lang="de-AT" dirty="0" err="1"/>
                  <a:t>almost</a:t>
                </a:r>
                <a:r>
                  <a:rPr lang="de-AT" dirty="0"/>
                  <a:t> immediate </a:t>
                </a:r>
                <a:r>
                  <a:rPr lang="de-AT" dirty="0" err="1"/>
                  <a:t>process</a:t>
                </a:r>
                <a:r>
                  <a:rPr lang="de-AT" dirty="0"/>
                  <a:t>: 3.7 </a:t>
                </a:r>
                <a:r>
                  <a:rPr lang="de-AT" dirty="0" err="1"/>
                  <a:t>ps</a:t>
                </a:r>
                <a:r>
                  <a:rPr lang="de-AT" dirty="0"/>
                  <a:t> </a:t>
                </a:r>
                <a:r>
                  <a:rPr lang="de-AT" dirty="0" err="1"/>
                  <a:t>delay</a:t>
                </a:r>
                <a:endParaRPr lang="de-AT" dirty="0"/>
              </a:p>
              <a:p>
                <a:pPr lvl="2"/>
                <a:r>
                  <a:rPr lang="de-AT" dirty="0" err="1"/>
                  <a:t>can</a:t>
                </a:r>
                <a:r>
                  <a:rPr lang="de-AT" dirty="0"/>
                  <a:t> </a:t>
                </a:r>
                <a:r>
                  <a:rPr lang="de-AT" dirty="0" err="1"/>
                  <a:t>be</a:t>
                </a:r>
                <a:r>
                  <a:rPr lang="de-AT" dirty="0"/>
                  <a:t> </a:t>
                </a:r>
                <a:r>
                  <a:rPr lang="de-AT" dirty="0" err="1"/>
                  <a:t>used</a:t>
                </a:r>
                <a:r>
                  <a:rPr lang="de-AT" dirty="0"/>
                  <a:t> </a:t>
                </a:r>
                <a:r>
                  <a:rPr lang="de-AT" dirty="0" err="1"/>
                  <a:t>to</a:t>
                </a:r>
                <a:r>
                  <a:rPr lang="de-AT" dirty="0"/>
                  <a:t> tag </a:t>
                </a:r>
                <a:r>
                  <a:rPr lang="el-GR" dirty="0"/>
                  <a:t>β</a:t>
                </a:r>
                <a:r>
                  <a:rPr lang="de-AT" baseline="30000" dirty="0"/>
                  <a:t>+</a:t>
                </a:r>
                <a:r>
                  <a:rPr lang="de-AT" dirty="0"/>
                  <a:t> </a:t>
                </a:r>
                <a:r>
                  <a:rPr lang="de-AT" dirty="0" err="1"/>
                  <a:t>decay</a:t>
                </a:r>
                <a:r>
                  <a:rPr lang="de-AT" dirty="0"/>
                  <a:t> </a:t>
                </a:r>
                <a:r>
                  <a:rPr lang="de-AT" dirty="0" err="1"/>
                  <a:t>of</a:t>
                </a:r>
                <a:r>
                  <a:rPr lang="de-AT" dirty="0"/>
                  <a:t> </a:t>
                </a:r>
                <a:r>
                  <a:rPr lang="de-AT" baseline="30000" dirty="0"/>
                  <a:t>22</a:t>
                </a:r>
                <a:r>
                  <a:rPr lang="de-AT" dirty="0"/>
                  <a:t>Na</a:t>
                </a:r>
              </a:p>
              <a:p>
                <a:r>
                  <a:rPr lang="de-AT" dirty="0"/>
                  <a:t>Need </a:t>
                </a:r>
                <a:r>
                  <a:rPr lang="de-AT" dirty="0" err="1"/>
                  <a:t>for</a:t>
                </a:r>
                <a:r>
                  <a:rPr lang="de-AT" dirty="0"/>
                  <a:t> moderate rate </a:t>
                </a:r>
                <a:r>
                  <a:rPr lang="de-AT" dirty="0" err="1"/>
                  <a:t>sources</a:t>
                </a:r>
                <a:endParaRPr lang="de-AT" dirty="0"/>
              </a:p>
              <a:p>
                <a:pPr lvl="1"/>
                <a:r>
                  <a:rPr lang="de-AT" dirty="0"/>
                  <a:t>CW beam: 300 </a:t>
                </a:r>
                <a:r>
                  <a:rPr lang="de-AT" dirty="0" err="1"/>
                  <a:t>MBq</a:t>
                </a:r>
                <a:endParaRPr lang="de-AT" dirty="0"/>
              </a:p>
              <a:p>
                <a:pPr lvl="1"/>
                <a:r>
                  <a:rPr lang="de-AT" dirty="0" err="1"/>
                  <a:t>Pulsed</a:t>
                </a:r>
                <a:r>
                  <a:rPr lang="de-AT" dirty="0"/>
                  <a:t> beam: 350 </a:t>
                </a:r>
                <a:r>
                  <a:rPr lang="de-AT" dirty="0" err="1"/>
                  <a:t>MBq</a:t>
                </a:r>
                <a:endParaRPr lang="de-AT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592714"/>
                <a:ext cx="11537950" cy="4641396"/>
              </a:xfrm>
              <a:blipFill>
                <a:blip r:embed="rId2"/>
                <a:stretch>
                  <a:fillRect l="-264" t="-183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63</a:t>
            </a:fld>
            <a:endParaRPr lang="en-GB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Positron </a:t>
            </a:r>
            <a:r>
              <a:rPr lang="de-AT" dirty="0" err="1"/>
              <a:t>production</a:t>
            </a:r>
            <a:endParaRPr lang="de-AT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200" y="2132856"/>
            <a:ext cx="3886086" cy="3078088"/>
          </a:xfrm>
          <a:prstGeom prst="rect">
            <a:avLst/>
          </a:prstGeom>
        </p:spPr>
      </p:pic>
      <p:sp>
        <p:nvSpPr>
          <p:cNvPr id="9" name="Datumsplatzhalter 2">
            <a:extLst>
              <a:ext uri="{FF2B5EF4-FFF2-40B4-BE49-F238E27FC236}">
                <a16:creationId xmlns:a16="http://schemas.microsoft.com/office/drawing/2014/main" id="{0861BA39-EFAC-43F5-AFC4-BF761C3642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3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de-AT" dirty="0"/>
              <a:t>Large </a:t>
            </a:r>
            <a:r>
              <a:rPr lang="de-AT" dirty="0" err="1"/>
              <a:t>energy</a:t>
            </a:r>
            <a:r>
              <a:rPr lang="de-AT" dirty="0"/>
              <a:t> </a:t>
            </a:r>
            <a:r>
              <a:rPr lang="de-AT" dirty="0" err="1"/>
              <a:t>spread</a:t>
            </a:r>
            <a:r>
              <a:rPr lang="de-AT" dirty="0"/>
              <a:t>: </a:t>
            </a:r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moderation</a:t>
            </a:r>
            <a:endParaRPr lang="de-AT" dirty="0"/>
          </a:p>
          <a:p>
            <a:r>
              <a:rPr lang="de-AT" dirty="0"/>
              <a:t>Solid rare gas </a:t>
            </a:r>
            <a:r>
              <a:rPr lang="de-AT" dirty="0" err="1"/>
              <a:t>moderation</a:t>
            </a:r>
            <a:endParaRPr lang="de-AT" dirty="0"/>
          </a:p>
          <a:p>
            <a:pPr lvl="1"/>
            <a:r>
              <a:rPr lang="de-AT" dirty="0"/>
              <a:t>4K </a:t>
            </a:r>
            <a:r>
              <a:rPr lang="de-AT" dirty="0" err="1"/>
              <a:t>cold</a:t>
            </a:r>
            <a:r>
              <a:rPr lang="de-AT" dirty="0"/>
              <a:t> </a:t>
            </a:r>
            <a:r>
              <a:rPr lang="de-AT" dirty="0" err="1"/>
              <a:t>head</a:t>
            </a:r>
            <a:endParaRPr lang="de-AT" dirty="0"/>
          </a:p>
          <a:p>
            <a:pPr lvl="1"/>
            <a:r>
              <a:rPr lang="de-AT" dirty="0" err="1"/>
              <a:t>tungsten</a:t>
            </a:r>
            <a:r>
              <a:rPr lang="de-AT" dirty="0"/>
              <a:t> </a:t>
            </a:r>
            <a:r>
              <a:rPr lang="de-AT" dirty="0" err="1"/>
              <a:t>allow</a:t>
            </a:r>
            <a:r>
              <a:rPr lang="de-AT" dirty="0"/>
              <a:t> </a:t>
            </a:r>
            <a:r>
              <a:rPr lang="de-AT" dirty="0" err="1"/>
              <a:t>shield</a:t>
            </a:r>
            <a:endParaRPr lang="de-AT" dirty="0"/>
          </a:p>
          <a:p>
            <a:pPr lvl="1"/>
            <a:r>
              <a:rPr lang="de-AT" baseline="30000" dirty="0"/>
              <a:t>22</a:t>
            </a:r>
            <a:r>
              <a:rPr lang="de-AT" dirty="0"/>
              <a:t>Na in </a:t>
            </a:r>
            <a:r>
              <a:rPr lang="de-AT" dirty="0" err="1"/>
              <a:t>capsule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</a:p>
          <a:p>
            <a:pPr marL="361950" lvl="1" indent="0">
              <a:buNone/>
            </a:pPr>
            <a:r>
              <a:rPr lang="de-AT" dirty="0"/>
              <a:t>    5µm </a:t>
            </a:r>
            <a:r>
              <a:rPr lang="de-AT" dirty="0" err="1"/>
              <a:t>titanium</a:t>
            </a:r>
            <a:r>
              <a:rPr lang="de-AT" dirty="0"/>
              <a:t> </a:t>
            </a:r>
            <a:r>
              <a:rPr lang="de-AT" dirty="0" err="1"/>
              <a:t>window</a:t>
            </a:r>
            <a:endParaRPr lang="de-AT" dirty="0"/>
          </a:p>
          <a:p>
            <a:pPr lvl="1"/>
            <a:r>
              <a:rPr lang="de-AT" dirty="0"/>
              <a:t>solid </a:t>
            </a:r>
            <a:r>
              <a:rPr lang="de-AT" dirty="0" err="1"/>
              <a:t>neon</a:t>
            </a:r>
            <a:r>
              <a:rPr lang="de-AT" dirty="0"/>
              <a:t> film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grown</a:t>
            </a:r>
            <a:endParaRPr lang="de-AT" dirty="0"/>
          </a:p>
          <a:p>
            <a:pPr lvl="2"/>
            <a:r>
              <a:rPr lang="de-AT" dirty="0"/>
              <a:t>e</a:t>
            </a:r>
            <a:r>
              <a:rPr lang="de-AT" baseline="30000" dirty="0"/>
              <a:t>+</a:t>
            </a:r>
            <a:r>
              <a:rPr lang="de-AT" dirty="0"/>
              <a:t> loses </a:t>
            </a:r>
            <a:r>
              <a:rPr lang="de-AT" dirty="0" err="1"/>
              <a:t>energy</a:t>
            </a:r>
            <a:r>
              <a:rPr lang="de-AT" dirty="0"/>
              <a:t> </a:t>
            </a:r>
            <a:r>
              <a:rPr lang="de-AT" dirty="0" err="1"/>
              <a:t>only</a:t>
            </a:r>
            <a:r>
              <a:rPr lang="de-AT" dirty="0"/>
              <a:t> </a:t>
            </a:r>
            <a:r>
              <a:rPr lang="de-AT" dirty="0" err="1"/>
              <a:t>inefficiently</a:t>
            </a:r>
            <a:endParaRPr lang="de-AT" dirty="0"/>
          </a:p>
          <a:p>
            <a:pPr marL="627063" lvl="2" indent="0">
              <a:buNone/>
            </a:pPr>
            <a:r>
              <a:rPr lang="de-AT" dirty="0"/>
              <a:t>    </a:t>
            </a:r>
            <a:r>
              <a:rPr lang="de-AT" dirty="0" err="1"/>
              <a:t>below</a:t>
            </a:r>
            <a:r>
              <a:rPr lang="de-AT" dirty="0"/>
              <a:t> band </a:t>
            </a:r>
            <a:r>
              <a:rPr lang="de-AT" dirty="0" err="1"/>
              <a:t>gap</a:t>
            </a:r>
            <a:r>
              <a:rPr lang="de-AT" dirty="0"/>
              <a:t> (≈20eV)</a:t>
            </a:r>
          </a:p>
          <a:p>
            <a:pPr lvl="2"/>
            <a:r>
              <a:rPr lang="de-AT" dirty="0"/>
              <a:t>large </a:t>
            </a:r>
            <a:r>
              <a:rPr lang="de-AT" dirty="0" err="1"/>
              <a:t>fraction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</a:t>
            </a:r>
            <a:r>
              <a:rPr lang="de-AT" baseline="30000" dirty="0"/>
              <a:t>+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emitted</a:t>
            </a:r>
            <a:endParaRPr lang="de-AT" dirty="0"/>
          </a:p>
          <a:p>
            <a:pPr marL="627063" lvl="2" indent="0">
              <a:buNone/>
            </a:pPr>
            <a:r>
              <a:rPr lang="de-AT" dirty="0"/>
              <a:t>    </a:t>
            </a:r>
            <a:r>
              <a:rPr lang="de-AT" dirty="0" err="1"/>
              <a:t>into</a:t>
            </a:r>
            <a:r>
              <a:rPr lang="de-AT" dirty="0"/>
              <a:t> </a:t>
            </a:r>
            <a:r>
              <a:rPr lang="de-AT" dirty="0" err="1"/>
              <a:t>vacuum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epithermal </a:t>
            </a:r>
            <a:r>
              <a:rPr lang="de-AT" dirty="0" err="1"/>
              <a:t>energies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64</a:t>
            </a:fld>
            <a:endParaRPr lang="en-GB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Positron </a:t>
            </a:r>
            <a:r>
              <a:rPr lang="de-AT" dirty="0" err="1"/>
              <a:t>moderation</a:t>
            </a:r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579" y="2499797"/>
            <a:ext cx="1633840" cy="344948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3920" y="2108572"/>
            <a:ext cx="2597465" cy="2432157"/>
          </a:xfrm>
          <a:prstGeom prst="rect">
            <a:avLst/>
          </a:prstGeom>
        </p:spPr>
      </p:pic>
      <p:cxnSp>
        <p:nvCxnSpPr>
          <p:cNvPr id="11" name="Gerader Verbinder 10"/>
          <p:cNvCxnSpPr/>
          <p:nvPr/>
        </p:nvCxnSpPr>
        <p:spPr>
          <a:xfrm>
            <a:off x="6765729" y="2828652"/>
            <a:ext cx="2736304" cy="1584176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>
            <a:cxnSpLocks/>
          </p:cNvCxnSpPr>
          <p:nvPr/>
        </p:nvCxnSpPr>
        <p:spPr>
          <a:xfrm flipV="1">
            <a:off x="6765544" y="2131150"/>
            <a:ext cx="3229256" cy="592179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umsplatzhalter 2">
            <a:extLst>
              <a:ext uri="{FF2B5EF4-FFF2-40B4-BE49-F238E27FC236}">
                <a16:creationId xmlns:a16="http://schemas.microsoft.com/office/drawing/2014/main" id="{3F1E3F2F-FEF3-4A60-92D1-5498B5D1A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7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65</a:t>
            </a:fld>
            <a:endParaRPr lang="en-GB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Buffer gas </a:t>
            </a:r>
            <a:r>
              <a:rPr lang="de-AT" dirty="0" err="1"/>
              <a:t>trap</a:t>
            </a:r>
            <a:endParaRPr lang="de-AT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66DA74AE-D255-43AC-9EF6-41B3CCAEA6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640" y="1259785"/>
            <a:ext cx="7018559" cy="470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erader Verbinder 23">
            <a:extLst>
              <a:ext uri="{FF2B5EF4-FFF2-40B4-BE49-F238E27FC236}">
                <a16:creationId xmlns:a16="http://schemas.microsoft.com/office/drawing/2014/main" id="{518BED1F-591C-40CD-8B85-8342B5030879}"/>
              </a:ext>
            </a:extLst>
          </p:cNvPr>
          <p:cNvSpPr/>
          <p:nvPr/>
        </p:nvSpPr>
        <p:spPr>
          <a:xfrm>
            <a:off x="1228683" y="4213488"/>
            <a:ext cx="742680" cy="144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5" name="Freihandform: Form 24">
            <a:extLst>
              <a:ext uri="{FF2B5EF4-FFF2-40B4-BE49-F238E27FC236}">
                <a16:creationId xmlns:a16="http://schemas.microsoft.com/office/drawing/2014/main" id="{5438BD73-90B6-4F34-BC10-BF48072F3633}"/>
              </a:ext>
            </a:extLst>
          </p:cNvPr>
          <p:cNvSpPr/>
          <p:nvPr/>
        </p:nvSpPr>
        <p:spPr>
          <a:xfrm>
            <a:off x="2341443" y="4030968"/>
            <a:ext cx="557280" cy="45395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930"/>
              <a:gd name="f5" fmla="val 7160"/>
              <a:gd name="f6" fmla="val 1530"/>
              <a:gd name="f7" fmla="val 4490"/>
              <a:gd name="f8" fmla="val 3400"/>
              <a:gd name="f9" fmla="val 1970"/>
              <a:gd name="f10" fmla="val 5270"/>
              <a:gd name="f11" fmla="val 5860"/>
              <a:gd name="f12" fmla="val 1950"/>
              <a:gd name="f13" fmla="val 6470"/>
              <a:gd name="f14" fmla="val 2210"/>
              <a:gd name="f15" fmla="val 6970"/>
              <a:gd name="f16" fmla="val 2600"/>
              <a:gd name="f17" fmla="val 7450"/>
              <a:gd name="f18" fmla="val 1390"/>
              <a:gd name="f19" fmla="val 8340"/>
              <a:gd name="f20" fmla="val 650"/>
              <a:gd name="f21" fmla="val 9340"/>
              <a:gd name="f22" fmla="val 10004"/>
              <a:gd name="f23" fmla="val 690"/>
              <a:gd name="f24" fmla="val 10710"/>
              <a:gd name="f25" fmla="val 1050"/>
              <a:gd name="f26" fmla="val 11210"/>
              <a:gd name="f27" fmla="val 1700"/>
              <a:gd name="f28" fmla="val 11570"/>
              <a:gd name="f29" fmla="val 630"/>
              <a:gd name="f30" fmla="val 12330"/>
              <a:gd name="f31" fmla="val 13150"/>
              <a:gd name="f32" fmla="val 13840"/>
              <a:gd name="f33" fmla="val 14470"/>
              <a:gd name="f34" fmla="val 460"/>
              <a:gd name="f35" fmla="val 14870"/>
              <a:gd name="f36" fmla="val 1160"/>
              <a:gd name="f37" fmla="val 15330"/>
              <a:gd name="f38" fmla="val 440"/>
              <a:gd name="f39" fmla="val 16020"/>
              <a:gd name="f40" fmla="val 16740"/>
              <a:gd name="f41" fmla="val 17910"/>
              <a:gd name="f42" fmla="val 18900"/>
              <a:gd name="f43" fmla="val 1130"/>
              <a:gd name="f44" fmla="val 19110"/>
              <a:gd name="f45" fmla="val 2710"/>
              <a:gd name="f46" fmla="val 20240"/>
              <a:gd name="f47" fmla="val 3150"/>
              <a:gd name="f48" fmla="val 21060"/>
              <a:gd name="f49" fmla="val 4580"/>
              <a:gd name="f50" fmla="val 6220"/>
              <a:gd name="f51" fmla="val 6720"/>
              <a:gd name="f52" fmla="val 21000"/>
              <a:gd name="f53" fmla="val 7200"/>
              <a:gd name="f54" fmla="val 20830"/>
              <a:gd name="f55" fmla="val 7660"/>
              <a:gd name="f56" fmla="val 21310"/>
              <a:gd name="f57" fmla="val 8460"/>
              <a:gd name="f58" fmla="val 9450"/>
              <a:gd name="f59" fmla="val 10460"/>
              <a:gd name="f60" fmla="val 12750"/>
              <a:gd name="f61" fmla="val 20310"/>
              <a:gd name="f62" fmla="val 14680"/>
              <a:gd name="f63" fmla="val 18650"/>
              <a:gd name="f64" fmla="val 15010"/>
              <a:gd name="f65" fmla="val 17200"/>
              <a:gd name="f66" fmla="val 17370"/>
              <a:gd name="f67" fmla="val 18920"/>
              <a:gd name="f68" fmla="val 15770"/>
              <a:gd name="f69" fmla="val 15220"/>
              <a:gd name="f70" fmla="val 14700"/>
              <a:gd name="f71" fmla="val 18710"/>
              <a:gd name="f72" fmla="val 14240"/>
              <a:gd name="f73" fmla="val 18310"/>
              <a:gd name="f74" fmla="val 13820"/>
              <a:gd name="f75" fmla="val 12490"/>
              <a:gd name="f76" fmla="val 11000"/>
              <a:gd name="f77" fmla="val 9890"/>
              <a:gd name="f78" fmla="val 8840"/>
              <a:gd name="f79" fmla="val 20790"/>
              <a:gd name="f80" fmla="val 8210"/>
              <a:gd name="f81" fmla="val 19510"/>
              <a:gd name="f82" fmla="val 7620"/>
              <a:gd name="f83" fmla="val 20000"/>
              <a:gd name="f84" fmla="val 7930"/>
              <a:gd name="f85" fmla="val 20290"/>
              <a:gd name="f86" fmla="val 6240"/>
              <a:gd name="f87" fmla="val 4850"/>
              <a:gd name="f88" fmla="val 3570"/>
              <a:gd name="f89" fmla="val 19280"/>
              <a:gd name="f90" fmla="val 2900"/>
              <a:gd name="f91" fmla="val 17640"/>
              <a:gd name="f92" fmla="val 1300"/>
              <a:gd name="f93" fmla="val 17600"/>
              <a:gd name="f94" fmla="val 480"/>
              <a:gd name="f95" fmla="val 16300"/>
              <a:gd name="f96" fmla="val 14660"/>
              <a:gd name="f97" fmla="val 13900"/>
              <a:gd name="f98" fmla="val 13210"/>
              <a:gd name="f99" fmla="val 1070"/>
              <a:gd name="f100" fmla="val 12640"/>
              <a:gd name="f101" fmla="val 380"/>
              <a:gd name="f102" fmla="val 12160"/>
              <a:gd name="f103" fmla="val 10120"/>
              <a:gd name="f104" fmla="val 8590"/>
              <a:gd name="f105" fmla="val 840"/>
              <a:gd name="f106" fmla="val 7330"/>
              <a:gd name="f107" fmla="val 7410"/>
              <a:gd name="f108" fmla="val 2040"/>
              <a:gd name="f109" fmla="val 7690"/>
              <a:gd name="f110" fmla="val 2090"/>
              <a:gd name="f111" fmla="val 7920"/>
              <a:gd name="f112" fmla="val 2790"/>
              <a:gd name="f113" fmla="val 7480"/>
              <a:gd name="f114" fmla="val 3050"/>
              <a:gd name="f115" fmla="val 7670"/>
              <a:gd name="f116" fmla="val 3310"/>
              <a:gd name="f117" fmla="val 11130"/>
              <a:gd name="f118" fmla="val 1910"/>
              <a:gd name="f119" fmla="val 11080"/>
              <a:gd name="f120" fmla="val 2160"/>
              <a:gd name="f121" fmla="val 11030"/>
              <a:gd name="f122" fmla="val 2400"/>
              <a:gd name="f123" fmla="val 14720"/>
              <a:gd name="f124" fmla="val 1400"/>
              <a:gd name="f125" fmla="val 14640"/>
              <a:gd name="f126" fmla="val 1720"/>
              <a:gd name="f127" fmla="val 14540"/>
              <a:gd name="f128" fmla="val 2010"/>
              <a:gd name="f129" fmla="val 19130"/>
              <a:gd name="f130" fmla="val 2890"/>
              <a:gd name="f131" fmla="val 19230"/>
              <a:gd name="f132" fmla="val 3290"/>
              <a:gd name="f133" fmla="val 19190"/>
              <a:gd name="f134" fmla="val 3380"/>
              <a:gd name="f135" fmla="val 20660"/>
              <a:gd name="f136" fmla="val 8170"/>
              <a:gd name="f137" fmla="val 20430"/>
              <a:gd name="f138" fmla="val 8620"/>
              <a:gd name="f139" fmla="val 20110"/>
              <a:gd name="f140" fmla="val 8990"/>
              <a:gd name="f141" fmla="val 18660"/>
              <a:gd name="f142" fmla="val 18740"/>
              <a:gd name="f143" fmla="val 14200"/>
              <a:gd name="f144" fmla="val 18280"/>
              <a:gd name="f145" fmla="val 12200"/>
              <a:gd name="f146" fmla="val 17000"/>
              <a:gd name="f147" fmla="val 11450"/>
              <a:gd name="f148" fmla="val 14320"/>
              <a:gd name="f149" fmla="val 17980"/>
              <a:gd name="f150" fmla="val 14350"/>
              <a:gd name="f151" fmla="val 17680"/>
              <a:gd name="f152" fmla="val 14370"/>
              <a:gd name="f153" fmla="val 17360"/>
              <a:gd name="f154" fmla="val 8220"/>
              <a:gd name="f155" fmla="val 8060"/>
              <a:gd name="f156" fmla="val 19250"/>
              <a:gd name="f157" fmla="val 7960"/>
              <a:gd name="f158" fmla="val 18950"/>
              <a:gd name="f159" fmla="val 7860"/>
              <a:gd name="f160" fmla="val 18640"/>
              <a:gd name="f161" fmla="val 3090"/>
              <a:gd name="f162" fmla="val 3280"/>
              <a:gd name="f163" fmla="val 17540"/>
              <a:gd name="f164" fmla="val 3460"/>
              <a:gd name="f165" fmla="val 17450"/>
              <a:gd name="f166" fmla="val 12900"/>
              <a:gd name="f167" fmla="val 1780"/>
              <a:gd name="f168" fmla="val 13130"/>
              <a:gd name="f169" fmla="val 2330"/>
              <a:gd name="f170" fmla="val 13040"/>
              <a:gd name="f171" fmla="*/ f0 1 21600"/>
              <a:gd name="f172" fmla="*/ f1 1 21600"/>
              <a:gd name="f173" fmla="*/ 3000 f171 1"/>
              <a:gd name="f174" fmla="*/ 17110 f171 1"/>
              <a:gd name="f175" fmla="*/ 17330 f172 1"/>
              <a:gd name="f176" fmla="*/ 3320 f17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73" t="f176" r="f174" b="f175"/>
            <a:pathLst>
              <a:path w="21600" h="21600">
                <a:moveTo>
                  <a:pt x="f4" y="f5"/>
                </a:moveTo>
                <a:cubicBezTo>
                  <a:pt x="f6" y="f7"/>
                  <a:pt x="f8" y="f9"/>
                  <a:pt x="f10" y="f9"/>
                </a:cubicBez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0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2"/>
                  <a:pt x="f31" y="f2"/>
                </a:cubicBezTo>
                <a:cubicBezTo>
                  <a:pt x="f32" y="f2"/>
                  <a:pt x="f33" y="f34"/>
                  <a:pt x="f35" y="f36"/>
                </a:cubicBezTo>
                <a:cubicBezTo>
                  <a:pt x="f37" y="f38"/>
                  <a:pt x="f39" y="f2"/>
                  <a:pt x="f40" y="f2"/>
                </a:cubicBezTo>
                <a:cubicBezTo>
                  <a:pt x="f41" y="f2"/>
                  <a:pt x="f42" y="f43"/>
                  <a:pt x="f44" y="f45"/>
                </a:cubicBezTo>
                <a:cubicBezTo>
                  <a:pt x="f46" y="f47"/>
                  <a:pt x="f48" y="f49"/>
                  <a:pt x="f48" y="f50"/>
                </a:cubicBezTo>
                <a:cubicBezTo>
                  <a:pt x="f48" y="f51"/>
                  <a:pt x="f52" y="f53"/>
                  <a:pt x="f54" y="f55"/>
                </a:cubicBezTo>
                <a:cubicBezTo>
                  <a:pt x="f56" y="f57"/>
                  <a:pt x="f3" y="f58"/>
                  <a:pt x="f3" y="f59"/>
                </a:cubicBezTo>
                <a:cubicBezTo>
                  <a:pt x="f3" y="f60"/>
                  <a:pt x="f61" y="f62"/>
                  <a:pt x="f63" y="f64"/>
                </a:cubicBezTo>
                <a:cubicBezTo>
                  <a:pt x="f63" y="f65"/>
                  <a:pt x="f66" y="f67"/>
                  <a:pt x="f68" y="f67"/>
                </a:cubicBezTo>
                <a:cubicBezTo>
                  <a:pt x="f69" y="f67"/>
                  <a:pt x="f70" y="f71"/>
                  <a:pt x="f72" y="f73"/>
                </a:cubicBezTo>
                <a:cubicBezTo>
                  <a:pt x="f74" y="f46"/>
                  <a:pt x="f75" y="f3"/>
                  <a:pt x="f76" y="f3"/>
                </a:cubicBezTo>
                <a:cubicBezTo>
                  <a:pt x="f77" y="f3"/>
                  <a:pt x="f78" y="f79"/>
                  <a:pt x="f80" y="f81"/>
                </a:cubicBezTo>
                <a:cubicBezTo>
                  <a:pt x="f82" y="f83"/>
                  <a:pt x="f84" y="f85"/>
                  <a:pt x="f86" y="f85"/>
                </a:cubicBezTo>
                <a:cubicBezTo>
                  <a:pt x="f87" y="f85"/>
                  <a:pt x="f88" y="f89"/>
                  <a:pt x="f90" y="f91"/>
                </a:cubicBezTo>
                <a:cubicBezTo>
                  <a:pt x="f92" y="f93"/>
                  <a:pt x="f94" y="f95"/>
                  <a:pt x="f94" y="f96"/>
                </a:cubicBezTo>
                <a:cubicBezTo>
                  <a:pt x="f94" y="f97"/>
                  <a:pt x="f23" y="f98"/>
                  <a:pt x="f99" y="f100"/>
                </a:cubicBezTo>
                <a:cubicBezTo>
                  <a:pt x="f101" y="f102"/>
                  <a:pt x="f2" y="f26"/>
                  <a:pt x="f2" y="f103"/>
                </a:cubicBezTo>
                <a:cubicBezTo>
                  <a:pt x="f2" y="f104"/>
                  <a:pt x="f105" y="f106"/>
                  <a:pt x="f4" y="f5"/>
                </a:cubicBezTo>
                <a:close/>
              </a:path>
              <a:path w="21600" h="21600" fill="none">
                <a:moveTo>
                  <a:pt x="f4" y="f5"/>
                </a:moveTo>
                <a:cubicBezTo>
                  <a:pt x="f12" y="f107"/>
                  <a:pt x="f108" y="f109"/>
                  <a:pt x="f110" y="f111"/>
                </a:cubicBezTo>
              </a:path>
              <a:path w="21600" h="21600" fill="none">
                <a:moveTo>
                  <a:pt x="f15" y="f16"/>
                </a:moveTo>
                <a:cubicBezTo>
                  <a:pt x="f53" y="f112"/>
                  <a:pt x="f113" y="f114"/>
                  <a:pt x="f115" y="f116"/>
                </a:cubicBezTo>
              </a:path>
              <a:path w="21600" h="21600" fill="none">
                <a:moveTo>
                  <a:pt x="f26" y="f27"/>
                </a:moveTo>
                <a:cubicBezTo>
                  <a:pt x="f117" y="f118"/>
                  <a:pt x="f119" y="f120"/>
                  <a:pt x="f121" y="f122"/>
                </a:cubicBezTo>
              </a:path>
              <a:path w="21600" h="21600" fill="none">
                <a:moveTo>
                  <a:pt x="f35" y="f36"/>
                </a:moveTo>
                <a:cubicBezTo>
                  <a:pt x="f123" y="f124"/>
                  <a:pt x="f125" y="f126"/>
                  <a:pt x="f127" y="f128"/>
                </a:cubicBezTo>
              </a:path>
              <a:path w="21600" h="21600" fill="none">
                <a:moveTo>
                  <a:pt x="f44" y="f45"/>
                </a:moveTo>
                <a:cubicBezTo>
                  <a:pt x="f129" y="f130"/>
                  <a:pt x="f131" y="f132"/>
                  <a:pt x="f133" y="f134"/>
                </a:cubicBezTo>
              </a:path>
              <a:path w="21600" h="21600" fill="none">
                <a:moveTo>
                  <a:pt x="f54" y="f55"/>
                </a:moveTo>
                <a:cubicBezTo>
                  <a:pt x="f135" y="f136"/>
                  <a:pt x="f137" y="f138"/>
                  <a:pt x="f139" y="f140"/>
                </a:cubicBezTo>
              </a:path>
              <a:path w="21600" h="21600" fill="none">
                <a:moveTo>
                  <a:pt x="f141" y="f64"/>
                </a:moveTo>
                <a:cubicBezTo>
                  <a:pt x="f142" y="f143"/>
                  <a:pt x="f144" y="f145"/>
                  <a:pt x="f146" y="f147"/>
                </a:cubicBezTo>
              </a:path>
              <a:path w="21600" h="21600" fill="none">
                <a:moveTo>
                  <a:pt x="f72" y="f73"/>
                </a:moveTo>
                <a:cubicBezTo>
                  <a:pt x="f148" y="f149"/>
                  <a:pt x="f150" y="f151"/>
                  <a:pt x="f152" y="f153"/>
                </a:cubicBezTo>
              </a:path>
              <a:path w="21600" h="21600" fill="none">
                <a:moveTo>
                  <a:pt x="f154" y="f81"/>
                </a:moveTo>
                <a:cubicBezTo>
                  <a:pt x="f155" y="f156"/>
                  <a:pt x="f157" y="f158"/>
                  <a:pt x="f159" y="f160"/>
                </a:cubicBezTo>
              </a:path>
              <a:path w="21600" h="21600" fill="none">
                <a:moveTo>
                  <a:pt x="f90" y="f91"/>
                </a:moveTo>
                <a:cubicBezTo>
                  <a:pt x="f161" y="f93"/>
                  <a:pt x="f162" y="f163"/>
                  <a:pt x="f164" y="f165"/>
                </a:cubicBezTo>
              </a:path>
              <a:path w="21600" h="21600" fill="none">
                <a:moveTo>
                  <a:pt x="f99" y="f100"/>
                </a:moveTo>
                <a:cubicBezTo>
                  <a:pt x="f124" y="f166"/>
                  <a:pt x="f167" y="f168"/>
                  <a:pt x="f169" y="f170"/>
                </a:cubicBezTo>
              </a:path>
            </a:pathLst>
          </a:custGeom>
          <a:solidFill>
            <a:srgbClr val="CFE7E5"/>
          </a:solidFill>
          <a:ln w="9360">
            <a:solidFill>
              <a:srgbClr val="80808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6" name="Gerader Verbinder 25">
            <a:extLst>
              <a:ext uri="{FF2B5EF4-FFF2-40B4-BE49-F238E27FC236}">
                <a16:creationId xmlns:a16="http://schemas.microsoft.com/office/drawing/2014/main" id="{E62D0DAE-5688-4D80-B1A6-AC2E3C8B91D6}"/>
              </a:ext>
            </a:extLst>
          </p:cNvPr>
          <p:cNvSpPr/>
          <p:nvPr/>
        </p:nvSpPr>
        <p:spPr>
          <a:xfrm>
            <a:off x="2712963" y="4232568"/>
            <a:ext cx="185760" cy="18252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7" name="Gerader Verbinder 26">
            <a:extLst>
              <a:ext uri="{FF2B5EF4-FFF2-40B4-BE49-F238E27FC236}">
                <a16:creationId xmlns:a16="http://schemas.microsoft.com/office/drawing/2014/main" id="{6FDFD03A-0081-4493-8045-A0B15E241565}"/>
              </a:ext>
            </a:extLst>
          </p:cNvPr>
          <p:cNvSpPr/>
          <p:nvPr/>
        </p:nvSpPr>
        <p:spPr>
          <a:xfrm>
            <a:off x="2862003" y="4413648"/>
            <a:ext cx="927360" cy="144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8" name="Freihandform: Form 27">
            <a:extLst>
              <a:ext uri="{FF2B5EF4-FFF2-40B4-BE49-F238E27FC236}">
                <a16:creationId xmlns:a16="http://schemas.microsoft.com/office/drawing/2014/main" id="{3B6C2676-4EEB-4526-A6B7-990DD35205CB}"/>
              </a:ext>
            </a:extLst>
          </p:cNvPr>
          <p:cNvSpPr/>
          <p:nvPr/>
        </p:nvSpPr>
        <p:spPr>
          <a:xfrm>
            <a:off x="1241283" y="3861048"/>
            <a:ext cx="485640" cy="380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icrosoft YaHei" pitchFamily="2"/>
              </a:rPr>
              <a:t>e+</a:t>
            </a:r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4254EDC6-2693-4E43-8F00-684C964AA2B4}"/>
              </a:ext>
            </a:extLst>
          </p:cNvPr>
          <p:cNvSpPr/>
          <p:nvPr/>
        </p:nvSpPr>
        <p:spPr>
          <a:xfrm>
            <a:off x="2341443" y="4067328"/>
            <a:ext cx="517319" cy="7239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N</a:t>
            </a:r>
            <a:r>
              <a:rPr lang="en-US" sz="1800" b="0" i="0" u="none" strike="noStrike" cap="none" baseline="-330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2</a:t>
            </a:r>
          </a:p>
        </p:txBody>
      </p:sp>
      <p:sp>
        <p:nvSpPr>
          <p:cNvPr id="30" name="Freihandform: Form 29">
            <a:extLst>
              <a:ext uri="{FF2B5EF4-FFF2-40B4-BE49-F238E27FC236}">
                <a16:creationId xmlns:a16="http://schemas.microsoft.com/office/drawing/2014/main" id="{14098CED-F6B2-4079-9953-DAC4BCE8C5EC}"/>
              </a:ext>
            </a:extLst>
          </p:cNvPr>
          <p:cNvSpPr/>
          <p:nvPr/>
        </p:nvSpPr>
        <p:spPr>
          <a:xfrm>
            <a:off x="2229208" y="1731281"/>
            <a:ext cx="1712880" cy="663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10</a:t>
            </a:r>
            <a:r>
              <a:rPr lang="en-US" sz="1800" b="0" i="0" u="none" strike="noStrike" cap="none" baseline="330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-3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mbar</a:t>
            </a:r>
          </a:p>
        </p:txBody>
      </p:sp>
      <p:sp>
        <p:nvSpPr>
          <p:cNvPr id="31" name="Freihandform: Form 30">
            <a:extLst>
              <a:ext uri="{FF2B5EF4-FFF2-40B4-BE49-F238E27FC236}">
                <a16:creationId xmlns:a16="http://schemas.microsoft.com/office/drawing/2014/main" id="{480C8F81-EA70-4FC5-AB3B-61E0B9BDB9C0}"/>
              </a:ext>
            </a:extLst>
          </p:cNvPr>
          <p:cNvSpPr/>
          <p:nvPr/>
        </p:nvSpPr>
        <p:spPr>
          <a:xfrm>
            <a:off x="4957781" y="1783509"/>
            <a:ext cx="1604880" cy="663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10</a:t>
            </a:r>
            <a:r>
              <a:rPr lang="en-US" sz="1800" b="0" i="0" u="none" strike="noStrike" cap="none" baseline="330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-6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mbar</a:t>
            </a:r>
          </a:p>
        </p:txBody>
      </p: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FAE5C7C2-EF3C-4A55-8142-A6645EBF6B39}"/>
              </a:ext>
            </a:extLst>
          </p:cNvPr>
          <p:cNvSpPr/>
          <p:nvPr/>
        </p:nvSpPr>
        <p:spPr>
          <a:xfrm>
            <a:off x="5407748" y="5002612"/>
            <a:ext cx="223920" cy="1000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9360">
            <a:solidFill>
              <a:srgbClr val="80808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21CB112-0FFE-4254-83E1-DF4BF413E61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15239" y="2122708"/>
            <a:ext cx="4535755" cy="1234284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Freihandform: Form 33">
            <a:extLst>
              <a:ext uri="{FF2B5EF4-FFF2-40B4-BE49-F238E27FC236}">
                <a16:creationId xmlns:a16="http://schemas.microsoft.com/office/drawing/2014/main" id="{9FC91D6E-7F96-4A65-B44C-4DCBC8626762}"/>
              </a:ext>
            </a:extLst>
          </p:cNvPr>
          <p:cNvSpPr/>
          <p:nvPr/>
        </p:nvSpPr>
        <p:spPr>
          <a:xfrm>
            <a:off x="7967515" y="4221088"/>
            <a:ext cx="2230560" cy="946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9360">
            <a:solidFill>
              <a:srgbClr val="000000"/>
            </a:solidFill>
            <a:prstDash val="solid"/>
            <a:round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Positrons in few eVs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bunches (50 ns)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At 10 Hz rep rate</a:t>
            </a: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88BB3E07-918E-48A0-98D5-E4098E0160FD}"/>
              </a:ext>
            </a:extLst>
          </p:cNvPr>
          <p:cNvSpPr/>
          <p:nvPr/>
        </p:nvSpPr>
        <p:spPr>
          <a:xfrm>
            <a:off x="7166880" y="4578990"/>
            <a:ext cx="503280" cy="20160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rgbClr val="808080"/>
            </a:solidFill>
            <a:prstDash val="solid"/>
            <a:round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6" name="Gerader Verbinder 35">
            <a:extLst>
              <a:ext uri="{FF2B5EF4-FFF2-40B4-BE49-F238E27FC236}">
                <a16:creationId xmlns:a16="http://schemas.microsoft.com/office/drawing/2014/main" id="{5B1AC9D8-F87A-4ADC-BB8E-0B6261CBBE64}"/>
              </a:ext>
            </a:extLst>
          </p:cNvPr>
          <p:cNvSpPr/>
          <p:nvPr/>
        </p:nvSpPr>
        <p:spPr>
          <a:xfrm>
            <a:off x="2493219" y="5949280"/>
            <a:ext cx="1814760" cy="144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467E2D0B-CDC9-4902-9F24-1E6C5B134DB5}"/>
              </a:ext>
            </a:extLst>
          </p:cNvPr>
          <p:cNvSpPr/>
          <p:nvPr/>
        </p:nvSpPr>
        <p:spPr>
          <a:xfrm>
            <a:off x="4437435" y="5784424"/>
            <a:ext cx="2216160" cy="380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B-field up to 1 </a:t>
            </a:r>
            <a:r>
              <a:rPr lang="en-US" sz="1800" b="0" i="0" u="none" strike="noStrike" cap="non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kG</a:t>
            </a:r>
            <a:endParaRPr lang="en-US" sz="18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22" name="Datumsplatzhalter 2">
            <a:extLst>
              <a:ext uri="{FF2B5EF4-FFF2-40B4-BE49-F238E27FC236}">
                <a16:creationId xmlns:a16="http://schemas.microsoft.com/office/drawing/2014/main" id="{301FA460-1C7C-48DF-A9A4-2F94E826BA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14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66</a:t>
            </a:fld>
            <a:endParaRPr lang="en-GB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Positron </a:t>
            </a:r>
            <a:r>
              <a:rPr lang="de-AT" dirty="0" err="1"/>
              <a:t>bunching</a:t>
            </a:r>
            <a:r>
              <a:rPr lang="de-AT" dirty="0"/>
              <a:t> and </a:t>
            </a:r>
            <a:r>
              <a:rPr lang="de-AT" dirty="0" err="1"/>
              <a:t>extraction</a:t>
            </a:r>
            <a:endParaRPr lang="de-AT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DDC256A5-64A7-40B5-8054-35B123545BDF}"/>
              </a:ext>
            </a:extLst>
          </p:cNvPr>
          <p:cNvGrpSpPr/>
          <p:nvPr/>
        </p:nvGrpSpPr>
        <p:grpSpPr>
          <a:xfrm>
            <a:off x="1197075" y="1147764"/>
            <a:ext cx="10079999" cy="5129475"/>
            <a:chOff x="1342212" y="1296440"/>
            <a:chExt cx="10079999" cy="5931295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D154520-C5FB-42CA-AE64-F52C25A72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1342212" y="1296440"/>
              <a:ext cx="9509760" cy="48214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16FC2BA0-1800-4B64-8C77-FE944DF7DDF8}"/>
                </a:ext>
              </a:extLst>
            </p:cNvPr>
            <p:cNvSpPr/>
            <p:nvPr/>
          </p:nvSpPr>
          <p:spPr>
            <a:xfrm>
              <a:off x="1539132" y="1442240"/>
              <a:ext cx="4419360" cy="677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t" anchorCtr="0" compatLnSpc="1">
              <a:noAutofit/>
            </a:bodyPr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2000" b="0" i="0" u="none" strike="noStrike" cap="non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Positron (7 eV) bunches from the trap</a:t>
              </a:r>
            </a:p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2000" b="0" i="0" u="none" strike="noStrike" cap="non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50 ns and 1 mm (</a:t>
              </a:r>
              <a:r>
                <a:rPr lang="en-US" sz="2000" b="0" i="0" u="none" strike="noStrike" cap="none" baseline="0">
                  <a:ln>
                    <a:noFill/>
                  </a:ln>
                  <a:solidFill>
                    <a:srgbClr val="000000"/>
                  </a:solidFill>
                  <a:latin typeface="Symbol" pitchFamily="18"/>
                  <a:ea typeface="Symbol" pitchFamily="18"/>
                  <a:cs typeface="Symbol" pitchFamily="18"/>
                </a:rPr>
                <a:t></a:t>
              </a:r>
              <a:r>
                <a:rPr lang="en-US" sz="2000" b="0" i="0" u="none" strike="noStrike" cap="non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) in 120 G</a:t>
              </a:r>
            </a:p>
          </p:txBody>
        </p:sp>
        <p:sp>
          <p:nvSpPr>
            <p:cNvPr id="9" name="Gerader Verbinder 8">
              <a:extLst>
                <a:ext uri="{FF2B5EF4-FFF2-40B4-BE49-F238E27FC236}">
                  <a16:creationId xmlns:a16="http://schemas.microsoft.com/office/drawing/2014/main" id="{DC0EDF13-7A74-48C4-8686-547AE941AF45}"/>
                </a:ext>
              </a:extLst>
            </p:cNvPr>
            <p:cNvSpPr/>
            <p:nvPr/>
          </p:nvSpPr>
          <p:spPr>
            <a:xfrm>
              <a:off x="1707252" y="2861720"/>
              <a:ext cx="731880" cy="144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sz="1800" b="0" i="0" u="none" strike="noStrike" cap="non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EC2E48E-E0FE-4A0D-AF92-4150174724CD}"/>
                </a:ext>
              </a:extLst>
            </p:cNvPr>
            <p:cNvSpPr/>
            <p:nvPr/>
          </p:nvSpPr>
          <p:spPr>
            <a:xfrm>
              <a:off x="1715172" y="2459959"/>
              <a:ext cx="723959" cy="619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1">
              <a:noAutofit/>
            </a:bodyPr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2000" b="0" i="0" u="none" strike="noStrike" cap="non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e</a:t>
              </a:r>
              <a:r>
                <a:rPr lang="en-US" sz="2000" b="0" i="0" u="none" strike="noStrike" cap="none" baseline="3300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+</a:t>
              </a: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CDCE075-B8C8-4126-9AFC-643C279BAE12}"/>
                </a:ext>
              </a:extLst>
            </p:cNvPr>
            <p:cNvSpPr/>
            <p:nvPr/>
          </p:nvSpPr>
          <p:spPr>
            <a:xfrm>
              <a:off x="1525092" y="6099135"/>
              <a:ext cx="9897119" cy="1128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5000" rIns="90000" bIns="45000" anchor="t" anchorCtr="0" compatLnSpc="1">
              <a:noAutofit/>
            </a:bodyPr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2000" b="0" i="0" u="none" strike="noStrike" cap="none" baseline="0" dirty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On target (kept at ground): positron bunches of 1 ns with a beam spot of 1 mm</a:t>
              </a:r>
            </a:p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2000" b="0" i="0" u="none" strike="noStrike" cap="none" baseline="0" dirty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icrosoft YaHei" pitchFamily="2"/>
                </a:rPr>
                <a:t>extracted to the field free  e-m region with 90 % efficiency.</a:t>
              </a:r>
            </a:p>
          </p:txBody>
        </p:sp>
      </p:grpSp>
      <p:sp>
        <p:nvSpPr>
          <p:cNvPr id="15" name="Inhaltsplatzhalter 10">
            <a:extLst>
              <a:ext uri="{FF2B5EF4-FFF2-40B4-BE49-F238E27FC236}">
                <a16:creationId xmlns:a16="http://schemas.microsoft.com/office/drawing/2014/main" id="{8D2A773F-FE48-4356-9FCA-74A135C5625A}"/>
              </a:ext>
            </a:extLst>
          </p:cNvPr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AT" sz="1200" dirty="0"/>
          </a:p>
          <a:p>
            <a:r>
              <a:rPr lang="en-US" sz="1200" dirty="0">
                <a:solidFill>
                  <a:srgbClr val="000000"/>
                </a:solidFill>
                <a:latin typeface="Arial" pitchFamily="18"/>
                <a:ea typeface="Times New Roman" pitchFamily="18"/>
                <a:cs typeface="Times New Roman" pitchFamily="18"/>
              </a:rPr>
              <a:t>D. A. Cooke G., </a:t>
            </a:r>
            <a:r>
              <a:rPr lang="en-US" sz="1200" dirty="0" err="1">
                <a:solidFill>
                  <a:srgbClr val="000000"/>
                </a:solidFill>
                <a:latin typeface="Arial" pitchFamily="18"/>
                <a:ea typeface="Times New Roman" pitchFamily="18"/>
                <a:cs typeface="Times New Roman" pitchFamily="18"/>
              </a:rPr>
              <a:t>Barandun</a:t>
            </a:r>
            <a:r>
              <a:rPr lang="en-US" sz="1200" dirty="0">
                <a:solidFill>
                  <a:srgbClr val="000000"/>
                </a:solidFill>
                <a:latin typeface="Arial" pitchFamily="18"/>
                <a:ea typeface="Times New Roman" pitchFamily="18"/>
                <a:cs typeface="Times New Roman" pitchFamily="18"/>
              </a:rPr>
              <a:t>, S </a:t>
            </a:r>
            <a:r>
              <a:rPr lang="en-US" sz="1200" dirty="0" err="1">
                <a:solidFill>
                  <a:srgbClr val="000000"/>
                </a:solidFill>
                <a:latin typeface="Arial" pitchFamily="18"/>
                <a:ea typeface="Times New Roman" pitchFamily="18"/>
                <a:cs typeface="Times New Roman" pitchFamily="18"/>
              </a:rPr>
              <a:t>Vergani</a:t>
            </a:r>
            <a:r>
              <a:rPr lang="en-US" sz="1200" dirty="0">
                <a:solidFill>
                  <a:srgbClr val="000000"/>
                </a:solidFill>
                <a:latin typeface="Arial" pitchFamily="18"/>
                <a:ea typeface="Times New Roman" pitchFamily="18"/>
                <a:cs typeface="Times New Roman" pitchFamily="18"/>
              </a:rPr>
              <a:t>,, B Brown, A Rubbia and P </a:t>
            </a:r>
            <a:r>
              <a:rPr lang="en-US" sz="1200" dirty="0" err="1">
                <a:solidFill>
                  <a:srgbClr val="000000"/>
                </a:solidFill>
                <a:latin typeface="Arial" pitchFamily="18"/>
                <a:ea typeface="Times New Roman" pitchFamily="18"/>
                <a:cs typeface="Times New Roman" pitchFamily="18"/>
              </a:rPr>
              <a:t>Crivelli</a:t>
            </a:r>
            <a:r>
              <a:rPr lang="en-US" sz="1200" dirty="0">
                <a:solidFill>
                  <a:srgbClr val="000000"/>
                </a:solidFill>
                <a:latin typeface="Arial" pitchFamily="18"/>
                <a:ea typeface="Times New Roman" pitchFamily="18"/>
                <a:cs typeface="Times New Roman" pitchFamily="18"/>
              </a:rPr>
              <a:t>, J. Phys. B: At. Mol. Opt. Phys. 49 014001 (2016)</a:t>
            </a:r>
            <a:r>
              <a:rPr lang="en-US" sz="1200" dirty="0"/>
              <a:t>.</a:t>
            </a:r>
            <a:endParaRPr lang="de-AT" sz="1200" dirty="0"/>
          </a:p>
        </p:txBody>
      </p:sp>
      <p:sp>
        <p:nvSpPr>
          <p:cNvPr id="14" name="Datumsplatzhalter 2">
            <a:extLst>
              <a:ext uri="{FF2B5EF4-FFF2-40B4-BE49-F238E27FC236}">
                <a16:creationId xmlns:a16="http://schemas.microsoft.com/office/drawing/2014/main" id="{EB302E31-7FAC-4057-A9AB-6AE412E718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53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318140"/>
          </a:xfrm>
        </p:spPr>
        <p:txBody>
          <a:bodyPr/>
          <a:lstStyle/>
          <a:p>
            <a:r>
              <a:rPr lang="en-GB" dirty="0"/>
              <a:t>Implantation in porous silica thin film</a:t>
            </a:r>
          </a:p>
          <a:p>
            <a:pPr lvl="1"/>
            <a:r>
              <a:rPr lang="en-GB" dirty="0"/>
              <a:t>approx. 1 µm thick, 3-4 nm pore size</a:t>
            </a:r>
          </a:p>
          <a:p>
            <a:pPr lvl="1"/>
            <a:r>
              <a:rPr lang="de-AT" dirty="0"/>
              <a:t>e</a:t>
            </a:r>
            <a:r>
              <a:rPr lang="de-AT" baseline="30000" dirty="0"/>
              <a:t>+</a:t>
            </a:r>
            <a:r>
              <a:rPr lang="de-AT" dirty="0"/>
              <a:t> </a:t>
            </a:r>
            <a:r>
              <a:rPr lang="de-AT" dirty="0" err="1"/>
              <a:t>energy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 </a:t>
            </a:r>
            <a:r>
              <a:rPr lang="de-AT" dirty="0" err="1"/>
              <a:t>few</a:t>
            </a:r>
            <a:r>
              <a:rPr lang="de-AT" dirty="0"/>
              <a:t> </a:t>
            </a:r>
            <a:r>
              <a:rPr lang="de-AT" dirty="0" err="1"/>
              <a:t>keV</a:t>
            </a:r>
            <a:endParaRPr lang="de-AT" dirty="0"/>
          </a:p>
          <a:p>
            <a:pPr lvl="1"/>
            <a:r>
              <a:rPr lang="de-AT" dirty="0"/>
              <a:t>rapid </a:t>
            </a:r>
            <a:r>
              <a:rPr lang="de-AT" dirty="0" err="1"/>
              <a:t>thermalization</a:t>
            </a:r>
            <a:endParaRPr lang="de-AT" dirty="0"/>
          </a:p>
          <a:p>
            <a:r>
              <a:rPr lang="de-AT" dirty="0"/>
              <a:t>Diffuse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annihilate</a:t>
            </a:r>
            <a:endParaRPr lang="de-AT" dirty="0"/>
          </a:p>
          <a:p>
            <a:r>
              <a:rPr lang="de-AT" dirty="0"/>
              <a:t>Form </a:t>
            </a:r>
            <a:r>
              <a:rPr lang="de-AT" dirty="0" err="1"/>
              <a:t>Positronium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capturing</a:t>
            </a:r>
            <a:r>
              <a:rPr lang="de-AT" dirty="0"/>
              <a:t> e</a:t>
            </a:r>
            <a:r>
              <a:rPr lang="de-AT" baseline="30000" dirty="0"/>
              <a:t>-</a:t>
            </a:r>
            <a:r>
              <a:rPr lang="de-AT" dirty="0"/>
              <a:t> </a:t>
            </a:r>
          </a:p>
          <a:p>
            <a:pPr lvl="1"/>
            <a:r>
              <a:rPr lang="de-AT" dirty="0"/>
              <a:t>25% </a:t>
            </a:r>
            <a:r>
              <a:rPr lang="de-AT" dirty="0" err="1"/>
              <a:t>pPs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75% </a:t>
            </a:r>
            <a:r>
              <a:rPr lang="de-AT" dirty="0" err="1"/>
              <a:t>oPs</a:t>
            </a:r>
            <a:endParaRPr lang="de-AT" dirty="0"/>
          </a:p>
          <a:p>
            <a:pPr lvl="1"/>
            <a:r>
              <a:rPr lang="de-AT" dirty="0" err="1"/>
              <a:t>diffusion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surface</a:t>
            </a:r>
            <a:endParaRPr lang="de-AT" dirty="0"/>
          </a:p>
          <a:p>
            <a:pPr lvl="1"/>
            <a:r>
              <a:rPr lang="de-AT" dirty="0" err="1"/>
              <a:t>emission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</a:t>
            </a:r>
            <a:r>
              <a:rPr lang="de-AT" dirty="0" err="1"/>
              <a:t>vacuum</a:t>
            </a:r>
            <a:endParaRPr lang="de-AT" dirty="0"/>
          </a:p>
          <a:p>
            <a:pPr lvl="2"/>
            <a:r>
              <a:rPr lang="de-AT" dirty="0"/>
              <a:t>W</a:t>
            </a:r>
            <a:r>
              <a:rPr lang="de-AT" baseline="-25000" dirty="0"/>
              <a:t>Ps </a:t>
            </a:r>
            <a:r>
              <a:rPr lang="de-AT" dirty="0"/>
              <a:t>= µ</a:t>
            </a:r>
            <a:r>
              <a:rPr lang="de-AT" baseline="-25000" dirty="0" err="1"/>
              <a:t>Ps</a:t>
            </a:r>
            <a:r>
              <a:rPr lang="de-AT" dirty="0"/>
              <a:t> + E</a:t>
            </a:r>
            <a:r>
              <a:rPr lang="de-AT" baseline="-25000" dirty="0"/>
              <a:t>B</a:t>
            </a:r>
            <a:r>
              <a:rPr lang="de-AT" dirty="0"/>
              <a:t> - 6.8 eV &lt; 0 eV</a:t>
            </a:r>
            <a:endParaRPr lang="en-GB" dirty="0"/>
          </a:p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67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en-GB" dirty="0"/>
              <a:t>Positronium formation</a:t>
            </a:r>
          </a:p>
        </p:txBody>
      </p:sp>
      <p:sp>
        <p:nvSpPr>
          <p:cNvPr id="8" name="Inhaltsplatzhalter 10"/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  <a:p>
            <a:r>
              <a:rPr lang="en-US" sz="1200" dirty="0"/>
              <a:t>P. </a:t>
            </a:r>
            <a:r>
              <a:rPr lang="en-US" sz="1200" dirty="0" err="1"/>
              <a:t>Crivelli</a:t>
            </a:r>
            <a:r>
              <a:rPr lang="en-US" sz="1200" dirty="0"/>
              <a:t> et al., Phys. Rev. A. 81, 052703 (2010).</a:t>
            </a:r>
            <a:endParaRPr lang="de-AT" sz="12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1851" y="1682281"/>
            <a:ext cx="3240667" cy="4029637"/>
          </a:xfrm>
          <a:prstGeom prst="rect">
            <a:avLst/>
          </a:prstGeom>
        </p:spPr>
      </p:pic>
      <p:cxnSp>
        <p:nvCxnSpPr>
          <p:cNvPr id="12" name="Gerade Verbindung mit Pfeil 11"/>
          <p:cNvCxnSpPr/>
          <p:nvPr/>
        </p:nvCxnSpPr>
        <p:spPr>
          <a:xfrm>
            <a:off x="7234458" y="2254294"/>
            <a:ext cx="2376264" cy="0"/>
          </a:xfrm>
          <a:prstGeom prst="straightConnector1">
            <a:avLst/>
          </a:prstGeom>
          <a:ln w="1905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6885707" y="2045285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e</a:t>
            </a:r>
            <a:r>
              <a:rPr lang="de-AT" baseline="30000" dirty="0"/>
              <a:t>+</a:t>
            </a:r>
            <a:endParaRPr lang="de-AT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340919">
            <a:off x="9425721" y="1500216"/>
            <a:ext cx="279368" cy="1498409"/>
          </a:xfrm>
          <a:prstGeom prst="rect">
            <a:avLst/>
          </a:prstGeom>
        </p:spPr>
      </p:pic>
      <p:cxnSp>
        <p:nvCxnSpPr>
          <p:cNvPr id="14" name="Gerade Verbindung mit Pfeil 13"/>
          <p:cNvCxnSpPr/>
          <p:nvPr/>
        </p:nvCxnSpPr>
        <p:spPr>
          <a:xfrm>
            <a:off x="7234458" y="3679935"/>
            <a:ext cx="2376264" cy="0"/>
          </a:xfrm>
          <a:prstGeom prst="straightConnector1">
            <a:avLst/>
          </a:prstGeom>
          <a:ln w="1905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885707" y="347092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e</a:t>
            </a:r>
            <a:r>
              <a:rPr lang="de-AT" baseline="30000" dirty="0"/>
              <a:t>+</a:t>
            </a:r>
            <a:endParaRPr lang="de-AT" dirty="0"/>
          </a:p>
        </p:txBody>
      </p:sp>
      <p:cxnSp>
        <p:nvCxnSpPr>
          <p:cNvPr id="16" name="Gerade Verbindung mit Pfeil 15"/>
          <p:cNvCxnSpPr>
            <a:cxnSpLocks/>
          </p:cNvCxnSpPr>
          <p:nvPr/>
        </p:nvCxnSpPr>
        <p:spPr>
          <a:xfrm>
            <a:off x="7223169" y="4668312"/>
            <a:ext cx="2770171" cy="0"/>
          </a:xfrm>
          <a:prstGeom prst="straightConnector1">
            <a:avLst/>
          </a:prstGeom>
          <a:ln w="1905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863129" y="445930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e</a:t>
            </a:r>
            <a:r>
              <a:rPr lang="de-AT" baseline="30000" dirty="0"/>
              <a:t>+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2885" y="4635695"/>
            <a:ext cx="1708378" cy="1097561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9976223" y="426636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Ps</a:t>
            </a:r>
            <a:endParaRPr lang="de-AT" dirty="0"/>
          </a:p>
        </p:txBody>
      </p:sp>
      <p:sp>
        <p:nvSpPr>
          <p:cNvPr id="20" name="Textfeld 19"/>
          <p:cNvSpPr txBox="1"/>
          <p:nvPr/>
        </p:nvSpPr>
        <p:spPr>
          <a:xfrm>
            <a:off x="9561548" y="3262959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Ps</a:t>
            </a:r>
            <a:endParaRPr lang="de-AT" dirty="0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6856" y="3665749"/>
            <a:ext cx="2059322" cy="768987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7368739" y="41658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oPs</a:t>
            </a:r>
            <a:endParaRPr lang="de-AT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448829">
            <a:off x="8739646" y="4767750"/>
            <a:ext cx="279368" cy="1498409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167886">
            <a:off x="7700111" y="3685146"/>
            <a:ext cx="221746" cy="728241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860852">
            <a:off x="8294084" y="4077967"/>
            <a:ext cx="221746" cy="728241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2454636">
            <a:off x="7689050" y="4360510"/>
            <a:ext cx="221746" cy="728241"/>
          </a:xfrm>
          <a:prstGeom prst="rect">
            <a:avLst/>
          </a:prstGeom>
        </p:spPr>
      </p:pic>
      <p:sp>
        <p:nvSpPr>
          <p:cNvPr id="28" name="Datumsplatzhalter 2">
            <a:extLst>
              <a:ext uri="{FF2B5EF4-FFF2-40B4-BE49-F238E27FC236}">
                <a16:creationId xmlns:a16="http://schemas.microsoft.com/office/drawing/2014/main" id="{CD7A1972-93EC-4B73-B844-44DC15BD08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27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Inhaltsplatzhalter 10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592714"/>
                <a:ext cx="11537950" cy="4318140"/>
              </a:xfrm>
            </p:spPr>
            <p:txBody>
              <a:bodyPr/>
              <a:lstStyle/>
              <a:p>
                <a:r>
                  <a:rPr lang="de-AT" dirty="0"/>
                  <a:t>Very </a:t>
                </a:r>
                <a:r>
                  <a:rPr lang="de-AT" dirty="0" err="1"/>
                  <a:t>efficient</a:t>
                </a:r>
                <a:endParaRPr lang="de-AT" dirty="0"/>
              </a:p>
              <a:p>
                <a:pPr lvl="1"/>
                <a:r>
                  <a:rPr lang="de-AT" dirty="0"/>
                  <a:t>≈ 30% </a:t>
                </a:r>
                <a:r>
                  <a:rPr lang="de-AT" dirty="0" err="1"/>
                  <a:t>of</a:t>
                </a:r>
                <a:r>
                  <a:rPr lang="de-AT" dirty="0"/>
                  <a:t> </a:t>
                </a:r>
                <a:r>
                  <a:rPr lang="de-AT" dirty="0" err="1"/>
                  <a:t>incident</a:t>
                </a:r>
                <a:r>
                  <a:rPr lang="de-AT" dirty="0"/>
                  <a:t> e</a:t>
                </a:r>
                <a:r>
                  <a:rPr lang="de-AT" baseline="30000" dirty="0"/>
                  <a:t>+</a:t>
                </a:r>
                <a:r>
                  <a:rPr lang="de-AT" dirty="0"/>
                  <a:t> </a:t>
                </a:r>
                <a:r>
                  <a:rPr lang="de-AT" dirty="0" err="1"/>
                  <a:t>produce</a:t>
                </a:r>
                <a:r>
                  <a:rPr lang="de-AT" dirty="0"/>
                  <a:t> </a:t>
                </a:r>
                <a:r>
                  <a:rPr lang="de-AT" dirty="0" err="1"/>
                  <a:t>oPs</a:t>
                </a:r>
                <a:r>
                  <a:rPr lang="de-AT" dirty="0"/>
                  <a:t> </a:t>
                </a:r>
                <a:r>
                  <a:rPr lang="de-AT" dirty="0" err="1"/>
                  <a:t>into</a:t>
                </a:r>
                <a:r>
                  <a:rPr lang="de-AT" dirty="0"/>
                  <a:t> </a:t>
                </a:r>
                <a:r>
                  <a:rPr lang="de-AT" dirty="0" err="1"/>
                  <a:t>vacuum</a:t>
                </a:r>
                <a:endParaRPr lang="en-GB" dirty="0"/>
              </a:p>
              <a:p>
                <a:r>
                  <a:rPr lang="en-GB" dirty="0"/>
                  <a:t>Almost monoenergetic</a:t>
                </a:r>
              </a:p>
              <a:p>
                <a:pPr lvl="1"/>
                <a:r>
                  <a:rPr lang="de-AT" dirty="0"/>
                  <a:t>≈ 40 </a:t>
                </a:r>
                <a:r>
                  <a:rPr lang="de-AT" dirty="0" err="1"/>
                  <a:t>meV</a:t>
                </a:r>
                <a:r>
                  <a:rPr lang="de-AT" dirty="0"/>
                  <a:t> (≈ 10</a:t>
                </a:r>
                <a:r>
                  <a:rPr lang="de-AT" baseline="30000" dirty="0"/>
                  <a:t>5</a:t>
                </a:r>
                <a:r>
                  <a:rPr lang="de-AT" dirty="0"/>
                  <a:t> m/s!)</a:t>
                </a:r>
              </a:p>
              <a:p>
                <a:pPr lvl="1"/>
                <a:r>
                  <a:rPr lang="de-AT" dirty="0" err="1"/>
                  <a:t>deBroglie</a:t>
                </a:r>
                <a:r>
                  <a:rPr lang="de-AT" dirty="0"/>
                  <a:t> </a:t>
                </a:r>
                <a:r>
                  <a:rPr lang="de-AT" dirty="0" err="1"/>
                  <a:t>wavelength</a:t>
                </a:r>
                <a:r>
                  <a:rPr lang="de-AT" dirty="0"/>
                  <a:t> </a:t>
                </a:r>
                <a:r>
                  <a:rPr lang="de-AT" dirty="0" err="1"/>
                  <a:t>of</a:t>
                </a:r>
                <a:r>
                  <a:rPr lang="de-AT" dirty="0"/>
                  <a:t> </a:t>
                </a:r>
                <a:r>
                  <a:rPr lang="de-AT" dirty="0" err="1"/>
                  <a:t>Ps</a:t>
                </a:r>
                <a:r>
                  <a:rPr lang="de-AT" dirty="0"/>
                  <a:t>: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𝑃𝑠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  <m:sSub>
                              <m:sSubPr>
                                <m:ctrlP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  <m:t>𝑃𝑠</m:t>
                                </m:r>
                              </m:sub>
                            </m:s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  <m:t>𝑃𝑠</m:t>
                                </m:r>
                              </m:sub>
                            </m:sSub>
                          </m:e>
                        </m:rad>
                      </m:den>
                    </m:f>
                    <m:r>
                      <a:rPr lang="de-AT" b="0" i="1" smtClean="0">
                        <a:latin typeface="Cambria Math" panose="02040503050406030204" pitchFamily="18" charset="0"/>
                      </a:rPr>
                      <m:t>≈0.9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𝑛𝑚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𝑒𝑉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</a:rPr>
                                  <m:t>𝑃𝑠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de-AT" dirty="0"/>
              </a:p>
              <a:p>
                <a:pPr lvl="2"/>
                <a:r>
                  <a:rPr lang="de-AT" dirty="0" err="1"/>
                  <a:t>for</a:t>
                </a:r>
                <a:r>
                  <a:rPr lang="de-AT" dirty="0"/>
                  <a:t> ≈100 </a:t>
                </a:r>
                <a:r>
                  <a:rPr lang="de-AT" dirty="0" err="1"/>
                  <a:t>meV</a:t>
                </a:r>
                <a:r>
                  <a:rPr lang="de-AT" dirty="0"/>
                  <a:t> </a:t>
                </a:r>
                <a:r>
                  <a:rPr lang="de-AT" dirty="0" err="1"/>
                  <a:t>this</a:t>
                </a:r>
                <a:r>
                  <a:rPr lang="de-AT" dirty="0"/>
                  <a:t> </a:t>
                </a:r>
                <a:r>
                  <a:rPr lang="de-AT" dirty="0" err="1"/>
                  <a:t>becomes</a:t>
                </a:r>
                <a:r>
                  <a:rPr lang="de-AT" dirty="0"/>
                  <a:t> </a:t>
                </a:r>
                <a:r>
                  <a:rPr lang="de-AT" dirty="0" err="1"/>
                  <a:t>comparable</a:t>
                </a:r>
                <a:r>
                  <a:rPr lang="de-AT" dirty="0"/>
                  <a:t> </a:t>
                </a:r>
                <a:r>
                  <a:rPr lang="de-AT" dirty="0" err="1"/>
                  <a:t>to</a:t>
                </a:r>
                <a:r>
                  <a:rPr lang="de-AT" dirty="0"/>
                  <a:t> </a:t>
                </a:r>
                <a:r>
                  <a:rPr lang="de-AT" dirty="0" err="1"/>
                  <a:t>pore</a:t>
                </a:r>
                <a:r>
                  <a:rPr lang="de-AT" dirty="0"/>
                  <a:t> </a:t>
                </a:r>
                <a:r>
                  <a:rPr lang="de-AT" dirty="0" err="1"/>
                  <a:t>size</a:t>
                </a:r>
                <a:r>
                  <a:rPr lang="de-AT" dirty="0"/>
                  <a:t>!</a:t>
                </a:r>
              </a:p>
              <a:p>
                <a:pPr lvl="1"/>
                <a:r>
                  <a:rPr lang="de-AT" dirty="0" err="1"/>
                  <a:t>particle</a:t>
                </a:r>
                <a:r>
                  <a:rPr lang="de-AT" dirty="0"/>
                  <a:t> in a box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AT" i="1">
                            <a:latin typeface="Cambria Math" panose="02040503050406030204" pitchFamily="18" charset="0"/>
                          </a:rPr>
                          <m:t>𝑃𝑠</m:t>
                        </m:r>
                      </m:sub>
                    </m:sSub>
                    <m:r>
                      <a:rPr lang="de-AT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de-AT" i="1">
                        <a:latin typeface="Cambria Math" panose="02040503050406030204" pitchFamily="18" charset="0"/>
                      </a:rPr>
                      <m:t>≈0.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A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𝑛𝑚</m:t>
                                </m:r>
                              </m:num>
                              <m:den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de-AT" dirty="0"/>
              </a:p>
            </p:txBody>
          </p:sp>
        </mc:Choice>
        <mc:Fallback xmlns="">
          <p:sp>
            <p:nvSpPr>
              <p:cNvPr id="11" name="Inhaltsplatzhalt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592714"/>
                <a:ext cx="11537950" cy="4318140"/>
              </a:xfrm>
              <a:blipFill>
                <a:blip r:embed="rId2"/>
                <a:stretch>
                  <a:fillRect l="-264" t="-1975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en-GB" dirty="0"/>
              <a:t>Positronium emission into vacuum</a:t>
            </a:r>
          </a:p>
        </p:txBody>
      </p:sp>
      <p:sp>
        <p:nvSpPr>
          <p:cNvPr id="8" name="Inhaltsplatzhalter 10"/>
          <p:cNvSpPr txBox="1">
            <a:spLocks/>
          </p:cNvSpPr>
          <p:nvPr/>
        </p:nvSpPr>
        <p:spPr>
          <a:xfrm>
            <a:off x="323850" y="59108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  <a:p>
            <a:r>
              <a:rPr lang="en-US" sz="1200" dirty="0"/>
              <a:t>P. </a:t>
            </a:r>
            <a:r>
              <a:rPr lang="en-US" sz="1200" dirty="0" err="1"/>
              <a:t>Crivelli</a:t>
            </a:r>
            <a:r>
              <a:rPr lang="en-US" sz="1200" dirty="0"/>
              <a:t> et al., Phys. Rev. A. 81, 052703 (2010).</a:t>
            </a:r>
            <a:endParaRPr lang="de-AT" sz="12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715" y="2900459"/>
            <a:ext cx="5185249" cy="324028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2259" y="1194842"/>
            <a:ext cx="3779952" cy="1800411"/>
          </a:xfrm>
          <a:prstGeom prst="rect">
            <a:avLst/>
          </a:prstGeom>
        </p:spPr>
      </p:pic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8EB1D846-3D99-4F33-A7E4-913C1E6C3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85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 descr="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4" name="Fußzeilenplatzhalter 3" descr="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Michael W. Heiss</a:t>
            </a:r>
          </a:p>
        </p:txBody>
      </p:sp>
      <p:sp>
        <p:nvSpPr>
          <p:cNvPr id="5" name="Foliennummernplatzhalter 4" descr="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sp>
        <p:nvSpPr>
          <p:cNvPr id="6" name="Titel 5" descr="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Part 1			</a:t>
            </a:r>
            <a:r>
              <a:rPr lang="en-US" u="sng" dirty="0"/>
              <a:t>1S-2S</a:t>
            </a:r>
            <a:r>
              <a:rPr lang="en-US" dirty="0"/>
              <a:t>		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HFS</a:t>
            </a:r>
            <a:endParaRPr lang="en-US" noProof="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153CBBD-BF4A-4B92-A7AD-086370B83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911" y="1279793"/>
            <a:ext cx="4591242" cy="280682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779A354-8297-4616-9B8B-372F45DEAC50}"/>
              </a:ext>
            </a:extLst>
          </p:cNvPr>
          <p:cNvSpPr txBox="1"/>
          <p:nvPr/>
        </p:nvSpPr>
        <p:spPr>
          <a:xfrm>
            <a:off x="8767737" y="1457365"/>
            <a:ext cx="1197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/>
              <a:t>Theory: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6C56A59-2277-4FEB-A73C-99818534203F}"/>
              </a:ext>
            </a:extLst>
          </p:cNvPr>
          <p:cNvSpPr txBox="1"/>
          <p:nvPr/>
        </p:nvSpPr>
        <p:spPr>
          <a:xfrm>
            <a:off x="8887115" y="1969408"/>
            <a:ext cx="3107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de-AT" sz="1600" baseline="30000" dirty="0" err="1">
                <a:latin typeface="+mj-lt"/>
                <a:cs typeface="Times New Roman" panose="02020603050405020304" pitchFamily="18" charset="0"/>
              </a:rPr>
              <a:t>theory</a:t>
            </a:r>
            <a:r>
              <a:rPr lang="de-AT" sz="1600" dirty="0">
                <a:latin typeface="+mj-lt"/>
                <a:cs typeface="Times New Roman" panose="02020603050405020304" pitchFamily="18" charset="0"/>
              </a:rPr>
              <a:t> = 1233607222.2(6) MHz</a:t>
            </a:r>
            <a:endParaRPr lang="de-AT" sz="1600" dirty="0">
              <a:latin typeface="+mj-lt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48D2F7D-A2C2-4984-B0CD-79226B5B9281}"/>
              </a:ext>
            </a:extLst>
          </p:cNvPr>
          <p:cNvSpPr txBox="1"/>
          <p:nvPr/>
        </p:nvSpPr>
        <p:spPr>
          <a:xfrm>
            <a:off x="8873272" y="2348808"/>
            <a:ext cx="2716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latin typeface="+mj-lt"/>
                <a:cs typeface="Times New Roman" panose="02020603050405020304" pitchFamily="18" charset="0"/>
              </a:rPr>
              <a:t>K. </a:t>
            </a:r>
            <a:r>
              <a:rPr lang="de-AT" sz="1200" dirty="0" err="1">
                <a:latin typeface="+mj-lt"/>
                <a:cs typeface="Times New Roman" panose="02020603050405020304" pitchFamily="18" charset="0"/>
              </a:rPr>
              <a:t>Pachucki</a:t>
            </a:r>
            <a:r>
              <a:rPr lang="de-AT" sz="12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de-AT" sz="1200" dirty="0" err="1">
                <a:latin typeface="+mj-lt"/>
                <a:cs typeface="Times New Roman" panose="02020603050405020304" pitchFamily="18" charset="0"/>
              </a:rPr>
              <a:t>and</a:t>
            </a:r>
            <a:r>
              <a:rPr lang="de-AT" sz="1200" dirty="0">
                <a:latin typeface="+mj-lt"/>
                <a:cs typeface="Times New Roman" panose="02020603050405020304" pitchFamily="18" charset="0"/>
              </a:rPr>
              <a:t> S.G. </a:t>
            </a:r>
            <a:r>
              <a:rPr lang="de-AT" sz="1200" dirty="0" err="1">
                <a:latin typeface="+mj-lt"/>
                <a:cs typeface="Times New Roman" panose="02020603050405020304" pitchFamily="18" charset="0"/>
              </a:rPr>
              <a:t>Karshenboim</a:t>
            </a:r>
            <a:r>
              <a:rPr lang="de-AT" sz="1200" dirty="0">
                <a:latin typeface="+mj-lt"/>
                <a:cs typeface="Times New Roman" panose="02020603050405020304" pitchFamily="18" charset="0"/>
              </a:rPr>
              <a:t>,</a:t>
            </a:r>
          </a:p>
          <a:p>
            <a:r>
              <a:rPr lang="de-AT" sz="1200" dirty="0">
                <a:latin typeface="+mj-lt"/>
                <a:cs typeface="Times New Roman" panose="02020603050405020304" pitchFamily="18" charset="0"/>
              </a:rPr>
              <a:t>Phys. Rev. A60, 2792 (1999).</a:t>
            </a:r>
          </a:p>
          <a:p>
            <a:r>
              <a:rPr lang="de-AT" sz="1200" dirty="0">
                <a:latin typeface="+mj-lt"/>
                <a:cs typeface="Times New Roman" panose="02020603050405020304" pitchFamily="18" charset="0"/>
              </a:rPr>
              <a:t>K. </a:t>
            </a:r>
            <a:r>
              <a:rPr lang="de-AT" sz="1200" dirty="0" err="1">
                <a:latin typeface="+mj-lt"/>
                <a:cs typeface="Times New Roman" panose="02020603050405020304" pitchFamily="18" charset="0"/>
              </a:rPr>
              <a:t>Melnikov</a:t>
            </a:r>
            <a:r>
              <a:rPr lang="de-AT" sz="12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de-AT" sz="1200" dirty="0" err="1">
                <a:latin typeface="+mj-lt"/>
                <a:cs typeface="Times New Roman" panose="02020603050405020304" pitchFamily="18" charset="0"/>
              </a:rPr>
              <a:t>and</a:t>
            </a:r>
            <a:r>
              <a:rPr lang="de-AT" sz="1200" dirty="0">
                <a:latin typeface="+mj-lt"/>
                <a:cs typeface="Times New Roman" panose="02020603050405020304" pitchFamily="18" charset="0"/>
              </a:rPr>
              <a:t> A. </a:t>
            </a:r>
            <a:r>
              <a:rPr lang="de-AT" sz="1200" dirty="0" err="1">
                <a:latin typeface="+mj-lt"/>
                <a:cs typeface="Times New Roman" panose="02020603050405020304" pitchFamily="18" charset="0"/>
              </a:rPr>
              <a:t>Yelkhovsky</a:t>
            </a:r>
            <a:r>
              <a:rPr lang="de-AT" sz="1200" dirty="0">
                <a:latin typeface="+mj-lt"/>
                <a:cs typeface="Times New Roman" panose="02020603050405020304" pitchFamily="18" charset="0"/>
              </a:rPr>
              <a:t>,</a:t>
            </a:r>
          </a:p>
          <a:p>
            <a:r>
              <a:rPr lang="de-AT" sz="1200" dirty="0">
                <a:latin typeface="+mj-lt"/>
              </a:rPr>
              <a:t>Phys. </a:t>
            </a:r>
            <a:r>
              <a:rPr lang="de-AT" sz="1200" dirty="0" err="1">
                <a:latin typeface="+mj-lt"/>
              </a:rPr>
              <a:t>Lett</a:t>
            </a:r>
            <a:r>
              <a:rPr lang="de-AT" sz="1200" dirty="0">
                <a:latin typeface="+mj-lt"/>
              </a:rPr>
              <a:t>. B458, 143 (1999).</a:t>
            </a:r>
          </a:p>
          <a:p>
            <a:r>
              <a:rPr lang="de-AT" sz="1200" dirty="0">
                <a:latin typeface="+mj-lt"/>
              </a:rPr>
              <a:t>G. Adkins, Parsons </a:t>
            </a:r>
            <a:r>
              <a:rPr lang="de-AT" sz="1200" dirty="0" err="1">
                <a:latin typeface="+mj-lt"/>
              </a:rPr>
              <a:t>and</a:t>
            </a:r>
            <a:r>
              <a:rPr lang="de-AT" sz="1200" dirty="0">
                <a:latin typeface="+mj-lt"/>
              </a:rPr>
              <a:t> Fell,</a:t>
            </a:r>
          </a:p>
          <a:p>
            <a:r>
              <a:rPr lang="de-AT" sz="1200" dirty="0">
                <a:latin typeface="+mj-lt"/>
              </a:rPr>
              <a:t>PRL 115 233401 (2015)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32E42B8-D010-46E8-91DD-4B1CCF7730AF}"/>
              </a:ext>
            </a:extLst>
          </p:cNvPr>
          <p:cNvSpPr txBox="1"/>
          <p:nvPr/>
        </p:nvSpPr>
        <p:spPr>
          <a:xfrm>
            <a:off x="5298648" y="4088105"/>
            <a:ext cx="1507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600" dirty="0"/>
              <a:t>Experiments: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7B6F736-A5FC-4BE2-9360-C74FFBCE1BCA}"/>
              </a:ext>
            </a:extLst>
          </p:cNvPr>
          <p:cNvSpPr txBox="1"/>
          <p:nvPr/>
        </p:nvSpPr>
        <p:spPr>
          <a:xfrm>
            <a:off x="7045529" y="4068351"/>
            <a:ext cx="3606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de-AT" sz="1600" baseline="300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de-AT" sz="1600" dirty="0">
                <a:latin typeface="+mj-lt"/>
                <a:cs typeface="Times New Roman" panose="02020603050405020304" pitchFamily="18" charset="0"/>
              </a:rPr>
              <a:t> = 1233607216.4(3.2) MHz</a:t>
            </a:r>
            <a:endParaRPr lang="de-AT" sz="1600" dirty="0">
              <a:latin typeface="+mj-lt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34E6B1F-3E03-4F57-B699-BEA69B7E64C2}"/>
              </a:ext>
            </a:extLst>
          </p:cNvPr>
          <p:cNvSpPr txBox="1"/>
          <p:nvPr/>
        </p:nvSpPr>
        <p:spPr>
          <a:xfrm>
            <a:off x="7045529" y="4715860"/>
            <a:ext cx="3606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de-AT" sz="1600" baseline="30000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de-AT" sz="1600" dirty="0">
                <a:latin typeface="+mj-lt"/>
                <a:cs typeface="Times New Roman" panose="02020603050405020304" pitchFamily="18" charset="0"/>
              </a:rPr>
              <a:t> = 1233607218.9(10.7) MHz</a:t>
            </a:r>
            <a:endParaRPr lang="de-AT" sz="1600" dirty="0">
              <a:latin typeface="+mj-lt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BEDC5C1-3968-4042-B1F2-6E065807B751}"/>
              </a:ext>
            </a:extLst>
          </p:cNvPr>
          <p:cNvSpPr txBox="1"/>
          <p:nvPr/>
        </p:nvSpPr>
        <p:spPr>
          <a:xfrm>
            <a:off x="6893859" y="4372953"/>
            <a:ext cx="3941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latin typeface="+mj-lt"/>
              </a:rPr>
              <a:t>M. S. Fee et al., Phys. Rev. </a:t>
            </a:r>
            <a:r>
              <a:rPr lang="de-AT" sz="1200" dirty="0" err="1">
                <a:latin typeface="+mj-lt"/>
              </a:rPr>
              <a:t>Lett</a:t>
            </a:r>
            <a:r>
              <a:rPr lang="de-AT" sz="1200" dirty="0">
                <a:latin typeface="+mj-lt"/>
              </a:rPr>
              <a:t>. 70, 1397 (1993)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296D1F4-5F65-423B-9F4A-C3239EDC4007}"/>
              </a:ext>
            </a:extLst>
          </p:cNvPr>
          <p:cNvSpPr txBox="1"/>
          <p:nvPr/>
        </p:nvSpPr>
        <p:spPr>
          <a:xfrm>
            <a:off x="6869549" y="5024209"/>
            <a:ext cx="5200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latin typeface="+mj-lt"/>
              </a:rPr>
              <a:t>S. Chu, A. P. Mills, Jr. </a:t>
            </a:r>
            <a:r>
              <a:rPr lang="de-AT" sz="1200" dirty="0" err="1">
                <a:latin typeface="+mj-lt"/>
              </a:rPr>
              <a:t>and</a:t>
            </a:r>
            <a:r>
              <a:rPr lang="de-AT" sz="1200" dirty="0">
                <a:latin typeface="+mj-lt"/>
              </a:rPr>
              <a:t> J. Hall, Phys. Rev. </a:t>
            </a:r>
            <a:r>
              <a:rPr lang="de-AT" sz="1200" dirty="0" err="1">
                <a:latin typeface="+mj-lt"/>
              </a:rPr>
              <a:t>Lett</a:t>
            </a:r>
            <a:r>
              <a:rPr lang="de-AT" sz="1200" dirty="0">
                <a:latin typeface="+mj-lt"/>
              </a:rPr>
              <a:t>. 52, 1689 (1984) </a:t>
            </a:r>
          </a:p>
        </p:txBody>
      </p:sp>
      <p:sp>
        <p:nvSpPr>
          <p:cNvPr id="2" name="Inhaltsplatzhalter 1" descr=" 2"/>
          <p:cNvSpPr>
            <a:spLocks noGrp="1"/>
          </p:cNvSpPr>
          <p:nvPr>
            <p:ph idx="1"/>
          </p:nvPr>
        </p:nvSpPr>
        <p:spPr>
          <a:xfrm>
            <a:off x="323850" y="1592714"/>
            <a:ext cx="11537950" cy="4641396"/>
          </a:xfrm>
        </p:spPr>
        <p:txBody>
          <a:bodyPr/>
          <a:lstStyle/>
          <a:p>
            <a:r>
              <a:rPr lang="en-US" noProof="0" dirty="0"/>
              <a:t>Ps is purely leptonic system</a:t>
            </a:r>
          </a:p>
          <a:p>
            <a:r>
              <a:rPr lang="en-US" noProof="0" dirty="0"/>
              <a:t>(almost) </a:t>
            </a:r>
            <a:r>
              <a:rPr lang="en-US" dirty="0"/>
              <a:t>f</a:t>
            </a:r>
            <a:r>
              <a:rPr lang="en-US" noProof="0" dirty="0" err="1"/>
              <a:t>ree</a:t>
            </a:r>
            <a:r>
              <a:rPr lang="en-US" noProof="0" dirty="0"/>
              <a:t> from</a:t>
            </a:r>
          </a:p>
          <a:p>
            <a:pPr lvl="1"/>
            <a:r>
              <a:rPr lang="en-US" noProof="0" dirty="0"/>
              <a:t>QCD effects</a:t>
            </a:r>
          </a:p>
          <a:p>
            <a:pPr lvl="1"/>
            <a:r>
              <a:rPr lang="en-US" noProof="0" dirty="0"/>
              <a:t>weak force effects</a:t>
            </a:r>
          </a:p>
          <a:p>
            <a:r>
              <a:rPr lang="en-US" noProof="0" dirty="0"/>
              <a:t>Precision test bench for</a:t>
            </a:r>
          </a:p>
          <a:p>
            <a:pPr lvl="1"/>
            <a:r>
              <a:rPr lang="en-US" noProof="0" dirty="0"/>
              <a:t>bound state QED</a:t>
            </a:r>
          </a:p>
          <a:p>
            <a:r>
              <a:rPr lang="en-US" noProof="0" dirty="0"/>
              <a:t>1S-2S transition</a:t>
            </a:r>
          </a:p>
          <a:p>
            <a:pPr lvl="1"/>
            <a:r>
              <a:rPr lang="de-AT" dirty="0"/>
              <a:t>0.5 ppb </a:t>
            </a:r>
            <a:r>
              <a:rPr lang="de-AT" dirty="0" err="1"/>
              <a:t>precision</a:t>
            </a:r>
            <a:endParaRPr lang="de-AT" dirty="0"/>
          </a:p>
          <a:p>
            <a:pPr lvl="1"/>
            <a:r>
              <a:rPr lang="de-AT" dirty="0">
                <a:solidFill>
                  <a:srgbClr val="FF0000"/>
                </a:solidFill>
                <a:sym typeface="Wingdings" panose="05000000000000000000" pitchFamily="2" charset="2"/>
              </a:rPr>
              <a:t>check </a:t>
            </a:r>
            <a:r>
              <a:rPr lang="de-AT" dirty="0" err="1">
                <a:solidFill>
                  <a:srgbClr val="FF0000"/>
                </a:solidFill>
                <a:sym typeface="Wingdings" panose="05000000000000000000" pitchFamily="2" charset="2"/>
              </a:rPr>
              <a:t>bound</a:t>
            </a:r>
            <a:r>
              <a:rPr lang="de-AT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rgbClr val="FF0000"/>
                </a:solidFill>
                <a:sym typeface="Wingdings" panose="05000000000000000000" pitchFamily="2" charset="2"/>
              </a:rPr>
              <a:t>state</a:t>
            </a:r>
            <a:r>
              <a:rPr lang="de-AT" dirty="0">
                <a:solidFill>
                  <a:srgbClr val="FF0000"/>
                </a:solidFill>
                <a:sym typeface="Wingdings" panose="05000000000000000000" pitchFamily="2" charset="2"/>
              </a:rPr>
              <a:t> QED </a:t>
            </a:r>
            <a:r>
              <a:rPr lang="de-AT" dirty="0" err="1">
                <a:solidFill>
                  <a:srgbClr val="FF0000"/>
                </a:solidFill>
                <a:sym typeface="Wingdings" panose="05000000000000000000" pitchFamily="2" charset="2"/>
              </a:rPr>
              <a:t>up</a:t>
            </a:r>
            <a:r>
              <a:rPr lang="de-AT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rgbClr val="FF0000"/>
                </a:solidFill>
                <a:sym typeface="Wingdings" panose="05000000000000000000" pitchFamily="2" charset="2"/>
              </a:rPr>
              <a:t>to</a:t>
            </a:r>
            <a:r>
              <a:rPr lang="de-AT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AT" dirty="0" err="1">
                <a:solidFill>
                  <a:srgbClr val="FF0000"/>
                </a:solidFill>
                <a:sym typeface="Wingdings" panose="05000000000000000000" pitchFamily="2" charset="2"/>
              </a:rPr>
              <a:t>order</a:t>
            </a:r>
            <a:r>
              <a:rPr lang="de-AT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l-GR" dirty="0">
                <a:solidFill>
                  <a:srgbClr val="FF0000"/>
                </a:solidFill>
                <a:sym typeface="Wingdings" panose="05000000000000000000" pitchFamily="2" charset="2"/>
              </a:rPr>
              <a:t>α</a:t>
            </a:r>
            <a:r>
              <a:rPr lang="de-AT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7</a:t>
            </a:r>
            <a:r>
              <a:rPr lang="de-AT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4740592C-A222-4F43-A9A4-4EAB146E7508}"/>
              </a:ext>
            </a:extLst>
          </p:cNvPr>
          <p:cNvSpPr/>
          <p:nvPr/>
        </p:nvSpPr>
        <p:spPr>
          <a:xfrm>
            <a:off x="3969383" y="5132503"/>
            <a:ext cx="2808312" cy="1071402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0A38608-EB87-4E96-9816-A0A011CD3E30}"/>
              </a:ext>
            </a:extLst>
          </p:cNvPr>
          <p:cNvSpPr txBox="1"/>
          <p:nvPr/>
        </p:nvSpPr>
        <p:spPr>
          <a:xfrm>
            <a:off x="3501331" y="5024209"/>
            <a:ext cx="37444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AT" dirty="0"/>
          </a:p>
          <a:p>
            <a:pPr algn="ctr"/>
            <a:r>
              <a:rPr lang="de-AT" sz="2000" dirty="0" err="1"/>
              <a:t>see</a:t>
            </a:r>
            <a:r>
              <a:rPr lang="de-AT" sz="2000" dirty="0"/>
              <a:t> </a:t>
            </a:r>
            <a:r>
              <a:rPr lang="de-AT" sz="2000" dirty="0" err="1"/>
              <a:t>next</a:t>
            </a:r>
            <a:r>
              <a:rPr lang="de-AT" sz="2000" dirty="0"/>
              <a:t> </a:t>
            </a:r>
            <a:r>
              <a:rPr lang="de-AT" sz="2000" dirty="0" err="1"/>
              <a:t>talk</a:t>
            </a:r>
            <a:r>
              <a:rPr lang="de-AT" sz="2000" dirty="0"/>
              <a:t> </a:t>
            </a:r>
            <a:r>
              <a:rPr lang="de-AT" sz="2000" dirty="0" err="1"/>
              <a:t>by</a:t>
            </a:r>
            <a:r>
              <a:rPr lang="de-AT" sz="2000" dirty="0"/>
              <a:t> </a:t>
            </a:r>
            <a:br>
              <a:rPr lang="de-AT" sz="2000" dirty="0"/>
            </a:br>
            <a:r>
              <a:rPr lang="de-AT" sz="2000" dirty="0"/>
              <a:t>Gregory Adkins</a:t>
            </a:r>
            <a:endParaRPr lang="de-AT" dirty="0"/>
          </a:p>
        </p:txBody>
      </p:sp>
      <p:sp>
        <p:nvSpPr>
          <p:cNvPr id="19" name="Inhaltsplatzhalter 10">
            <a:extLst>
              <a:ext uri="{FF2B5EF4-FFF2-40B4-BE49-F238E27FC236}">
                <a16:creationId xmlns:a16="http://schemas.microsoft.com/office/drawing/2014/main" id="{C264A26A-EE15-4AF2-928A-742AC8DFBD45}"/>
              </a:ext>
            </a:extLst>
          </p:cNvPr>
          <p:cNvSpPr txBox="1">
            <a:spLocks/>
          </p:cNvSpPr>
          <p:nvPr/>
        </p:nvSpPr>
        <p:spPr>
          <a:xfrm>
            <a:off x="476250" y="60632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LMRoman10-Regular"/>
              </a:rPr>
              <a:t> S. G. </a:t>
            </a:r>
            <a:r>
              <a:rPr lang="en-US" sz="1200" dirty="0" err="1">
                <a:latin typeface="LMRoman10-Regular"/>
              </a:rPr>
              <a:t>Karshenboim</a:t>
            </a:r>
            <a:r>
              <a:rPr lang="en-US" sz="1200" dirty="0">
                <a:latin typeface="LMRoman10-Regular"/>
              </a:rPr>
              <a:t>, Phys. Rep. 422, 1 (2005)</a:t>
            </a:r>
          </a:p>
          <a:p>
            <a:pPr marL="0" indent="0">
              <a:buNone/>
            </a:pPr>
            <a:endParaRPr lang="de-AT" sz="1200" dirty="0">
              <a:latin typeface="LMRoman10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74651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926CF29-C816-41DB-A4F9-4DF5D67E7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Additional Motivation: CPT </a:t>
            </a:r>
            <a:r>
              <a:rPr lang="de-AT" dirty="0" err="1"/>
              <a:t>violation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988A785-0ECF-47ED-9AF1-2050D4C768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</p:spPr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C014D2-1152-45D7-B0A8-F7689D65C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F97E8065-19B6-4A20-9C1A-6470AD244689}"/>
              </a:ext>
            </a:extLst>
          </p:cNvPr>
          <p:cNvSpPr txBox="1">
            <a:spLocks/>
          </p:cNvSpPr>
          <p:nvPr/>
        </p:nvSpPr>
        <p:spPr>
          <a:xfrm>
            <a:off x="476250" y="6063254"/>
            <a:ext cx="11537950" cy="397872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200" dirty="0" err="1">
                <a:latin typeface="LMRoman10-Regular"/>
              </a:rPr>
              <a:t>Adapted</a:t>
            </a:r>
            <a:r>
              <a:rPr lang="de-AT" sz="1200" dirty="0">
                <a:latin typeface="LMRoman10-Regular"/>
              </a:rPr>
              <a:t> </a:t>
            </a:r>
            <a:r>
              <a:rPr lang="de-AT" sz="1200" dirty="0" err="1">
                <a:latin typeface="LMRoman10-Regular"/>
              </a:rPr>
              <a:t>from</a:t>
            </a:r>
            <a:r>
              <a:rPr lang="de-AT" sz="1200" dirty="0">
                <a:latin typeface="LMRoman10-Regular"/>
              </a:rPr>
              <a:t>: E. Widmann et al., Hyperfine </a:t>
            </a:r>
            <a:r>
              <a:rPr lang="de-AT" sz="1200" dirty="0" err="1">
                <a:latin typeface="LMRoman10-Regular"/>
              </a:rPr>
              <a:t>Interact</a:t>
            </a:r>
            <a:r>
              <a:rPr lang="de-AT" sz="1200" dirty="0">
                <a:latin typeface="LMRoman10-Regular"/>
              </a:rPr>
              <a:t>. 215, 1 (2013).</a:t>
            </a:r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36CF795D-2F13-4AF5-8D64-FA2FDDC18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4413" y="6308726"/>
            <a:ext cx="4631883" cy="459776"/>
          </a:xfrm>
        </p:spPr>
        <p:txBody>
          <a:bodyPr/>
          <a:lstStyle/>
          <a:p>
            <a:r>
              <a:rPr lang="en-GB" dirty="0"/>
              <a:t>Michael W. Heiss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4227B71-4DF3-4BBD-8D00-7C8208D049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736" t="26777" r="7884" b="26506"/>
          <a:stretch/>
        </p:blipFill>
        <p:spPr>
          <a:xfrm>
            <a:off x="2939731" y="1106714"/>
            <a:ext cx="6466256" cy="5004320"/>
          </a:xfrm>
          <a:prstGeom prst="rect">
            <a:avLst/>
          </a:prstGeom>
        </p:spPr>
      </p:pic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D3E0C67A-C791-4A83-B5C1-E9B8A64A580E}"/>
              </a:ext>
            </a:extLst>
          </p:cNvPr>
          <p:cNvSpPr/>
          <p:nvPr/>
        </p:nvSpPr>
        <p:spPr>
          <a:xfrm>
            <a:off x="1038766" y="3271648"/>
            <a:ext cx="2808312" cy="1071402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EC73472-D804-4FCC-91DF-47D9D177533F}"/>
              </a:ext>
            </a:extLst>
          </p:cNvPr>
          <p:cNvSpPr txBox="1"/>
          <p:nvPr/>
        </p:nvSpPr>
        <p:spPr>
          <a:xfrm>
            <a:off x="570714" y="3163354"/>
            <a:ext cx="37444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AT" dirty="0"/>
          </a:p>
          <a:p>
            <a:pPr algn="ctr"/>
            <a:r>
              <a:rPr lang="de-AT" sz="2000" dirty="0" err="1"/>
              <a:t>see</a:t>
            </a:r>
            <a:r>
              <a:rPr lang="de-AT" sz="2000" dirty="0"/>
              <a:t> </a:t>
            </a:r>
            <a:r>
              <a:rPr lang="de-AT" sz="2000" dirty="0" err="1"/>
              <a:t>talks</a:t>
            </a:r>
            <a:r>
              <a:rPr lang="de-AT" sz="2000" dirty="0"/>
              <a:t> on behalf </a:t>
            </a:r>
            <a:r>
              <a:rPr lang="de-AT" sz="2000" dirty="0" err="1"/>
              <a:t>of</a:t>
            </a:r>
            <a:endParaRPr lang="de-AT" sz="2000" dirty="0"/>
          </a:p>
          <a:p>
            <a:pPr algn="ctr"/>
            <a:r>
              <a:rPr lang="de-AT" sz="2000" dirty="0"/>
              <a:t>ALPHA and ASACUSA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112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76916B-12E1-4295-8C28-A20F53B8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W. Heiss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E8E879-3140-4DA9-96C5-91923238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DE0FDE4-B7BA-49CF-955B-0CD00338E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Ps</a:t>
            </a:r>
            <a:r>
              <a:rPr lang="de-AT" dirty="0"/>
              <a:t> 1S-2S: </a:t>
            </a:r>
            <a:r>
              <a:rPr lang="de-AT" dirty="0" err="1"/>
              <a:t>laser</a:t>
            </a:r>
            <a:r>
              <a:rPr lang="de-AT" dirty="0"/>
              <a:t> </a:t>
            </a:r>
            <a:r>
              <a:rPr lang="de-AT" dirty="0" err="1"/>
              <a:t>system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6A32EA6-C0E2-435E-A402-4F5266DAC0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16 May 2018</a:t>
            </a:r>
            <a:endParaRPr lang="en-GB" dirty="0"/>
          </a:p>
        </p:txBody>
      </p:sp>
      <p:sp>
        <p:nvSpPr>
          <p:cNvPr id="767" name="Freihandform: Form 766">
            <a:extLst>
              <a:ext uri="{FF2B5EF4-FFF2-40B4-BE49-F238E27FC236}">
                <a16:creationId xmlns:a16="http://schemas.microsoft.com/office/drawing/2014/main" id="{E70358F8-465D-47CB-8EFD-674C133C07EE}"/>
              </a:ext>
            </a:extLst>
          </p:cNvPr>
          <p:cNvSpPr/>
          <p:nvPr/>
        </p:nvSpPr>
        <p:spPr>
          <a:xfrm>
            <a:off x="7210163" y="2003905"/>
            <a:ext cx="187488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 b="0" i="0" u="none" strike="noStrike" cap="non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98" name="Freihandform: Form 797">
            <a:extLst>
              <a:ext uri="{FF2B5EF4-FFF2-40B4-BE49-F238E27FC236}">
                <a16:creationId xmlns:a16="http://schemas.microsoft.com/office/drawing/2014/main" id="{68AF404F-D208-4781-91D0-0711836B72B3}"/>
              </a:ext>
            </a:extLst>
          </p:cNvPr>
          <p:cNvSpPr/>
          <p:nvPr/>
        </p:nvSpPr>
        <p:spPr>
          <a:xfrm>
            <a:off x="5298922" y="1687825"/>
            <a:ext cx="5932357" cy="1257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8360">
            <a:solidFill>
              <a:srgbClr val="000000"/>
            </a:solidFill>
            <a:prstDash val="solid"/>
            <a:round/>
          </a:ln>
        </p:spPr>
        <p:txBody>
          <a:bodyPr vert="horz" wrap="none" lIns="99000" tIns="54000" rIns="99000" bIns="54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sng" strike="noStrike" cap="none" baseline="0" dirty="0">
                <a:ln>
                  <a:noFill/>
                </a:ln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Microsoft YaHei" pitchFamily="2"/>
              </a:rPr>
              <a:t>Requirements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: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 High power (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up to 1 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kW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) at 486 nm 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  <a:sym typeface="Wingdings" panose="05000000000000000000" pitchFamily="2" charset="2"/>
              </a:rPr>
              <a:t>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detectable signal</a:t>
            </a:r>
          </a:p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 Long term stability (continuous data taking 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over 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days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)</a:t>
            </a:r>
          </a:p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- Scanning of the laser </a:t>
            </a:r>
            <a:r>
              <a:rPr lang="en-US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≈</a:t>
            </a:r>
            <a:r>
              <a:rPr lang="en-US" sz="18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100 MHz</a:t>
            </a:r>
          </a:p>
        </p:txBody>
      </p:sp>
    </p:spTree>
    <p:extLst>
      <p:ext uri="{BB962C8B-B14F-4D97-AF65-F5344CB8AC3E}">
        <p14:creationId xmlns:p14="http://schemas.microsoft.com/office/powerpoint/2010/main" val="86951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th_praesentation_16zu9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16zu9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3.xml><?xml version="1.0" encoding="utf-8"?>
<a:theme xmlns:a="http://schemas.openxmlformats.org/drawingml/2006/main" name="eth_praesentation_16zu9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4.xml><?xml version="1.0" encoding="utf-8"?>
<a:theme xmlns:a="http://schemas.openxmlformats.org/drawingml/2006/main" name="eth_praesentation_16zu9_ETH4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5.xml><?xml version="1.0" encoding="utf-8"?>
<a:theme xmlns:a="http://schemas.openxmlformats.org/drawingml/2006/main" name="eth_praesentation_16zu9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6.xml><?xml version="1.0" encoding="utf-8"?>
<a:theme xmlns:a="http://schemas.openxmlformats.org/drawingml/2006/main" name="eth_praesentation_16zu9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7.xml><?xml version="1.0" encoding="utf-8"?>
<a:theme xmlns:a="http://schemas.openxmlformats.org/drawingml/2006/main" name="eth_praesentation_16zu9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8.xml><?xml version="1.0" encoding="utf-8"?>
<a:theme xmlns:a="http://schemas.openxmlformats.org/drawingml/2006/main" name="eth_praesentation_16zu9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9.xml><?xml version="1.0" encoding="utf-8"?>
<a:theme xmlns:a="http://schemas.openxmlformats.org/drawingml/2006/main" name="eth_praesentation_16zu9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eth_praesentation_16zu9_en</Template>
  <TotalTime>0</TotalTime>
  <Words>3651</Words>
  <Application>Microsoft Office PowerPoint</Application>
  <PresentationFormat>Benutzerdefiniert</PresentationFormat>
  <Paragraphs>831</Paragraphs>
  <Slides>68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14</vt:i4>
      </vt:variant>
      <vt:variant>
        <vt:lpstr>Design</vt:lpstr>
      </vt:variant>
      <vt:variant>
        <vt:i4>9</vt:i4>
      </vt:variant>
      <vt:variant>
        <vt:lpstr>Folientitel</vt:lpstr>
      </vt:variant>
      <vt:variant>
        <vt:i4>68</vt:i4>
      </vt:variant>
    </vt:vector>
  </HeadingPairs>
  <TitlesOfParts>
    <vt:vector size="91" baseType="lpstr">
      <vt:lpstr>Microsoft YaHei</vt:lpstr>
      <vt:lpstr>宋体</vt:lpstr>
      <vt:lpstr>Arial</vt:lpstr>
      <vt:lpstr>Arial Narrow</vt:lpstr>
      <vt:lpstr>Cambria Math</vt:lpstr>
      <vt:lpstr>DejaVu Sans</vt:lpstr>
      <vt:lpstr>Liberation Sans</vt:lpstr>
      <vt:lpstr>LMRoman10-Italic</vt:lpstr>
      <vt:lpstr>LMRoman10-Regular</vt:lpstr>
      <vt:lpstr>Lohit Devanagari</vt:lpstr>
      <vt:lpstr>Source Han Sans CN Regular</vt:lpstr>
      <vt:lpstr>Symbol</vt:lpstr>
      <vt:lpstr>Times New Roman</vt:lpstr>
      <vt:lpstr>Wingdings</vt:lpstr>
      <vt:lpstr>eth_praesentation_16zu9_ETH1</vt:lpstr>
      <vt:lpstr>eth_praesentation_16zu9_ETH2</vt:lpstr>
      <vt:lpstr>eth_praesentation_16zu9_ETH3</vt:lpstr>
      <vt:lpstr>eth_praesentation_16zu9_ETH4</vt:lpstr>
      <vt:lpstr>eth_praesentation_16zu9_ETH5</vt:lpstr>
      <vt:lpstr>eth_praesentation_16zu9_ETH6</vt:lpstr>
      <vt:lpstr>eth_praesentation_16zu9_ETH7</vt:lpstr>
      <vt:lpstr>eth_praesentation_16zu9_ETH8</vt:lpstr>
      <vt:lpstr>eth_praesentation_16zu9_ETH9</vt:lpstr>
      <vt:lpstr>Michael W. Heiss ETH Zürich – Institute for Particle Physics and Astrophysics – group of Prof. Rubbia </vt:lpstr>
      <vt:lpstr>ETH slow positron beamlines</vt:lpstr>
      <vt:lpstr>ETH slow positron beamlines</vt:lpstr>
      <vt:lpstr>ETH slow positron beamlines</vt:lpstr>
      <vt:lpstr>ETH slow positron beamlines</vt:lpstr>
      <vt:lpstr>Motivation – Part 1   1S-2S  HFS</vt:lpstr>
      <vt:lpstr>Motivation – Part 1   1S-2S  HFS</vt:lpstr>
      <vt:lpstr>Additional Motivation: CPT violation</vt:lpstr>
      <vt:lpstr>Ps 1S-2S: laser system</vt:lpstr>
      <vt:lpstr>Ps 1S-2S: laser system</vt:lpstr>
      <vt:lpstr>Ps 1S-2S: laser system</vt:lpstr>
      <vt:lpstr>Ps 1S-2S: preliminary results (2014)</vt:lpstr>
      <vt:lpstr>Ps 1S-2S: preliminary results (2014)</vt:lpstr>
      <vt:lpstr>Ps 1S-2S: Updated detection techniques</vt:lpstr>
      <vt:lpstr>Ps 1S-2S: Updated detection techniques</vt:lpstr>
      <vt:lpstr>Ps 1S-2S: Updated detection techniques</vt:lpstr>
      <vt:lpstr>Ps 1S-2S: Pulsed laser scheme</vt:lpstr>
      <vt:lpstr>Ps 1S-2S: Pulsed laser scheme</vt:lpstr>
      <vt:lpstr>Ps 1S-2S: Studies of systematics</vt:lpstr>
      <vt:lpstr>Ps 1S-2S: Studies of systematics</vt:lpstr>
      <vt:lpstr>Ps 1S-2S: Studies of systematics</vt:lpstr>
      <vt:lpstr>Ps 1S-2S: Studies of systematics</vt:lpstr>
      <vt:lpstr>Ps 1S-2S: Status and outlook</vt:lpstr>
      <vt:lpstr>Ps 1S-2S: Status and outlook</vt:lpstr>
      <vt:lpstr>Motivation – Part 2   1S-2S  HFS</vt:lpstr>
      <vt:lpstr>Motivation – Part 2   1S-2S  HFS</vt:lpstr>
      <vt:lpstr>Ps HFS: Indirect measurements</vt:lpstr>
      <vt:lpstr>Ps HFS: Indirect measurements</vt:lpstr>
      <vt:lpstr>Ps HFS: Indirect measurements</vt:lpstr>
      <vt:lpstr>Ps HFS: Measurements in dense gases</vt:lpstr>
      <vt:lpstr>Ps HFS: Measurements in dense gases</vt:lpstr>
      <vt:lpstr>Ps HFS: Measurements in dense gases</vt:lpstr>
      <vt:lpstr>Ps HFS: New technique avoiding systematic sources</vt:lpstr>
      <vt:lpstr>Ps HFS: New technique avoiding systematic sources</vt:lpstr>
      <vt:lpstr>Ps HFS: New technique avoiding systematic sources</vt:lpstr>
      <vt:lpstr>Ps HFS: Schematic overview of the experiment</vt:lpstr>
      <vt:lpstr>Ps HFS: Schematic overview of the experiment</vt:lpstr>
      <vt:lpstr>Ps HFS: Schematic overview of the experiment</vt:lpstr>
      <vt:lpstr>Ps HFS: Schematic overview of the experiment</vt:lpstr>
      <vt:lpstr>Ps HFS: Schematic overview of the experiment</vt:lpstr>
      <vt:lpstr>Ps HFS: Optimization of 2S surviving fraction</vt:lpstr>
      <vt:lpstr>Ps HFS: Optimization of 2S surviving fraction</vt:lpstr>
      <vt:lpstr>Ps HFS: Optimization of 2S surviving fraction</vt:lpstr>
      <vt:lpstr>Ps HFS: Microwave system</vt:lpstr>
      <vt:lpstr>Ps HFS: Microwave system</vt:lpstr>
      <vt:lpstr>Ps HFS: Microwave system</vt:lpstr>
      <vt:lpstr>Ps HFS: Microwave system</vt:lpstr>
      <vt:lpstr>Ps HFS: Event signature</vt:lpstr>
      <vt:lpstr>Ps HFS: Event signature</vt:lpstr>
      <vt:lpstr>Ps HFS: Event signature</vt:lpstr>
      <vt:lpstr>Ps HFS: Event signature</vt:lpstr>
      <vt:lpstr>Ps HFS: Event signature</vt:lpstr>
      <vt:lpstr>Ps HFS: Simulation results</vt:lpstr>
      <vt:lpstr>Ps HFS: Simulation results</vt:lpstr>
      <vt:lpstr>Ps HFS: Current status and outlook</vt:lpstr>
      <vt:lpstr>Ps HFS: Current status and outlook</vt:lpstr>
      <vt:lpstr>PI: Paolo Crivelli Additional Credits: G. Wichmann, D. Cooke, A. Antognini, K. Kirch, A. Rubbia </vt:lpstr>
      <vt:lpstr>BACKUP SLIDES</vt:lpstr>
      <vt:lpstr>CPT – Violation</vt:lpstr>
      <vt:lpstr>Spectroscopy and the minimal SME</vt:lpstr>
      <vt:lpstr>Ps 1S-2S: original detection scheme</vt:lpstr>
      <vt:lpstr>Ps HFS: Review - First direct measurement</vt:lpstr>
      <vt:lpstr>Positron production</vt:lpstr>
      <vt:lpstr>Positron moderation</vt:lpstr>
      <vt:lpstr>Buffer gas trap</vt:lpstr>
      <vt:lpstr>Positron bunching and extraction</vt:lpstr>
      <vt:lpstr>Positronium formation</vt:lpstr>
      <vt:lpstr>Positronium emission into vacuum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mheiss</dc:creator>
  <cp:lastModifiedBy>6b19wO9JNc@student.ethz.ch</cp:lastModifiedBy>
  <cp:revision>262</cp:revision>
  <cp:lastPrinted>2017-08-22T13:01:27Z</cp:lastPrinted>
  <dcterms:created xsi:type="dcterms:W3CDTF">2017-06-08T00:00:39Z</dcterms:created>
  <dcterms:modified xsi:type="dcterms:W3CDTF">2018-05-16T06:11:08Z</dcterms:modified>
</cp:coreProperties>
</file>