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tif" ContentType="image/t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56" r:id="rId2"/>
    <p:sldId id="281" r:id="rId3"/>
    <p:sldId id="258" r:id="rId4"/>
    <p:sldId id="282" r:id="rId5"/>
    <p:sldId id="283" r:id="rId6"/>
    <p:sldId id="259" r:id="rId7"/>
    <p:sldId id="260" r:id="rId8"/>
    <p:sldId id="261" r:id="rId9"/>
    <p:sldId id="262" r:id="rId10"/>
    <p:sldId id="263" r:id="rId11"/>
    <p:sldId id="265" r:id="rId12"/>
    <p:sldId id="287" r:id="rId13"/>
    <p:sldId id="290" r:id="rId14"/>
    <p:sldId id="268" r:id="rId15"/>
    <p:sldId id="284" r:id="rId16"/>
    <p:sldId id="285" r:id="rId17"/>
    <p:sldId id="269" r:id="rId18"/>
    <p:sldId id="257" r:id="rId19"/>
    <p:sldId id="280" r:id="rId20"/>
    <p:sldId id="288" r:id="rId21"/>
    <p:sldId id="289" r:id="rId2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8F44A2F1-9E1F-4B54-A3A2-5F16C0AD49E2}"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269" autoAdjust="0"/>
  </p:normalViewPr>
  <p:slideViewPr>
    <p:cSldViewPr snapToGrid="0">
      <p:cViewPr varScale="1">
        <p:scale>
          <a:sx n="67" d="100"/>
          <a:sy n="67" d="100"/>
        </p:scale>
        <p:origin x="99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5" name="Shape 155"/>
          <p:cNvSpPr>
            <a:spLocks noGrp="1" noRot="1" noChangeAspect="1"/>
          </p:cNvSpPr>
          <p:nvPr>
            <p:ph type="sldImg"/>
          </p:nvPr>
        </p:nvSpPr>
        <p:spPr>
          <a:xfrm>
            <a:off x="1143000" y="685800"/>
            <a:ext cx="4572000" cy="3429000"/>
          </a:xfrm>
          <a:prstGeom prst="rect">
            <a:avLst/>
          </a:prstGeom>
        </p:spPr>
        <p:txBody>
          <a:bodyPr/>
          <a:lstStyle/>
          <a:p>
            <a:endParaRPr/>
          </a:p>
        </p:txBody>
      </p:sp>
      <p:sp>
        <p:nvSpPr>
          <p:cNvPr id="156" name="Shape 15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267684655"/>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Talk about syrte </a:t>
            </a:r>
            <a:r>
              <a:rPr lang="fr-FR" dirty="0" err="1" smtClean="0"/>
              <a:t>obersatoire</a:t>
            </a:r>
            <a:r>
              <a:rPr lang="fr-FR" dirty="0" smtClean="0"/>
              <a:t> de paris in collaboration </a:t>
            </a:r>
            <a:r>
              <a:rPr lang="fr-FR" dirty="0" err="1" smtClean="0"/>
              <a:t>with</a:t>
            </a:r>
            <a:r>
              <a:rPr lang="fr-FR" dirty="0" smtClean="0"/>
              <a:t> PTB and</a:t>
            </a:r>
            <a:r>
              <a:rPr lang="fr-FR" baseline="0" dirty="0" smtClean="0"/>
              <a:t> LPL are the </a:t>
            </a:r>
            <a:r>
              <a:rPr lang="fr-FR" baseline="0" dirty="0" err="1" smtClean="0"/>
              <a:t>driving</a:t>
            </a:r>
            <a:r>
              <a:rPr lang="fr-FR" baseline="0" dirty="0" smtClean="0"/>
              <a:t> groups </a:t>
            </a:r>
            <a:r>
              <a:rPr lang="fr-FR" baseline="0" dirty="0" err="1" smtClean="0"/>
              <a:t>here</a:t>
            </a:r>
            <a:endParaRPr lang="fr-FR" dirty="0"/>
          </a:p>
        </p:txBody>
      </p:sp>
    </p:spTree>
    <p:extLst>
      <p:ext uri="{BB962C8B-B14F-4D97-AF65-F5344CB8AC3E}">
        <p14:creationId xmlns:p14="http://schemas.microsoft.com/office/powerpoint/2010/main" val="32360251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Delta s is lattice depth difference, alpha</a:t>
            </a:r>
            <a:r>
              <a:rPr lang="en-US" baseline="0" dirty="0" smtClean="0"/>
              <a:t> is the fitting constant.  The reproducibility of singular points combined with the not perfect fit should be some sort of indication of the non-linear LLS terms becoming significant,  the </a:t>
            </a:r>
            <a:r>
              <a:rPr lang="en-US" baseline="0" dirty="0" err="1" smtClean="0"/>
              <a:t>tilded</a:t>
            </a:r>
            <a:r>
              <a:rPr lang="en-US" baseline="0" dirty="0" smtClean="0"/>
              <a:t> points are not directly related to atomic properties as one might assume from the </a:t>
            </a:r>
            <a:r>
              <a:rPr lang="en-US" baseline="0" dirty="0" err="1" smtClean="0"/>
              <a:t>njp</a:t>
            </a:r>
            <a:r>
              <a:rPr lang="en-US" baseline="0" dirty="0" smtClean="0"/>
              <a:t> model</a:t>
            </a:r>
          </a:p>
          <a:p>
            <a:endParaRPr lang="en-US" baseline="0" dirty="0" smtClean="0"/>
          </a:p>
          <a:p>
            <a:r>
              <a:rPr lang="en-US" baseline="0" dirty="0" smtClean="0"/>
              <a:t>LATTICVE LIGHT SHIFT COMPARISON</a:t>
            </a:r>
            <a:endParaRPr lang="en-US" dirty="0"/>
          </a:p>
        </p:txBody>
      </p:sp>
    </p:spTree>
    <p:extLst>
      <p:ext uri="{BB962C8B-B14F-4D97-AF65-F5344CB8AC3E}">
        <p14:creationId xmlns:p14="http://schemas.microsoft.com/office/powerpoint/2010/main" val="4740407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Rework</a:t>
            </a:r>
            <a:r>
              <a:rPr lang="fr-FR" dirty="0" smtClean="0"/>
              <a:t> </a:t>
            </a:r>
            <a:r>
              <a:rPr lang="fr-FR" dirty="0" err="1" smtClean="0"/>
              <a:t>this</a:t>
            </a:r>
            <a:r>
              <a:rPr lang="fr-FR" dirty="0" smtClean="0"/>
              <a:t> slide a bit in </a:t>
            </a:r>
            <a:r>
              <a:rPr lang="fr-FR" dirty="0" err="1" smtClean="0"/>
              <a:t>consistency</a:t>
            </a:r>
            <a:r>
              <a:rPr lang="fr-FR" baseline="0" dirty="0" smtClean="0"/>
              <a:t> </a:t>
            </a:r>
            <a:r>
              <a:rPr lang="fr-FR" baseline="0" dirty="0" err="1" smtClean="0"/>
              <a:t>with</a:t>
            </a:r>
            <a:r>
              <a:rPr lang="fr-FR" baseline="0" dirty="0" smtClean="0"/>
              <a:t> the notes i </a:t>
            </a:r>
            <a:r>
              <a:rPr lang="fr-FR" baseline="0" dirty="0" err="1" smtClean="0"/>
              <a:t>just</a:t>
            </a:r>
            <a:r>
              <a:rPr lang="fr-FR" baseline="0" dirty="0" smtClean="0"/>
              <a:t> </a:t>
            </a:r>
            <a:r>
              <a:rPr lang="fr-FR" baseline="0" dirty="0" err="1" smtClean="0"/>
              <a:t>took</a:t>
            </a:r>
            <a:r>
              <a:rPr lang="fr-FR" baseline="0" dirty="0" smtClean="0"/>
              <a:t> in </a:t>
            </a:r>
            <a:r>
              <a:rPr lang="fr-FR" baseline="0" dirty="0" err="1" smtClean="0"/>
              <a:t>my</a:t>
            </a:r>
            <a:r>
              <a:rPr lang="fr-FR" baseline="0" dirty="0" smtClean="0"/>
              <a:t> </a:t>
            </a:r>
            <a:r>
              <a:rPr lang="fr-FR" baseline="0" dirty="0" err="1" smtClean="0"/>
              <a:t>notepad</a:t>
            </a:r>
            <a:r>
              <a:rPr lang="fr-FR" baseline="0" dirty="0" smtClean="0"/>
              <a:t> (</a:t>
            </a:r>
            <a:r>
              <a:rPr lang="fr-FR" baseline="0" dirty="0" err="1" smtClean="0"/>
              <a:t>ie</a:t>
            </a:r>
            <a:r>
              <a:rPr lang="fr-FR" baseline="0" dirty="0" smtClean="0"/>
              <a:t> do not </a:t>
            </a:r>
            <a:r>
              <a:rPr lang="fr-FR" baseline="0" dirty="0" err="1" smtClean="0"/>
              <a:t>spend</a:t>
            </a:r>
            <a:r>
              <a:rPr lang="fr-FR" baseline="0" dirty="0" smtClean="0"/>
              <a:t> </a:t>
            </a:r>
            <a:r>
              <a:rPr lang="fr-FR" baseline="0" dirty="0" err="1" smtClean="0"/>
              <a:t>so</a:t>
            </a:r>
            <a:r>
              <a:rPr lang="fr-FR" baseline="0" dirty="0" smtClean="0"/>
              <a:t> long </a:t>
            </a:r>
            <a:r>
              <a:rPr lang="fr-FR" baseline="0" dirty="0" err="1" smtClean="0"/>
              <a:t>looking</a:t>
            </a:r>
            <a:r>
              <a:rPr lang="fr-FR" baseline="0" dirty="0" smtClean="0"/>
              <a:t> at the </a:t>
            </a:r>
            <a:r>
              <a:rPr lang="fr-FR" baseline="0" dirty="0" err="1" smtClean="0"/>
              <a:t>obviously</a:t>
            </a:r>
            <a:r>
              <a:rPr lang="fr-FR" baseline="0" dirty="0" smtClean="0"/>
              <a:t> </a:t>
            </a:r>
            <a:r>
              <a:rPr lang="fr-FR" baseline="0" dirty="0" err="1" smtClean="0"/>
              <a:t>crap</a:t>
            </a:r>
            <a:r>
              <a:rPr lang="fr-FR" baseline="0" dirty="0" smtClean="0"/>
              <a:t> data, </a:t>
            </a:r>
            <a:r>
              <a:rPr lang="fr-FR" baseline="0" dirty="0" err="1" smtClean="0"/>
              <a:t>say</a:t>
            </a:r>
            <a:r>
              <a:rPr lang="fr-FR" baseline="0" dirty="0" smtClean="0"/>
              <a:t> </a:t>
            </a:r>
            <a:r>
              <a:rPr lang="fr-FR" baseline="0" dirty="0" err="1" smtClean="0"/>
              <a:t>we</a:t>
            </a:r>
            <a:r>
              <a:rPr lang="fr-FR" baseline="0" dirty="0" smtClean="0"/>
              <a:t> </a:t>
            </a:r>
            <a:r>
              <a:rPr lang="fr-FR" baseline="0" dirty="0" err="1" smtClean="0"/>
              <a:t>knoz</a:t>
            </a:r>
            <a:r>
              <a:rPr lang="fr-FR" baseline="0" dirty="0" smtClean="0"/>
              <a:t> </a:t>
            </a:r>
            <a:r>
              <a:rPr lang="fr-FR" baseline="0" dirty="0" err="1" smtClean="0"/>
              <a:t>itùs</a:t>
            </a:r>
            <a:r>
              <a:rPr lang="fr-FR" baseline="0" dirty="0" smtClean="0"/>
              <a:t> </a:t>
            </a:r>
            <a:r>
              <a:rPr lang="fr-FR" baseline="0" dirty="0" err="1" smtClean="0"/>
              <a:t>crap</a:t>
            </a:r>
            <a:r>
              <a:rPr lang="fr-FR" baseline="0" dirty="0" smtClean="0"/>
              <a:t>, but </a:t>
            </a:r>
            <a:r>
              <a:rPr lang="fr-FR" baseline="0" dirty="0" err="1" smtClean="0"/>
              <a:t>went</a:t>
            </a:r>
            <a:r>
              <a:rPr lang="fr-FR" baseline="0" dirty="0" smtClean="0"/>
              <a:t> </a:t>
            </a:r>
            <a:r>
              <a:rPr lang="fr-FR" baseline="0" dirty="0" err="1" smtClean="0"/>
              <a:t>exploring</a:t>
            </a:r>
            <a:r>
              <a:rPr lang="fr-FR" baseline="0" dirty="0" smtClean="0"/>
              <a:t> the data phase </a:t>
            </a:r>
            <a:r>
              <a:rPr lang="fr-FR" baseline="0" dirty="0" err="1" smtClean="0"/>
              <a:t>space</a:t>
            </a:r>
            <a:r>
              <a:rPr lang="fr-FR" baseline="0" dirty="0" smtClean="0"/>
              <a:t> a bit)</a:t>
            </a:r>
            <a:endParaRPr lang="fr-FR" dirty="0"/>
          </a:p>
        </p:txBody>
      </p:sp>
    </p:spTree>
    <p:extLst>
      <p:ext uri="{BB962C8B-B14F-4D97-AF65-F5344CB8AC3E}">
        <p14:creationId xmlns:p14="http://schemas.microsoft.com/office/powerpoint/2010/main" val="6938658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Need</a:t>
            </a:r>
            <a:r>
              <a:rPr lang="fr-FR" dirty="0" smtClean="0"/>
              <a:t> to </a:t>
            </a:r>
            <a:r>
              <a:rPr lang="fr-FR" dirty="0" err="1" smtClean="0"/>
              <a:t>make</a:t>
            </a:r>
            <a:r>
              <a:rPr lang="fr-FR" dirty="0" smtClean="0"/>
              <a:t> the point </a:t>
            </a:r>
            <a:r>
              <a:rPr lang="fr-FR" dirty="0" err="1" smtClean="0"/>
              <a:t>that</a:t>
            </a:r>
            <a:r>
              <a:rPr lang="fr-FR" dirty="0" smtClean="0"/>
              <a:t> the LLS </a:t>
            </a:r>
            <a:r>
              <a:rPr lang="fr-FR" dirty="0" err="1" smtClean="0"/>
              <a:t>from</a:t>
            </a:r>
            <a:r>
              <a:rPr lang="fr-FR" dirty="0" smtClean="0"/>
              <a:t> the </a:t>
            </a:r>
            <a:r>
              <a:rPr lang="fr-FR" dirty="0" err="1" smtClean="0"/>
              <a:t>linear</a:t>
            </a:r>
            <a:r>
              <a:rPr lang="fr-FR" dirty="0" smtClean="0"/>
              <a:t> points at </a:t>
            </a:r>
            <a:r>
              <a:rPr lang="fr-FR" dirty="0" err="1" smtClean="0"/>
              <a:t>our</a:t>
            </a:r>
            <a:r>
              <a:rPr lang="fr-FR" dirty="0" smtClean="0"/>
              <a:t> </a:t>
            </a:r>
            <a:r>
              <a:rPr lang="fr-FR" dirty="0" err="1" smtClean="0"/>
              <a:t>trap</a:t>
            </a:r>
            <a:r>
              <a:rPr lang="fr-FR" baseline="0" dirty="0" smtClean="0"/>
              <a:t> </a:t>
            </a:r>
            <a:r>
              <a:rPr lang="fr-FR" baseline="0" dirty="0" err="1" smtClean="0"/>
              <a:t>depth</a:t>
            </a:r>
            <a:r>
              <a:rPr lang="fr-FR" baseline="0" dirty="0" smtClean="0"/>
              <a:t> to compare the </a:t>
            </a:r>
            <a:r>
              <a:rPr lang="fr-FR" baseline="0" dirty="0" err="1" smtClean="0"/>
              <a:t>actual</a:t>
            </a:r>
            <a:r>
              <a:rPr lang="fr-FR" baseline="0" dirty="0" smtClean="0"/>
              <a:t> </a:t>
            </a:r>
            <a:r>
              <a:rPr lang="fr-FR" baseline="0" dirty="0" err="1" smtClean="0"/>
              <a:t>uncertainty</a:t>
            </a:r>
            <a:r>
              <a:rPr lang="fr-FR" baseline="0" dirty="0" smtClean="0"/>
              <a:t> in the budget </a:t>
            </a:r>
            <a:r>
              <a:rPr lang="fr-FR" baseline="0" dirty="0" err="1" smtClean="0"/>
              <a:t>here</a:t>
            </a:r>
            <a:r>
              <a:rPr lang="fr-FR" baseline="0" dirty="0" smtClean="0"/>
              <a:t>.</a:t>
            </a:r>
          </a:p>
          <a:p>
            <a:r>
              <a:rPr lang="fr-FR" baseline="0" dirty="0" err="1" smtClean="0"/>
              <a:t>Remove</a:t>
            </a:r>
            <a:r>
              <a:rPr lang="fr-FR" baseline="0" dirty="0" smtClean="0"/>
              <a:t> the </a:t>
            </a:r>
            <a:r>
              <a:rPr lang="fr-FR" baseline="0" dirty="0" err="1" smtClean="0"/>
              <a:t>unlocked</a:t>
            </a:r>
            <a:r>
              <a:rPr lang="fr-FR" baseline="0" dirty="0" smtClean="0"/>
              <a:t> data</a:t>
            </a:r>
          </a:p>
          <a:p>
            <a:r>
              <a:rPr lang="fr-FR" baseline="0" dirty="0" smtClean="0"/>
              <a:t>Zoom in on the page 3 </a:t>
            </a:r>
            <a:r>
              <a:rPr lang="fr-FR" baseline="0" dirty="0" err="1" smtClean="0"/>
              <a:t>optical</a:t>
            </a:r>
            <a:r>
              <a:rPr lang="fr-FR" baseline="0" dirty="0" smtClean="0"/>
              <a:t> </a:t>
            </a:r>
            <a:r>
              <a:rPr lang="fr-FR" baseline="0" dirty="0" err="1" smtClean="0"/>
              <a:t>latticec</a:t>
            </a:r>
            <a:r>
              <a:rPr lang="fr-FR" baseline="0" dirty="0" smtClean="0"/>
              <a:t> control to </a:t>
            </a:r>
            <a:r>
              <a:rPr lang="fr-FR" baseline="0" dirty="0" err="1" smtClean="0"/>
              <a:t>keep</a:t>
            </a:r>
            <a:r>
              <a:rPr lang="fr-FR" baseline="0" dirty="0" smtClean="0"/>
              <a:t> people more in the </a:t>
            </a:r>
            <a:r>
              <a:rPr lang="fr-FR" baseline="0" dirty="0" err="1" smtClean="0"/>
              <a:t>loop</a:t>
            </a:r>
            <a:endParaRPr lang="fr-FR" baseline="0" dirty="0" smtClean="0"/>
          </a:p>
          <a:p>
            <a:endParaRPr lang="fr-FR" dirty="0"/>
          </a:p>
        </p:txBody>
      </p:sp>
    </p:spTree>
    <p:extLst>
      <p:ext uri="{BB962C8B-B14F-4D97-AF65-F5344CB8AC3E}">
        <p14:creationId xmlns:p14="http://schemas.microsoft.com/office/powerpoint/2010/main" val="35890805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Emphasize</a:t>
            </a:r>
            <a:r>
              <a:rPr lang="fr-FR" dirty="0" smtClean="0"/>
              <a:t> the </a:t>
            </a:r>
            <a:r>
              <a:rPr lang="fr-FR" dirty="0" err="1" smtClean="0"/>
              <a:t>fact</a:t>
            </a:r>
            <a:r>
              <a:rPr lang="fr-FR" dirty="0" smtClean="0"/>
              <a:t> </a:t>
            </a:r>
            <a:r>
              <a:rPr lang="fr-FR" dirty="0" err="1" smtClean="0"/>
              <a:t>that</a:t>
            </a:r>
            <a:r>
              <a:rPr lang="fr-FR" dirty="0" smtClean="0"/>
              <a:t> </a:t>
            </a:r>
            <a:r>
              <a:rPr lang="fr-FR" dirty="0" err="1" smtClean="0"/>
              <a:t>this</a:t>
            </a:r>
            <a:r>
              <a:rPr lang="fr-FR" dirty="0" smtClean="0"/>
              <a:t> </a:t>
            </a:r>
            <a:r>
              <a:rPr lang="fr-FR" dirty="0" err="1" smtClean="0"/>
              <a:t>is</a:t>
            </a:r>
            <a:r>
              <a:rPr lang="fr-FR" dirty="0" smtClean="0"/>
              <a:t> </a:t>
            </a:r>
            <a:r>
              <a:rPr lang="fr-FR" dirty="0" err="1" smtClean="0"/>
              <a:t>with</a:t>
            </a:r>
            <a:r>
              <a:rPr lang="fr-FR" dirty="0" smtClean="0"/>
              <a:t> </a:t>
            </a:r>
            <a:r>
              <a:rPr lang="fr-FR" dirty="0" err="1" smtClean="0"/>
              <a:t>our</a:t>
            </a:r>
            <a:r>
              <a:rPr lang="fr-FR" dirty="0" smtClean="0"/>
              <a:t> </a:t>
            </a:r>
            <a:r>
              <a:rPr lang="fr-FR" dirty="0" err="1" smtClean="0"/>
              <a:t>estimated</a:t>
            </a:r>
            <a:r>
              <a:rPr lang="fr-FR" baseline="0" dirty="0" smtClean="0"/>
              <a:t> LLS, not a final value</a:t>
            </a:r>
            <a:r>
              <a:rPr lang="fr-FR" dirty="0" smtClean="0"/>
              <a:t> </a:t>
            </a:r>
            <a:endParaRPr lang="fr-FR" dirty="0"/>
          </a:p>
        </p:txBody>
      </p:sp>
    </p:spTree>
    <p:extLst>
      <p:ext uri="{BB962C8B-B14F-4D97-AF65-F5344CB8AC3E}">
        <p14:creationId xmlns:p14="http://schemas.microsoft.com/office/powerpoint/2010/main" val="38833097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err="1" smtClean="0"/>
              <a:t>Rief</a:t>
            </a:r>
            <a:r>
              <a:rPr lang="en-US" dirty="0" smtClean="0"/>
              <a:t> model.  Trap depth is a bit weird metric as the trap isn’t conservative, but is defined via the atomic escape velocity U = 0.5*mv_esc^2</a:t>
            </a:r>
          </a:p>
          <a:p>
            <a:r>
              <a:rPr lang="en-US" dirty="0" smtClean="0"/>
              <a:t>A is cross sectional area, b is a scaling factor.</a:t>
            </a:r>
          </a:p>
          <a:p>
            <a:r>
              <a:rPr lang="en-US" dirty="0" smtClean="0"/>
              <a:t>Maybe remove the formula for r, talk about hitting the quantum projection noise and the Dick effect (which</a:t>
            </a:r>
            <a:r>
              <a:rPr lang="en-US" baseline="0" dirty="0" smtClean="0"/>
              <a:t> I will have to explain briefly)</a:t>
            </a:r>
            <a:r>
              <a:rPr lang="en-US" dirty="0" smtClean="0"/>
              <a:t> </a:t>
            </a:r>
          </a:p>
          <a:p>
            <a:r>
              <a:rPr lang="en-US" dirty="0" smtClean="0"/>
              <a:t>Explain</a:t>
            </a:r>
            <a:r>
              <a:rPr lang="en-US" baseline="0" dirty="0" smtClean="0"/>
              <a:t> what a 2D MOT is if I have time</a:t>
            </a:r>
            <a:endParaRPr lang="en-US" dirty="0" smtClean="0"/>
          </a:p>
        </p:txBody>
      </p:sp>
    </p:spTree>
    <p:extLst>
      <p:ext uri="{BB962C8B-B14F-4D97-AF65-F5344CB8AC3E}">
        <p14:creationId xmlns:p14="http://schemas.microsoft.com/office/powerpoint/2010/main" val="8092550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Change</a:t>
            </a:r>
            <a:r>
              <a:rPr lang="en-US" baseline="0" dirty="0" smtClean="0"/>
              <a:t> up order here</a:t>
            </a:r>
          </a:p>
          <a:p>
            <a:r>
              <a:rPr lang="en-US" baseline="0" dirty="0" smtClean="0"/>
              <a:t>Make sure to conclude on the fundamental constants as well (once we have stuff running better and have a few measurements then we can start contributing to measurements for looking for alpha, </a:t>
            </a:r>
            <a:r>
              <a:rPr lang="en-US" baseline="0" dirty="0" err="1" smtClean="0"/>
              <a:t>etc</a:t>
            </a:r>
            <a:r>
              <a:rPr lang="en-US" baseline="0" dirty="0" smtClean="0"/>
              <a:t>, of course we want to be at 10-18 to </a:t>
            </a:r>
            <a:r>
              <a:rPr lang="en-US" baseline="0" smtClean="0"/>
              <a:t>do that)</a:t>
            </a:r>
            <a:endParaRPr lang="en-US" dirty="0"/>
          </a:p>
        </p:txBody>
      </p:sp>
    </p:spTree>
    <p:extLst>
      <p:ext uri="{BB962C8B-B14F-4D97-AF65-F5344CB8AC3E}">
        <p14:creationId xmlns:p14="http://schemas.microsoft.com/office/powerpoint/2010/main" val="35364850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smtClean="0"/>
              <a:t>TiSa</a:t>
            </a:r>
            <a:r>
              <a:rPr lang="fr-FR" dirty="0" smtClean="0"/>
              <a:t>, P up to</a:t>
            </a:r>
            <a:r>
              <a:rPr lang="fr-FR" baseline="0" dirty="0" smtClean="0"/>
              <a:t> 5W</a:t>
            </a:r>
          </a:p>
          <a:p>
            <a:r>
              <a:rPr lang="fr-FR" baseline="0" dirty="0" smtClean="0"/>
              <a:t>SHG LBO, up to 500mW</a:t>
            </a:r>
            <a:endParaRPr lang="fr-FR" dirty="0" smtClean="0"/>
          </a:p>
          <a:p>
            <a:r>
              <a:rPr lang="fr-FR" dirty="0" err="1" smtClean="0"/>
              <a:t>Buildup</a:t>
            </a:r>
            <a:r>
              <a:rPr lang="fr-FR" dirty="0" smtClean="0"/>
              <a:t> </a:t>
            </a:r>
            <a:r>
              <a:rPr lang="fr-FR" dirty="0" err="1" smtClean="0"/>
              <a:t>cavity</a:t>
            </a:r>
            <a:r>
              <a:rPr lang="fr-FR" dirty="0" smtClean="0"/>
              <a:t>, finesse 150 ?</a:t>
            </a:r>
          </a:p>
          <a:p>
            <a:r>
              <a:rPr lang="fr-FR" dirty="0" err="1" smtClean="0"/>
              <a:t>Intracavity</a:t>
            </a:r>
            <a:r>
              <a:rPr lang="fr-FR" dirty="0" smtClean="0"/>
              <a:t> power </a:t>
            </a:r>
            <a:r>
              <a:rPr lang="fr-FR" dirty="0" err="1" smtClean="0"/>
              <a:t>tested</a:t>
            </a:r>
            <a:r>
              <a:rPr lang="fr-FR" dirty="0" smtClean="0"/>
              <a:t> up to 20 -&gt; 150 E_R</a:t>
            </a:r>
          </a:p>
          <a:p>
            <a:r>
              <a:rPr lang="fr-FR" dirty="0" smtClean="0"/>
              <a:t>Slow</a:t>
            </a:r>
            <a:r>
              <a:rPr lang="fr-FR" baseline="0" dirty="0" smtClean="0"/>
              <a:t> l</a:t>
            </a:r>
            <a:r>
              <a:rPr lang="fr-FR" dirty="0" smtClean="0"/>
              <a:t>ock of </a:t>
            </a:r>
            <a:r>
              <a:rPr lang="fr-FR" dirty="0" err="1" smtClean="0"/>
              <a:t>Tisa</a:t>
            </a:r>
            <a:r>
              <a:rPr lang="fr-FR" dirty="0" smtClean="0"/>
              <a:t> to </a:t>
            </a:r>
            <a:r>
              <a:rPr lang="fr-FR" dirty="0" err="1" smtClean="0"/>
              <a:t>Wavemeter</a:t>
            </a:r>
            <a:r>
              <a:rPr lang="fr-FR" baseline="0" dirty="0" smtClean="0"/>
              <a:t> or </a:t>
            </a:r>
            <a:r>
              <a:rPr lang="fr-FR" baseline="0" dirty="0" err="1" smtClean="0"/>
              <a:t>comb</a:t>
            </a:r>
            <a:r>
              <a:rPr lang="fr-FR" baseline="0" dirty="0" smtClean="0"/>
              <a:t> on the </a:t>
            </a:r>
            <a:r>
              <a:rPr lang="fr-FR" baseline="0" dirty="0" err="1" smtClean="0"/>
              <a:t>magic</a:t>
            </a:r>
            <a:r>
              <a:rPr lang="fr-FR" baseline="0" dirty="0" smtClean="0"/>
              <a:t> </a:t>
            </a:r>
            <a:r>
              <a:rPr lang="fr-FR" baseline="0" dirty="0" err="1" smtClean="0"/>
              <a:t>wavelength</a:t>
            </a:r>
            <a:r>
              <a:rPr lang="fr-FR" baseline="0" dirty="0" smtClean="0"/>
              <a:t> or </a:t>
            </a:r>
            <a:r>
              <a:rPr lang="fr-FR" baseline="0" dirty="0" err="1" smtClean="0"/>
              <a:t>controlled</a:t>
            </a:r>
            <a:r>
              <a:rPr lang="fr-FR" baseline="0" dirty="0" smtClean="0"/>
              <a:t> </a:t>
            </a:r>
            <a:r>
              <a:rPr lang="fr-FR" baseline="0" dirty="0" err="1" smtClean="0"/>
              <a:t>detuning</a:t>
            </a:r>
            <a:endParaRPr lang="fr-FR" baseline="0" dirty="0" smtClean="0"/>
          </a:p>
          <a:p>
            <a:r>
              <a:rPr lang="fr-FR" dirty="0" err="1" smtClean="0"/>
              <a:t>Fast</a:t>
            </a:r>
            <a:r>
              <a:rPr lang="fr-FR" baseline="0" dirty="0" smtClean="0"/>
              <a:t> l</a:t>
            </a:r>
            <a:r>
              <a:rPr lang="fr-FR" dirty="0" smtClean="0"/>
              <a:t>ock of laser to the </a:t>
            </a:r>
            <a:r>
              <a:rPr lang="fr-FR" dirty="0" err="1" smtClean="0"/>
              <a:t>cavity</a:t>
            </a:r>
            <a:r>
              <a:rPr lang="fr-FR" dirty="0" smtClean="0"/>
              <a:t> mode</a:t>
            </a:r>
          </a:p>
          <a:p>
            <a:r>
              <a:rPr lang="fr-FR" dirty="0" smtClean="0"/>
              <a:t>To </a:t>
            </a:r>
            <a:r>
              <a:rPr lang="fr-FR" dirty="0" err="1" smtClean="0"/>
              <a:t>avoid</a:t>
            </a:r>
            <a:r>
              <a:rPr lang="fr-FR" dirty="0" smtClean="0"/>
              <a:t> long </a:t>
            </a:r>
            <a:r>
              <a:rPr lang="fr-FR" dirty="0" err="1" smtClean="0"/>
              <a:t>term</a:t>
            </a:r>
            <a:r>
              <a:rPr lang="fr-FR" dirty="0" smtClean="0"/>
              <a:t> drifts : lock of </a:t>
            </a:r>
            <a:r>
              <a:rPr lang="fr-FR" dirty="0" err="1" smtClean="0"/>
              <a:t>cavity</a:t>
            </a:r>
            <a:r>
              <a:rPr lang="fr-FR" dirty="0" smtClean="0"/>
              <a:t> to the laser</a:t>
            </a:r>
            <a:r>
              <a:rPr lang="fr-FR" baseline="0" dirty="0" smtClean="0"/>
              <a:t> </a:t>
            </a:r>
            <a:r>
              <a:rPr lang="fr-FR" baseline="0" dirty="0" err="1" smtClean="0"/>
              <a:t>using</a:t>
            </a:r>
            <a:r>
              <a:rPr lang="fr-FR" baseline="0" dirty="0" smtClean="0"/>
              <a:t> </a:t>
            </a:r>
            <a:r>
              <a:rPr lang="fr-FR" baseline="0" dirty="0" err="1" smtClean="0"/>
              <a:t>pzt</a:t>
            </a:r>
            <a:r>
              <a:rPr lang="fr-FR" baseline="0" dirty="0" smtClean="0"/>
              <a:t> </a:t>
            </a:r>
            <a:r>
              <a:rPr lang="fr-FR" baseline="0" dirty="0" err="1" smtClean="0"/>
              <a:t>actuator</a:t>
            </a:r>
            <a:endParaRPr lang="fr-FR" dirty="0" smtClean="0"/>
          </a:p>
          <a:p>
            <a:r>
              <a:rPr lang="fr-FR" dirty="0" err="1" smtClean="0"/>
              <a:t>Don’t</a:t>
            </a:r>
            <a:r>
              <a:rPr lang="fr-FR" dirty="0" smtClean="0"/>
              <a:t> </a:t>
            </a:r>
            <a:r>
              <a:rPr lang="fr-FR" dirty="0" err="1" smtClean="0"/>
              <a:t>emphasis</a:t>
            </a:r>
            <a:r>
              <a:rPr lang="fr-FR" dirty="0" smtClean="0"/>
              <a:t> the </a:t>
            </a:r>
            <a:r>
              <a:rPr lang="fr-FR" dirty="0" err="1" smtClean="0"/>
              <a:t>comb</a:t>
            </a:r>
            <a:r>
              <a:rPr lang="fr-FR" dirty="0" smtClean="0"/>
              <a:t> </a:t>
            </a:r>
            <a:r>
              <a:rPr lang="fr-FR" dirty="0" err="1" smtClean="0"/>
              <a:t>stuf</a:t>
            </a:r>
            <a:r>
              <a:rPr lang="fr-FR" dirty="0" smtClean="0"/>
              <a:t> but </a:t>
            </a:r>
            <a:r>
              <a:rPr lang="fr-FR" dirty="0" err="1" smtClean="0"/>
              <a:t>say</a:t>
            </a:r>
            <a:r>
              <a:rPr lang="fr-FR" dirty="0" smtClean="0"/>
              <a:t> </a:t>
            </a:r>
            <a:r>
              <a:rPr lang="fr-FR" dirty="0" err="1" smtClean="0"/>
              <a:t>that</a:t>
            </a:r>
            <a:r>
              <a:rPr lang="fr-FR" dirty="0" smtClean="0"/>
              <a:t> </a:t>
            </a:r>
            <a:r>
              <a:rPr lang="fr-FR" dirty="0" err="1" smtClean="0"/>
              <a:t>it</a:t>
            </a:r>
            <a:r>
              <a:rPr lang="fr-FR" dirty="0" smtClean="0"/>
              <a:t> </a:t>
            </a:r>
            <a:r>
              <a:rPr lang="fr-FR" dirty="0" err="1" smtClean="0"/>
              <a:t>is</a:t>
            </a:r>
            <a:r>
              <a:rPr lang="fr-FR" dirty="0" smtClean="0"/>
              <a:t> a </a:t>
            </a:r>
            <a:r>
              <a:rPr lang="fr-FR" dirty="0" err="1" smtClean="0"/>
              <a:t>transfer</a:t>
            </a:r>
            <a:r>
              <a:rPr lang="fr-FR" dirty="0" smtClean="0"/>
              <a:t> </a:t>
            </a:r>
            <a:r>
              <a:rPr lang="fr-FR" dirty="0" err="1" smtClean="0"/>
              <a:t>oscillator</a:t>
            </a:r>
            <a:r>
              <a:rPr lang="fr-FR" dirty="0" smtClean="0"/>
              <a:t> </a:t>
            </a:r>
            <a:r>
              <a:rPr lang="fr-FR" dirty="0" err="1" smtClean="0"/>
              <a:t>method</a:t>
            </a:r>
            <a:r>
              <a:rPr lang="fr-FR" dirty="0" smtClean="0"/>
              <a:t> and </a:t>
            </a:r>
            <a:r>
              <a:rPr lang="fr-FR" dirty="0" err="1" smtClean="0"/>
              <a:t>that</a:t>
            </a:r>
            <a:r>
              <a:rPr lang="fr-FR" dirty="0" smtClean="0"/>
              <a:t> </a:t>
            </a:r>
            <a:r>
              <a:rPr lang="fr-FR" dirty="0" err="1" smtClean="0"/>
              <a:t>you</a:t>
            </a:r>
            <a:r>
              <a:rPr lang="fr-FR" dirty="0" smtClean="0"/>
              <a:t> </a:t>
            </a:r>
            <a:r>
              <a:rPr lang="fr-FR" dirty="0" err="1" smtClean="0"/>
              <a:t>can</a:t>
            </a:r>
            <a:r>
              <a:rPr lang="fr-FR" dirty="0" smtClean="0"/>
              <a:t> tell more about </a:t>
            </a:r>
            <a:r>
              <a:rPr lang="fr-FR" dirty="0" err="1" smtClean="0"/>
              <a:t>it</a:t>
            </a:r>
            <a:r>
              <a:rPr lang="fr-FR" dirty="0" smtClean="0"/>
              <a:t> if </a:t>
            </a:r>
            <a:r>
              <a:rPr lang="fr-FR" dirty="0" err="1" smtClean="0"/>
              <a:t>interested</a:t>
            </a:r>
            <a:r>
              <a:rPr lang="fr-FR" dirty="0" smtClean="0"/>
              <a:t>. </a:t>
            </a:r>
          </a:p>
          <a:p>
            <a:r>
              <a:rPr lang="fr-FR" dirty="0" err="1" smtClean="0"/>
              <a:t>Find</a:t>
            </a:r>
            <a:r>
              <a:rPr lang="fr-FR" baseline="0" dirty="0" smtClean="0"/>
              <a:t> voltage to </a:t>
            </a:r>
            <a:r>
              <a:rPr lang="fr-FR" baseline="0" dirty="0" err="1" smtClean="0"/>
              <a:t>recoil</a:t>
            </a:r>
            <a:r>
              <a:rPr lang="fr-FR" baseline="0" dirty="0" smtClean="0"/>
              <a:t> constant.</a:t>
            </a:r>
          </a:p>
          <a:p>
            <a:r>
              <a:rPr lang="fr-FR" baseline="0" dirty="0" smtClean="0"/>
              <a:t>Talk up the </a:t>
            </a:r>
            <a:r>
              <a:rPr lang="fr-FR" baseline="0" dirty="0" err="1" smtClean="0"/>
              <a:t>locking</a:t>
            </a:r>
            <a:r>
              <a:rPr lang="fr-FR" baseline="0" dirty="0" smtClean="0"/>
              <a:t> how </a:t>
            </a:r>
            <a:r>
              <a:rPr lang="fr-FR" baseline="0" dirty="0" err="1" smtClean="0"/>
              <a:t>we</a:t>
            </a:r>
            <a:r>
              <a:rPr lang="fr-FR" baseline="0" dirty="0" smtClean="0"/>
              <a:t> </a:t>
            </a:r>
            <a:r>
              <a:rPr lang="fr-FR" baseline="0" dirty="0" err="1" smtClean="0"/>
              <a:t>lock</a:t>
            </a:r>
            <a:r>
              <a:rPr lang="fr-FR" baseline="0" dirty="0" smtClean="0"/>
              <a:t> the LBO as </a:t>
            </a:r>
            <a:r>
              <a:rPr lang="fr-FR" baseline="0" dirty="0" err="1" smtClean="0"/>
              <a:t>well</a:t>
            </a:r>
            <a:r>
              <a:rPr lang="fr-FR" baseline="0" dirty="0" smtClean="0"/>
              <a:t> as the </a:t>
            </a:r>
            <a:r>
              <a:rPr lang="fr-FR" baseline="0" dirty="0" err="1" smtClean="0"/>
              <a:t>cavity</a:t>
            </a:r>
            <a:r>
              <a:rPr lang="fr-FR" baseline="0" dirty="0" smtClean="0"/>
              <a:t> and </a:t>
            </a:r>
            <a:r>
              <a:rPr lang="fr-FR" baseline="0" dirty="0" err="1" smtClean="0"/>
              <a:t>with</a:t>
            </a:r>
            <a:r>
              <a:rPr lang="fr-FR" baseline="0" dirty="0" smtClean="0"/>
              <a:t> good </a:t>
            </a:r>
            <a:r>
              <a:rPr lang="fr-FR" baseline="0" dirty="0" err="1" smtClean="0"/>
              <a:t>choice</a:t>
            </a:r>
            <a:r>
              <a:rPr lang="fr-FR" baseline="0" dirty="0" smtClean="0"/>
              <a:t> of time constants </a:t>
            </a:r>
            <a:r>
              <a:rPr lang="fr-FR" baseline="0" dirty="0" err="1" smtClean="0"/>
              <a:t>we</a:t>
            </a:r>
            <a:r>
              <a:rPr lang="fr-FR" baseline="0" dirty="0" smtClean="0"/>
              <a:t> </a:t>
            </a:r>
            <a:r>
              <a:rPr lang="fr-FR" baseline="0" dirty="0" err="1" smtClean="0"/>
              <a:t>can</a:t>
            </a:r>
            <a:r>
              <a:rPr lang="fr-FR" baseline="0" dirty="0" smtClean="0"/>
              <a:t> </a:t>
            </a:r>
            <a:r>
              <a:rPr lang="fr-FR" baseline="0" dirty="0" err="1" smtClean="0"/>
              <a:t>maintain</a:t>
            </a:r>
            <a:r>
              <a:rPr lang="fr-FR" baseline="0" dirty="0" smtClean="0"/>
              <a:t> </a:t>
            </a:r>
            <a:r>
              <a:rPr lang="fr-FR" baseline="0" dirty="0" err="1" smtClean="0"/>
              <a:t>conintual</a:t>
            </a:r>
            <a:r>
              <a:rPr lang="fr-FR" baseline="0" dirty="0" smtClean="0"/>
              <a:t> </a:t>
            </a:r>
            <a:r>
              <a:rPr lang="fr-FR" baseline="0" dirty="0" err="1" smtClean="0"/>
              <a:t>operation</a:t>
            </a:r>
            <a:r>
              <a:rPr lang="fr-FR" baseline="0" dirty="0" smtClean="0"/>
              <a:t> for the </a:t>
            </a:r>
            <a:r>
              <a:rPr lang="fr-FR" baseline="0" dirty="0" err="1" smtClean="0"/>
              <a:t>orders</a:t>
            </a:r>
            <a:r>
              <a:rPr lang="fr-FR" baseline="0" dirty="0" smtClean="0"/>
              <a:t> of </a:t>
            </a:r>
            <a:r>
              <a:rPr lang="fr-FR" baseline="0" dirty="0" err="1" smtClean="0"/>
              <a:t>hours</a:t>
            </a:r>
            <a:r>
              <a:rPr lang="fr-FR" baseline="0" dirty="0" smtClean="0"/>
              <a:t>.</a:t>
            </a:r>
            <a:endParaRPr lang="fr-FR" dirty="0"/>
          </a:p>
        </p:txBody>
      </p:sp>
      <p:sp>
        <p:nvSpPr>
          <p:cNvPr id="4" name="Slide Number Placeholder 3"/>
          <p:cNvSpPr>
            <a:spLocks noGrp="1"/>
          </p:cNvSpPr>
          <p:nvPr>
            <p:ph type="sldNum" sz="quarter" idx="10"/>
          </p:nvPr>
        </p:nvSpPr>
        <p:spPr>
          <a:xfrm>
            <a:off x="5584321" y="6394816"/>
            <a:ext cx="4270880" cy="336185"/>
          </a:xfrm>
          <a:prstGeom prst="rect">
            <a:avLst/>
          </a:prstGeom>
        </p:spPr>
        <p:txBody>
          <a:bodyPr/>
          <a:lstStyle/>
          <a:p>
            <a:pPr>
              <a:defRPr/>
            </a:pPr>
            <a:fld id="{C85027AB-C331-4612-AD4C-3F0C5AE6FBF1}" type="slidenum">
              <a:rPr lang="fr-FR" smtClean="0"/>
              <a:pPr>
                <a:defRPr/>
              </a:pPr>
              <a:t>20</a:t>
            </a:fld>
            <a:endParaRPr lang="fr-FR"/>
          </a:p>
        </p:txBody>
      </p:sp>
    </p:spTree>
    <p:extLst>
      <p:ext uri="{BB962C8B-B14F-4D97-AF65-F5344CB8AC3E}">
        <p14:creationId xmlns:p14="http://schemas.microsoft.com/office/powerpoint/2010/main" val="17342187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smtClean="0"/>
              <a:t>Maybe</a:t>
            </a:r>
            <a:r>
              <a:rPr lang="fr-FR" dirty="0" smtClean="0"/>
              <a:t> </a:t>
            </a:r>
            <a:r>
              <a:rPr lang="fr-FR" dirty="0" err="1" smtClean="0"/>
              <a:t>redo</a:t>
            </a:r>
            <a:r>
              <a:rPr lang="fr-FR" baseline="0" dirty="0" smtClean="0"/>
              <a:t> </a:t>
            </a:r>
            <a:r>
              <a:rPr lang="fr-FR" baseline="0" dirty="0" err="1" smtClean="0"/>
              <a:t>this</a:t>
            </a:r>
            <a:r>
              <a:rPr lang="fr-FR" baseline="0" dirty="0" smtClean="0"/>
              <a:t> </a:t>
            </a:r>
            <a:r>
              <a:rPr lang="fr-FR" baseline="0" dirty="0" err="1" smtClean="0"/>
              <a:t>slide</a:t>
            </a:r>
            <a:r>
              <a:rPr lang="fr-FR" baseline="0" dirty="0" smtClean="0"/>
              <a:t> to </a:t>
            </a:r>
            <a:r>
              <a:rPr lang="fr-FR" baseline="0" dirty="0" err="1" smtClean="0"/>
              <a:t>be</a:t>
            </a:r>
            <a:r>
              <a:rPr lang="fr-FR" baseline="0" dirty="0" smtClean="0"/>
              <a:t> a bit more </a:t>
            </a:r>
            <a:r>
              <a:rPr lang="fr-FR" baseline="0" dirty="0" err="1" smtClean="0"/>
              <a:t>modular</a:t>
            </a:r>
            <a:r>
              <a:rPr lang="fr-FR" baseline="0" dirty="0" smtClean="0"/>
              <a:t>, </a:t>
            </a:r>
            <a:r>
              <a:rPr lang="fr-FR" baseline="0" dirty="0" err="1" smtClean="0"/>
              <a:t>remove</a:t>
            </a:r>
            <a:r>
              <a:rPr lang="fr-FR" baseline="0" dirty="0" smtClean="0"/>
              <a:t> </a:t>
            </a:r>
            <a:r>
              <a:rPr lang="fr-FR" baseline="0" dirty="0" err="1" smtClean="0"/>
              <a:t>unneccessary</a:t>
            </a:r>
            <a:r>
              <a:rPr lang="fr-FR" baseline="0" dirty="0" smtClean="0"/>
              <a:t> </a:t>
            </a:r>
            <a:r>
              <a:rPr lang="fr-FR" baseline="0" dirty="0" err="1" smtClean="0"/>
              <a:t>lenses</a:t>
            </a:r>
            <a:r>
              <a:rPr lang="fr-FR" baseline="0" dirty="0" smtClean="0"/>
              <a:t> etc.</a:t>
            </a:r>
          </a:p>
          <a:p>
            <a:r>
              <a:rPr lang="fr-FR" baseline="0" dirty="0" err="1" smtClean="0"/>
              <a:t>Find</a:t>
            </a:r>
            <a:r>
              <a:rPr lang="fr-FR" baseline="0" dirty="0" smtClean="0"/>
              <a:t> </a:t>
            </a:r>
            <a:r>
              <a:rPr lang="fr-FR" baseline="0" dirty="0" err="1" smtClean="0"/>
              <a:t>bandwidth</a:t>
            </a:r>
            <a:r>
              <a:rPr lang="fr-FR" baseline="0" dirty="0" smtClean="0"/>
              <a:t> and omega_0 for </a:t>
            </a:r>
            <a:r>
              <a:rPr lang="fr-FR" baseline="0" dirty="0" err="1" smtClean="0"/>
              <a:t>Ti:sapph</a:t>
            </a:r>
            <a:r>
              <a:rPr lang="fr-FR" baseline="0" dirty="0" smtClean="0"/>
              <a:t> </a:t>
            </a:r>
            <a:r>
              <a:rPr lang="fr-FR" baseline="0" dirty="0" err="1" smtClean="0"/>
              <a:t>comb</a:t>
            </a:r>
            <a:endParaRPr lang="fr-FR" dirty="0"/>
          </a:p>
        </p:txBody>
      </p:sp>
      <p:sp>
        <p:nvSpPr>
          <p:cNvPr id="4" name="Slide Number Placeholder 3"/>
          <p:cNvSpPr>
            <a:spLocks noGrp="1"/>
          </p:cNvSpPr>
          <p:nvPr>
            <p:ph type="sldNum" sz="quarter" idx="10"/>
          </p:nvPr>
        </p:nvSpPr>
        <p:spPr>
          <a:xfrm>
            <a:off x="5584321" y="6394816"/>
            <a:ext cx="4270880" cy="336185"/>
          </a:xfrm>
          <a:prstGeom prst="rect">
            <a:avLst/>
          </a:prstGeom>
        </p:spPr>
        <p:txBody>
          <a:bodyPr/>
          <a:lstStyle/>
          <a:p>
            <a:pPr>
              <a:defRPr/>
            </a:pPr>
            <a:fld id="{C85027AB-C331-4612-AD4C-3F0C5AE6FBF1}" type="slidenum">
              <a:rPr lang="fr-FR" smtClean="0"/>
              <a:pPr>
                <a:defRPr/>
              </a:pPr>
              <a:t>21</a:t>
            </a:fld>
            <a:endParaRPr lang="fr-FR"/>
          </a:p>
        </p:txBody>
      </p:sp>
    </p:spTree>
    <p:extLst>
      <p:ext uri="{BB962C8B-B14F-4D97-AF65-F5344CB8AC3E}">
        <p14:creationId xmlns:p14="http://schemas.microsoft.com/office/powerpoint/2010/main" val="791633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Give</a:t>
            </a:r>
            <a:r>
              <a:rPr lang="fr-FR" dirty="0" smtClean="0"/>
              <a:t> the Hg </a:t>
            </a:r>
            <a:r>
              <a:rPr lang="fr-FR" dirty="0" err="1" smtClean="0"/>
              <a:t>spiel</a:t>
            </a:r>
            <a:r>
              <a:rPr lang="fr-FR" dirty="0" smtClean="0"/>
              <a:t> </a:t>
            </a:r>
            <a:r>
              <a:rPr lang="fr-FR" dirty="0" err="1" smtClean="0"/>
              <a:t>here</a:t>
            </a:r>
            <a:r>
              <a:rPr lang="fr-FR" dirty="0" smtClean="0"/>
              <a:t> for </a:t>
            </a:r>
            <a:r>
              <a:rPr lang="fr-FR" dirty="0" err="1" smtClean="0"/>
              <a:t>better</a:t>
            </a:r>
            <a:r>
              <a:rPr lang="fr-FR" dirty="0" smtClean="0"/>
              <a:t> for </a:t>
            </a:r>
            <a:r>
              <a:rPr lang="fr-FR" dirty="0" err="1" smtClean="0"/>
              <a:t>systematic</a:t>
            </a:r>
            <a:r>
              <a:rPr lang="fr-FR" dirty="0" smtClean="0"/>
              <a:t> shifts in constants, and Hg has</a:t>
            </a:r>
            <a:r>
              <a:rPr lang="fr-FR" baseline="0" dirty="0" smtClean="0"/>
              <a:t> few  </a:t>
            </a:r>
            <a:r>
              <a:rPr lang="fr-FR" baseline="0" dirty="0" err="1" smtClean="0"/>
              <a:t>systems</a:t>
            </a:r>
            <a:r>
              <a:rPr lang="fr-FR" baseline="0" dirty="0" smtClean="0"/>
              <a:t> </a:t>
            </a:r>
            <a:r>
              <a:rPr lang="fr-FR" baseline="0" dirty="0" err="1" smtClean="0"/>
              <a:t>available</a:t>
            </a:r>
            <a:endParaRPr lang="fr-FR" dirty="0"/>
          </a:p>
        </p:txBody>
      </p:sp>
    </p:spTree>
    <p:extLst>
      <p:ext uri="{BB962C8B-B14F-4D97-AF65-F5344CB8AC3E}">
        <p14:creationId xmlns:p14="http://schemas.microsoft.com/office/powerpoint/2010/main" val="2165820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Start </a:t>
            </a:r>
            <a:r>
              <a:rPr lang="fr-FR" dirty="0" err="1" smtClean="0"/>
              <a:t>with</a:t>
            </a:r>
            <a:r>
              <a:rPr lang="fr-FR" dirty="0" smtClean="0"/>
              <a:t> the </a:t>
            </a:r>
            <a:r>
              <a:rPr lang="fr-FR" dirty="0" err="1" smtClean="0"/>
              <a:t>clock</a:t>
            </a:r>
            <a:r>
              <a:rPr lang="fr-FR" dirty="0" smtClean="0"/>
              <a:t> laser first, </a:t>
            </a:r>
            <a:r>
              <a:rPr lang="fr-FR" dirty="0" err="1" smtClean="0"/>
              <a:t>then</a:t>
            </a:r>
            <a:r>
              <a:rPr lang="fr-FR" dirty="0" smtClean="0"/>
              <a:t> talk about the </a:t>
            </a:r>
            <a:r>
              <a:rPr lang="fr-FR" dirty="0" err="1" smtClean="0"/>
              <a:t>cooling</a:t>
            </a:r>
            <a:r>
              <a:rPr lang="fr-FR" dirty="0" smtClean="0"/>
              <a:t> and </a:t>
            </a:r>
            <a:r>
              <a:rPr lang="fr-FR" dirty="0" err="1" smtClean="0"/>
              <a:t>trapping</a:t>
            </a:r>
            <a:r>
              <a:rPr lang="fr-FR" dirty="0" smtClean="0"/>
              <a:t>.  </a:t>
            </a:r>
            <a:r>
              <a:rPr lang="fr-FR" dirty="0" err="1" smtClean="0"/>
              <a:t>Try</a:t>
            </a:r>
            <a:r>
              <a:rPr lang="fr-FR" dirty="0" smtClean="0"/>
              <a:t> to fit in the </a:t>
            </a:r>
            <a:r>
              <a:rPr lang="fr-FR" dirty="0" err="1" smtClean="0"/>
              <a:t>need</a:t>
            </a:r>
            <a:r>
              <a:rPr lang="fr-FR" dirty="0" smtClean="0"/>
              <a:t> for the </a:t>
            </a:r>
            <a:r>
              <a:rPr lang="fr-FR" dirty="0" err="1" smtClean="0"/>
              <a:t>lattice</a:t>
            </a:r>
            <a:r>
              <a:rPr lang="fr-FR" dirty="0" smtClean="0"/>
              <a:t> </a:t>
            </a:r>
            <a:r>
              <a:rPr lang="fr-FR" dirty="0" err="1" smtClean="0"/>
              <a:t>trap</a:t>
            </a:r>
            <a:r>
              <a:rPr lang="fr-FR" dirty="0" smtClean="0"/>
              <a:t>, </a:t>
            </a:r>
            <a:r>
              <a:rPr lang="fr-FR" dirty="0" err="1" smtClean="0"/>
              <a:t>ie</a:t>
            </a:r>
            <a:r>
              <a:rPr lang="fr-FR" dirty="0" smtClean="0"/>
              <a:t> </a:t>
            </a:r>
            <a:r>
              <a:rPr lang="fr-FR" dirty="0" err="1" smtClean="0"/>
              <a:t>confining</a:t>
            </a:r>
            <a:r>
              <a:rPr lang="fr-FR" dirty="0" smtClean="0"/>
              <a:t> </a:t>
            </a:r>
            <a:r>
              <a:rPr lang="fr-FR" dirty="0" err="1" smtClean="0"/>
              <a:t>atomic</a:t>
            </a:r>
            <a:r>
              <a:rPr lang="fr-FR" dirty="0" smtClean="0"/>
              <a:t> motion</a:t>
            </a:r>
            <a:r>
              <a:rPr lang="fr-FR" baseline="0" dirty="0" smtClean="0"/>
              <a:t> </a:t>
            </a:r>
            <a:r>
              <a:rPr lang="fr-FR" baseline="0" dirty="0" err="1" smtClean="0"/>
              <a:t>with</a:t>
            </a:r>
            <a:r>
              <a:rPr lang="fr-FR" baseline="0" dirty="0" smtClean="0"/>
              <a:t> a </a:t>
            </a:r>
            <a:r>
              <a:rPr lang="fr-FR" baseline="0" dirty="0" err="1" smtClean="0"/>
              <a:t>tightly</a:t>
            </a:r>
            <a:r>
              <a:rPr lang="fr-FR" baseline="0" dirty="0" smtClean="0"/>
              <a:t> </a:t>
            </a:r>
            <a:r>
              <a:rPr lang="fr-FR" baseline="0" dirty="0" err="1" smtClean="0"/>
              <a:t>confined</a:t>
            </a:r>
            <a:r>
              <a:rPr lang="fr-FR" baseline="0" dirty="0" smtClean="0"/>
              <a:t> </a:t>
            </a:r>
            <a:r>
              <a:rPr lang="fr-FR" baseline="0" dirty="0" err="1" smtClean="0"/>
              <a:t>lattice</a:t>
            </a:r>
            <a:r>
              <a:rPr lang="fr-FR" baseline="0" dirty="0" smtClean="0"/>
              <a:t>, </a:t>
            </a:r>
            <a:r>
              <a:rPr lang="fr-FR" baseline="0" dirty="0" err="1" smtClean="0"/>
              <a:t>which</a:t>
            </a:r>
            <a:r>
              <a:rPr lang="fr-FR" baseline="0" dirty="0" smtClean="0"/>
              <a:t> </a:t>
            </a:r>
            <a:r>
              <a:rPr lang="fr-FR" baseline="0" dirty="0" err="1" smtClean="0"/>
              <a:t>introduces</a:t>
            </a:r>
            <a:r>
              <a:rPr lang="fr-FR" baseline="0" dirty="0" smtClean="0"/>
              <a:t> light shift.  </a:t>
            </a:r>
            <a:r>
              <a:rPr lang="fr-FR" baseline="0" dirty="0" err="1" smtClean="0"/>
              <a:t>Add</a:t>
            </a:r>
            <a:r>
              <a:rPr lang="fr-FR" baseline="0" dirty="0" smtClean="0"/>
              <a:t> </a:t>
            </a:r>
            <a:r>
              <a:rPr lang="fr-FR" baseline="0" dirty="0" err="1" smtClean="0"/>
              <a:t>arrow</a:t>
            </a:r>
            <a:r>
              <a:rPr lang="fr-FR" baseline="0" dirty="0" smtClean="0"/>
              <a:t> out of the </a:t>
            </a:r>
            <a:r>
              <a:rPr lang="fr-FR" baseline="0" dirty="0" err="1" smtClean="0"/>
              <a:t>comb</a:t>
            </a:r>
            <a:r>
              <a:rPr lang="fr-FR" baseline="0" dirty="0" smtClean="0"/>
              <a:t> to show </a:t>
            </a:r>
            <a:r>
              <a:rPr lang="fr-FR" baseline="0" dirty="0" err="1" smtClean="0"/>
              <a:t>we</a:t>
            </a:r>
            <a:r>
              <a:rPr lang="fr-FR" baseline="0" dirty="0" smtClean="0"/>
              <a:t> </a:t>
            </a:r>
            <a:r>
              <a:rPr lang="fr-FR" baseline="0" dirty="0" err="1" smtClean="0"/>
              <a:t>can</a:t>
            </a:r>
            <a:r>
              <a:rPr lang="fr-FR" baseline="0" dirty="0" smtClean="0"/>
              <a:t> </a:t>
            </a:r>
            <a:r>
              <a:rPr lang="fr-FR" baseline="0" dirty="0" err="1" smtClean="0"/>
              <a:t>connect</a:t>
            </a:r>
            <a:r>
              <a:rPr lang="fr-FR" baseline="0" dirty="0" smtClean="0"/>
              <a:t> to </a:t>
            </a:r>
            <a:r>
              <a:rPr lang="fr-FR" baseline="0" dirty="0" err="1" smtClean="0"/>
              <a:t>external</a:t>
            </a:r>
            <a:r>
              <a:rPr lang="fr-FR" baseline="0" dirty="0" smtClean="0"/>
              <a:t> </a:t>
            </a:r>
            <a:r>
              <a:rPr lang="fr-FR" baseline="0" dirty="0" err="1" smtClean="0"/>
              <a:t>systems</a:t>
            </a:r>
            <a:r>
              <a:rPr lang="fr-FR" baseline="0" dirty="0" smtClean="0"/>
              <a:t> (</a:t>
            </a:r>
            <a:r>
              <a:rPr lang="fr-FR" baseline="0" dirty="0" err="1" smtClean="0"/>
              <a:t>other</a:t>
            </a:r>
            <a:r>
              <a:rPr lang="fr-FR" baseline="0" dirty="0" smtClean="0"/>
              <a:t> </a:t>
            </a:r>
            <a:r>
              <a:rPr lang="fr-FR" baseline="0" dirty="0" err="1" smtClean="0"/>
              <a:t>clocks</a:t>
            </a:r>
            <a:r>
              <a:rPr lang="fr-FR" baseline="0" dirty="0" smtClean="0"/>
              <a:t>, </a:t>
            </a:r>
            <a:r>
              <a:rPr lang="fr-FR" baseline="0" dirty="0" err="1" smtClean="0"/>
              <a:t>fiber</a:t>
            </a:r>
            <a:r>
              <a:rPr lang="fr-FR" baseline="0" dirty="0" smtClean="0"/>
              <a:t> links, </a:t>
            </a:r>
            <a:r>
              <a:rPr lang="fr-FR" baseline="0" dirty="0" err="1" smtClean="0"/>
              <a:t>etc</a:t>
            </a:r>
            <a:r>
              <a:rPr lang="fr-FR" baseline="0" dirty="0" smtClean="0"/>
              <a:t>)</a:t>
            </a:r>
            <a:endParaRPr lang="fr-FR" dirty="0"/>
          </a:p>
        </p:txBody>
      </p:sp>
    </p:spTree>
    <p:extLst>
      <p:ext uri="{BB962C8B-B14F-4D97-AF65-F5344CB8AC3E}">
        <p14:creationId xmlns:p14="http://schemas.microsoft.com/office/powerpoint/2010/main" val="598367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Grey is raw data, blue</a:t>
            </a:r>
            <a:r>
              <a:rPr lang="en-US" baseline="0" dirty="0" smtClean="0"/>
              <a:t> is </a:t>
            </a:r>
            <a:r>
              <a:rPr lang="en-US" baseline="0" dirty="0" err="1" smtClean="0"/>
              <a:t>dedrifted</a:t>
            </a:r>
            <a:r>
              <a:rPr lang="en-US" baseline="0" dirty="0" smtClean="0"/>
              <a:t> (both are referenced to the FP cavity), red is self-referenced (one Zeeman peak to another).  </a:t>
            </a:r>
          </a:p>
          <a:p>
            <a:r>
              <a:rPr lang="en-US" baseline="0" dirty="0" err="1" smtClean="0"/>
              <a:t>Minimise</a:t>
            </a:r>
            <a:r>
              <a:rPr lang="en-US" baseline="0" dirty="0" smtClean="0"/>
              <a:t> this slide a bit, remove the first image maybe but keep the relevant information (stability, </a:t>
            </a:r>
            <a:r>
              <a:rPr lang="en-US" baseline="0" dirty="0" err="1" smtClean="0"/>
              <a:t>etc</a:t>
            </a:r>
            <a:r>
              <a:rPr lang="en-US" baseline="0" dirty="0" smtClean="0"/>
              <a:t>)  measured at very high level at two places _ consider saying something about the state of the art for the entire optical </a:t>
            </a:r>
            <a:r>
              <a:rPr lang="en-US" baseline="0" dirty="0" err="1" smtClean="0"/>
              <a:t>freq</a:t>
            </a:r>
            <a:r>
              <a:rPr lang="en-US" baseline="0" dirty="0" smtClean="0"/>
              <a:t> comparison field.</a:t>
            </a:r>
          </a:p>
          <a:p>
            <a:r>
              <a:rPr lang="en-US" baseline="0" dirty="0" smtClean="0"/>
              <a:t>Consider adding an image about how we compare Hg/</a:t>
            </a:r>
            <a:r>
              <a:rPr lang="en-US" baseline="0" dirty="0" err="1" smtClean="0"/>
              <a:t>Sr</a:t>
            </a:r>
            <a:r>
              <a:rPr lang="en-US" baseline="0" dirty="0" smtClean="0"/>
              <a:t> in house.</a:t>
            </a:r>
            <a:endParaRPr lang="en-US" dirty="0"/>
          </a:p>
        </p:txBody>
      </p:sp>
    </p:spTree>
    <p:extLst>
      <p:ext uri="{BB962C8B-B14F-4D97-AF65-F5344CB8AC3E}">
        <p14:creationId xmlns:p14="http://schemas.microsoft.com/office/powerpoint/2010/main" val="4134177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Need to double check why</a:t>
            </a:r>
            <a:r>
              <a:rPr lang="en-US" baseline="0" dirty="0" smtClean="0"/>
              <a:t> transitions are dependent upon fine structure constant again. Look at the way the variations bullet points are structured… this might require some thought and a bit of research</a:t>
            </a:r>
            <a:endParaRPr lang="en-US" dirty="0"/>
          </a:p>
        </p:txBody>
      </p:sp>
    </p:spTree>
    <p:extLst>
      <p:ext uri="{BB962C8B-B14F-4D97-AF65-F5344CB8AC3E}">
        <p14:creationId xmlns:p14="http://schemas.microsoft.com/office/powerpoint/2010/main" val="1619192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What is the name of the network again (it doesn’t really have a name)?  Really should say that this was</a:t>
            </a:r>
            <a:r>
              <a:rPr lang="en-US" baseline="0" dirty="0" smtClean="0"/>
              <a:t> pioneered by us and PTB for long distance fiber links to emphasize this.  Also want to emphasize that we cant do these measurements without the link due to the complexity of running even a single clock.  This opens up a HUGE variety of frequency standards to compare to!  That means this is very new and very exciting! </a:t>
            </a:r>
            <a:endParaRPr lang="en-US" dirty="0"/>
          </a:p>
        </p:txBody>
      </p:sp>
    </p:spTree>
    <p:extLst>
      <p:ext uri="{BB962C8B-B14F-4D97-AF65-F5344CB8AC3E}">
        <p14:creationId xmlns:p14="http://schemas.microsoft.com/office/powerpoint/2010/main" val="560822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What’s our measurement</a:t>
            </a:r>
            <a:r>
              <a:rPr lang="en-US" baseline="0" dirty="0" smtClean="0"/>
              <a:t> limitations here?  Mention that even through the link, the </a:t>
            </a:r>
            <a:r>
              <a:rPr lang="en-US" baseline="0" dirty="0" err="1" smtClean="0"/>
              <a:t>improvments</a:t>
            </a:r>
            <a:r>
              <a:rPr lang="en-US" baseline="0" dirty="0" smtClean="0"/>
              <a:t> to the Hg clock give us better results than the in house measurement shown earlier</a:t>
            </a:r>
            <a:endParaRPr lang="en-US" dirty="0"/>
          </a:p>
        </p:txBody>
      </p:sp>
    </p:spTree>
    <p:extLst>
      <p:ext uri="{BB962C8B-B14F-4D97-AF65-F5344CB8AC3E}">
        <p14:creationId xmlns:p14="http://schemas.microsoft.com/office/powerpoint/2010/main" val="1023512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Need a quick look the second</a:t>
            </a:r>
            <a:r>
              <a:rPr lang="en-US" baseline="0" dirty="0" smtClean="0"/>
              <a:t> order Zeeman corrections, I think </a:t>
            </a:r>
            <a:r>
              <a:rPr lang="en-US" baseline="0" dirty="0" err="1" smtClean="0"/>
              <a:t>maxime</a:t>
            </a:r>
            <a:r>
              <a:rPr lang="en-US" baseline="0" dirty="0" smtClean="0"/>
              <a:t> did them before he wrote his thesis.</a:t>
            </a:r>
          </a:p>
          <a:p>
            <a:r>
              <a:rPr lang="en-US" baseline="0" dirty="0" smtClean="0"/>
              <a:t>Zeeman was improved almost by an order of magnitude, uncertainty down from 4,8 to 0,7</a:t>
            </a:r>
          </a:p>
          <a:p>
            <a:r>
              <a:rPr lang="en-US" baseline="0" dirty="0" smtClean="0"/>
              <a:t>Possibly talk about strengths of using Hg on this slide – that is, the BBR coefficients is 30 times less than </a:t>
            </a:r>
            <a:r>
              <a:rPr lang="en-US" baseline="0" dirty="0" err="1" smtClean="0"/>
              <a:t>Sr</a:t>
            </a:r>
            <a:endParaRPr lang="en-US" dirty="0"/>
          </a:p>
        </p:txBody>
      </p:sp>
    </p:spTree>
    <p:extLst>
      <p:ext uri="{BB962C8B-B14F-4D97-AF65-F5344CB8AC3E}">
        <p14:creationId xmlns:p14="http://schemas.microsoft.com/office/powerpoint/2010/main" val="20362112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Alpha is electric-dipole</a:t>
            </a:r>
            <a:r>
              <a:rPr lang="en-US" baseline="0" dirty="0" smtClean="0"/>
              <a:t> </a:t>
            </a:r>
            <a:r>
              <a:rPr lang="en-US" dirty="0" smtClean="0"/>
              <a:t>polarizability and beta is </a:t>
            </a:r>
            <a:r>
              <a:rPr lang="en-US" dirty="0" err="1" smtClean="0"/>
              <a:t>is</a:t>
            </a:r>
            <a:r>
              <a:rPr lang="en-US" dirty="0" smtClean="0"/>
              <a:t> the </a:t>
            </a:r>
            <a:r>
              <a:rPr lang="en-US" dirty="0" err="1" smtClean="0"/>
              <a:t>hyperpolarisability</a:t>
            </a:r>
            <a:r>
              <a:rPr lang="en-US" dirty="0" smtClean="0"/>
              <a:t>, </a:t>
            </a:r>
            <a:r>
              <a:rPr lang="en-US" dirty="0" err="1" smtClean="0"/>
              <a:t>omega_z</a:t>
            </a:r>
            <a:r>
              <a:rPr lang="en-US" dirty="0" smtClean="0"/>
              <a:t> is vibrational frequency of atoms</a:t>
            </a:r>
            <a:r>
              <a:rPr lang="en-US" baseline="0" dirty="0" smtClean="0"/>
              <a:t> in lattice</a:t>
            </a:r>
          </a:p>
          <a:p>
            <a:r>
              <a:rPr lang="en-US" baseline="0" dirty="0" smtClean="0"/>
              <a:t>Have to be more forceful in emphasizing the lattice trap.  Remove the wording maybe and replace with an image of the lattice in action.  </a:t>
            </a:r>
          </a:p>
          <a:p>
            <a:r>
              <a:rPr lang="en-US" baseline="0" dirty="0" smtClean="0"/>
              <a:t>Define trap depth and give our operation ranges.  </a:t>
            </a:r>
          </a:p>
          <a:p>
            <a:r>
              <a:rPr lang="en-US" baseline="0" dirty="0" smtClean="0"/>
              <a:t>Talk about the main </a:t>
            </a:r>
            <a:r>
              <a:rPr lang="en-US" baseline="0" dirty="0" err="1" smtClean="0"/>
              <a:t>phenomeno</a:t>
            </a:r>
            <a:r>
              <a:rPr lang="en-US" baseline="0" dirty="0" smtClean="0"/>
              <a:t>, that make up the </a:t>
            </a:r>
            <a:r>
              <a:rPr lang="en-US" baseline="0" dirty="0" err="1" smtClean="0"/>
              <a:t>cj</a:t>
            </a:r>
            <a:r>
              <a:rPr lang="en-US" baseline="0" dirty="0" smtClean="0"/>
              <a:t> </a:t>
            </a:r>
            <a:r>
              <a:rPr lang="en-US" baseline="0" dirty="0" err="1" smtClean="0"/>
              <a:t>coeefficients</a:t>
            </a:r>
            <a:r>
              <a:rPr lang="en-US" baseline="0" dirty="0" smtClean="0"/>
              <a:t> (</a:t>
            </a:r>
            <a:r>
              <a:rPr lang="en-US" baseline="0" dirty="0" err="1" smtClean="0"/>
              <a:t>hyperpolarisabilities</a:t>
            </a:r>
            <a:r>
              <a:rPr lang="en-US" baseline="0" dirty="0" smtClean="0"/>
              <a:t>, e2m1 mix, </a:t>
            </a:r>
            <a:r>
              <a:rPr lang="en-US" baseline="0" dirty="0" err="1" smtClean="0"/>
              <a:t>etc</a:t>
            </a:r>
            <a:r>
              <a:rPr lang="en-US" baseline="0" dirty="0" smtClean="0"/>
              <a:t>)</a:t>
            </a:r>
          </a:p>
          <a:p>
            <a:r>
              <a:rPr lang="en-US" baseline="0" dirty="0" smtClean="0"/>
              <a:t>_actually talk about the brown reference (</a:t>
            </a:r>
            <a:r>
              <a:rPr lang="en-US" baseline="0" dirty="0" err="1" smtClean="0"/>
              <a:t>ie</a:t>
            </a:r>
            <a:r>
              <a:rPr lang="en-US" baseline="0" dirty="0" smtClean="0"/>
              <a:t> prior work done), add reference from our group which </a:t>
            </a:r>
            <a:r>
              <a:rPr lang="en-US" baseline="0" dirty="0" err="1" smtClean="0"/>
              <a:t>sebastien</a:t>
            </a:r>
            <a:r>
              <a:rPr lang="en-US" baseline="0" dirty="0" smtClean="0"/>
              <a:t> will give me</a:t>
            </a:r>
            <a:endParaRPr lang="en-US" dirty="0"/>
          </a:p>
        </p:txBody>
      </p:sp>
    </p:spTree>
    <p:extLst>
      <p:ext uri="{BB962C8B-B14F-4D97-AF65-F5344CB8AC3E}">
        <p14:creationId xmlns:p14="http://schemas.microsoft.com/office/powerpoint/2010/main" val="3489740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0.jpeg"/><Relationship Id="rId2" Type="http://schemas.openxmlformats.org/officeDocument/2006/relationships/image" Target="../media/image8.jpe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7.png"/><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ubtitle">
    <p:spTree>
      <p:nvGrpSpPr>
        <p:cNvPr id="1" name=""/>
        <p:cNvGrpSpPr/>
        <p:nvPr/>
      </p:nvGrpSpPr>
      <p:grpSpPr>
        <a:xfrm>
          <a:off x="0" y="0"/>
          <a:ext cx="0" cy="0"/>
          <a:chOff x="0" y="0"/>
          <a:chExt cx="0" cy="0"/>
        </a:xfrm>
      </p:grpSpPr>
      <p:sp>
        <p:nvSpPr>
          <p:cNvPr id="12" name="Shape 12"/>
          <p:cNvSpPr>
            <a:spLocks noGrp="1"/>
          </p:cNvSpPr>
          <p:nvPr>
            <p:ph type="title"/>
          </p:nvPr>
        </p:nvSpPr>
        <p:spPr>
          <a:xfrm>
            <a:off x="1270000" y="1638300"/>
            <a:ext cx="10464800" cy="3302000"/>
          </a:xfrm>
          <a:prstGeom prst="rect">
            <a:avLst/>
          </a:prstGeom>
        </p:spPr>
        <p:txBody>
          <a:bodyPr anchor="b"/>
          <a:lstStyle>
            <a:lvl1pPr algn="ctr">
              <a:defRPr sz="8000" b="0">
                <a:latin typeface="+mn-lt"/>
                <a:ea typeface="+mn-ea"/>
                <a:cs typeface="+mn-cs"/>
                <a:sym typeface="Helvetica Light"/>
              </a:defRPr>
            </a:lvl1pPr>
          </a:lstStyle>
          <a:p>
            <a:r>
              <a:t>Title Text</a:t>
            </a:r>
          </a:p>
        </p:txBody>
      </p:sp>
      <p:sp>
        <p:nvSpPr>
          <p:cNvPr id="13" name="Shape 13"/>
          <p:cNvSpPr>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4" name="Shape 14"/>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00" name="Shape 100"/>
          <p:cNvSpPr>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vl1pPr>
          </a:lstStyle>
          <a:p>
            <a:r>
              <a:t>–Johnny Appleseed</a:t>
            </a:r>
          </a:p>
        </p:txBody>
      </p:sp>
      <p:sp>
        <p:nvSpPr>
          <p:cNvPr id="101" name="Shape 101"/>
          <p:cNvSpPr>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102" name="Shape 102"/>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09" name="Shape 109"/>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10" name="Shape 110"/>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17" name="Shape 117"/>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re et contenu">
    <p:spTree>
      <p:nvGrpSpPr>
        <p:cNvPr id="1" name=""/>
        <p:cNvGrpSpPr/>
        <p:nvPr/>
      </p:nvGrpSpPr>
      <p:grpSpPr>
        <a:xfrm>
          <a:off x="0" y="0"/>
          <a:ext cx="0" cy="0"/>
          <a:chOff x="0" y="0"/>
          <a:chExt cx="0" cy="0"/>
        </a:xfrm>
      </p:grpSpPr>
      <p:sp>
        <p:nvSpPr>
          <p:cNvPr id="124" name="Shape 124"/>
          <p:cNvSpPr>
            <a:spLocks noGrp="1"/>
          </p:cNvSpPr>
          <p:nvPr>
            <p:ph type="title"/>
          </p:nvPr>
        </p:nvSpPr>
        <p:spPr>
          <a:xfrm>
            <a:off x="650239" y="390596"/>
            <a:ext cx="11704322" cy="1625601"/>
          </a:xfrm>
          <a:prstGeom prst="rect">
            <a:avLst/>
          </a:prstGeom>
        </p:spPr>
        <p:txBody>
          <a:bodyPr lIns="65023" tIns="65023" rIns="65023" bIns="65023"/>
          <a:lstStyle>
            <a:lvl1pPr algn="ctr" defTabSz="1300480">
              <a:defRPr sz="6200" b="0">
                <a:latin typeface="Calibri"/>
                <a:ea typeface="Calibri"/>
                <a:cs typeface="Calibri"/>
                <a:sym typeface="Calibri"/>
              </a:defRPr>
            </a:lvl1pPr>
          </a:lstStyle>
          <a:p>
            <a:r>
              <a:t>Title Text</a:t>
            </a:r>
          </a:p>
        </p:txBody>
      </p:sp>
      <p:sp>
        <p:nvSpPr>
          <p:cNvPr id="125" name="Shape 125"/>
          <p:cNvSpPr>
            <a:spLocks noGrp="1"/>
          </p:cNvSpPr>
          <p:nvPr>
            <p:ph type="body" idx="1"/>
          </p:nvPr>
        </p:nvSpPr>
        <p:spPr>
          <a:xfrm>
            <a:off x="650239" y="2275839"/>
            <a:ext cx="11704322" cy="6436927"/>
          </a:xfrm>
          <a:prstGeom prst="rect">
            <a:avLst/>
          </a:prstGeom>
        </p:spPr>
        <p:txBody>
          <a:bodyPr lIns="65023" tIns="65023" rIns="65023" bIns="65023" anchor="t"/>
          <a:lstStyle>
            <a:lvl1pPr marL="471487" indent="-471487" defTabSz="1300480">
              <a:spcBef>
                <a:spcPts val="1000"/>
              </a:spcBef>
              <a:buSzPct val="100000"/>
              <a:buFont typeface="Arial"/>
              <a:defRPr sz="4400">
                <a:latin typeface="Calibri"/>
                <a:ea typeface="Calibri"/>
                <a:cs typeface="Calibri"/>
                <a:sym typeface="Calibri"/>
              </a:defRPr>
            </a:lvl1pPr>
            <a:lvl2pPr marL="906235" indent="-449035" defTabSz="1300480">
              <a:spcBef>
                <a:spcPts val="1000"/>
              </a:spcBef>
              <a:buSzPct val="100000"/>
              <a:buFont typeface="Arial"/>
              <a:buChar char="–"/>
              <a:defRPr sz="4400">
                <a:latin typeface="Calibri"/>
                <a:ea typeface="Calibri"/>
                <a:cs typeface="Calibri"/>
                <a:sym typeface="Calibri"/>
              </a:defRPr>
            </a:lvl2pPr>
            <a:lvl3pPr indent="-419100" defTabSz="1300480">
              <a:spcBef>
                <a:spcPts val="1000"/>
              </a:spcBef>
              <a:buSzPct val="100000"/>
              <a:buFont typeface="Arial"/>
              <a:defRPr sz="4400">
                <a:latin typeface="Calibri"/>
                <a:ea typeface="Calibri"/>
                <a:cs typeface="Calibri"/>
                <a:sym typeface="Calibri"/>
              </a:defRPr>
            </a:lvl3pPr>
            <a:lvl4pPr marL="1874520" indent="-502920" defTabSz="1300480">
              <a:spcBef>
                <a:spcPts val="1000"/>
              </a:spcBef>
              <a:buSzPct val="100000"/>
              <a:buFont typeface="Arial"/>
              <a:buChar char="–"/>
              <a:defRPr sz="4400">
                <a:latin typeface="Calibri"/>
                <a:ea typeface="Calibri"/>
                <a:cs typeface="Calibri"/>
                <a:sym typeface="Calibri"/>
              </a:defRPr>
            </a:lvl4pPr>
            <a:lvl5pPr marL="2331720" indent="-502920" defTabSz="1300480">
              <a:spcBef>
                <a:spcPts val="1000"/>
              </a:spcBef>
              <a:buSzPct val="100000"/>
              <a:buFont typeface="Arial"/>
              <a:buChar char="»"/>
              <a:defRPr sz="4400">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126" name="Shape 126"/>
          <p:cNvSpPr>
            <a:spLocks noGrp="1"/>
          </p:cNvSpPr>
          <p:nvPr>
            <p:ph type="sldNum" sz="quarter" idx="2"/>
          </p:nvPr>
        </p:nvSpPr>
        <p:spPr>
          <a:xfrm>
            <a:off x="9320107" y="9040141"/>
            <a:ext cx="451716" cy="498349"/>
          </a:xfrm>
          <a:prstGeom prst="rect">
            <a:avLst/>
          </a:prstGeom>
        </p:spPr>
        <p:txBody>
          <a:bodyPr lIns="65023" tIns="65023" rIns="65023" bIns="65023"/>
          <a:lstStyle>
            <a:lvl1pPr algn="l" defTabSz="1300480">
              <a:defRPr sz="2400">
                <a:latin typeface="Calibri"/>
                <a:ea typeface="Calibri"/>
                <a:cs typeface="Calibri"/>
                <a:sym typeface="Calibri"/>
              </a:defRPr>
            </a:lvl1pPr>
          </a:lstStyle>
          <a:p>
            <a:fld id="{86CB4B4D-7CA3-9044-876B-883B54F8677D}" type="slidenum">
              <a:t>‹N°›</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itle - Center">
    <p:spTree>
      <p:nvGrpSpPr>
        <p:cNvPr id="1" name=""/>
        <p:cNvGrpSpPr/>
        <p:nvPr/>
      </p:nvGrpSpPr>
      <p:grpSpPr>
        <a:xfrm>
          <a:off x="0" y="0"/>
          <a:ext cx="0" cy="0"/>
          <a:chOff x="0" y="0"/>
          <a:chExt cx="0" cy="0"/>
        </a:xfrm>
      </p:grpSpPr>
      <p:pic>
        <p:nvPicPr>
          <p:cNvPr id="133" name="lne_lo_descripteur_rvb_300.jpg"/>
          <p:cNvPicPr>
            <a:picLocks noChangeAspect="1"/>
          </p:cNvPicPr>
          <p:nvPr/>
        </p:nvPicPr>
        <p:blipFill>
          <a:blip r:embed="rId2">
            <a:extLst/>
          </a:blip>
          <a:stretch>
            <a:fillRect/>
          </a:stretch>
        </p:blipFill>
        <p:spPr>
          <a:xfrm>
            <a:off x="6400078" y="253795"/>
            <a:ext cx="4132885" cy="1223930"/>
          </a:xfrm>
          <a:prstGeom prst="rect">
            <a:avLst/>
          </a:prstGeom>
          <a:ln w="12700">
            <a:miter lim="400000"/>
          </a:ln>
        </p:spPr>
      </p:pic>
      <p:sp>
        <p:nvSpPr>
          <p:cNvPr id="134" name="Shape 134"/>
          <p:cNvSpPr>
            <a:spLocks noGrp="1"/>
          </p:cNvSpPr>
          <p:nvPr>
            <p:ph type="title"/>
          </p:nvPr>
        </p:nvSpPr>
        <p:spPr>
          <a:xfrm>
            <a:off x="7367" y="4887746"/>
            <a:ext cx="10464801" cy="1343116"/>
          </a:xfrm>
          <a:prstGeom prst="rect">
            <a:avLst/>
          </a:prstGeom>
        </p:spPr>
        <p:txBody>
          <a:bodyPr anchor="t"/>
          <a:lstStyle>
            <a:lvl1pPr>
              <a:defRPr sz="8000" b="0"/>
            </a:lvl1pPr>
          </a:lstStyle>
          <a:p>
            <a:r>
              <a:t>Title Text</a:t>
            </a:r>
          </a:p>
        </p:txBody>
      </p:sp>
      <p:pic>
        <p:nvPicPr>
          <p:cNvPr id="135" name="pasted-image.pdf"/>
          <p:cNvPicPr>
            <a:picLocks noChangeAspect="1"/>
          </p:cNvPicPr>
          <p:nvPr/>
        </p:nvPicPr>
        <p:blipFill>
          <a:blip r:embed="rId3">
            <a:extLst/>
          </a:blip>
          <a:stretch>
            <a:fillRect/>
          </a:stretch>
        </p:blipFill>
        <p:spPr>
          <a:xfrm>
            <a:off x="-105701" y="3654594"/>
            <a:ext cx="13171191" cy="1343116"/>
          </a:xfrm>
          <a:prstGeom prst="rect">
            <a:avLst/>
          </a:prstGeom>
          <a:ln w="12700">
            <a:miter lim="400000"/>
          </a:ln>
        </p:spPr>
      </p:pic>
      <p:pic>
        <p:nvPicPr>
          <p:cNvPr id="136" name="pasted-image.pdf"/>
          <p:cNvPicPr>
            <a:picLocks noChangeAspect="1"/>
          </p:cNvPicPr>
          <p:nvPr/>
        </p:nvPicPr>
        <p:blipFill>
          <a:blip r:embed="rId4">
            <a:extLst/>
          </a:blip>
          <a:stretch>
            <a:fillRect/>
          </a:stretch>
        </p:blipFill>
        <p:spPr>
          <a:xfrm>
            <a:off x="10683923" y="175762"/>
            <a:ext cx="2146812" cy="2120946"/>
          </a:xfrm>
          <a:prstGeom prst="rect">
            <a:avLst/>
          </a:prstGeom>
          <a:ln w="12700">
            <a:miter lim="400000"/>
          </a:ln>
        </p:spPr>
      </p:pic>
      <p:pic>
        <p:nvPicPr>
          <p:cNvPr id="137" name="pasted-image.pdf"/>
          <p:cNvPicPr>
            <a:picLocks noChangeAspect="1"/>
          </p:cNvPicPr>
          <p:nvPr/>
        </p:nvPicPr>
        <p:blipFill>
          <a:blip r:embed="rId5">
            <a:extLst/>
          </a:blip>
          <a:stretch>
            <a:fillRect/>
          </a:stretch>
        </p:blipFill>
        <p:spPr>
          <a:xfrm>
            <a:off x="177410" y="239395"/>
            <a:ext cx="2596902" cy="1252731"/>
          </a:xfrm>
          <a:prstGeom prst="rect">
            <a:avLst/>
          </a:prstGeom>
          <a:ln w="12700">
            <a:miter lim="400000"/>
          </a:ln>
        </p:spPr>
      </p:pic>
      <p:sp>
        <p:nvSpPr>
          <p:cNvPr id="138" name="Shape 138"/>
          <p:cNvSpPr/>
          <p:nvPr/>
        </p:nvSpPr>
        <p:spPr>
          <a:xfrm>
            <a:off x="41912" y="1581270"/>
            <a:ext cx="3600551" cy="3429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defTabSz="1300480">
              <a:defRPr sz="1600">
                <a:solidFill>
                  <a:schemeClr val="accent4"/>
                </a:solidFill>
                <a:latin typeface="Helvetica"/>
                <a:ea typeface="Helvetica"/>
                <a:cs typeface="Helvetica"/>
                <a:sym typeface="Helvetica"/>
              </a:defRPr>
            </a:lvl1pPr>
          </a:lstStyle>
          <a:p>
            <a:r>
              <a:t>Systèmes de référence Temps-Espace</a:t>
            </a:r>
          </a:p>
        </p:txBody>
      </p:sp>
      <p:pic>
        <p:nvPicPr>
          <p:cNvPr id="139" name="pasted-image.png"/>
          <p:cNvPicPr>
            <a:picLocks noChangeAspect="1"/>
          </p:cNvPicPr>
          <p:nvPr/>
        </p:nvPicPr>
        <p:blipFill>
          <a:blip r:embed="rId6">
            <a:extLst/>
          </a:blip>
          <a:stretch>
            <a:fillRect/>
          </a:stretch>
        </p:blipFill>
        <p:spPr>
          <a:xfrm>
            <a:off x="7573018" y="1708844"/>
            <a:ext cx="2959945" cy="821257"/>
          </a:xfrm>
          <a:prstGeom prst="rect">
            <a:avLst/>
          </a:prstGeom>
          <a:ln w="12700">
            <a:miter lim="400000"/>
          </a:ln>
        </p:spPr>
      </p:pic>
      <p:pic>
        <p:nvPicPr>
          <p:cNvPr id="140" name="LOGO-PSL-nov-2017.jpg"/>
          <p:cNvPicPr>
            <a:picLocks noChangeAspect="1"/>
          </p:cNvPicPr>
          <p:nvPr/>
        </p:nvPicPr>
        <p:blipFill>
          <a:blip r:embed="rId7">
            <a:extLst/>
          </a:blip>
          <a:srcRect t="16235" b="16235"/>
          <a:stretch>
            <a:fillRect/>
          </a:stretch>
        </p:blipFill>
        <p:spPr>
          <a:xfrm>
            <a:off x="3599883" y="194247"/>
            <a:ext cx="2814441" cy="1343031"/>
          </a:xfrm>
          <a:prstGeom prst="rect">
            <a:avLst/>
          </a:prstGeom>
          <a:ln w="12700">
            <a:miter lim="400000"/>
          </a:ln>
        </p:spPr>
      </p:pic>
      <p:sp>
        <p:nvSpPr>
          <p:cNvPr id="141" name="Shape 141"/>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148" name="Shape 148"/>
          <p:cNvSpPr>
            <a:spLocks noGrp="1"/>
          </p:cNvSpPr>
          <p:nvPr>
            <p:ph type="title"/>
          </p:nvPr>
        </p:nvSpPr>
        <p:spPr>
          <a:prstGeom prst="rect">
            <a:avLst/>
          </a:prstGeom>
        </p:spPr>
        <p:txBody>
          <a:bodyPr/>
          <a:lstStyle>
            <a:lvl1pPr>
              <a:defRPr sz="4800"/>
            </a:lvl1pPr>
          </a:lstStyle>
          <a:p>
            <a:r>
              <a:t>Title Text</a:t>
            </a:r>
          </a:p>
        </p:txBody>
      </p:sp>
      <p:sp>
        <p:nvSpPr>
          <p:cNvPr id="149" name="Shape 149"/>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hoto - Horizontal">
    <p:spTree>
      <p:nvGrpSpPr>
        <p:cNvPr id="1" name=""/>
        <p:cNvGrpSpPr/>
        <p:nvPr/>
      </p:nvGrpSpPr>
      <p:grpSpPr>
        <a:xfrm>
          <a:off x="0" y="0"/>
          <a:ext cx="0" cy="0"/>
          <a:chOff x="0" y="0"/>
          <a:chExt cx="0" cy="0"/>
        </a:xfrm>
      </p:grpSpPr>
      <p:sp>
        <p:nvSpPr>
          <p:cNvPr id="21" name="Shape 21"/>
          <p:cNvSpPr>
            <a:spLocks noGrp="1"/>
          </p:cNvSpPr>
          <p:nvPr>
            <p:ph type="pic" idx="13"/>
          </p:nvPr>
        </p:nvSpPr>
        <p:spPr>
          <a:xfrm>
            <a:off x="1606550" y="635000"/>
            <a:ext cx="9779000" cy="5918200"/>
          </a:xfrm>
          <a:prstGeom prst="rect">
            <a:avLst/>
          </a:prstGeom>
        </p:spPr>
        <p:txBody>
          <a:bodyPr lIns="91439" tIns="45719" rIns="91439" bIns="45719" anchor="t">
            <a:noAutofit/>
          </a:bodyPr>
          <a:lstStyle/>
          <a:p>
            <a:endParaRPr/>
          </a:p>
        </p:txBody>
      </p:sp>
      <p:sp>
        <p:nvSpPr>
          <p:cNvPr id="22" name="Shape 22"/>
          <p:cNvSpPr>
            <a:spLocks noGrp="1"/>
          </p:cNvSpPr>
          <p:nvPr>
            <p:ph type="title"/>
          </p:nvPr>
        </p:nvSpPr>
        <p:spPr>
          <a:xfrm>
            <a:off x="1270000" y="6718300"/>
            <a:ext cx="10464800" cy="1422400"/>
          </a:xfrm>
          <a:prstGeom prst="rect">
            <a:avLst/>
          </a:prstGeom>
        </p:spPr>
        <p:txBody>
          <a:bodyPr anchor="b"/>
          <a:lstStyle>
            <a:lvl1pPr algn="ctr">
              <a:defRPr sz="8000" b="0">
                <a:latin typeface="+mn-lt"/>
                <a:ea typeface="+mn-ea"/>
                <a:cs typeface="+mn-cs"/>
                <a:sym typeface="Helvetica Light"/>
              </a:defRPr>
            </a:lvl1pPr>
          </a:lstStyle>
          <a:p>
            <a:r>
              <a:t>Title Text</a:t>
            </a:r>
          </a:p>
        </p:txBody>
      </p:sp>
      <p:sp>
        <p:nvSpPr>
          <p:cNvPr id="23" name="Shape 23"/>
          <p:cNvSpPr>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24" name="Shape 24"/>
          <p:cNvSpPr>
            <a:spLocks noGrp="1"/>
          </p:cNvSpPr>
          <p:nvPr>
            <p:ph type="sldNum" sz="quarter" idx="2"/>
          </p:nvPr>
        </p:nvSpPr>
        <p:spPr>
          <a:xfrm>
            <a:off x="6311798" y="9245600"/>
            <a:ext cx="368504" cy="381000"/>
          </a:xfrm>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 Center">
    <p:spTree>
      <p:nvGrpSpPr>
        <p:cNvPr id="1" name=""/>
        <p:cNvGrpSpPr/>
        <p:nvPr/>
      </p:nvGrpSpPr>
      <p:grpSpPr>
        <a:xfrm>
          <a:off x="0" y="0"/>
          <a:ext cx="0" cy="0"/>
          <a:chOff x="0" y="0"/>
          <a:chExt cx="0" cy="0"/>
        </a:xfrm>
      </p:grpSpPr>
      <p:sp>
        <p:nvSpPr>
          <p:cNvPr id="31" name="Shape 31"/>
          <p:cNvSpPr>
            <a:spLocks noGrp="1"/>
          </p:cNvSpPr>
          <p:nvPr>
            <p:ph type="title"/>
          </p:nvPr>
        </p:nvSpPr>
        <p:spPr>
          <a:xfrm>
            <a:off x="7367" y="4887746"/>
            <a:ext cx="10464801" cy="1343116"/>
          </a:xfrm>
          <a:prstGeom prst="rect">
            <a:avLst/>
          </a:prstGeom>
        </p:spPr>
        <p:txBody>
          <a:bodyPr anchor="t"/>
          <a:lstStyle>
            <a:lvl1pPr>
              <a:defRPr sz="8000" b="0"/>
            </a:lvl1pPr>
          </a:lstStyle>
          <a:p>
            <a:r>
              <a:t>Title Text</a:t>
            </a:r>
          </a:p>
        </p:txBody>
      </p:sp>
      <p:pic>
        <p:nvPicPr>
          <p:cNvPr id="32" name="pasted-image.pdf"/>
          <p:cNvPicPr>
            <a:picLocks noChangeAspect="1"/>
          </p:cNvPicPr>
          <p:nvPr/>
        </p:nvPicPr>
        <p:blipFill>
          <a:blip r:embed="rId2">
            <a:extLst/>
          </a:blip>
          <a:stretch>
            <a:fillRect/>
          </a:stretch>
        </p:blipFill>
        <p:spPr>
          <a:xfrm>
            <a:off x="-105701" y="3654594"/>
            <a:ext cx="13171191" cy="1343116"/>
          </a:xfrm>
          <a:prstGeom prst="rect">
            <a:avLst/>
          </a:prstGeom>
          <a:ln w="12700">
            <a:miter lim="400000"/>
          </a:ln>
        </p:spPr>
      </p:pic>
      <p:pic>
        <p:nvPicPr>
          <p:cNvPr id="33" name="pasted-image.pdf"/>
          <p:cNvPicPr>
            <a:picLocks noChangeAspect="1"/>
          </p:cNvPicPr>
          <p:nvPr/>
        </p:nvPicPr>
        <p:blipFill>
          <a:blip r:embed="rId3">
            <a:extLst/>
          </a:blip>
          <a:stretch>
            <a:fillRect/>
          </a:stretch>
        </p:blipFill>
        <p:spPr>
          <a:xfrm>
            <a:off x="10683923" y="175762"/>
            <a:ext cx="2146812" cy="2120946"/>
          </a:xfrm>
          <a:prstGeom prst="rect">
            <a:avLst/>
          </a:prstGeom>
          <a:ln w="12700">
            <a:miter lim="400000"/>
          </a:ln>
        </p:spPr>
      </p:pic>
      <p:pic>
        <p:nvPicPr>
          <p:cNvPr id="34" name="pasted-image.pdf"/>
          <p:cNvPicPr>
            <a:picLocks noChangeAspect="1"/>
          </p:cNvPicPr>
          <p:nvPr/>
        </p:nvPicPr>
        <p:blipFill>
          <a:blip r:embed="rId4">
            <a:extLst/>
          </a:blip>
          <a:stretch>
            <a:fillRect/>
          </a:stretch>
        </p:blipFill>
        <p:spPr>
          <a:xfrm>
            <a:off x="7735094" y="1820968"/>
            <a:ext cx="2146811" cy="762420"/>
          </a:xfrm>
          <a:prstGeom prst="rect">
            <a:avLst/>
          </a:prstGeom>
          <a:ln w="12700">
            <a:miter lim="400000"/>
          </a:ln>
        </p:spPr>
      </p:pic>
      <p:pic>
        <p:nvPicPr>
          <p:cNvPr id="35" name="pasted-image.pdf"/>
          <p:cNvPicPr>
            <a:picLocks noChangeAspect="1"/>
          </p:cNvPicPr>
          <p:nvPr/>
        </p:nvPicPr>
        <p:blipFill>
          <a:blip r:embed="rId5">
            <a:extLst/>
          </a:blip>
          <a:stretch>
            <a:fillRect/>
          </a:stretch>
        </p:blipFill>
        <p:spPr>
          <a:xfrm>
            <a:off x="7735094" y="205573"/>
            <a:ext cx="2576806" cy="1277200"/>
          </a:xfrm>
          <a:prstGeom prst="rect">
            <a:avLst/>
          </a:prstGeom>
          <a:ln w="12700">
            <a:miter lim="400000"/>
          </a:ln>
        </p:spPr>
      </p:pic>
      <p:pic>
        <p:nvPicPr>
          <p:cNvPr id="36" name="pasted-image.pdf"/>
          <p:cNvPicPr>
            <a:picLocks noChangeAspect="1"/>
          </p:cNvPicPr>
          <p:nvPr/>
        </p:nvPicPr>
        <p:blipFill>
          <a:blip r:embed="rId6">
            <a:extLst/>
          </a:blip>
          <a:stretch>
            <a:fillRect/>
          </a:stretch>
        </p:blipFill>
        <p:spPr>
          <a:xfrm>
            <a:off x="177410" y="239395"/>
            <a:ext cx="4132885" cy="1993681"/>
          </a:xfrm>
          <a:prstGeom prst="rect">
            <a:avLst/>
          </a:prstGeom>
          <a:ln w="12700">
            <a:miter lim="400000"/>
          </a:ln>
        </p:spPr>
      </p:pic>
      <p:sp>
        <p:nvSpPr>
          <p:cNvPr id="37" name="Shape 37"/>
          <p:cNvSpPr/>
          <p:nvPr/>
        </p:nvSpPr>
        <p:spPr>
          <a:xfrm>
            <a:off x="131285" y="2113487"/>
            <a:ext cx="5371186" cy="4699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400">
                <a:solidFill>
                  <a:schemeClr val="accent4"/>
                </a:solidFill>
              </a:defRPr>
            </a:lvl1pPr>
          </a:lstStyle>
          <a:p>
            <a:r>
              <a:t>Systèmes de référence Temps-Espace</a:t>
            </a:r>
          </a:p>
        </p:txBody>
      </p:sp>
      <p:sp>
        <p:nvSpPr>
          <p:cNvPr id="38" name="Shape 38"/>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Photo - Vertical">
    <p:spTree>
      <p:nvGrpSpPr>
        <p:cNvPr id="1" name=""/>
        <p:cNvGrpSpPr/>
        <p:nvPr/>
      </p:nvGrpSpPr>
      <p:grpSpPr>
        <a:xfrm>
          <a:off x="0" y="0"/>
          <a:ext cx="0" cy="0"/>
          <a:chOff x="0" y="0"/>
          <a:chExt cx="0" cy="0"/>
        </a:xfrm>
      </p:grpSpPr>
      <p:sp>
        <p:nvSpPr>
          <p:cNvPr id="45" name="Shape 45"/>
          <p:cNvSpPr>
            <a:spLocks noGrp="1"/>
          </p:cNvSpPr>
          <p:nvPr>
            <p:ph type="pic" sz="half" idx="13"/>
          </p:nvPr>
        </p:nvSpPr>
        <p:spPr>
          <a:xfrm>
            <a:off x="6718300" y="635000"/>
            <a:ext cx="5334000" cy="8229600"/>
          </a:xfrm>
          <a:prstGeom prst="rect">
            <a:avLst/>
          </a:prstGeom>
        </p:spPr>
        <p:txBody>
          <a:bodyPr lIns="91439" tIns="45719" rIns="91439" bIns="45719" anchor="t">
            <a:noAutofit/>
          </a:bodyPr>
          <a:lstStyle/>
          <a:p>
            <a:endParaRPr/>
          </a:p>
        </p:txBody>
      </p:sp>
      <p:sp>
        <p:nvSpPr>
          <p:cNvPr id="46" name="Shape 46"/>
          <p:cNvSpPr>
            <a:spLocks noGrp="1"/>
          </p:cNvSpPr>
          <p:nvPr>
            <p:ph type="title"/>
          </p:nvPr>
        </p:nvSpPr>
        <p:spPr>
          <a:xfrm>
            <a:off x="952500" y="635000"/>
            <a:ext cx="5334000" cy="3987800"/>
          </a:xfrm>
          <a:prstGeom prst="rect">
            <a:avLst/>
          </a:prstGeom>
        </p:spPr>
        <p:txBody>
          <a:bodyPr anchor="b"/>
          <a:lstStyle>
            <a:lvl1pPr algn="ctr">
              <a:defRPr b="0">
                <a:latin typeface="+mn-lt"/>
                <a:ea typeface="+mn-ea"/>
                <a:cs typeface="+mn-cs"/>
                <a:sym typeface="Helvetica Light"/>
              </a:defRPr>
            </a:lvl1pPr>
          </a:lstStyle>
          <a:p>
            <a:r>
              <a:t>Title Text</a:t>
            </a:r>
          </a:p>
        </p:txBody>
      </p:sp>
      <p:sp>
        <p:nvSpPr>
          <p:cNvPr id="47" name="Shape 47"/>
          <p:cNvSpPr>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8" name="Shape 48"/>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55" name="Shape 55"/>
          <p:cNvSpPr>
            <a:spLocks noGrp="1"/>
          </p:cNvSpPr>
          <p:nvPr>
            <p:ph type="title"/>
          </p:nvPr>
        </p:nvSpPr>
        <p:spPr>
          <a:prstGeom prst="rect">
            <a:avLst/>
          </a:prstGeom>
        </p:spPr>
        <p:txBody>
          <a:bodyPr/>
          <a:lstStyle/>
          <a:p>
            <a:r>
              <a:t>Title Text</a:t>
            </a:r>
          </a:p>
        </p:txBody>
      </p:sp>
      <p:sp>
        <p:nvSpPr>
          <p:cNvPr id="56" name="Shape 56"/>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63" name="Shape 63"/>
          <p:cNvSpPr>
            <a:spLocks noGrp="1"/>
          </p:cNvSpPr>
          <p:nvPr>
            <p:ph type="title"/>
          </p:nvPr>
        </p:nvSpPr>
        <p:spPr>
          <a:xfrm>
            <a:off x="952500" y="444500"/>
            <a:ext cx="11099800" cy="2159000"/>
          </a:xfrm>
          <a:prstGeom prst="rect">
            <a:avLst/>
          </a:prstGeom>
        </p:spPr>
        <p:txBody>
          <a:bodyPr/>
          <a:lstStyle>
            <a:lvl1pPr algn="ctr">
              <a:defRPr sz="8000" b="0">
                <a:latin typeface="+mn-lt"/>
                <a:ea typeface="+mn-ea"/>
                <a:cs typeface="+mn-cs"/>
                <a:sym typeface="Helvetica Light"/>
              </a:defRPr>
            </a:lvl1pPr>
          </a:lstStyle>
          <a:p>
            <a:r>
              <a:t>Title Text</a:t>
            </a:r>
          </a:p>
        </p:txBody>
      </p:sp>
      <p:sp>
        <p:nvSpPr>
          <p:cNvPr id="64" name="Shape 64"/>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5" name="Shape 65"/>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72" name="Shape 72"/>
          <p:cNvSpPr>
            <a:spLocks noGrp="1"/>
          </p:cNvSpPr>
          <p:nvPr>
            <p:ph type="pic" sz="half" idx="13"/>
          </p:nvPr>
        </p:nvSpPr>
        <p:spPr>
          <a:xfrm>
            <a:off x="6718300" y="2603500"/>
            <a:ext cx="5334000" cy="6286500"/>
          </a:xfrm>
          <a:prstGeom prst="rect">
            <a:avLst/>
          </a:prstGeom>
        </p:spPr>
        <p:txBody>
          <a:bodyPr lIns="91439" tIns="45719" rIns="91439" bIns="45719" anchor="t">
            <a:noAutofit/>
          </a:bodyPr>
          <a:lstStyle/>
          <a:p>
            <a:endParaRPr/>
          </a:p>
        </p:txBody>
      </p:sp>
      <p:sp>
        <p:nvSpPr>
          <p:cNvPr id="73" name="Shape 73"/>
          <p:cNvSpPr>
            <a:spLocks noGrp="1"/>
          </p:cNvSpPr>
          <p:nvPr>
            <p:ph type="title"/>
          </p:nvPr>
        </p:nvSpPr>
        <p:spPr>
          <a:xfrm>
            <a:off x="952500" y="444500"/>
            <a:ext cx="11099800" cy="2159000"/>
          </a:xfrm>
          <a:prstGeom prst="rect">
            <a:avLst/>
          </a:prstGeom>
        </p:spPr>
        <p:txBody>
          <a:bodyPr/>
          <a:lstStyle>
            <a:lvl1pPr algn="ctr">
              <a:defRPr sz="8000" b="0">
                <a:latin typeface="+mn-lt"/>
                <a:ea typeface="+mn-ea"/>
                <a:cs typeface="+mn-cs"/>
                <a:sym typeface="Helvetica Light"/>
              </a:defRPr>
            </a:lvl1pPr>
          </a:lstStyle>
          <a:p>
            <a:r>
              <a:t>Title Text</a:t>
            </a:r>
          </a:p>
        </p:txBody>
      </p:sp>
      <p:sp>
        <p:nvSpPr>
          <p:cNvPr id="74" name="Shape 74"/>
          <p:cNvSpPr>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75" name="Shape 75"/>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82" name="Shape 82"/>
          <p:cNvSpPr>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3" name="Shape 83"/>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90" name="Shape 90"/>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endParaRPr/>
          </a:p>
        </p:txBody>
      </p:sp>
      <p:sp>
        <p:nvSpPr>
          <p:cNvPr id="91" name="Shape 91"/>
          <p:cNvSpPr>
            <a:spLocks noGrp="1"/>
          </p:cNvSpPr>
          <p:nvPr>
            <p:ph type="pic" sz="quarter" idx="14"/>
          </p:nvPr>
        </p:nvSpPr>
        <p:spPr>
          <a:xfrm>
            <a:off x="6724518" y="889000"/>
            <a:ext cx="5334001" cy="3771900"/>
          </a:xfrm>
          <a:prstGeom prst="rect">
            <a:avLst/>
          </a:prstGeom>
        </p:spPr>
        <p:txBody>
          <a:bodyPr lIns="91439" tIns="45719" rIns="91439" bIns="45719" anchor="t">
            <a:noAutofit/>
          </a:bodyPr>
          <a:lstStyle/>
          <a:p>
            <a:endParaRPr/>
          </a:p>
        </p:txBody>
      </p:sp>
      <p:sp>
        <p:nvSpPr>
          <p:cNvPr id="92" name="Shape 92"/>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endParaRPr/>
          </a:p>
        </p:txBody>
      </p:sp>
      <p:sp>
        <p:nvSpPr>
          <p:cNvPr id="93" name="Shape 93"/>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211666" y="21166"/>
            <a:ext cx="11099801" cy="885515"/>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Title Text</a:t>
            </a:r>
          </a:p>
        </p:txBody>
      </p:sp>
      <p:pic>
        <p:nvPicPr>
          <p:cNvPr id="3" name="bkg_syrte_small.png"/>
          <p:cNvPicPr>
            <a:picLocks noChangeAspect="1"/>
          </p:cNvPicPr>
          <p:nvPr/>
        </p:nvPicPr>
        <p:blipFill>
          <a:blip r:embed="rId17">
            <a:extLst/>
          </a:blip>
          <a:stretch>
            <a:fillRect/>
          </a:stretch>
        </p:blipFill>
        <p:spPr>
          <a:xfrm>
            <a:off x="88900" y="429309"/>
            <a:ext cx="13004800" cy="885515"/>
          </a:xfrm>
          <a:prstGeom prst="rect">
            <a:avLst/>
          </a:prstGeom>
          <a:ln w="12700">
            <a:miter lim="400000"/>
          </a:ln>
        </p:spPr>
      </p:pic>
      <p:sp>
        <p:nvSpPr>
          <p:cNvPr id="4" name="Shape 4"/>
          <p:cNvSpPr>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5" name="Shape 5"/>
          <p:cNvSpPr>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hf hdr="0" ftr="0" dt="0"/>
  <p:txStyles>
    <p:titleStyle>
      <a:lvl1pPr marL="0" marR="0" indent="0" algn="l" defTabSz="584200" latinLnBrk="0">
        <a:lnSpc>
          <a:spcPct val="100000"/>
        </a:lnSpc>
        <a:spcBef>
          <a:spcPts val="0"/>
        </a:spcBef>
        <a:spcAft>
          <a:spcPts val="0"/>
        </a:spcAft>
        <a:buClrTx/>
        <a:buSzTx/>
        <a:buFontTx/>
        <a:buNone/>
        <a:tabLst/>
        <a:defRPr sz="6000" b="1" i="0" u="none" strike="noStrike" cap="none" spc="0" baseline="0">
          <a:ln>
            <a:noFill/>
          </a:ln>
          <a:solidFill>
            <a:srgbClr val="000000"/>
          </a:solidFill>
          <a:uFillTx/>
          <a:latin typeface="Helvetica"/>
          <a:ea typeface="Helvetica"/>
          <a:cs typeface="Helvetica"/>
          <a:sym typeface="Helvetica"/>
        </a:defRPr>
      </a:lvl1pPr>
      <a:lvl2pPr marL="0" marR="0" indent="228600" algn="l" defTabSz="584200" latinLnBrk="0">
        <a:lnSpc>
          <a:spcPct val="100000"/>
        </a:lnSpc>
        <a:spcBef>
          <a:spcPts val="0"/>
        </a:spcBef>
        <a:spcAft>
          <a:spcPts val="0"/>
        </a:spcAft>
        <a:buClrTx/>
        <a:buSzTx/>
        <a:buFontTx/>
        <a:buNone/>
        <a:tabLst/>
        <a:defRPr sz="6000" b="1" i="0" u="none" strike="noStrike" cap="none" spc="0" baseline="0">
          <a:ln>
            <a:noFill/>
          </a:ln>
          <a:solidFill>
            <a:srgbClr val="000000"/>
          </a:solidFill>
          <a:uFillTx/>
          <a:latin typeface="Helvetica"/>
          <a:ea typeface="Helvetica"/>
          <a:cs typeface="Helvetica"/>
          <a:sym typeface="Helvetica"/>
        </a:defRPr>
      </a:lvl2pPr>
      <a:lvl3pPr marL="0" marR="0" indent="457200" algn="l" defTabSz="584200" latinLnBrk="0">
        <a:lnSpc>
          <a:spcPct val="100000"/>
        </a:lnSpc>
        <a:spcBef>
          <a:spcPts val="0"/>
        </a:spcBef>
        <a:spcAft>
          <a:spcPts val="0"/>
        </a:spcAft>
        <a:buClrTx/>
        <a:buSzTx/>
        <a:buFontTx/>
        <a:buNone/>
        <a:tabLst/>
        <a:defRPr sz="6000" b="1" i="0" u="none" strike="noStrike" cap="none" spc="0" baseline="0">
          <a:ln>
            <a:noFill/>
          </a:ln>
          <a:solidFill>
            <a:srgbClr val="000000"/>
          </a:solidFill>
          <a:uFillTx/>
          <a:latin typeface="Helvetica"/>
          <a:ea typeface="Helvetica"/>
          <a:cs typeface="Helvetica"/>
          <a:sym typeface="Helvetica"/>
        </a:defRPr>
      </a:lvl3pPr>
      <a:lvl4pPr marL="0" marR="0" indent="685800" algn="l" defTabSz="584200" latinLnBrk="0">
        <a:lnSpc>
          <a:spcPct val="100000"/>
        </a:lnSpc>
        <a:spcBef>
          <a:spcPts val="0"/>
        </a:spcBef>
        <a:spcAft>
          <a:spcPts val="0"/>
        </a:spcAft>
        <a:buClrTx/>
        <a:buSzTx/>
        <a:buFontTx/>
        <a:buNone/>
        <a:tabLst/>
        <a:defRPr sz="6000" b="1" i="0" u="none" strike="noStrike" cap="none" spc="0" baseline="0">
          <a:ln>
            <a:noFill/>
          </a:ln>
          <a:solidFill>
            <a:srgbClr val="000000"/>
          </a:solidFill>
          <a:uFillTx/>
          <a:latin typeface="Helvetica"/>
          <a:ea typeface="Helvetica"/>
          <a:cs typeface="Helvetica"/>
          <a:sym typeface="Helvetica"/>
        </a:defRPr>
      </a:lvl4pPr>
      <a:lvl5pPr marL="0" marR="0" indent="914400" algn="l" defTabSz="584200" latinLnBrk="0">
        <a:lnSpc>
          <a:spcPct val="100000"/>
        </a:lnSpc>
        <a:spcBef>
          <a:spcPts val="0"/>
        </a:spcBef>
        <a:spcAft>
          <a:spcPts val="0"/>
        </a:spcAft>
        <a:buClrTx/>
        <a:buSzTx/>
        <a:buFontTx/>
        <a:buNone/>
        <a:tabLst/>
        <a:defRPr sz="6000" b="1" i="0" u="none" strike="noStrike" cap="none" spc="0" baseline="0">
          <a:ln>
            <a:noFill/>
          </a:ln>
          <a:solidFill>
            <a:srgbClr val="000000"/>
          </a:solidFill>
          <a:uFillTx/>
          <a:latin typeface="Helvetica"/>
          <a:ea typeface="Helvetica"/>
          <a:cs typeface="Helvetica"/>
          <a:sym typeface="Helvetica"/>
        </a:defRPr>
      </a:lvl5pPr>
      <a:lvl6pPr marL="0" marR="0" indent="1143000" algn="l" defTabSz="584200" latinLnBrk="0">
        <a:lnSpc>
          <a:spcPct val="100000"/>
        </a:lnSpc>
        <a:spcBef>
          <a:spcPts val="0"/>
        </a:spcBef>
        <a:spcAft>
          <a:spcPts val="0"/>
        </a:spcAft>
        <a:buClrTx/>
        <a:buSzTx/>
        <a:buFontTx/>
        <a:buNone/>
        <a:tabLst/>
        <a:defRPr sz="6000" b="1" i="0" u="none" strike="noStrike" cap="none" spc="0" baseline="0">
          <a:ln>
            <a:noFill/>
          </a:ln>
          <a:solidFill>
            <a:srgbClr val="000000"/>
          </a:solidFill>
          <a:uFillTx/>
          <a:latin typeface="Helvetica"/>
          <a:ea typeface="Helvetica"/>
          <a:cs typeface="Helvetica"/>
          <a:sym typeface="Helvetica"/>
        </a:defRPr>
      </a:lvl6pPr>
      <a:lvl7pPr marL="0" marR="0" indent="1371600" algn="l" defTabSz="584200" latinLnBrk="0">
        <a:lnSpc>
          <a:spcPct val="100000"/>
        </a:lnSpc>
        <a:spcBef>
          <a:spcPts val="0"/>
        </a:spcBef>
        <a:spcAft>
          <a:spcPts val="0"/>
        </a:spcAft>
        <a:buClrTx/>
        <a:buSzTx/>
        <a:buFontTx/>
        <a:buNone/>
        <a:tabLst/>
        <a:defRPr sz="6000" b="1" i="0" u="none" strike="noStrike" cap="none" spc="0" baseline="0">
          <a:ln>
            <a:noFill/>
          </a:ln>
          <a:solidFill>
            <a:srgbClr val="000000"/>
          </a:solidFill>
          <a:uFillTx/>
          <a:latin typeface="Helvetica"/>
          <a:ea typeface="Helvetica"/>
          <a:cs typeface="Helvetica"/>
          <a:sym typeface="Helvetica"/>
        </a:defRPr>
      </a:lvl7pPr>
      <a:lvl8pPr marL="0" marR="0" indent="1600200" algn="l" defTabSz="584200" latinLnBrk="0">
        <a:lnSpc>
          <a:spcPct val="100000"/>
        </a:lnSpc>
        <a:spcBef>
          <a:spcPts val="0"/>
        </a:spcBef>
        <a:spcAft>
          <a:spcPts val="0"/>
        </a:spcAft>
        <a:buClrTx/>
        <a:buSzTx/>
        <a:buFontTx/>
        <a:buNone/>
        <a:tabLst/>
        <a:defRPr sz="6000" b="1" i="0" u="none" strike="noStrike" cap="none" spc="0" baseline="0">
          <a:ln>
            <a:noFill/>
          </a:ln>
          <a:solidFill>
            <a:srgbClr val="000000"/>
          </a:solidFill>
          <a:uFillTx/>
          <a:latin typeface="Helvetica"/>
          <a:ea typeface="Helvetica"/>
          <a:cs typeface="Helvetica"/>
          <a:sym typeface="Helvetica"/>
        </a:defRPr>
      </a:lvl8pPr>
      <a:lvl9pPr marL="0" marR="0" indent="1828800" algn="l" defTabSz="584200" latinLnBrk="0">
        <a:lnSpc>
          <a:spcPct val="100000"/>
        </a:lnSpc>
        <a:spcBef>
          <a:spcPts val="0"/>
        </a:spcBef>
        <a:spcAft>
          <a:spcPts val="0"/>
        </a:spcAft>
        <a:buClrTx/>
        <a:buSzTx/>
        <a:buFontTx/>
        <a:buNone/>
        <a:tabLst/>
        <a:defRPr sz="6000" b="1" i="0" u="none" strike="noStrike" cap="none" spc="0" baseline="0">
          <a:ln>
            <a:noFill/>
          </a:ln>
          <a:solidFill>
            <a:srgbClr val="000000"/>
          </a:solidFill>
          <a:uFillTx/>
          <a:latin typeface="Helvetica"/>
          <a:ea typeface="Helvetica"/>
          <a:cs typeface="Helvetica"/>
          <a:sym typeface="Helvetica"/>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17.png"/><Relationship Id="rId7" Type="http://schemas.openxmlformats.org/officeDocument/2006/relationships/image" Target="../media/image37.png"/><Relationship Id="rId12" Type="http://schemas.openxmlformats.org/officeDocument/2006/relationships/image" Target="../media/image42.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png"/><Relationship Id="rId10" Type="http://schemas.openxmlformats.org/officeDocument/2006/relationships/image" Target="../media/image40.png"/><Relationship Id="rId4" Type="http://schemas.openxmlformats.org/officeDocument/2006/relationships/image" Target="../media/image22.png"/><Relationship Id="rId9" Type="http://schemas.openxmlformats.org/officeDocument/2006/relationships/image" Target="../media/image39.png"/></Relationships>
</file>

<file path=ppt/slides/_rels/slide11.xml.rels><?xml version="1.0" encoding="UTF-8" standalone="yes"?>
<Relationships xmlns="http://schemas.openxmlformats.org/package/2006/relationships"><Relationship Id="rId3" Type="http://schemas.openxmlformats.org/officeDocument/2006/relationships/image" Target="../media/image43.tif"/><Relationship Id="rId7" Type="http://schemas.openxmlformats.org/officeDocument/2006/relationships/image" Target="../media/image47.png"/><Relationship Id="rId2" Type="http://schemas.openxmlformats.org/officeDocument/2006/relationships/notesSlide" Target="../notesSlides/notesSlide10.xml"/><Relationship Id="rId1" Type="http://schemas.openxmlformats.org/officeDocument/2006/relationships/slideLayout" Target="../slideLayouts/slideLayout15.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2.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tif"/><Relationship Id="rId7" Type="http://schemas.openxmlformats.org/officeDocument/2006/relationships/image" Target="../media/image52.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51.png"/><Relationship Id="rId5" Type="http://schemas.openxmlformats.org/officeDocument/2006/relationships/image" Target="../media/image50.tif"/><Relationship Id="rId4" Type="http://schemas.openxmlformats.org/officeDocument/2006/relationships/image" Target="../media/image49.tif"/><Relationship Id="rId9" Type="http://schemas.openxmlformats.org/officeDocument/2006/relationships/image" Target="../media/image5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17.png"/><Relationship Id="rId5" Type="http://schemas.openxmlformats.org/officeDocument/2006/relationships/image" Target="../media/image55.w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3" Type="http://schemas.openxmlformats.org/officeDocument/2006/relationships/image" Target="../media/image56.tif"/><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6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57.emf"/><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58.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59.png"/><Relationship Id="rId1" Type="http://schemas.openxmlformats.org/officeDocument/2006/relationships/slideLayout" Target="../slideLayouts/slideLayout5.xml"/><Relationship Id="rId5" Type="http://schemas.openxmlformats.org/officeDocument/2006/relationships/image" Target="../media/image1.png"/><Relationship Id="rId4" Type="http://schemas.openxmlformats.org/officeDocument/2006/relationships/image" Target="../media/image6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66.png"/></Relationships>
</file>

<file path=ppt/slides/_rels/slide21.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emf"/></Relationships>
</file>

<file path=ppt/slides/_rels/slide4.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31.png"/><Relationship Id="rId4" Type="http://schemas.openxmlformats.org/officeDocument/2006/relationships/image" Target="../media/image3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8.tif"/><Relationship Id="rId2" Type="http://schemas.openxmlformats.org/officeDocument/2006/relationships/notesSlide" Target="../notesSlides/notesSlide6.xml"/><Relationship Id="rId1" Type="http://schemas.openxmlformats.org/officeDocument/2006/relationships/slideLayout" Target="../slideLayouts/slideLayout15.xml"/><Relationship Id="rId5" Type="http://schemas.openxmlformats.org/officeDocument/2006/relationships/image" Target="../media/image32.png"/><Relationship Id="rId4" Type="http://schemas.openxmlformats.org/officeDocument/2006/relationships/image" Target="../media/image29.emf"/></Relationships>
</file>

<file path=ppt/slides/_rels/slide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Shape 158"/>
          <p:cNvSpPr>
            <a:spLocks noGrp="1"/>
          </p:cNvSpPr>
          <p:nvPr>
            <p:ph type="title"/>
          </p:nvPr>
        </p:nvSpPr>
        <p:spPr>
          <a:xfrm>
            <a:off x="277268" y="4779786"/>
            <a:ext cx="12092532" cy="1741430"/>
          </a:xfrm>
          <a:prstGeom prst="rect">
            <a:avLst/>
          </a:prstGeom>
        </p:spPr>
        <p:txBody>
          <a:bodyPr>
            <a:normAutofit fontScale="90000"/>
          </a:bodyPr>
          <a:lstStyle>
            <a:lvl1pPr defTabSz="391414">
              <a:defRPr sz="5360" b="1"/>
            </a:lvl1pPr>
          </a:lstStyle>
          <a:p>
            <a:r>
              <a:rPr sz="4000" dirty="0"/>
              <a:t>Exploiting </a:t>
            </a:r>
            <a:r>
              <a:rPr lang="fr-FR" sz="4000" dirty="0" err="1" smtClean="0"/>
              <a:t>highly</a:t>
            </a:r>
            <a:r>
              <a:rPr lang="fr-FR" sz="4000" dirty="0" smtClean="0"/>
              <a:t> </a:t>
            </a:r>
            <a:r>
              <a:rPr lang="en-US" sz="4000" dirty="0" smtClean="0"/>
              <a:t>accurate frequency ratio measurements over coherent fiber links for exploring fundamental physics problems</a:t>
            </a:r>
            <a:endParaRPr sz="4000" dirty="0"/>
          </a:p>
        </p:txBody>
      </p:sp>
      <p:pic>
        <p:nvPicPr>
          <p:cNvPr id="159" name="image123.png" descr="http://ec.europa.eu/euraxess/data/linksImages/asean/ERC1.png"/>
          <p:cNvPicPr>
            <a:picLocks noChangeAspect="1"/>
          </p:cNvPicPr>
          <p:nvPr/>
        </p:nvPicPr>
        <p:blipFill>
          <a:blip r:embed="rId3">
            <a:extLst/>
          </a:blip>
          <a:stretch>
            <a:fillRect/>
          </a:stretch>
        </p:blipFill>
        <p:spPr>
          <a:xfrm>
            <a:off x="204474" y="7954563"/>
            <a:ext cx="2542774" cy="1719499"/>
          </a:xfrm>
          <a:prstGeom prst="rect">
            <a:avLst/>
          </a:prstGeom>
          <a:ln w="12700">
            <a:miter lim="400000"/>
          </a:ln>
        </p:spPr>
      </p:pic>
      <p:sp>
        <p:nvSpPr>
          <p:cNvPr id="160" name="Shape 160"/>
          <p:cNvSpPr/>
          <p:nvPr/>
        </p:nvSpPr>
        <p:spPr>
          <a:xfrm>
            <a:off x="1013732" y="6731022"/>
            <a:ext cx="10977336" cy="1739964"/>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algn="l" defTabSz="457200">
              <a:lnSpc>
                <a:spcPct val="120000"/>
              </a:lnSpc>
              <a:spcBef>
                <a:spcPts val="1200"/>
              </a:spcBef>
              <a:defRPr sz="1600"/>
            </a:pPr>
            <a:r>
              <a:rPr lang="en-US" sz="1800" dirty="0" smtClean="0"/>
              <a:t>J. Calvert, </a:t>
            </a:r>
            <a:r>
              <a:rPr sz="1800" dirty="0" smtClean="0"/>
              <a:t>L</a:t>
            </a:r>
            <a:r>
              <a:rPr sz="1800" dirty="0"/>
              <a:t>. De </a:t>
            </a:r>
            <a:r>
              <a:rPr sz="1800" dirty="0" err="1"/>
              <a:t>Sarlo</a:t>
            </a:r>
            <a:r>
              <a:rPr sz="1800" dirty="0"/>
              <a:t>, M. Favier, V. </a:t>
            </a:r>
            <a:r>
              <a:rPr sz="1800" dirty="0" err="1"/>
              <a:t>Cambier</a:t>
            </a:r>
            <a:r>
              <a:rPr sz="1800" dirty="0"/>
              <a:t>, </a:t>
            </a:r>
            <a:r>
              <a:rPr sz="1800" dirty="0" smtClean="0"/>
              <a:t>C</a:t>
            </a:r>
            <a:r>
              <a:rPr sz="1800" dirty="0"/>
              <a:t>. </a:t>
            </a:r>
            <a:r>
              <a:rPr sz="1800" dirty="0" err="1"/>
              <a:t>Guo</a:t>
            </a:r>
            <a:r>
              <a:rPr sz="1800" dirty="0"/>
              <a:t>, J. </a:t>
            </a:r>
            <a:r>
              <a:rPr sz="1800" dirty="0" err="1"/>
              <a:t>Lodewyck</a:t>
            </a:r>
            <a:r>
              <a:rPr sz="1800" dirty="0"/>
              <a:t>, H. Alvarez- Martinez, Y. Le Coq, R. Le </a:t>
            </a:r>
            <a:r>
              <a:rPr sz="1800" dirty="0" err="1"/>
              <a:t>Targat</a:t>
            </a:r>
            <a:r>
              <a:rPr sz="1800" dirty="0"/>
              <a:t>, E. </a:t>
            </a:r>
            <a:r>
              <a:rPr sz="1800" dirty="0" err="1"/>
              <a:t>Cantin</a:t>
            </a:r>
            <a:r>
              <a:rPr sz="1800" dirty="0"/>
              <a:t>, D. Xu, O. Lopez, A. Amy-Klein, G. </a:t>
            </a:r>
            <a:r>
              <a:rPr sz="1800" dirty="0" err="1"/>
              <a:t>Santarelli</a:t>
            </a:r>
            <a:r>
              <a:rPr sz="1800" dirty="0"/>
              <a:t>, Ch. </a:t>
            </a:r>
            <a:r>
              <a:rPr sz="1800" dirty="0" err="1"/>
              <a:t>Chardonnet</a:t>
            </a:r>
            <a:r>
              <a:rPr sz="1800" dirty="0"/>
              <a:t>, P. –E. </a:t>
            </a:r>
            <a:r>
              <a:rPr sz="1800" dirty="0" err="1"/>
              <a:t>Pottie</a:t>
            </a:r>
            <a:r>
              <a:rPr sz="1800" dirty="0"/>
              <a:t>, N. </a:t>
            </a:r>
            <a:r>
              <a:rPr sz="1800" dirty="0" err="1"/>
              <a:t>Huntemann</a:t>
            </a:r>
            <a:r>
              <a:rPr sz="1800" dirty="0"/>
              <a:t>, C. </a:t>
            </a:r>
            <a:r>
              <a:rPr sz="1800" dirty="0" err="1"/>
              <a:t>Sanner</a:t>
            </a:r>
            <a:r>
              <a:rPr sz="1800" dirty="0"/>
              <a:t>, R. Lange, B. </a:t>
            </a:r>
            <a:r>
              <a:rPr sz="1800" dirty="0" err="1"/>
              <a:t>Lipphardt</a:t>
            </a:r>
            <a:r>
              <a:rPr sz="1800" dirty="0"/>
              <a:t>, Chr. Tamm, E. </a:t>
            </a:r>
            <a:r>
              <a:rPr sz="1800" dirty="0" err="1"/>
              <a:t>Peik</a:t>
            </a:r>
            <a:r>
              <a:rPr sz="1800" dirty="0"/>
              <a:t>, R. Schwarz, A. Al-</a:t>
            </a:r>
            <a:r>
              <a:rPr sz="1800" dirty="0" err="1"/>
              <a:t>Masoudi</a:t>
            </a:r>
            <a:r>
              <a:rPr sz="1800" dirty="0"/>
              <a:t>, S. </a:t>
            </a:r>
            <a:r>
              <a:rPr sz="1800" dirty="0" err="1"/>
              <a:t>Dörscher</a:t>
            </a:r>
            <a:r>
              <a:rPr sz="1800" dirty="0"/>
              <a:t>, Ch. </a:t>
            </a:r>
            <a:r>
              <a:rPr sz="1800" dirty="0" err="1"/>
              <a:t>Lisdat</a:t>
            </a:r>
            <a:r>
              <a:rPr sz="1800" dirty="0"/>
              <a:t>, E. </a:t>
            </a:r>
            <a:r>
              <a:rPr sz="1800" dirty="0" err="1"/>
              <a:t>Benkler</a:t>
            </a:r>
            <a:r>
              <a:rPr sz="1800" dirty="0"/>
              <a:t>, S. </a:t>
            </a:r>
            <a:r>
              <a:rPr sz="1800" dirty="0" err="1"/>
              <a:t>Koke</a:t>
            </a:r>
            <a:r>
              <a:rPr sz="1800" dirty="0"/>
              <a:t>, A. </a:t>
            </a:r>
            <a:r>
              <a:rPr sz="1800" dirty="0" err="1"/>
              <a:t>Kuhl</a:t>
            </a:r>
            <a:r>
              <a:rPr sz="1800" dirty="0"/>
              <a:t>, T. </a:t>
            </a:r>
            <a:r>
              <a:rPr sz="1800" dirty="0" err="1"/>
              <a:t>Waterholter</a:t>
            </a:r>
            <a:r>
              <a:rPr sz="1800" dirty="0"/>
              <a:t>, G. </a:t>
            </a:r>
            <a:r>
              <a:rPr sz="1800" dirty="0" err="1"/>
              <a:t>Grosche</a:t>
            </a:r>
            <a:r>
              <a:rPr sz="1800" dirty="0"/>
              <a:t>, and S. </a:t>
            </a:r>
            <a:r>
              <a:rPr sz="1800" dirty="0" err="1"/>
              <a:t>Bize</a:t>
            </a:r>
            <a:r>
              <a:rPr baseline="50000" dirty="0"/>
              <a:t> </a:t>
            </a:r>
          </a:p>
          <a:p>
            <a:pPr defTabSz="1300480">
              <a:defRPr sz="2000">
                <a:latin typeface="Helvetica"/>
                <a:ea typeface="Helvetica"/>
                <a:cs typeface="Helvetica"/>
                <a:sym typeface="Helvetica"/>
              </a:defRPr>
            </a:pPr>
            <a:r>
              <a:rPr lang="en-US" dirty="0" smtClean="0"/>
              <a:t>PSAS</a:t>
            </a:r>
            <a:r>
              <a:rPr dirty="0" smtClean="0"/>
              <a:t> </a:t>
            </a:r>
            <a:r>
              <a:rPr dirty="0"/>
              <a:t>2018, </a:t>
            </a:r>
            <a:r>
              <a:rPr lang="en-US" dirty="0" smtClean="0"/>
              <a:t>Vienna</a:t>
            </a:r>
            <a:endParaRPr dirty="0"/>
          </a:p>
        </p:txBody>
      </p:sp>
      <p:pic>
        <p:nvPicPr>
          <p:cNvPr id="161" name="pasted-image.png"/>
          <p:cNvPicPr>
            <a:picLocks noChangeAspect="1"/>
          </p:cNvPicPr>
          <p:nvPr/>
        </p:nvPicPr>
        <p:blipFill>
          <a:blip r:embed="rId4">
            <a:extLst/>
          </a:blip>
          <a:stretch>
            <a:fillRect/>
          </a:stretch>
        </p:blipFill>
        <p:spPr>
          <a:xfrm>
            <a:off x="184418" y="2122509"/>
            <a:ext cx="1965182" cy="1223930"/>
          </a:xfrm>
          <a:prstGeom prst="rect">
            <a:avLst/>
          </a:prstGeom>
          <a:ln w="12700">
            <a:miter lim="400000"/>
          </a:ln>
        </p:spPr>
      </p:pic>
      <p:pic>
        <p:nvPicPr>
          <p:cNvPr id="162" name="pasted-image.png"/>
          <p:cNvPicPr>
            <a:picLocks noChangeAspect="1"/>
          </p:cNvPicPr>
          <p:nvPr/>
        </p:nvPicPr>
        <p:blipFill>
          <a:blip r:embed="rId5">
            <a:extLst/>
          </a:blip>
          <a:stretch>
            <a:fillRect/>
          </a:stretch>
        </p:blipFill>
        <p:spPr>
          <a:xfrm>
            <a:off x="3815863" y="1794678"/>
            <a:ext cx="3068724" cy="1879593"/>
          </a:xfrm>
          <a:prstGeom prst="rect">
            <a:avLst/>
          </a:prstGeom>
          <a:ln w="12700">
            <a:miter lim="400000"/>
          </a:ln>
        </p:spPr>
      </p:pic>
      <p:pic>
        <p:nvPicPr>
          <p:cNvPr id="163" name="pasted-image.png"/>
          <p:cNvPicPr>
            <a:picLocks noChangeAspect="1"/>
          </p:cNvPicPr>
          <p:nvPr/>
        </p:nvPicPr>
        <p:blipFill>
          <a:blip r:embed="rId6">
            <a:extLst/>
          </a:blip>
          <a:stretch>
            <a:fillRect/>
          </a:stretch>
        </p:blipFill>
        <p:spPr>
          <a:xfrm>
            <a:off x="10389366" y="8290382"/>
            <a:ext cx="2324101" cy="1195734"/>
          </a:xfrm>
          <a:prstGeom prst="rect">
            <a:avLst/>
          </a:prstGeom>
          <a:ln w="12700">
            <a:miter lim="400000"/>
          </a:ln>
        </p:spPr>
      </p:pic>
      <p:sp>
        <p:nvSpPr>
          <p:cNvPr id="164" name="Shape 164"/>
          <p:cNvSpPr/>
          <p:nvPr/>
        </p:nvSpPr>
        <p:spPr>
          <a:xfrm>
            <a:off x="10359749" y="9124781"/>
            <a:ext cx="2383335" cy="4699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400" b="1">
                <a:latin typeface="Helvetica"/>
                <a:ea typeface="Helvetica"/>
                <a:cs typeface="Helvetica"/>
                <a:sym typeface="Helvetica"/>
              </a:defRPr>
            </a:lvl1pPr>
          </a:lstStyle>
          <a:p>
            <a:r>
              <a:t>EMPIR - OFTEN</a:t>
            </a:r>
          </a:p>
        </p:txBody>
      </p:sp>
      <p:pic>
        <p:nvPicPr>
          <p:cNvPr id="165" name="pasted-image.pdf"/>
          <p:cNvPicPr>
            <a:picLocks noChangeAspect="1"/>
          </p:cNvPicPr>
          <p:nvPr/>
        </p:nvPicPr>
        <p:blipFill>
          <a:blip r:embed="rId7">
            <a:extLst/>
          </a:blip>
          <a:stretch>
            <a:fillRect/>
          </a:stretch>
        </p:blipFill>
        <p:spPr>
          <a:xfrm>
            <a:off x="2967097" y="8261883"/>
            <a:ext cx="1340131" cy="1252732"/>
          </a:xfrm>
          <a:prstGeom prst="rect">
            <a:avLst/>
          </a:prstGeom>
          <a:ln w="12700">
            <a:miter lim="400000"/>
          </a:ln>
        </p:spPr>
      </p:pic>
      <p:sp>
        <p:nvSpPr>
          <p:cNvPr id="2" name="Espace réservé du numéro de diapositive 1"/>
          <p:cNvSpPr>
            <a:spLocks noGrp="1"/>
          </p:cNvSpPr>
          <p:nvPr>
            <p:ph type="sldNum" sz="quarter" idx="2"/>
          </p:nvPr>
        </p:nvSpPr>
        <p:spPr/>
        <p:txBody>
          <a:bodyPr/>
          <a:lstStyle/>
          <a:p>
            <a:fld id="{86CB4B4D-7CA3-9044-876B-883B54F8677D}" type="slidenum">
              <a:rPr lang="en-US" smtClean="0"/>
              <a:t>1</a:t>
            </a:fld>
            <a:endParaRPr lang="en-US"/>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Image 32"/>
          <p:cNvPicPr>
            <a:picLocks noChangeAspect="1"/>
          </p:cNvPicPr>
          <p:nvPr/>
        </p:nvPicPr>
        <p:blipFill>
          <a:blip r:embed="rId3"/>
          <a:stretch>
            <a:fillRect/>
          </a:stretch>
        </p:blipFill>
        <p:spPr>
          <a:xfrm>
            <a:off x="-3144418" y="1303077"/>
            <a:ext cx="5895885" cy="3651350"/>
          </a:xfrm>
          <a:prstGeom prst="rect">
            <a:avLst/>
          </a:prstGeom>
        </p:spPr>
      </p:pic>
      <p:pic>
        <p:nvPicPr>
          <p:cNvPr id="34" name="Image 33"/>
          <p:cNvPicPr>
            <a:picLocks noChangeAspect="1"/>
          </p:cNvPicPr>
          <p:nvPr/>
        </p:nvPicPr>
        <p:blipFill>
          <a:blip r:embed="rId4"/>
          <a:stretch>
            <a:fillRect/>
          </a:stretch>
        </p:blipFill>
        <p:spPr>
          <a:xfrm>
            <a:off x="665468" y="1076912"/>
            <a:ext cx="2751666" cy="2982400"/>
          </a:xfrm>
          <a:prstGeom prst="rect">
            <a:avLst/>
          </a:prstGeom>
        </p:spPr>
      </p:pic>
      <p:sp>
        <p:nvSpPr>
          <p:cNvPr id="2" name="Rectangle 1"/>
          <p:cNvSpPr/>
          <p:nvPr/>
        </p:nvSpPr>
        <p:spPr>
          <a:xfrm>
            <a:off x="-1593808" y="4073826"/>
            <a:ext cx="3987339" cy="113440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252" name="Shape 252"/>
          <p:cNvSpPr>
            <a:spLocks noGrp="1"/>
          </p:cNvSpPr>
          <p:nvPr>
            <p:ph type="title"/>
          </p:nvPr>
        </p:nvSpPr>
        <p:spPr>
          <a:prstGeom prst="rect">
            <a:avLst/>
          </a:prstGeom>
        </p:spPr>
        <p:txBody>
          <a:bodyPr>
            <a:normAutofit fontScale="90000"/>
          </a:bodyPr>
          <a:lstStyle>
            <a:lvl1pPr defTabSz="508254">
              <a:defRPr sz="5220"/>
            </a:lvl1pPr>
          </a:lstStyle>
          <a:p>
            <a:r>
              <a:t>Lattice light shift</a:t>
            </a:r>
          </a:p>
        </p:txBody>
      </p:sp>
      <p:sp>
        <p:nvSpPr>
          <p:cNvPr id="253" name="Shape 253"/>
          <p:cNvSpPr/>
          <p:nvPr/>
        </p:nvSpPr>
        <p:spPr>
          <a:xfrm>
            <a:off x="1416511" y="8991662"/>
            <a:ext cx="10409901"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lgn="l">
              <a:spcBef>
                <a:spcPts val="1200"/>
              </a:spcBef>
            </a:pPr>
            <a:r>
              <a:rPr sz="3200" dirty="0" err="1"/>
              <a:t>c</a:t>
            </a:r>
            <a:r>
              <a:rPr sz="3200" baseline="-5999" dirty="0" err="1"/>
              <a:t>j</a:t>
            </a:r>
            <a:r>
              <a:rPr sz="3200" dirty="0"/>
              <a:t> depend on </a:t>
            </a:r>
            <a:r>
              <a:rPr sz="3200" dirty="0" err="1"/>
              <a:t>polarisabilit</a:t>
            </a:r>
            <a:r>
              <a:rPr sz="3200" dirty="0" err="1">
                <a:latin typeface="Helvetica"/>
                <a:ea typeface="Helvetica"/>
                <a:cs typeface="Helvetica"/>
                <a:sym typeface="Helvetica"/>
              </a:rPr>
              <a:t>ies</a:t>
            </a:r>
            <a:r>
              <a:rPr sz="3200" dirty="0"/>
              <a:t> and quantum state of atoms</a:t>
            </a:r>
            <a:r>
              <a:rPr sz="3200" dirty="0" smtClean="0"/>
              <a:t>.</a:t>
            </a:r>
            <a:endParaRPr sz="3200" dirty="0"/>
          </a:p>
        </p:txBody>
      </p:sp>
      <p:grpSp>
        <p:nvGrpSpPr>
          <p:cNvPr id="274" name="Group 274"/>
          <p:cNvGrpSpPr/>
          <p:nvPr/>
        </p:nvGrpSpPr>
        <p:grpSpPr>
          <a:xfrm>
            <a:off x="1623090" y="4935788"/>
            <a:ext cx="3777834" cy="2373703"/>
            <a:chOff x="0" y="0"/>
            <a:chExt cx="3777832" cy="2373701"/>
          </a:xfrm>
        </p:grpSpPr>
        <p:grpSp>
          <p:nvGrpSpPr>
            <p:cNvPr id="261" name="Group 261"/>
            <p:cNvGrpSpPr/>
            <p:nvPr/>
          </p:nvGrpSpPr>
          <p:grpSpPr>
            <a:xfrm>
              <a:off x="1848919" y="6031"/>
              <a:ext cx="1928914" cy="1244687"/>
              <a:chOff x="0" y="0"/>
              <a:chExt cx="1928913" cy="1244686"/>
            </a:xfrm>
          </p:grpSpPr>
          <p:pic>
            <p:nvPicPr>
              <p:cNvPr id="254" name="pasted-image.pdf"/>
              <p:cNvPicPr>
                <a:picLocks noChangeAspect="1"/>
              </p:cNvPicPr>
              <p:nvPr/>
            </p:nvPicPr>
            <p:blipFill>
              <a:blip r:embed="rId5">
                <a:extLst/>
              </a:blip>
              <a:stretch>
                <a:fillRect/>
              </a:stretch>
            </p:blipFill>
            <p:spPr>
              <a:xfrm>
                <a:off x="0" y="0"/>
                <a:ext cx="1928914" cy="1244687"/>
              </a:xfrm>
              <a:prstGeom prst="rect">
                <a:avLst/>
              </a:prstGeom>
              <a:ln w="12700" cap="flat">
                <a:noFill/>
                <a:miter lim="400000"/>
              </a:ln>
              <a:effectLst/>
            </p:spPr>
          </p:pic>
          <p:sp>
            <p:nvSpPr>
              <p:cNvPr id="255" name="Shape 255"/>
              <p:cNvSpPr/>
              <p:nvPr/>
            </p:nvSpPr>
            <p:spPr>
              <a:xfrm>
                <a:off x="624140" y="1008549"/>
                <a:ext cx="692363"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defRPr sz="2400"/>
                </a:pPr>
                <a:endParaRPr/>
              </a:p>
            </p:txBody>
          </p:sp>
          <p:sp>
            <p:nvSpPr>
              <p:cNvPr id="256" name="Shape 256"/>
              <p:cNvSpPr/>
              <p:nvPr/>
            </p:nvSpPr>
            <p:spPr>
              <a:xfrm>
                <a:off x="476670" y="821501"/>
                <a:ext cx="979483"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defRPr sz="2400"/>
                </a:pPr>
                <a:endParaRPr/>
              </a:p>
            </p:txBody>
          </p:sp>
          <p:sp>
            <p:nvSpPr>
              <p:cNvPr id="257" name="Shape 257"/>
              <p:cNvSpPr/>
              <p:nvPr/>
            </p:nvSpPr>
            <p:spPr>
              <a:xfrm>
                <a:off x="367190" y="634454"/>
                <a:ext cx="1206263"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defRPr sz="2400"/>
                </a:pPr>
                <a:endParaRPr/>
              </a:p>
            </p:txBody>
          </p:sp>
          <p:sp>
            <p:nvSpPr>
              <p:cNvPr id="258" name="Shape 258"/>
              <p:cNvSpPr/>
              <p:nvPr/>
            </p:nvSpPr>
            <p:spPr>
              <a:xfrm>
                <a:off x="269440" y="447406"/>
                <a:ext cx="1386123"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defRPr sz="2400"/>
                </a:pPr>
                <a:endParaRPr/>
              </a:p>
            </p:txBody>
          </p:sp>
          <p:sp>
            <p:nvSpPr>
              <p:cNvPr id="259" name="Shape 259"/>
              <p:cNvSpPr/>
              <p:nvPr/>
            </p:nvSpPr>
            <p:spPr>
              <a:xfrm>
                <a:off x="195150" y="260358"/>
                <a:ext cx="1550343"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defRPr sz="2400"/>
                </a:pPr>
                <a:endParaRPr/>
              </a:p>
            </p:txBody>
          </p:sp>
          <p:sp>
            <p:nvSpPr>
              <p:cNvPr id="260" name="Shape 260"/>
              <p:cNvSpPr/>
              <p:nvPr/>
            </p:nvSpPr>
            <p:spPr>
              <a:xfrm>
                <a:off x="126725" y="73310"/>
                <a:ext cx="1683283"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defRPr sz="2400"/>
                </a:pPr>
                <a:endParaRPr/>
              </a:p>
            </p:txBody>
          </p:sp>
        </p:grpSp>
        <p:sp>
          <p:nvSpPr>
            <p:cNvPr id="262" name="Shape 262"/>
            <p:cNvSpPr/>
            <p:nvPr/>
          </p:nvSpPr>
          <p:spPr>
            <a:xfrm>
              <a:off x="2718126" y="713745"/>
              <a:ext cx="190501" cy="190501"/>
            </a:xfrm>
            <a:prstGeom prst="ellipse">
              <a:avLst/>
            </a:prstGeom>
            <a:solidFill>
              <a:schemeClr val="accent4"/>
            </a:solidFill>
            <a:ln w="12700" cap="flat">
              <a:noFill/>
              <a:miter lim="400000"/>
            </a:ln>
            <a:effectLst>
              <a:outerShdw blurRad="25400" dist="25400" dir="2388334" rotWithShape="0">
                <a:srgbClr val="000000">
                  <a:alpha val="79310"/>
                </a:srgbClr>
              </a:outerShdw>
            </a:effectLst>
          </p:spPr>
          <p:txBody>
            <a:bodyPr wrap="square" lIns="50800" tIns="50800" rIns="50800" bIns="50800" numCol="1" anchor="ctr">
              <a:noAutofit/>
            </a:bodyPr>
            <a:lstStyle/>
            <a:p>
              <a:pPr>
                <a:defRPr sz="2400">
                  <a:solidFill>
                    <a:srgbClr val="FFFFFF"/>
                  </a:solidFill>
                </a:defRPr>
              </a:pPr>
              <a:endParaRPr/>
            </a:p>
          </p:txBody>
        </p:sp>
        <p:pic>
          <p:nvPicPr>
            <p:cNvPr id="263" name="pasted-image.pdf"/>
            <p:cNvPicPr>
              <a:picLocks noChangeAspect="1"/>
            </p:cNvPicPr>
            <p:nvPr/>
          </p:nvPicPr>
          <p:blipFill>
            <a:blip r:embed="rId6">
              <a:extLst/>
            </a:blip>
            <a:stretch>
              <a:fillRect/>
            </a:stretch>
          </p:blipFill>
          <p:spPr>
            <a:xfrm>
              <a:off x="1345497" y="0"/>
              <a:ext cx="469901" cy="520700"/>
            </a:xfrm>
            <a:prstGeom prst="rect">
              <a:avLst/>
            </a:prstGeom>
            <a:ln w="12700" cap="flat">
              <a:noFill/>
              <a:miter lim="400000"/>
            </a:ln>
            <a:effectLst/>
          </p:spPr>
        </p:pic>
        <p:grpSp>
          <p:nvGrpSpPr>
            <p:cNvPr id="271" name="Group 271"/>
            <p:cNvGrpSpPr/>
            <p:nvPr/>
          </p:nvGrpSpPr>
          <p:grpSpPr>
            <a:xfrm>
              <a:off x="212684" y="922114"/>
              <a:ext cx="1928915" cy="1244687"/>
              <a:chOff x="0" y="0"/>
              <a:chExt cx="1928913" cy="1244686"/>
            </a:xfrm>
          </p:grpSpPr>
          <p:pic>
            <p:nvPicPr>
              <p:cNvPr id="264" name="pasted-image.pdf"/>
              <p:cNvPicPr>
                <a:picLocks noChangeAspect="1"/>
              </p:cNvPicPr>
              <p:nvPr/>
            </p:nvPicPr>
            <p:blipFill>
              <a:blip r:embed="rId5">
                <a:extLst/>
              </a:blip>
              <a:stretch>
                <a:fillRect/>
              </a:stretch>
            </p:blipFill>
            <p:spPr>
              <a:xfrm>
                <a:off x="0" y="0"/>
                <a:ext cx="1928914" cy="1244687"/>
              </a:xfrm>
              <a:prstGeom prst="rect">
                <a:avLst/>
              </a:prstGeom>
              <a:ln w="12700" cap="flat">
                <a:noFill/>
                <a:miter lim="400000"/>
              </a:ln>
              <a:effectLst/>
            </p:spPr>
          </p:pic>
          <p:sp>
            <p:nvSpPr>
              <p:cNvPr id="265" name="Shape 265"/>
              <p:cNvSpPr/>
              <p:nvPr/>
            </p:nvSpPr>
            <p:spPr>
              <a:xfrm>
                <a:off x="624140" y="1008549"/>
                <a:ext cx="692363"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defRPr sz="2400"/>
                </a:pPr>
                <a:endParaRPr/>
              </a:p>
            </p:txBody>
          </p:sp>
          <p:sp>
            <p:nvSpPr>
              <p:cNvPr id="266" name="Shape 266"/>
              <p:cNvSpPr/>
              <p:nvPr/>
            </p:nvSpPr>
            <p:spPr>
              <a:xfrm>
                <a:off x="476670" y="821501"/>
                <a:ext cx="979483"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defRPr sz="2400"/>
                </a:pPr>
                <a:endParaRPr/>
              </a:p>
            </p:txBody>
          </p:sp>
          <p:sp>
            <p:nvSpPr>
              <p:cNvPr id="267" name="Shape 267"/>
              <p:cNvSpPr/>
              <p:nvPr/>
            </p:nvSpPr>
            <p:spPr>
              <a:xfrm>
                <a:off x="367190" y="634454"/>
                <a:ext cx="1206263"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defRPr sz="2400"/>
                </a:pPr>
                <a:endParaRPr/>
              </a:p>
            </p:txBody>
          </p:sp>
          <p:sp>
            <p:nvSpPr>
              <p:cNvPr id="268" name="Shape 268"/>
              <p:cNvSpPr/>
              <p:nvPr/>
            </p:nvSpPr>
            <p:spPr>
              <a:xfrm>
                <a:off x="269440" y="447406"/>
                <a:ext cx="1386123"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defRPr sz="2400"/>
                </a:pPr>
                <a:endParaRPr/>
              </a:p>
            </p:txBody>
          </p:sp>
          <p:sp>
            <p:nvSpPr>
              <p:cNvPr id="269" name="Shape 269"/>
              <p:cNvSpPr/>
              <p:nvPr/>
            </p:nvSpPr>
            <p:spPr>
              <a:xfrm>
                <a:off x="195150" y="260358"/>
                <a:ext cx="1550343"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defRPr sz="2400"/>
                </a:pPr>
                <a:endParaRPr/>
              </a:p>
            </p:txBody>
          </p:sp>
          <p:sp>
            <p:nvSpPr>
              <p:cNvPr id="270" name="Shape 270"/>
              <p:cNvSpPr/>
              <p:nvPr/>
            </p:nvSpPr>
            <p:spPr>
              <a:xfrm>
                <a:off x="126725" y="73310"/>
                <a:ext cx="1683283"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defRPr sz="2400"/>
                </a:pPr>
                <a:endParaRPr/>
              </a:p>
            </p:txBody>
          </p:sp>
        </p:grpSp>
        <p:sp>
          <p:nvSpPr>
            <p:cNvPr id="272" name="Shape 272"/>
            <p:cNvSpPr/>
            <p:nvPr/>
          </p:nvSpPr>
          <p:spPr>
            <a:xfrm>
              <a:off x="1081891" y="1659988"/>
              <a:ext cx="190501" cy="190501"/>
            </a:xfrm>
            <a:prstGeom prst="ellipse">
              <a:avLst/>
            </a:prstGeom>
            <a:noFill/>
            <a:ln w="25400" cap="flat">
              <a:solidFill>
                <a:schemeClr val="accent4"/>
              </a:solidFill>
              <a:prstDash val="solid"/>
              <a:miter lim="400000"/>
            </a:ln>
            <a:effectLst>
              <a:outerShdw blurRad="25400" dist="25400" dir="2388334" rotWithShape="0">
                <a:srgbClr val="000000">
                  <a:alpha val="79310"/>
                </a:srgbClr>
              </a:outerShdw>
            </a:effectLst>
          </p:spPr>
          <p:txBody>
            <a:bodyPr wrap="square" lIns="50800" tIns="50800" rIns="50800" bIns="50800" numCol="1" anchor="ctr">
              <a:noAutofit/>
            </a:bodyPr>
            <a:lstStyle/>
            <a:p>
              <a:pPr>
                <a:defRPr sz="2400">
                  <a:solidFill>
                    <a:srgbClr val="FFFFFF"/>
                  </a:solidFill>
                </a:defRPr>
              </a:pPr>
              <a:endParaRPr/>
            </a:p>
          </p:txBody>
        </p:sp>
        <p:pic>
          <p:nvPicPr>
            <p:cNvPr id="273" name="pasted-image.pdf"/>
            <p:cNvPicPr>
              <a:picLocks noChangeAspect="1"/>
            </p:cNvPicPr>
            <p:nvPr/>
          </p:nvPicPr>
          <p:blipFill>
            <a:blip r:embed="rId7">
              <a:extLst/>
            </a:blip>
            <a:stretch>
              <a:fillRect/>
            </a:stretch>
          </p:blipFill>
          <p:spPr>
            <a:xfrm>
              <a:off x="0" y="1853001"/>
              <a:ext cx="495300" cy="520701"/>
            </a:xfrm>
            <a:prstGeom prst="rect">
              <a:avLst/>
            </a:prstGeom>
            <a:ln w="12700" cap="flat">
              <a:noFill/>
              <a:miter lim="400000"/>
            </a:ln>
            <a:effectLst/>
          </p:spPr>
        </p:pic>
      </p:grpSp>
      <p:pic>
        <p:nvPicPr>
          <p:cNvPr id="275" name="pasted-image.pdf"/>
          <p:cNvPicPr>
            <a:picLocks noChangeAspect="1"/>
          </p:cNvPicPr>
          <p:nvPr/>
        </p:nvPicPr>
        <p:blipFill>
          <a:blip r:embed="rId8">
            <a:extLst/>
          </a:blip>
          <a:stretch>
            <a:fillRect/>
          </a:stretch>
        </p:blipFill>
        <p:spPr>
          <a:xfrm>
            <a:off x="4681903" y="6047784"/>
            <a:ext cx="6032501" cy="419101"/>
          </a:xfrm>
          <a:prstGeom prst="rect">
            <a:avLst/>
          </a:prstGeom>
          <a:ln w="12700">
            <a:miter lim="400000"/>
          </a:ln>
        </p:spPr>
      </p:pic>
      <p:pic>
        <p:nvPicPr>
          <p:cNvPr id="276" name="pasted-image.pdf"/>
          <p:cNvPicPr>
            <a:picLocks noChangeAspect="1"/>
          </p:cNvPicPr>
          <p:nvPr/>
        </p:nvPicPr>
        <p:blipFill>
          <a:blip r:embed="rId9">
            <a:extLst/>
          </a:blip>
          <a:stretch>
            <a:fillRect/>
          </a:stretch>
        </p:blipFill>
        <p:spPr>
          <a:xfrm>
            <a:off x="3287220" y="6829740"/>
            <a:ext cx="5448301" cy="419101"/>
          </a:xfrm>
          <a:prstGeom prst="rect">
            <a:avLst/>
          </a:prstGeom>
          <a:ln w="12700">
            <a:miter lim="400000"/>
          </a:ln>
        </p:spPr>
      </p:pic>
      <p:sp>
        <p:nvSpPr>
          <p:cNvPr id="277" name="Shape 277"/>
          <p:cNvSpPr/>
          <p:nvPr/>
        </p:nvSpPr>
        <p:spPr>
          <a:xfrm>
            <a:off x="349625" y="4256059"/>
            <a:ext cx="12336711" cy="37959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lgn="l">
              <a:defRPr sz="2000" i="1"/>
            </a:pPr>
            <a:r>
              <a:rPr sz="1800" dirty="0"/>
              <a:t>See </a:t>
            </a:r>
            <a:r>
              <a:rPr sz="1800" dirty="0" err="1"/>
              <a:t>Ovsiannikov</a:t>
            </a:r>
            <a:r>
              <a:rPr sz="1800" dirty="0"/>
              <a:t> et al., PRA </a:t>
            </a:r>
            <a:r>
              <a:rPr sz="1800" b="1" dirty="0">
                <a:latin typeface="Helvetica"/>
                <a:ea typeface="Helvetica"/>
                <a:cs typeface="Helvetica"/>
                <a:sym typeface="Helvetica"/>
              </a:rPr>
              <a:t>93 </a:t>
            </a:r>
            <a:r>
              <a:rPr sz="1800" dirty="0"/>
              <a:t>043420 (2016), Brown et al PRL </a:t>
            </a:r>
            <a:r>
              <a:rPr sz="1800" b="1" dirty="0">
                <a:latin typeface="Helvetica"/>
                <a:ea typeface="Helvetica"/>
                <a:cs typeface="Helvetica"/>
                <a:sym typeface="Helvetica"/>
              </a:rPr>
              <a:t>119</a:t>
            </a:r>
            <a:r>
              <a:rPr sz="1800" dirty="0"/>
              <a:t>, 253001 (2017</a:t>
            </a:r>
            <a:r>
              <a:rPr sz="1800" dirty="0" smtClean="0"/>
              <a:t>)</a:t>
            </a:r>
            <a:r>
              <a:rPr lang="en-US" sz="1800" dirty="0" smtClean="0"/>
              <a:t>, Shi et al., PRA </a:t>
            </a:r>
            <a:r>
              <a:rPr lang="en-US" sz="1800" b="1" dirty="0" smtClean="0"/>
              <a:t>92</a:t>
            </a:r>
            <a:r>
              <a:rPr lang="en-US" sz="1800" dirty="0" smtClean="0"/>
              <a:t>, 012516 (2015)</a:t>
            </a:r>
            <a:endParaRPr sz="1800" dirty="0"/>
          </a:p>
        </p:txBody>
      </p:sp>
      <p:pic>
        <p:nvPicPr>
          <p:cNvPr id="278" name="pasted-image.pdf"/>
          <p:cNvPicPr>
            <a:picLocks noChangeAspect="1"/>
          </p:cNvPicPr>
          <p:nvPr/>
        </p:nvPicPr>
        <p:blipFill>
          <a:blip r:embed="rId10">
            <a:extLst/>
          </a:blip>
          <a:stretch>
            <a:fillRect/>
          </a:stretch>
        </p:blipFill>
        <p:spPr>
          <a:xfrm>
            <a:off x="5637702" y="7421751"/>
            <a:ext cx="4711701" cy="1397001"/>
          </a:xfrm>
          <a:prstGeom prst="rect">
            <a:avLst/>
          </a:prstGeom>
          <a:ln w="12700">
            <a:miter lim="400000"/>
          </a:ln>
        </p:spPr>
      </p:pic>
      <p:grpSp>
        <p:nvGrpSpPr>
          <p:cNvPr id="281" name="Group 281"/>
          <p:cNvGrpSpPr/>
          <p:nvPr/>
        </p:nvGrpSpPr>
        <p:grpSpPr>
          <a:xfrm>
            <a:off x="5631352" y="4940847"/>
            <a:ext cx="4851401" cy="824283"/>
            <a:chOff x="0" y="0"/>
            <a:chExt cx="4851400" cy="824281"/>
          </a:xfrm>
        </p:grpSpPr>
        <p:pic>
          <p:nvPicPr>
            <p:cNvPr id="279" name="pasted-image.pdf"/>
            <p:cNvPicPr>
              <a:picLocks noChangeAspect="1"/>
            </p:cNvPicPr>
            <p:nvPr/>
          </p:nvPicPr>
          <p:blipFill>
            <a:blip r:embed="rId11">
              <a:extLst/>
            </a:blip>
            <a:stretch>
              <a:fillRect/>
            </a:stretch>
          </p:blipFill>
          <p:spPr>
            <a:xfrm>
              <a:off x="0" y="0"/>
              <a:ext cx="1816100" cy="330200"/>
            </a:xfrm>
            <a:prstGeom prst="rect">
              <a:avLst/>
            </a:prstGeom>
            <a:ln w="12700" cap="flat">
              <a:noFill/>
              <a:miter lim="400000"/>
            </a:ln>
            <a:effectLst/>
          </p:spPr>
        </p:pic>
        <p:pic>
          <p:nvPicPr>
            <p:cNvPr id="280" name="pasted-image.pdf"/>
            <p:cNvPicPr>
              <a:picLocks noChangeAspect="1"/>
            </p:cNvPicPr>
            <p:nvPr/>
          </p:nvPicPr>
          <p:blipFill>
            <a:blip r:embed="rId12">
              <a:extLst/>
            </a:blip>
            <a:stretch>
              <a:fillRect/>
            </a:stretch>
          </p:blipFill>
          <p:spPr>
            <a:xfrm>
              <a:off x="0" y="402133"/>
              <a:ext cx="4851400" cy="422149"/>
            </a:xfrm>
            <a:prstGeom prst="rect">
              <a:avLst/>
            </a:prstGeom>
            <a:ln w="12700" cap="flat">
              <a:noFill/>
              <a:miter lim="400000"/>
            </a:ln>
            <a:effectLst/>
          </p:spPr>
        </p:pic>
      </p:grpSp>
      <p:sp>
        <p:nvSpPr>
          <p:cNvPr id="3" name="ZoneTexte 2"/>
          <p:cNvSpPr txBox="1"/>
          <p:nvPr/>
        </p:nvSpPr>
        <p:spPr>
          <a:xfrm>
            <a:off x="3839200" y="1390326"/>
            <a:ext cx="8160626" cy="22570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2800" b="0" i="0" u="none" strike="noStrike" cap="none" spc="0" normalizeH="0" baseline="0" dirty="0" smtClean="0">
                <a:ln>
                  <a:noFill/>
                </a:ln>
                <a:solidFill>
                  <a:srgbClr val="000000"/>
                </a:solidFill>
                <a:effectLst/>
                <a:uFillTx/>
                <a:latin typeface="+mn-lt"/>
                <a:ea typeface="+mn-ea"/>
                <a:cs typeface="+mn-cs"/>
                <a:sym typeface="Helvetica Light"/>
              </a:rPr>
              <a:t>Lattice used to reduce</a:t>
            </a:r>
            <a:r>
              <a:rPr kumimoji="0" lang="en-US" sz="2800" b="0" i="0" u="none" strike="noStrike" cap="none" spc="0" normalizeH="0" dirty="0" smtClean="0">
                <a:ln>
                  <a:noFill/>
                </a:ln>
                <a:solidFill>
                  <a:srgbClr val="000000"/>
                </a:solidFill>
                <a:effectLst/>
                <a:uFillTx/>
                <a:latin typeface="+mn-lt"/>
                <a:ea typeface="+mn-ea"/>
                <a:cs typeface="+mn-cs"/>
                <a:sym typeface="Helvetica Light"/>
              </a:rPr>
              <a:t> atomic motion with dipole trapping forces</a:t>
            </a:r>
          </a:p>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2800" b="0" i="0" u="none" strike="noStrike" cap="none" spc="0" normalizeH="0" baseline="0" dirty="0" smtClean="0">
                <a:ln>
                  <a:noFill/>
                </a:ln>
                <a:solidFill>
                  <a:srgbClr val="000000"/>
                </a:solidFill>
                <a:effectLst/>
                <a:uFillTx/>
                <a:latin typeface="+mn-lt"/>
                <a:ea typeface="+mn-ea"/>
                <a:cs typeface="+mn-cs"/>
                <a:sym typeface="Helvetica Light"/>
              </a:rPr>
              <a:t>Introduces lattice</a:t>
            </a:r>
            <a:r>
              <a:rPr kumimoji="0" lang="en-US" sz="2800" b="0" i="0" u="none" strike="noStrike" cap="none" spc="0" normalizeH="0" dirty="0" smtClean="0">
                <a:ln>
                  <a:noFill/>
                </a:ln>
                <a:solidFill>
                  <a:srgbClr val="000000"/>
                </a:solidFill>
                <a:effectLst/>
                <a:uFillTx/>
                <a:latin typeface="+mn-lt"/>
                <a:ea typeface="+mn-ea"/>
                <a:cs typeface="+mn-cs"/>
                <a:sym typeface="Helvetica Light"/>
              </a:rPr>
              <a:t> light shift (LLS), a result of AC Stark effect</a:t>
            </a:r>
          </a:p>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sz="2800" baseline="0" dirty="0" smtClean="0"/>
              <a:t>Can</a:t>
            </a:r>
            <a:r>
              <a:rPr lang="en-US" sz="2800" dirty="0" smtClean="0"/>
              <a:t> control this at the </a:t>
            </a:r>
            <a:r>
              <a:rPr lang="en-US" sz="2800" dirty="0" smtClean="0">
                <a:solidFill>
                  <a:schemeClr val="accent2">
                    <a:lumMod val="75000"/>
                  </a:schemeClr>
                </a:solidFill>
              </a:rPr>
              <a:t>magic wavelength</a:t>
            </a:r>
            <a:endParaRPr kumimoji="0" lang="en-US" sz="2800" b="0" i="0" u="none" strike="noStrike" cap="none" spc="0" normalizeH="0" baseline="0" dirty="0">
              <a:ln>
                <a:noFill/>
              </a:ln>
              <a:solidFill>
                <a:schemeClr val="accent2">
                  <a:lumMod val="75000"/>
                </a:schemeClr>
              </a:solidFill>
              <a:effectLst/>
              <a:uFillTx/>
              <a:sym typeface="Helvetica Light"/>
            </a:endParaRPr>
          </a:p>
        </p:txBody>
      </p:sp>
      <p:sp>
        <p:nvSpPr>
          <p:cNvPr id="36" name="Rectangle 35"/>
          <p:cNvSpPr/>
          <p:nvPr/>
        </p:nvSpPr>
        <p:spPr>
          <a:xfrm>
            <a:off x="511470" y="3283131"/>
            <a:ext cx="905041" cy="759537"/>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37" name="Rectangle 36"/>
          <p:cNvSpPr/>
          <p:nvPr/>
        </p:nvSpPr>
        <p:spPr>
          <a:xfrm>
            <a:off x="2770746" y="3261014"/>
            <a:ext cx="905041" cy="759537"/>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38" name="Ellipse 37"/>
          <p:cNvSpPr/>
          <p:nvPr/>
        </p:nvSpPr>
        <p:spPr>
          <a:xfrm>
            <a:off x="1947985" y="2426675"/>
            <a:ext cx="240466" cy="258468"/>
          </a:xfrm>
          <a:prstGeom prst="ellipse">
            <a:avLst/>
          </a:prstGeom>
          <a:solidFill>
            <a:schemeClr val="accent6">
              <a:lumMod val="60000"/>
              <a:lumOff val="40000"/>
            </a:schemeClr>
          </a:solidFill>
          <a:ln w="12700" cap="flat">
            <a:solidFill>
              <a:schemeClr val="accent6">
                <a:lumMod val="60000"/>
                <a:lumOff val="40000"/>
              </a:schemeClr>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4" name="Espace réservé du numéro de diapositive 3"/>
          <p:cNvSpPr>
            <a:spLocks noGrp="1"/>
          </p:cNvSpPr>
          <p:nvPr>
            <p:ph type="sldNum" sz="quarter" idx="2"/>
          </p:nvPr>
        </p:nvSpPr>
        <p:spPr>
          <a:xfrm>
            <a:off x="12502084" y="82923"/>
            <a:ext cx="368504" cy="381000"/>
          </a:xfrm>
        </p:spPr>
        <p:txBody>
          <a:bodyPr/>
          <a:lstStyle/>
          <a:p>
            <a:fld id="{86CB4B4D-7CA3-9044-876B-883B54F8677D}" type="slidenum">
              <a:rPr lang="en-US" smtClean="0"/>
              <a:t>10</a:t>
            </a:fld>
            <a:endParaRPr lang="en-US" dirty="0"/>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4"/>
                                        </p:tgtEl>
                                        <p:attrNameLst>
                                          <p:attrName>style.visibility</p:attrName>
                                        </p:attrNameLst>
                                      </p:cBhvr>
                                      <p:to>
                                        <p:strVal val="visible"/>
                                      </p:to>
                                    </p:set>
                                    <p:animEffect transition="in" filter="fade">
                                      <p:cBhvr>
                                        <p:cTn id="7" dur="500"/>
                                        <p:tgtEl>
                                          <p:spTgt spid="274"/>
                                        </p:tgtEl>
                                      </p:cBhvr>
                                    </p:animEffect>
                                  </p:childTnLst>
                                </p:cTn>
                              </p:par>
                              <p:par>
                                <p:cTn id="8" presetID="10" presetClass="entr" presetSubtype="0" fill="hold" nodeType="withEffect">
                                  <p:stCondLst>
                                    <p:cond delay="0"/>
                                  </p:stCondLst>
                                  <p:childTnLst>
                                    <p:set>
                                      <p:cBhvr>
                                        <p:cTn id="9" dur="1" fill="hold">
                                          <p:stCondLst>
                                            <p:cond delay="0"/>
                                          </p:stCondLst>
                                        </p:cTn>
                                        <p:tgtEl>
                                          <p:spTgt spid="275"/>
                                        </p:tgtEl>
                                        <p:attrNameLst>
                                          <p:attrName>style.visibility</p:attrName>
                                        </p:attrNameLst>
                                      </p:cBhvr>
                                      <p:to>
                                        <p:strVal val="visible"/>
                                      </p:to>
                                    </p:set>
                                    <p:animEffect transition="in" filter="fade">
                                      <p:cBhvr>
                                        <p:cTn id="10" dur="500"/>
                                        <p:tgtEl>
                                          <p:spTgt spid="275"/>
                                        </p:tgtEl>
                                      </p:cBhvr>
                                    </p:animEffect>
                                  </p:childTnLst>
                                </p:cTn>
                              </p:par>
                              <p:par>
                                <p:cTn id="11" presetID="10" presetClass="entr" presetSubtype="0" fill="hold" nodeType="withEffect">
                                  <p:stCondLst>
                                    <p:cond delay="0"/>
                                  </p:stCondLst>
                                  <p:childTnLst>
                                    <p:set>
                                      <p:cBhvr>
                                        <p:cTn id="12" dur="1" fill="hold">
                                          <p:stCondLst>
                                            <p:cond delay="0"/>
                                          </p:stCondLst>
                                        </p:cTn>
                                        <p:tgtEl>
                                          <p:spTgt spid="276"/>
                                        </p:tgtEl>
                                        <p:attrNameLst>
                                          <p:attrName>style.visibility</p:attrName>
                                        </p:attrNameLst>
                                      </p:cBhvr>
                                      <p:to>
                                        <p:strVal val="visible"/>
                                      </p:to>
                                    </p:set>
                                    <p:animEffect transition="in" filter="fade">
                                      <p:cBhvr>
                                        <p:cTn id="13" dur="500"/>
                                        <p:tgtEl>
                                          <p:spTgt spid="27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7"/>
                                        </p:tgtEl>
                                        <p:attrNameLst>
                                          <p:attrName>style.visibility</p:attrName>
                                        </p:attrNameLst>
                                      </p:cBhvr>
                                      <p:to>
                                        <p:strVal val="visible"/>
                                      </p:to>
                                    </p:set>
                                    <p:animEffect transition="in" filter="fade">
                                      <p:cBhvr>
                                        <p:cTn id="16" dur="500"/>
                                        <p:tgtEl>
                                          <p:spTgt spid="277"/>
                                        </p:tgtEl>
                                      </p:cBhvr>
                                    </p:animEffect>
                                  </p:childTnLst>
                                </p:cTn>
                              </p:par>
                              <p:par>
                                <p:cTn id="17" presetID="10" presetClass="entr" presetSubtype="0" fill="hold" nodeType="withEffect">
                                  <p:stCondLst>
                                    <p:cond delay="0"/>
                                  </p:stCondLst>
                                  <p:childTnLst>
                                    <p:set>
                                      <p:cBhvr>
                                        <p:cTn id="18" dur="1" fill="hold">
                                          <p:stCondLst>
                                            <p:cond delay="0"/>
                                          </p:stCondLst>
                                        </p:cTn>
                                        <p:tgtEl>
                                          <p:spTgt spid="278"/>
                                        </p:tgtEl>
                                        <p:attrNameLst>
                                          <p:attrName>style.visibility</p:attrName>
                                        </p:attrNameLst>
                                      </p:cBhvr>
                                      <p:to>
                                        <p:strVal val="visible"/>
                                      </p:to>
                                    </p:set>
                                    <p:animEffect transition="in" filter="fade">
                                      <p:cBhvr>
                                        <p:cTn id="19" dur="500"/>
                                        <p:tgtEl>
                                          <p:spTgt spid="278"/>
                                        </p:tgtEl>
                                      </p:cBhvr>
                                    </p:animEffect>
                                  </p:childTnLst>
                                </p:cTn>
                              </p:par>
                              <p:par>
                                <p:cTn id="20" presetID="10" presetClass="entr" presetSubtype="0" fill="hold" nodeType="withEffect">
                                  <p:stCondLst>
                                    <p:cond delay="0"/>
                                  </p:stCondLst>
                                  <p:childTnLst>
                                    <p:set>
                                      <p:cBhvr>
                                        <p:cTn id="21" dur="1" fill="hold">
                                          <p:stCondLst>
                                            <p:cond delay="0"/>
                                          </p:stCondLst>
                                        </p:cTn>
                                        <p:tgtEl>
                                          <p:spTgt spid="281"/>
                                        </p:tgtEl>
                                        <p:attrNameLst>
                                          <p:attrName>style.visibility</p:attrName>
                                        </p:attrNameLst>
                                      </p:cBhvr>
                                      <p:to>
                                        <p:strVal val="visible"/>
                                      </p:to>
                                    </p:set>
                                    <p:animEffect transition="in" filter="fade">
                                      <p:cBhvr>
                                        <p:cTn id="22" dur="500"/>
                                        <p:tgtEl>
                                          <p:spTgt spid="28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53"/>
                                        </p:tgtEl>
                                        <p:attrNameLst>
                                          <p:attrName>style.visibility</p:attrName>
                                        </p:attrNameLst>
                                      </p:cBhvr>
                                      <p:to>
                                        <p:strVal val="visible"/>
                                      </p:to>
                                    </p:set>
                                    <p:animEffect transition="in" filter="fade">
                                      <p:cBhvr>
                                        <p:cTn id="27" dur="500"/>
                                        <p:tgtEl>
                                          <p:spTgt spid="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3" grpId="0" animBg="1"/>
      <p:bldP spid="27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p:cNvSpPr>
          <p:nvPr>
            <p:ph type="title"/>
          </p:nvPr>
        </p:nvSpPr>
        <p:spPr>
          <a:prstGeom prst="rect">
            <a:avLst/>
          </a:prstGeom>
        </p:spPr>
        <p:txBody>
          <a:bodyPr/>
          <a:lstStyle/>
          <a:p>
            <a:r>
              <a:t>Differential measurements</a:t>
            </a:r>
          </a:p>
        </p:txBody>
      </p:sp>
      <p:pic>
        <p:nvPicPr>
          <p:cNvPr id="291" name="pasted-image.tiff"/>
          <p:cNvPicPr>
            <a:picLocks noChangeAspect="1"/>
          </p:cNvPicPr>
          <p:nvPr/>
        </p:nvPicPr>
        <p:blipFill>
          <a:blip r:embed="rId3">
            <a:extLst/>
          </a:blip>
          <a:stretch>
            <a:fillRect/>
          </a:stretch>
        </p:blipFill>
        <p:spPr>
          <a:xfrm>
            <a:off x="2180345" y="1842006"/>
            <a:ext cx="8644110" cy="6099068"/>
          </a:xfrm>
          <a:prstGeom prst="rect">
            <a:avLst/>
          </a:prstGeom>
          <a:ln w="12700">
            <a:miter lim="400000"/>
          </a:ln>
        </p:spPr>
      </p:pic>
      <p:pic>
        <p:nvPicPr>
          <p:cNvPr id="292" name="pasted-image.pdf"/>
          <p:cNvPicPr>
            <a:picLocks noChangeAspect="1"/>
          </p:cNvPicPr>
          <p:nvPr/>
        </p:nvPicPr>
        <p:blipFill>
          <a:blip r:embed="rId4">
            <a:extLst/>
          </a:blip>
          <a:stretch>
            <a:fillRect/>
          </a:stretch>
        </p:blipFill>
        <p:spPr>
          <a:xfrm>
            <a:off x="734031" y="8085641"/>
            <a:ext cx="6718301" cy="469901"/>
          </a:xfrm>
          <a:prstGeom prst="rect">
            <a:avLst/>
          </a:prstGeom>
          <a:ln w="12700">
            <a:miter lim="400000"/>
          </a:ln>
        </p:spPr>
      </p:pic>
      <p:pic>
        <p:nvPicPr>
          <p:cNvPr id="293" name="pasted-image.pdf"/>
          <p:cNvPicPr>
            <a:picLocks noChangeAspect="1"/>
          </p:cNvPicPr>
          <p:nvPr/>
        </p:nvPicPr>
        <p:blipFill>
          <a:blip r:embed="rId5">
            <a:extLst/>
          </a:blip>
          <a:stretch>
            <a:fillRect/>
          </a:stretch>
        </p:blipFill>
        <p:spPr>
          <a:xfrm>
            <a:off x="743092" y="8795441"/>
            <a:ext cx="7239001" cy="546101"/>
          </a:xfrm>
          <a:prstGeom prst="rect">
            <a:avLst/>
          </a:prstGeom>
          <a:ln w="12700">
            <a:miter lim="400000"/>
          </a:ln>
        </p:spPr>
      </p:pic>
      <p:grpSp>
        <p:nvGrpSpPr>
          <p:cNvPr id="296" name="Group 296"/>
          <p:cNvGrpSpPr/>
          <p:nvPr/>
        </p:nvGrpSpPr>
        <p:grpSpPr>
          <a:xfrm>
            <a:off x="290211" y="1049739"/>
            <a:ext cx="6395176" cy="647701"/>
            <a:chOff x="0" y="0"/>
            <a:chExt cx="6395174" cy="647700"/>
          </a:xfrm>
        </p:grpSpPr>
        <p:pic>
          <p:nvPicPr>
            <p:cNvPr id="294" name="pasted-image.pdf"/>
            <p:cNvPicPr>
              <a:picLocks noChangeAspect="1"/>
            </p:cNvPicPr>
            <p:nvPr/>
          </p:nvPicPr>
          <p:blipFill>
            <a:blip r:embed="rId6">
              <a:extLst/>
            </a:blip>
            <a:stretch>
              <a:fillRect/>
            </a:stretch>
          </p:blipFill>
          <p:spPr>
            <a:xfrm>
              <a:off x="1404074" y="50799"/>
              <a:ext cx="4991101" cy="546101"/>
            </a:xfrm>
            <a:prstGeom prst="rect">
              <a:avLst/>
            </a:prstGeom>
            <a:ln w="12700" cap="flat">
              <a:noFill/>
              <a:miter lim="400000"/>
            </a:ln>
            <a:effectLst/>
          </p:spPr>
        </p:pic>
        <p:sp>
          <p:nvSpPr>
            <p:cNvPr id="295" name="Shape 295"/>
            <p:cNvSpPr/>
            <p:nvPr/>
          </p:nvSpPr>
          <p:spPr>
            <a:xfrm>
              <a:off x="0" y="0"/>
              <a:ext cx="1232612" cy="6477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r>
                <a:t>Fit to:</a:t>
              </a:r>
            </a:p>
          </p:txBody>
        </p:sp>
      </p:grpSp>
      <p:sp>
        <p:nvSpPr>
          <p:cNvPr id="297" name="Shape 297"/>
          <p:cNvSpPr/>
          <p:nvPr/>
        </p:nvSpPr>
        <p:spPr>
          <a:xfrm>
            <a:off x="3516874" y="6508943"/>
            <a:ext cx="2878089" cy="4699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defRPr sz="2400" b="1">
                <a:latin typeface="Helvetica"/>
                <a:ea typeface="Helvetica"/>
                <a:cs typeface="Helvetica"/>
                <a:sym typeface="Helvetica"/>
              </a:defRPr>
            </a:pPr>
            <a:r>
              <a:t>Ref. depth U=101E</a:t>
            </a:r>
            <a:r>
              <a:rPr baseline="-5999"/>
              <a:t>r</a:t>
            </a:r>
          </a:p>
        </p:txBody>
      </p:sp>
      <p:sp>
        <p:nvSpPr>
          <p:cNvPr id="3" name="Rectangle à coins arrondis 2"/>
          <p:cNvSpPr/>
          <p:nvPr/>
        </p:nvSpPr>
        <p:spPr>
          <a:xfrm rot="21048682">
            <a:off x="8487320" y="7630468"/>
            <a:ext cx="4238171" cy="1475581"/>
          </a:xfrm>
          <a:prstGeom prst="roundRect">
            <a:avLst/>
          </a:prstGeom>
          <a:solidFill>
            <a:schemeClr val="tx1"/>
          </a:solidFill>
          <a:ln/>
        </p:spPr>
        <p:style>
          <a:lnRef idx="2">
            <a:schemeClr val="accent5"/>
          </a:lnRef>
          <a:fillRef idx="1">
            <a:schemeClr val="lt1"/>
          </a:fillRef>
          <a:effectRef idx="0">
            <a:schemeClr val="accent5"/>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smtClean="0">
                <a:ln>
                  <a:noFill/>
                </a:ln>
                <a:solidFill>
                  <a:schemeClr val="bg1"/>
                </a:solidFill>
                <a:effectLst/>
                <a:uFillTx/>
                <a:latin typeface="+mn-lt"/>
                <a:ea typeface="+mn-ea"/>
                <a:cs typeface="+mn-cs"/>
                <a:sym typeface="Helvetica Light"/>
              </a:rPr>
              <a:t>~8x10-17 uncertainty!</a:t>
            </a:r>
            <a:endParaRPr kumimoji="0" lang="en-US" sz="4000" b="0" i="0" u="none" strike="noStrike" cap="none" spc="0" normalizeH="0" baseline="0" dirty="0">
              <a:ln>
                <a:noFill/>
              </a:ln>
              <a:solidFill>
                <a:schemeClr val="bg1"/>
              </a:solidFill>
              <a:effectLst/>
              <a:uFillTx/>
              <a:latin typeface="+mn-lt"/>
              <a:ea typeface="+mn-ea"/>
              <a:cs typeface="+mn-cs"/>
              <a:sym typeface="Helvetica Light"/>
            </a:endParaRPr>
          </a:p>
        </p:txBody>
      </p:sp>
      <p:sp>
        <p:nvSpPr>
          <p:cNvPr id="2" name="Espace réservé du numéro de diapositive 1"/>
          <p:cNvSpPr>
            <a:spLocks noGrp="1"/>
          </p:cNvSpPr>
          <p:nvPr>
            <p:ph type="sldNum" sz="quarter" idx="2"/>
          </p:nvPr>
        </p:nvSpPr>
        <p:spPr>
          <a:xfrm>
            <a:off x="12447610" y="82923"/>
            <a:ext cx="368504" cy="381000"/>
          </a:xfrm>
        </p:spPr>
        <p:txBody>
          <a:bodyPr/>
          <a:lstStyle/>
          <a:p>
            <a:fld id="{86CB4B4D-7CA3-9044-876B-883B54F8677D}" type="slidenum">
              <a:rPr lang="en-US" smtClean="0"/>
              <a:t>11</a:t>
            </a:fld>
            <a:endParaRPr lang="en-US" dirty="0"/>
          </a:p>
        </p:txBody>
      </p:sp>
      <mc:AlternateContent xmlns:mc="http://schemas.openxmlformats.org/markup-compatibility/2006">
        <mc:Choice xmlns:a14="http://schemas.microsoft.com/office/drawing/2010/main" Requires="a14">
          <p:sp>
            <p:nvSpPr>
              <p:cNvPr id="12" name="ZoneTexte 11"/>
              <p:cNvSpPr txBox="1"/>
              <p:nvPr/>
            </p:nvSpPr>
            <p:spPr>
              <a:xfrm>
                <a:off x="357588" y="6308393"/>
                <a:ext cx="1926681" cy="9864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14:m>
                  <m:oMathPara xmlns:m="http://schemas.openxmlformats.org/officeDocument/2006/math">
                    <m:oMathParaPr>
                      <m:jc m:val="centerGroup"/>
                    </m:oMathParaPr>
                    <m:oMath xmlns:m="http://schemas.openxmlformats.org/officeDocument/2006/math">
                      <m:sSub>
                        <m:sSubPr>
                          <m:ctrlPr>
                            <a:rPr kumimoji="0" lang="en-US" sz="2800" b="0" i="1" u="none" strike="noStrike" cap="none" spc="0" normalizeH="0" baseline="0" smtClean="0">
                              <a:ln>
                                <a:noFill/>
                              </a:ln>
                              <a:solidFill>
                                <a:srgbClr val="000000"/>
                              </a:solidFill>
                              <a:effectLst/>
                              <a:uFillTx/>
                              <a:latin typeface="Cambria Math" panose="02040503050406030204" pitchFamily="18" charset="0"/>
                              <a:sym typeface="Helvetica Light"/>
                            </a:rPr>
                          </m:ctrlPr>
                        </m:sSubPr>
                        <m:e>
                          <m:r>
                            <a:rPr kumimoji="0" lang="en-US" sz="2800" b="0" i="1" u="none" strike="noStrike" cap="none" spc="0" normalizeH="0" baseline="0" smtClean="0">
                              <a:ln>
                                <a:noFill/>
                              </a:ln>
                              <a:solidFill>
                                <a:srgbClr val="000000"/>
                              </a:solidFill>
                              <a:effectLst/>
                              <a:uFillTx/>
                              <a:latin typeface="Cambria Math" panose="02040503050406030204" pitchFamily="18" charset="0"/>
                              <a:sym typeface="Helvetica Light"/>
                            </a:rPr>
                            <m:t>𝐸</m:t>
                          </m:r>
                        </m:e>
                        <m:sub>
                          <m:r>
                            <a:rPr kumimoji="0" lang="en-US" sz="2800" b="0" i="1" u="none" strike="noStrike" cap="none" spc="0" normalizeH="0" baseline="0" smtClean="0">
                              <a:ln>
                                <a:noFill/>
                              </a:ln>
                              <a:solidFill>
                                <a:srgbClr val="000000"/>
                              </a:solidFill>
                              <a:effectLst/>
                              <a:uFillTx/>
                              <a:latin typeface="Cambria Math" panose="02040503050406030204" pitchFamily="18" charset="0"/>
                              <a:sym typeface="Helvetica Light"/>
                            </a:rPr>
                            <m:t>𝑟</m:t>
                          </m:r>
                        </m:sub>
                      </m:sSub>
                      <m:r>
                        <a:rPr kumimoji="0" lang="en-US" sz="2800" b="0" i="1" u="none" strike="noStrike" cap="none" spc="0" normalizeH="0" baseline="0" smtClean="0">
                          <a:ln>
                            <a:noFill/>
                          </a:ln>
                          <a:solidFill>
                            <a:srgbClr val="000000"/>
                          </a:solidFill>
                          <a:effectLst/>
                          <a:uFillTx/>
                          <a:latin typeface="Cambria Math" panose="02040503050406030204" pitchFamily="18" charset="0"/>
                          <a:sym typeface="Helvetica Light"/>
                        </a:rPr>
                        <m:t>=</m:t>
                      </m:r>
                      <m:f>
                        <m:fPr>
                          <m:ctrlPr>
                            <a:rPr kumimoji="0" lang="en-US" sz="2800" b="0" i="1" u="none" strike="noStrike" cap="none" spc="0" normalizeH="0" baseline="0" smtClean="0">
                              <a:ln>
                                <a:noFill/>
                              </a:ln>
                              <a:solidFill>
                                <a:srgbClr val="000000"/>
                              </a:solidFill>
                              <a:effectLst/>
                              <a:uFillTx/>
                              <a:latin typeface="Cambria Math" panose="02040503050406030204" pitchFamily="18" charset="0"/>
                              <a:sym typeface="Helvetica Light"/>
                            </a:rPr>
                          </m:ctrlPr>
                        </m:fPr>
                        <m:num>
                          <m:sSup>
                            <m:sSupPr>
                              <m:ctrlPr>
                                <a:rPr kumimoji="0" lang="en-US" sz="2800" b="0" i="1" u="none" strike="noStrike" cap="none" spc="0" normalizeH="0" baseline="0" smtClean="0">
                                  <a:ln>
                                    <a:noFill/>
                                  </a:ln>
                                  <a:solidFill>
                                    <a:srgbClr val="000000"/>
                                  </a:solidFill>
                                  <a:effectLst/>
                                  <a:uFillTx/>
                                  <a:latin typeface="Cambria Math" panose="02040503050406030204" pitchFamily="18" charset="0"/>
                                  <a:sym typeface="Helvetica Light"/>
                                </a:rPr>
                              </m:ctrlPr>
                            </m:sSupPr>
                            <m:e>
                              <m:d>
                                <m:dPr>
                                  <m:ctrlPr>
                                    <a:rPr kumimoji="0" lang="en-US" sz="2800" b="0" i="1" u="none" strike="noStrike" cap="none" spc="0" normalizeH="0" baseline="0" smtClean="0">
                                      <a:ln>
                                        <a:noFill/>
                                      </a:ln>
                                      <a:solidFill>
                                        <a:srgbClr val="000000"/>
                                      </a:solidFill>
                                      <a:effectLst/>
                                      <a:uFillTx/>
                                      <a:latin typeface="Cambria Math" panose="02040503050406030204" pitchFamily="18" charset="0"/>
                                      <a:sym typeface="Helvetica Light"/>
                                    </a:rPr>
                                  </m:ctrlPr>
                                </m:dPr>
                                <m:e>
                                  <m:r>
                                    <a:rPr kumimoji="0" lang="en-US" sz="2800" b="0" i="1" u="none" strike="noStrike" cap="none" spc="0" normalizeH="0" baseline="0" smtClean="0">
                                      <a:ln>
                                        <a:noFill/>
                                      </a:ln>
                                      <a:solidFill>
                                        <a:srgbClr val="000000"/>
                                      </a:solidFill>
                                      <a:effectLst/>
                                      <a:uFillTx/>
                                      <a:latin typeface="Cambria Math" panose="02040503050406030204" pitchFamily="18" charset="0"/>
                                      <a:ea typeface="Cambria Math" panose="02040503050406030204" pitchFamily="18" charset="0"/>
                                      <a:sym typeface="Helvetica Light"/>
                                    </a:rPr>
                                    <m:t>ℏ</m:t>
                                  </m:r>
                                  <m:sSub>
                                    <m:sSubPr>
                                      <m:ctrlPr>
                                        <a:rPr kumimoji="0" lang="en-US" sz="2800" b="0" i="1" u="none" strike="noStrike" cap="none" spc="0" normalizeH="0" baseline="0" smtClean="0">
                                          <a:ln>
                                            <a:noFill/>
                                          </a:ln>
                                          <a:solidFill>
                                            <a:srgbClr val="000000"/>
                                          </a:solidFill>
                                          <a:effectLst/>
                                          <a:uFillTx/>
                                          <a:latin typeface="Cambria Math" panose="02040503050406030204" pitchFamily="18" charset="0"/>
                                          <a:ea typeface="Cambria Math" panose="02040503050406030204" pitchFamily="18" charset="0"/>
                                          <a:sym typeface="Helvetica Light"/>
                                        </a:rPr>
                                      </m:ctrlPr>
                                    </m:sSubPr>
                                    <m:e>
                                      <m:r>
                                        <a:rPr kumimoji="0" lang="en-US" sz="2800" b="0" i="1" u="none" strike="noStrike" cap="none" spc="0" normalizeH="0" baseline="0" smtClean="0">
                                          <a:ln>
                                            <a:noFill/>
                                          </a:ln>
                                          <a:solidFill>
                                            <a:srgbClr val="000000"/>
                                          </a:solidFill>
                                          <a:effectLst/>
                                          <a:uFillTx/>
                                          <a:latin typeface="Cambria Math" panose="02040503050406030204" pitchFamily="18" charset="0"/>
                                          <a:ea typeface="Cambria Math" panose="02040503050406030204" pitchFamily="18" charset="0"/>
                                          <a:sym typeface="Helvetica Light"/>
                                        </a:rPr>
                                        <m:t>𝑘</m:t>
                                      </m:r>
                                    </m:e>
                                    <m:sub>
                                      <m:r>
                                        <a:rPr kumimoji="0" lang="en-US" sz="2800" b="0" i="1" u="none" strike="noStrike" cap="none" spc="0" normalizeH="0" baseline="0" smtClean="0">
                                          <a:ln>
                                            <a:noFill/>
                                          </a:ln>
                                          <a:solidFill>
                                            <a:srgbClr val="000000"/>
                                          </a:solidFill>
                                          <a:effectLst/>
                                          <a:uFillTx/>
                                          <a:latin typeface="Cambria Math" panose="02040503050406030204" pitchFamily="18" charset="0"/>
                                          <a:ea typeface="Cambria Math" panose="02040503050406030204" pitchFamily="18" charset="0"/>
                                          <a:sym typeface="Helvetica Light"/>
                                        </a:rPr>
                                        <m:t>𝑙</m:t>
                                      </m:r>
                                    </m:sub>
                                  </m:sSub>
                                </m:e>
                              </m:d>
                            </m:e>
                            <m:sup>
                              <m:r>
                                <a:rPr kumimoji="0" lang="en-US" sz="2800" b="0" i="1" u="none" strike="noStrike" cap="none" spc="0" normalizeH="0" baseline="0" smtClean="0">
                                  <a:ln>
                                    <a:noFill/>
                                  </a:ln>
                                  <a:solidFill>
                                    <a:srgbClr val="000000"/>
                                  </a:solidFill>
                                  <a:effectLst/>
                                  <a:uFillTx/>
                                  <a:latin typeface="Cambria Math" panose="02040503050406030204" pitchFamily="18" charset="0"/>
                                  <a:sym typeface="Helvetica Light"/>
                                </a:rPr>
                                <m:t>2</m:t>
                              </m:r>
                            </m:sup>
                          </m:sSup>
                        </m:num>
                        <m:den>
                          <m:r>
                            <a:rPr kumimoji="0" lang="en-US" sz="2800" b="0" i="1" u="none" strike="noStrike" cap="none" spc="0" normalizeH="0" baseline="0" smtClean="0">
                              <a:ln>
                                <a:noFill/>
                              </a:ln>
                              <a:solidFill>
                                <a:srgbClr val="000000"/>
                              </a:solidFill>
                              <a:effectLst/>
                              <a:uFillTx/>
                              <a:latin typeface="Cambria Math" panose="02040503050406030204" pitchFamily="18" charset="0"/>
                              <a:sym typeface="Helvetica Light"/>
                            </a:rPr>
                            <m:t>2</m:t>
                          </m:r>
                          <m:sSub>
                            <m:sSubPr>
                              <m:ctrlPr>
                                <a:rPr kumimoji="0" lang="en-US" sz="2800" b="0" i="1" u="none" strike="noStrike" cap="none" spc="0" normalizeH="0" baseline="0" smtClean="0">
                                  <a:ln>
                                    <a:noFill/>
                                  </a:ln>
                                  <a:solidFill>
                                    <a:srgbClr val="000000"/>
                                  </a:solidFill>
                                  <a:effectLst/>
                                  <a:uFillTx/>
                                  <a:latin typeface="Cambria Math" panose="02040503050406030204" pitchFamily="18" charset="0"/>
                                  <a:sym typeface="Helvetica Light"/>
                                </a:rPr>
                              </m:ctrlPr>
                            </m:sSubPr>
                            <m:e>
                              <m:r>
                                <a:rPr kumimoji="0" lang="en-US" sz="2800" b="0" i="1" u="none" strike="noStrike" cap="none" spc="0" normalizeH="0" baseline="0" smtClean="0">
                                  <a:ln>
                                    <a:noFill/>
                                  </a:ln>
                                  <a:solidFill>
                                    <a:srgbClr val="000000"/>
                                  </a:solidFill>
                                  <a:effectLst/>
                                  <a:uFillTx/>
                                  <a:latin typeface="Cambria Math" panose="02040503050406030204" pitchFamily="18" charset="0"/>
                                  <a:sym typeface="Helvetica Light"/>
                                </a:rPr>
                                <m:t>𝑚</m:t>
                              </m:r>
                            </m:e>
                            <m:sub>
                              <m:r>
                                <a:rPr kumimoji="0" lang="en-US" sz="2800" b="0" i="1" u="none" strike="noStrike" cap="none" spc="0" normalizeH="0" baseline="0" smtClean="0">
                                  <a:ln>
                                    <a:noFill/>
                                  </a:ln>
                                  <a:solidFill>
                                    <a:srgbClr val="000000"/>
                                  </a:solidFill>
                                  <a:effectLst/>
                                  <a:uFillTx/>
                                  <a:latin typeface="Cambria Math" panose="02040503050406030204" pitchFamily="18" charset="0"/>
                                  <a:sym typeface="Helvetica Light"/>
                                </a:rPr>
                                <m:t>𝐻𝑔</m:t>
                              </m:r>
                            </m:sub>
                          </m:sSub>
                        </m:den>
                      </m:f>
                    </m:oMath>
                  </m:oMathPara>
                </a14:m>
                <a:endParaRPr kumimoji="0" lang="en-US" sz="2800" b="0" i="0" u="none" strike="noStrike" cap="none" spc="0" normalizeH="0" baseline="0" dirty="0">
                  <a:ln>
                    <a:noFill/>
                  </a:ln>
                  <a:solidFill>
                    <a:srgbClr val="000000"/>
                  </a:solidFill>
                  <a:effectLst/>
                  <a:uFillTx/>
                  <a:sym typeface="Helvetica Light"/>
                </a:endParaRPr>
              </a:p>
            </p:txBody>
          </p:sp>
        </mc:Choice>
        <mc:Fallback>
          <p:sp>
            <p:nvSpPr>
              <p:cNvPr id="12" name="ZoneTexte 11"/>
              <p:cNvSpPr txBox="1">
                <a:spLocks noRot="1" noChangeAspect="1" noMove="1" noResize="1" noEditPoints="1" noAdjustHandles="1" noChangeArrowheads="1" noChangeShapeType="1" noTextEdit="1"/>
              </p:cNvSpPr>
              <p:nvPr/>
            </p:nvSpPr>
            <p:spPr>
              <a:xfrm>
                <a:off x="357588" y="6308393"/>
                <a:ext cx="1926681" cy="986489"/>
              </a:xfrm>
              <a:prstGeom prst="rect">
                <a:avLst/>
              </a:prstGeom>
              <a:blipFill rotWithShape="0">
                <a:blip r:embed="rId7"/>
                <a:stretch>
                  <a:fillRect/>
                </a:stretch>
              </a:blipFill>
              <a:ln w="12700" cap="flat">
                <a:noFill/>
                <a:miter lim="400000"/>
              </a:ln>
              <a:effectLst/>
            </p:spPr>
            <p:txBody>
              <a:bodyPr/>
              <a:lstStyle/>
              <a:p>
                <a:r>
                  <a:rPr lang="en-US">
                    <a:noFill/>
                  </a:rPr>
                  <a:t> </a:t>
                </a:r>
              </a:p>
            </p:txBody>
          </p:sp>
        </mc:Fallback>
      </mc:AlternateContent>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Shape 311"/>
          <p:cNvSpPr>
            <a:spLocks noGrp="1"/>
          </p:cNvSpPr>
          <p:nvPr>
            <p:ph type="title"/>
          </p:nvPr>
        </p:nvSpPr>
        <p:spPr>
          <a:prstGeom prst="rect">
            <a:avLst/>
          </a:prstGeom>
        </p:spPr>
        <p:txBody>
          <a:bodyPr>
            <a:normAutofit fontScale="90000"/>
          </a:bodyPr>
          <a:lstStyle>
            <a:lvl1pPr defTabSz="508254">
              <a:defRPr sz="5220"/>
            </a:lvl1pPr>
          </a:lstStyle>
          <a:p>
            <a:r>
              <a:t>Lattice light shift determination</a:t>
            </a:r>
          </a:p>
        </p:txBody>
      </p:sp>
      <p:grpSp>
        <p:nvGrpSpPr>
          <p:cNvPr id="316" name="Group 316"/>
          <p:cNvGrpSpPr/>
          <p:nvPr/>
        </p:nvGrpSpPr>
        <p:grpSpPr>
          <a:xfrm>
            <a:off x="242193" y="1224442"/>
            <a:ext cx="4360946" cy="7126915"/>
            <a:chOff x="0" y="0"/>
            <a:chExt cx="4360944" cy="7126914"/>
          </a:xfrm>
        </p:grpSpPr>
        <p:pic>
          <p:nvPicPr>
            <p:cNvPr id="312" name="pasted-image.tiff"/>
            <p:cNvPicPr>
              <a:picLocks noChangeAspect="1"/>
            </p:cNvPicPr>
            <p:nvPr/>
          </p:nvPicPr>
          <p:blipFill>
            <a:blip r:embed="rId3">
              <a:extLst/>
            </a:blip>
            <a:stretch>
              <a:fillRect/>
            </a:stretch>
          </p:blipFill>
          <p:spPr>
            <a:xfrm>
              <a:off x="550783" y="757508"/>
              <a:ext cx="3810162" cy="5774777"/>
            </a:xfrm>
            <a:prstGeom prst="rect">
              <a:avLst/>
            </a:prstGeom>
            <a:ln w="12700" cap="flat">
              <a:noFill/>
              <a:miter lim="400000"/>
            </a:ln>
            <a:effectLst/>
          </p:spPr>
        </p:pic>
        <p:sp>
          <p:nvSpPr>
            <p:cNvPr id="313" name="Shape 313"/>
            <p:cNvSpPr/>
            <p:nvPr/>
          </p:nvSpPr>
          <p:spPr>
            <a:xfrm rot="16200000">
              <a:off x="-1261923" y="3417407"/>
              <a:ext cx="2993746" cy="4699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lvl1pPr>
                <a:defRPr sz="2400"/>
              </a:lvl1pPr>
            </a:lstStyle>
            <a:p>
              <a:r>
                <a:t>Lattice light shift (Hz)</a:t>
              </a:r>
            </a:p>
          </p:txBody>
        </p:sp>
        <p:sp>
          <p:nvSpPr>
            <p:cNvPr id="314" name="Shape 314"/>
            <p:cNvSpPr/>
            <p:nvPr/>
          </p:nvSpPr>
          <p:spPr>
            <a:xfrm>
              <a:off x="1429636" y="6657014"/>
              <a:ext cx="2451812" cy="4699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p>
              <a:pPr>
                <a:defRPr sz="2400"/>
              </a:pPr>
              <a:r>
                <a:t>Lattice depth (E</a:t>
              </a:r>
              <a:r>
                <a:rPr baseline="-5999"/>
                <a:t>r</a:t>
              </a:r>
              <a:r>
                <a:t>)</a:t>
              </a:r>
            </a:p>
          </p:txBody>
        </p:sp>
        <p:sp>
          <p:nvSpPr>
            <p:cNvPr id="315" name="Shape 315"/>
            <p:cNvSpPr/>
            <p:nvPr/>
          </p:nvSpPr>
          <p:spPr>
            <a:xfrm>
              <a:off x="1124607" y="0"/>
              <a:ext cx="3061870" cy="6477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p>
              <a:r>
                <a:t>Separate eval.</a:t>
              </a:r>
            </a:p>
          </p:txBody>
        </p:sp>
      </p:grpSp>
      <p:grpSp>
        <p:nvGrpSpPr>
          <p:cNvPr id="320" name="Group 320"/>
          <p:cNvGrpSpPr/>
          <p:nvPr/>
        </p:nvGrpSpPr>
        <p:grpSpPr>
          <a:xfrm>
            <a:off x="4596861" y="1224442"/>
            <a:ext cx="3724010" cy="7126915"/>
            <a:chOff x="0" y="0"/>
            <a:chExt cx="3724008" cy="7126914"/>
          </a:xfrm>
        </p:grpSpPr>
        <p:pic>
          <p:nvPicPr>
            <p:cNvPr id="317" name="pasted-image.tiff"/>
            <p:cNvPicPr>
              <a:picLocks noChangeAspect="1"/>
            </p:cNvPicPr>
            <p:nvPr/>
          </p:nvPicPr>
          <p:blipFill>
            <a:blip r:embed="rId4">
              <a:extLst/>
            </a:blip>
            <a:stretch>
              <a:fillRect/>
            </a:stretch>
          </p:blipFill>
          <p:spPr>
            <a:xfrm>
              <a:off x="0" y="803401"/>
              <a:ext cx="3724009" cy="5733792"/>
            </a:xfrm>
            <a:prstGeom prst="rect">
              <a:avLst/>
            </a:prstGeom>
            <a:ln w="12700" cap="flat">
              <a:noFill/>
              <a:miter lim="400000"/>
            </a:ln>
            <a:effectLst/>
          </p:spPr>
        </p:pic>
        <p:sp>
          <p:nvSpPr>
            <p:cNvPr id="318" name="Shape 318"/>
            <p:cNvSpPr/>
            <p:nvPr/>
          </p:nvSpPr>
          <p:spPr>
            <a:xfrm>
              <a:off x="768532" y="6657014"/>
              <a:ext cx="2451812" cy="4699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p>
              <a:pPr>
                <a:defRPr sz="2400"/>
              </a:pPr>
              <a:r>
                <a:t>Lattice depth (E</a:t>
              </a:r>
              <a:r>
                <a:rPr baseline="-5999"/>
                <a:t>r</a:t>
              </a:r>
              <a:r>
                <a:t>)</a:t>
              </a:r>
            </a:p>
          </p:txBody>
        </p:sp>
        <p:sp>
          <p:nvSpPr>
            <p:cNvPr id="319" name="Shape 319"/>
            <p:cNvSpPr/>
            <p:nvPr/>
          </p:nvSpPr>
          <p:spPr>
            <a:xfrm>
              <a:off x="600969" y="0"/>
              <a:ext cx="2786939" cy="6477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p>
              <a:r>
                <a:t>Temp. + λ</a:t>
              </a:r>
              <a:r>
                <a:rPr baseline="-5999"/>
                <a:t>0</a:t>
              </a:r>
              <a:r>
                <a:t> fit</a:t>
              </a:r>
            </a:p>
          </p:txBody>
        </p:sp>
      </p:grpSp>
      <p:grpSp>
        <p:nvGrpSpPr>
          <p:cNvPr id="324" name="Group 324"/>
          <p:cNvGrpSpPr/>
          <p:nvPr/>
        </p:nvGrpSpPr>
        <p:grpSpPr>
          <a:xfrm>
            <a:off x="8290688" y="1324537"/>
            <a:ext cx="3783817" cy="7026820"/>
            <a:chOff x="0" y="0"/>
            <a:chExt cx="3783815" cy="7026819"/>
          </a:xfrm>
        </p:grpSpPr>
        <p:pic>
          <p:nvPicPr>
            <p:cNvPr id="321" name="pasted-image.tiff"/>
            <p:cNvPicPr>
              <a:picLocks noChangeAspect="1"/>
            </p:cNvPicPr>
            <p:nvPr/>
          </p:nvPicPr>
          <p:blipFill>
            <a:blip r:embed="rId5">
              <a:extLst/>
            </a:blip>
            <a:stretch>
              <a:fillRect/>
            </a:stretch>
          </p:blipFill>
          <p:spPr>
            <a:xfrm>
              <a:off x="0" y="657414"/>
              <a:ext cx="3783816" cy="5774777"/>
            </a:xfrm>
            <a:prstGeom prst="rect">
              <a:avLst/>
            </a:prstGeom>
            <a:ln w="12700" cap="flat">
              <a:noFill/>
              <a:miter lim="400000"/>
            </a:ln>
            <a:effectLst/>
          </p:spPr>
        </p:pic>
        <p:sp>
          <p:nvSpPr>
            <p:cNvPr id="322" name="Shape 322"/>
            <p:cNvSpPr/>
            <p:nvPr/>
          </p:nvSpPr>
          <p:spPr>
            <a:xfrm>
              <a:off x="827534" y="6556919"/>
              <a:ext cx="2451812" cy="4699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p>
              <a:pPr>
                <a:defRPr sz="2400"/>
              </a:pPr>
              <a:r>
                <a:t>Lattice depth (E</a:t>
              </a:r>
              <a:r>
                <a:rPr baseline="-5999"/>
                <a:t>r</a:t>
              </a:r>
              <a:r>
                <a:t>)</a:t>
              </a:r>
            </a:p>
          </p:txBody>
        </p:sp>
        <p:sp>
          <p:nvSpPr>
            <p:cNvPr id="323" name="Shape 323"/>
            <p:cNvSpPr/>
            <p:nvPr/>
          </p:nvSpPr>
          <p:spPr>
            <a:xfrm>
              <a:off x="459640" y="0"/>
              <a:ext cx="3187600" cy="6477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p>
              <a:r>
                <a:t>“MC” sampling</a:t>
              </a:r>
            </a:p>
          </p:txBody>
        </p:sp>
      </p:grpSp>
      <p:sp>
        <p:nvSpPr>
          <p:cNvPr id="329" name="Shape 329"/>
          <p:cNvSpPr/>
          <p:nvPr/>
        </p:nvSpPr>
        <p:spPr>
          <a:xfrm>
            <a:off x="69236" y="8933196"/>
            <a:ext cx="11384662" cy="739649"/>
          </a:xfrm>
          <a:prstGeom prst="rect">
            <a:avLst/>
          </a:prstGeom>
          <a:ln w="12700">
            <a:miter lim="400000"/>
          </a:ln>
          <a:extLst>
            <a:ext uri="{C572A759-6A51-4108-AA02-DFA0A04FC94B}">
              <ma14:wrappingTextBoxFlag xmlns="" xmlns:ma14="http://schemas.microsoft.com/office/mac/drawingml/2011/main" val="1"/>
            </a:ext>
          </a:extLst>
        </p:spPr>
        <p:txBody>
          <a:bodyPr lIns="65023" tIns="65023" rIns="65023" bIns="65023">
            <a:spAutoFit/>
          </a:bodyPr>
          <a:lstStyle/>
          <a:p>
            <a:pPr lvl="1" indent="0" algn="just" defTabSz="1300480">
              <a:defRPr sz="2000" i="1">
                <a:latin typeface="Helvetica"/>
                <a:ea typeface="Helvetica"/>
                <a:cs typeface="Helvetica"/>
                <a:sym typeface="Helvetica"/>
              </a:defRPr>
            </a:pPr>
            <a:r>
              <a:rPr dirty="0"/>
              <a:t>Theoretical values for </a:t>
            </a:r>
            <a:r>
              <a:rPr dirty="0" err="1"/>
              <a:t>polarisabilities</a:t>
            </a:r>
            <a:r>
              <a:rPr dirty="0"/>
              <a:t> from: </a:t>
            </a:r>
          </a:p>
          <a:p>
            <a:pPr lvl="1" indent="0" algn="just" defTabSz="1300480">
              <a:defRPr sz="2000" i="1">
                <a:latin typeface="Helvetica"/>
                <a:ea typeface="Helvetica"/>
                <a:cs typeface="Helvetica"/>
                <a:sym typeface="Helvetica"/>
              </a:defRPr>
            </a:pPr>
            <a:r>
              <a:rPr dirty="0"/>
              <a:t>Yamanaka et al., PRL </a:t>
            </a:r>
            <a:r>
              <a:rPr b="1" dirty="0"/>
              <a:t>114</a:t>
            </a:r>
            <a:r>
              <a:rPr dirty="0"/>
              <a:t>, 230801 (2015) &amp; </a:t>
            </a:r>
            <a:r>
              <a:rPr dirty="0" err="1"/>
              <a:t>Ovsiannikov</a:t>
            </a:r>
            <a:r>
              <a:rPr dirty="0"/>
              <a:t> et al., PRA </a:t>
            </a:r>
            <a:r>
              <a:rPr b="1" dirty="0"/>
              <a:t>93 </a:t>
            </a:r>
            <a:r>
              <a:rPr dirty="0"/>
              <a:t>043420 (2016)</a:t>
            </a:r>
          </a:p>
        </p:txBody>
      </p:sp>
      <p:grpSp>
        <p:nvGrpSpPr>
          <p:cNvPr id="335" name="Group 335"/>
          <p:cNvGrpSpPr/>
          <p:nvPr/>
        </p:nvGrpSpPr>
        <p:grpSpPr>
          <a:xfrm>
            <a:off x="8410946" y="6529153"/>
            <a:ext cx="3543301" cy="879349"/>
            <a:chOff x="0" y="0"/>
            <a:chExt cx="3543300" cy="879347"/>
          </a:xfrm>
        </p:grpSpPr>
        <p:pic>
          <p:nvPicPr>
            <p:cNvPr id="334" name="pasted-image.pdf"/>
            <p:cNvPicPr>
              <a:picLocks noChangeAspect="1"/>
            </p:cNvPicPr>
            <p:nvPr/>
          </p:nvPicPr>
          <p:blipFill>
            <a:blip r:embed="rId6">
              <a:extLst/>
            </a:blip>
            <a:stretch>
              <a:fillRect/>
            </a:stretch>
          </p:blipFill>
          <p:spPr>
            <a:xfrm>
              <a:off x="215900" y="139700"/>
              <a:ext cx="3111500" cy="320548"/>
            </a:xfrm>
            <a:prstGeom prst="rect">
              <a:avLst/>
            </a:prstGeom>
            <a:ln>
              <a:noFill/>
            </a:ln>
            <a:effectLst/>
          </p:spPr>
        </p:pic>
        <p:pic>
          <p:nvPicPr>
            <p:cNvPr id="333" name="Image 332"/>
            <p:cNvPicPr>
              <a:picLocks/>
            </p:cNvPicPr>
            <p:nvPr/>
          </p:nvPicPr>
          <p:blipFill>
            <a:blip r:embed="rId7">
              <a:extLst/>
            </a:blip>
            <a:stretch>
              <a:fillRect/>
            </a:stretch>
          </p:blipFill>
          <p:spPr>
            <a:xfrm>
              <a:off x="0" y="0"/>
              <a:ext cx="3543300" cy="879348"/>
            </a:xfrm>
            <a:prstGeom prst="rect">
              <a:avLst/>
            </a:prstGeom>
            <a:effectLst/>
          </p:spPr>
        </p:pic>
      </p:grpSp>
      <p:grpSp>
        <p:nvGrpSpPr>
          <p:cNvPr id="338" name="Group 338"/>
          <p:cNvGrpSpPr/>
          <p:nvPr/>
        </p:nvGrpSpPr>
        <p:grpSpPr>
          <a:xfrm>
            <a:off x="1251687" y="6529153"/>
            <a:ext cx="3784601" cy="879349"/>
            <a:chOff x="0" y="0"/>
            <a:chExt cx="3784600" cy="879347"/>
          </a:xfrm>
        </p:grpSpPr>
        <p:pic>
          <p:nvPicPr>
            <p:cNvPr id="337" name="pasted-image.pdf"/>
            <p:cNvPicPr>
              <a:picLocks noChangeAspect="1"/>
            </p:cNvPicPr>
            <p:nvPr/>
          </p:nvPicPr>
          <p:blipFill>
            <a:blip r:embed="rId8">
              <a:extLst/>
            </a:blip>
            <a:stretch>
              <a:fillRect/>
            </a:stretch>
          </p:blipFill>
          <p:spPr>
            <a:xfrm>
              <a:off x="215900" y="139700"/>
              <a:ext cx="3352800" cy="320548"/>
            </a:xfrm>
            <a:prstGeom prst="rect">
              <a:avLst/>
            </a:prstGeom>
            <a:ln>
              <a:noFill/>
            </a:ln>
            <a:effectLst/>
          </p:spPr>
        </p:pic>
        <p:pic>
          <p:nvPicPr>
            <p:cNvPr id="336" name="Image 335"/>
            <p:cNvPicPr>
              <a:picLocks/>
            </p:cNvPicPr>
            <p:nvPr/>
          </p:nvPicPr>
          <p:blipFill>
            <a:blip r:embed="rId9">
              <a:extLst/>
            </a:blip>
            <a:stretch>
              <a:fillRect/>
            </a:stretch>
          </p:blipFill>
          <p:spPr>
            <a:xfrm>
              <a:off x="0" y="0"/>
              <a:ext cx="3784600" cy="879348"/>
            </a:xfrm>
            <a:prstGeom prst="rect">
              <a:avLst/>
            </a:prstGeom>
            <a:effectLst/>
          </p:spPr>
        </p:pic>
      </p:grpSp>
      <p:sp>
        <p:nvSpPr>
          <p:cNvPr id="2" name="Espace réservé du numéro de diapositive 1"/>
          <p:cNvSpPr>
            <a:spLocks noGrp="1"/>
          </p:cNvSpPr>
          <p:nvPr>
            <p:ph type="sldNum" sz="quarter" idx="2"/>
          </p:nvPr>
        </p:nvSpPr>
        <p:spPr>
          <a:xfrm>
            <a:off x="12512573" y="82923"/>
            <a:ext cx="368504" cy="381000"/>
          </a:xfrm>
        </p:spPr>
        <p:txBody>
          <a:bodyPr/>
          <a:lstStyle/>
          <a:p>
            <a:fld id="{86CB4B4D-7CA3-9044-876B-883B54F8677D}" type="slidenum">
              <a:rPr lang="en-US" smtClean="0"/>
              <a:t>12</a:t>
            </a:fld>
            <a:endParaRPr lang="en-US" dirty="0"/>
          </a:p>
        </p:txBody>
      </p:sp>
    </p:spTree>
    <p:extLst>
      <p:ext uri="{BB962C8B-B14F-4D97-AF65-F5344CB8AC3E}">
        <p14:creationId xmlns:p14="http://schemas.microsoft.com/office/powerpoint/2010/main" val="3666578626"/>
      </p:ext>
    </p:extLst>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9" presetClass="entr" fill="hold" grpId="0" nodeType="afterEffect">
                                  <p:stCondLst>
                                    <p:cond delay="500"/>
                                  </p:stCondLst>
                                  <p:iterate>
                                    <p:tmAbs val="0"/>
                                  </p:iterate>
                                  <p:childTnLst>
                                    <p:set>
                                      <p:cBhvr>
                                        <p:cTn id="6" fill="hold"/>
                                        <p:tgtEl>
                                          <p:spTgt spid="316"/>
                                        </p:tgtEl>
                                        <p:attrNameLst>
                                          <p:attrName>style.visibility</p:attrName>
                                        </p:attrNameLst>
                                      </p:cBhvr>
                                      <p:to>
                                        <p:strVal val="visible"/>
                                      </p:to>
                                    </p:set>
                                    <p:animEffect transition="in" filter="dissolve">
                                      <p:cBhvr>
                                        <p:cTn id="7" dur="500"/>
                                        <p:tgtEl>
                                          <p:spTgt spid="31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33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iterate>
                                    <p:tmAbs val="0"/>
                                  </p:iterate>
                                  <p:childTnLst>
                                    <p:set>
                                      <p:cBhvr>
                                        <p:cTn id="15" fill="hold"/>
                                        <p:tgtEl>
                                          <p:spTgt spid="32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iterate>
                                    <p:tmAbs val="0"/>
                                  </p:iterate>
                                  <p:childTnLst>
                                    <p:set>
                                      <p:cBhvr>
                                        <p:cTn id="19" fill="hold"/>
                                        <p:tgtEl>
                                          <p:spTgt spid="32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iterate>
                                    <p:tmAbs val="0"/>
                                  </p:iterate>
                                  <p:childTnLst>
                                    <p:set>
                                      <p:cBhvr>
                                        <p:cTn id="23" fill="hold"/>
                                        <p:tgtEl>
                                          <p:spTgt spid="3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6" grpId="0" animBg="1" advAuto="0"/>
      <p:bldP spid="320" grpId="0" animBg="1" advAuto="0"/>
      <p:bldP spid="324" grpId="0" animBg="1" advAuto="0"/>
      <p:bldP spid="335" grpId="0" animBg="1" advAuto="0"/>
      <p:bldP spid="338" grpId="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smtClean="0"/>
              <a:t>Lattice lock improvements</a:t>
            </a:r>
            <a:endParaRPr lang="en-US" dirty="0"/>
          </a:p>
        </p:txBody>
      </p:sp>
      <p:graphicFrame>
        <p:nvGraphicFramePr>
          <p:cNvPr id="3" name="Objet 2"/>
          <p:cNvGraphicFramePr>
            <a:graphicFrameLocks noChangeAspect="1"/>
          </p:cNvGraphicFramePr>
          <p:nvPr>
            <p:extLst>
              <p:ext uri="{D42A27DB-BD31-4B8C-83A1-F6EECF244321}">
                <p14:modId xmlns:p14="http://schemas.microsoft.com/office/powerpoint/2010/main" val="757989768"/>
              </p:ext>
            </p:extLst>
          </p:nvPr>
        </p:nvGraphicFramePr>
        <p:xfrm>
          <a:off x="-251162" y="440042"/>
          <a:ext cx="10070923" cy="7970619"/>
        </p:xfrm>
        <a:graphic>
          <a:graphicData uri="http://schemas.openxmlformats.org/presentationml/2006/ole">
            <mc:AlternateContent xmlns:mc="http://schemas.openxmlformats.org/markup-compatibility/2006">
              <mc:Choice xmlns:v="urn:schemas-microsoft-com:vml" Requires="v">
                <p:oleObj spid="_x0000_s3099" name="Graph" r:id="rId4" imgW="3882240" imgH="3072960" progId="Origin50.Graph">
                  <p:embed/>
                </p:oleObj>
              </mc:Choice>
              <mc:Fallback>
                <p:oleObj name="Graph" r:id="rId4" imgW="3882240" imgH="3072960" progId="Origin50.Graph">
                  <p:embed/>
                  <p:pic>
                    <p:nvPicPr>
                      <p:cNvPr id="0" name=""/>
                      <p:cNvPicPr/>
                      <p:nvPr/>
                    </p:nvPicPr>
                    <p:blipFill>
                      <a:blip r:embed="rId5"/>
                      <a:stretch>
                        <a:fillRect/>
                      </a:stretch>
                    </p:blipFill>
                    <p:spPr>
                      <a:xfrm>
                        <a:off x="-251162" y="440042"/>
                        <a:ext cx="10070923" cy="7970619"/>
                      </a:xfrm>
                      <a:prstGeom prst="rect">
                        <a:avLst/>
                      </a:prstGeom>
                    </p:spPr>
                  </p:pic>
                </p:oleObj>
              </mc:Fallback>
            </mc:AlternateContent>
          </a:graphicData>
        </a:graphic>
      </p:graphicFrame>
      <p:sp>
        <p:nvSpPr>
          <p:cNvPr id="4" name="Ellipse 3"/>
          <p:cNvSpPr/>
          <p:nvPr/>
        </p:nvSpPr>
        <p:spPr>
          <a:xfrm>
            <a:off x="7766809" y="5619136"/>
            <a:ext cx="977900" cy="914400"/>
          </a:xfrm>
          <a:prstGeom prst="ellipse">
            <a:avLst/>
          </a:prstGeom>
          <a:noFill/>
          <a:ln w="57150"/>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 name="ZoneTexte 4"/>
          <p:cNvSpPr txBox="1"/>
          <p:nvPr/>
        </p:nvSpPr>
        <p:spPr>
          <a:xfrm>
            <a:off x="9520493" y="3306485"/>
            <a:ext cx="3484307" cy="26879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Helvetica Light"/>
              </a:rPr>
              <a:t>Lattice frequency stabilized to sub 1kHz after an hour.</a:t>
            </a:r>
          </a:p>
          <a:p>
            <a:pPr marL="0" marR="0" indent="0" algn="l" defTabSz="584200" rtl="0" fontAlgn="auto" latinLnBrk="0" hangingPunct="0">
              <a:lnSpc>
                <a:spcPct val="100000"/>
              </a:lnSpc>
              <a:spcBef>
                <a:spcPts val="0"/>
              </a:spcBef>
              <a:spcAft>
                <a:spcPts val="0"/>
              </a:spcAft>
              <a:buClrTx/>
              <a:buSzTx/>
              <a:buFontTx/>
              <a:buNone/>
              <a:tabLst/>
            </a:pPr>
            <a:endParaRPr lang="en-US" sz="2400" dirty="0"/>
          </a:p>
          <a:p>
            <a:pPr marL="0" marR="0" indent="0" algn="l"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Helvetica Light"/>
              </a:rPr>
              <a:t>Previous wavelength meter lock was accurate to 5MHz!</a:t>
            </a:r>
            <a:endParaRPr kumimoji="0" lang="en-US" sz="2400" b="0" i="0" u="none" strike="noStrike" cap="none" spc="0" normalizeH="0" baseline="0" dirty="0">
              <a:ln>
                <a:noFill/>
              </a:ln>
              <a:solidFill>
                <a:srgbClr val="000000"/>
              </a:solidFill>
              <a:effectLst/>
              <a:uFillTx/>
              <a:latin typeface="+mn-lt"/>
              <a:ea typeface="+mn-ea"/>
              <a:cs typeface="+mn-cs"/>
              <a:sym typeface="Helvetica Light"/>
            </a:endParaRPr>
          </a:p>
        </p:txBody>
      </p:sp>
      <p:cxnSp>
        <p:nvCxnSpPr>
          <p:cNvPr id="7" name="Connecteur droit avec flèche 6"/>
          <p:cNvCxnSpPr/>
          <p:nvPr/>
        </p:nvCxnSpPr>
        <p:spPr>
          <a:xfrm flipV="1">
            <a:off x="8617126" y="4314207"/>
            <a:ext cx="797846" cy="1425894"/>
          </a:xfrm>
          <a:prstGeom prst="straightConnector1">
            <a:avLst/>
          </a:prstGeom>
          <a:ln w="57150">
            <a:tailEnd type="triangle"/>
          </a:ln>
        </p:spPr>
        <p:style>
          <a:lnRef idx="1">
            <a:schemeClr val="accent6"/>
          </a:lnRef>
          <a:fillRef idx="0">
            <a:schemeClr val="accent6"/>
          </a:fillRef>
          <a:effectRef idx="0">
            <a:schemeClr val="accent6"/>
          </a:effectRef>
          <a:fontRef idx="minor">
            <a:schemeClr val="tx1"/>
          </a:fontRef>
        </p:style>
      </p:cxnSp>
      <p:sp>
        <p:nvSpPr>
          <p:cNvPr id="24" name="Rectangle 23"/>
          <p:cNvSpPr/>
          <p:nvPr/>
        </p:nvSpPr>
        <p:spPr>
          <a:xfrm>
            <a:off x="270972" y="1207859"/>
            <a:ext cx="9144000" cy="6995886"/>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15" name="Image 14"/>
          <p:cNvPicPr>
            <a:picLocks noChangeAspect="1"/>
          </p:cNvPicPr>
          <p:nvPr/>
        </p:nvPicPr>
        <p:blipFill>
          <a:blip r:embed="rId6"/>
          <a:stretch>
            <a:fillRect/>
          </a:stretch>
        </p:blipFill>
        <p:spPr>
          <a:xfrm>
            <a:off x="3209431" y="3965814"/>
            <a:ext cx="4536893" cy="2809720"/>
          </a:xfrm>
          <a:prstGeom prst="rect">
            <a:avLst/>
          </a:prstGeom>
        </p:spPr>
      </p:pic>
      <p:grpSp>
        <p:nvGrpSpPr>
          <p:cNvPr id="16" name="Groupe 15"/>
          <p:cNvGrpSpPr/>
          <p:nvPr/>
        </p:nvGrpSpPr>
        <p:grpSpPr>
          <a:xfrm>
            <a:off x="1422400" y="3251201"/>
            <a:ext cx="3111475" cy="4162949"/>
            <a:chOff x="673101" y="5398036"/>
            <a:chExt cx="2295678" cy="3350272"/>
          </a:xfrm>
        </p:grpSpPr>
        <p:sp>
          <p:nvSpPr>
            <p:cNvPr id="17" name="Rectangle à coins arrondis 16"/>
            <p:cNvSpPr/>
            <p:nvPr/>
          </p:nvSpPr>
          <p:spPr>
            <a:xfrm>
              <a:off x="673101" y="5398036"/>
              <a:ext cx="2295678" cy="3350272"/>
            </a:xfrm>
            <a:prstGeom prst="roundRect">
              <a:avLst/>
            </a:prstGeom>
            <a:ln w="57150"/>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18" name="Rectangle à coins arrondis 17"/>
            <p:cNvSpPr/>
            <p:nvPr/>
          </p:nvSpPr>
          <p:spPr>
            <a:xfrm>
              <a:off x="851759" y="5548685"/>
              <a:ext cx="1996053" cy="590233"/>
            </a:xfrm>
            <a:prstGeom prst="roundRec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400" b="1" dirty="0" smtClean="0">
                  <a:solidFill>
                    <a:schemeClr val="tx1"/>
                  </a:solidFill>
                </a:rPr>
                <a:t>Custom frequency lock</a:t>
              </a:r>
              <a:endParaRPr kumimoji="0" lang="en-US" sz="1400" b="1" i="0" u="none" strike="noStrike" cap="none" spc="0" normalizeH="0" baseline="0" dirty="0">
                <a:ln>
                  <a:noFill/>
                </a:ln>
                <a:solidFill>
                  <a:schemeClr val="tx1"/>
                </a:solidFill>
                <a:effectLst/>
                <a:uFillTx/>
                <a:sym typeface="Helvetica Light"/>
              </a:endParaRPr>
            </a:p>
          </p:txBody>
        </p:sp>
        <p:sp>
          <p:nvSpPr>
            <p:cNvPr id="19" name="Rectangle à coins arrondis 18"/>
            <p:cNvSpPr/>
            <p:nvPr/>
          </p:nvSpPr>
          <p:spPr>
            <a:xfrm>
              <a:off x="830927" y="6547029"/>
              <a:ext cx="1996053" cy="590233"/>
            </a:xfrm>
            <a:prstGeom prst="roundRect">
              <a:avLst/>
            </a:prstGeom>
            <a:ln/>
          </p:spPr>
          <p:style>
            <a:lnRef idx="2">
              <a:schemeClr val="accent5"/>
            </a:lnRef>
            <a:fillRef idx="1">
              <a:schemeClr val="lt1"/>
            </a:fillRef>
            <a:effectRef idx="0">
              <a:schemeClr val="accent5"/>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400" b="1" dirty="0" err="1" smtClean="0">
                  <a:solidFill>
                    <a:schemeClr val="tx1"/>
                  </a:solidFill>
                </a:rPr>
                <a:t>Ti:Sa</a:t>
              </a:r>
              <a:r>
                <a:rPr lang="en-US" sz="1400" b="1" dirty="0" smtClean="0">
                  <a:solidFill>
                    <a:schemeClr val="tx1"/>
                  </a:solidFill>
                </a:rPr>
                <a:t> laser</a:t>
              </a:r>
            </a:p>
            <a:p>
              <a:pPr marL="0" marR="0" indent="0" algn="ctr" defTabSz="584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smtClean="0">
                  <a:ln>
                    <a:noFill/>
                  </a:ln>
                  <a:solidFill>
                    <a:schemeClr val="tx1"/>
                  </a:solidFill>
                  <a:effectLst/>
                  <a:uFillTx/>
                  <a:sym typeface="Helvetica Light"/>
                </a:rPr>
                <a:t>725nm</a:t>
              </a:r>
              <a:endParaRPr kumimoji="0" lang="en-US" sz="1400" b="1" i="0" u="none" strike="noStrike" cap="none" spc="0" normalizeH="0" baseline="0" dirty="0">
                <a:ln>
                  <a:noFill/>
                </a:ln>
                <a:solidFill>
                  <a:schemeClr val="tx1"/>
                </a:solidFill>
                <a:effectLst/>
                <a:uFillTx/>
                <a:sym typeface="Helvetica Light"/>
              </a:endParaRPr>
            </a:p>
          </p:txBody>
        </p:sp>
        <p:sp>
          <p:nvSpPr>
            <p:cNvPr id="20" name="Rectangle à coins arrondis 19"/>
            <p:cNvSpPr/>
            <p:nvPr/>
          </p:nvSpPr>
          <p:spPr>
            <a:xfrm>
              <a:off x="810685" y="7587969"/>
              <a:ext cx="1996053" cy="828596"/>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400" b="1" dirty="0" smtClean="0">
                  <a:solidFill>
                    <a:schemeClr val="tx1"/>
                  </a:solidFill>
                </a:rPr>
                <a:t>Cavity enhanced SHG (LBO)</a:t>
              </a:r>
            </a:p>
            <a:p>
              <a:pPr marL="0" marR="0" indent="0" algn="ctr" defTabSz="584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smtClean="0">
                  <a:ln>
                    <a:noFill/>
                  </a:ln>
                  <a:solidFill>
                    <a:schemeClr val="tx1"/>
                  </a:solidFill>
                  <a:effectLst/>
                  <a:uFillTx/>
                  <a:sym typeface="Helvetica Light"/>
                </a:rPr>
                <a:t>362nm</a:t>
              </a:r>
              <a:endParaRPr kumimoji="0" lang="en-US" sz="1400" b="1" i="0" u="none" strike="noStrike" cap="none" spc="0" normalizeH="0" baseline="0" dirty="0">
                <a:ln>
                  <a:noFill/>
                </a:ln>
                <a:solidFill>
                  <a:schemeClr val="tx1"/>
                </a:solidFill>
                <a:effectLst/>
                <a:uFillTx/>
                <a:sym typeface="Helvetica Light"/>
              </a:endParaRPr>
            </a:p>
          </p:txBody>
        </p:sp>
        <p:sp>
          <p:nvSpPr>
            <p:cNvPr id="21" name="Double flèche verticale 20"/>
            <p:cNvSpPr/>
            <p:nvPr/>
          </p:nvSpPr>
          <p:spPr>
            <a:xfrm>
              <a:off x="1764968" y="6168344"/>
              <a:ext cx="169634" cy="349258"/>
            </a:xfrm>
            <a:prstGeom prst="upDownArrow">
              <a:avLst/>
            </a:prstGeom>
            <a:solidFill>
              <a:schemeClr val="bg1"/>
            </a:solidFill>
            <a:ln w="28575" cap="flat">
              <a:solidFill>
                <a:schemeClr val="tx1"/>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22" name="Flèche vers le bas 21"/>
            <p:cNvSpPr/>
            <p:nvPr/>
          </p:nvSpPr>
          <p:spPr>
            <a:xfrm>
              <a:off x="1728082" y="7183583"/>
              <a:ext cx="196451" cy="378685"/>
            </a:xfrm>
            <a:prstGeom prst="downArrow">
              <a:avLst/>
            </a:prstGeom>
            <a:solidFill>
              <a:schemeClr val="bg1"/>
            </a:solidFill>
            <a:ln w="28575" cap="flat">
              <a:solidFill>
                <a:schemeClr val="tx1"/>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grpSp>
      <p:sp>
        <p:nvSpPr>
          <p:cNvPr id="23" name="ZoneTexte 22"/>
          <p:cNvSpPr txBox="1"/>
          <p:nvPr/>
        </p:nvSpPr>
        <p:spPr>
          <a:xfrm>
            <a:off x="5010502" y="6801600"/>
            <a:ext cx="1738602"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600" b="1" dirty="0" smtClean="0">
                <a:solidFill>
                  <a:schemeClr val="accent1">
                    <a:lumMod val="75000"/>
                  </a:schemeClr>
                </a:solidFill>
              </a:rPr>
              <a:t>Trapping laser</a:t>
            </a:r>
            <a:endParaRPr kumimoji="0" lang="en-US" sz="1600" b="1" i="0" u="none" strike="noStrike" cap="none" spc="0" normalizeH="0" baseline="0" dirty="0">
              <a:ln>
                <a:noFill/>
              </a:ln>
              <a:solidFill>
                <a:schemeClr val="accent1">
                  <a:lumMod val="75000"/>
                </a:schemeClr>
              </a:solidFill>
              <a:effectLst/>
              <a:uFillTx/>
              <a:sym typeface="Helvetica Light"/>
            </a:endParaRPr>
          </a:p>
        </p:txBody>
      </p:sp>
      <p:sp>
        <p:nvSpPr>
          <p:cNvPr id="25" name="ZoneTexte 24"/>
          <p:cNvSpPr txBox="1"/>
          <p:nvPr/>
        </p:nvSpPr>
        <p:spPr>
          <a:xfrm>
            <a:off x="905244" y="8047994"/>
            <a:ext cx="7758113" cy="13952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smtClean="0">
                <a:ln>
                  <a:noFill/>
                </a:ln>
                <a:solidFill>
                  <a:srgbClr val="000000"/>
                </a:solidFill>
                <a:effectLst/>
                <a:uFillTx/>
                <a:latin typeface="+mn-lt"/>
                <a:ea typeface="+mn-ea"/>
                <a:cs typeface="+mn-cs"/>
                <a:sym typeface="Helvetica Light"/>
              </a:rPr>
              <a:t>Using differential measurements,</a:t>
            </a:r>
            <a:r>
              <a:rPr kumimoji="0" lang="en-US" sz="2800" b="0" i="0" u="none" strike="noStrike" cap="none" spc="0" normalizeH="0" dirty="0" smtClean="0">
                <a:ln>
                  <a:noFill/>
                </a:ln>
                <a:solidFill>
                  <a:srgbClr val="000000"/>
                </a:solidFill>
                <a:effectLst/>
                <a:uFillTx/>
                <a:latin typeface="+mn-lt"/>
                <a:ea typeface="+mn-ea"/>
                <a:cs typeface="+mn-cs"/>
                <a:sym typeface="Helvetica Light"/>
              </a:rPr>
              <a:t> lattice frequency uncertainty is 3x10</a:t>
            </a:r>
            <a:r>
              <a:rPr kumimoji="0" lang="en-US" sz="2800" b="0" i="0" u="none" strike="noStrike" cap="none" spc="0" normalizeH="0" baseline="30000" dirty="0" smtClean="0">
                <a:ln>
                  <a:noFill/>
                </a:ln>
                <a:solidFill>
                  <a:srgbClr val="000000"/>
                </a:solidFill>
                <a:effectLst/>
                <a:uFillTx/>
                <a:latin typeface="+mn-lt"/>
                <a:ea typeface="+mn-ea"/>
                <a:cs typeface="+mn-cs"/>
                <a:sym typeface="Helvetica Light"/>
              </a:rPr>
              <a:t>-16</a:t>
            </a:r>
            <a:r>
              <a:rPr kumimoji="0" lang="en-US" sz="2800" b="0" i="0" u="none" strike="noStrike" cap="none" spc="0" normalizeH="0" dirty="0" smtClean="0">
                <a:ln>
                  <a:noFill/>
                </a:ln>
                <a:solidFill>
                  <a:srgbClr val="000000"/>
                </a:solidFill>
                <a:effectLst/>
                <a:uFillTx/>
                <a:latin typeface="+mn-lt"/>
                <a:ea typeface="+mn-ea"/>
                <a:cs typeface="+mn-cs"/>
                <a:sym typeface="Helvetica Light"/>
              </a:rPr>
              <a:t>/MHz at operational trap depth (77E</a:t>
            </a:r>
            <a:r>
              <a:rPr kumimoji="0" lang="en-US" sz="2800" b="0" i="0" u="none" strike="noStrike" cap="none" spc="0" normalizeH="0" baseline="-25000" dirty="0" smtClean="0">
                <a:ln>
                  <a:noFill/>
                </a:ln>
                <a:solidFill>
                  <a:srgbClr val="000000"/>
                </a:solidFill>
                <a:effectLst/>
                <a:uFillTx/>
                <a:latin typeface="+mn-lt"/>
                <a:ea typeface="+mn-ea"/>
                <a:cs typeface="+mn-cs"/>
                <a:sym typeface="Helvetica Light"/>
              </a:rPr>
              <a:t>r</a:t>
            </a:r>
            <a:r>
              <a:rPr kumimoji="0" lang="en-US" sz="2800" b="0" i="0" u="none" strike="noStrike" cap="none" spc="0" normalizeH="0" dirty="0" smtClean="0">
                <a:ln>
                  <a:noFill/>
                </a:ln>
                <a:solidFill>
                  <a:srgbClr val="000000"/>
                </a:solidFill>
                <a:effectLst/>
                <a:uFillTx/>
                <a:latin typeface="+mn-lt"/>
                <a:ea typeface="+mn-ea"/>
                <a:cs typeface="+mn-cs"/>
                <a:sym typeface="Helvetica Light"/>
              </a:rPr>
              <a:t>)</a:t>
            </a:r>
            <a:endParaRPr kumimoji="0" lang="en-US" sz="2800" b="0" i="0" u="none" strike="noStrike" cap="none" spc="0" normalizeH="0" dirty="0">
              <a:ln>
                <a:noFill/>
              </a:ln>
              <a:solidFill>
                <a:srgbClr val="000000"/>
              </a:solidFill>
              <a:effectLst/>
              <a:uFillTx/>
              <a:latin typeface="+mn-lt"/>
              <a:ea typeface="+mn-ea"/>
              <a:cs typeface="+mn-cs"/>
              <a:sym typeface="Helvetica Light"/>
            </a:endParaRPr>
          </a:p>
        </p:txBody>
      </p:sp>
      <p:sp>
        <p:nvSpPr>
          <p:cNvPr id="26" name="Rectangle à coins arrondis 25"/>
          <p:cNvSpPr/>
          <p:nvPr/>
        </p:nvSpPr>
        <p:spPr>
          <a:xfrm rot="713068">
            <a:off x="8378948" y="6898855"/>
            <a:ext cx="4201618" cy="1952308"/>
          </a:xfrm>
          <a:prstGeom prst="roundRect">
            <a:avLst/>
          </a:prstGeom>
          <a:solidFill>
            <a:schemeClr val="tx1"/>
          </a:solidFill>
          <a:ln/>
        </p:spPr>
        <p:style>
          <a:lnRef idx="2">
            <a:schemeClr val="accent5"/>
          </a:lnRef>
          <a:fillRef idx="1">
            <a:schemeClr val="lt1"/>
          </a:fillRef>
          <a:effectRef idx="0">
            <a:schemeClr val="accent5"/>
          </a:effectRef>
          <a:fontRef idx="minor">
            <a:schemeClr val="dk1"/>
          </a:fontRef>
        </p:style>
        <p:txBody>
          <a:bodyPr rot="0" spcFirstLastPara="1" vertOverflow="overflow" horzOverflow="overflow" vert="horz" wrap="square" lIns="50800" tIns="50800" rIns="50800" bIns="50800" numCol="1" spcCol="38100" rtlCol="0" anchor="ctr">
            <a:spAutoFit/>
          </a:bodyPr>
          <a:lstStyle/>
          <a:p>
            <a:r>
              <a:rPr lang="en-US" dirty="0" smtClean="0">
                <a:solidFill>
                  <a:schemeClr val="bg1"/>
                </a:solidFill>
              </a:rPr>
              <a:t>Potential for sub 10</a:t>
            </a:r>
            <a:r>
              <a:rPr lang="en-US" baseline="30000" dirty="0" smtClean="0">
                <a:solidFill>
                  <a:schemeClr val="bg1"/>
                </a:solidFill>
              </a:rPr>
              <a:t>-18</a:t>
            </a:r>
            <a:r>
              <a:rPr lang="en-US" dirty="0" smtClean="0">
                <a:solidFill>
                  <a:schemeClr val="bg1"/>
                </a:solidFill>
              </a:rPr>
              <a:t> </a:t>
            </a:r>
            <a:r>
              <a:rPr lang="en-US" dirty="0">
                <a:solidFill>
                  <a:schemeClr val="bg1"/>
                </a:solidFill>
              </a:rPr>
              <a:t>uncertainty for the LLS! </a:t>
            </a:r>
          </a:p>
        </p:txBody>
      </p:sp>
      <p:sp>
        <p:nvSpPr>
          <p:cNvPr id="6" name="Espace réservé du numéro de diapositive 5"/>
          <p:cNvSpPr>
            <a:spLocks noGrp="1"/>
          </p:cNvSpPr>
          <p:nvPr>
            <p:ph type="sldNum" sz="quarter" idx="2"/>
          </p:nvPr>
        </p:nvSpPr>
        <p:spPr>
          <a:xfrm>
            <a:off x="12471154" y="82923"/>
            <a:ext cx="368504" cy="381000"/>
          </a:xfrm>
        </p:spPr>
        <p:txBody>
          <a:bodyPr/>
          <a:lstStyle/>
          <a:p>
            <a:fld id="{86CB4B4D-7CA3-9044-876B-883B54F8677D}" type="slidenum">
              <a:rPr lang="en-US" smtClean="0"/>
              <a:t>13</a:t>
            </a:fld>
            <a:endParaRPr lang="en-US" dirty="0"/>
          </a:p>
        </p:txBody>
      </p:sp>
    </p:spTree>
    <p:extLst>
      <p:ext uri="{BB962C8B-B14F-4D97-AF65-F5344CB8AC3E}">
        <p14:creationId xmlns:p14="http://schemas.microsoft.com/office/powerpoint/2010/main" val="42286243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6"/>
                                        </p:tgtEl>
                                      </p:cBhvr>
                                    </p:animEffect>
                                    <p:set>
                                      <p:cBhvr>
                                        <p:cTn id="7" dur="1" fill="hold">
                                          <p:stCondLst>
                                            <p:cond delay="499"/>
                                          </p:stCondLst>
                                        </p:cTn>
                                        <p:tgtEl>
                                          <p:spTgt spid="16"/>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23"/>
                                        </p:tgtEl>
                                      </p:cBhvr>
                                    </p:animEffect>
                                    <p:set>
                                      <p:cBhvr>
                                        <p:cTn id="10" dur="1" fill="hold">
                                          <p:stCondLst>
                                            <p:cond delay="499"/>
                                          </p:stCondLst>
                                        </p:cTn>
                                        <p:tgtEl>
                                          <p:spTgt spid="23"/>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24"/>
                                        </p:tgtEl>
                                      </p:cBhvr>
                                    </p:animEffect>
                                    <p:set>
                                      <p:cBhvr>
                                        <p:cTn id="16" dur="1" fill="hold">
                                          <p:stCondLst>
                                            <p:cond delay="499"/>
                                          </p:stCondLst>
                                        </p:cTn>
                                        <p:tgtEl>
                                          <p:spTgt spid="2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24" grpId="0" animBg="1"/>
      <p:bldP spid="23" grpId="0"/>
      <p:bldP spid="2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Shape 343"/>
          <p:cNvSpPr>
            <a:spLocks noGrp="1"/>
          </p:cNvSpPr>
          <p:nvPr>
            <p:ph type="title"/>
          </p:nvPr>
        </p:nvSpPr>
        <p:spPr>
          <a:prstGeom prst="rect">
            <a:avLst/>
          </a:prstGeom>
        </p:spPr>
        <p:txBody>
          <a:bodyPr>
            <a:normAutofit fontScale="90000"/>
          </a:bodyPr>
          <a:lstStyle>
            <a:lvl1pPr defTabSz="508254">
              <a:defRPr sz="5220"/>
            </a:lvl1pPr>
          </a:lstStyle>
          <a:p>
            <a:r>
              <a:t>Frequency ratio determination</a:t>
            </a:r>
          </a:p>
        </p:txBody>
      </p:sp>
      <p:sp>
        <p:nvSpPr>
          <p:cNvPr id="344" name="Shape 344"/>
          <p:cNvSpPr/>
          <p:nvPr/>
        </p:nvSpPr>
        <p:spPr>
          <a:xfrm>
            <a:off x="346658" y="662206"/>
            <a:ext cx="12182822" cy="2540183"/>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lgn="l">
              <a:lnSpc>
                <a:spcPct val="240000"/>
              </a:lnSpc>
            </a:pPr>
            <a:r>
              <a:rPr dirty="0"/>
              <a:t>Using the last estimate for lattice light shift we can say that:</a:t>
            </a:r>
          </a:p>
          <a:p>
            <a:endParaRPr lang="en-US" dirty="0" smtClean="0"/>
          </a:p>
          <a:p>
            <a:r>
              <a:rPr dirty="0" smtClean="0"/>
              <a:t>and</a:t>
            </a:r>
            <a:endParaRPr dirty="0"/>
          </a:p>
        </p:txBody>
      </p:sp>
      <p:sp>
        <p:nvSpPr>
          <p:cNvPr id="345" name="Shape 345"/>
          <p:cNvSpPr/>
          <p:nvPr/>
        </p:nvSpPr>
        <p:spPr>
          <a:xfrm>
            <a:off x="1262679" y="3173816"/>
            <a:ext cx="10479442" cy="6477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r>
              <a:rPr dirty="0"/>
              <a:t>𝜈</a:t>
            </a:r>
            <a:r>
              <a:rPr baseline="-5999" dirty="0"/>
              <a:t>Hg</a:t>
            </a:r>
            <a:r>
              <a:rPr dirty="0"/>
              <a:t>/𝜈</a:t>
            </a:r>
            <a:r>
              <a:rPr baseline="-5999" dirty="0" err="1"/>
              <a:t>Sr</a:t>
            </a:r>
            <a:r>
              <a:rPr dirty="0"/>
              <a:t> = 2.629 314 209 898 908 57 (26) (1.0x10</a:t>
            </a:r>
            <a:r>
              <a:rPr baseline="31999" dirty="0"/>
              <a:t>-16</a:t>
            </a:r>
            <a:r>
              <a:rPr dirty="0"/>
              <a:t>)</a:t>
            </a:r>
          </a:p>
        </p:txBody>
      </p:sp>
      <p:sp>
        <p:nvSpPr>
          <p:cNvPr id="346" name="Shape 346"/>
          <p:cNvSpPr/>
          <p:nvPr/>
        </p:nvSpPr>
        <p:spPr>
          <a:xfrm>
            <a:off x="948733" y="1927854"/>
            <a:ext cx="11285141" cy="656590"/>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r>
              <a:rPr dirty="0" smtClean="0"/>
              <a:t>𝜈</a:t>
            </a:r>
            <a:r>
              <a:rPr lang="en-US" baseline="-5999" dirty="0" smtClean="0"/>
              <a:t>Hg</a:t>
            </a:r>
            <a:r>
              <a:rPr dirty="0" smtClean="0"/>
              <a:t>/𝜈</a:t>
            </a:r>
            <a:r>
              <a:rPr lang="en-US" baseline="-5999" dirty="0" smtClean="0"/>
              <a:t>YbE3</a:t>
            </a:r>
            <a:r>
              <a:rPr dirty="0" smtClean="0"/>
              <a:t> </a:t>
            </a:r>
            <a:r>
              <a:rPr dirty="0"/>
              <a:t>= 1.757 572 821 468 312 73 (18) (1.0x10</a:t>
            </a:r>
            <a:r>
              <a:rPr baseline="31999" dirty="0"/>
              <a:t>-16</a:t>
            </a:r>
            <a:r>
              <a:rPr dirty="0"/>
              <a:t>)</a:t>
            </a:r>
          </a:p>
        </p:txBody>
      </p:sp>
      <p:pic>
        <p:nvPicPr>
          <p:cNvPr id="347" name="pasted-image.tiff"/>
          <p:cNvPicPr>
            <a:picLocks noChangeAspect="1"/>
          </p:cNvPicPr>
          <p:nvPr/>
        </p:nvPicPr>
        <p:blipFill>
          <a:blip r:embed="rId3">
            <a:extLst/>
          </a:blip>
          <a:stretch>
            <a:fillRect/>
          </a:stretch>
        </p:blipFill>
        <p:spPr>
          <a:xfrm>
            <a:off x="1933499" y="4243539"/>
            <a:ext cx="8221740" cy="5346225"/>
          </a:xfrm>
          <a:prstGeom prst="rect">
            <a:avLst/>
          </a:prstGeom>
          <a:ln w="12700">
            <a:miter lim="400000"/>
          </a:ln>
        </p:spPr>
      </p:pic>
      <mc:AlternateContent xmlns:mc="http://schemas.openxmlformats.org/markup-compatibility/2006" xmlns:a14="http://schemas.microsoft.com/office/drawing/2010/main">
        <mc:Choice Requires="a14">
          <p:sp>
            <p:nvSpPr>
              <p:cNvPr id="2" name="Rectangle 1"/>
              <p:cNvSpPr/>
              <p:nvPr/>
            </p:nvSpPr>
            <p:spPr>
              <a:xfrm>
                <a:off x="1727200" y="3850091"/>
                <a:ext cx="8864600" cy="40011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nor/>
                        </m:rPr>
                        <a:rPr lang="en-US" sz="2000" b="0" i="0" dirty="0" smtClean="0">
                          <a:latin typeface="Cambria Math" panose="02040503050406030204" pitchFamily="18" charset="0"/>
                        </a:rPr>
                        <m:t>Previous</m:t>
                      </m:r>
                      <m:r>
                        <m:rPr>
                          <m:nor/>
                        </m:rPr>
                        <a:rPr lang="en-US" sz="2000" b="0" i="0" dirty="0" smtClean="0">
                          <a:latin typeface="Cambria Math" panose="02040503050406030204" pitchFamily="18" charset="0"/>
                        </a:rPr>
                        <m:t> </m:t>
                      </m:r>
                      <m:r>
                        <m:rPr>
                          <m:nor/>
                        </m:rPr>
                        <a:rPr lang="en-US" sz="2000" b="0" i="0" dirty="0" smtClean="0">
                          <a:latin typeface="Cambria Math" panose="02040503050406030204" pitchFamily="18" charset="0"/>
                        </a:rPr>
                        <m:t>value</m:t>
                      </m:r>
                      <m:r>
                        <m:rPr>
                          <m:nor/>
                        </m:rPr>
                        <a:rPr lang="en-US" sz="2000" b="0" i="0" dirty="0" smtClean="0">
                          <a:latin typeface="Cambria Math" panose="02040503050406030204" pitchFamily="18" charset="0"/>
                        </a:rPr>
                        <m:t>:</m:t>
                      </m:r>
                      <m:r>
                        <m:rPr>
                          <m:nor/>
                        </m:rPr>
                        <a:rPr lang="en-US" sz="2000" b="0" i="0" dirty="0" smtClean="0"/>
                        <m:t> </m:t>
                      </m:r>
                      <m:r>
                        <m:rPr>
                          <m:nor/>
                        </m:rPr>
                        <a:rPr lang="en-US" sz="2000" dirty="0"/>
                        <m:t>𝜈</m:t>
                      </m:r>
                      <m:r>
                        <m:rPr>
                          <m:nor/>
                        </m:rPr>
                        <a:rPr lang="en-US" sz="2000" baseline="-5999" dirty="0"/>
                        <m:t>Hg</m:t>
                      </m:r>
                      <m:r>
                        <m:rPr>
                          <m:nor/>
                        </m:rPr>
                        <a:rPr lang="en-US" sz="2000" dirty="0"/>
                        <m:t>/</m:t>
                      </m:r>
                      <m:r>
                        <m:rPr>
                          <m:nor/>
                        </m:rPr>
                        <a:rPr lang="en-US" sz="2000" dirty="0"/>
                        <m:t>𝜈</m:t>
                      </m:r>
                      <m:r>
                        <m:rPr>
                          <m:nor/>
                        </m:rPr>
                        <a:rPr lang="en-US" sz="2000" baseline="-5999" dirty="0"/>
                        <m:t>Sr</m:t>
                      </m:r>
                      <m:r>
                        <a:rPr lang="en-US" sz="2000" i="1">
                          <a:solidFill>
                            <a:schemeClr val="tx1"/>
                          </a:solidFill>
                          <a:latin typeface="Cambria Math" panose="02040503050406030204" pitchFamily="18" charset="0"/>
                        </a:rPr>
                        <m:t>=2.629 314 209 898 909 15 </m:t>
                      </m:r>
                      <m:d>
                        <m:dPr>
                          <m:ctrlPr>
                            <a:rPr lang="en-US" sz="2000" i="1">
                              <a:solidFill>
                                <a:schemeClr val="tx1"/>
                              </a:solidFill>
                              <a:latin typeface="Cambria Math" panose="02040503050406030204" pitchFamily="18" charset="0"/>
                            </a:rPr>
                          </m:ctrlPr>
                        </m:dPr>
                        <m:e>
                          <m:r>
                            <a:rPr lang="en-US" sz="2000" i="1">
                              <a:solidFill>
                                <a:schemeClr val="tx1"/>
                              </a:solidFill>
                              <a:latin typeface="Cambria Math" panose="02040503050406030204" pitchFamily="18" charset="0"/>
                            </a:rPr>
                            <m:t>46</m:t>
                          </m:r>
                        </m:e>
                      </m:d>
                    </m:oMath>
                  </m:oMathPara>
                </a14:m>
                <a:endParaRPr lang="en-US" sz="2000" dirty="0"/>
              </a:p>
            </p:txBody>
          </p:sp>
        </mc:Choice>
        <mc:Fallback xmlns="">
          <p:sp>
            <p:nvSpPr>
              <p:cNvPr id="2" name="Rectangle 1"/>
              <p:cNvSpPr>
                <a:spLocks noRot="1" noChangeAspect="1" noMove="1" noResize="1" noEditPoints="1" noAdjustHandles="1" noChangeArrowheads="1" noChangeShapeType="1" noTextEdit="1"/>
              </p:cNvSpPr>
              <p:nvPr/>
            </p:nvSpPr>
            <p:spPr>
              <a:xfrm>
                <a:off x="1727200" y="3850091"/>
                <a:ext cx="8864600" cy="400110"/>
              </a:xfrm>
              <a:prstGeom prst="rect">
                <a:avLst/>
              </a:prstGeom>
              <a:blipFill rotWithShape="0">
                <a:blip r:embed="rId4"/>
                <a:stretch>
                  <a:fillRect b="-7692"/>
                </a:stretch>
              </a:blipFill>
            </p:spPr>
            <p:txBody>
              <a:bodyPr/>
              <a:lstStyle/>
              <a:p>
                <a:r>
                  <a:rPr lang="en-US">
                    <a:noFill/>
                  </a:rPr>
                  <a:t> </a:t>
                </a:r>
              </a:p>
            </p:txBody>
          </p:sp>
        </mc:Fallback>
      </mc:AlternateContent>
      <p:cxnSp>
        <p:nvCxnSpPr>
          <p:cNvPr id="4" name="Connecteur droit avec flèche 3"/>
          <p:cNvCxnSpPr/>
          <p:nvPr/>
        </p:nvCxnSpPr>
        <p:spPr>
          <a:xfrm>
            <a:off x="4318000" y="5245100"/>
            <a:ext cx="0" cy="838200"/>
          </a:xfrm>
          <a:prstGeom prst="straightConnector1">
            <a:avLst/>
          </a:prstGeom>
          <a:ln w="38100">
            <a:solidFill>
              <a:schemeClr val="accent2">
                <a:lumMod val="75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10" name="Connecteur droit avec flèche 9"/>
          <p:cNvCxnSpPr/>
          <p:nvPr/>
        </p:nvCxnSpPr>
        <p:spPr>
          <a:xfrm>
            <a:off x="6832600" y="6286500"/>
            <a:ext cx="0" cy="838200"/>
          </a:xfrm>
          <a:prstGeom prst="straightConnector1">
            <a:avLst/>
          </a:prstGeom>
          <a:ln w="38100">
            <a:solidFill>
              <a:schemeClr val="accent2">
                <a:lumMod val="75000"/>
              </a:schemeClr>
            </a:solidFill>
            <a:tailEnd type="triangle"/>
          </a:ln>
        </p:spPr>
        <p:style>
          <a:lnRef idx="1">
            <a:schemeClr val="accent2"/>
          </a:lnRef>
          <a:fillRef idx="0">
            <a:schemeClr val="accent2"/>
          </a:fillRef>
          <a:effectRef idx="0">
            <a:schemeClr val="accent2"/>
          </a:effectRef>
          <a:fontRef idx="minor">
            <a:schemeClr val="tx1"/>
          </a:fontRef>
        </p:style>
      </p:cxnSp>
      <p:sp>
        <p:nvSpPr>
          <p:cNvPr id="5" name="ZoneTexte 4"/>
          <p:cNvSpPr txBox="1"/>
          <p:nvPr/>
        </p:nvSpPr>
        <p:spPr>
          <a:xfrm>
            <a:off x="4775200" y="6157000"/>
            <a:ext cx="1117600"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400" b="0" i="0" u="none" strike="noStrike" cap="none" spc="0" normalizeH="0" baseline="0" dirty="0" smtClean="0">
                <a:ln>
                  <a:noFill/>
                </a:ln>
                <a:solidFill>
                  <a:schemeClr val="accent2">
                    <a:lumMod val="75000"/>
                  </a:schemeClr>
                </a:solidFill>
                <a:effectLst/>
                <a:uFillTx/>
                <a:latin typeface="+mn-lt"/>
                <a:ea typeface="+mn-ea"/>
                <a:cs typeface="+mn-cs"/>
                <a:sym typeface="Helvetica Light"/>
              </a:rPr>
              <a:t>?</a:t>
            </a:r>
            <a:endParaRPr kumimoji="0" lang="en-US" sz="4400" b="0" i="0" u="none" strike="noStrike" cap="none" spc="0" normalizeH="0" baseline="0" dirty="0">
              <a:ln>
                <a:noFill/>
              </a:ln>
              <a:solidFill>
                <a:schemeClr val="accent2">
                  <a:lumMod val="75000"/>
                </a:schemeClr>
              </a:solidFill>
              <a:effectLst/>
              <a:uFillTx/>
              <a:latin typeface="+mn-lt"/>
              <a:ea typeface="+mn-ea"/>
              <a:cs typeface="+mn-cs"/>
              <a:sym typeface="Helvetica Light"/>
            </a:endParaRPr>
          </a:p>
        </p:txBody>
      </p:sp>
      <p:cxnSp>
        <p:nvCxnSpPr>
          <p:cNvPr id="7" name="Connecteur droit avec flèche 6"/>
          <p:cNvCxnSpPr/>
          <p:nvPr/>
        </p:nvCxnSpPr>
        <p:spPr>
          <a:xfrm flipV="1">
            <a:off x="9220200" y="6629400"/>
            <a:ext cx="0" cy="927100"/>
          </a:xfrm>
          <a:prstGeom prst="straightConnector1">
            <a:avLst/>
          </a:prstGeom>
          <a:noFill/>
          <a:ln w="38100" cap="flat">
            <a:solidFill>
              <a:schemeClr val="accent5">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8" name="ZoneTexte 7"/>
          <p:cNvSpPr txBox="1"/>
          <p:nvPr/>
        </p:nvSpPr>
        <p:spPr>
          <a:xfrm>
            <a:off x="9359900" y="6074449"/>
            <a:ext cx="660400"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400" b="0" i="0" u="none" strike="noStrike" cap="none" spc="0" normalizeH="0" baseline="0" dirty="0" smtClean="0">
                <a:ln>
                  <a:noFill/>
                </a:ln>
                <a:solidFill>
                  <a:schemeClr val="accent5">
                    <a:lumMod val="75000"/>
                  </a:schemeClr>
                </a:solidFill>
                <a:effectLst/>
                <a:uFillTx/>
                <a:latin typeface="+mn-lt"/>
                <a:ea typeface="+mn-ea"/>
                <a:cs typeface="+mn-cs"/>
                <a:sym typeface="Helvetica Light"/>
              </a:rPr>
              <a:t>?</a:t>
            </a:r>
            <a:endParaRPr kumimoji="0" lang="en-US" sz="4400" b="0" i="0" u="none" strike="noStrike" cap="none" spc="0" normalizeH="0" baseline="0" dirty="0">
              <a:ln>
                <a:noFill/>
              </a:ln>
              <a:solidFill>
                <a:schemeClr val="accent5">
                  <a:lumMod val="75000"/>
                </a:schemeClr>
              </a:solidFill>
              <a:effectLst/>
              <a:uFillTx/>
              <a:latin typeface="+mn-lt"/>
              <a:ea typeface="+mn-ea"/>
              <a:cs typeface="+mn-cs"/>
              <a:sym typeface="Helvetica Light"/>
            </a:endParaRPr>
          </a:p>
        </p:txBody>
      </p:sp>
      <p:sp>
        <p:nvSpPr>
          <p:cNvPr id="3" name="Espace réservé du numéro de diapositive 2"/>
          <p:cNvSpPr>
            <a:spLocks noGrp="1"/>
          </p:cNvSpPr>
          <p:nvPr>
            <p:ph type="sldNum" sz="quarter" idx="2"/>
          </p:nvPr>
        </p:nvSpPr>
        <p:spPr>
          <a:xfrm>
            <a:off x="12529480" y="82923"/>
            <a:ext cx="368504" cy="381000"/>
          </a:xfrm>
        </p:spPr>
        <p:txBody>
          <a:bodyPr/>
          <a:lstStyle/>
          <a:p>
            <a:fld id="{86CB4B4D-7CA3-9044-876B-883B54F8677D}" type="slidenum">
              <a:rPr lang="en-US" smtClean="0"/>
              <a:t>14</a:t>
            </a:fld>
            <a:endParaRPr lang="en-US" dirty="0"/>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47"/>
                                        </p:tgtEl>
                                        <p:attrNameLst>
                                          <p:attrName>style.visibility</p:attrName>
                                        </p:attrNameLst>
                                      </p:cBhvr>
                                      <p:to>
                                        <p:strVal val="visible"/>
                                      </p:to>
                                    </p:set>
                                    <p:animEffect transition="in" filter="fade">
                                      <p:cBhvr>
                                        <p:cTn id="12" dur="500"/>
                                        <p:tgtEl>
                                          <p:spTgt spid="34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nodeType="clickEffect">
                                  <p:stCondLst>
                                    <p:cond delay="0"/>
                                  </p:stCondLst>
                                  <p:childTnLst>
                                    <p:animEffect transition="out" filter="fade">
                                      <p:cBhvr>
                                        <p:cTn id="27" dur="500"/>
                                        <p:tgtEl>
                                          <p:spTgt spid="4"/>
                                        </p:tgtEl>
                                      </p:cBhvr>
                                    </p:animEffect>
                                    <p:set>
                                      <p:cBhvr>
                                        <p:cTn id="28" dur="1" fill="hold">
                                          <p:stCondLst>
                                            <p:cond delay="499"/>
                                          </p:stCondLst>
                                        </p:cTn>
                                        <p:tgtEl>
                                          <p:spTgt spid="4"/>
                                        </p:tgtEl>
                                        <p:attrNameLst>
                                          <p:attrName>style.visibility</p:attrName>
                                        </p:attrNameLst>
                                      </p:cBhvr>
                                      <p:to>
                                        <p:strVal val="hidden"/>
                                      </p:to>
                                    </p:set>
                                  </p:childTnLst>
                                </p:cTn>
                              </p:par>
                              <p:par>
                                <p:cTn id="29" presetID="10" presetClass="exit" presetSubtype="0" fill="hold" grpId="1" nodeType="withEffect">
                                  <p:stCondLst>
                                    <p:cond delay="0"/>
                                  </p:stCondLst>
                                  <p:childTnLst>
                                    <p:animEffect transition="out" filter="fade">
                                      <p:cBhvr>
                                        <p:cTn id="30" dur="500"/>
                                        <p:tgtEl>
                                          <p:spTgt spid="5"/>
                                        </p:tgtEl>
                                      </p:cBhvr>
                                    </p:animEffect>
                                    <p:set>
                                      <p:cBhvr>
                                        <p:cTn id="31" dur="1" fill="hold">
                                          <p:stCondLst>
                                            <p:cond delay="499"/>
                                          </p:stCondLst>
                                        </p:cTn>
                                        <p:tgtEl>
                                          <p:spTgt spid="5"/>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10"/>
                                        </p:tgtEl>
                                      </p:cBhvr>
                                    </p:animEffect>
                                    <p:set>
                                      <p:cBhvr>
                                        <p:cTn id="34" dur="1" fill="hold">
                                          <p:stCondLst>
                                            <p:cond delay="499"/>
                                          </p:stCondLst>
                                        </p:cTn>
                                        <p:tgtEl>
                                          <p:spTgt spid="10"/>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5" grpId="1"/>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smtClean="0"/>
              <a:t>Improving statistics</a:t>
            </a:r>
            <a:endParaRPr lang="en-US" dirty="0"/>
          </a:p>
        </p:txBody>
      </p:sp>
      <p:sp>
        <p:nvSpPr>
          <p:cNvPr id="3" name="Rectangle à coins arrondis 2"/>
          <p:cNvSpPr/>
          <p:nvPr/>
        </p:nvSpPr>
        <p:spPr>
          <a:xfrm>
            <a:off x="1543892" y="2901534"/>
            <a:ext cx="1860933" cy="419973"/>
          </a:xfrm>
          <a:prstGeom prst="roundRect">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800" dirty="0" smtClean="0">
                <a:solidFill>
                  <a:srgbClr val="FFFFFF"/>
                </a:solidFill>
                <a:latin typeface="+mn-lt"/>
                <a:sym typeface="Helvetica Light"/>
              </a:rPr>
              <a:t>Signal strength</a:t>
            </a:r>
            <a:endParaRPr kumimoji="0" lang="en-US" sz="1800" b="0" i="0" u="none" strike="noStrike" cap="none" spc="0" normalizeH="0" baseline="0" dirty="0">
              <a:ln>
                <a:noFill/>
              </a:ln>
              <a:solidFill>
                <a:srgbClr val="FFFFFF"/>
              </a:solidFill>
              <a:effectLst/>
              <a:uFillTx/>
              <a:latin typeface="+mn-lt"/>
              <a:sym typeface="Helvetica Light"/>
            </a:endParaRPr>
          </a:p>
        </p:txBody>
      </p:sp>
      <p:sp>
        <p:nvSpPr>
          <p:cNvPr id="4" name="Rectangle à coins arrondis 3"/>
          <p:cNvSpPr/>
          <p:nvPr/>
        </p:nvSpPr>
        <p:spPr>
          <a:xfrm>
            <a:off x="4347064" y="1630893"/>
            <a:ext cx="1417132" cy="419973"/>
          </a:xfrm>
          <a:prstGeom prst="roundRect">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800" dirty="0" smtClean="0">
                <a:solidFill>
                  <a:srgbClr val="FFFFFF"/>
                </a:solidFill>
                <a:latin typeface="+mn-lt"/>
                <a:sym typeface="Helvetica Light"/>
              </a:rPr>
              <a:t>Cycle time</a:t>
            </a:r>
            <a:endParaRPr kumimoji="0" lang="en-US" sz="1800" b="0" i="0" u="none" strike="noStrike" cap="none" spc="0" normalizeH="0" baseline="0" dirty="0">
              <a:ln>
                <a:noFill/>
              </a:ln>
              <a:solidFill>
                <a:srgbClr val="FFFFFF"/>
              </a:solidFill>
              <a:effectLst/>
              <a:uFillTx/>
              <a:latin typeface="+mn-lt"/>
              <a:sym typeface="Helvetica Light"/>
            </a:endParaRPr>
          </a:p>
        </p:txBody>
      </p:sp>
      <p:cxnSp>
        <p:nvCxnSpPr>
          <p:cNvPr id="5" name="Connecteur droit avec flèche 4"/>
          <p:cNvCxnSpPr/>
          <p:nvPr/>
        </p:nvCxnSpPr>
        <p:spPr>
          <a:xfrm flipV="1">
            <a:off x="2450233" y="2417632"/>
            <a:ext cx="180870" cy="401934"/>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6" name="Connecteur droit avec flèche 5"/>
          <p:cNvCxnSpPr/>
          <p:nvPr/>
        </p:nvCxnSpPr>
        <p:spPr>
          <a:xfrm flipH="1">
            <a:off x="3813505" y="1826769"/>
            <a:ext cx="400934" cy="47215"/>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7" name="ZoneTexte 6"/>
          <p:cNvSpPr txBox="1"/>
          <p:nvPr/>
        </p:nvSpPr>
        <p:spPr>
          <a:xfrm>
            <a:off x="7051743" y="1953716"/>
            <a:ext cx="6402999"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marR="0" indent="-457200" algn="l" defTabSz="584200" rtl="0" fontAlgn="auto" latinLnBrk="0" hangingPunct="0">
              <a:lnSpc>
                <a:spcPct val="100000"/>
              </a:lnSpc>
              <a:spcBef>
                <a:spcPts val="0"/>
              </a:spcBef>
              <a:spcAft>
                <a:spcPts val="0"/>
              </a:spcAft>
              <a:buClrTx/>
              <a:buSzTx/>
              <a:buFont typeface="Wingdings" panose="05000000000000000000" pitchFamily="2" charset="2"/>
              <a:buChar char="§"/>
              <a:tabLst/>
            </a:pPr>
            <a:r>
              <a:rPr kumimoji="0" lang="en-US" sz="3200" b="0" i="0" u="none" strike="noStrike" cap="none" spc="0" normalizeH="0" baseline="0" dirty="0" smtClean="0">
                <a:ln>
                  <a:noFill/>
                </a:ln>
                <a:solidFill>
                  <a:schemeClr val="accent1">
                    <a:lumMod val="60000"/>
                    <a:lumOff val="40000"/>
                  </a:schemeClr>
                </a:solidFill>
                <a:effectLst/>
                <a:uFillTx/>
                <a:latin typeface="+mn-lt"/>
                <a:sym typeface="Helvetica Light"/>
              </a:rPr>
              <a:t>Increase</a:t>
            </a:r>
            <a:r>
              <a:rPr kumimoji="0" lang="en-US" sz="3200" b="0" i="0" u="none" strike="noStrike" cap="none" spc="0" normalizeH="0" baseline="0" dirty="0" smtClean="0">
                <a:ln>
                  <a:noFill/>
                </a:ln>
                <a:solidFill>
                  <a:srgbClr val="000000"/>
                </a:solidFill>
                <a:effectLst/>
                <a:uFillTx/>
                <a:latin typeface="+mn-lt"/>
                <a:sym typeface="Helvetica Light"/>
              </a:rPr>
              <a:t> </a:t>
            </a:r>
            <a:r>
              <a:rPr kumimoji="0" lang="en-US" sz="3200" b="0" i="0" u="none" strike="noStrike" cap="none" spc="0" normalizeH="0" dirty="0" smtClean="0">
                <a:ln>
                  <a:noFill/>
                </a:ln>
                <a:solidFill>
                  <a:srgbClr val="000000"/>
                </a:solidFill>
                <a:effectLst/>
                <a:uFillTx/>
                <a:latin typeface="+mn-lt"/>
                <a:sym typeface="Helvetica Light"/>
              </a:rPr>
              <a:t>our atom number to reduce quantum projection noise</a:t>
            </a:r>
          </a:p>
          <a:p>
            <a:pPr marL="457200" marR="0" indent="-457200" algn="l" defTabSz="584200" rtl="0" fontAlgn="auto" latinLnBrk="0" hangingPunct="0">
              <a:lnSpc>
                <a:spcPct val="100000"/>
              </a:lnSpc>
              <a:spcBef>
                <a:spcPts val="0"/>
              </a:spcBef>
              <a:spcAft>
                <a:spcPts val="0"/>
              </a:spcAft>
              <a:buClrTx/>
              <a:buSzTx/>
              <a:buFont typeface="Wingdings" panose="05000000000000000000" pitchFamily="2" charset="2"/>
              <a:buChar char="§"/>
              <a:tabLst/>
            </a:pPr>
            <a:r>
              <a:rPr lang="en-US" sz="3200" baseline="0" dirty="0" smtClean="0">
                <a:solidFill>
                  <a:srgbClr val="FF0000"/>
                </a:solidFill>
                <a:latin typeface="+mn-lt"/>
                <a:sym typeface="Helvetica Light"/>
              </a:rPr>
              <a:t>Decrease</a:t>
            </a:r>
            <a:r>
              <a:rPr lang="en-US" sz="3200" dirty="0" smtClean="0">
                <a:solidFill>
                  <a:srgbClr val="000000"/>
                </a:solidFill>
                <a:latin typeface="+mn-lt"/>
                <a:sym typeface="Helvetica Light"/>
              </a:rPr>
              <a:t> our loading time to reduce </a:t>
            </a:r>
            <a:r>
              <a:rPr lang="en-US" sz="3200" dirty="0" smtClean="0">
                <a:solidFill>
                  <a:srgbClr val="000000"/>
                </a:solidFill>
                <a:latin typeface="+mn-lt"/>
                <a:sym typeface="Helvetica Light"/>
              </a:rPr>
              <a:t>aliasing</a:t>
            </a:r>
            <a:r>
              <a:rPr lang="en-US" sz="3200" dirty="0" smtClean="0">
                <a:solidFill>
                  <a:srgbClr val="000000"/>
                </a:solidFill>
                <a:latin typeface="+mn-lt"/>
                <a:sym typeface="Helvetica Light"/>
              </a:rPr>
              <a:t>, </a:t>
            </a:r>
            <a:r>
              <a:rPr lang="en-US" sz="3200" dirty="0" err="1" smtClean="0">
                <a:solidFill>
                  <a:srgbClr val="000000"/>
                </a:solidFill>
                <a:latin typeface="+mn-lt"/>
                <a:sym typeface="Helvetica Light"/>
              </a:rPr>
              <a:t>ie</a:t>
            </a:r>
            <a:r>
              <a:rPr lang="en-US" sz="3200" dirty="0" smtClean="0">
                <a:solidFill>
                  <a:srgbClr val="000000"/>
                </a:solidFill>
                <a:latin typeface="+mn-lt"/>
                <a:sym typeface="Helvetica Light"/>
              </a:rPr>
              <a:t> the Dick effect</a:t>
            </a:r>
            <a:endParaRPr kumimoji="0" lang="en-US" sz="3200" b="0" i="0" u="none" strike="noStrike" cap="none" spc="0" normalizeH="0" baseline="0" dirty="0">
              <a:ln>
                <a:noFill/>
              </a:ln>
              <a:solidFill>
                <a:srgbClr val="000000"/>
              </a:solidFill>
              <a:effectLst/>
              <a:uFillTx/>
              <a:latin typeface="+mn-lt"/>
              <a:sym typeface="Helvetica Light"/>
            </a:endParaRPr>
          </a:p>
        </p:txBody>
      </p:sp>
      <p:sp>
        <p:nvSpPr>
          <p:cNvPr id="8" name="ZoneTexte 7"/>
          <p:cNvSpPr txBox="1"/>
          <p:nvPr/>
        </p:nvSpPr>
        <p:spPr>
          <a:xfrm>
            <a:off x="7051743" y="1433476"/>
            <a:ext cx="4602145"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R="0" algn="l" defTabSz="584200" rtl="0" fontAlgn="auto" latinLnBrk="0" hangingPunct="0">
              <a:lnSpc>
                <a:spcPct val="100000"/>
              </a:lnSpc>
              <a:spcBef>
                <a:spcPts val="0"/>
              </a:spcBef>
              <a:spcAft>
                <a:spcPts val="0"/>
              </a:spcAft>
              <a:buClrTx/>
              <a:buSzTx/>
              <a:tabLst/>
            </a:pPr>
            <a:r>
              <a:rPr kumimoji="0" lang="en-US" sz="3200" b="0" i="0" u="none" strike="noStrike" cap="none" spc="0" normalizeH="0" baseline="0" dirty="0" smtClean="0">
                <a:ln>
                  <a:noFill/>
                </a:ln>
                <a:solidFill>
                  <a:srgbClr val="000000"/>
                </a:solidFill>
                <a:effectLst/>
                <a:uFillTx/>
                <a:latin typeface="+mn-lt"/>
                <a:ea typeface="+mn-ea"/>
                <a:cs typeface="+mn-cs"/>
                <a:sym typeface="Helvetica Light"/>
              </a:rPr>
              <a:t>Want to:</a:t>
            </a:r>
            <a:endParaRPr kumimoji="0" lang="en-US" sz="32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9" name="ZoneTexte 8"/>
          <p:cNvSpPr txBox="1"/>
          <p:nvPr/>
        </p:nvSpPr>
        <p:spPr>
          <a:xfrm>
            <a:off x="0" y="3921610"/>
            <a:ext cx="9134361"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R="0" algn="l" defTabSz="584200" rtl="0" fontAlgn="auto" latinLnBrk="0" hangingPunct="0">
              <a:lnSpc>
                <a:spcPct val="100000"/>
              </a:lnSpc>
              <a:spcBef>
                <a:spcPts val="0"/>
              </a:spcBef>
              <a:spcAft>
                <a:spcPts val="0"/>
              </a:spcAft>
              <a:buClrTx/>
              <a:buSzTx/>
              <a:tabLst/>
            </a:pPr>
            <a:r>
              <a:rPr lang="en-US" sz="3200" dirty="0" smtClean="0">
                <a:solidFill>
                  <a:srgbClr val="000000"/>
                </a:solidFill>
                <a:latin typeface="+mn-lt"/>
                <a:sym typeface="Helvetica Light"/>
              </a:rPr>
              <a:t>The compromise: </a:t>
            </a:r>
            <a:r>
              <a:rPr lang="en-US" sz="3200" b="1" dirty="0" smtClean="0">
                <a:solidFill>
                  <a:srgbClr val="000000"/>
                </a:solidFill>
                <a:latin typeface="+mn-lt"/>
                <a:sym typeface="Helvetica Light"/>
              </a:rPr>
              <a:t>increase loading rate</a:t>
            </a:r>
            <a:endParaRPr kumimoji="0" lang="en-US" sz="3200" b="1" i="0" u="none" strike="noStrike" cap="none" spc="0" normalizeH="0" baseline="0" dirty="0">
              <a:ln>
                <a:noFill/>
              </a:ln>
              <a:solidFill>
                <a:srgbClr val="000000"/>
              </a:solidFill>
              <a:effectLst/>
              <a:uFillTx/>
              <a:latin typeface="+mn-lt"/>
              <a:sym typeface="Helvetica Light"/>
            </a:endParaRPr>
          </a:p>
        </p:txBody>
      </p:sp>
      <p:grpSp>
        <p:nvGrpSpPr>
          <p:cNvPr id="10" name="Groupe 9"/>
          <p:cNvGrpSpPr/>
          <p:nvPr/>
        </p:nvGrpSpPr>
        <p:grpSpPr>
          <a:xfrm>
            <a:off x="164725" y="4711585"/>
            <a:ext cx="7095268" cy="4745183"/>
            <a:chOff x="195001" y="2971476"/>
            <a:chExt cx="4590452" cy="3091524"/>
          </a:xfrm>
        </p:grpSpPr>
        <p:pic>
          <p:nvPicPr>
            <p:cNvPr id="11"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3784" y="2971476"/>
              <a:ext cx="3948070" cy="223802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2" name="TextBox 14"/>
            <p:cNvSpPr txBox="1"/>
            <p:nvPr/>
          </p:nvSpPr>
          <p:spPr>
            <a:xfrm>
              <a:off x="195001" y="5061449"/>
              <a:ext cx="1281067" cy="398948"/>
            </a:xfrm>
            <a:prstGeom prst="rect">
              <a:avLst/>
            </a:prstGeom>
            <a:noFill/>
          </p:spPr>
          <p:txBody>
            <a:bodyPr wrap="none" rtlCol="0">
              <a:spAutoFit/>
            </a:bodyPr>
            <a:lstStyle/>
            <a:p>
              <a:pPr algn="ctr"/>
              <a:r>
                <a:rPr lang="en-US" sz="2400" dirty="0" smtClean="0"/>
                <a:t>2D-MOT</a:t>
              </a:r>
            </a:p>
          </p:txBody>
        </p:sp>
        <p:sp>
          <p:nvSpPr>
            <p:cNvPr id="13" name="TextBox 18"/>
            <p:cNvSpPr txBox="1"/>
            <p:nvPr/>
          </p:nvSpPr>
          <p:spPr>
            <a:xfrm>
              <a:off x="1451435" y="5025735"/>
              <a:ext cx="1973373" cy="1037265"/>
            </a:xfrm>
            <a:prstGeom prst="rect">
              <a:avLst/>
            </a:prstGeom>
            <a:noFill/>
          </p:spPr>
          <p:txBody>
            <a:bodyPr wrap="none" rtlCol="0">
              <a:spAutoFit/>
            </a:bodyPr>
            <a:lstStyle/>
            <a:p>
              <a:r>
                <a:rPr lang="en-US" sz="2400" dirty="0" smtClean="0"/>
                <a:t>Low</a:t>
              </a:r>
            </a:p>
            <a:p>
              <a:r>
                <a:rPr lang="en-US" sz="2400" dirty="0" smtClean="0"/>
                <a:t> conductance </a:t>
              </a:r>
            </a:p>
            <a:p>
              <a:r>
                <a:rPr lang="en-US" sz="2400" dirty="0" smtClean="0"/>
                <a:t>section</a:t>
              </a:r>
              <a:endParaRPr lang="ru-RU" sz="2400" dirty="0"/>
            </a:p>
          </p:txBody>
        </p:sp>
        <p:sp>
          <p:nvSpPr>
            <p:cNvPr id="14" name="TextBox 22"/>
            <p:cNvSpPr txBox="1"/>
            <p:nvPr/>
          </p:nvSpPr>
          <p:spPr>
            <a:xfrm>
              <a:off x="3504386" y="5133457"/>
              <a:ext cx="1281067" cy="398948"/>
            </a:xfrm>
            <a:prstGeom prst="rect">
              <a:avLst/>
            </a:prstGeom>
            <a:noFill/>
          </p:spPr>
          <p:txBody>
            <a:bodyPr wrap="none" rtlCol="0">
              <a:spAutoFit/>
            </a:bodyPr>
            <a:lstStyle/>
            <a:p>
              <a:pPr algn="just"/>
              <a:r>
                <a:rPr lang="en-US" sz="2400" dirty="0" smtClean="0"/>
                <a:t>3D-MOT</a:t>
              </a:r>
            </a:p>
          </p:txBody>
        </p:sp>
        <p:cxnSp>
          <p:nvCxnSpPr>
            <p:cNvPr id="15" name="Прямая со стрелкой 42"/>
            <p:cNvCxnSpPr>
              <a:endCxn id="12" idx="0"/>
            </p:cNvCxnSpPr>
            <p:nvPr/>
          </p:nvCxnSpPr>
          <p:spPr>
            <a:xfrm flipH="1">
              <a:off x="835535" y="4604290"/>
              <a:ext cx="710498" cy="457159"/>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42"/>
            <p:cNvCxnSpPr/>
            <p:nvPr/>
          </p:nvCxnSpPr>
          <p:spPr>
            <a:xfrm flipH="1">
              <a:off x="2552781" y="4204023"/>
              <a:ext cx="287549" cy="92943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21" name="ZoneTexte 20"/>
          <p:cNvSpPr txBox="1"/>
          <p:nvPr/>
        </p:nvSpPr>
        <p:spPr>
          <a:xfrm>
            <a:off x="7388609" y="6093187"/>
            <a:ext cx="5289621"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R="0" defTabSz="584200" rtl="0" fontAlgn="auto" latinLnBrk="0" hangingPunct="0">
              <a:lnSpc>
                <a:spcPct val="100000"/>
              </a:lnSpc>
              <a:spcBef>
                <a:spcPts val="0"/>
              </a:spcBef>
              <a:spcAft>
                <a:spcPts val="0"/>
              </a:spcAft>
              <a:buClrTx/>
              <a:buSzTx/>
              <a:tabLst/>
            </a:pPr>
            <a:r>
              <a:rPr lang="en-US" sz="3200" dirty="0" smtClean="0">
                <a:solidFill>
                  <a:srgbClr val="000000"/>
                </a:solidFill>
                <a:latin typeface="+mn-lt"/>
                <a:sym typeface="Helvetica Light"/>
              </a:rPr>
              <a:t>Add 2D MOT to increase density and reduce thermal velocity of the loading Hg beam</a:t>
            </a:r>
            <a:endParaRPr kumimoji="0" lang="en-US" sz="3200" b="1" i="0" u="none" strike="noStrike" cap="none" spc="0" normalizeH="0" baseline="0" dirty="0">
              <a:ln>
                <a:noFill/>
              </a:ln>
              <a:solidFill>
                <a:srgbClr val="000000"/>
              </a:solidFill>
              <a:effectLst/>
              <a:uFillTx/>
              <a:latin typeface="+mn-lt"/>
              <a:sym typeface="Helvetica Light"/>
            </a:endParaRPr>
          </a:p>
        </p:txBody>
      </p:sp>
      <p:graphicFrame>
        <p:nvGraphicFramePr>
          <p:cNvPr id="23" name="Object 28"/>
          <p:cNvGraphicFramePr>
            <a:graphicFrameLocks noChangeAspect="1"/>
          </p:cNvGraphicFramePr>
          <p:nvPr>
            <p:extLst>
              <p:ext uri="{D42A27DB-BD31-4B8C-83A1-F6EECF244321}">
                <p14:modId xmlns:p14="http://schemas.microsoft.com/office/powerpoint/2010/main" val="2356545060"/>
              </p:ext>
            </p:extLst>
          </p:nvPr>
        </p:nvGraphicFramePr>
        <p:xfrm>
          <a:off x="1675932" y="1617348"/>
          <a:ext cx="2174875" cy="860425"/>
        </p:xfrm>
        <a:graphic>
          <a:graphicData uri="http://schemas.openxmlformats.org/presentationml/2006/ole">
            <mc:AlternateContent xmlns:mc="http://schemas.openxmlformats.org/markup-compatibility/2006">
              <mc:Choice xmlns:v="urn:schemas-microsoft-com:vml" Requires="v">
                <p:oleObj spid="_x0000_s2095" name="Equation" r:id="rId6" imgW="1155700" imgH="457200" progId="Equation.3">
                  <p:embed/>
                </p:oleObj>
              </mc:Choice>
              <mc:Fallback>
                <p:oleObj name="Equation" r:id="rId6" imgW="1155700" imgH="457200" progId="Equation.3">
                  <p:embed/>
                  <p:pic>
                    <p:nvPicPr>
                      <p:cNvPr id="0" name=""/>
                      <p:cNvPicPr/>
                      <p:nvPr/>
                    </p:nvPicPr>
                    <p:blipFill>
                      <a:blip r:embed="rId7"/>
                      <a:stretch>
                        <a:fillRect/>
                      </a:stretch>
                    </p:blipFill>
                    <p:spPr>
                      <a:xfrm>
                        <a:off x="1675932" y="1617348"/>
                        <a:ext cx="2174875" cy="860425"/>
                      </a:xfrm>
                      <a:prstGeom prst="rect">
                        <a:avLst/>
                      </a:prstGeom>
                    </p:spPr>
                  </p:pic>
                </p:oleObj>
              </mc:Fallback>
            </mc:AlternateContent>
          </a:graphicData>
        </a:graphic>
      </p:graphicFrame>
      <p:sp>
        <p:nvSpPr>
          <p:cNvPr id="17" name="Espace réservé du numéro de diapositive 16"/>
          <p:cNvSpPr>
            <a:spLocks noGrp="1"/>
          </p:cNvSpPr>
          <p:nvPr>
            <p:ph type="sldNum" sz="quarter" idx="2"/>
          </p:nvPr>
        </p:nvSpPr>
        <p:spPr>
          <a:xfrm>
            <a:off x="12493978" y="82923"/>
            <a:ext cx="368504" cy="381000"/>
          </a:xfrm>
        </p:spPr>
        <p:txBody>
          <a:bodyPr/>
          <a:lstStyle/>
          <a:p>
            <a:fld id="{86CB4B4D-7CA3-9044-876B-883B54F8677D}" type="slidenum">
              <a:rPr lang="en-US" smtClean="0"/>
              <a:t>15</a:t>
            </a:fld>
            <a:endParaRPr lang="en-US" dirty="0"/>
          </a:p>
        </p:txBody>
      </p:sp>
    </p:spTree>
    <p:extLst>
      <p:ext uri="{BB962C8B-B14F-4D97-AF65-F5344CB8AC3E}">
        <p14:creationId xmlns:p14="http://schemas.microsoft.com/office/powerpoint/2010/main" val="171822393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 presetClass="entr" presetSubtype="0"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p:bldP spid="8" grpId="0"/>
      <p:bldP spid="9"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6695" y="4843786"/>
            <a:ext cx="7400889" cy="5041079"/>
          </a:xfrm>
          <a:prstGeom prst="rect">
            <a:avLst/>
          </a:prstGeom>
        </p:spPr>
      </p:pic>
      <p:sp>
        <p:nvSpPr>
          <p:cNvPr id="2" name="Titre 1"/>
          <p:cNvSpPr>
            <a:spLocks noGrp="1"/>
          </p:cNvSpPr>
          <p:nvPr>
            <p:ph type="title"/>
          </p:nvPr>
        </p:nvSpPr>
        <p:spPr/>
        <p:txBody>
          <a:bodyPr>
            <a:normAutofit fontScale="90000"/>
          </a:bodyPr>
          <a:lstStyle/>
          <a:p>
            <a:r>
              <a:rPr lang="en-US" dirty="0" smtClean="0"/>
              <a:t>2D MOT</a:t>
            </a:r>
            <a:endParaRPr lang="en-US" dirty="0"/>
          </a:p>
        </p:txBody>
      </p:sp>
      <p:sp>
        <p:nvSpPr>
          <p:cNvPr id="3" name="ZoneTexte 2"/>
          <p:cNvSpPr txBox="1"/>
          <p:nvPr/>
        </p:nvSpPr>
        <p:spPr>
          <a:xfrm>
            <a:off x="390047" y="4660295"/>
            <a:ext cx="4411227"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Helvetica Light"/>
              </a:rPr>
              <a:t>Not enough laser power to run 2D MOT and MOT at the same time</a:t>
            </a:r>
            <a:endParaRPr kumimoji="0" lang="en-US" sz="24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4" name="ZoneTexte 3"/>
          <p:cNvSpPr txBox="1"/>
          <p:nvPr/>
        </p:nvSpPr>
        <p:spPr>
          <a:xfrm>
            <a:off x="4696012" y="1534124"/>
            <a:ext cx="1405834" cy="318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000000"/>
                </a:solidFill>
                <a:effectLst/>
                <a:uFillTx/>
                <a:latin typeface="+mn-lt"/>
                <a:ea typeface="+mn-ea"/>
                <a:cs typeface="+mn-cs"/>
                <a:sym typeface="Helvetica Light"/>
              </a:rPr>
              <a:t>Lock-in amplifier</a:t>
            </a:r>
            <a:endParaRPr kumimoji="0" lang="en-US" sz="14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5" name="ZoneTexte 4"/>
          <p:cNvSpPr txBox="1"/>
          <p:nvPr/>
        </p:nvSpPr>
        <p:spPr>
          <a:xfrm>
            <a:off x="8238795" y="1349868"/>
            <a:ext cx="4058148"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Helvetica Light"/>
              </a:rPr>
              <a:t>So install a second UV source locked to the first</a:t>
            </a:r>
            <a:endParaRPr kumimoji="0" lang="en-US" sz="2400" b="0" i="0" u="none" strike="noStrike" cap="none" spc="0" normalizeH="0" baseline="0" dirty="0">
              <a:ln>
                <a:noFill/>
              </a:ln>
              <a:solidFill>
                <a:srgbClr val="000000"/>
              </a:solidFill>
              <a:effectLst/>
              <a:uFillTx/>
              <a:latin typeface="+mn-lt"/>
              <a:ea typeface="+mn-ea"/>
              <a:cs typeface="+mn-cs"/>
              <a:sym typeface="Helvetica Light"/>
            </a:endParaRPr>
          </a:p>
        </p:txBody>
      </p:sp>
      <p:grpSp>
        <p:nvGrpSpPr>
          <p:cNvPr id="8" name="Group 14"/>
          <p:cNvGrpSpPr/>
          <p:nvPr/>
        </p:nvGrpSpPr>
        <p:grpSpPr>
          <a:xfrm>
            <a:off x="1137172" y="1319395"/>
            <a:ext cx="5290133" cy="3219082"/>
            <a:chOff x="-128920" y="842463"/>
            <a:chExt cx="5290133" cy="3219082"/>
          </a:xfrm>
        </p:grpSpPr>
        <p:grpSp>
          <p:nvGrpSpPr>
            <p:cNvPr id="9" name="Groupe 8"/>
            <p:cNvGrpSpPr/>
            <p:nvPr/>
          </p:nvGrpSpPr>
          <p:grpSpPr>
            <a:xfrm>
              <a:off x="-128920" y="842463"/>
              <a:ext cx="5290133" cy="3219082"/>
              <a:chOff x="-128920" y="2088450"/>
              <a:chExt cx="5290133" cy="3219082"/>
            </a:xfrm>
          </p:grpSpPr>
          <p:sp>
            <p:nvSpPr>
              <p:cNvPr id="12" name="Rectangle à coins arrondis 11"/>
              <p:cNvSpPr/>
              <p:nvPr/>
            </p:nvSpPr>
            <p:spPr>
              <a:xfrm>
                <a:off x="3926323" y="3179045"/>
                <a:ext cx="1115367" cy="522129"/>
              </a:xfrm>
              <a:prstGeom prst="roundRect">
                <a:avLst/>
              </a:prstGeom>
              <a:ln/>
            </p:spPr>
            <p:style>
              <a:lnRef idx="1">
                <a:schemeClr val="dk1"/>
              </a:lnRef>
              <a:fillRef idx="2">
                <a:schemeClr val="dk1"/>
              </a:fillRef>
              <a:effectRef idx="1">
                <a:schemeClr val="dk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chemeClr val="tx1"/>
                    </a:solidFill>
                    <a:effectLst/>
                    <a:uFillTx/>
                    <a:latin typeface="+mn-lt"/>
                    <a:ea typeface="+mn-ea"/>
                    <a:cs typeface="+mn-cs"/>
                    <a:sym typeface="Helvetica Light"/>
                  </a:rPr>
                  <a:t>ECDL</a:t>
                </a:r>
                <a:endParaRPr kumimoji="0" lang="en-US" sz="2400" b="0" i="0" u="none" strike="noStrike" cap="none" spc="0" normalizeH="0" baseline="0" dirty="0">
                  <a:ln>
                    <a:noFill/>
                  </a:ln>
                  <a:solidFill>
                    <a:schemeClr val="tx1"/>
                  </a:solidFill>
                  <a:effectLst/>
                  <a:uFillTx/>
                  <a:latin typeface="+mn-lt"/>
                  <a:ea typeface="+mn-ea"/>
                  <a:cs typeface="+mn-cs"/>
                  <a:sym typeface="Helvetica Light"/>
                </a:endParaRPr>
              </a:p>
            </p:txBody>
          </p:sp>
          <p:sp>
            <p:nvSpPr>
              <p:cNvPr id="13" name="Rectangle 12"/>
              <p:cNvSpPr/>
              <p:nvPr/>
            </p:nvSpPr>
            <p:spPr>
              <a:xfrm rot="7768384">
                <a:off x="709403" y="3359085"/>
                <a:ext cx="408643" cy="64412"/>
              </a:xfrm>
              <a:prstGeom prst="rect">
                <a:avLst/>
              </a:prstGeom>
              <a:solidFill>
                <a:schemeClr val="bg1">
                  <a:lumMod val="65000"/>
                </a:schemeClr>
              </a:solidFill>
              <a:ln w="9525"/>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grpSp>
            <p:nvGrpSpPr>
              <p:cNvPr id="14" name="Groupe 13"/>
              <p:cNvGrpSpPr/>
              <p:nvPr/>
            </p:nvGrpSpPr>
            <p:grpSpPr>
              <a:xfrm>
                <a:off x="4356249" y="4262628"/>
                <a:ext cx="255513" cy="251209"/>
                <a:chOff x="3572909" y="2733152"/>
                <a:chExt cx="255513" cy="251209"/>
              </a:xfrm>
            </p:grpSpPr>
            <p:sp>
              <p:nvSpPr>
                <p:cNvPr id="52" name="Rectangle 51"/>
                <p:cNvSpPr/>
                <p:nvPr/>
              </p:nvSpPr>
              <p:spPr>
                <a:xfrm>
                  <a:off x="3572909" y="2740539"/>
                  <a:ext cx="248638" cy="237482"/>
                </a:xfrm>
                <a:prstGeom prst="rect">
                  <a:avLst/>
                </a:prstGeom>
                <a:no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cxnSp>
              <p:nvCxnSpPr>
                <p:cNvPr id="53" name="Connecteur droit 52"/>
                <p:cNvCxnSpPr/>
                <p:nvPr/>
              </p:nvCxnSpPr>
              <p:spPr>
                <a:xfrm flipH="1">
                  <a:off x="3577213" y="2733152"/>
                  <a:ext cx="251209" cy="251209"/>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grpSp>
          <p:cxnSp>
            <p:nvCxnSpPr>
              <p:cNvPr id="15" name="Connecteur droit 14"/>
              <p:cNvCxnSpPr>
                <a:stCxn id="12" idx="2"/>
              </p:cNvCxnSpPr>
              <p:nvPr/>
            </p:nvCxnSpPr>
            <p:spPr>
              <a:xfrm>
                <a:off x="4484007" y="3701174"/>
                <a:ext cx="0" cy="687059"/>
              </a:xfrm>
              <a:prstGeom prst="line">
                <a:avLst/>
              </a:prstGeom>
              <a:noFill/>
              <a:ln w="25400" cap="flat">
                <a:solidFill>
                  <a:srgbClr val="FF0000"/>
                </a:solidFill>
                <a:prstDash val="solid"/>
                <a:miter lim="400000"/>
              </a:ln>
              <a:effectLst/>
              <a:sp3d/>
            </p:spPr>
            <p:style>
              <a:lnRef idx="0">
                <a:scrgbClr r="0" g="0" b="0"/>
              </a:lnRef>
              <a:fillRef idx="0">
                <a:scrgbClr r="0" g="0" b="0"/>
              </a:fillRef>
              <a:effectRef idx="0">
                <a:scrgbClr r="0" g="0" b="0"/>
              </a:effectRef>
              <a:fontRef idx="none"/>
            </p:style>
          </p:cxnSp>
          <p:sp>
            <p:nvSpPr>
              <p:cNvPr id="16" name="Triangle isocèle 15"/>
              <p:cNvSpPr/>
              <p:nvPr/>
            </p:nvSpPr>
            <p:spPr>
              <a:xfrm rot="16200000">
                <a:off x="3555786" y="4112001"/>
                <a:ext cx="373776" cy="529016"/>
              </a:xfrm>
              <a:prstGeom prst="triangle">
                <a:avLst/>
              </a:prstGeom>
              <a:ln/>
            </p:spPr>
            <p:style>
              <a:lnRef idx="1">
                <a:schemeClr val="accent5"/>
              </a:lnRef>
              <a:fillRef idx="2">
                <a:schemeClr val="accent5"/>
              </a:fillRef>
              <a:effectRef idx="1">
                <a:schemeClr val="accent5"/>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17" name="Connecteur droit 16"/>
              <p:cNvCxnSpPr/>
              <p:nvPr/>
            </p:nvCxnSpPr>
            <p:spPr>
              <a:xfrm flipH="1">
                <a:off x="4000804" y="4376509"/>
                <a:ext cx="479764" cy="11723"/>
              </a:xfrm>
              <a:prstGeom prst="line">
                <a:avLst/>
              </a:prstGeom>
              <a:noFill/>
              <a:ln w="25400" cap="flat">
                <a:solidFill>
                  <a:srgbClr val="FF0000"/>
                </a:solidFill>
                <a:prstDash val="solid"/>
                <a:miter lim="400000"/>
              </a:ln>
              <a:effectLst/>
              <a:sp3d/>
            </p:spPr>
            <p:style>
              <a:lnRef idx="0">
                <a:scrgbClr r="0" g="0" b="0"/>
              </a:lnRef>
              <a:fillRef idx="0">
                <a:scrgbClr r="0" g="0" b="0"/>
              </a:fillRef>
              <a:effectRef idx="0">
                <a:scrgbClr r="0" g="0" b="0"/>
              </a:effectRef>
              <a:fontRef idx="none"/>
            </p:style>
          </p:cxnSp>
          <p:sp>
            <p:nvSpPr>
              <p:cNvPr id="18" name="Rectangle 17"/>
              <p:cNvSpPr/>
              <p:nvPr/>
            </p:nvSpPr>
            <p:spPr>
              <a:xfrm>
                <a:off x="2466475" y="4252462"/>
                <a:ext cx="633047" cy="244869"/>
              </a:xfrm>
              <a:prstGeom prst="rect">
                <a:avLst/>
              </a:prstGeom>
              <a:ln/>
            </p:spPr>
            <p:style>
              <a:lnRef idx="1">
                <a:schemeClr val="accent2"/>
              </a:lnRef>
              <a:fillRef idx="2">
                <a:schemeClr val="accent2"/>
              </a:fillRef>
              <a:effectRef idx="1">
                <a:schemeClr val="accent2"/>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19" name="Rectangle 18"/>
              <p:cNvSpPr/>
              <p:nvPr/>
            </p:nvSpPr>
            <p:spPr>
              <a:xfrm>
                <a:off x="1328174" y="4254073"/>
                <a:ext cx="633047" cy="244869"/>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grpSp>
            <p:nvGrpSpPr>
              <p:cNvPr id="20" name="Groupe 19"/>
              <p:cNvGrpSpPr/>
              <p:nvPr/>
            </p:nvGrpSpPr>
            <p:grpSpPr>
              <a:xfrm>
                <a:off x="812962" y="4254073"/>
                <a:ext cx="255514" cy="260811"/>
                <a:chOff x="3566034" y="2733152"/>
                <a:chExt cx="255514" cy="260811"/>
              </a:xfrm>
            </p:grpSpPr>
            <p:sp>
              <p:nvSpPr>
                <p:cNvPr id="50" name="Rectangle 49"/>
                <p:cNvSpPr/>
                <p:nvPr/>
              </p:nvSpPr>
              <p:spPr>
                <a:xfrm>
                  <a:off x="3572909" y="2740539"/>
                  <a:ext cx="248638" cy="237482"/>
                </a:xfrm>
                <a:prstGeom prst="rect">
                  <a:avLst/>
                </a:prstGeom>
                <a:no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cxnSp>
              <p:nvCxnSpPr>
                <p:cNvPr id="51" name="Connecteur droit 50"/>
                <p:cNvCxnSpPr/>
                <p:nvPr/>
              </p:nvCxnSpPr>
              <p:spPr>
                <a:xfrm flipH="1" flipV="1">
                  <a:off x="3566034" y="2733152"/>
                  <a:ext cx="255514" cy="26081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grpSp>
          <p:sp>
            <p:nvSpPr>
              <p:cNvPr id="21" name="Rectangle 20"/>
              <p:cNvSpPr/>
              <p:nvPr/>
            </p:nvSpPr>
            <p:spPr>
              <a:xfrm>
                <a:off x="1383440" y="3274982"/>
                <a:ext cx="486449" cy="287258"/>
              </a:xfrm>
              <a:prstGeom prst="rect">
                <a:avLst/>
              </a:prstGeom>
              <a:ln/>
            </p:spPr>
            <p:style>
              <a:lnRef idx="2">
                <a:schemeClr val="dk1">
                  <a:shade val="50000"/>
                </a:schemeClr>
              </a:lnRef>
              <a:fillRef idx="1">
                <a:schemeClr val="dk1"/>
              </a:fillRef>
              <a:effectRef idx="0">
                <a:schemeClr val="dk1"/>
              </a:effectRef>
              <a:fontRef idx="minor">
                <a:schemeClr val="lt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smtClean="0">
                    <a:ln>
                      <a:noFill/>
                    </a:ln>
                    <a:solidFill>
                      <a:srgbClr val="FFFFFF"/>
                    </a:solidFill>
                    <a:effectLst/>
                    <a:uFillTx/>
                    <a:latin typeface="+mn-lt"/>
                    <a:ea typeface="+mn-ea"/>
                    <a:cs typeface="+mn-cs"/>
                    <a:sym typeface="Helvetica Light"/>
                  </a:rPr>
                  <a:t>AOM</a:t>
                </a:r>
                <a:endParaRPr kumimoji="0" lang="en-US" sz="12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2" name="Rectangle 21"/>
              <p:cNvSpPr/>
              <p:nvPr/>
            </p:nvSpPr>
            <p:spPr>
              <a:xfrm>
                <a:off x="2223251" y="3274982"/>
                <a:ext cx="486449" cy="287258"/>
              </a:xfrm>
              <a:prstGeom prst="rect">
                <a:avLst/>
              </a:prstGeom>
              <a:ln/>
            </p:spPr>
            <p:style>
              <a:lnRef idx="2">
                <a:schemeClr val="dk1">
                  <a:shade val="50000"/>
                </a:schemeClr>
              </a:lnRef>
              <a:fillRef idx="1">
                <a:schemeClr val="dk1"/>
              </a:fillRef>
              <a:effectRef idx="0">
                <a:schemeClr val="dk1"/>
              </a:effectRef>
              <a:fontRef idx="minor">
                <a:schemeClr val="lt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smtClean="0">
                    <a:ln>
                      <a:noFill/>
                    </a:ln>
                    <a:solidFill>
                      <a:srgbClr val="FFFFFF"/>
                    </a:solidFill>
                    <a:effectLst/>
                    <a:uFillTx/>
                    <a:latin typeface="+mn-lt"/>
                    <a:ea typeface="+mn-ea"/>
                    <a:cs typeface="+mn-cs"/>
                    <a:sym typeface="Helvetica Light"/>
                  </a:rPr>
                  <a:t>AOM</a:t>
                </a:r>
                <a:endParaRPr kumimoji="0" lang="en-US" sz="12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3" name="Image 22"/>
              <p:cNvPicPr>
                <a:picLocks noChangeAspect="1"/>
              </p:cNvPicPr>
              <p:nvPr/>
            </p:nvPicPr>
            <p:blipFill rotWithShape="1">
              <a:blip r:embed="rId3"/>
              <a:srcRect l="44945" t="77978" r="42180" b="15319"/>
              <a:stretch/>
            </p:blipFill>
            <p:spPr>
              <a:xfrm>
                <a:off x="2701877" y="2088450"/>
                <a:ext cx="776289" cy="415598"/>
              </a:xfrm>
              <a:prstGeom prst="rect">
                <a:avLst/>
              </a:prstGeom>
            </p:spPr>
          </p:pic>
          <p:sp>
            <p:nvSpPr>
              <p:cNvPr id="24" name="Rectangle à coins arrondis 23"/>
              <p:cNvSpPr/>
              <p:nvPr/>
            </p:nvSpPr>
            <p:spPr>
              <a:xfrm>
                <a:off x="3118507" y="3128772"/>
                <a:ext cx="497393" cy="579678"/>
              </a:xfrm>
              <a:prstGeom prst="roundRect">
                <a:avLst/>
              </a:prstGeom>
              <a:ln/>
            </p:spPr>
            <p:style>
              <a:lnRef idx="1">
                <a:schemeClr val="accent4"/>
              </a:lnRef>
              <a:fillRef idx="3">
                <a:schemeClr val="accent4"/>
              </a:fillRef>
              <a:effectRef idx="2">
                <a:schemeClr val="accent4"/>
              </a:effectRef>
              <a:fontRef idx="minor">
                <a:schemeClr val="lt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cxnSp>
            <p:nvCxnSpPr>
              <p:cNvPr id="25" name="Connecteur droit 24"/>
              <p:cNvCxnSpPr>
                <a:stCxn id="16" idx="0"/>
                <a:endCxn id="18" idx="3"/>
              </p:cNvCxnSpPr>
              <p:nvPr/>
            </p:nvCxnSpPr>
            <p:spPr>
              <a:xfrm flipH="1" flipV="1">
                <a:off x="3099522" y="4374897"/>
                <a:ext cx="378644" cy="1612"/>
              </a:xfrm>
              <a:prstGeom prst="line">
                <a:avLst/>
              </a:prstGeom>
              <a:noFill/>
              <a:ln w="25400" cap="flat">
                <a:solidFill>
                  <a:srgbClr val="FF0000"/>
                </a:solidFill>
                <a:prstDash val="solid"/>
                <a:miter lim="400000"/>
              </a:ln>
              <a:effectLst/>
              <a:sp3d/>
            </p:spPr>
            <p:style>
              <a:lnRef idx="0">
                <a:scrgbClr r="0" g="0" b="0"/>
              </a:lnRef>
              <a:fillRef idx="0">
                <a:scrgbClr r="0" g="0" b="0"/>
              </a:fillRef>
              <a:effectRef idx="0">
                <a:scrgbClr r="0" g="0" b="0"/>
              </a:effectRef>
              <a:fontRef idx="none"/>
            </p:style>
          </p:cxnSp>
          <p:cxnSp>
            <p:nvCxnSpPr>
              <p:cNvPr id="26" name="Connecteur droit 25"/>
              <p:cNvCxnSpPr>
                <a:stCxn id="18" idx="1"/>
                <a:endCxn id="19" idx="3"/>
              </p:cNvCxnSpPr>
              <p:nvPr/>
            </p:nvCxnSpPr>
            <p:spPr>
              <a:xfrm flipH="1">
                <a:off x="1961221" y="4374897"/>
                <a:ext cx="505254" cy="1611"/>
              </a:xfrm>
              <a:prstGeom prst="line">
                <a:avLst/>
              </a:prstGeom>
              <a:noFill/>
              <a:ln w="25400" cap="flat">
                <a:solidFill>
                  <a:srgbClr val="00B050"/>
                </a:solidFill>
                <a:prstDash val="solid"/>
                <a:miter lim="400000"/>
              </a:ln>
              <a:effectLst/>
              <a:sp3d/>
            </p:spPr>
            <p:style>
              <a:lnRef idx="0">
                <a:scrgbClr r="0" g="0" b="0"/>
              </a:lnRef>
              <a:fillRef idx="0">
                <a:scrgbClr r="0" g="0" b="0"/>
              </a:fillRef>
              <a:effectRef idx="0">
                <a:scrgbClr r="0" g="0" b="0"/>
              </a:effectRef>
              <a:fontRef idx="none"/>
            </p:style>
          </p:cxnSp>
          <p:cxnSp>
            <p:nvCxnSpPr>
              <p:cNvPr id="27" name="Connecteur droit 26"/>
              <p:cNvCxnSpPr>
                <a:stCxn id="19" idx="1"/>
              </p:cNvCxnSpPr>
              <p:nvPr/>
            </p:nvCxnSpPr>
            <p:spPr>
              <a:xfrm flipH="1" flipV="1">
                <a:off x="505484" y="4374896"/>
                <a:ext cx="822690" cy="1612"/>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28" name="Connecteur droit 27"/>
              <p:cNvCxnSpPr>
                <a:endCxn id="13" idx="0"/>
              </p:cNvCxnSpPr>
              <p:nvPr/>
            </p:nvCxnSpPr>
            <p:spPr>
              <a:xfrm flipH="1" flipV="1">
                <a:off x="938585" y="3411765"/>
                <a:ext cx="2134" cy="963131"/>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29" name="Connecteur droit 28"/>
              <p:cNvCxnSpPr>
                <a:stCxn id="13" idx="0"/>
                <a:endCxn id="21" idx="1"/>
              </p:cNvCxnSpPr>
              <p:nvPr/>
            </p:nvCxnSpPr>
            <p:spPr>
              <a:xfrm>
                <a:off x="938585" y="3411765"/>
                <a:ext cx="444855" cy="6846"/>
              </a:xfrm>
              <a:prstGeom prst="line">
                <a:avLst/>
              </a:prstGeom>
              <a:noFill/>
              <a:ln w="25400" cap="flat">
                <a:solidFill>
                  <a:srgbClr val="7030A0"/>
                </a:solidFill>
                <a:prstDash val="solid"/>
                <a:miter lim="400000"/>
              </a:ln>
              <a:effectLst/>
              <a:sp3d/>
            </p:spPr>
            <p:style>
              <a:lnRef idx="0">
                <a:scrgbClr r="0" g="0" b="0"/>
              </a:lnRef>
              <a:fillRef idx="0">
                <a:scrgbClr r="0" g="0" b="0"/>
              </a:fillRef>
              <a:effectRef idx="0">
                <a:scrgbClr r="0" g="0" b="0"/>
              </a:effectRef>
              <a:fontRef idx="none"/>
            </p:style>
          </p:cxnSp>
          <p:cxnSp>
            <p:nvCxnSpPr>
              <p:cNvPr id="30" name="Connecteur droit 29"/>
              <p:cNvCxnSpPr>
                <a:stCxn id="21" idx="3"/>
                <a:endCxn id="22" idx="1"/>
              </p:cNvCxnSpPr>
              <p:nvPr/>
            </p:nvCxnSpPr>
            <p:spPr>
              <a:xfrm>
                <a:off x="1869889" y="3418611"/>
                <a:ext cx="353362" cy="0"/>
              </a:xfrm>
              <a:prstGeom prst="line">
                <a:avLst/>
              </a:prstGeom>
              <a:noFill/>
              <a:ln w="25400" cap="flat">
                <a:solidFill>
                  <a:srgbClr val="7030A0"/>
                </a:solidFill>
                <a:prstDash val="solid"/>
                <a:miter lim="400000"/>
              </a:ln>
              <a:effectLst/>
              <a:sp3d/>
            </p:spPr>
            <p:style>
              <a:lnRef idx="0">
                <a:scrgbClr r="0" g="0" b="0"/>
              </a:lnRef>
              <a:fillRef idx="0">
                <a:scrgbClr r="0" g="0" b="0"/>
              </a:fillRef>
              <a:effectRef idx="0">
                <a:scrgbClr r="0" g="0" b="0"/>
              </a:effectRef>
              <a:fontRef idx="none"/>
            </p:style>
          </p:cxnSp>
          <p:cxnSp>
            <p:nvCxnSpPr>
              <p:cNvPr id="31" name="Connecteur droit 30"/>
              <p:cNvCxnSpPr>
                <a:stCxn id="22" idx="3"/>
                <a:endCxn id="24" idx="1"/>
              </p:cNvCxnSpPr>
              <p:nvPr/>
            </p:nvCxnSpPr>
            <p:spPr>
              <a:xfrm>
                <a:off x="2709700" y="3418611"/>
                <a:ext cx="408807" cy="0"/>
              </a:xfrm>
              <a:prstGeom prst="line">
                <a:avLst/>
              </a:prstGeom>
              <a:noFill/>
              <a:ln w="25400" cap="flat">
                <a:solidFill>
                  <a:srgbClr val="7030A0"/>
                </a:solidFill>
                <a:prstDash val="solid"/>
                <a:miter lim="400000"/>
              </a:ln>
              <a:effectLst/>
              <a:sp3d/>
            </p:spPr>
            <p:style>
              <a:lnRef idx="0">
                <a:scrgbClr r="0" g="0" b="0"/>
              </a:lnRef>
              <a:fillRef idx="0">
                <a:scrgbClr r="0" g="0" b="0"/>
              </a:fillRef>
              <a:effectRef idx="0">
                <a:scrgbClr r="0" g="0" b="0"/>
              </a:effectRef>
              <a:fontRef idx="none"/>
            </p:style>
          </p:cxnSp>
          <p:cxnSp>
            <p:nvCxnSpPr>
              <p:cNvPr id="32" name="Connecteur droit 31"/>
              <p:cNvCxnSpPr>
                <a:stCxn id="22" idx="0"/>
              </p:cNvCxnSpPr>
              <p:nvPr/>
            </p:nvCxnSpPr>
            <p:spPr>
              <a:xfrm flipH="1" flipV="1">
                <a:off x="2466475" y="2776054"/>
                <a:ext cx="1" cy="498928"/>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33" name="Connecteur droit 32"/>
              <p:cNvCxnSpPr>
                <a:endCxn id="34" idx="1"/>
              </p:cNvCxnSpPr>
              <p:nvPr/>
            </p:nvCxnSpPr>
            <p:spPr>
              <a:xfrm>
                <a:off x="2466475" y="2775611"/>
                <a:ext cx="767578" cy="0"/>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pic>
            <p:nvPicPr>
              <p:cNvPr id="34" name="Image 33"/>
              <p:cNvPicPr>
                <a:picLocks noChangeAspect="1"/>
              </p:cNvPicPr>
              <p:nvPr/>
            </p:nvPicPr>
            <p:blipFill>
              <a:blip r:embed="rId4"/>
              <a:stretch>
                <a:fillRect/>
              </a:stretch>
            </p:blipFill>
            <p:spPr>
              <a:xfrm>
                <a:off x="3234053" y="2637362"/>
                <a:ext cx="267280" cy="276497"/>
              </a:xfrm>
              <a:prstGeom prst="rect">
                <a:avLst/>
              </a:prstGeom>
            </p:spPr>
          </p:pic>
          <p:cxnSp>
            <p:nvCxnSpPr>
              <p:cNvPr id="35" name="Connecteur droit 34"/>
              <p:cNvCxnSpPr>
                <a:stCxn id="24" idx="0"/>
                <a:endCxn id="34" idx="2"/>
              </p:cNvCxnSpPr>
              <p:nvPr/>
            </p:nvCxnSpPr>
            <p:spPr>
              <a:xfrm flipV="1">
                <a:off x="3367204" y="2913859"/>
                <a:ext cx="489" cy="214913"/>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36" name="Connecteur droit 35"/>
              <p:cNvCxnSpPr/>
              <p:nvPr/>
            </p:nvCxnSpPr>
            <p:spPr>
              <a:xfrm>
                <a:off x="2850020" y="2490036"/>
                <a:ext cx="0" cy="285574"/>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7" name="Bouton d’action : Suivant 36">
                <a:hlinkClick r:id="" action="ppaction://hlinkshowjump?jump=nextslide" highlightClick="1"/>
              </p:cNvPr>
              <p:cNvSpPr/>
              <p:nvPr/>
            </p:nvSpPr>
            <p:spPr>
              <a:xfrm>
                <a:off x="3750030" y="2596434"/>
                <a:ext cx="399853" cy="348813"/>
              </a:xfrm>
              <a:prstGeom prst="actionButtonForwardNex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endParaRPr kumimoji="0" lang="en-US" sz="1600" b="0" i="0" u="none" strike="noStrike" cap="none" spc="0" normalizeH="0" baseline="0" dirty="0">
                  <a:ln>
                    <a:noFill/>
                  </a:ln>
                  <a:solidFill>
                    <a:schemeClr val="tx1"/>
                  </a:solidFill>
                  <a:effectLst/>
                  <a:uFillTx/>
                  <a:latin typeface="Calibri" panose="020F0502020204030204" pitchFamily="34" charset="0"/>
                  <a:sym typeface="Helvetica Light"/>
                </a:endParaRPr>
              </a:p>
            </p:txBody>
          </p:sp>
          <p:cxnSp>
            <p:nvCxnSpPr>
              <p:cNvPr id="38" name="Connecteur droit 37"/>
              <p:cNvCxnSpPr>
                <a:stCxn id="34" idx="3"/>
                <a:endCxn id="37" idx="2"/>
              </p:cNvCxnSpPr>
              <p:nvPr/>
            </p:nvCxnSpPr>
            <p:spPr>
              <a:xfrm flipV="1">
                <a:off x="3501333" y="2770841"/>
                <a:ext cx="248697" cy="4770"/>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39" name="Connecteur droit 38"/>
              <p:cNvCxnSpPr>
                <a:stCxn id="37" idx="0"/>
              </p:cNvCxnSpPr>
              <p:nvPr/>
            </p:nvCxnSpPr>
            <p:spPr>
              <a:xfrm flipV="1">
                <a:off x="4149883" y="2770840"/>
                <a:ext cx="330685"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40" name="Connecteur droit 39"/>
              <p:cNvCxnSpPr>
                <a:endCxn id="12" idx="0"/>
              </p:cNvCxnSpPr>
              <p:nvPr/>
            </p:nvCxnSpPr>
            <p:spPr>
              <a:xfrm>
                <a:off x="4480568" y="2770840"/>
                <a:ext cx="3439" cy="408205"/>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41" name="ZoneTexte 40"/>
              <p:cNvSpPr txBox="1"/>
              <p:nvPr/>
            </p:nvSpPr>
            <p:spPr>
              <a:xfrm>
                <a:off x="3429920" y="4593460"/>
                <a:ext cx="639978" cy="318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FF0000"/>
                    </a:solidFill>
                    <a:effectLst/>
                    <a:uFillTx/>
                    <a:latin typeface="+mn-lt"/>
                    <a:ea typeface="+mn-ea"/>
                    <a:cs typeface="+mn-cs"/>
                    <a:sym typeface="Helvetica Light"/>
                  </a:rPr>
                  <a:t>YDFA</a:t>
                </a:r>
                <a:endParaRPr kumimoji="0" lang="en-US" sz="1400" b="0" i="0" u="none" strike="noStrike" cap="none" spc="0" normalizeH="0" baseline="0" dirty="0">
                  <a:ln>
                    <a:noFill/>
                  </a:ln>
                  <a:solidFill>
                    <a:srgbClr val="FF0000"/>
                  </a:solidFill>
                  <a:effectLst/>
                  <a:uFillTx/>
                  <a:latin typeface="+mn-lt"/>
                  <a:ea typeface="+mn-ea"/>
                  <a:cs typeface="+mn-cs"/>
                  <a:sym typeface="Helvetica Light"/>
                </a:endParaRPr>
              </a:p>
            </p:txBody>
          </p:sp>
          <p:sp>
            <p:nvSpPr>
              <p:cNvPr id="42" name="ZoneTexte 41"/>
              <p:cNvSpPr txBox="1"/>
              <p:nvPr/>
            </p:nvSpPr>
            <p:spPr>
              <a:xfrm>
                <a:off x="2450043" y="4593460"/>
                <a:ext cx="639978" cy="318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00B050"/>
                    </a:solidFill>
                    <a:effectLst/>
                    <a:uFillTx/>
                    <a:latin typeface="+mn-lt"/>
                    <a:ea typeface="+mn-ea"/>
                    <a:cs typeface="+mn-cs"/>
                    <a:sym typeface="Helvetica Light"/>
                  </a:rPr>
                  <a:t>PPLN</a:t>
                </a:r>
                <a:endParaRPr kumimoji="0" lang="en-US" sz="1400" b="0" i="0" u="none" strike="noStrike" cap="none" spc="0" normalizeH="0" baseline="0" dirty="0">
                  <a:ln>
                    <a:noFill/>
                  </a:ln>
                  <a:solidFill>
                    <a:srgbClr val="00B050"/>
                  </a:solidFill>
                  <a:effectLst/>
                  <a:uFillTx/>
                  <a:latin typeface="+mn-lt"/>
                  <a:ea typeface="+mn-ea"/>
                  <a:cs typeface="+mn-cs"/>
                  <a:sym typeface="Helvetica Light"/>
                </a:endParaRPr>
              </a:p>
            </p:txBody>
          </p:sp>
          <p:sp>
            <p:nvSpPr>
              <p:cNvPr id="43" name="ZoneTexte 42"/>
              <p:cNvSpPr txBox="1"/>
              <p:nvPr/>
            </p:nvSpPr>
            <p:spPr>
              <a:xfrm>
                <a:off x="1148100" y="4563397"/>
                <a:ext cx="1015565"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7030A0"/>
                    </a:solidFill>
                    <a:effectLst/>
                    <a:uFillTx/>
                    <a:latin typeface="+mn-lt"/>
                    <a:ea typeface="+mn-ea"/>
                    <a:cs typeface="+mn-cs"/>
                    <a:sym typeface="Helvetica Light"/>
                  </a:rPr>
                  <a:t>BBO bow-tie cavity</a:t>
                </a:r>
                <a:endParaRPr kumimoji="0" lang="en-US" sz="1400" b="0" i="0" u="none" strike="noStrike" cap="none" spc="0" normalizeH="0" baseline="0" dirty="0">
                  <a:ln>
                    <a:noFill/>
                  </a:ln>
                  <a:solidFill>
                    <a:srgbClr val="7030A0"/>
                  </a:solidFill>
                  <a:effectLst/>
                  <a:uFillTx/>
                  <a:latin typeface="+mn-lt"/>
                  <a:ea typeface="+mn-ea"/>
                  <a:cs typeface="+mn-cs"/>
                  <a:sym typeface="Helvetica Light"/>
                </a:endParaRPr>
              </a:p>
            </p:txBody>
          </p:sp>
          <p:sp>
            <p:nvSpPr>
              <p:cNvPr id="44" name="ZoneTexte 43"/>
              <p:cNvSpPr txBox="1"/>
              <p:nvPr/>
            </p:nvSpPr>
            <p:spPr>
              <a:xfrm>
                <a:off x="-128920" y="4506329"/>
                <a:ext cx="1015565" cy="318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7030A0"/>
                    </a:solidFill>
                    <a:effectLst/>
                    <a:uFillTx/>
                    <a:latin typeface="+mn-lt"/>
                    <a:ea typeface="+mn-ea"/>
                    <a:cs typeface="+mn-cs"/>
                    <a:sym typeface="Helvetica Light"/>
                  </a:rPr>
                  <a:t>To MOT</a:t>
                </a:r>
                <a:endParaRPr kumimoji="0" lang="en-US" sz="1400" b="0" i="0" u="none" strike="noStrike" cap="none" spc="0" normalizeH="0" baseline="0" dirty="0">
                  <a:ln>
                    <a:noFill/>
                  </a:ln>
                  <a:solidFill>
                    <a:srgbClr val="7030A0"/>
                  </a:solidFill>
                  <a:effectLst/>
                  <a:uFillTx/>
                  <a:latin typeface="+mn-lt"/>
                  <a:ea typeface="+mn-ea"/>
                  <a:cs typeface="+mn-cs"/>
                  <a:sym typeface="Helvetica Light"/>
                </a:endParaRPr>
              </a:p>
            </p:txBody>
          </p:sp>
          <p:sp>
            <p:nvSpPr>
              <p:cNvPr id="45" name="ZoneTexte 44"/>
              <p:cNvSpPr txBox="1"/>
              <p:nvPr/>
            </p:nvSpPr>
            <p:spPr>
              <a:xfrm>
                <a:off x="2548152" y="3656851"/>
                <a:ext cx="1638101"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chemeClr val="accent4"/>
                    </a:solidFill>
                    <a:effectLst/>
                    <a:uFillTx/>
                    <a:latin typeface="+mn-lt"/>
                    <a:ea typeface="+mn-ea"/>
                    <a:cs typeface="+mn-cs"/>
                    <a:sym typeface="Helvetica Light"/>
                  </a:rPr>
                  <a:t>Saturated absorption setup</a:t>
                </a:r>
                <a:endParaRPr kumimoji="0" lang="en-US" sz="1400" b="0" i="0" u="none" strike="noStrike" cap="none" spc="0" normalizeH="0" baseline="0" dirty="0">
                  <a:ln>
                    <a:noFill/>
                  </a:ln>
                  <a:solidFill>
                    <a:schemeClr val="accent4"/>
                  </a:solidFill>
                  <a:effectLst/>
                  <a:uFillTx/>
                  <a:latin typeface="+mn-lt"/>
                  <a:ea typeface="+mn-ea"/>
                  <a:cs typeface="+mn-cs"/>
                  <a:sym typeface="Helvetica Light"/>
                </a:endParaRPr>
              </a:p>
            </p:txBody>
          </p:sp>
          <p:sp>
            <p:nvSpPr>
              <p:cNvPr id="46" name="ZoneTexte 45"/>
              <p:cNvSpPr txBox="1"/>
              <p:nvPr/>
            </p:nvSpPr>
            <p:spPr>
              <a:xfrm>
                <a:off x="4498022" y="3736956"/>
                <a:ext cx="663191"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smtClean="0">
                    <a:ln>
                      <a:noFill/>
                    </a:ln>
                    <a:solidFill>
                      <a:srgbClr val="FF0000"/>
                    </a:solidFill>
                    <a:effectLst/>
                    <a:uFillTx/>
                    <a:latin typeface="+mn-lt"/>
                    <a:sym typeface="Helvetica Light"/>
                  </a:rPr>
                  <a:t>15mW</a:t>
                </a:r>
              </a:p>
              <a:p>
                <a:pPr marL="0" marR="0" indent="0" algn="ctr" defTabSz="584200" rtl="0" fontAlgn="auto" latinLnBrk="0" hangingPunct="0">
                  <a:lnSpc>
                    <a:spcPct val="100000"/>
                  </a:lnSpc>
                  <a:spcBef>
                    <a:spcPts val="0"/>
                  </a:spcBef>
                  <a:spcAft>
                    <a:spcPts val="0"/>
                  </a:spcAft>
                  <a:buClrTx/>
                  <a:buSzTx/>
                  <a:buFontTx/>
                  <a:buNone/>
                  <a:tabLst/>
                </a:pPr>
                <a:r>
                  <a:rPr lang="en-US" sz="1200" dirty="0" smtClean="0">
                    <a:solidFill>
                      <a:srgbClr val="FF0000"/>
                    </a:solidFill>
                    <a:latin typeface="+mn-lt"/>
                    <a:sym typeface="Helvetica Light"/>
                  </a:rPr>
                  <a:t>1015nm</a:t>
                </a:r>
                <a:endParaRPr kumimoji="0" lang="en-US" sz="1200" b="0" i="0" u="none" strike="noStrike" cap="none" spc="0" normalizeH="0" baseline="0" dirty="0">
                  <a:ln>
                    <a:noFill/>
                  </a:ln>
                  <a:solidFill>
                    <a:srgbClr val="FF0000"/>
                  </a:solidFill>
                  <a:effectLst/>
                  <a:uFillTx/>
                  <a:latin typeface="+mn-lt"/>
                  <a:sym typeface="Helvetica Light"/>
                </a:endParaRPr>
              </a:p>
            </p:txBody>
          </p:sp>
          <p:sp>
            <p:nvSpPr>
              <p:cNvPr id="47" name="ZoneTexte 46"/>
              <p:cNvSpPr txBox="1"/>
              <p:nvPr/>
            </p:nvSpPr>
            <p:spPr>
              <a:xfrm>
                <a:off x="2957248" y="4835608"/>
                <a:ext cx="663191"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smtClean="0">
                    <a:ln>
                      <a:noFill/>
                    </a:ln>
                    <a:solidFill>
                      <a:srgbClr val="FF0000"/>
                    </a:solidFill>
                    <a:effectLst/>
                    <a:uFillTx/>
                    <a:latin typeface="+mn-lt"/>
                    <a:sym typeface="Helvetica Light"/>
                  </a:rPr>
                  <a:t>10W</a:t>
                </a:r>
              </a:p>
              <a:p>
                <a:pPr marL="0" marR="0" indent="0" algn="ctr" defTabSz="584200" rtl="0" fontAlgn="auto" latinLnBrk="0" hangingPunct="0">
                  <a:lnSpc>
                    <a:spcPct val="100000"/>
                  </a:lnSpc>
                  <a:spcBef>
                    <a:spcPts val="0"/>
                  </a:spcBef>
                  <a:spcAft>
                    <a:spcPts val="0"/>
                  </a:spcAft>
                  <a:buClrTx/>
                  <a:buSzTx/>
                  <a:buFontTx/>
                  <a:buNone/>
                  <a:tabLst/>
                </a:pPr>
                <a:r>
                  <a:rPr lang="en-US" sz="1200" dirty="0" smtClean="0">
                    <a:solidFill>
                      <a:srgbClr val="FF0000"/>
                    </a:solidFill>
                    <a:latin typeface="+mn-lt"/>
                    <a:sym typeface="Helvetica Light"/>
                  </a:rPr>
                  <a:t>1015nm</a:t>
                </a:r>
                <a:endParaRPr kumimoji="0" lang="en-US" sz="1200" b="0" i="0" u="none" strike="noStrike" cap="none" spc="0" normalizeH="0" baseline="0" dirty="0">
                  <a:ln>
                    <a:noFill/>
                  </a:ln>
                  <a:solidFill>
                    <a:srgbClr val="FF0000"/>
                  </a:solidFill>
                  <a:effectLst/>
                  <a:uFillTx/>
                  <a:latin typeface="+mn-lt"/>
                  <a:sym typeface="Helvetica Light"/>
                </a:endParaRPr>
              </a:p>
            </p:txBody>
          </p:sp>
          <p:sp>
            <p:nvSpPr>
              <p:cNvPr id="48" name="ZoneTexte 47"/>
              <p:cNvSpPr txBox="1"/>
              <p:nvPr/>
            </p:nvSpPr>
            <p:spPr>
              <a:xfrm>
                <a:off x="2007679" y="4824365"/>
                <a:ext cx="663191"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smtClean="0">
                    <a:ln>
                      <a:noFill/>
                    </a:ln>
                    <a:solidFill>
                      <a:srgbClr val="00B050"/>
                    </a:solidFill>
                    <a:effectLst/>
                    <a:uFillTx/>
                    <a:latin typeface="+mn-lt"/>
                    <a:sym typeface="Helvetica Light"/>
                  </a:rPr>
                  <a:t>1.5W</a:t>
                </a:r>
              </a:p>
              <a:p>
                <a:pPr marL="0" marR="0" indent="0" algn="ctr" defTabSz="584200" rtl="0" fontAlgn="auto" latinLnBrk="0" hangingPunct="0">
                  <a:lnSpc>
                    <a:spcPct val="100000"/>
                  </a:lnSpc>
                  <a:spcBef>
                    <a:spcPts val="0"/>
                  </a:spcBef>
                  <a:spcAft>
                    <a:spcPts val="0"/>
                  </a:spcAft>
                  <a:buClrTx/>
                  <a:buSzTx/>
                  <a:buFontTx/>
                  <a:buNone/>
                  <a:tabLst/>
                </a:pPr>
                <a:r>
                  <a:rPr lang="en-US" sz="1200" dirty="0" smtClean="0">
                    <a:solidFill>
                      <a:srgbClr val="00B050"/>
                    </a:solidFill>
                    <a:latin typeface="+mn-lt"/>
                    <a:sym typeface="Helvetica Light"/>
                  </a:rPr>
                  <a:t>507nm</a:t>
                </a:r>
                <a:endParaRPr kumimoji="0" lang="en-US" sz="1200" b="0" i="0" u="none" strike="noStrike" cap="none" spc="0" normalizeH="0" baseline="0" dirty="0">
                  <a:ln>
                    <a:noFill/>
                  </a:ln>
                  <a:solidFill>
                    <a:srgbClr val="00B050"/>
                  </a:solidFill>
                  <a:effectLst/>
                  <a:uFillTx/>
                  <a:latin typeface="+mn-lt"/>
                  <a:sym typeface="Helvetica Light"/>
                </a:endParaRPr>
              </a:p>
            </p:txBody>
          </p:sp>
          <p:sp>
            <p:nvSpPr>
              <p:cNvPr id="49" name="ZoneTexte 48"/>
              <p:cNvSpPr txBox="1"/>
              <p:nvPr/>
            </p:nvSpPr>
            <p:spPr>
              <a:xfrm>
                <a:off x="193829" y="4830332"/>
                <a:ext cx="663191"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smtClean="0">
                    <a:ln>
                      <a:noFill/>
                    </a:ln>
                    <a:solidFill>
                      <a:srgbClr val="7030A0"/>
                    </a:solidFill>
                    <a:effectLst/>
                    <a:uFillTx/>
                    <a:latin typeface="+mn-lt"/>
                    <a:sym typeface="Helvetica Light"/>
                  </a:rPr>
                  <a:t>50mW</a:t>
                </a:r>
              </a:p>
              <a:p>
                <a:pPr marL="0" marR="0" indent="0" algn="ctr" defTabSz="584200" rtl="0" fontAlgn="auto" latinLnBrk="0" hangingPunct="0">
                  <a:lnSpc>
                    <a:spcPct val="100000"/>
                  </a:lnSpc>
                  <a:spcBef>
                    <a:spcPts val="0"/>
                  </a:spcBef>
                  <a:spcAft>
                    <a:spcPts val="0"/>
                  </a:spcAft>
                  <a:buClrTx/>
                  <a:buSzTx/>
                  <a:buFontTx/>
                  <a:buNone/>
                  <a:tabLst/>
                </a:pPr>
                <a:r>
                  <a:rPr lang="en-US" sz="1200" dirty="0" smtClean="0">
                    <a:solidFill>
                      <a:srgbClr val="7030A0"/>
                    </a:solidFill>
                    <a:latin typeface="+mn-lt"/>
                    <a:sym typeface="Helvetica Light"/>
                  </a:rPr>
                  <a:t>254nm</a:t>
                </a:r>
                <a:endParaRPr kumimoji="0" lang="en-US" sz="1200" b="0" i="0" u="none" strike="noStrike" cap="none" spc="0" normalizeH="0" baseline="0" dirty="0">
                  <a:ln>
                    <a:noFill/>
                  </a:ln>
                  <a:solidFill>
                    <a:srgbClr val="7030A0"/>
                  </a:solidFill>
                  <a:effectLst/>
                  <a:uFillTx/>
                  <a:latin typeface="+mn-lt"/>
                  <a:sym typeface="Helvetica Light"/>
                </a:endParaRPr>
              </a:p>
            </p:txBody>
          </p:sp>
        </p:grpSp>
        <p:sp>
          <p:nvSpPr>
            <p:cNvPr id="10" name="TextBox 4"/>
            <p:cNvSpPr txBox="1"/>
            <p:nvPr/>
          </p:nvSpPr>
          <p:spPr>
            <a:xfrm>
              <a:off x="1063425" y="1653171"/>
              <a:ext cx="1077218" cy="318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000000"/>
                  </a:solidFill>
                  <a:effectLst/>
                  <a:uFillTx/>
                  <a:latin typeface="+mn-lt"/>
                  <a:ea typeface="+mn-ea"/>
                  <a:cs typeface="+mn-cs"/>
                  <a:sym typeface="Helvetica Light"/>
                </a:rPr>
                <a:t>-180MHz+Δ</a:t>
              </a:r>
              <a:endParaRPr kumimoji="0" lang="en-US" sz="14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11" name="TextBox 76"/>
            <p:cNvSpPr txBox="1"/>
            <p:nvPr/>
          </p:nvSpPr>
          <p:spPr>
            <a:xfrm>
              <a:off x="2044951" y="2353676"/>
              <a:ext cx="889494" cy="318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000000"/>
                  </a:solidFill>
                  <a:effectLst/>
                  <a:uFillTx/>
                  <a:latin typeface="+mn-lt"/>
                  <a:ea typeface="+mn-ea"/>
                  <a:cs typeface="+mn-cs"/>
                  <a:sym typeface="Helvetica Light"/>
                </a:rPr>
                <a:t>+180MHz</a:t>
              </a:r>
              <a:endParaRPr kumimoji="0" lang="en-US" sz="1400" b="0" i="0" u="none" strike="noStrike" cap="none" spc="0" normalizeH="0" baseline="0" dirty="0">
                <a:ln>
                  <a:noFill/>
                </a:ln>
                <a:solidFill>
                  <a:srgbClr val="000000"/>
                </a:solidFill>
                <a:effectLst/>
                <a:uFillTx/>
                <a:latin typeface="+mn-lt"/>
                <a:ea typeface="+mn-ea"/>
                <a:cs typeface="+mn-cs"/>
                <a:sym typeface="Helvetica Light"/>
              </a:endParaRPr>
            </a:p>
          </p:txBody>
        </p:sp>
      </p:grpSp>
      <p:grpSp>
        <p:nvGrpSpPr>
          <p:cNvPr id="54" name="Group 15"/>
          <p:cNvGrpSpPr/>
          <p:nvPr/>
        </p:nvGrpSpPr>
        <p:grpSpPr>
          <a:xfrm>
            <a:off x="5631312" y="2428957"/>
            <a:ext cx="5791654" cy="2995650"/>
            <a:chOff x="4365220" y="1952025"/>
            <a:chExt cx="5791654" cy="2995650"/>
          </a:xfrm>
        </p:grpSpPr>
        <p:grpSp>
          <p:nvGrpSpPr>
            <p:cNvPr id="55" name="Groupe 54"/>
            <p:cNvGrpSpPr/>
            <p:nvPr/>
          </p:nvGrpSpPr>
          <p:grpSpPr>
            <a:xfrm>
              <a:off x="4365220" y="1952025"/>
              <a:ext cx="5791654" cy="2569633"/>
              <a:chOff x="4365220" y="2886519"/>
              <a:chExt cx="5791654" cy="2569633"/>
            </a:xfrm>
          </p:grpSpPr>
          <p:cxnSp>
            <p:nvCxnSpPr>
              <p:cNvPr id="59" name="Connecteur droit 58"/>
              <p:cNvCxnSpPr/>
              <p:nvPr/>
            </p:nvCxnSpPr>
            <p:spPr>
              <a:xfrm>
                <a:off x="4480568" y="4070877"/>
                <a:ext cx="0" cy="529126"/>
              </a:xfrm>
              <a:prstGeom prst="line">
                <a:avLst/>
              </a:prstGeom>
              <a:noFill/>
              <a:ln w="25400" cap="flat">
                <a:solidFill>
                  <a:srgbClr val="FF0000"/>
                </a:solidFill>
                <a:prstDash val="solid"/>
                <a:miter lim="400000"/>
              </a:ln>
              <a:effectLst/>
              <a:sp3d/>
            </p:spPr>
            <p:style>
              <a:lnRef idx="0">
                <a:scrgbClr r="0" g="0" b="0"/>
              </a:lnRef>
              <a:fillRef idx="0">
                <a:scrgbClr r="0" g="0" b="0"/>
              </a:fillRef>
              <a:effectRef idx="0">
                <a:scrgbClr r="0" g="0" b="0"/>
              </a:effectRef>
              <a:fontRef idx="none"/>
            </p:style>
          </p:cxnSp>
          <p:sp>
            <p:nvSpPr>
              <p:cNvPr id="60" name="Corde 59"/>
              <p:cNvSpPr/>
              <p:nvPr/>
            </p:nvSpPr>
            <p:spPr>
              <a:xfrm rot="16200000">
                <a:off x="4297904" y="4470095"/>
                <a:ext cx="381837" cy="247205"/>
              </a:xfrm>
              <a:prstGeom prst="chord">
                <a:avLst>
                  <a:gd name="adj1" fmla="val 5259917"/>
                  <a:gd name="adj2" fmla="val 16200000"/>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61" name="Rectangle à coins arrondis 60"/>
              <p:cNvSpPr/>
              <p:nvPr/>
            </p:nvSpPr>
            <p:spPr>
              <a:xfrm>
                <a:off x="5568631" y="4934023"/>
                <a:ext cx="1115367" cy="522129"/>
              </a:xfrm>
              <a:prstGeom prst="roundRect">
                <a:avLst/>
              </a:prstGeom>
              <a:ln/>
            </p:spPr>
            <p:style>
              <a:lnRef idx="1">
                <a:schemeClr val="dk1"/>
              </a:lnRef>
              <a:fillRef idx="2">
                <a:schemeClr val="dk1"/>
              </a:fillRef>
              <a:effectRef idx="1">
                <a:schemeClr val="dk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chemeClr val="tx1"/>
                    </a:solidFill>
                    <a:effectLst/>
                    <a:uFillTx/>
                    <a:latin typeface="+mn-lt"/>
                    <a:ea typeface="+mn-ea"/>
                    <a:cs typeface="+mn-cs"/>
                    <a:sym typeface="Helvetica Light"/>
                  </a:rPr>
                  <a:t>ECDL</a:t>
                </a:r>
                <a:endParaRPr kumimoji="0" lang="en-US" sz="2400" b="0" i="0" u="none" strike="noStrike" cap="none" spc="0" normalizeH="0" baseline="0" dirty="0">
                  <a:ln>
                    <a:noFill/>
                  </a:ln>
                  <a:solidFill>
                    <a:schemeClr val="tx1"/>
                  </a:solidFill>
                  <a:effectLst/>
                  <a:uFillTx/>
                  <a:latin typeface="+mn-lt"/>
                  <a:ea typeface="+mn-ea"/>
                  <a:cs typeface="+mn-cs"/>
                  <a:sym typeface="Helvetica Light"/>
                </a:endParaRPr>
              </a:p>
            </p:txBody>
          </p:sp>
          <p:sp>
            <p:nvSpPr>
              <p:cNvPr id="62" name="Bouton d’action : Suivant 61">
                <a:hlinkClick r:id="" action="ppaction://hlinkshowjump?jump=nextslide" highlightClick="1"/>
              </p:cNvPr>
              <p:cNvSpPr/>
              <p:nvPr/>
            </p:nvSpPr>
            <p:spPr>
              <a:xfrm>
                <a:off x="4900639" y="5020682"/>
                <a:ext cx="399853" cy="348813"/>
              </a:xfrm>
              <a:prstGeom prst="actionButtonForwardNex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endParaRPr kumimoji="0" lang="en-US" sz="1600" b="0" i="0" u="none" strike="noStrike" cap="none" spc="0" normalizeH="0" baseline="0" dirty="0">
                  <a:ln>
                    <a:noFill/>
                  </a:ln>
                  <a:solidFill>
                    <a:schemeClr val="tx1"/>
                  </a:solidFill>
                  <a:effectLst/>
                  <a:uFillTx/>
                  <a:latin typeface="Calibri" panose="020F0502020204030204" pitchFamily="34" charset="0"/>
                  <a:sym typeface="Helvetica Light"/>
                </a:endParaRPr>
              </a:p>
            </p:txBody>
          </p:sp>
          <p:sp>
            <p:nvSpPr>
              <p:cNvPr id="63" name="Rectangle 62"/>
              <p:cNvSpPr/>
              <p:nvPr/>
            </p:nvSpPr>
            <p:spPr>
              <a:xfrm>
                <a:off x="6007796" y="3949908"/>
                <a:ext cx="248638" cy="237482"/>
              </a:xfrm>
              <a:prstGeom prst="rect">
                <a:avLst/>
              </a:prstGeom>
              <a:no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cxnSp>
            <p:nvCxnSpPr>
              <p:cNvPr id="64" name="Connecteur droit 63"/>
              <p:cNvCxnSpPr/>
              <p:nvPr/>
            </p:nvCxnSpPr>
            <p:spPr>
              <a:xfrm>
                <a:off x="6007796" y="3937189"/>
                <a:ext cx="248638" cy="237482"/>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65" name="Connecteur droit 64"/>
              <p:cNvCxnSpPr>
                <a:stCxn id="61" idx="0"/>
              </p:cNvCxnSpPr>
              <p:nvPr/>
            </p:nvCxnSpPr>
            <p:spPr>
              <a:xfrm flipV="1">
                <a:off x="6126315" y="3107119"/>
                <a:ext cx="0" cy="1826904"/>
              </a:xfrm>
              <a:prstGeom prst="line">
                <a:avLst/>
              </a:prstGeom>
              <a:noFill/>
              <a:ln w="25400" cap="flat">
                <a:solidFill>
                  <a:srgbClr val="FF0000"/>
                </a:solidFill>
                <a:prstDash val="solid"/>
                <a:miter lim="400000"/>
              </a:ln>
              <a:effectLst/>
              <a:sp3d/>
            </p:spPr>
            <p:style>
              <a:lnRef idx="0">
                <a:scrgbClr r="0" g="0" b="0"/>
              </a:lnRef>
              <a:fillRef idx="0">
                <a:scrgbClr r="0" g="0" b="0"/>
              </a:fillRef>
              <a:effectRef idx="0">
                <a:scrgbClr r="0" g="0" b="0"/>
              </a:effectRef>
              <a:fontRef idx="none"/>
            </p:style>
          </p:cxnSp>
          <p:cxnSp>
            <p:nvCxnSpPr>
              <p:cNvPr id="66" name="Connecteur droit 65"/>
              <p:cNvCxnSpPr/>
              <p:nvPr/>
            </p:nvCxnSpPr>
            <p:spPr>
              <a:xfrm flipV="1">
                <a:off x="4484005" y="4063403"/>
                <a:ext cx="1649184" cy="7474"/>
              </a:xfrm>
              <a:prstGeom prst="line">
                <a:avLst/>
              </a:prstGeom>
              <a:noFill/>
              <a:ln w="25400" cap="flat">
                <a:solidFill>
                  <a:srgbClr val="FF0000"/>
                </a:solidFill>
                <a:prstDash val="solid"/>
                <a:miter lim="400000"/>
              </a:ln>
              <a:effectLst/>
              <a:sp3d/>
            </p:spPr>
            <p:style>
              <a:lnRef idx="0">
                <a:scrgbClr r="0" g="0" b="0"/>
              </a:lnRef>
              <a:fillRef idx="0">
                <a:scrgbClr r="0" g="0" b="0"/>
              </a:fillRef>
              <a:effectRef idx="0">
                <a:scrgbClr r="0" g="0" b="0"/>
              </a:effectRef>
              <a:fontRef idx="none"/>
            </p:style>
          </p:cxnSp>
          <p:sp>
            <p:nvSpPr>
              <p:cNvPr id="67" name="Rectangle 66"/>
              <p:cNvSpPr/>
              <p:nvPr/>
            </p:nvSpPr>
            <p:spPr>
              <a:xfrm>
                <a:off x="5150519" y="3910756"/>
                <a:ext cx="486449" cy="287258"/>
              </a:xfrm>
              <a:prstGeom prst="rect">
                <a:avLst/>
              </a:prstGeom>
              <a:ln/>
            </p:spPr>
            <p:style>
              <a:lnRef idx="2">
                <a:schemeClr val="dk1">
                  <a:shade val="50000"/>
                </a:schemeClr>
              </a:lnRef>
              <a:fillRef idx="1">
                <a:schemeClr val="dk1"/>
              </a:fillRef>
              <a:effectRef idx="0">
                <a:schemeClr val="dk1"/>
              </a:effectRef>
              <a:fontRef idx="minor">
                <a:schemeClr val="lt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smtClean="0">
                    <a:ln>
                      <a:noFill/>
                    </a:ln>
                    <a:solidFill>
                      <a:srgbClr val="FFFFFF"/>
                    </a:solidFill>
                    <a:effectLst/>
                    <a:uFillTx/>
                    <a:latin typeface="+mn-lt"/>
                    <a:ea typeface="+mn-ea"/>
                    <a:cs typeface="+mn-cs"/>
                    <a:sym typeface="Helvetica Light"/>
                  </a:rPr>
                  <a:t>AOM</a:t>
                </a:r>
                <a:endParaRPr kumimoji="0" lang="en-US" sz="12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68" name="Rectangle 67"/>
              <p:cNvSpPr/>
              <p:nvPr/>
            </p:nvSpPr>
            <p:spPr>
              <a:xfrm rot="7768384">
                <a:off x="5890075" y="3058635"/>
                <a:ext cx="408643" cy="64412"/>
              </a:xfrm>
              <a:prstGeom prst="rect">
                <a:avLst/>
              </a:prstGeom>
              <a:solidFill>
                <a:schemeClr val="bg1">
                  <a:lumMod val="65000"/>
                </a:schemeClr>
              </a:solidFill>
              <a:ln w="9525"/>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cxnSp>
            <p:nvCxnSpPr>
              <p:cNvPr id="69" name="Connecteur droit 68"/>
              <p:cNvCxnSpPr>
                <a:stCxn id="68" idx="0"/>
              </p:cNvCxnSpPr>
              <p:nvPr/>
            </p:nvCxnSpPr>
            <p:spPr>
              <a:xfrm flipV="1">
                <a:off x="6119257" y="3098511"/>
                <a:ext cx="743767" cy="12804"/>
              </a:xfrm>
              <a:prstGeom prst="line">
                <a:avLst/>
              </a:prstGeom>
              <a:noFill/>
              <a:ln w="25400" cap="flat">
                <a:solidFill>
                  <a:srgbClr val="FF0000"/>
                </a:solidFill>
                <a:prstDash val="solid"/>
                <a:miter lim="400000"/>
              </a:ln>
              <a:effectLst/>
              <a:sp3d/>
            </p:spPr>
            <p:style>
              <a:lnRef idx="0">
                <a:scrgbClr r="0" g="0" b="0"/>
              </a:lnRef>
              <a:fillRef idx="0">
                <a:scrgbClr r="0" g="0" b="0"/>
              </a:fillRef>
              <a:effectRef idx="0">
                <a:scrgbClr r="0" g="0" b="0"/>
              </a:effectRef>
              <a:fontRef idx="none"/>
            </p:style>
          </p:cxnSp>
          <p:sp>
            <p:nvSpPr>
              <p:cNvPr id="70" name="Triangle isocèle 69"/>
              <p:cNvSpPr/>
              <p:nvPr/>
            </p:nvSpPr>
            <p:spPr>
              <a:xfrm rot="5400000">
                <a:off x="6580955" y="2834031"/>
                <a:ext cx="373776" cy="529016"/>
              </a:xfrm>
              <a:prstGeom prst="triangle">
                <a:avLst/>
              </a:prstGeom>
              <a:ln/>
            </p:spPr>
            <p:style>
              <a:lnRef idx="1">
                <a:schemeClr val="accent5"/>
              </a:lnRef>
              <a:fillRef idx="2">
                <a:schemeClr val="accent5"/>
              </a:fillRef>
              <a:effectRef idx="1">
                <a:schemeClr val="accent5"/>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71" name="Rectangle 70"/>
              <p:cNvSpPr/>
              <p:nvPr/>
            </p:nvSpPr>
            <p:spPr>
              <a:xfrm rot="10800000">
                <a:off x="7281393" y="2976076"/>
                <a:ext cx="633047" cy="244869"/>
              </a:xfrm>
              <a:prstGeom prst="rect">
                <a:avLst/>
              </a:prstGeom>
              <a:ln/>
            </p:spPr>
            <p:style>
              <a:lnRef idx="1">
                <a:schemeClr val="accent2"/>
              </a:lnRef>
              <a:fillRef idx="2">
                <a:schemeClr val="accent2"/>
              </a:fillRef>
              <a:effectRef idx="1">
                <a:schemeClr val="accent2"/>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72" name="ZoneTexte 71"/>
              <p:cNvSpPr txBox="1"/>
              <p:nvPr/>
            </p:nvSpPr>
            <p:spPr>
              <a:xfrm>
                <a:off x="6421956" y="3398148"/>
                <a:ext cx="639978" cy="318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FF0000"/>
                    </a:solidFill>
                    <a:effectLst/>
                    <a:uFillTx/>
                    <a:latin typeface="+mn-lt"/>
                    <a:ea typeface="+mn-ea"/>
                    <a:cs typeface="+mn-cs"/>
                    <a:sym typeface="Helvetica Light"/>
                  </a:rPr>
                  <a:t>YDFA</a:t>
                </a:r>
                <a:endParaRPr kumimoji="0" lang="en-US" sz="1400" b="0" i="0" u="none" strike="noStrike" cap="none" spc="0" normalizeH="0" baseline="0" dirty="0">
                  <a:ln>
                    <a:noFill/>
                  </a:ln>
                  <a:solidFill>
                    <a:srgbClr val="FF0000"/>
                  </a:solidFill>
                  <a:effectLst/>
                  <a:uFillTx/>
                  <a:latin typeface="+mn-lt"/>
                  <a:ea typeface="+mn-ea"/>
                  <a:cs typeface="+mn-cs"/>
                  <a:sym typeface="Helvetica Light"/>
                </a:endParaRPr>
              </a:p>
            </p:txBody>
          </p:sp>
          <p:sp>
            <p:nvSpPr>
              <p:cNvPr id="73" name="ZoneTexte 72"/>
              <p:cNvSpPr txBox="1"/>
              <p:nvPr/>
            </p:nvSpPr>
            <p:spPr>
              <a:xfrm>
                <a:off x="7281393" y="3381294"/>
                <a:ext cx="639978" cy="318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00B050"/>
                    </a:solidFill>
                    <a:effectLst/>
                    <a:uFillTx/>
                    <a:latin typeface="+mn-lt"/>
                    <a:ea typeface="+mn-ea"/>
                    <a:cs typeface="+mn-cs"/>
                    <a:sym typeface="Helvetica Light"/>
                  </a:rPr>
                  <a:t>PPLN</a:t>
                </a:r>
                <a:endParaRPr kumimoji="0" lang="en-US" sz="1400" b="0" i="0" u="none" strike="noStrike" cap="none" spc="0" normalizeH="0" baseline="0" dirty="0">
                  <a:ln>
                    <a:noFill/>
                  </a:ln>
                  <a:solidFill>
                    <a:srgbClr val="00B050"/>
                  </a:solidFill>
                  <a:effectLst/>
                  <a:uFillTx/>
                  <a:latin typeface="+mn-lt"/>
                  <a:ea typeface="+mn-ea"/>
                  <a:cs typeface="+mn-cs"/>
                  <a:sym typeface="Helvetica Light"/>
                </a:endParaRPr>
              </a:p>
            </p:txBody>
          </p:sp>
          <p:sp>
            <p:nvSpPr>
              <p:cNvPr id="74" name="ZoneTexte 73"/>
              <p:cNvSpPr txBox="1"/>
              <p:nvPr/>
            </p:nvSpPr>
            <p:spPr>
              <a:xfrm>
                <a:off x="7986212" y="3308255"/>
                <a:ext cx="1015565"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7030A0"/>
                    </a:solidFill>
                    <a:effectLst/>
                    <a:uFillTx/>
                    <a:latin typeface="+mn-lt"/>
                    <a:ea typeface="+mn-ea"/>
                    <a:cs typeface="+mn-cs"/>
                    <a:sym typeface="Helvetica Light"/>
                  </a:rPr>
                  <a:t>BBO bow-tie cavity</a:t>
                </a:r>
                <a:endParaRPr kumimoji="0" lang="en-US" sz="1400" b="0" i="0" u="none" strike="noStrike" cap="none" spc="0" normalizeH="0" baseline="0" dirty="0">
                  <a:ln>
                    <a:noFill/>
                  </a:ln>
                  <a:solidFill>
                    <a:srgbClr val="7030A0"/>
                  </a:solidFill>
                  <a:effectLst/>
                  <a:uFillTx/>
                  <a:latin typeface="+mn-lt"/>
                  <a:ea typeface="+mn-ea"/>
                  <a:cs typeface="+mn-cs"/>
                  <a:sym typeface="Helvetica Light"/>
                </a:endParaRPr>
              </a:p>
            </p:txBody>
          </p:sp>
          <p:cxnSp>
            <p:nvCxnSpPr>
              <p:cNvPr id="75" name="Connecteur droit 74"/>
              <p:cNvCxnSpPr>
                <a:stCxn id="70" idx="0"/>
                <a:endCxn id="71" idx="3"/>
              </p:cNvCxnSpPr>
              <p:nvPr/>
            </p:nvCxnSpPr>
            <p:spPr>
              <a:xfrm flipV="1">
                <a:off x="7032351" y="3098510"/>
                <a:ext cx="249042" cy="29"/>
              </a:xfrm>
              <a:prstGeom prst="line">
                <a:avLst/>
              </a:prstGeom>
              <a:noFill/>
              <a:ln w="25400" cap="flat">
                <a:solidFill>
                  <a:srgbClr val="00B050"/>
                </a:solidFill>
                <a:prstDash val="solid"/>
                <a:miter lim="400000"/>
              </a:ln>
              <a:effectLst/>
              <a:sp3d/>
            </p:spPr>
            <p:style>
              <a:lnRef idx="0">
                <a:scrgbClr r="0" g="0" b="0"/>
              </a:lnRef>
              <a:fillRef idx="0">
                <a:scrgbClr r="0" g="0" b="0"/>
              </a:fillRef>
              <a:effectRef idx="0">
                <a:scrgbClr r="0" g="0" b="0"/>
              </a:effectRef>
              <a:fontRef idx="none"/>
            </p:style>
          </p:cxnSp>
          <p:cxnSp>
            <p:nvCxnSpPr>
              <p:cNvPr id="76" name="Connecteur droit 75"/>
              <p:cNvCxnSpPr>
                <a:stCxn id="71" idx="1"/>
              </p:cNvCxnSpPr>
              <p:nvPr/>
            </p:nvCxnSpPr>
            <p:spPr>
              <a:xfrm flipV="1">
                <a:off x="7914440" y="3090841"/>
                <a:ext cx="2242434" cy="7669"/>
              </a:xfrm>
              <a:prstGeom prst="line">
                <a:avLst/>
              </a:prstGeom>
              <a:noFill/>
              <a:ln w="25400" cap="flat">
                <a:solidFill>
                  <a:srgbClr val="7030A0"/>
                </a:solidFill>
                <a:prstDash val="solid"/>
                <a:miter lim="400000"/>
              </a:ln>
              <a:effectLst/>
              <a:sp3d/>
            </p:spPr>
            <p:style>
              <a:lnRef idx="0">
                <a:scrgbClr r="0" g="0" b="0"/>
              </a:lnRef>
              <a:fillRef idx="0">
                <a:scrgbClr r="0" g="0" b="0"/>
              </a:fillRef>
              <a:effectRef idx="0">
                <a:scrgbClr r="0" g="0" b="0"/>
              </a:effectRef>
              <a:fontRef idx="none"/>
            </p:style>
          </p:cxnSp>
          <p:sp>
            <p:nvSpPr>
              <p:cNvPr id="77" name="Rectangle 76"/>
              <p:cNvSpPr/>
              <p:nvPr/>
            </p:nvSpPr>
            <p:spPr>
              <a:xfrm rot="10800000">
                <a:off x="8177472" y="2977837"/>
                <a:ext cx="633047" cy="244869"/>
              </a:xfrm>
              <a:prstGeom prst="rect">
                <a:avLst/>
              </a:prstGeom>
              <a:ln/>
            </p:spPr>
            <p:style>
              <a:lnRef idx="1">
                <a:schemeClr val="accent6"/>
              </a:lnRef>
              <a:fillRef idx="2">
                <a:schemeClr val="accent6"/>
              </a:fillRef>
              <a:effectRef idx="1">
                <a:schemeClr val="accent6"/>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cxnSp>
            <p:nvCxnSpPr>
              <p:cNvPr id="78" name="Connecteur droit 77"/>
              <p:cNvCxnSpPr/>
              <p:nvPr/>
            </p:nvCxnSpPr>
            <p:spPr>
              <a:xfrm flipH="1">
                <a:off x="4478421" y="4784616"/>
                <a:ext cx="2147" cy="44114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79" name="Connecteur droit 78"/>
              <p:cNvCxnSpPr>
                <a:endCxn id="62" idx="2"/>
              </p:cNvCxnSpPr>
              <p:nvPr/>
            </p:nvCxnSpPr>
            <p:spPr>
              <a:xfrm>
                <a:off x="4480568" y="5195087"/>
                <a:ext cx="420071" cy="2"/>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80" name="Connecteur droit 79"/>
              <p:cNvCxnSpPr>
                <a:stCxn id="62" idx="0"/>
                <a:endCxn id="61" idx="1"/>
              </p:cNvCxnSpPr>
              <p:nvPr/>
            </p:nvCxnSpPr>
            <p:spPr>
              <a:xfrm flipV="1">
                <a:off x="5300492" y="5195088"/>
                <a:ext cx="268139" cy="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81" name="ZoneTexte 80"/>
              <p:cNvSpPr txBox="1"/>
              <p:nvPr/>
            </p:nvSpPr>
            <p:spPr>
              <a:xfrm>
                <a:off x="4517982" y="4676469"/>
                <a:ext cx="1237519" cy="318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000000"/>
                    </a:solidFill>
                    <a:effectLst/>
                    <a:uFillTx/>
                    <a:latin typeface="+mn-lt"/>
                    <a:ea typeface="+mn-ea"/>
                    <a:cs typeface="+mn-cs"/>
                    <a:sym typeface="Helvetica Light"/>
                  </a:rPr>
                  <a:t>Beat note lock</a:t>
                </a:r>
                <a:endParaRPr kumimoji="0" lang="en-US" sz="1400" b="0" i="0" u="none" strike="noStrike" cap="none" spc="0" normalizeH="0" baseline="0" dirty="0">
                  <a:ln>
                    <a:noFill/>
                  </a:ln>
                  <a:solidFill>
                    <a:srgbClr val="000000"/>
                  </a:solidFill>
                  <a:effectLst/>
                  <a:uFillTx/>
                  <a:latin typeface="+mn-lt"/>
                  <a:ea typeface="+mn-ea"/>
                  <a:cs typeface="+mn-cs"/>
                  <a:sym typeface="Helvetica Light"/>
                </a:endParaRPr>
              </a:p>
            </p:txBody>
          </p:sp>
        </p:grpSp>
        <p:sp>
          <p:nvSpPr>
            <p:cNvPr id="56" name="TextBox 83"/>
            <p:cNvSpPr txBox="1"/>
            <p:nvPr/>
          </p:nvSpPr>
          <p:spPr>
            <a:xfrm>
              <a:off x="4878772" y="3289466"/>
              <a:ext cx="1077218" cy="318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000000"/>
                  </a:solidFill>
                  <a:effectLst/>
                  <a:uFillTx/>
                  <a:latin typeface="+mn-lt"/>
                  <a:ea typeface="+mn-ea"/>
                  <a:cs typeface="+mn-cs"/>
                  <a:sym typeface="Helvetica Light"/>
                </a:rPr>
                <a:t>-180MHz+Δ</a:t>
              </a:r>
              <a:endParaRPr kumimoji="0" lang="en-US" sz="1400" b="0" i="0" u="none" strike="noStrike" cap="none" spc="0" normalizeH="0" baseline="0" dirty="0">
                <a:ln>
                  <a:noFill/>
                </a:ln>
                <a:solidFill>
                  <a:srgbClr val="000000"/>
                </a:solidFill>
                <a:effectLst/>
                <a:uFillTx/>
                <a:latin typeface="+mn-lt"/>
                <a:ea typeface="+mn-ea"/>
                <a:cs typeface="+mn-cs"/>
                <a:sym typeface="Helvetica Light"/>
              </a:endParaRPr>
            </a:p>
          </p:txBody>
        </p:sp>
        <p:cxnSp>
          <p:nvCxnSpPr>
            <p:cNvPr id="57" name="Connecteur droit 164"/>
            <p:cNvCxnSpPr/>
            <p:nvPr/>
          </p:nvCxnSpPr>
          <p:spPr>
            <a:xfrm flipH="1" flipV="1">
              <a:off x="5093146" y="4453100"/>
              <a:ext cx="223" cy="386268"/>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58" name="ZoneTexte 168"/>
            <p:cNvSpPr txBox="1"/>
            <p:nvPr/>
          </p:nvSpPr>
          <p:spPr>
            <a:xfrm>
              <a:off x="5197908" y="4629639"/>
              <a:ext cx="850894" cy="318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000000"/>
                  </a:solidFill>
                  <a:effectLst/>
                  <a:uFillTx/>
                  <a:latin typeface="+mn-lt"/>
                  <a:ea typeface="+mn-ea"/>
                  <a:cs typeface="+mn-cs"/>
                  <a:sym typeface="Helvetica Light"/>
                </a:rPr>
                <a:t>DC offset</a:t>
              </a:r>
              <a:endParaRPr kumimoji="0" lang="en-US" sz="1400" b="0" i="0" u="none" strike="noStrike" cap="none" spc="0" normalizeH="0" baseline="0" dirty="0">
                <a:ln>
                  <a:noFill/>
                </a:ln>
                <a:solidFill>
                  <a:srgbClr val="000000"/>
                </a:solidFill>
                <a:effectLst/>
                <a:uFillTx/>
                <a:latin typeface="+mn-lt"/>
                <a:ea typeface="+mn-ea"/>
                <a:cs typeface="+mn-cs"/>
                <a:sym typeface="Helvetica Light"/>
              </a:endParaRPr>
            </a:p>
          </p:txBody>
        </p:sp>
      </p:grpSp>
      <p:sp>
        <p:nvSpPr>
          <p:cNvPr id="83" name="ZoneTexte 82"/>
          <p:cNvSpPr txBox="1"/>
          <p:nvPr/>
        </p:nvSpPr>
        <p:spPr>
          <a:xfrm>
            <a:off x="10284856" y="2685464"/>
            <a:ext cx="1015565"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7030A0"/>
                </a:solidFill>
                <a:effectLst/>
                <a:uFillTx/>
                <a:latin typeface="+mn-lt"/>
                <a:ea typeface="+mn-ea"/>
                <a:cs typeface="+mn-cs"/>
                <a:sym typeface="Helvetica Light"/>
              </a:rPr>
              <a:t>To 2D MOT</a:t>
            </a:r>
            <a:endParaRPr kumimoji="0" lang="en-US" sz="1400" b="0" i="0" u="none" strike="noStrike" cap="none" spc="0" normalizeH="0" baseline="0" dirty="0">
              <a:ln>
                <a:noFill/>
              </a:ln>
              <a:solidFill>
                <a:srgbClr val="7030A0"/>
              </a:solidFill>
              <a:effectLst/>
              <a:uFillTx/>
              <a:latin typeface="+mn-lt"/>
              <a:ea typeface="+mn-ea"/>
              <a:cs typeface="+mn-cs"/>
              <a:sym typeface="Helvetica Light"/>
            </a:endParaRPr>
          </a:p>
        </p:txBody>
      </p:sp>
      <p:sp>
        <p:nvSpPr>
          <p:cNvPr id="84" name="ZoneTexte 83"/>
          <p:cNvSpPr txBox="1"/>
          <p:nvPr/>
        </p:nvSpPr>
        <p:spPr>
          <a:xfrm>
            <a:off x="10461042" y="3375454"/>
            <a:ext cx="96192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smtClean="0">
                <a:ln>
                  <a:noFill/>
                </a:ln>
                <a:solidFill>
                  <a:srgbClr val="7030A0"/>
                </a:solidFill>
                <a:effectLst/>
                <a:uFillTx/>
                <a:latin typeface="+mn-lt"/>
                <a:sym typeface="Helvetica Light"/>
              </a:rPr>
              <a:t>30mW</a:t>
            </a:r>
          </a:p>
          <a:p>
            <a:pPr marL="0" marR="0" indent="0" algn="ctr" defTabSz="584200" rtl="0" fontAlgn="auto" latinLnBrk="0" hangingPunct="0">
              <a:lnSpc>
                <a:spcPct val="100000"/>
              </a:lnSpc>
              <a:spcBef>
                <a:spcPts val="0"/>
              </a:spcBef>
              <a:spcAft>
                <a:spcPts val="0"/>
              </a:spcAft>
              <a:buClrTx/>
              <a:buSzTx/>
              <a:buFontTx/>
              <a:buNone/>
              <a:tabLst/>
            </a:pPr>
            <a:r>
              <a:rPr lang="en-US" sz="1200" dirty="0" smtClean="0">
                <a:solidFill>
                  <a:srgbClr val="7030A0"/>
                </a:solidFill>
                <a:latin typeface="+mn-lt"/>
                <a:sym typeface="Helvetica Light"/>
              </a:rPr>
              <a:t>254nm</a:t>
            </a:r>
            <a:endParaRPr kumimoji="0" lang="en-US" sz="1200" b="0" i="0" u="none" strike="noStrike" cap="none" spc="0" normalizeH="0" baseline="0" dirty="0">
              <a:ln>
                <a:noFill/>
              </a:ln>
              <a:solidFill>
                <a:srgbClr val="7030A0"/>
              </a:solidFill>
              <a:effectLst/>
              <a:uFillTx/>
              <a:latin typeface="+mn-lt"/>
              <a:sym typeface="Helvetica Light"/>
            </a:endParaRPr>
          </a:p>
        </p:txBody>
      </p:sp>
      <p:sp>
        <p:nvSpPr>
          <p:cNvPr id="7" name="ZoneTexte 6"/>
          <p:cNvSpPr txBox="1"/>
          <p:nvPr/>
        </p:nvSpPr>
        <p:spPr>
          <a:xfrm>
            <a:off x="9148549" y="4722391"/>
            <a:ext cx="597051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Helvetica Light"/>
              </a:rPr>
              <a:t>Initial results:</a:t>
            </a:r>
            <a:endParaRPr kumimoji="0" lang="en-US" sz="24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85" name="ZoneTexte 84"/>
          <p:cNvSpPr txBox="1"/>
          <p:nvPr/>
        </p:nvSpPr>
        <p:spPr>
          <a:xfrm>
            <a:off x="194452" y="6514623"/>
            <a:ext cx="6589781"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Helvetica Light"/>
              </a:rPr>
              <a:t>Loading time constants similar: ~675ms</a:t>
            </a:r>
            <a:endParaRPr kumimoji="0" lang="en-US" sz="24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87" name="ZoneTexte 86"/>
          <p:cNvSpPr txBox="1"/>
          <p:nvPr/>
        </p:nvSpPr>
        <p:spPr>
          <a:xfrm>
            <a:off x="684107" y="7412017"/>
            <a:ext cx="6589781"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Helvetica Light"/>
              </a:rPr>
              <a:t>Clear increase in atom count: ~2x </a:t>
            </a:r>
            <a:endParaRPr kumimoji="0" lang="en-US" sz="24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88" name="ZoneTexte 87"/>
          <p:cNvSpPr txBox="1"/>
          <p:nvPr/>
        </p:nvSpPr>
        <p:spPr>
          <a:xfrm rot="21251836">
            <a:off x="789120" y="8492401"/>
            <a:ext cx="5043845" cy="656590"/>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kumimoji="0" lang="en-US" b="0" i="0" u="none" strike="noStrike" cap="none" spc="0" normalizeH="0" baseline="0" dirty="0" smtClean="0">
                <a:ln>
                  <a:noFill/>
                </a:ln>
                <a:solidFill>
                  <a:srgbClr val="000000"/>
                </a:solidFill>
                <a:effectLst/>
                <a:uFillTx/>
                <a:latin typeface="+mn-lt"/>
                <a:ea typeface="+mn-ea"/>
                <a:cs typeface="+mn-cs"/>
                <a:sym typeface="Helvetica Light"/>
              </a:rPr>
              <a:t>Room for improvement!</a:t>
            </a:r>
            <a:endParaRPr kumimoji="0" lang="en-US" b="0" i="0" u="none" strike="noStrike" cap="none" spc="0" normalizeH="0" baseline="0" dirty="0">
              <a:ln>
                <a:noFill/>
              </a:ln>
              <a:solidFill>
                <a:srgbClr val="000000"/>
              </a:solidFill>
              <a:effectLst/>
              <a:uFillTx/>
              <a:latin typeface="+mn-lt"/>
              <a:ea typeface="+mn-ea"/>
              <a:cs typeface="+mn-cs"/>
              <a:sym typeface="Helvetica Light"/>
            </a:endParaRPr>
          </a:p>
        </p:txBody>
      </p:sp>
      <p:sp>
        <p:nvSpPr>
          <p:cNvPr id="82" name="Espace réservé du numéro de diapositive 81"/>
          <p:cNvSpPr>
            <a:spLocks noGrp="1"/>
          </p:cNvSpPr>
          <p:nvPr>
            <p:ph type="sldNum" sz="quarter" idx="2"/>
          </p:nvPr>
        </p:nvSpPr>
        <p:spPr>
          <a:xfrm>
            <a:off x="12455423" y="82923"/>
            <a:ext cx="368504" cy="381000"/>
          </a:xfrm>
        </p:spPr>
        <p:txBody>
          <a:bodyPr/>
          <a:lstStyle/>
          <a:p>
            <a:fld id="{86CB4B4D-7CA3-9044-876B-883B54F8677D}" type="slidenum">
              <a:rPr lang="en-US" smtClean="0"/>
              <a:t>16</a:t>
            </a:fld>
            <a:endParaRPr lang="en-US" dirty="0"/>
          </a:p>
        </p:txBody>
      </p:sp>
    </p:spTree>
    <p:extLst>
      <p:ext uri="{BB962C8B-B14F-4D97-AF65-F5344CB8AC3E}">
        <p14:creationId xmlns:p14="http://schemas.microsoft.com/office/powerpoint/2010/main" val="330486102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4"/>
                                        </p:tgtEl>
                                        <p:attrNameLst>
                                          <p:attrName>style.visibility</p:attrName>
                                        </p:attrNameLst>
                                      </p:cBhvr>
                                      <p:to>
                                        <p:strVal val="visible"/>
                                      </p:to>
                                    </p:set>
                                  </p:childTnLst>
                                </p:cTn>
                              </p:par>
                              <p:par>
                                <p:cTn id="15" presetID="10" presetClass="entr" presetSubtype="0" fill="hold" grpId="0" nodeType="withEffect">
                                  <p:stCondLst>
                                    <p:cond delay="0"/>
                                  </p:stCondLst>
                                  <p:childTnLst>
                                    <p:set>
                                      <p:cBhvr>
                                        <p:cTn id="16" dur="1" fill="hold">
                                          <p:stCondLst>
                                            <p:cond delay="0"/>
                                          </p:stCondLst>
                                        </p:cTn>
                                        <p:tgtEl>
                                          <p:spTgt spid="83"/>
                                        </p:tgtEl>
                                        <p:attrNameLst>
                                          <p:attrName>style.visibility</p:attrName>
                                        </p:attrNameLst>
                                      </p:cBhvr>
                                      <p:to>
                                        <p:strVal val="visible"/>
                                      </p:to>
                                    </p:set>
                                    <p:animEffect transition="in" filter="fade">
                                      <p:cBhvr>
                                        <p:cTn id="17" dur="500"/>
                                        <p:tgtEl>
                                          <p:spTgt spid="8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4"/>
                                        </p:tgtEl>
                                        <p:attrNameLst>
                                          <p:attrName>style.visibility</p:attrName>
                                        </p:attrNameLst>
                                      </p:cBhvr>
                                      <p:to>
                                        <p:strVal val="visible"/>
                                      </p:to>
                                    </p:set>
                                    <p:animEffect transition="in" filter="fade">
                                      <p:cBhvr>
                                        <p:cTn id="20" dur="500"/>
                                        <p:tgtEl>
                                          <p:spTgt spid="8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5"/>
                                        </p:tgtEl>
                                        <p:attrNameLst>
                                          <p:attrName>style.visibility</p:attrName>
                                        </p:attrNameLst>
                                      </p:cBhvr>
                                      <p:to>
                                        <p:strVal val="visible"/>
                                      </p:to>
                                    </p:set>
                                    <p:animEffect transition="in" filter="fade">
                                      <p:cBhvr>
                                        <p:cTn id="31" dur="500"/>
                                        <p:tgtEl>
                                          <p:spTgt spid="8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7"/>
                                        </p:tgtEl>
                                        <p:attrNameLst>
                                          <p:attrName>style.visibility</p:attrName>
                                        </p:attrNameLst>
                                      </p:cBhvr>
                                      <p:to>
                                        <p:strVal val="visible"/>
                                      </p:to>
                                    </p:set>
                                    <p:animEffect transition="in" filter="fade">
                                      <p:cBhvr>
                                        <p:cTn id="34" dur="500"/>
                                        <p:tgtEl>
                                          <p:spTgt spid="8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fade">
                                      <p:cBhvr>
                                        <p:cTn id="39"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83" grpId="0"/>
      <p:bldP spid="84" grpId="0"/>
      <p:bldP spid="7" grpId="0"/>
      <p:bldP spid="85" grpId="0"/>
      <p:bldP spid="87" grpId="0"/>
      <p:bldP spid="8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Shape 350"/>
          <p:cNvSpPr>
            <a:spLocks noGrp="1"/>
          </p:cNvSpPr>
          <p:nvPr>
            <p:ph type="title"/>
          </p:nvPr>
        </p:nvSpPr>
        <p:spPr>
          <a:prstGeom prst="rect">
            <a:avLst/>
          </a:prstGeom>
        </p:spPr>
        <p:txBody>
          <a:bodyPr>
            <a:normAutofit fontScale="90000"/>
          </a:bodyPr>
          <a:lstStyle>
            <a:lvl1pPr defTabSz="508254">
              <a:defRPr sz="5220"/>
            </a:lvl1pPr>
          </a:lstStyle>
          <a:p>
            <a:r>
              <a:rPr lang="fr-FR" dirty="0" smtClean="0"/>
              <a:t>Conclusions and future direction</a:t>
            </a:r>
            <a:endParaRPr dirty="0"/>
          </a:p>
        </p:txBody>
      </p:sp>
      <p:sp>
        <p:nvSpPr>
          <p:cNvPr id="351" name="Shape 351"/>
          <p:cNvSpPr/>
          <p:nvPr/>
        </p:nvSpPr>
        <p:spPr>
          <a:xfrm>
            <a:off x="918492" y="3985976"/>
            <a:ext cx="11006808" cy="656590"/>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algn="l">
              <a:spcBef>
                <a:spcPts val="600"/>
              </a:spcBef>
              <a:defRPr b="1">
                <a:latin typeface="Helvetica"/>
                <a:ea typeface="Helvetica"/>
                <a:cs typeface="Helvetica"/>
                <a:sym typeface="Helvetica"/>
              </a:defRPr>
            </a:pPr>
            <a:endParaRPr dirty="0"/>
          </a:p>
        </p:txBody>
      </p:sp>
      <p:sp>
        <p:nvSpPr>
          <p:cNvPr id="2" name="ZoneTexte 1"/>
          <p:cNvSpPr txBox="1"/>
          <p:nvPr/>
        </p:nvSpPr>
        <p:spPr>
          <a:xfrm>
            <a:off x="509115" y="1755266"/>
            <a:ext cx="11825561" cy="841255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571500" indent="-571500" algn="l">
              <a:buFont typeface="Arial" panose="020B0604020202020204" pitchFamily="34" charset="0"/>
              <a:buChar char="•"/>
            </a:pPr>
            <a:r>
              <a:rPr lang="en-US" dirty="0"/>
              <a:t>Continue to exploit lattice links for frequency comparisons</a:t>
            </a:r>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US" sz="3600" b="0" i="0" u="none" strike="noStrike" cap="none" spc="0" normalizeH="0" baseline="0" dirty="0" smtClean="0">
              <a:ln>
                <a:noFill/>
              </a:ln>
              <a:solidFill>
                <a:srgbClr val="000000"/>
              </a:solidFill>
              <a:effectLst/>
              <a:uFillTx/>
              <a:latin typeface="+mn-lt"/>
              <a:ea typeface="+mn-ea"/>
              <a:cs typeface="+mn-cs"/>
              <a:sym typeface="Helvetica Light"/>
            </a:endParaRPr>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endParaRPr lang="en-US" dirty="0"/>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3600" b="0" i="0" u="none" strike="noStrike" cap="none" spc="0" normalizeH="0" baseline="0" dirty="0" smtClean="0">
                <a:ln>
                  <a:noFill/>
                </a:ln>
                <a:solidFill>
                  <a:srgbClr val="000000"/>
                </a:solidFill>
                <a:effectLst/>
                <a:uFillTx/>
                <a:latin typeface="+mn-lt"/>
                <a:ea typeface="+mn-ea"/>
                <a:cs typeface="+mn-cs"/>
                <a:sym typeface="Helvetica Light"/>
              </a:rPr>
              <a:t>Make frequency</a:t>
            </a:r>
            <a:r>
              <a:rPr kumimoji="0" lang="en-US" sz="3600" b="0" i="0" u="none" strike="noStrike" cap="none" spc="0" normalizeH="0" dirty="0" smtClean="0">
                <a:ln>
                  <a:noFill/>
                </a:ln>
                <a:solidFill>
                  <a:srgbClr val="000000"/>
                </a:solidFill>
                <a:effectLst/>
                <a:uFillTx/>
                <a:latin typeface="+mn-lt"/>
                <a:ea typeface="+mn-ea"/>
                <a:cs typeface="+mn-cs"/>
                <a:sym typeface="Helvetica Light"/>
              </a:rPr>
              <a:t> comparisons with updated uncertainties and stability improvements.</a:t>
            </a:r>
            <a:endParaRPr kumimoji="0" lang="en-US" b="0" i="0" u="none" strike="noStrike" cap="none" spc="0" normalizeH="0" dirty="0" smtClean="0">
              <a:ln>
                <a:noFill/>
              </a:ln>
              <a:solidFill>
                <a:srgbClr val="000000"/>
              </a:solidFill>
              <a:effectLst/>
              <a:uFillTx/>
              <a:latin typeface="+mn-lt"/>
              <a:ea typeface="+mn-ea"/>
              <a:cs typeface="+mn-cs"/>
              <a:sym typeface="Helvetica Light"/>
            </a:endParaRPr>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endParaRPr lang="en-US" baseline="0" dirty="0" smtClean="0"/>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endParaRPr lang="en-US" dirty="0"/>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endParaRPr lang="en-US" baseline="0" dirty="0" smtClean="0"/>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baseline="0" dirty="0" smtClean="0"/>
              <a:t>Try to find a better understanding of the non-linear lattice light shift to improve characterization.</a:t>
            </a:r>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endParaRPr lang="en-US" baseline="0" dirty="0" smtClean="0"/>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endParaRPr lang="en-US" baseline="0" dirty="0" smtClean="0"/>
          </a:p>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endParaRPr lang="en-US" dirty="0"/>
          </a:p>
          <a:p>
            <a:pPr marR="0" algn="l" defTabSz="584200" rtl="0" fontAlgn="auto" latinLnBrk="0" hangingPunct="0">
              <a:lnSpc>
                <a:spcPct val="100000"/>
              </a:lnSpc>
              <a:spcBef>
                <a:spcPts val="0"/>
              </a:spcBef>
              <a:spcAft>
                <a:spcPts val="0"/>
              </a:spcAft>
              <a:buClrTx/>
              <a:buSzTx/>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3" name="ZoneTexte 2"/>
          <p:cNvSpPr txBox="1"/>
          <p:nvPr/>
        </p:nvSpPr>
        <p:spPr>
          <a:xfrm>
            <a:off x="1199753" y="5356251"/>
            <a:ext cx="11544300"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342900" marR="0" indent="-342900" algn="l" defTabSz="584200" rtl="0" fontAlgn="auto" latinLnBrk="0" hangingPunct="0">
              <a:lnSpc>
                <a:spcPct val="100000"/>
              </a:lnSpc>
              <a:spcBef>
                <a:spcPts val="0"/>
              </a:spcBef>
              <a:spcAft>
                <a:spcPts val="0"/>
              </a:spcAft>
              <a:buClrTx/>
              <a:buSzTx/>
              <a:buFont typeface="Wingdings" panose="05000000000000000000" pitchFamily="2" charset="2"/>
              <a:buChar char="§"/>
              <a:tabLst/>
            </a:pPr>
            <a:r>
              <a:rPr kumimoji="0" lang="en-US" sz="2400" b="0" i="0" u="none" strike="noStrike" cap="none" spc="0" normalizeH="0" baseline="0" dirty="0" smtClean="0">
                <a:ln>
                  <a:noFill/>
                </a:ln>
                <a:solidFill>
                  <a:srgbClr val="000000"/>
                </a:solidFill>
                <a:effectLst/>
                <a:uFillTx/>
                <a:latin typeface="+mn-lt"/>
                <a:ea typeface="+mn-ea"/>
                <a:cs typeface="+mn-cs"/>
                <a:sym typeface="Helvetica Light"/>
              </a:rPr>
              <a:t>Estimated stability improvement with new 2D MOT to mid 10</a:t>
            </a:r>
            <a:r>
              <a:rPr kumimoji="0" lang="en-US" sz="2400" b="0" i="0" u="none" strike="noStrike" cap="none" spc="0" normalizeH="0" baseline="30000" dirty="0" smtClean="0">
                <a:ln>
                  <a:noFill/>
                </a:ln>
                <a:solidFill>
                  <a:srgbClr val="000000"/>
                </a:solidFill>
                <a:effectLst/>
                <a:uFillTx/>
                <a:latin typeface="+mn-lt"/>
                <a:ea typeface="+mn-ea"/>
                <a:cs typeface="+mn-cs"/>
                <a:sym typeface="Helvetica Light"/>
              </a:rPr>
              <a:t>-16 </a:t>
            </a:r>
            <a:r>
              <a:rPr kumimoji="0" lang="en-US" sz="2400" b="0" i="0" u="none" strike="noStrike" cap="none" spc="0" normalizeH="0" dirty="0" smtClean="0">
                <a:ln>
                  <a:noFill/>
                </a:ln>
                <a:solidFill>
                  <a:srgbClr val="000000"/>
                </a:solidFill>
                <a:effectLst/>
                <a:uFillTx/>
                <a:latin typeface="+mn-lt"/>
                <a:ea typeface="+mn-ea"/>
                <a:cs typeface="+mn-cs"/>
                <a:sym typeface="Helvetica Light"/>
              </a:rPr>
              <a:t>at 1s</a:t>
            </a:r>
          </a:p>
          <a:p>
            <a:pPr marL="342900" marR="0" indent="-342900" algn="l" defTabSz="584200" rtl="0" fontAlgn="auto" latinLnBrk="0" hangingPunct="0">
              <a:lnSpc>
                <a:spcPct val="100000"/>
              </a:lnSpc>
              <a:spcBef>
                <a:spcPts val="0"/>
              </a:spcBef>
              <a:spcAft>
                <a:spcPts val="0"/>
              </a:spcAft>
              <a:buClrTx/>
              <a:buSzTx/>
              <a:buFont typeface="Wingdings" panose="05000000000000000000" pitchFamily="2" charset="2"/>
              <a:buChar char="§"/>
              <a:tabLst/>
            </a:pPr>
            <a:r>
              <a:rPr lang="en-US" sz="2400" dirty="0" smtClean="0"/>
              <a:t>Improved lattice shift measurements with new locking system</a:t>
            </a:r>
            <a:endParaRPr lang="en-US" sz="2400" dirty="0"/>
          </a:p>
          <a:p>
            <a:pPr marL="0" marR="0" indent="0" algn="l"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Helvetica Light"/>
              </a:rPr>
              <a:t> </a:t>
            </a:r>
            <a:endParaRPr kumimoji="0" lang="en-US" sz="24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4" name="ZoneTexte 3"/>
          <p:cNvSpPr txBox="1"/>
          <p:nvPr/>
        </p:nvSpPr>
        <p:spPr>
          <a:xfrm>
            <a:off x="1199753" y="7972570"/>
            <a:ext cx="9990808"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342900" marR="0" indent="-342900" algn="l" defTabSz="584200" rtl="0" fontAlgn="auto" latinLnBrk="0" hangingPunct="0">
              <a:lnSpc>
                <a:spcPct val="100000"/>
              </a:lnSpc>
              <a:spcBef>
                <a:spcPts val="0"/>
              </a:spcBef>
              <a:spcAft>
                <a:spcPts val="0"/>
              </a:spcAft>
              <a:buClrTx/>
              <a:buSzTx/>
              <a:buFont typeface="Wingdings" panose="05000000000000000000" pitchFamily="2" charset="2"/>
              <a:buChar char="§"/>
              <a:tabLst/>
            </a:pPr>
            <a:r>
              <a:rPr lang="en-US" sz="2400" dirty="0" smtClean="0"/>
              <a:t>Take measurements for Hg </a:t>
            </a:r>
            <a:r>
              <a:rPr lang="en-US" sz="2400" dirty="0" err="1" smtClean="0"/>
              <a:t>hyperpolarisabilities</a:t>
            </a:r>
            <a:endParaRPr lang="en-US" sz="2400" dirty="0" smtClean="0"/>
          </a:p>
          <a:p>
            <a:pPr marL="342900" marR="0" indent="-342900" algn="l" defTabSz="584200" rtl="0" fontAlgn="auto" latinLnBrk="0" hangingPunct="0">
              <a:lnSpc>
                <a:spcPct val="100000"/>
              </a:lnSpc>
              <a:spcBef>
                <a:spcPts val="0"/>
              </a:spcBef>
              <a:spcAft>
                <a:spcPts val="0"/>
              </a:spcAft>
              <a:buClrTx/>
              <a:buSzTx/>
              <a:buFont typeface="Wingdings" panose="05000000000000000000" pitchFamily="2" charset="2"/>
              <a:buChar char="§"/>
              <a:tabLst/>
            </a:pPr>
            <a:r>
              <a:rPr lang="en-US" sz="2400" dirty="0" smtClean="0"/>
              <a:t>Probe temperature effects of non-linear LLS for Hg </a:t>
            </a:r>
            <a:endParaRPr kumimoji="0" lang="en-US" sz="24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7" name="ZoneTexte 6"/>
          <p:cNvSpPr txBox="1"/>
          <p:nvPr/>
        </p:nvSpPr>
        <p:spPr>
          <a:xfrm>
            <a:off x="1199753" y="2980738"/>
            <a:ext cx="9990808"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342900" marR="0" indent="-342900" algn="l" defTabSz="584200" rtl="0" fontAlgn="auto" latinLnBrk="0" hangingPunct="0">
              <a:lnSpc>
                <a:spcPct val="100000"/>
              </a:lnSpc>
              <a:spcBef>
                <a:spcPts val="0"/>
              </a:spcBef>
              <a:spcAft>
                <a:spcPts val="0"/>
              </a:spcAft>
              <a:buClrTx/>
              <a:buSzTx/>
              <a:buFont typeface="Wingdings" panose="05000000000000000000" pitchFamily="2" charset="2"/>
              <a:buChar char="§"/>
              <a:tabLst/>
            </a:pPr>
            <a:r>
              <a:rPr lang="en-US" sz="2400" dirty="0" smtClean="0"/>
              <a:t>Once uncertainty improvements are made, look for fine structure constant variation!</a:t>
            </a:r>
          </a:p>
        </p:txBody>
      </p:sp>
      <p:sp>
        <p:nvSpPr>
          <p:cNvPr id="5" name="Espace réservé du numéro de diapositive 4"/>
          <p:cNvSpPr>
            <a:spLocks noGrp="1"/>
          </p:cNvSpPr>
          <p:nvPr>
            <p:ph type="sldNum" sz="quarter" idx="2"/>
          </p:nvPr>
        </p:nvSpPr>
        <p:spPr>
          <a:xfrm>
            <a:off x="12375549" y="82923"/>
            <a:ext cx="368504" cy="381000"/>
          </a:xfrm>
        </p:spPr>
        <p:txBody>
          <a:bodyPr/>
          <a:lstStyle/>
          <a:p>
            <a:fld id="{86CB4B4D-7CA3-9044-876B-883B54F8677D}" type="slidenum">
              <a:rPr lang="en-US" smtClean="0"/>
              <a:t>17</a:t>
            </a:fld>
            <a:endParaRPr lang="en-US"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51">
                                            <p:bg/>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1" nodeType="afterEffect" nodePh="1">
                                  <p:stCondLst>
                                    <p:cond delay="0"/>
                                  </p:stCondLst>
                                  <p:endCondLst>
                                    <p:cond evt="begin" delay="0">
                                      <p:tn val="8"/>
                                    </p:cond>
                                  </p:endCondLst>
                                  <p:iterate>
                                    <p:tmAbs val="0"/>
                                  </p:iterate>
                                  <p:childTnLst>
                                    <p:set>
                                      <p:cBhvr>
                                        <p:cTn id="9" fill="hold"/>
                                        <p:tgtEl>
                                          <p:spTgt spid="35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1" grpId="1" build="p" animBg="1" advAuto="0"/>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7" name="Shape 167"/>
          <p:cNvSpPr>
            <a:spLocks noGrp="1"/>
          </p:cNvSpPr>
          <p:nvPr>
            <p:ph type="title"/>
          </p:nvPr>
        </p:nvSpPr>
        <p:spPr>
          <a:prstGeom prst="rect">
            <a:avLst/>
          </a:prstGeom>
        </p:spPr>
        <p:txBody>
          <a:bodyPr>
            <a:normAutofit fontScale="90000"/>
          </a:bodyPr>
          <a:lstStyle>
            <a:lvl1pPr defTabSz="508254">
              <a:defRPr sz="5220"/>
            </a:lvl1pPr>
          </a:lstStyle>
          <a:p>
            <a:r>
              <a:t>Why mercury?</a:t>
            </a:r>
          </a:p>
        </p:txBody>
      </p:sp>
      <p:grpSp>
        <p:nvGrpSpPr>
          <p:cNvPr id="214" name="Group 214"/>
          <p:cNvGrpSpPr/>
          <p:nvPr/>
        </p:nvGrpSpPr>
        <p:grpSpPr>
          <a:xfrm>
            <a:off x="7527138" y="1338110"/>
            <a:ext cx="5282052" cy="3823652"/>
            <a:chOff x="0" y="0"/>
            <a:chExt cx="5282051" cy="3823650"/>
          </a:xfrm>
        </p:grpSpPr>
        <p:sp>
          <p:nvSpPr>
            <p:cNvPr id="168" name="Shape 168"/>
            <p:cNvSpPr/>
            <p:nvPr/>
          </p:nvSpPr>
          <p:spPr>
            <a:xfrm>
              <a:off x="830896" y="455785"/>
              <a:ext cx="1529056" cy="3226011"/>
            </a:xfrm>
            <a:prstGeom prst="roundRect">
              <a:avLst>
                <a:gd name="adj" fmla="val 14959"/>
              </a:avLst>
            </a:prstGeom>
            <a:noFill/>
            <a:ln w="25400" cap="flat">
              <a:solidFill>
                <a:srgbClr val="000000"/>
              </a:solidFill>
              <a:prstDash val="solid"/>
              <a:miter lim="400000"/>
            </a:ln>
            <a:effectLst/>
          </p:spPr>
          <p:txBody>
            <a:bodyPr wrap="square" lIns="50800" tIns="50800" rIns="50800" bIns="50800" numCol="1" anchor="ctr">
              <a:noAutofit/>
            </a:bodyPr>
            <a:lstStyle/>
            <a:p>
              <a:pPr>
                <a:defRPr sz="2400">
                  <a:solidFill>
                    <a:srgbClr val="FFFFFF"/>
                  </a:solidFill>
                </a:defRPr>
              </a:pPr>
              <a:endParaRPr/>
            </a:p>
          </p:txBody>
        </p:sp>
        <p:sp>
          <p:nvSpPr>
            <p:cNvPr id="169" name="Shape 169"/>
            <p:cNvSpPr/>
            <p:nvPr/>
          </p:nvSpPr>
          <p:spPr>
            <a:xfrm>
              <a:off x="980741" y="0"/>
              <a:ext cx="1064076" cy="4781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lvl1pPr>
                <a:defRPr sz="2400"/>
              </a:lvl1pPr>
            </a:lstStyle>
            <a:p>
              <a:r>
                <a:t>Singlet</a:t>
              </a:r>
            </a:p>
          </p:txBody>
        </p:sp>
        <p:sp>
          <p:nvSpPr>
            <p:cNvPr id="170" name="Shape 170"/>
            <p:cNvSpPr/>
            <p:nvPr/>
          </p:nvSpPr>
          <p:spPr>
            <a:xfrm>
              <a:off x="2452275" y="455785"/>
              <a:ext cx="2689424" cy="3226011"/>
            </a:xfrm>
            <a:prstGeom prst="roundRect">
              <a:avLst>
                <a:gd name="adj" fmla="val 8358"/>
              </a:avLst>
            </a:prstGeom>
            <a:solidFill>
              <a:srgbClr val="A6AAA9">
                <a:alpha val="49642"/>
              </a:srgbClr>
            </a:solidFill>
            <a:ln w="25400" cap="flat">
              <a:solidFill>
                <a:srgbClr val="000000"/>
              </a:solidFill>
              <a:prstDash val="solid"/>
              <a:miter lim="400000"/>
            </a:ln>
            <a:effectLst/>
          </p:spPr>
          <p:txBody>
            <a:bodyPr wrap="square" lIns="50800" tIns="50800" rIns="50800" bIns="50800" numCol="1" anchor="ctr">
              <a:noAutofit/>
            </a:bodyPr>
            <a:lstStyle/>
            <a:p>
              <a:pPr>
                <a:defRPr sz="2400">
                  <a:solidFill>
                    <a:srgbClr val="FFFFFF"/>
                  </a:solidFill>
                </a:defRPr>
              </a:pPr>
              <a:endParaRPr/>
            </a:p>
          </p:txBody>
        </p:sp>
        <p:sp>
          <p:nvSpPr>
            <p:cNvPr id="171" name="Shape 171"/>
            <p:cNvSpPr/>
            <p:nvPr/>
          </p:nvSpPr>
          <p:spPr>
            <a:xfrm>
              <a:off x="3330490" y="0"/>
              <a:ext cx="932994" cy="4699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lvl1pPr>
                <a:defRPr sz="2400"/>
              </a:lvl1pPr>
            </a:lstStyle>
            <a:p>
              <a:r>
                <a:t>Triplet</a:t>
              </a:r>
            </a:p>
          </p:txBody>
        </p:sp>
        <p:sp>
          <p:nvSpPr>
            <p:cNvPr id="172" name="Shape 172"/>
            <p:cNvSpPr/>
            <p:nvPr/>
          </p:nvSpPr>
          <p:spPr>
            <a:xfrm>
              <a:off x="646551" y="3070963"/>
              <a:ext cx="4635501" cy="508001"/>
            </a:xfrm>
            <a:prstGeom prst="roundRect">
              <a:avLst>
                <a:gd name="adj" fmla="val 44250"/>
              </a:avLst>
            </a:prstGeom>
            <a:solidFill>
              <a:srgbClr val="F5E900">
                <a:alpha val="40248"/>
              </a:srgbClr>
            </a:solidFill>
            <a:ln w="12700" cap="flat">
              <a:noFill/>
              <a:miter lim="400000"/>
            </a:ln>
            <a:effectLst/>
          </p:spPr>
          <p:txBody>
            <a:bodyPr wrap="square" lIns="50800" tIns="50800" rIns="50800" bIns="50800" numCol="1" anchor="ctr">
              <a:noAutofit/>
            </a:bodyPr>
            <a:lstStyle/>
            <a:p>
              <a:pPr>
                <a:defRPr sz="2400">
                  <a:solidFill>
                    <a:srgbClr val="FFFFFF"/>
                  </a:solidFill>
                </a:defRPr>
              </a:pPr>
              <a:endParaRPr/>
            </a:p>
          </p:txBody>
        </p:sp>
        <p:sp>
          <p:nvSpPr>
            <p:cNvPr id="173" name="Shape 173"/>
            <p:cNvSpPr/>
            <p:nvPr/>
          </p:nvSpPr>
          <p:spPr>
            <a:xfrm>
              <a:off x="646551" y="1678496"/>
              <a:ext cx="4635501" cy="1337722"/>
            </a:xfrm>
            <a:prstGeom prst="roundRect">
              <a:avLst>
                <a:gd name="adj" fmla="val 16804"/>
              </a:avLst>
            </a:prstGeom>
            <a:solidFill>
              <a:schemeClr val="accent4">
                <a:hueOff val="384618"/>
                <a:satOff val="3869"/>
                <a:lumOff val="5802"/>
                <a:alpha val="39913"/>
              </a:schemeClr>
            </a:solidFill>
            <a:ln w="12700" cap="flat">
              <a:noFill/>
              <a:miter lim="400000"/>
            </a:ln>
            <a:effectLst/>
          </p:spPr>
          <p:txBody>
            <a:bodyPr wrap="square" lIns="50800" tIns="50800" rIns="50800" bIns="50800" numCol="1" anchor="ctr">
              <a:noAutofit/>
            </a:bodyPr>
            <a:lstStyle/>
            <a:p>
              <a:pPr>
                <a:defRPr sz="2400">
                  <a:solidFill>
                    <a:srgbClr val="FFFFFF"/>
                  </a:solidFill>
                </a:defRPr>
              </a:pPr>
              <a:endParaRPr/>
            </a:p>
          </p:txBody>
        </p:sp>
        <p:sp>
          <p:nvSpPr>
            <p:cNvPr id="174" name="Shape 174"/>
            <p:cNvSpPr/>
            <p:nvPr/>
          </p:nvSpPr>
          <p:spPr>
            <a:xfrm>
              <a:off x="646557" y="549085"/>
              <a:ext cx="4635489" cy="508001"/>
            </a:xfrm>
            <a:prstGeom prst="roundRect">
              <a:avLst>
                <a:gd name="adj" fmla="val 44250"/>
              </a:avLst>
            </a:prstGeom>
            <a:solidFill>
              <a:srgbClr val="F5E900">
                <a:alpha val="40248"/>
              </a:srgbClr>
            </a:solidFill>
            <a:ln w="12700" cap="flat">
              <a:noFill/>
              <a:miter lim="400000"/>
            </a:ln>
            <a:effectLst/>
          </p:spPr>
          <p:txBody>
            <a:bodyPr wrap="square" lIns="50800" tIns="50800" rIns="50800" bIns="50800" numCol="1" anchor="ctr">
              <a:noAutofit/>
            </a:bodyPr>
            <a:lstStyle/>
            <a:p>
              <a:pPr>
                <a:defRPr sz="2400">
                  <a:solidFill>
                    <a:srgbClr val="FFFFFF"/>
                  </a:solidFill>
                </a:defRPr>
              </a:pPr>
              <a:endParaRPr/>
            </a:p>
          </p:txBody>
        </p:sp>
        <p:sp>
          <p:nvSpPr>
            <p:cNvPr id="175" name="Shape 175"/>
            <p:cNvSpPr/>
            <p:nvPr/>
          </p:nvSpPr>
          <p:spPr>
            <a:xfrm>
              <a:off x="646551" y="1111831"/>
              <a:ext cx="4635501" cy="511920"/>
            </a:xfrm>
            <a:prstGeom prst="roundRect">
              <a:avLst>
                <a:gd name="adj" fmla="val 43911"/>
              </a:avLst>
            </a:prstGeom>
            <a:solidFill>
              <a:schemeClr val="accent4">
                <a:hueOff val="384618"/>
                <a:satOff val="3869"/>
                <a:lumOff val="5802"/>
                <a:alpha val="39913"/>
              </a:schemeClr>
            </a:solidFill>
            <a:ln w="12700" cap="flat">
              <a:noFill/>
              <a:miter lim="400000"/>
            </a:ln>
            <a:effectLst/>
          </p:spPr>
          <p:txBody>
            <a:bodyPr wrap="square" lIns="50800" tIns="50800" rIns="50800" bIns="50800" numCol="1" anchor="ctr">
              <a:noAutofit/>
            </a:bodyPr>
            <a:lstStyle/>
            <a:p>
              <a:pPr>
                <a:defRPr sz="2400">
                  <a:solidFill>
                    <a:srgbClr val="FFFFFF"/>
                  </a:solidFill>
                </a:defRPr>
              </a:pPr>
              <a:endParaRPr/>
            </a:p>
          </p:txBody>
        </p:sp>
        <p:sp>
          <p:nvSpPr>
            <p:cNvPr id="176" name="Shape 176"/>
            <p:cNvSpPr/>
            <p:nvPr/>
          </p:nvSpPr>
          <p:spPr>
            <a:xfrm>
              <a:off x="0" y="3090013"/>
              <a:ext cx="515113" cy="4699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a:defRPr sz="2400"/>
              </a:pPr>
              <a:r>
                <a:rPr baseline="31999"/>
                <a:t>1</a:t>
              </a:r>
              <a:r>
                <a:t>S</a:t>
              </a:r>
              <a:r>
                <a:rPr baseline="-5999"/>
                <a:t>J</a:t>
              </a:r>
            </a:p>
          </p:txBody>
        </p:sp>
        <p:sp>
          <p:nvSpPr>
            <p:cNvPr id="177" name="Shape 177"/>
            <p:cNvSpPr/>
            <p:nvPr/>
          </p:nvSpPr>
          <p:spPr>
            <a:xfrm>
              <a:off x="0" y="2082848"/>
              <a:ext cx="515113" cy="4699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a:defRPr sz="2400"/>
              </a:pPr>
              <a:r>
                <a:rPr baseline="31999"/>
                <a:t>3</a:t>
              </a:r>
              <a:r>
                <a:t>P</a:t>
              </a:r>
              <a:r>
                <a:rPr baseline="-5999"/>
                <a:t>J</a:t>
              </a:r>
            </a:p>
          </p:txBody>
        </p:sp>
        <p:sp>
          <p:nvSpPr>
            <p:cNvPr id="178" name="Shape 178"/>
            <p:cNvSpPr/>
            <p:nvPr/>
          </p:nvSpPr>
          <p:spPr>
            <a:xfrm>
              <a:off x="8120" y="1132840"/>
              <a:ext cx="515113" cy="4699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a:defRPr sz="2400"/>
              </a:pPr>
              <a:r>
                <a:rPr baseline="31999"/>
                <a:t>1</a:t>
              </a:r>
              <a:r>
                <a:t>P</a:t>
              </a:r>
              <a:r>
                <a:rPr baseline="-5999"/>
                <a:t>J</a:t>
              </a:r>
            </a:p>
          </p:txBody>
        </p:sp>
        <p:sp>
          <p:nvSpPr>
            <p:cNvPr id="179" name="Shape 179"/>
            <p:cNvSpPr/>
            <p:nvPr/>
          </p:nvSpPr>
          <p:spPr>
            <a:xfrm>
              <a:off x="0" y="568135"/>
              <a:ext cx="515113" cy="4699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a:defRPr sz="2400"/>
              </a:pPr>
              <a:r>
                <a:rPr baseline="31999"/>
                <a:t>3</a:t>
              </a:r>
              <a:r>
                <a:t>S</a:t>
              </a:r>
              <a:r>
                <a:rPr baseline="-5999"/>
                <a:t>J</a:t>
              </a:r>
            </a:p>
          </p:txBody>
        </p:sp>
        <p:grpSp>
          <p:nvGrpSpPr>
            <p:cNvPr id="182" name="Group 182"/>
            <p:cNvGrpSpPr/>
            <p:nvPr/>
          </p:nvGrpSpPr>
          <p:grpSpPr>
            <a:xfrm>
              <a:off x="939231" y="3224595"/>
              <a:ext cx="848158" cy="469901"/>
              <a:chOff x="-273812" y="-72208"/>
              <a:chExt cx="848156" cy="469900"/>
            </a:xfrm>
          </p:grpSpPr>
          <p:sp>
            <p:nvSpPr>
              <p:cNvPr id="180" name="Shape 180"/>
              <p:cNvSpPr/>
              <p:nvPr/>
            </p:nvSpPr>
            <p:spPr>
              <a:xfrm>
                <a:off x="0" y="0"/>
                <a:ext cx="574345" cy="53326"/>
              </a:xfrm>
              <a:prstGeom prst="rect">
                <a:avLst/>
              </a:prstGeom>
              <a:solidFill>
                <a:srgbClr val="000000"/>
              </a:solidFill>
              <a:ln w="12700" cap="flat">
                <a:noFill/>
                <a:miter lim="400000"/>
              </a:ln>
              <a:effectLst>
                <a:outerShdw blurRad="38100" dist="25400" dir="5400000" rotWithShape="0">
                  <a:srgbClr val="000000">
                    <a:alpha val="50000"/>
                  </a:srgbClr>
                </a:outerShdw>
              </a:effectLst>
            </p:spPr>
            <p:txBody>
              <a:bodyPr wrap="square" lIns="50800" tIns="50800" rIns="50800" bIns="50800" numCol="1" anchor="ctr">
                <a:noAutofit/>
              </a:bodyPr>
              <a:lstStyle/>
              <a:p>
                <a:pPr>
                  <a:defRPr sz="2400">
                    <a:solidFill>
                      <a:srgbClr val="FFFFFF"/>
                    </a:solidFill>
                  </a:defRPr>
                </a:pPr>
                <a:endParaRPr/>
              </a:p>
            </p:txBody>
          </p:sp>
          <p:sp>
            <p:nvSpPr>
              <p:cNvPr id="181" name="Shape 181"/>
              <p:cNvSpPr/>
              <p:nvPr/>
            </p:nvSpPr>
            <p:spPr>
              <a:xfrm>
                <a:off x="-273813" y="-72209"/>
                <a:ext cx="283770" cy="4699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lvl1pPr>
                  <a:defRPr sz="2400"/>
                </a:lvl1pPr>
              </a:lstStyle>
              <a:p>
                <a:r>
                  <a:t>0</a:t>
                </a:r>
              </a:p>
            </p:txBody>
          </p:sp>
        </p:grpSp>
        <p:grpSp>
          <p:nvGrpSpPr>
            <p:cNvPr id="185" name="Group 185"/>
            <p:cNvGrpSpPr/>
            <p:nvPr/>
          </p:nvGrpSpPr>
          <p:grpSpPr>
            <a:xfrm>
              <a:off x="3507359" y="2614902"/>
              <a:ext cx="574345" cy="473893"/>
              <a:chOff x="0" y="0"/>
              <a:chExt cx="574344" cy="473891"/>
            </a:xfrm>
          </p:grpSpPr>
          <p:sp>
            <p:nvSpPr>
              <p:cNvPr id="183" name="Shape 183"/>
              <p:cNvSpPr/>
              <p:nvPr/>
            </p:nvSpPr>
            <p:spPr>
              <a:xfrm>
                <a:off x="0" y="0"/>
                <a:ext cx="574345" cy="53326"/>
              </a:xfrm>
              <a:prstGeom prst="rect">
                <a:avLst/>
              </a:prstGeom>
              <a:solidFill>
                <a:srgbClr val="000000"/>
              </a:solidFill>
              <a:ln w="12700" cap="flat">
                <a:noFill/>
                <a:miter lim="400000"/>
              </a:ln>
              <a:effectLst>
                <a:outerShdw blurRad="38100" dist="25400" dir="5400000" rotWithShape="0">
                  <a:srgbClr val="000000">
                    <a:alpha val="50000"/>
                  </a:srgbClr>
                </a:outerShdw>
              </a:effectLst>
            </p:spPr>
            <p:txBody>
              <a:bodyPr wrap="square" lIns="50800" tIns="50800" rIns="50800" bIns="50800" numCol="1" anchor="ctr">
                <a:noAutofit/>
              </a:bodyPr>
              <a:lstStyle/>
              <a:p>
                <a:pPr>
                  <a:defRPr sz="2400">
                    <a:solidFill>
                      <a:srgbClr val="FFFFFF"/>
                    </a:solidFill>
                  </a:defRPr>
                </a:pPr>
                <a:endParaRPr/>
              </a:p>
            </p:txBody>
          </p:sp>
          <p:sp>
            <p:nvSpPr>
              <p:cNvPr id="184" name="Shape 184"/>
              <p:cNvSpPr/>
              <p:nvPr/>
            </p:nvSpPr>
            <p:spPr>
              <a:xfrm>
                <a:off x="145287" y="3991"/>
                <a:ext cx="283770" cy="4699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lvl1pPr>
                  <a:defRPr sz="2400"/>
                </a:lvl1pPr>
              </a:lstStyle>
              <a:p>
                <a:r>
                  <a:t>0</a:t>
                </a:r>
              </a:p>
            </p:txBody>
          </p:sp>
        </p:grpSp>
        <p:grpSp>
          <p:nvGrpSpPr>
            <p:cNvPr id="188" name="Group 188"/>
            <p:cNvGrpSpPr/>
            <p:nvPr/>
          </p:nvGrpSpPr>
          <p:grpSpPr>
            <a:xfrm>
              <a:off x="2624709" y="2335502"/>
              <a:ext cx="574345" cy="473893"/>
              <a:chOff x="0" y="0"/>
              <a:chExt cx="574344" cy="473891"/>
            </a:xfrm>
          </p:grpSpPr>
          <p:sp>
            <p:nvSpPr>
              <p:cNvPr id="186" name="Shape 186"/>
              <p:cNvSpPr/>
              <p:nvPr/>
            </p:nvSpPr>
            <p:spPr>
              <a:xfrm>
                <a:off x="0" y="0"/>
                <a:ext cx="574345" cy="53326"/>
              </a:xfrm>
              <a:prstGeom prst="rect">
                <a:avLst/>
              </a:prstGeom>
              <a:solidFill>
                <a:srgbClr val="000000"/>
              </a:solidFill>
              <a:ln w="12700" cap="flat">
                <a:noFill/>
                <a:miter lim="400000"/>
              </a:ln>
              <a:effectLst>
                <a:outerShdw blurRad="38100" dist="25400" dir="5400000" rotWithShape="0">
                  <a:srgbClr val="000000">
                    <a:alpha val="50000"/>
                  </a:srgbClr>
                </a:outerShdw>
              </a:effectLst>
            </p:spPr>
            <p:txBody>
              <a:bodyPr wrap="square" lIns="50800" tIns="50800" rIns="50800" bIns="50800" numCol="1" anchor="ctr">
                <a:noAutofit/>
              </a:bodyPr>
              <a:lstStyle/>
              <a:p>
                <a:pPr>
                  <a:defRPr sz="2400">
                    <a:solidFill>
                      <a:srgbClr val="FFFFFF"/>
                    </a:solidFill>
                  </a:defRPr>
                </a:pPr>
                <a:endParaRPr/>
              </a:p>
            </p:txBody>
          </p:sp>
          <p:sp>
            <p:nvSpPr>
              <p:cNvPr id="187" name="Shape 187"/>
              <p:cNvSpPr/>
              <p:nvPr/>
            </p:nvSpPr>
            <p:spPr>
              <a:xfrm>
                <a:off x="145287" y="3991"/>
                <a:ext cx="283770" cy="4699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lvl1pPr>
                  <a:defRPr sz="2400"/>
                </a:lvl1pPr>
              </a:lstStyle>
              <a:p>
                <a:r>
                  <a:t>1</a:t>
                </a:r>
              </a:p>
            </p:txBody>
          </p:sp>
        </p:grpSp>
        <p:grpSp>
          <p:nvGrpSpPr>
            <p:cNvPr id="191" name="Group 191"/>
            <p:cNvGrpSpPr/>
            <p:nvPr/>
          </p:nvGrpSpPr>
          <p:grpSpPr>
            <a:xfrm>
              <a:off x="4090797" y="1695415"/>
              <a:ext cx="873557" cy="469901"/>
              <a:chOff x="-299212" y="-208287"/>
              <a:chExt cx="873556" cy="469900"/>
            </a:xfrm>
          </p:grpSpPr>
          <p:sp>
            <p:nvSpPr>
              <p:cNvPr id="189" name="Shape 189"/>
              <p:cNvSpPr/>
              <p:nvPr/>
            </p:nvSpPr>
            <p:spPr>
              <a:xfrm>
                <a:off x="0" y="0"/>
                <a:ext cx="574345" cy="53326"/>
              </a:xfrm>
              <a:prstGeom prst="rect">
                <a:avLst/>
              </a:prstGeom>
              <a:solidFill>
                <a:srgbClr val="000000"/>
              </a:solidFill>
              <a:ln w="12700" cap="flat">
                <a:noFill/>
                <a:miter lim="400000"/>
              </a:ln>
              <a:effectLst>
                <a:outerShdw blurRad="38100" dist="25400" dir="5400000" rotWithShape="0">
                  <a:srgbClr val="000000">
                    <a:alpha val="50000"/>
                  </a:srgbClr>
                </a:outerShdw>
              </a:effectLst>
            </p:spPr>
            <p:txBody>
              <a:bodyPr wrap="square" lIns="50800" tIns="50800" rIns="50800" bIns="50800" numCol="1" anchor="ctr">
                <a:noAutofit/>
              </a:bodyPr>
              <a:lstStyle/>
              <a:p>
                <a:pPr>
                  <a:defRPr sz="2400">
                    <a:solidFill>
                      <a:srgbClr val="FFFFFF"/>
                    </a:solidFill>
                  </a:defRPr>
                </a:pPr>
                <a:endParaRPr/>
              </a:p>
            </p:txBody>
          </p:sp>
          <p:sp>
            <p:nvSpPr>
              <p:cNvPr id="190" name="Shape 190"/>
              <p:cNvSpPr/>
              <p:nvPr/>
            </p:nvSpPr>
            <p:spPr>
              <a:xfrm>
                <a:off x="-299213" y="-208288"/>
                <a:ext cx="283770" cy="4699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lvl1pPr>
                  <a:defRPr sz="2400"/>
                </a:lvl1pPr>
              </a:lstStyle>
              <a:p>
                <a:r>
                  <a:t>2</a:t>
                </a:r>
              </a:p>
            </p:txBody>
          </p:sp>
        </p:grpSp>
        <p:grpSp>
          <p:nvGrpSpPr>
            <p:cNvPr id="194" name="Group 194"/>
            <p:cNvGrpSpPr/>
            <p:nvPr/>
          </p:nvGrpSpPr>
          <p:grpSpPr>
            <a:xfrm>
              <a:off x="934582" y="1191870"/>
              <a:ext cx="862157" cy="469901"/>
              <a:chOff x="-287810" y="-154267"/>
              <a:chExt cx="862155" cy="469900"/>
            </a:xfrm>
          </p:grpSpPr>
          <p:sp>
            <p:nvSpPr>
              <p:cNvPr id="192" name="Shape 192"/>
              <p:cNvSpPr/>
              <p:nvPr/>
            </p:nvSpPr>
            <p:spPr>
              <a:xfrm>
                <a:off x="0" y="0"/>
                <a:ext cx="574345" cy="53326"/>
              </a:xfrm>
              <a:prstGeom prst="rect">
                <a:avLst/>
              </a:prstGeom>
              <a:solidFill>
                <a:srgbClr val="000000"/>
              </a:solidFill>
              <a:ln w="12700" cap="flat">
                <a:noFill/>
                <a:miter lim="400000"/>
              </a:ln>
              <a:effectLst>
                <a:outerShdw blurRad="38100" dist="25400" dir="5400000" rotWithShape="0">
                  <a:srgbClr val="000000">
                    <a:alpha val="50000"/>
                  </a:srgbClr>
                </a:outerShdw>
              </a:effectLst>
            </p:spPr>
            <p:txBody>
              <a:bodyPr wrap="square" lIns="50800" tIns="50800" rIns="50800" bIns="50800" numCol="1" anchor="ctr">
                <a:noAutofit/>
              </a:bodyPr>
              <a:lstStyle/>
              <a:p>
                <a:pPr>
                  <a:defRPr sz="2400">
                    <a:solidFill>
                      <a:srgbClr val="FFFFFF"/>
                    </a:solidFill>
                  </a:defRPr>
                </a:pPr>
                <a:endParaRPr/>
              </a:p>
            </p:txBody>
          </p:sp>
          <p:sp>
            <p:nvSpPr>
              <p:cNvPr id="193" name="Shape 193"/>
              <p:cNvSpPr/>
              <p:nvPr/>
            </p:nvSpPr>
            <p:spPr>
              <a:xfrm>
                <a:off x="-287811" y="-154268"/>
                <a:ext cx="283770" cy="4699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lvl1pPr>
                  <a:defRPr sz="2400"/>
                </a:lvl1pPr>
              </a:lstStyle>
              <a:p>
                <a:r>
                  <a:t>1</a:t>
                </a:r>
              </a:p>
            </p:txBody>
          </p:sp>
        </p:grpSp>
        <p:grpSp>
          <p:nvGrpSpPr>
            <p:cNvPr id="197" name="Group 197"/>
            <p:cNvGrpSpPr/>
            <p:nvPr/>
          </p:nvGrpSpPr>
          <p:grpSpPr>
            <a:xfrm>
              <a:off x="2758321" y="459083"/>
              <a:ext cx="786938" cy="469901"/>
              <a:chOff x="0" y="-342170"/>
              <a:chExt cx="786937" cy="469900"/>
            </a:xfrm>
          </p:grpSpPr>
          <p:sp>
            <p:nvSpPr>
              <p:cNvPr id="195" name="Shape 195"/>
              <p:cNvSpPr/>
              <p:nvPr/>
            </p:nvSpPr>
            <p:spPr>
              <a:xfrm>
                <a:off x="0" y="0"/>
                <a:ext cx="574345" cy="53326"/>
              </a:xfrm>
              <a:prstGeom prst="rect">
                <a:avLst/>
              </a:prstGeom>
              <a:solidFill>
                <a:srgbClr val="000000"/>
              </a:solidFill>
              <a:ln w="12700" cap="flat">
                <a:noFill/>
                <a:miter lim="400000"/>
              </a:ln>
              <a:effectLst>
                <a:outerShdw blurRad="38100" dist="25400" dir="5400000" rotWithShape="0">
                  <a:srgbClr val="000000">
                    <a:alpha val="50000"/>
                  </a:srgbClr>
                </a:outerShdw>
              </a:effectLst>
            </p:spPr>
            <p:txBody>
              <a:bodyPr wrap="square" lIns="50800" tIns="50800" rIns="50800" bIns="50800" numCol="1" anchor="ctr">
                <a:noAutofit/>
              </a:bodyPr>
              <a:lstStyle/>
              <a:p>
                <a:pPr>
                  <a:defRPr sz="2400">
                    <a:solidFill>
                      <a:srgbClr val="FFFFFF"/>
                    </a:solidFill>
                  </a:defRPr>
                </a:pPr>
                <a:endParaRPr/>
              </a:p>
            </p:txBody>
          </p:sp>
          <p:sp>
            <p:nvSpPr>
              <p:cNvPr id="196" name="Shape 196"/>
              <p:cNvSpPr/>
              <p:nvPr/>
            </p:nvSpPr>
            <p:spPr>
              <a:xfrm>
                <a:off x="503168" y="-342171"/>
                <a:ext cx="283770" cy="4699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lvl1pPr>
                  <a:defRPr sz="2400"/>
                </a:lvl1pPr>
              </a:lstStyle>
              <a:p>
                <a:r>
                  <a:t>1</a:t>
                </a:r>
              </a:p>
            </p:txBody>
          </p:sp>
        </p:grpSp>
        <p:grpSp>
          <p:nvGrpSpPr>
            <p:cNvPr id="200" name="Group 200"/>
            <p:cNvGrpSpPr/>
            <p:nvPr/>
          </p:nvGrpSpPr>
          <p:grpSpPr>
            <a:xfrm>
              <a:off x="2372131" y="884658"/>
              <a:ext cx="498521" cy="1422401"/>
              <a:chOff x="0" y="0"/>
              <a:chExt cx="498519" cy="1422400"/>
            </a:xfrm>
          </p:grpSpPr>
          <p:sp>
            <p:nvSpPr>
              <p:cNvPr id="198" name="Shape 198"/>
              <p:cNvSpPr/>
              <p:nvPr/>
            </p:nvSpPr>
            <p:spPr>
              <a:xfrm flipV="1">
                <a:off x="497917" y="-1"/>
                <a:ext cx="603" cy="1422402"/>
              </a:xfrm>
              <a:prstGeom prst="line">
                <a:avLst/>
              </a:prstGeom>
              <a:noFill/>
              <a:ln w="63500" cap="flat">
                <a:solidFill>
                  <a:schemeClr val="accent1"/>
                </a:solidFill>
                <a:prstDash val="solid"/>
                <a:miter lim="400000"/>
                <a:tailEnd type="triangle" w="med" len="med"/>
              </a:ln>
              <a:effectLst/>
            </p:spPr>
            <p:txBody>
              <a:bodyPr wrap="square" lIns="50800" tIns="50800" rIns="50800" bIns="50800" numCol="1" anchor="ctr">
                <a:noAutofit/>
              </a:bodyPr>
              <a:lstStyle/>
              <a:p>
                <a:pPr>
                  <a:defRPr sz="2400"/>
                </a:pPr>
                <a:endParaRPr/>
              </a:p>
            </p:txBody>
          </p:sp>
          <p:sp>
            <p:nvSpPr>
              <p:cNvPr id="199" name="Shape 199"/>
              <p:cNvSpPr/>
              <p:nvPr/>
            </p:nvSpPr>
            <p:spPr>
              <a:xfrm rot="16200000">
                <a:off x="-347415" y="546118"/>
                <a:ext cx="1164730" cy="4699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lvl1pPr>
                  <a:defRPr sz="2400" b="1">
                    <a:solidFill>
                      <a:schemeClr val="accent1"/>
                    </a:solidFill>
                    <a:latin typeface="Helvetica"/>
                    <a:ea typeface="Helvetica"/>
                    <a:cs typeface="Helvetica"/>
                    <a:sym typeface="Helvetica"/>
                  </a:defRPr>
                </a:lvl1pPr>
              </a:lstStyle>
              <a:p>
                <a:r>
                  <a:t>435 nm</a:t>
                </a:r>
              </a:p>
            </p:txBody>
          </p:sp>
        </p:grpSp>
        <p:grpSp>
          <p:nvGrpSpPr>
            <p:cNvPr id="203" name="Group 203"/>
            <p:cNvGrpSpPr/>
            <p:nvPr/>
          </p:nvGrpSpPr>
          <p:grpSpPr>
            <a:xfrm>
              <a:off x="3040610" y="883753"/>
              <a:ext cx="932879" cy="1712191"/>
              <a:chOff x="0" y="0"/>
              <a:chExt cx="932877" cy="1712189"/>
            </a:xfrm>
          </p:grpSpPr>
          <p:sp>
            <p:nvSpPr>
              <p:cNvPr id="201" name="Shape 201"/>
              <p:cNvSpPr/>
              <p:nvPr/>
            </p:nvSpPr>
            <p:spPr>
              <a:xfrm flipH="1" flipV="1">
                <a:off x="-1" y="-1"/>
                <a:ext cx="650407" cy="1712191"/>
              </a:xfrm>
              <a:prstGeom prst="line">
                <a:avLst/>
              </a:prstGeom>
              <a:noFill/>
              <a:ln w="63500" cap="flat">
                <a:solidFill>
                  <a:schemeClr val="accent1">
                    <a:satOff val="-3355"/>
                    <a:lumOff val="26614"/>
                  </a:schemeClr>
                </a:solidFill>
                <a:prstDash val="solid"/>
                <a:miter lim="400000"/>
                <a:tailEnd type="triangle" w="med" len="med"/>
              </a:ln>
              <a:effectLst/>
            </p:spPr>
            <p:txBody>
              <a:bodyPr wrap="square" lIns="50800" tIns="50800" rIns="50800" bIns="50800" numCol="1" anchor="ctr">
                <a:noAutofit/>
              </a:bodyPr>
              <a:lstStyle/>
              <a:p>
                <a:pPr>
                  <a:defRPr sz="2400"/>
                </a:pPr>
                <a:endParaRPr/>
              </a:p>
            </p:txBody>
          </p:sp>
          <p:sp>
            <p:nvSpPr>
              <p:cNvPr id="202" name="Shape 202"/>
              <p:cNvSpPr/>
              <p:nvPr/>
            </p:nvSpPr>
            <p:spPr>
              <a:xfrm rot="4140000">
                <a:off x="-77533" y="623166"/>
                <a:ext cx="1164730" cy="4699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lvl1pPr>
                  <a:defRPr sz="2400" b="1">
                    <a:solidFill>
                      <a:schemeClr val="accent1">
                        <a:satOff val="-3355"/>
                        <a:lumOff val="26614"/>
                      </a:schemeClr>
                    </a:solidFill>
                    <a:latin typeface="Helvetica"/>
                    <a:ea typeface="Helvetica"/>
                    <a:cs typeface="Helvetica"/>
                    <a:sym typeface="Helvetica"/>
                  </a:defRPr>
                </a:lvl1pPr>
              </a:lstStyle>
              <a:p>
                <a:r>
                  <a:t>405 nm</a:t>
                </a:r>
              </a:p>
            </p:txBody>
          </p:sp>
        </p:grpSp>
        <p:grpSp>
          <p:nvGrpSpPr>
            <p:cNvPr id="208" name="Group 208"/>
            <p:cNvGrpSpPr/>
            <p:nvPr/>
          </p:nvGrpSpPr>
          <p:grpSpPr>
            <a:xfrm>
              <a:off x="992826" y="2145484"/>
              <a:ext cx="1703291" cy="1252224"/>
              <a:chOff x="0" y="0"/>
              <a:chExt cx="1703290" cy="1252222"/>
            </a:xfrm>
          </p:grpSpPr>
          <p:pic>
            <p:nvPicPr>
              <p:cNvPr id="204" name="Image 203"/>
              <p:cNvPicPr>
                <a:picLocks/>
              </p:cNvPicPr>
              <p:nvPr/>
            </p:nvPicPr>
            <p:blipFill>
              <a:blip r:embed="rId2">
                <a:extLst/>
              </a:blip>
              <a:stretch>
                <a:fillRect/>
              </a:stretch>
            </p:blipFill>
            <p:spPr>
              <a:xfrm rot="19642286">
                <a:off x="102940" y="455315"/>
                <a:ext cx="1634354" cy="352235"/>
              </a:xfrm>
              <a:prstGeom prst="rect">
                <a:avLst/>
              </a:prstGeom>
              <a:effectLst/>
            </p:spPr>
          </p:pic>
          <p:sp>
            <p:nvSpPr>
              <p:cNvPr id="206" name="Shape 206"/>
              <p:cNvSpPr/>
              <p:nvPr/>
            </p:nvSpPr>
            <p:spPr>
              <a:xfrm rot="19620000">
                <a:off x="27251" y="302091"/>
                <a:ext cx="1248520" cy="4699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lvl1pPr>
                  <a:defRPr sz="2400" b="1">
                    <a:solidFill>
                      <a:schemeClr val="accent6">
                        <a:satOff val="24555"/>
                        <a:lumOff val="22232"/>
                      </a:schemeClr>
                    </a:solidFill>
                    <a:latin typeface="Helvetica"/>
                    <a:ea typeface="Helvetica"/>
                    <a:cs typeface="Helvetica"/>
                    <a:sym typeface="Helvetica"/>
                  </a:defRPr>
                </a:lvl1pPr>
              </a:lstStyle>
              <a:p>
                <a:r>
                  <a:t>Cooling</a:t>
                </a:r>
              </a:p>
            </p:txBody>
          </p:sp>
          <p:sp>
            <p:nvSpPr>
              <p:cNvPr id="207" name="Shape 207"/>
              <p:cNvSpPr/>
              <p:nvPr/>
            </p:nvSpPr>
            <p:spPr>
              <a:xfrm rot="19620000">
                <a:off x="511756" y="609101"/>
                <a:ext cx="989658" cy="4064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lvl1pPr>
                  <a:defRPr sz="2000" b="1">
                    <a:solidFill>
                      <a:schemeClr val="accent6">
                        <a:satOff val="24555"/>
                        <a:lumOff val="22232"/>
                      </a:schemeClr>
                    </a:solidFill>
                    <a:latin typeface="Helvetica"/>
                    <a:ea typeface="Helvetica"/>
                    <a:cs typeface="Helvetica"/>
                    <a:sym typeface="Helvetica"/>
                  </a:defRPr>
                </a:lvl1pPr>
              </a:lstStyle>
              <a:p>
                <a:r>
                  <a:t>254 nm</a:t>
                </a:r>
              </a:p>
            </p:txBody>
          </p:sp>
        </p:grpSp>
        <p:sp>
          <p:nvSpPr>
            <p:cNvPr id="209" name="Shape 209"/>
            <p:cNvSpPr/>
            <p:nvPr/>
          </p:nvSpPr>
          <p:spPr>
            <a:xfrm flipV="1">
              <a:off x="1942850" y="2738089"/>
              <a:ext cx="1542003" cy="561244"/>
            </a:xfrm>
            <a:prstGeom prst="line">
              <a:avLst/>
            </a:prstGeom>
            <a:noFill/>
            <a:ln w="50800" cap="flat">
              <a:solidFill>
                <a:schemeClr val="accent6"/>
              </a:solidFill>
              <a:prstDash val="solid"/>
              <a:miter lim="400000"/>
              <a:tailEnd type="triangle" w="med" len="med"/>
            </a:ln>
            <a:effectLst/>
          </p:spPr>
          <p:txBody>
            <a:bodyPr wrap="square" lIns="50800" tIns="50800" rIns="50800" bIns="50800" numCol="1" anchor="ctr">
              <a:noAutofit/>
            </a:bodyPr>
            <a:lstStyle/>
            <a:p>
              <a:pPr>
                <a:defRPr sz="2400"/>
              </a:pPr>
              <a:endParaRPr/>
            </a:p>
          </p:txBody>
        </p:sp>
        <p:sp>
          <p:nvSpPr>
            <p:cNvPr id="210" name="Shape 210"/>
            <p:cNvSpPr/>
            <p:nvPr/>
          </p:nvSpPr>
          <p:spPr>
            <a:xfrm rot="20400000">
              <a:off x="1669794" y="3012316"/>
              <a:ext cx="2079428" cy="4699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lvl1pPr>
                <a:defRPr sz="2400" b="1">
                  <a:solidFill>
                    <a:schemeClr val="accent6"/>
                  </a:solidFill>
                  <a:latin typeface="Helvetica"/>
                  <a:ea typeface="Helvetica"/>
                  <a:cs typeface="Helvetica"/>
                  <a:sym typeface="Helvetica"/>
                </a:defRPr>
              </a:lvl1pPr>
            </a:lstStyle>
            <a:p>
              <a:r>
                <a:t>Clock, 266nm</a:t>
              </a:r>
            </a:p>
          </p:txBody>
        </p:sp>
        <p:grpSp>
          <p:nvGrpSpPr>
            <p:cNvPr id="213" name="Group 213"/>
            <p:cNvGrpSpPr/>
            <p:nvPr/>
          </p:nvGrpSpPr>
          <p:grpSpPr>
            <a:xfrm>
              <a:off x="3225928" y="815607"/>
              <a:ext cx="1671036" cy="1029751"/>
              <a:chOff x="-605114" y="46730"/>
              <a:chExt cx="1671035" cy="1029750"/>
            </a:xfrm>
          </p:grpSpPr>
          <p:sp>
            <p:nvSpPr>
              <p:cNvPr id="211" name="Shape 211"/>
              <p:cNvSpPr/>
              <p:nvPr/>
            </p:nvSpPr>
            <p:spPr>
              <a:xfrm flipH="1" flipV="1">
                <a:off x="-605115" y="114506"/>
                <a:ext cx="1461579" cy="961975"/>
              </a:xfrm>
              <a:prstGeom prst="line">
                <a:avLst/>
              </a:prstGeom>
              <a:noFill/>
              <a:ln w="63500" cap="flat">
                <a:solidFill>
                  <a:schemeClr val="accent2"/>
                </a:solidFill>
                <a:prstDash val="solid"/>
                <a:miter lim="400000"/>
                <a:tailEnd type="triangle" w="med" len="med"/>
              </a:ln>
              <a:effectLst/>
            </p:spPr>
            <p:txBody>
              <a:bodyPr wrap="square" lIns="50800" tIns="50800" rIns="50800" bIns="50800" numCol="1" anchor="ctr">
                <a:noAutofit/>
              </a:bodyPr>
              <a:lstStyle/>
              <a:p>
                <a:pPr>
                  <a:defRPr sz="2400"/>
                </a:pPr>
                <a:endParaRPr/>
              </a:p>
            </p:txBody>
          </p:sp>
          <p:sp>
            <p:nvSpPr>
              <p:cNvPr id="212" name="Shape 212"/>
              <p:cNvSpPr/>
              <p:nvPr/>
            </p:nvSpPr>
            <p:spPr>
              <a:xfrm rot="1980000">
                <a:off x="-132819" y="326004"/>
                <a:ext cx="1164730" cy="4699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lvl1pPr>
                  <a:defRPr sz="2400" b="1">
                    <a:solidFill>
                      <a:schemeClr val="accent2"/>
                    </a:solidFill>
                    <a:latin typeface="Helvetica"/>
                    <a:ea typeface="Helvetica"/>
                    <a:cs typeface="Helvetica"/>
                    <a:sym typeface="Helvetica"/>
                  </a:defRPr>
                </a:lvl1pPr>
              </a:lstStyle>
              <a:p>
                <a:r>
                  <a:t>546 nm</a:t>
                </a:r>
              </a:p>
            </p:txBody>
          </p:sp>
        </p:grpSp>
      </p:grpSp>
      <p:grpSp>
        <p:nvGrpSpPr>
          <p:cNvPr id="217" name="Group 217"/>
          <p:cNvGrpSpPr/>
          <p:nvPr/>
        </p:nvGrpSpPr>
        <p:grpSpPr>
          <a:xfrm>
            <a:off x="8259427" y="5297272"/>
            <a:ext cx="4454819" cy="3591948"/>
            <a:chOff x="0" y="0"/>
            <a:chExt cx="4454817" cy="3591947"/>
          </a:xfrm>
        </p:grpSpPr>
        <p:pic>
          <p:nvPicPr>
            <p:cNvPr id="215" name="pasted-image.pdf"/>
            <p:cNvPicPr>
              <a:picLocks noChangeAspect="1"/>
            </p:cNvPicPr>
            <p:nvPr/>
          </p:nvPicPr>
          <p:blipFill>
            <a:blip r:embed="rId3">
              <a:extLst/>
            </a:blip>
            <a:stretch>
              <a:fillRect/>
            </a:stretch>
          </p:blipFill>
          <p:spPr>
            <a:xfrm>
              <a:off x="81329" y="274939"/>
              <a:ext cx="4373490" cy="3317009"/>
            </a:xfrm>
            <a:prstGeom prst="rect">
              <a:avLst/>
            </a:prstGeom>
            <a:ln w="12700" cap="flat">
              <a:noFill/>
              <a:miter lim="400000"/>
            </a:ln>
            <a:effectLst/>
          </p:spPr>
        </p:pic>
        <p:sp>
          <p:nvSpPr>
            <p:cNvPr id="216" name="Shape 216"/>
            <p:cNvSpPr/>
            <p:nvPr/>
          </p:nvSpPr>
          <p:spPr>
            <a:xfrm>
              <a:off x="0" y="-1"/>
              <a:ext cx="1146572"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algn="l" defTabSz="1300480">
                <a:defRPr sz="3400">
                  <a:latin typeface="Helvetica"/>
                  <a:ea typeface="Helvetica"/>
                  <a:cs typeface="Helvetica"/>
                  <a:sym typeface="Helvetica"/>
                </a:defRPr>
              </a:pPr>
              <a:r>
                <a:rPr baseline="31999"/>
                <a:t>199</a:t>
              </a:r>
              <a:r>
                <a:t>Hg</a:t>
              </a:r>
            </a:p>
          </p:txBody>
        </p:sp>
      </p:grpSp>
      <p:sp>
        <p:nvSpPr>
          <p:cNvPr id="218" name="Shape 218"/>
          <p:cNvSpPr/>
          <p:nvPr/>
        </p:nvSpPr>
        <p:spPr>
          <a:xfrm>
            <a:off x="73831" y="1422130"/>
            <a:ext cx="7584819" cy="6731045"/>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marL="753533" indent="-296333" algn="l" defTabSz="457200">
              <a:lnSpc>
                <a:spcPct val="150000"/>
              </a:lnSpc>
              <a:buSzPct val="75000"/>
              <a:buChar char="•"/>
              <a:defRPr sz="3000"/>
            </a:pPr>
            <a:r>
              <a:rPr b="1" dirty="0">
                <a:latin typeface="Helvetica"/>
                <a:ea typeface="Helvetica"/>
                <a:cs typeface="Helvetica"/>
                <a:sym typeface="Helvetica"/>
              </a:rPr>
              <a:t>Weakly</a:t>
            </a:r>
            <a:r>
              <a:rPr dirty="0"/>
              <a:t> sensitivity to </a:t>
            </a:r>
            <a:r>
              <a:rPr b="1" dirty="0">
                <a:latin typeface="Helvetica"/>
                <a:ea typeface="Helvetica"/>
                <a:cs typeface="Helvetica"/>
                <a:sym typeface="Helvetica"/>
              </a:rPr>
              <a:t>BBR</a:t>
            </a:r>
            <a:r>
              <a:rPr dirty="0"/>
              <a:t> shift </a:t>
            </a:r>
          </a:p>
          <a:p>
            <a:pPr marL="800100" lvl="1" indent="-114300" algn="l" defTabSz="457200">
              <a:lnSpc>
                <a:spcPct val="150000"/>
              </a:lnSpc>
              <a:defRPr sz="3000"/>
            </a:pPr>
            <a:r>
              <a:rPr dirty="0"/>
              <a:t>→ </a:t>
            </a:r>
            <a:r>
              <a:rPr dirty="0" err="1"/>
              <a:t>Sr</a:t>
            </a:r>
            <a:r>
              <a:rPr dirty="0"/>
              <a:t>/30, </a:t>
            </a:r>
            <a:r>
              <a:rPr dirty="0" err="1"/>
              <a:t>Yb</a:t>
            </a:r>
            <a:r>
              <a:rPr dirty="0"/>
              <a:t>/15</a:t>
            </a:r>
          </a:p>
          <a:p>
            <a:pPr marL="753533" indent="-296333" algn="l" defTabSz="457200">
              <a:lnSpc>
                <a:spcPct val="150000"/>
              </a:lnSpc>
              <a:buSzPct val="75000"/>
              <a:buChar char="•"/>
              <a:defRPr sz="3000"/>
            </a:pPr>
            <a:r>
              <a:rPr b="1" dirty="0">
                <a:latin typeface="Helvetica"/>
                <a:ea typeface="Helvetica"/>
                <a:cs typeface="Helvetica"/>
                <a:sym typeface="Helvetica"/>
              </a:rPr>
              <a:t>Sensitive to fine </a:t>
            </a:r>
            <a:r>
              <a:rPr b="1" dirty="0" err="1">
                <a:latin typeface="Helvetica"/>
                <a:ea typeface="Helvetica"/>
                <a:cs typeface="Helvetica"/>
                <a:sym typeface="Helvetica"/>
              </a:rPr>
              <a:t>struct</a:t>
            </a:r>
            <a:r>
              <a:rPr b="1" dirty="0">
                <a:latin typeface="Helvetica"/>
                <a:ea typeface="Helvetica"/>
                <a:cs typeface="Helvetica"/>
                <a:sym typeface="Helvetica"/>
              </a:rPr>
              <a:t>. const.</a:t>
            </a:r>
            <a:r>
              <a:rPr dirty="0"/>
              <a:t> value</a:t>
            </a:r>
          </a:p>
          <a:p>
            <a:pPr marL="753533" indent="-296333" algn="l" defTabSz="457200">
              <a:lnSpc>
                <a:spcPct val="150000"/>
              </a:lnSpc>
              <a:buSzPct val="75000"/>
              <a:buChar char="•"/>
              <a:defRPr sz="3000"/>
            </a:pPr>
            <a:r>
              <a:rPr dirty="0"/>
              <a:t>Isotope </a:t>
            </a:r>
            <a:r>
              <a:rPr baseline="31999" dirty="0"/>
              <a:t>199</a:t>
            </a:r>
            <a:r>
              <a:rPr dirty="0"/>
              <a:t>Hg has </a:t>
            </a:r>
            <a:r>
              <a:rPr b="1" dirty="0">
                <a:latin typeface="Helvetica"/>
                <a:ea typeface="Helvetica"/>
                <a:cs typeface="Helvetica"/>
                <a:sym typeface="Helvetica"/>
              </a:rPr>
              <a:t>I=1/2</a:t>
            </a:r>
            <a:r>
              <a:rPr dirty="0"/>
              <a:t> </a:t>
            </a:r>
          </a:p>
          <a:p>
            <a:pPr marL="800100" lvl="1" indent="-114300" algn="l" defTabSz="457200">
              <a:lnSpc>
                <a:spcPct val="150000"/>
              </a:lnSpc>
              <a:defRPr sz="3000"/>
            </a:pPr>
            <a:r>
              <a:rPr dirty="0"/>
              <a:t>→ no tensor light shift</a:t>
            </a:r>
          </a:p>
          <a:p>
            <a:pPr marL="753533" indent="-296333" algn="l" defTabSz="457200">
              <a:lnSpc>
                <a:spcPct val="150000"/>
              </a:lnSpc>
              <a:buSzPct val="75000"/>
              <a:buChar char="•"/>
              <a:defRPr sz="3000"/>
            </a:pPr>
            <a:r>
              <a:rPr dirty="0"/>
              <a:t>High </a:t>
            </a:r>
            <a:r>
              <a:rPr dirty="0" err="1"/>
              <a:t>vapour</a:t>
            </a:r>
            <a:r>
              <a:rPr dirty="0"/>
              <a:t> pressure</a:t>
            </a:r>
          </a:p>
          <a:p>
            <a:pPr marL="800100" lvl="1" indent="-114300" algn="l" defTabSz="457200">
              <a:lnSpc>
                <a:spcPct val="150000"/>
              </a:lnSpc>
              <a:defRPr sz="3000"/>
            </a:pPr>
            <a:r>
              <a:rPr dirty="0"/>
              <a:t>→ </a:t>
            </a:r>
            <a:r>
              <a:rPr b="1" dirty="0">
                <a:latin typeface="Helvetica"/>
                <a:ea typeface="Helvetica"/>
                <a:cs typeface="Helvetica"/>
                <a:sym typeface="Helvetica"/>
              </a:rPr>
              <a:t>no</a:t>
            </a:r>
            <a:r>
              <a:rPr dirty="0"/>
              <a:t> atomic </a:t>
            </a:r>
            <a:r>
              <a:rPr b="1" dirty="0">
                <a:latin typeface="Helvetica"/>
                <a:ea typeface="Helvetica"/>
                <a:cs typeface="Helvetica"/>
                <a:sym typeface="Helvetica"/>
              </a:rPr>
              <a:t>oven</a:t>
            </a:r>
            <a:r>
              <a:rPr dirty="0"/>
              <a:t> </a:t>
            </a:r>
          </a:p>
          <a:p>
            <a:pPr marL="800100" lvl="1" indent="-114300" algn="l" defTabSz="457200">
              <a:lnSpc>
                <a:spcPct val="150000"/>
              </a:lnSpc>
              <a:defRPr sz="3000"/>
            </a:pPr>
            <a:r>
              <a:rPr dirty="0"/>
              <a:t>→ </a:t>
            </a:r>
            <a:r>
              <a:rPr b="1" dirty="0">
                <a:latin typeface="Helvetica"/>
                <a:ea typeface="Helvetica"/>
                <a:cs typeface="Helvetica"/>
                <a:sym typeface="Helvetica"/>
              </a:rPr>
              <a:t>possible</a:t>
            </a:r>
            <a:r>
              <a:rPr dirty="0"/>
              <a:t> pre-cooling with </a:t>
            </a:r>
            <a:r>
              <a:rPr b="1" dirty="0">
                <a:latin typeface="Helvetica"/>
                <a:ea typeface="Helvetica"/>
                <a:cs typeface="Helvetica"/>
                <a:sym typeface="Helvetica"/>
              </a:rPr>
              <a:t>2D-MOT</a:t>
            </a:r>
          </a:p>
          <a:p>
            <a:pPr marL="753533" indent="-296333" algn="l" defTabSz="457200">
              <a:lnSpc>
                <a:spcPct val="150000"/>
              </a:lnSpc>
              <a:buSzPct val="75000"/>
              <a:buChar char="•"/>
              <a:defRPr sz="3000"/>
            </a:pPr>
            <a:r>
              <a:rPr dirty="0"/>
              <a:t>Magic wavelength ~362 nm</a:t>
            </a:r>
          </a:p>
          <a:p>
            <a:pPr marL="753533" indent="-296333" algn="l" defTabSz="457200">
              <a:lnSpc>
                <a:spcPct val="150000"/>
              </a:lnSpc>
              <a:buSzPct val="75000"/>
              <a:buChar char="•"/>
              <a:defRPr sz="3000"/>
            </a:pPr>
            <a:r>
              <a:rPr dirty="0"/>
              <a:t>Little explored in (ultra) cold regime</a:t>
            </a:r>
          </a:p>
        </p:txBody>
      </p:sp>
      <p:sp>
        <p:nvSpPr>
          <p:cNvPr id="219" name="Shape 219"/>
          <p:cNvSpPr/>
          <p:nvPr/>
        </p:nvSpPr>
        <p:spPr>
          <a:xfrm>
            <a:off x="382103" y="8999329"/>
            <a:ext cx="9107836" cy="6477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spcBef>
                <a:spcPts val="4200"/>
              </a:spcBef>
              <a:defRPr b="1">
                <a:latin typeface="Helvetica"/>
                <a:ea typeface="Helvetica"/>
                <a:cs typeface="Helvetica"/>
                <a:sym typeface="Helvetica"/>
              </a:defRPr>
            </a:lvl1pPr>
          </a:lstStyle>
          <a:p>
            <a:r>
              <a:t>Challenge: high power UV lasers needed!</a:t>
            </a:r>
          </a:p>
        </p:txBody>
      </p:sp>
      <p:sp>
        <p:nvSpPr>
          <p:cNvPr id="2" name="Espace réservé du numéro de diapositive 1"/>
          <p:cNvSpPr>
            <a:spLocks noGrp="1"/>
          </p:cNvSpPr>
          <p:nvPr>
            <p:ph type="sldNum" sz="quarter" idx="2"/>
          </p:nvPr>
        </p:nvSpPr>
        <p:spPr/>
        <p:txBody>
          <a:bodyPr/>
          <a:lstStyle/>
          <a:p>
            <a:fld id="{86CB4B4D-7CA3-9044-876B-883B54F8677D}" type="slidenum">
              <a:rPr lang="en-US" smtClean="0"/>
              <a:t>18</a:t>
            </a:fld>
            <a:endParaRPr lang="en-US"/>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18">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18">
                                            <p:txEl>
                                              <p:pRg st="0" end="0"/>
                                            </p:txEl>
                                          </p:spTgt>
                                        </p:tgtEl>
                                        <p:attrNameLst>
                                          <p:attrName>style.visibility</p:attrName>
                                        </p:attrNameLst>
                                      </p:cBhvr>
                                      <p:to>
                                        <p:strVal val="visible"/>
                                      </p:to>
                                    </p:set>
                                  </p:childTnLst>
                                </p:cTn>
                              </p:par>
                              <p:par>
                                <p:cTn id="9" presetID="1" presetClass="entr" presetSubtype="0" fill="hold" grpId="1" nodeType="withEffect">
                                  <p:stCondLst>
                                    <p:cond delay="0"/>
                                  </p:stCondLst>
                                  <p:iterate>
                                    <p:tmAbs val="0"/>
                                  </p:iterate>
                                  <p:childTnLst>
                                    <p:set>
                                      <p:cBhvr>
                                        <p:cTn id="10" fill="hold"/>
                                        <p:tgtEl>
                                          <p:spTgt spid="21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iterate>
                                    <p:tmAbs val="0"/>
                                  </p:iterate>
                                  <p:childTnLst>
                                    <p:set>
                                      <p:cBhvr>
                                        <p:cTn id="14" fill="hold"/>
                                        <p:tgtEl>
                                          <p:spTgt spid="21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iterate>
                                    <p:tmAbs val="0"/>
                                  </p:iterate>
                                  <p:childTnLst>
                                    <p:set>
                                      <p:cBhvr>
                                        <p:cTn id="18" fill="hold"/>
                                        <p:tgtEl>
                                          <p:spTgt spid="218">
                                            <p:txEl>
                                              <p:pRg st="3" end="3"/>
                                            </p:txEl>
                                          </p:spTgt>
                                        </p:tgtEl>
                                        <p:attrNameLst>
                                          <p:attrName>style.visibility</p:attrName>
                                        </p:attrNameLst>
                                      </p:cBhvr>
                                      <p:to>
                                        <p:strVal val="visible"/>
                                      </p:to>
                                    </p:set>
                                  </p:childTnLst>
                                </p:cTn>
                              </p:par>
                              <p:par>
                                <p:cTn id="19" presetID="1" presetClass="entr" presetSubtype="0" fill="hold" grpId="1" nodeType="withEffect">
                                  <p:stCondLst>
                                    <p:cond delay="0"/>
                                  </p:stCondLst>
                                  <p:iterate>
                                    <p:tmAbs val="0"/>
                                  </p:iterate>
                                  <p:childTnLst>
                                    <p:set>
                                      <p:cBhvr>
                                        <p:cTn id="20" fill="hold"/>
                                        <p:tgtEl>
                                          <p:spTgt spid="218">
                                            <p:txEl>
                                              <p:pRg st="4" end="4"/>
                                            </p:txEl>
                                          </p:spTgt>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2" nodeType="afterEffect">
                                  <p:stCondLst>
                                    <p:cond delay="0"/>
                                  </p:stCondLst>
                                  <p:iterate>
                                    <p:tmAbs val="0"/>
                                  </p:iterate>
                                  <p:childTnLst>
                                    <p:set>
                                      <p:cBhvr>
                                        <p:cTn id="23" fill="hold"/>
                                        <p:tgtEl>
                                          <p:spTgt spid="217"/>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1" nodeType="clickEffect">
                                  <p:stCondLst>
                                    <p:cond delay="0"/>
                                  </p:stCondLst>
                                  <p:iterate>
                                    <p:tmAbs val="0"/>
                                  </p:iterate>
                                  <p:childTnLst>
                                    <p:set>
                                      <p:cBhvr>
                                        <p:cTn id="27" fill="hold"/>
                                        <p:tgtEl>
                                          <p:spTgt spid="218">
                                            <p:txEl>
                                              <p:pRg st="5" end="5"/>
                                            </p:txEl>
                                          </p:spTgt>
                                        </p:tgtEl>
                                        <p:attrNameLst>
                                          <p:attrName>style.visibility</p:attrName>
                                        </p:attrNameLst>
                                      </p:cBhvr>
                                      <p:to>
                                        <p:strVal val="visible"/>
                                      </p:to>
                                    </p:set>
                                  </p:childTnLst>
                                </p:cTn>
                              </p:par>
                              <p:par>
                                <p:cTn id="28" presetID="1" presetClass="entr" presetSubtype="0" fill="hold" grpId="1" nodeType="withEffect">
                                  <p:stCondLst>
                                    <p:cond delay="0"/>
                                  </p:stCondLst>
                                  <p:iterate>
                                    <p:tmAbs val="0"/>
                                  </p:iterate>
                                  <p:childTnLst>
                                    <p:set>
                                      <p:cBhvr>
                                        <p:cTn id="29" fill="hold"/>
                                        <p:tgtEl>
                                          <p:spTgt spid="218">
                                            <p:txEl>
                                              <p:pRg st="6" end="6"/>
                                            </p:txEl>
                                          </p:spTgt>
                                        </p:tgtEl>
                                        <p:attrNameLst>
                                          <p:attrName>style.visibility</p:attrName>
                                        </p:attrNameLst>
                                      </p:cBhvr>
                                      <p:to>
                                        <p:strVal val="visible"/>
                                      </p:to>
                                    </p:set>
                                  </p:childTnLst>
                                </p:cTn>
                              </p:par>
                              <p:par>
                                <p:cTn id="30" presetID="1" presetClass="entr" presetSubtype="0" fill="hold" grpId="1" nodeType="withEffect">
                                  <p:stCondLst>
                                    <p:cond delay="0"/>
                                  </p:stCondLst>
                                  <p:iterate>
                                    <p:tmAbs val="0"/>
                                  </p:iterate>
                                  <p:childTnLst>
                                    <p:set>
                                      <p:cBhvr>
                                        <p:cTn id="31" fill="hold"/>
                                        <p:tgtEl>
                                          <p:spTgt spid="218">
                                            <p:txEl>
                                              <p:pRg st="7" end="7"/>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1" nodeType="clickEffect">
                                  <p:stCondLst>
                                    <p:cond delay="0"/>
                                  </p:stCondLst>
                                  <p:iterate>
                                    <p:tmAbs val="0"/>
                                  </p:iterate>
                                  <p:childTnLst>
                                    <p:set>
                                      <p:cBhvr>
                                        <p:cTn id="35" fill="hold"/>
                                        <p:tgtEl>
                                          <p:spTgt spid="218">
                                            <p:txEl>
                                              <p:pRg st="8" end="8"/>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1" nodeType="clickEffect">
                                  <p:stCondLst>
                                    <p:cond delay="0"/>
                                  </p:stCondLst>
                                  <p:iterate>
                                    <p:tmAbs val="0"/>
                                  </p:iterate>
                                  <p:childTnLst>
                                    <p:set>
                                      <p:cBhvr>
                                        <p:cTn id="39" fill="hold"/>
                                        <p:tgtEl>
                                          <p:spTgt spid="218">
                                            <p:txEl>
                                              <p:pRg st="9" end="9"/>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3" nodeType="clickEffect">
                                  <p:stCondLst>
                                    <p:cond delay="0"/>
                                  </p:stCondLst>
                                  <p:iterate>
                                    <p:tmAbs val="0"/>
                                  </p:iterate>
                                  <p:childTnLst>
                                    <p:set>
                                      <p:cBhvr>
                                        <p:cTn id="43" fill="hold"/>
                                        <p:tgtEl>
                                          <p:spTgt spid="2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 grpId="2" animBg="1" advAuto="0"/>
      <p:bldP spid="218" grpId="1" build="p" animBg="1" advAuto="0"/>
      <p:bldP spid="219" grpId="3" animBg="1" advAuto="0"/>
    </p:bld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smtClean="0"/>
              <a:t>Outline</a:t>
            </a:r>
            <a:endParaRPr lang="en-US" dirty="0"/>
          </a:p>
        </p:txBody>
      </p:sp>
      <p:sp>
        <p:nvSpPr>
          <p:cNvPr id="20" name="Shape 218"/>
          <p:cNvSpPr/>
          <p:nvPr/>
        </p:nvSpPr>
        <p:spPr>
          <a:xfrm>
            <a:off x="73831" y="1446614"/>
            <a:ext cx="10911669" cy="6682086"/>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marL="753533" indent="-296333" algn="l" defTabSz="457200">
              <a:lnSpc>
                <a:spcPct val="150000"/>
              </a:lnSpc>
              <a:buSzPct val="75000"/>
              <a:buChar char="•"/>
              <a:defRPr sz="3000"/>
            </a:pPr>
            <a:r>
              <a:rPr lang="en-US" sz="2400" b="1" dirty="0" smtClean="0">
                <a:latin typeface="Helvetica"/>
                <a:ea typeface="Helvetica"/>
                <a:cs typeface="Helvetica"/>
                <a:sym typeface="Helvetica"/>
              </a:rPr>
              <a:t>Atomic frequency standards</a:t>
            </a:r>
          </a:p>
          <a:p>
            <a:pPr marL="753533" indent="-296333" algn="l" defTabSz="457200">
              <a:lnSpc>
                <a:spcPct val="150000"/>
              </a:lnSpc>
              <a:buSzPct val="75000"/>
              <a:buChar char="•"/>
              <a:defRPr sz="3000"/>
            </a:pPr>
            <a:r>
              <a:rPr lang="en-US" sz="2400" b="1" dirty="0" smtClean="0">
                <a:latin typeface="Helvetica"/>
                <a:cs typeface="Helvetica"/>
                <a:sym typeface="Helvetica"/>
              </a:rPr>
              <a:t>Hg optical lattice clock at </a:t>
            </a:r>
            <a:r>
              <a:rPr lang="en-US" sz="2400" b="1" dirty="0" err="1" smtClean="0">
                <a:latin typeface="Helvetica"/>
                <a:cs typeface="Helvetica"/>
                <a:sym typeface="Helvetica"/>
              </a:rPr>
              <a:t>syrte</a:t>
            </a:r>
            <a:endParaRPr lang="en-US" sz="2400" b="1" dirty="0" smtClean="0">
              <a:latin typeface="Helvetica"/>
              <a:cs typeface="Helvetica"/>
              <a:sym typeface="Helvetica"/>
            </a:endParaRPr>
          </a:p>
          <a:p>
            <a:pPr marL="753533" indent="-296333" algn="l" defTabSz="457200">
              <a:lnSpc>
                <a:spcPct val="150000"/>
              </a:lnSpc>
              <a:buSzPct val="75000"/>
              <a:buChar char="•"/>
              <a:defRPr sz="3000"/>
            </a:pPr>
            <a:r>
              <a:rPr lang="en-US" sz="2400" b="1" dirty="0" smtClean="0">
                <a:latin typeface="Helvetica"/>
                <a:cs typeface="Helvetica"/>
                <a:sym typeface="Helvetica"/>
              </a:rPr>
              <a:t>Previous results (FROM SYRTE)</a:t>
            </a:r>
          </a:p>
          <a:p>
            <a:pPr marL="753533" indent="-296333" algn="l" defTabSz="457200">
              <a:lnSpc>
                <a:spcPct val="150000"/>
              </a:lnSpc>
              <a:buSzPct val="75000"/>
              <a:buChar char="•"/>
              <a:defRPr sz="3000"/>
            </a:pPr>
            <a:r>
              <a:rPr lang="en-US" sz="2400" b="1" dirty="0" smtClean="0">
                <a:latin typeface="Helvetica"/>
                <a:cs typeface="Helvetica"/>
                <a:sym typeface="Helvetica"/>
              </a:rPr>
              <a:t>Talk about the fiber links and stuff (to NPL and PTB) which lets us get different </a:t>
            </a:r>
            <a:r>
              <a:rPr lang="en-US" sz="2400" b="1" dirty="0" err="1" smtClean="0">
                <a:latin typeface="Helvetica"/>
                <a:cs typeface="Helvetica"/>
                <a:sym typeface="Helvetica"/>
              </a:rPr>
              <a:t>freq</a:t>
            </a:r>
            <a:r>
              <a:rPr lang="en-US" sz="2400" b="1" dirty="0" smtClean="0">
                <a:latin typeface="Helvetica"/>
                <a:cs typeface="Helvetica"/>
                <a:sym typeface="Helvetica"/>
              </a:rPr>
              <a:t> ratios</a:t>
            </a:r>
          </a:p>
          <a:p>
            <a:pPr marL="753533" indent="-296333" algn="l" defTabSz="457200">
              <a:lnSpc>
                <a:spcPct val="150000"/>
              </a:lnSpc>
              <a:buSzPct val="75000"/>
              <a:buChar char="•"/>
              <a:defRPr sz="3000"/>
            </a:pPr>
            <a:r>
              <a:rPr lang="en-US" sz="2400" b="1" dirty="0" smtClean="0">
                <a:latin typeface="Helvetica"/>
                <a:cs typeface="Helvetica"/>
                <a:sym typeface="Helvetica"/>
              </a:rPr>
              <a:t>Results from there!</a:t>
            </a:r>
          </a:p>
          <a:p>
            <a:pPr marL="753533" indent="-296333" algn="l" defTabSz="457200">
              <a:lnSpc>
                <a:spcPct val="150000"/>
              </a:lnSpc>
              <a:buSzPct val="75000"/>
              <a:buChar char="•"/>
              <a:defRPr sz="3000"/>
            </a:pPr>
            <a:r>
              <a:rPr lang="en-US" sz="2400" dirty="0" smtClean="0"/>
              <a:t>Discuss how improving the accuracy for these measurements is the bomb, and how we can do that on our side.</a:t>
            </a:r>
          </a:p>
          <a:p>
            <a:pPr marL="753533" indent="-296333" algn="l" defTabSz="457200">
              <a:lnSpc>
                <a:spcPct val="150000"/>
              </a:lnSpc>
              <a:buSzPct val="75000"/>
              <a:buChar char="•"/>
              <a:defRPr sz="3000"/>
            </a:pPr>
            <a:r>
              <a:rPr lang="en-US" sz="2400" dirty="0" smtClean="0"/>
              <a:t>Sensitivity to frequency shifts caused by environmental factors</a:t>
            </a:r>
          </a:p>
          <a:p>
            <a:pPr marL="753533" lvl="7" indent="-296333" algn="l" defTabSz="457200">
              <a:lnSpc>
                <a:spcPct val="150000"/>
              </a:lnSpc>
              <a:buSzPct val="75000"/>
              <a:buChar char="•"/>
              <a:defRPr sz="3000"/>
            </a:pPr>
            <a:r>
              <a:rPr lang="en-US" sz="2400" dirty="0" smtClean="0"/>
              <a:t>Specifically LLS, talk about these measurements</a:t>
            </a:r>
          </a:p>
          <a:p>
            <a:pPr marL="753533" lvl="7" indent="-296333" algn="l" defTabSz="457200">
              <a:lnSpc>
                <a:spcPct val="150000"/>
              </a:lnSpc>
              <a:buSzPct val="75000"/>
              <a:buChar char="•"/>
              <a:defRPr sz="3000"/>
            </a:pPr>
            <a:r>
              <a:rPr lang="en-US" sz="2400" dirty="0" smtClean="0"/>
              <a:t>Discuss improvements in atom number in trap and 2D MOT</a:t>
            </a:r>
          </a:p>
          <a:p>
            <a:pPr marL="753533" lvl="7" indent="-296333" algn="l" defTabSz="457200">
              <a:lnSpc>
                <a:spcPct val="150000"/>
              </a:lnSpc>
              <a:buSzPct val="75000"/>
              <a:buChar char="•"/>
              <a:defRPr sz="3000"/>
            </a:pPr>
            <a:r>
              <a:rPr lang="en-US" sz="2400" dirty="0" smtClean="0"/>
              <a:t>Call it a day/</a:t>
            </a:r>
            <a:endParaRPr sz="2400" dirty="0"/>
          </a:p>
        </p:txBody>
      </p:sp>
      <p:sp>
        <p:nvSpPr>
          <p:cNvPr id="3" name="Espace réservé du numéro de diapositive 2"/>
          <p:cNvSpPr>
            <a:spLocks noGrp="1"/>
          </p:cNvSpPr>
          <p:nvPr>
            <p:ph type="sldNum" sz="quarter" idx="2"/>
          </p:nvPr>
        </p:nvSpPr>
        <p:spPr/>
        <p:txBody>
          <a:bodyPr/>
          <a:lstStyle/>
          <a:p>
            <a:fld id="{86CB4B4D-7CA3-9044-876B-883B54F8677D}" type="slidenum">
              <a:rPr lang="en-US" smtClean="0"/>
              <a:t>19</a:t>
            </a:fld>
            <a:endParaRPr lang="en-US"/>
          </a:p>
        </p:txBody>
      </p:sp>
    </p:spTree>
    <p:extLst>
      <p:ext uri="{BB962C8B-B14F-4D97-AF65-F5344CB8AC3E}">
        <p14:creationId xmlns:p14="http://schemas.microsoft.com/office/powerpoint/2010/main" val="78648163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0">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20">
                                            <p:txEl>
                                              <p:pRg st="0" end="0"/>
                                            </p:txEl>
                                          </p:spTgt>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0"/>
                                  </p:stCondLst>
                                  <p:iterate>
                                    <p:tmAbs val="0"/>
                                  </p:iterate>
                                  <p:childTnLst>
                                    <p:set>
                                      <p:cBhvr>
                                        <p:cTn id="11" fill="hold"/>
                                        <p:tgtEl>
                                          <p:spTgt spid="20">
                                            <p:txEl>
                                              <p:pRg st="1" end="1"/>
                                            </p:txEl>
                                          </p:spTgt>
                                        </p:tgtEl>
                                        <p:attrNameLst>
                                          <p:attrName>style.visibility</p:attrName>
                                        </p:attrNameLst>
                                      </p:cBhvr>
                                      <p:to>
                                        <p:strVal val="visible"/>
                                      </p:to>
                                    </p:set>
                                  </p:childTnLst>
                                </p:cTn>
                              </p:par>
                            </p:childTnLst>
                          </p:cTn>
                        </p:par>
                        <p:par>
                          <p:cTn id="12" fill="hold">
                            <p:stCondLst>
                              <p:cond delay="0"/>
                            </p:stCondLst>
                            <p:childTnLst>
                              <p:par>
                                <p:cTn id="13" presetID="1" presetClass="entr" presetSubtype="0" fill="hold" grpId="0" nodeType="afterEffect">
                                  <p:stCondLst>
                                    <p:cond delay="0"/>
                                  </p:stCondLst>
                                  <p:iterate>
                                    <p:tmAbs val="0"/>
                                  </p:iterate>
                                  <p:childTnLst>
                                    <p:set>
                                      <p:cBhvr>
                                        <p:cTn id="14" fill="hold"/>
                                        <p:tgtEl>
                                          <p:spTgt spid="20">
                                            <p:txEl>
                                              <p:pRg st="2" end="2"/>
                                            </p:txEl>
                                          </p:spTgt>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iterate>
                                    <p:tmAbs val="0"/>
                                  </p:iterate>
                                  <p:childTnLst>
                                    <p:set>
                                      <p:cBhvr>
                                        <p:cTn id="17" fill="hold"/>
                                        <p:tgtEl>
                                          <p:spTgt spid="20">
                                            <p:txEl>
                                              <p:pRg st="3" end="3"/>
                                            </p:txEl>
                                          </p:spTgt>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iterate>
                                    <p:tmAbs val="0"/>
                                  </p:iterate>
                                  <p:childTnLst>
                                    <p:set>
                                      <p:cBhvr>
                                        <p:cTn id="20" fill="hold"/>
                                        <p:tgtEl>
                                          <p:spTgt spid="20">
                                            <p:txEl>
                                              <p:pRg st="4" end="4"/>
                                            </p:txEl>
                                          </p:spTgt>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0"/>
                                  </p:stCondLst>
                                  <p:iterate>
                                    <p:tmAbs val="0"/>
                                  </p:iterate>
                                  <p:childTnLst>
                                    <p:set>
                                      <p:cBhvr>
                                        <p:cTn id="23" fill="hold"/>
                                        <p:tgtEl>
                                          <p:spTgt spid="20">
                                            <p:txEl>
                                              <p:pRg st="5" end="5"/>
                                            </p:txEl>
                                          </p:spTgt>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grpId="0" nodeType="afterEffect">
                                  <p:stCondLst>
                                    <p:cond delay="0"/>
                                  </p:stCondLst>
                                  <p:iterate>
                                    <p:tmAbs val="0"/>
                                  </p:iterate>
                                  <p:childTnLst>
                                    <p:set>
                                      <p:cBhvr>
                                        <p:cTn id="26" fill="hold"/>
                                        <p:tgtEl>
                                          <p:spTgt spid="20">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iterate>
                                    <p:tmAbs val="0"/>
                                  </p:iterate>
                                  <p:childTnLst>
                                    <p:set>
                                      <p:cBhvr>
                                        <p:cTn id="28" fill="hold"/>
                                        <p:tgtEl>
                                          <p:spTgt spid="20">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iterate>
                                    <p:tmAbs val="0"/>
                                  </p:iterate>
                                  <p:childTnLst>
                                    <p:set>
                                      <p:cBhvr>
                                        <p:cTn id="30" fill="hold"/>
                                        <p:tgtEl>
                                          <p:spTgt spid="20">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iterate>
                                    <p:tmAbs val="0"/>
                                  </p:iterate>
                                  <p:childTnLst>
                                    <p:set>
                                      <p:cBhvr>
                                        <p:cTn id="32" fill="hold"/>
                                        <p:tgtEl>
                                          <p:spTgt spid="2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uild="p"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smtClean="0"/>
              <a:t>Atomic frequency standards</a:t>
            </a:r>
            <a:endParaRPr lang="en-US" dirty="0"/>
          </a:p>
        </p:txBody>
      </p:sp>
      <p:sp>
        <p:nvSpPr>
          <p:cNvPr id="3" name="TextBox 14"/>
          <p:cNvSpPr txBox="1"/>
          <p:nvPr/>
        </p:nvSpPr>
        <p:spPr>
          <a:xfrm>
            <a:off x="1448800" y="7751772"/>
            <a:ext cx="10100689" cy="830997"/>
          </a:xfrm>
          <a:prstGeom prst="rect">
            <a:avLst/>
          </a:prstGeom>
          <a:noFill/>
        </p:spPr>
        <p:txBody>
          <a:bodyPr wrap="square" rtlCol="0">
            <a:spAutoFit/>
          </a:bodyPr>
          <a:lstStyle/>
          <a:p>
            <a:pPr algn="l" fontAlgn="auto">
              <a:spcBef>
                <a:spcPts val="0"/>
              </a:spcBef>
              <a:spcAft>
                <a:spcPts val="0"/>
              </a:spcAft>
            </a:pPr>
            <a:r>
              <a:rPr lang="en-US" sz="2400" dirty="0" smtClean="0">
                <a:solidFill>
                  <a:prstClr val="black"/>
                </a:solidFill>
                <a:latin typeface="+mj-lt"/>
              </a:rPr>
              <a:t>Atomic species used in atomic clocks:</a:t>
            </a:r>
            <a:r>
              <a:rPr lang="en-US" sz="2400" dirty="0">
                <a:solidFill>
                  <a:prstClr val="black"/>
                </a:solidFill>
                <a:latin typeface="+mj-lt"/>
              </a:rPr>
              <a:t> </a:t>
            </a:r>
            <a:r>
              <a:rPr lang="en-US" sz="2400" dirty="0" smtClean="0">
                <a:solidFill>
                  <a:prstClr val="black"/>
                </a:solidFill>
                <a:latin typeface="+mj-lt"/>
              </a:rPr>
              <a:t>	</a:t>
            </a:r>
            <a:r>
              <a:rPr lang="en-US" sz="2400" dirty="0" smtClean="0">
                <a:solidFill>
                  <a:schemeClr val="tx1"/>
                </a:solidFill>
                <a:latin typeface="+mj-lt"/>
              </a:rPr>
              <a:t>Cs</a:t>
            </a:r>
            <a:r>
              <a:rPr lang="en-US" sz="2400" dirty="0">
                <a:solidFill>
                  <a:schemeClr val="tx1"/>
                </a:solidFill>
                <a:latin typeface="+mj-lt"/>
              </a:rPr>
              <a:t>, </a:t>
            </a:r>
            <a:r>
              <a:rPr lang="en-US" sz="2400" dirty="0" err="1" smtClean="0">
                <a:solidFill>
                  <a:schemeClr val="tx1"/>
                </a:solidFill>
                <a:latin typeface="+mj-lt"/>
              </a:rPr>
              <a:t>Rb</a:t>
            </a:r>
            <a:r>
              <a:rPr lang="en-US" sz="2400" dirty="0" smtClean="0">
                <a:solidFill>
                  <a:schemeClr val="tx1"/>
                </a:solidFill>
                <a:latin typeface="+mj-lt"/>
              </a:rPr>
              <a:t>, </a:t>
            </a:r>
            <a:r>
              <a:rPr lang="en-US" sz="2400" dirty="0" smtClean="0">
                <a:solidFill>
                  <a:prstClr val="black"/>
                </a:solidFill>
                <a:latin typeface="+mj-lt"/>
              </a:rPr>
              <a:t>Ca, Cd, </a:t>
            </a:r>
            <a:r>
              <a:rPr lang="en-US" sz="2400" dirty="0" err="1" smtClean="0">
                <a:solidFill>
                  <a:prstClr val="black"/>
                </a:solidFill>
                <a:latin typeface="+mj-lt"/>
              </a:rPr>
              <a:t>Sr</a:t>
            </a:r>
            <a:r>
              <a:rPr lang="en-US" sz="2400" dirty="0" smtClean="0">
                <a:solidFill>
                  <a:prstClr val="black"/>
                </a:solidFill>
                <a:latin typeface="+mj-lt"/>
              </a:rPr>
              <a:t>, </a:t>
            </a:r>
            <a:r>
              <a:rPr lang="en-US" sz="2400" dirty="0" err="1" smtClean="0">
                <a:solidFill>
                  <a:prstClr val="black"/>
                </a:solidFill>
                <a:latin typeface="+mj-lt"/>
              </a:rPr>
              <a:t>Yb</a:t>
            </a:r>
            <a:r>
              <a:rPr lang="en-US" sz="2400" dirty="0">
                <a:solidFill>
                  <a:prstClr val="black"/>
                </a:solidFill>
                <a:latin typeface="+mj-lt"/>
              </a:rPr>
              <a:t>, Mg, </a:t>
            </a:r>
            <a:r>
              <a:rPr lang="en-US" sz="2400" b="1" dirty="0">
                <a:solidFill>
                  <a:schemeClr val="accent6"/>
                </a:solidFill>
                <a:latin typeface="+mj-lt"/>
              </a:rPr>
              <a:t>Hg</a:t>
            </a:r>
            <a:r>
              <a:rPr lang="en-US" sz="2400" dirty="0" smtClean="0">
                <a:solidFill>
                  <a:prstClr val="black"/>
                </a:solidFill>
                <a:latin typeface="+mj-lt"/>
              </a:rPr>
              <a:t>,</a:t>
            </a:r>
            <a:r>
              <a:rPr lang="en-US" sz="2400" dirty="0">
                <a:solidFill>
                  <a:prstClr val="black"/>
                </a:solidFill>
                <a:latin typeface="+mj-lt"/>
              </a:rPr>
              <a:t> </a:t>
            </a:r>
            <a:r>
              <a:rPr lang="en-US" sz="2400" dirty="0" smtClean="0">
                <a:solidFill>
                  <a:prstClr val="black"/>
                </a:solidFill>
                <a:latin typeface="+mj-lt"/>
              </a:rPr>
              <a:t>									Hg</a:t>
            </a:r>
            <a:r>
              <a:rPr lang="en-US" sz="2400" baseline="30000" dirty="0" smtClean="0">
                <a:solidFill>
                  <a:prstClr val="black"/>
                </a:solidFill>
                <a:latin typeface="+mj-lt"/>
              </a:rPr>
              <a:t>+</a:t>
            </a:r>
            <a:r>
              <a:rPr lang="en-US" sz="2400" dirty="0" smtClean="0">
                <a:solidFill>
                  <a:prstClr val="black"/>
                </a:solidFill>
                <a:latin typeface="+mj-lt"/>
              </a:rPr>
              <a:t>, Al</a:t>
            </a:r>
            <a:r>
              <a:rPr lang="en-US" sz="2400" baseline="30000" dirty="0" smtClean="0">
                <a:solidFill>
                  <a:prstClr val="black"/>
                </a:solidFill>
                <a:latin typeface="+mj-lt"/>
              </a:rPr>
              <a:t>+</a:t>
            </a:r>
            <a:r>
              <a:rPr lang="en-US" sz="2400" dirty="0" smtClean="0">
                <a:solidFill>
                  <a:prstClr val="black"/>
                </a:solidFill>
                <a:latin typeface="+mj-lt"/>
              </a:rPr>
              <a:t>, Ca</a:t>
            </a:r>
            <a:r>
              <a:rPr lang="en-US" sz="2400" baseline="30000" dirty="0" smtClean="0">
                <a:solidFill>
                  <a:prstClr val="black"/>
                </a:solidFill>
                <a:latin typeface="+mj-lt"/>
              </a:rPr>
              <a:t>+</a:t>
            </a:r>
            <a:r>
              <a:rPr lang="en-US" sz="2400" dirty="0" smtClean="0">
                <a:solidFill>
                  <a:prstClr val="black"/>
                </a:solidFill>
                <a:latin typeface="+mj-lt"/>
              </a:rPr>
              <a:t>, </a:t>
            </a:r>
            <a:r>
              <a:rPr lang="en-US" sz="2400" dirty="0" err="1" smtClean="0">
                <a:solidFill>
                  <a:prstClr val="black"/>
                </a:solidFill>
                <a:latin typeface="+mj-lt"/>
              </a:rPr>
              <a:t>Sr</a:t>
            </a:r>
            <a:r>
              <a:rPr lang="en-US" sz="2400" baseline="30000" dirty="0" smtClean="0">
                <a:solidFill>
                  <a:prstClr val="black"/>
                </a:solidFill>
                <a:latin typeface="+mj-lt"/>
              </a:rPr>
              <a:t>+</a:t>
            </a:r>
            <a:r>
              <a:rPr lang="en-US" sz="2400" dirty="0" smtClean="0">
                <a:solidFill>
                  <a:prstClr val="black"/>
                </a:solidFill>
                <a:latin typeface="+mj-lt"/>
              </a:rPr>
              <a:t>, 2 </a:t>
            </a:r>
            <a:r>
              <a:rPr lang="en-US" sz="2400" dirty="0" err="1" smtClean="0">
                <a:solidFill>
                  <a:prstClr val="black"/>
                </a:solidFill>
                <a:latin typeface="+mj-lt"/>
              </a:rPr>
              <a:t>Yb</a:t>
            </a:r>
            <a:r>
              <a:rPr lang="en-US" sz="2400" baseline="30000" dirty="0" smtClean="0">
                <a:solidFill>
                  <a:prstClr val="black"/>
                </a:solidFill>
                <a:latin typeface="+mj-lt"/>
              </a:rPr>
              <a:t>+</a:t>
            </a:r>
            <a:r>
              <a:rPr lang="en-US" sz="2400" dirty="0" smtClean="0">
                <a:solidFill>
                  <a:prstClr val="black"/>
                </a:solidFill>
                <a:latin typeface="+mj-lt"/>
              </a:rPr>
              <a:t> </a:t>
            </a:r>
            <a:endParaRPr lang="ru-RU" sz="2400" dirty="0">
              <a:solidFill>
                <a:prstClr val="black"/>
              </a:solidFill>
              <a:latin typeface="+mj-lt"/>
            </a:endParaRPr>
          </a:p>
        </p:txBody>
      </p:sp>
      <p:sp>
        <p:nvSpPr>
          <p:cNvPr id="4" name="TextBox 15"/>
          <p:cNvSpPr txBox="1"/>
          <p:nvPr/>
        </p:nvSpPr>
        <p:spPr>
          <a:xfrm>
            <a:off x="7689357" y="4927437"/>
            <a:ext cx="4137671" cy="2492990"/>
          </a:xfrm>
          <a:prstGeom prst="rect">
            <a:avLst/>
          </a:prstGeom>
          <a:noFill/>
        </p:spPr>
        <p:txBody>
          <a:bodyPr wrap="none" rtlCol="0">
            <a:spAutoFit/>
          </a:bodyPr>
          <a:lstStyle/>
          <a:p>
            <a:pPr marL="285750" indent="-285750" algn="l" fontAlgn="auto">
              <a:spcBef>
                <a:spcPts val="0"/>
              </a:spcBef>
              <a:spcAft>
                <a:spcPts val="0"/>
              </a:spcAft>
              <a:buClr>
                <a:srgbClr val="0066FF"/>
              </a:buClr>
              <a:buFont typeface="Wingdings" panose="05000000000000000000" pitchFamily="2" charset="2"/>
              <a:buChar char="§"/>
            </a:pPr>
            <a:r>
              <a:rPr lang="en-US" sz="2400" dirty="0" smtClean="0">
                <a:solidFill>
                  <a:prstClr val="black"/>
                </a:solidFill>
                <a:latin typeface="+mj-lt"/>
              </a:rPr>
              <a:t>Low sensitivity to external </a:t>
            </a:r>
            <a:br>
              <a:rPr lang="en-US" sz="2400" dirty="0" smtClean="0">
                <a:solidFill>
                  <a:prstClr val="black"/>
                </a:solidFill>
                <a:latin typeface="+mj-lt"/>
              </a:rPr>
            </a:br>
            <a:r>
              <a:rPr lang="en-US" sz="2400" dirty="0" smtClean="0">
                <a:solidFill>
                  <a:prstClr val="black"/>
                </a:solidFill>
                <a:latin typeface="+mj-lt"/>
              </a:rPr>
              <a:t>perturbations</a:t>
            </a:r>
          </a:p>
          <a:p>
            <a:pPr marL="285750" indent="-285750" algn="l" fontAlgn="auto">
              <a:lnSpc>
                <a:spcPct val="150000"/>
              </a:lnSpc>
              <a:spcBef>
                <a:spcPts val="0"/>
              </a:spcBef>
              <a:spcAft>
                <a:spcPts val="0"/>
              </a:spcAft>
              <a:buClr>
                <a:srgbClr val="0066FF"/>
              </a:buClr>
              <a:buFont typeface="Wingdings" panose="05000000000000000000" pitchFamily="2" charset="2"/>
              <a:buChar char="§"/>
            </a:pPr>
            <a:r>
              <a:rPr lang="en-US" sz="2400" dirty="0">
                <a:solidFill>
                  <a:prstClr val="black"/>
                </a:solidFill>
                <a:latin typeface="+mj-lt"/>
              </a:rPr>
              <a:t>High stability and accuracy</a:t>
            </a:r>
          </a:p>
          <a:p>
            <a:pPr marL="285750" indent="-285750" algn="l" fontAlgn="auto">
              <a:lnSpc>
                <a:spcPct val="150000"/>
              </a:lnSpc>
              <a:spcBef>
                <a:spcPts val="0"/>
              </a:spcBef>
              <a:spcAft>
                <a:spcPts val="0"/>
              </a:spcAft>
              <a:buClr>
                <a:srgbClr val="0066FF"/>
              </a:buClr>
              <a:buFont typeface="Wingdings" panose="05000000000000000000" pitchFamily="2" charset="2"/>
              <a:buChar char="§"/>
            </a:pPr>
            <a:r>
              <a:rPr lang="en-US" sz="2400" dirty="0" smtClean="0">
                <a:solidFill>
                  <a:prstClr val="black"/>
                </a:solidFill>
                <a:latin typeface="+mj-lt"/>
              </a:rPr>
              <a:t>Reproducible</a:t>
            </a:r>
          </a:p>
          <a:p>
            <a:pPr marL="285750" indent="-285750" algn="l" fontAlgn="auto">
              <a:lnSpc>
                <a:spcPct val="150000"/>
              </a:lnSpc>
              <a:spcBef>
                <a:spcPts val="0"/>
              </a:spcBef>
              <a:spcAft>
                <a:spcPts val="0"/>
              </a:spcAft>
              <a:buClr>
                <a:srgbClr val="0066FF"/>
              </a:buClr>
              <a:buFont typeface="Wingdings" panose="05000000000000000000" pitchFamily="2" charset="2"/>
              <a:buChar char="§"/>
            </a:pPr>
            <a:r>
              <a:rPr lang="en-US" sz="2400" dirty="0" smtClean="0">
                <a:solidFill>
                  <a:prstClr val="black"/>
                </a:solidFill>
                <a:latin typeface="+mj-lt"/>
              </a:rPr>
              <a:t>Universal </a:t>
            </a:r>
            <a:endParaRPr lang="ru-RU" sz="2400" dirty="0">
              <a:solidFill>
                <a:prstClr val="black"/>
              </a:solidFill>
              <a:latin typeface="+mj-lt"/>
            </a:endParaRPr>
          </a:p>
        </p:txBody>
      </p:sp>
      <p:sp>
        <p:nvSpPr>
          <p:cNvPr id="5" name="Скругленный прямоугольник 34"/>
          <p:cNvSpPr/>
          <p:nvPr/>
        </p:nvSpPr>
        <p:spPr>
          <a:xfrm>
            <a:off x="3124715" y="3491770"/>
            <a:ext cx="1657291" cy="689242"/>
          </a:xfrm>
          <a:prstGeom prst="roundRect">
            <a:avLst/>
          </a:prstGeom>
          <a:noFill/>
          <a:ln w="25400" cap="flat" cmpd="sng" algn="ctr">
            <a:solidFill>
              <a:sysClr val="windowText" lastClr="00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black"/>
                </a:solidFill>
                <a:effectLst/>
                <a:uLnTx/>
                <a:uFillTx/>
                <a:latin typeface="Calibri"/>
                <a:ea typeface="+mn-ea"/>
                <a:cs typeface="+mn-cs"/>
              </a:rPr>
              <a:t>Servo system</a:t>
            </a:r>
            <a:endParaRPr kumimoji="0" lang="ru-RU" sz="1800" b="0" i="0" u="none" strike="noStrike" kern="0" cap="none" spc="0" normalizeH="0" baseline="0" noProof="0" dirty="0" smtClean="0">
              <a:ln>
                <a:noFill/>
              </a:ln>
              <a:solidFill>
                <a:prstClr val="black"/>
              </a:solidFill>
              <a:effectLst/>
              <a:uLnTx/>
              <a:uFillTx/>
              <a:latin typeface="Calibri"/>
              <a:ea typeface="+mn-ea"/>
              <a:cs typeface="+mn-cs"/>
            </a:endParaRPr>
          </a:p>
        </p:txBody>
      </p:sp>
      <p:grpSp>
        <p:nvGrpSpPr>
          <p:cNvPr id="6" name="Groupe 5"/>
          <p:cNvGrpSpPr/>
          <p:nvPr/>
        </p:nvGrpSpPr>
        <p:grpSpPr>
          <a:xfrm>
            <a:off x="5867460" y="2112005"/>
            <a:ext cx="1375008" cy="2729032"/>
            <a:chOff x="3886260" y="1645364"/>
            <a:chExt cx="1375008" cy="2729032"/>
          </a:xfrm>
        </p:grpSpPr>
        <p:pic>
          <p:nvPicPr>
            <p:cNvPr id="7" name="Рисунок 3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5050" y="2780928"/>
              <a:ext cx="868998" cy="7806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8" name="Groupe 7"/>
            <p:cNvGrpSpPr/>
            <p:nvPr/>
          </p:nvGrpSpPr>
          <p:grpSpPr>
            <a:xfrm>
              <a:off x="3886260" y="1645364"/>
              <a:ext cx="1375008" cy="2729032"/>
              <a:chOff x="3886260" y="1645364"/>
              <a:chExt cx="1375008" cy="2729032"/>
            </a:xfrm>
          </p:grpSpPr>
          <p:sp>
            <p:nvSpPr>
              <p:cNvPr id="9" name="TextBox 18"/>
              <p:cNvSpPr txBox="1"/>
              <p:nvPr/>
            </p:nvSpPr>
            <p:spPr>
              <a:xfrm>
                <a:off x="4404586" y="4005064"/>
                <a:ext cx="383438" cy="369332"/>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ru-RU" sz="1800" b="0" i="1" u="none" strike="noStrike" kern="0" cap="none" spc="0" normalizeH="0" baseline="0" noProof="0" dirty="0" smtClean="0">
                    <a:ln>
                      <a:noFill/>
                    </a:ln>
                    <a:solidFill>
                      <a:prstClr val="black"/>
                    </a:solidFill>
                    <a:effectLst/>
                    <a:uLnTx/>
                    <a:uFillTx/>
                    <a:latin typeface="Calibri"/>
                    <a:sym typeface="Symbol"/>
                  </a:rPr>
                  <a:t></a:t>
                </a:r>
                <a:r>
                  <a:rPr kumimoji="0" lang="en-US" sz="1800" b="0" i="1" u="none" strike="noStrike" kern="0" cap="none" spc="0" normalizeH="0" baseline="-25000" noProof="0" dirty="0" smtClean="0">
                    <a:ln>
                      <a:noFill/>
                    </a:ln>
                    <a:solidFill>
                      <a:prstClr val="black"/>
                    </a:solidFill>
                    <a:effectLst/>
                    <a:uLnTx/>
                    <a:uFillTx/>
                    <a:latin typeface="Calibri"/>
                    <a:sym typeface="Symbol"/>
                  </a:rPr>
                  <a:t>0</a:t>
                </a:r>
                <a:endParaRPr kumimoji="0" lang="ru-RU" sz="1800" b="0" i="1" u="none" strike="noStrike" kern="0" cap="none" spc="0" normalizeH="0" baseline="0" noProof="0" dirty="0" smtClean="0">
                  <a:ln>
                    <a:noFill/>
                  </a:ln>
                  <a:solidFill>
                    <a:prstClr val="black"/>
                  </a:solidFill>
                  <a:effectLst/>
                  <a:uLnTx/>
                  <a:uFillTx/>
                  <a:latin typeface="Calibri"/>
                </a:endParaRPr>
              </a:p>
            </p:txBody>
          </p:sp>
          <p:sp>
            <p:nvSpPr>
              <p:cNvPr id="10" name="Скругленный прямоугольник 32"/>
              <p:cNvSpPr/>
              <p:nvPr/>
            </p:nvSpPr>
            <p:spPr>
              <a:xfrm>
                <a:off x="3886260" y="2709153"/>
                <a:ext cx="1375008" cy="1324081"/>
              </a:xfrm>
              <a:prstGeom prst="roundRect">
                <a:avLst/>
              </a:prstGeom>
              <a:noFill/>
              <a:ln w="25400" cap="flat" cmpd="sng" algn="ctr">
                <a:solidFill>
                  <a:sysClr val="windowText" lastClr="00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black"/>
                    </a:solidFill>
                    <a:effectLst/>
                    <a:uLnTx/>
                    <a:uFillTx/>
                    <a:latin typeface="Calibri"/>
                    <a:ea typeface="+mn-ea"/>
                    <a:cs typeface="+mn-cs"/>
                  </a:rPr>
                  <a:t>Atomic Reference</a:t>
                </a:r>
                <a:endParaRPr kumimoji="0" lang="ru-RU" sz="1800" b="0" i="0" u="none" strike="noStrike" kern="0" cap="none" spc="0" normalizeH="0" baseline="0" noProof="0" dirty="0" smtClean="0">
                  <a:ln>
                    <a:noFill/>
                  </a:ln>
                  <a:solidFill>
                    <a:prstClr val="black"/>
                  </a:solidFill>
                  <a:effectLst/>
                  <a:uLnTx/>
                  <a:uFillTx/>
                  <a:latin typeface="Calibri"/>
                  <a:ea typeface="+mn-ea"/>
                  <a:cs typeface="+mn-cs"/>
                </a:endParaRPr>
              </a:p>
            </p:txBody>
          </p:sp>
          <p:cxnSp>
            <p:nvCxnSpPr>
              <p:cNvPr id="11" name="Прямая со стрелкой 36"/>
              <p:cNvCxnSpPr>
                <a:endCxn id="10" idx="0"/>
              </p:cNvCxnSpPr>
              <p:nvPr/>
            </p:nvCxnSpPr>
            <p:spPr>
              <a:xfrm>
                <a:off x="4573764" y="1645364"/>
                <a:ext cx="0" cy="1063789"/>
              </a:xfrm>
              <a:prstGeom prst="straightConnector1">
                <a:avLst/>
              </a:prstGeom>
              <a:noFill/>
              <a:ln w="38100" cap="flat" cmpd="sng" algn="ctr">
                <a:solidFill>
                  <a:sysClr val="windowText" lastClr="000000"/>
                </a:solidFill>
                <a:prstDash val="solid"/>
                <a:tailEnd type="arrow"/>
              </a:ln>
              <a:effectLst/>
            </p:spPr>
          </p:cxnSp>
        </p:grpSp>
      </p:grpSp>
      <p:grpSp>
        <p:nvGrpSpPr>
          <p:cNvPr id="12" name="Groupe 11"/>
          <p:cNvGrpSpPr/>
          <p:nvPr/>
        </p:nvGrpSpPr>
        <p:grpSpPr>
          <a:xfrm>
            <a:off x="3557870" y="1638003"/>
            <a:ext cx="4676448" cy="849930"/>
            <a:chOff x="1576670" y="1171362"/>
            <a:chExt cx="4676448" cy="849930"/>
          </a:xfrm>
        </p:grpSpPr>
        <p:sp>
          <p:nvSpPr>
            <p:cNvPr id="13" name="TextBox 19"/>
            <p:cNvSpPr txBox="1"/>
            <p:nvPr/>
          </p:nvSpPr>
          <p:spPr>
            <a:xfrm>
              <a:off x="3995045" y="1171362"/>
              <a:ext cx="522900" cy="369332"/>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ru-RU" sz="1800" b="0" i="1" u="none" strike="noStrike" kern="0" cap="none" spc="0" normalizeH="0" baseline="0" noProof="0" dirty="0" smtClean="0">
                  <a:ln>
                    <a:noFill/>
                  </a:ln>
                  <a:solidFill>
                    <a:prstClr val="black"/>
                  </a:solidFill>
                  <a:effectLst/>
                  <a:uLnTx/>
                  <a:uFillTx/>
                  <a:latin typeface="Calibri"/>
                  <a:sym typeface="Symbol"/>
                </a:rPr>
                <a:t></a:t>
              </a:r>
              <a:r>
                <a:rPr kumimoji="0" lang="en-US" sz="1800" b="0" i="1" u="none" strike="noStrike" kern="0" cap="none" spc="0" normalizeH="0" baseline="0" noProof="0" dirty="0" smtClean="0">
                  <a:ln>
                    <a:noFill/>
                  </a:ln>
                  <a:solidFill>
                    <a:prstClr val="black"/>
                  </a:solidFill>
                  <a:effectLst/>
                  <a:uLnTx/>
                  <a:uFillTx/>
                  <a:latin typeface="Calibri"/>
                  <a:sym typeface="Symbol"/>
                </a:rPr>
                <a:t>(t)</a:t>
              </a:r>
              <a:endParaRPr kumimoji="0" lang="ru-RU" sz="1800" b="0" i="1" u="none" strike="noStrike" kern="0" cap="none" spc="0" normalizeH="0" baseline="0" noProof="0" dirty="0" smtClean="0">
                <a:ln>
                  <a:noFill/>
                </a:ln>
                <a:solidFill>
                  <a:prstClr val="black"/>
                </a:solidFill>
                <a:effectLst/>
                <a:uLnTx/>
                <a:uFillTx/>
                <a:latin typeface="Calibri"/>
              </a:endParaRPr>
            </a:p>
          </p:txBody>
        </p:sp>
        <p:sp>
          <p:nvSpPr>
            <p:cNvPr id="14" name="Скругленный прямоугольник 31"/>
            <p:cNvSpPr/>
            <p:nvPr/>
          </p:nvSpPr>
          <p:spPr>
            <a:xfrm>
              <a:off x="1576670" y="1250383"/>
              <a:ext cx="1872208" cy="770909"/>
            </a:xfrm>
            <a:prstGeom prst="roundRect">
              <a:avLst/>
            </a:prstGeom>
            <a:noFill/>
            <a:ln w="25400" cap="flat" cmpd="sng" algn="ctr">
              <a:solidFill>
                <a:sysClr val="windowText" lastClr="00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black"/>
                  </a:solidFill>
                  <a:effectLst/>
                  <a:uLnTx/>
                  <a:uFillTx/>
                  <a:latin typeface="Calibri"/>
                  <a:ea typeface="+mn-ea"/>
                  <a:cs typeface="+mn-cs"/>
                </a:rPr>
                <a:t>Local oscillator</a:t>
              </a:r>
            </a:p>
            <a:p>
              <a:pPr marL="0" marR="0" lvl="0" indent="0" defTabSz="914400" eaLnBrk="1" fontAlgn="auto" latinLnBrk="0" hangingPunct="1">
                <a:lnSpc>
                  <a:spcPct val="100000"/>
                </a:lnSpc>
                <a:spcBef>
                  <a:spcPts val="0"/>
                </a:spcBef>
                <a:spcAft>
                  <a:spcPts val="0"/>
                </a:spcAft>
                <a:buClrTx/>
                <a:buSzTx/>
                <a:buFontTx/>
                <a:buNone/>
                <a:tabLst/>
                <a:defRPr/>
              </a:pPr>
              <a:r>
                <a:rPr lang="fr-FR" sz="1800" kern="0" dirty="0" smtClean="0">
                  <a:solidFill>
                    <a:prstClr val="black"/>
                  </a:solidFill>
                  <a:latin typeface="Calibri"/>
                </a:rPr>
                <a:t>(ultra-stable laser)</a:t>
              </a:r>
              <a:endParaRPr kumimoji="0" lang="ru-RU" sz="1800" b="0" i="0" u="none" strike="noStrike" kern="0" cap="none" spc="0" normalizeH="0" baseline="0" noProof="0" dirty="0" smtClean="0">
                <a:ln>
                  <a:noFill/>
                </a:ln>
                <a:solidFill>
                  <a:prstClr val="black"/>
                </a:solidFill>
                <a:effectLst/>
                <a:uLnTx/>
                <a:uFillTx/>
                <a:latin typeface="Calibri"/>
                <a:ea typeface="+mn-ea"/>
                <a:cs typeface="+mn-cs"/>
              </a:endParaRPr>
            </a:p>
          </p:txBody>
        </p:sp>
        <p:cxnSp>
          <p:nvCxnSpPr>
            <p:cNvPr id="15" name="Прямая со стрелкой 35"/>
            <p:cNvCxnSpPr>
              <a:stCxn id="14" idx="3"/>
              <a:endCxn id="16" idx="1"/>
            </p:cNvCxnSpPr>
            <p:nvPr/>
          </p:nvCxnSpPr>
          <p:spPr>
            <a:xfrm>
              <a:off x="3448878" y="1635838"/>
              <a:ext cx="1584175" cy="3774"/>
            </a:xfrm>
            <a:prstGeom prst="straightConnector1">
              <a:avLst/>
            </a:prstGeom>
            <a:noFill/>
            <a:ln w="38100" cap="flat" cmpd="sng" algn="ctr">
              <a:solidFill>
                <a:sysClr val="windowText" lastClr="000000"/>
              </a:solidFill>
              <a:prstDash val="solid"/>
              <a:tailEnd type="arrow"/>
            </a:ln>
            <a:effectLst/>
          </p:spPr>
        </p:cxnSp>
        <p:sp>
          <p:nvSpPr>
            <p:cNvPr id="16" name="Скругленный прямоугольник 39"/>
            <p:cNvSpPr/>
            <p:nvPr/>
          </p:nvSpPr>
          <p:spPr>
            <a:xfrm>
              <a:off x="5033053" y="1288848"/>
              <a:ext cx="1220065" cy="701527"/>
            </a:xfrm>
            <a:prstGeom prst="roundRect">
              <a:avLst/>
            </a:prstGeom>
            <a:noFill/>
            <a:ln w="25400" cap="flat" cmpd="sng" algn="ctr">
              <a:solidFill>
                <a:sysClr val="windowText" lastClr="00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black"/>
                  </a:solidFill>
                  <a:effectLst/>
                  <a:uLnTx/>
                  <a:uFillTx/>
                  <a:latin typeface="Calibri"/>
                  <a:ea typeface="+mn-ea"/>
                  <a:cs typeface="+mn-cs"/>
                </a:rPr>
                <a:t>Output frequency</a:t>
              </a:r>
              <a:endParaRPr kumimoji="0" lang="ru-RU" sz="1800" b="0" i="0" u="none" strike="noStrike" kern="0" cap="none" spc="0" normalizeH="0" baseline="0" noProof="0" dirty="0" smtClean="0">
                <a:ln>
                  <a:noFill/>
                </a:ln>
                <a:solidFill>
                  <a:prstClr val="black"/>
                </a:solidFill>
                <a:effectLst/>
                <a:uLnTx/>
                <a:uFillTx/>
                <a:latin typeface="Calibri"/>
                <a:ea typeface="+mn-ea"/>
                <a:cs typeface="+mn-cs"/>
              </a:endParaRPr>
            </a:p>
          </p:txBody>
        </p:sp>
      </p:grpSp>
      <p:grpSp>
        <p:nvGrpSpPr>
          <p:cNvPr id="17" name="Groupe 16"/>
          <p:cNvGrpSpPr/>
          <p:nvPr/>
        </p:nvGrpSpPr>
        <p:grpSpPr>
          <a:xfrm>
            <a:off x="4782006" y="3814341"/>
            <a:ext cx="1085454" cy="369332"/>
            <a:chOff x="2800806" y="3347700"/>
            <a:chExt cx="1085454" cy="369332"/>
          </a:xfrm>
        </p:grpSpPr>
        <p:cxnSp>
          <p:nvCxnSpPr>
            <p:cNvPr id="18" name="Прямая со стрелкой 37"/>
            <p:cNvCxnSpPr>
              <a:stCxn id="10" idx="1"/>
              <a:endCxn id="5" idx="3"/>
            </p:cNvCxnSpPr>
            <p:nvPr/>
          </p:nvCxnSpPr>
          <p:spPr>
            <a:xfrm flipH="1" flipV="1">
              <a:off x="2800806" y="3382450"/>
              <a:ext cx="1085454" cy="1444"/>
            </a:xfrm>
            <a:prstGeom prst="straightConnector1">
              <a:avLst/>
            </a:prstGeom>
            <a:noFill/>
            <a:ln w="38100" cap="flat" cmpd="sng" algn="ctr">
              <a:solidFill>
                <a:sysClr val="windowText" lastClr="000000"/>
              </a:solidFill>
              <a:prstDash val="solid"/>
              <a:tailEnd type="arrow"/>
            </a:ln>
            <a:effectLst/>
          </p:spPr>
        </p:cxnSp>
        <p:sp>
          <p:nvSpPr>
            <p:cNvPr id="19" name="TextBox 60"/>
            <p:cNvSpPr txBox="1"/>
            <p:nvPr/>
          </p:nvSpPr>
          <p:spPr>
            <a:xfrm>
              <a:off x="3160846" y="3347700"/>
              <a:ext cx="516488" cy="369332"/>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ru-RU" sz="1800" b="0" i="1" u="none" strike="noStrike" kern="0" cap="none" spc="0" normalizeH="0" baseline="0" noProof="0" dirty="0" smtClean="0">
                  <a:ln>
                    <a:noFill/>
                  </a:ln>
                  <a:solidFill>
                    <a:prstClr val="black"/>
                  </a:solidFill>
                  <a:effectLst/>
                  <a:uLnTx/>
                  <a:uFillTx/>
                  <a:latin typeface="Calibri"/>
                  <a:sym typeface="Symbol"/>
                </a:rPr>
                <a:t></a:t>
              </a:r>
              <a:r>
                <a:rPr kumimoji="0" lang="en-US" sz="1800" b="0" i="1" u="none" strike="noStrike" kern="0" cap="none" spc="0" normalizeH="0" baseline="0" noProof="0" dirty="0" smtClean="0">
                  <a:ln>
                    <a:noFill/>
                  </a:ln>
                  <a:solidFill>
                    <a:prstClr val="black"/>
                  </a:solidFill>
                  <a:effectLst/>
                  <a:uLnTx/>
                  <a:uFillTx/>
                  <a:latin typeface="Calibri"/>
                  <a:sym typeface="Symbol"/>
                </a:rPr>
                <a:t>(t)</a:t>
              </a:r>
              <a:endParaRPr kumimoji="0" lang="ru-RU" sz="1800" b="0" i="1" u="none" strike="noStrike" kern="0" cap="none" spc="0" normalizeH="0" baseline="0" noProof="0" dirty="0" smtClean="0">
                <a:ln>
                  <a:noFill/>
                </a:ln>
                <a:solidFill>
                  <a:prstClr val="black"/>
                </a:solidFill>
                <a:effectLst/>
                <a:uLnTx/>
                <a:uFillTx/>
                <a:latin typeface="Calibri"/>
              </a:endParaRPr>
            </a:p>
          </p:txBody>
        </p:sp>
      </p:grpSp>
      <p:grpSp>
        <p:nvGrpSpPr>
          <p:cNvPr id="20" name="Groupe 19"/>
          <p:cNvGrpSpPr/>
          <p:nvPr/>
        </p:nvGrpSpPr>
        <p:grpSpPr>
          <a:xfrm>
            <a:off x="2466190" y="2115179"/>
            <a:ext cx="2286810" cy="1733912"/>
            <a:chOff x="484990" y="1648538"/>
            <a:chExt cx="2286810" cy="1733912"/>
          </a:xfrm>
        </p:grpSpPr>
        <p:cxnSp>
          <p:nvCxnSpPr>
            <p:cNvPr id="21" name="Соединительная линия уступом 38"/>
            <p:cNvCxnSpPr>
              <a:stCxn id="5" idx="1"/>
              <a:endCxn id="14" idx="1"/>
            </p:cNvCxnSpPr>
            <p:nvPr/>
          </p:nvCxnSpPr>
          <p:spPr>
            <a:xfrm rot="10800000" flipH="1">
              <a:off x="1143514" y="1648538"/>
              <a:ext cx="433155" cy="1733912"/>
            </a:xfrm>
            <a:prstGeom prst="bentConnector3">
              <a:avLst>
                <a:gd name="adj1" fmla="val -52776"/>
              </a:avLst>
            </a:prstGeom>
            <a:noFill/>
            <a:ln w="38100" cap="flat" cmpd="sng" algn="ctr">
              <a:solidFill>
                <a:sysClr val="windowText" lastClr="000000"/>
              </a:solidFill>
              <a:prstDash val="solid"/>
              <a:tailEnd type="arrow"/>
            </a:ln>
            <a:effectLst/>
          </p:spPr>
        </p:cxnSp>
        <p:sp>
          <p:nvSpPr>
            <p:cNvPr id="22" name="TextBox 40"/>
            <p:cNvSpPr txBox="1"/>
            <p:nvPr/>
          </p:nvSpPr>
          <p:spPr>
            <a:xfrm rot="16200000">
              <a:off x="42978" y="2285716"/>
              <a:ext cx="1284134" cy="400110"/>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black"/>
                  </a:solidFill>
                  <a:effectLst/>
                  <a:uLnTx/>
                  <a:uFillTx/>
                  <a:latin typeface="Calibri"/>
                </a:rPr>
                <a:t>Correction</a:t>
              </a:r>
              <a:endParaRPr kumimoji="0" lang="ru-RU" sz="1800" b="0" i="0" u="none" strike="noStrike" kern="0" cap="none" spc="0" normalizeH="0" baseline="0" noProof="0" dirty="0" smtClean="0">
                <a:ln>
                  <a:noFill/>
                </a:ln>
                <a:solidFill>
                  <a:prstClr val="black"/>
                </a:solidFill>
                <a:effectLst/>
                <a:uLnTx/>
                <a:uFillTx/>
                <a:latin typeface="Calibri"/>
              </a:endParaRPr>
            </a:p>
          </p:txBody>
        </p:sp>
        <p:sp>
          <p:nvSpPr>
            <p:cNvPr id="23" name="TextBox 70"/>
            <p:cNvSpPr txBox="1"/>
            <p:nvPr/>
          </p:nvSpPr>
          <p:spPr>
            <a:xfrm>
              <a:off x="993749" y="2276872"/>
              <a:ext cx="1778051" cy="369332"/>
            </a:xfrm>
            <a:prstGeom prst="rect">
              <a:avLst/>
            </a:prstGeom>
            <a:noFill/>
          </p:spPr>
          <p:txBody>
            <a:bodyPr wrap="none" rtlCol="0">
              <a:spAutoFit/>
            </a:bodyPr>
            <a:lstStyle/>
            <a:p>
              <a:pPr algn="l" fontAlgn="auto">
                <a:spcBef>
                  <a:spcPts val="0"/>
                </a:spcBef>
                <a:spcAft>
                  <a:spcPts val="0"/>
                </a:spcAft>
              </a:pPr>
              <a:r>
                <a:rPr lang="ru-RU" sz="1800" i="1" dirty="0" smtClean="0">
                  <a:solidFill>
                    <a:prstClr val="black"/>
                  </a:solidFill>
                  <a:latin typeface="Calibri"/>
                  <a:sym typeface="Symbol"/>
                </a:rPr>
                <a:t></a:t>
              </a:r>
              <a:r>
                <a:rPr lang="en-US" sz="1800" i="1" dirty="0" smtClean="0">
                  <a:solidFill>
                    <a:prstClr val="black"/>
                  </a:solidFill>
                  <a:latin typeface="Calibri"/>
                  <a:sym typeface="Symbol"/>
                </a:rPr>
                <a:t>(t) = </a:t>
              </a:r>
              <a:r>
                <a:rPr lang="ru-RU" sz="1800" i="1" dirty="0" smtClean="0">
                  <a:solidFill>
                    <a:prstClr val="black"/>
                  </a:solidFill>
                  <a:latin typeface="Calibri"/>
                  <a:sym typeface="Symbol"/>
                </a:rPr>
                <a:t></a:t>
              </a:r>
              <a:r>
                <a:rPr lang="en-US" sz="1800" i="1" dirty="0" smtClean="0">
                  <a:solidFill>
                    <a:prstClr val="black"/>
                  </a:solidFill>
                  <a:latin typeface="Calibri"/>
                  <a:sym typeface="Symbol"/>
                </a:rPr>
                <a:t>(</a:t>
              </a:r>
              <a:r>
                <a:rPr lang="en-US" sz="1800" i="1" dirty="0">
                  <a:solidFill>
                    <a:prstClr val="black"/>
                  </a:solidFill>
                  <a:latin typeface="Calibri"/>
                  <a:sym typeface="Symbol"/>
                </a:rPr>
                <a:t>t</a:t>
              </a:r>
              <a:r>
                <a:rPr lang="en-US" sz="1800" i="1" dirty="0" smtClean="0">
                  <a:solidFill>
                    <a:prstClr val="black"/>
                  </a:solidFill>
                  <a:latin typeface="Calibri"/>
                  <a:sym typeface="Symbol"/>
                </a:rPr>
                <a:t>)-</a:t>
              </a:r>
              <a:r>
                <a:rPr lang="ru-RU" sz="1800" i="1" dirty="0">
                  <a:solidFill>
                    <a:prstClr val="black"/>
                  </a:solidFill>
                  <a:latin typeface="Calibri"/>
                  <a:sym typeface="Symbol"/>
                </a:rPr>
                <a:t></a:t>
              </a:r>
              <a:r>
                <a:rPr lang="en-US" sz="1800" i="1" baseline="-25000" dirty="0" smtClean="0">
                  <a:solidFill>
                    <a:prstClr val="black"/>
                  </a:solidFill>
                  <a:latin typeface="Calibri"/>
                  <a:sym typeface="Symbol"/>
                </a:rPr>
                <a:t>0 </a:t>
              </a:r>
              <a:r>
                <a:rPr lang="en-US" sz="1800" i="1" dirty="0" smtClean="0">
                  <a:solidFill>
                    <a:prstClr val="black"/>
                  </a:solidFill>
                  <a:latin typeface="Calibri"/>
                  <a:sym typeface="Symbol"/>
                </a:rPr>
                <a:t> 0</a:t>
              </a:r>
              <a:endParaRPr lang="ru-RU" sz="1800" i="1" dirty="0">
                <a:solidFill>
                  <a:prstClr val="black"/>
                </a:solidFill>
                <a:latin typeface="Calibri"/>
              </a:endParaRPr>
            </a:p>
          </p:txBody>
        </p:sp>
      </p:grpSp>
      <p:grpSp>
        <p:nvGrpSpPr>
          <p:cNvPr id="24" name="Groupe 23"/>
          <p:cNvGrpSpPr/>
          <p:nvPr/>
        </p:nvGrpSpPr>
        <p:grpSpPr>
          <a:xfrm>
            <a:off x="7303965" y="2057326"/>
            <a:ext cx="3328669" cy="2135639"/>
            <a:chOff x="5322765" y="1590685"/>
            <a:chExt cx="3328669" cy="2135639"/>
          </a:xfrm>
        </p:grpSpPr>
        <p:grpSp>
          <p:nvGrpSpPr>
            <p:cNvPr id="25" name="Группа 7"/>
            <p:cNvGrpSpPr/>
            <p:nvPr/>
          </p:nvGrpSpPr>
          <p:grpSpPr>
            <a:xfrm>
              <a:off x="7459900" y="1927193"/>
              <a:ext cx="531418" cy="1117156"/>
              <a:chOff x="4157385" y="2081922"/>
              <a:chExt cx="1432581" cy="3011599"/>
            </a:xfrm>
          </p:grpSpPr>
          <p:cxnSp>
            <p:nvCxnSpPr>
              <p:cNvPr id="31" name="Прямая соединительная линия 4"/>
              <p:cNvCxnSpPr/>
              <p:nvPr/>
            </p:nvCxnSpPr>
            <p:spPr>
              <a:xfrm>
                <a:off x="4157385" y="5093521"/>
                <a:ext cx="1432580" cy="0"/>
              </a:xfrm>
              <a:prstGeom prst="line">
                <a:avLst/>
              </a:prstGeom>
              <a:noFill/>
              <a:ln w="63500" cap="rnd" cmpd="sng" algn="ctr">
                <a:solidFill>
                  <a:sysClr val="windowText" lastClr="000000"/>
                </a:solidFill>
                <a:prstDash val="solid"/>
              </a:ln>
              <a:effectLst/>
            </p:spPr>
          </p:cxnSp>
          <p:cxnSp>
            <p:nvCxnSpPr>
              <p:cNvPr id="32" name="Прямая соединительная линия 5"/>
              <p:cNvCxnSpPr/>
              <p:nvPr/>
            </p:nvCxnSpPr>
            <p:spPr>
              <a:xfrm>
                <a:off x="4157385" y="2081922"/>
                <a:ext cx="1432581" cy="0"/>
              </a:xfrm>
              <a:prstGeom prst="line">
                <a:avLst/>
              </a:prstGeom>
              <a:noFill/>
              <a:ln w="63500" cap="rnd" cmpd="sng" algn="ctr">
                <a:solidFill>
                  <a:sysClr val="windowText" lastClr="000000"/>
                </a:solidFill>
                <a:prstDash val="solid"/>
              </a:ln>
              <a:effectLst/>
            </p:spPr>
          </p:cxnSp>
          <p:cxnSp>
            <p:nvCxnSpPr>
              <p:cNvPr id="33" name="Прямая со стрелкой 6"/>
              <p:cNvCxnSpPr/>
              <p:nvPr/>
            </p:nvCxnSpPr>
            <p:spPr>
              <a:xfrm flipV="1">
                <a:off x="4891254" y="2081924"/>
                <a:ext cx="0" cy="3011596"/>
              </a:xfrm>
              <a:prstGeom prst="straightConnector1">
                <a:avLst/>
              </a:prstGeom>
              <a:noFill/>
              <a:ln w="25400" cap="flat" cmpd="sng" algn="ctr">
                <a:solidFill>
                  <a:srgbClr val="FF0000"/>
                </a:solidFill>
                <a:prstDash val="solid"/>
                <a:headEnd type="arrow"/>
                <a:tailEnd type="arrow"/>
              </a:ln>
              <a:effectLst/>
            </p:spPr>
          </p:cxnSp>
        </p:grpSp>
        <p:sp>
          <p:nvSpPr>
            <p:cNvPr id="26" name="TextBox 10"/>
            <p:cNvSpPr txBox="1"/>
            <p:nvPr/>
          </p:nvSpPr>
          <p:spPr>
            <a:xfrm>
              <a:off x="8125328" y="1590685"/>
              <a:ext cx="516488" cy="584775"/>
            </a:xfrm>
            <a:prstGeom prst="rect">
              <a:avLst/>
            </a:prstGeom>
            <a:noFill/>
          </p:spPr>
          <p:txBody>
            <a:bodyPr wrap="none" rtlCol="0">
              <a:spAutoFit/>
            </a:bodyPr>
            <a:lstStyle/>
            <a:p>
              <a:pPr algn="l" fontAlgn="auto">
                <a:spcBef>
                  <a:spcPts val="0"/>
                </a:spcBef>
                <a:spcAft>
                  <a:spcPts val="0"/>
                </a:spcAft>
              </a:pPr>
              <a:r>
                <a:rPr lang="en-US" sz="3200" dirty="0" err="1" smtClean="0">
                  <a:solidFill>
                    <a:prstClr val="black"/>
                  </a:solidFill>
                  <a:latin typeface="Calibri"/>
                </a:rPr>
                <a:t>E</a:t>
              </a:r>
              <a:r>
                <a:rPr lang="en-US" sz="3200" i="1" baseline="-25000" dirty="0" err="1">
                  <a:solidFill>
                    <a:prstClr val="black"/>
                  </a:solidFill>
                  <a:latin typeface="Calibri"/>
                </a:rPr>
                <a:t>e</a:t>
              </a:r>
              <a:endParaRPr lang="ru-RU" sz="1400" i="1" dirty="0">
                <a:solidFill>
                  <a:prstClr val="black"/>
                </a:solidFill>
                <a:latin typeface="Calibri"/>
              </a:endParaRPr>
            </a:p>
          </p:txBody>
        </p:sp>
        <p:sp>
          <p:nvSpPr>
            <p:cNvPr id="27" name="TextBox 11"/>
            <p:cNvSpPr txBox="1"/>
            <p:nvPr/>
          </p:nvSpPr>
          <p:spPr>
            <a:xfrm>
              <a:off x="8125328" y="2734102"/>
              <a:ext cx="526106" cy="584775"/>
            </a:xfrm>
            <a:prstGeom prst="rect">
              <a:avLst/>
            </a:prstGeom>
            <a:noFill/>
          </p:spPr>
          <p:txBody>
            <a:bodyPr wrap="none" rtlCol="0">
              <a:spAutoFit/>
            </a:bodyPr>
            <a:lstStyle/>
            <a:p>
              <a:pPr algn="l" fontAlgn="auto">
                <a:spcBef>
                  <a:spcPts val="0"/>
                </a:spcBef>
                <a:spcAft>
                  <a:spcPts val="0"/>
                </a:spcAft>
              </a:pPr>
              <a:r>
                <a:rPr lang="en-US" sz="3200" dirty="0" err="1" smtClean="0">
                  <a:solidFill>
                    <a:prstClr val="black"/>
                  </a:solidFill>
                  <a:latin typeface="Calibri"/>
                </a:rPr>
                <a:t>E</a:t>
              </a:r>
              <a:r>
                <a:rPr lang="en-US" sz="3200" i="1" baseline="-25000" dirty="0" err="1" smtClean="0">
                  <a:solidFill>
                    <a:prstClr val="black"/>
                  </a:solidFill>
                  <a:latin typeface="Calibri"/>
                </a:rPr>
                <a:t>g</a:t>
              </a:r>
              <a:endParaRPr lang="ru-RU" sz="1400" i="1" dirty="0">
                <a:solidFill>
                  <a:prstClr val="black"/>
                </a:solidFill>
                <a:latin typeface="Calibri"/>
              </a:endParaRPr>
            </a:p>
          </p:txBody>
        </p:sp>
        <p:sp>
          <p:nvSpPr>
            <p:cNvPr id="28" name="TextBox 12"/>
            <p:cNvSpPr txBox="1"/>
            <p:nvPr/>
          </p:nvSpPr>
          <p:spPr>
            <a:xfrm>
              <a:off x="5950280" y="2254938"/>
              <a:ext cx="1476686" cy="461665"/>
            </a:xfrm>
            <a:prstGeom prst="rect">
              <a:avLst/>
            </a:prstGeom>
            <a:noFill/>
          </p:spPr>
          <p:txBody>
            <a:bodyPr wrap="none" rtlCol="0">
              <a:spAutoFit/>
            </a:bodyPr>
            <a:lstStyle/>
            <a:p>
              <a:pPr algn="l" fontAlgn="auto">
                <a:spcBef>
                  <a:spcPts val="0"/>
                </a:spcBef>
                <a:spcAft>
                  <a:spcPts val="0"/>
                </a:spcAft>
              </a:pPr>
              <a:r>
                <a:rPr lang="fr-FR" sz="2400" i="1" dirty="0" smtClean="0">
                  <a:solidFill>
                    <a:prstClr val="black"/>
                  </a:solidFill>
                  <a:latin typeface="Calibri"/>
                </a:rPr>
                <a:t>h</a:t>
              </a:r>
              <a:r>
                <a:rPr lang="ru-RU" sz="2400" i="1" dirty="0" smtClean="0">
                  <a:solidFill>
                    <a:prstClr val="black"/>
                  </a:solidFill>
                  <a:latin typeface="Calibri"/>
                  <a:sym typeface="Symbol"/>
                </a:rPr>
                <a:t></a:t>
              </a:r>
              <a:r>
                <a:rPr lang="fr-FR" sz="2400" i="1" baseline="-25000" dirty="0" smtClean="0">
                  <a:solidFill>
                    <a:prstClr val="black"/>
                  </a:solidFill>
                  <a:latin typeface="Calibri"/>
                  <a:sym typeface="Symbol"/>
                </a:rPr>
                <a:t>0</a:t>
              </a:r>
              <a:r>
                <a:rPr lang="en-US" sz="2400" i="1" baseline="-25000" dirty="0" smtClean="0">
                  <a:solidFill>
                    <a:prstClr val="black"/>
                  </a:solidFill>
                  <a:latin typeface="Calibri"/>
                </a:rPr>
                <a:t> </a:t>
              </a:r>
              <a:r>
                <a:rPr lang="en-US" sz="2400" i="1" dirty="0" smtClean="0">
                  <a:solidFill>
                    <a:prstClr val="black"/>
                  </a:solidFill>
                  <a:latin typeface="Calibri"/>
                </a:rPr>
                <a:t>= </a:t>
              </a:r>
              <a:r>
                <a:rPr lang="en-US" sz="2400" dirty="0" err="1" smtClean="0">
                  <a:solidFill>
                    <a:prstClr val="black"/>
                  </a:solidFill>
                  <a:latin typeface="Calibri"/>
                </a:rPr>
                <a:t>E</a:t>
              </a:r>
              <a:r>
                <a:rPr lang="en-US" sz="2400" i="1" baseline="-25000" dirty="0" err="1" smtClean="0">
                  <a:solidFill>
                    <a:prstClr val="black"/>
                  </a:solidFill>
                  <a:latin typeface="Calibri"/>
                </a:rPr>
                <a:t>e</a:t>
              </a:r>
              <a:r>
                <a:rPr lang="en-US" sz="2400" i="1" dirty="0" err="1" smtClean="0">
                  <a:solidFill>
                    <a:prstClr val="black"/>
                  </a:solidFill>
                  <a:latin typeface="Calibri"/>
                </a:rPr>
                <a:t>-</a:t>
              </a:r>
              <a:r>
                <a:rPr lang="en-US" sz="2400" dirty="0" err="1" smtClean="0">
                  <a:solidFill>
                    <a:prstClr val="black"/>
                  </a:solidFill>
                  <a:latin typeface="Calibri"/>
                </a:rPr>
                <a:t>E</a:t>
              </a:r>
              <a:r>
                <a:rPr lang="en-US" sz="2400" i="1" baseline="-25000" dirty="0" err="1" smtClean="0">
                  <a:solidFill>
                    <a:prstClr val="black"/>
                  </a:solidFill>
                  <a:latin typeface="Calibri"/>
                </a:rPr>
                <a:t>g</a:t>
              </a:r>
              <a:endParaRPr lang="ru-RU" sz="2400" i="1" dirty="0">
                <a:solidFill>
                  <a:prstClr val="black"/>
                </a:solidFill>
                <a:latin typeface="Calibri"/>
              </a:endParaRPr>
            </a:p>
          </p:txBody>
        </p:sp>
        <p:sp>
          <p:nvSpPr>
            <p:cNvPr id="29" name="Стрелка вправо 72"/>
            <p:cNvSpPr/>
            <p:nvPr/>
          </p:nvSpPr>
          <p:spPr>
            <a:xfrm rot="8951196">
              <a:off x="5322765" y="2763689"/>
              <a:ext cx="648072" cy="219862"/>
            </a:xfrm>
            <a:prstGeom prst="rightArrow">
              <a:avLst/>
            </a:prstGeom>
            <a:ln/>
          </p:spPr>
          <p:style>
            <a:lnRef idx="2">
              <a:schemeClr val="accent6"/>
            </a:lnRef>
            <a:fillRef idx="1">
              <a:schemeClr val="lt1"/>
            </a:fillRef>
            <a:effectRef idx="0">
              <a:schemeClr val="accent6"/>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30" name="TextBox 3"/>
            <p:cNvSpPr txBox="1"/>
            <p:nvPr/>
          </p:nvSpPr>
          <p:spPr>
            <a:xfrm>
              <a:off x="6845952" y="3356992"/>
              <a:ext cx="705899" cy="369332"/>
            </a:xfrm>
            <a:prstGeom prst="rect">
              <a:avLst/>
            </a:prstGeom>
            <a:noFill/>
          </p:spPr>
          <p:txBody>
            <a:bodyPr wrap="none" rtlCol="0">
              <a:spAutoFit/>
            </a:bodyPr>
            <a:lstStyle/>
            <a:p>
              <a:pPr algn="l" fontAlgn="auto">
                <a:spcBef>
                  <a:spcPts val="0"/>
                </a:spcBef>
                <a:spcAft>
                  <a:spcPts val="0"/>
                </a:spcAft>
              </a:pPr>
              <a:r>
                <a:rPr lang="en-US" sz="1800" b="1" dirty="0" smtClean="0">
                  <a:solidFill>
                    <a:prstClr val="black"/>
                  </a:solidFill>
                  <a:latin typeface="Calibri"/>
                </a:rPr>
                <a:t>Atom</a:t>
              </a:r>
              <a:endParaRPr lang="ru-RU" sz="1800" b="1" dirty="0">
                <a:solidFill>
                  <a:prstClr val="black"/>
                </a:solidFill>
                <a:latin typeface="Calibri"/>
              </a:endParaRPr>
            </a:p>
          </p:txBody>
        </p:sp>
      </p:grpSp>
      <p:sp>
        <p:nvSpPr>
          <p:cNvPr id="34" name="ZoneTexte 33"/>
          <p:cNvSpPr txBox="1"/>
          <p:nvPr/>
        </p:nvSpPr>
        <p:spPr>
          <a:xfrm>
            <a:off x="778181" y="4989575"/>
            <a:ext cx="6171585"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285750" marR="0" indent="-28575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sz="2400" dirty="0" smtClean="0">
                <a:solidFill>
                  <a:srgbClr val="000000"/>
                </a:solidFill>
                <a:latin typeface="+mn-lt"/>
                <a:sym typeface="Helvetica Light"/>
              </a:rPr>
              <a:t>Potential uses in :</a:t>
            </a:r>
          </a:p>
          <a:p>
            <a:pPr marL="742927" lvl="1" indent="-285750" algn="l" defTabSz="584200" fontAlgn="auto" hangingPunct="0">
              <a:spcBef>
                <a:spcPts val="0"/>
              </a:spcBef>
              <a:spcAft>
                <a:spcPts val="0"/>
              </a:spcAft>
              <a:buFont typeface="Arial" panose="020B0604020202020204" pitchFamily="34" charset="0"/>
              <a:buChar char="•"/>
            </a:pPr>
            <a:r>
              <a:rPr lang="en-US" sz="2400" dirty="0" smtClean="0">
                <a:solidFill>
                  <a:srgbClr val="000000"/>
                </a:solidFill>
                <a:latin typeface="+mn-lt"/>
                <a:sym typeface="Helvetica Light"/>
              </a:rPr>
              <a:t>Redefining the SI second</a:t>
            </a:r>
          </a:p>
          <a:p>
            <a:pPr marL="742927" lvl="1" indent="-285750" algn="l" defTabSz="584200" fontAlgn="auto" hangingPunct="0">
              <a:spcBef>
                <a:spcPts val="0"/>
              </a:spcBef>
              <a:spcAft>
                <a:spcPts val="0"/>
              </a:spcAft>
              <a:buFont typeface="Arial" panose="020B0604020202020204" pitchFamily="34" charset="0"/>
              <a:buChar char="•"/>
            </a:pPr>
            <a:r>
              <a:rPr lang="en-US" sz="2400" dirty="0" smtClean="0">
                <a:solidFill>
                  <a:srgbClr val="000000"/>
                </a:solidFill>
                <a:latin typeface="+mn-lt"/>
                <a:sym typeface="Helvetica Light"/>
              </a:rPr>
              <a:t>Geodesy </a:t>
            </a:r>
          </a:p>
          <a:p>
            <a:pPr marL="742927" lvl="1" indent="-285750" algn="l" defTabSz="584200" fontAlgn="auto" hangingPunct="0">
              <a:spcBef>
                <a:spcPts val="0"/>
              </a:spcBef>
              <a:spcAft>
                <a:spcPts val="0"/>
              </a:spcAft>
              <a:buFont typeface="Arial" panose="020B0604020202020204" pitchFamily="34" charset="0"/>
              <a:buChar char="•"/>
            </a:pPr>
            <a:r>
              <a:rPr lang="en-US" sz="2400" dirty="0" smtClean="0">
                <a:solidFill>
                  <a:srgbClr val="000000"/>
                </a:solidFill>
                <a:latin typeface="+mn-lt"/>
                <a:sym typeface="Helvetica Light"/>
              </a:rPr>
              <a:t>Examining variations in fundamental constants </a:t>
            </a:r>
          </a:p>
          <a:p>
            <a:pPr marL="742927" lvl="1" indent="-285750" algn="l" defTabSz="584200" fontAlgn="auto" hangingPunct="0">
              <a:spcBef>
                <a:spcPts val="0"/>
              </a:spcBef>
              <a:spcAft>
                <a:spcPts val="0"/>
              </a:spcAft>
              <a:buFont typeface="Arial" panose="020B0604020202020204" pitchFamily="34" charset="0"/>
              <a:buChar char="•"/>
            </a:pPr>
            <a:r>
              <a:rPr kumimoji="0" lang="en-US" sz="2400" b="0" i="0" u="none" strike="noStrike" cap="none" spc="0" normalizeH="0" baseline="0" dirty="0" smtClean="0">
                <a:ln>
                  <a:noFill/>
                </a:ln>
                <a:solidFill>
                  <a:srgbClr val="000000"/>
                </a:solidFill>
                <a:effectLst/>
                <a:uFillTx/>
                <a:latin typeface="+mn-lt"/>
                <a:sym typeface="Helvetica Light"/>
              </a:rPr>
              <a:t>Navigational improvements</a:t>
            </a:r>
            <a:endParaRPr kumimoji="0" lang="en-US" sz="2400" b="0" i="0" u="none" strike="noStrike" cap="none" spc="0" normalizeH="0" baseline="0" dirty="0">
              <a:ln>
                <a:noFill/>
              </a:ln>
              <a:solidFill>
                <a:srgbClr val="000000"/>
              </a:solidFill>
              <a:effectLst/>
              <a:uFillTx/>
              <a:latin typeface="+mn-lt"/>
              <a:sym typeface="Helvetica Light"/>
            </a:endParaRPr>
          </a:p>
        </p:txBody>
      </p:sp>
      <p:sp>
        <p:nvSpPr>
          <p:cNvPr id="35" name="ZoneTexte 34"/>
          <p:cNvSpPr txBox="1"/>
          <p:nvPr/>
        </p:nvSpPr>
        <p:spPr>
          <a:xfrm>
            <a:off x="861196" y="9026383"/>
            <a:ext cx="11432618"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fr-FR" sz="2400" dirty="0" err="1" smtClean="0"/>
              <a:t>Recent</a:t>
            </a:r>
            <a:r>
              <a:rPr lang="fr-FR" sz="2400" dirty="0" smtClean="0"/>
              <a:t> </a:t>
            </a:r>
            <a:r>
              <a:rPr lang="fr-FR" sz="2400" dirty="0" err="1" smtClean="0"/>
              <a:t>review</a:t>
            </a:r>
            <a:r>
              <a:rPr lang="en-US" sz="2400" dirty="0" smtClean="0"/>
              <a:t> for further reading: Ludlow </a:t>
            </a:r>
            <a:r>
              <a:rPr lang="en-US" sz="2400" i="1" dirty="0" smtClean="0"/>
              <a:t>et al</a:t>
            </a:r>
            <a:r>
              <a:rPr lang="en-US" sz="2400" dirty="0" smtClean="0"/>
              <a:t>, Rev. Mod. Phys, </a:t>
            </a:r>
            <a:r>
              <a:rPr lang="en-US" sz="2400" b="1" dirty="0" smtClean="0"/>
              <a:t>87</a:t>
            </a:r>
            <a:r>
              <a:rPr lang="en-US" sz="2400" dirty="0" smtClean="0"/>
              <a:t>, 637-701 (2015)</a:t>
            </a:r>
            <a:endParaRPr kumimoji="0" lang="en-US" sz="2400" b="0" i="0" u="none" strike="noStrike" cap="none" spc="0" normalizeH="0" baseline="0" dirty="0">
              <a:ln>
                <a:noFill/>
              </a:ln>
              <a:solidFill>
                <a:srgbClr val="000000"/>
              </a:solidFill>
              <a:effectLst/>
              <a:uFillTx/>
              <a:sym typeface="Helvetica Light"/>
            </a:endParaRPr>
          </a:p>
        </p:txBody>
      </p:sp>
      <p:sp>
        <p:nvSpPr>
          <p:cNvPr id="36" name="Espace réservé du numéro de diapositive 35"/>
          <p:cNvSpPr>
            <a:spLocks noGrp="1"/>
          </p:cNvSpPr>
          <p:nvPr>
            <p:ph type="sldNum" sz="quarter" idx="2"/>
          </p:nvPr>
        </p:nvSpPr>
        <p:spPr>
          <a:xfrm>
            <a:off x="12376488" y="82923"/>
            <a:ext cx="368504" cy="381000"/>
          </a:xfrm>
        </p:spPr>
        <p:txBody>
          <a:bodyPr/>
          <a:lstStyle/>
          <a:p>
            <a:fld id="{86CB4B4D-7CA3-9044-876B-883B54F8677D}" type="slidenum">
              <a:rPr lang="en-US" smtClean="0"/>
              <a:t>2</a:t>
            </a:fld>
            <a:endParaRPr lang="en-US" dirty="0"/>
          </a:p>
        </p:txBody>
      </p:sp>
    </p:spTree>
    <p:extLst>
      <p:ext uri="{BB962C8B-B14F-4D97-AF65-F5344CB8AC3E}">
        <p14:creationId xmlns:p14="http://schemas.microsoft.com/office/powerpoint/2010/main" val="4786456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P spid="34" grpId="0"/>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Espace réservé du numéro de diapositive 4"/>
          <p:cNvSpPr txBox="1">
            <a:spLocks/>
          </p:cNvSpPr>
          <p:nvPr/>
        </p:nvSpPr>
        <p:spPr bwMode="auto">
          <a:xfrm>
            <a:off x="11174384" y="-9134"/>
            <a:ext cx="1830420" cy="3961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30041" tIns="65021" rIns="130041" bIns="65021" numCol="1" anchor="b" anchorCtr="0" compatLnSpc="1">
            <a:prstTxWarp prst="textNoShape">
              <a:avLst/>
            </a:prstTxWarp>
          </a:bodyPr>
          <a:lstStyle>
            <a:defPPr>
              <a:defRPr lang="fr-FR"/>
            </a:defPPr>
            <a:lvl1pPr algn="l" rtl="0" fontAlgn="base">
              <a:spcBef>
                <a:spcPct val="0"/>
              </a:spcBef>
              <a:spcAft>
                <a:spcPct val="0"/>
              </a:spcAft>
              <a:defRPr sz="1200" kern="1200">
                <a:solidFill>
                  <a:schemeClr val="tx1"/>
                </a:solidFill>
                <a:latin typeface="Verdana" pitchFamily="34" charset="0"/>
                <a:ea typeface="+mn-ea"/>
                <a:cs typeface="+mn-cs"/>
              </a:defRPr>
            </a:lvl1pPr>
            <a:lvl2pPr marL="457200" algn="ctr" rtl="0" fontAlgn="base">
              <a:spcBef>
                <a:spcPct val="0"/>
              </a:spcBef>
              <a:spcAft>
                <a:spcPct val="0"/>
              </a:spcAft>
              <a:defRPr sz="2000" kern="1200">
                <a:solidFill>
                  <a:schemeClr val="tx1"/>
                </a:solidFill>
                <a:latin typeface="Verdana" pitchFamily="34" charset="0"/>
                <a:ea typeface="+mn-ea"/>
                <a:cs typeface="+mn-cs"/>
              </a:defRPr>
            </a:lvl2pPr>
            <a:lvl3pPr marL="914400" algn="ctr" rtl="0" fontAlgn="base">
              <a:spcBef>
                <a:spcPct val="0"/>
              </a:spcBef>
              <a:spcAft>
                <a:spcPct val="0"/>
              </a:spcAft>
              <a:defRPr sz="2000" kern="1200">
                <a:solidFill>
                  <a:schemeClr val="tx1"/>
                </a:solidFill>
                <a:latin typeface="Verdana" pitchFamily="34" charset="0"/>
                <a:ea typeface="+mn-ea"/>
                <a:cs typeface="+mn-cs"/>
              </a:defRPr>
            </a:lvl3pPr>
            <a:lvl4pPr marL="1371600" algn="ctr" rtl="0" fontAlgn="base">
              <a:spcBef>
                <a:spcPct val="0"/>
              </a:spcBef>
              <a:spcAft>
                <a:spcPct val="0"/>
              </a:spcAft>
              <a:defRPr sz="2000" kern="1200">
                <a:solidFill>
                  <a:schemeClr val="tx1"/>
                </a:solidFill>
                <a:latin typeface="Verdana" pitchFamily="34" charset="0"/>
                <a:ea typeface="+mn-ea"/>
                <a:cs typeface="+mn-cs"/>
              </a:defRPr>
            </a:lvl4pPr>
            <a:lvl5pPr marL="1828800" algn="ctr" rtl="0" fontAlgn="base">
              <a:spcBef>
                <a:spcPct val="0"/>
              </a:spcBef>
              <a:spcAft>
                <a:spcPct val="0"/>
              </a:spcAft>
              <a:defRPr sz="2000" kern="1200">
                <a:solidFill>
                  <a:schemeClr val="tx1"/>
                </a:solidFill>
                <a:latin typeface="Verdana" pitchFamily="34" charset="0"/>
                <a:ea typeface="+mn-ea"/>
                <a:cs typeface="+mn-cs"/>
              </a:defRPr>
            </a:lvl5pPr>
            <a:lvl6pPr marL="2286000" algn="l" defTabSz="914400" rtl="0" eaLnBrk="1" latinLnBrk="0" hangingPunct="1">
              <a:defRPr sz="2000" kern="1200">
                <a:solidFill>
                  <a:schemeClr val="tx1"/>
                </a:solidFill>
                <a:latin typeface="Verdana" pitchFamily="34" charset="0"/>
                <a:ea typeface="+mn-ea"/>
                <a:cs typeface="+mn-cs"/>
              </a:defRPr>
            </a:lvl6pPr>
            <a:lvl7pPr marL="2743200" algn="l" defTabSz="914400" rtl="0" eaLnBrk="1" latinLnBrk="0" hangingPunct="1">
              <a:defRPr sz="2000" kern="1200">
                <a:solidFill>
                  <a:schemeClr val="tx1"/>
                </a:solidFill>
                <a:latin typeface="Verdana" pitchFamily="34" charset="0"/>
                <a:ea typeface="+mn-ea"/>
                <a:cs typeface="+mn-cs"/>
              </a:defRPr>
            </a:lvl7pPr>
            <a:lvl8pPr marL="3200400" algn="l" defTabSz="914400" rtl="0" eaLnBrk="1" latinLnBrk="0" hangingPunct="1">
              <a:defRPr sz="2000" kern="1200">
                <a:solidFill>
                  <a:schemeClr val="tx1"/>
                </a:solidFill>
                <a:latin typeface="Verdana" pitchFamily="34" charset="0"/>
                <a:ea typeface="+mn-ea"/>
                <a:cs typeface="+mn-cs"/>
              </a:defRPr>
            </a:lvl8pPr>
            <a:lvl9pPr marL="3657600" algn="l" defTabSz="914400" rtl="0" eaLnBrk="1" latinLnBrk="0" hangingPunct="1">
              <a:defRPr sz="2000" kern="1200">
                <a:solidFill>
                  <a:schemeClr val="tx1"/>
                </a:solidFill>
                <a:latin typeface="Verdana" pitchFamily="34" charset="0"/>
                <a:ea typeface="+mn-ea"/>
                <a:cs typeface="+mn-cs"/>
              </a:defRPr>
            </a:lvl9pPr>
          </a:lstStyle>
          <a:p>
            <a:pPr algn="r"/>
            <a:fld id="{ED079399-55FC-4AF2-98E0-D4E8901B89DF}" type="slidenum">
              <a:rPr lang="fr-FR" sz="1707">
                <a:solidFill>
                  <a:prstClr val="black">
                    <a:tint val="75000"/>
                  </a:prstClr>
                </a:solidFill>
              </a:rPr>
              <a:pPr algn="r"/>
              <a:t>20</a:t>
            </a:fld>
            <a:endParaRPr lang="fr-FR" sz="1707" dirty="0">
              <a:solidFill>
                <a:prstClr val="black">
                  <a:tint val="75000"/>
                </a:prstClr>
              </a:solidFill>
            </a:endParaRPr>
          </a:p>
        </p:txBody>
      </p:sp>
      <p:sp>
        <p:nvSpPr>
          <p:cNvPr id="48132" name="Rectangle 3"/>
          <p:cNvSpPr>
            <a:spLocks noChangeArrowheads="1"/>
          </p:cNvSpPr>
          <p:nvPr/>
        </p:nvSpPr>
        <p:spPr bwMode="auto">
          <a:xfrm>
            <a:off x="0" y="-11979"/>
            <a:ext cx="12045696" cy="8316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30041" tIns="65021" rIns="130041" bIns="65021" numCol="1" anchor="ctr" anchorCtr="0" compatLnSpc="1">
            <a:prstTxWarp prst="textNoShape">
              <a:avLst/>
            </a:prstTxWarp>
            <a:spAutoFit/>
          </a:bodyPr>
          <a:lstStyle/>
          <a:p>
            <a:pPr algn="l" eaLnBrk="0"/>
            <a:r>
              <a:rPr lang="en-US" sz="4551" b="1" dirty="0">
                <a:solidFill>
                  <a:srgbClr val="4F81BD">
                    <a:lumMod val="75000"/>
                  </a:srgbClr>
                </a:solidFill>
                <a:latin typeface="Calibri"/>
              </a:rPr>
              <a:t>Lattice trap system</a:t>
            </a:r>
          </a:p>
        </p:txBody>
      </p:sp>
      <p:pic>
        <p:nvPicPr>
          <p:cNvPr id="4"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6603" y="1717195"/>
            <a:ext cx="9752381" cy="7531005"/>
          </a:xfrm>
          <a:prstGeom prst="rect">
            <a:avLst/>
          </a:prstGeom>
        </p:spPr>
      </p:pic>
      <p:cxnSp>
        <p:nvCxnSpPr>
          <p:cNvPr id="13" name="Connecteur droit 12"/>
          <p:cNvCxnSpPr/>
          <p:nvPr/>
        </p:nvCxnSpPr>
        <p:spPr>
          <a:xfrm>
            <a:off x="4644945" y="5076614"/>
            <a:ext cx="623147" cy="0"/>
          </a:xfrm>
          <a:prstGeom prst="line">
            <a:avLst/>
          </a:prstGeom>
          <a:noFill/>
          <a:ln w="25400" cap="flat">
            <a:solidFill>
              <a:srgbClr val="7030A0"/>
            </a:solidFill>
            <a:prstDash val="solid"/>
            <a:miter lim="400000"/>
          </a:ln>
          <a:effectLst/>
          <a:sp3d/>
        </p:spPr>
        <p:style>
          <a:lnRef idx="0">
            <a:scrgbClr r="0" g="0" b="0"/>
          </a:lnRef>
          <a:fillRef idx="0">
            <a:scrgbClr r="0" g="0" b="0"/>
          </a:fillRef>
          <a:effectRef idx="0">
            <a:scrgbClr r="0" g="0" b="0"/>
          </a:effectRef>
          <a:fontRef idx="none"/>
        </p:style>
      </p:cxnSp>
      <p:sp>
        <p:nvSpPr>
          <p:cNvPr id="14" name="Rectangle 13"/>
          <p:cNvSpPr/>
          <p:nvPr/>
        </p:nvSpPr>
        <p:spPr>
          <a:xfrm rot="18762410">
            <a:off x="4414654" y="4707189"/>
            <a:ext cx="386081" cy="671117"/>
          </a:xfrm>
          <a:prstGeom prst="rect">
            <a:avLst/>
          </a:prstGeom>
          <a:solidFill>
            <a:schemeClr val="bg1">
              <a:lumMod val="65000"/>
            </a:schemeClr>
          </a:solidFill>
          <a:ln w="9525"/>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72249" tIns="72249" rIns="72249" bIns="72249" numCol="1" spcCol="38100" rtlCol="0" anchor="ctr">
            <a:spAutoFit/>
          </a:bodyPr>
          <a:lstStyle/>
          <a:p>
            <a:pPr defTabSz="830849"/>
            <a:endParaRPr lang="en-US" sz="3413">
              <a:solidFill>
                <a:srgbClr val="FFFFFF"/>
              </a:solidFill>
            </a:endParaRPr>
          </a:p>
        </p:txBody>
      </p:sp>
      <p:sp>
        <p:nvSpPr>
          <p:cNvPr id="15" name="ZoneTexte 14"/>
          <p:cNvSpPr txBox="1"/>
          <p:nvPr/>
        </p:nvSpPr>
        <p:spPr>
          <a:xfrm>
            <a:off x="4940762" y="5042714"/>
            <a:ext cx="766121" cy="40861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249" tIns="72249" rIns="72249" bIns="72249" numCol="1" spcCol="38100" rtlCol="0" anchor="ctr">
            <a:spAutoFit/>
          </a:bodyPr>
          <a:lstStyle/>
          <a:p>
            <a:pPr defTabSz="830849"/>
            <a:r>
              <a:rPr lang="fr-FR" sz="1707" dirty="0">
                <a:solidFill>
                  <a:schemeClr val="accent6"/>
                </a:solidFill>
                <a:latin typeface="Calibri" panose="020F0502020204030204" pitchFamily="34" charset="0"/>
              </a:rPr>
              <a:t>Probe</a:t>
            </a:r>
            <a:endParaRPr lang="en-US" sz="1707" dirty="0">
              <a:solidFill>
                <a:schemeClr val="accent6"/>
              </a:solidFill>
              <a:latin typeface="Calibri" panose="020F0502020204030204" pitchFamily="34" charset="0"/>
            </a:endParaRPr>
          </a:p>
        </p:txBody>
      </p:sp>
      <p:grpSp>
        <p:nvGrpSpPr>
          <p:cNvPr id="12" name="Groupe 11"/>
          <p:cNvGrpSpPr/>
          <p:nvPr/>
        </p:nvGrpSpPr>
        <p:grpSpPr>
          <a:xfrm>
            <a:off x="6732130" y="4691418"/>
            <a:ext cx="2474551" cy="1914348"/>
            <a:chOff x="3320670" y="3165303"/>
            <a:chExt cx="1739919" cy="1346026"/>
          </a:xfrm>
        </p:grpSpPr>
        <p:pic>
          <p:nvPicPr>
            <p:cNvPr id="2" name="Image 1"/>
            <p:cNvPicPr>
              <a:picLocks noChangeAspect="1"/>
            </p:cNvPicPr>
            <p:nvPr/>
          </p:nvPicPr>
          <p:blipFill>
            <a:blip r:embed="rId4"/>
            <a:stretch>
              <a:fillRect/>
            </a:stretch>
          </p:blipFill>
          <p:spPr>
            <a:xfrm>
              <a:off x="3320670" y="3736249"/>
              <a:ext cx="965262" cy="775080"/>
            </a:xfrm>
            <a:prstGeom prst="rect">
              <a:avLst/>
            </a:prstGeom>
          </p:spPr>
        </p:pic>
        <p:grpSp>
          <p:nvGrpSpPr>
            <p:cNvPr id="23" name="Groupe 22"/>
            <p:cNvGrpSpPr/>
            <p:nvPr/>
          </p:nvGrpSpPr>
          <p:grpSpPr>
            <a:xfrm>
              <a:off x="4269522" y="3165303"/>
              <a:ext cx="791067" cy="1005154"/>
              <a:chOff x="6495485" y="3165303"/>
              <a:chExt cx="791067" cy="1005154"/>
            </a:xfrm>
          </p:grpSpPr>
          <p:grpSp>
            <p:nvGrpSpPr>
              <p:cNvPr id="11" name="Groupe 10"/>
              <p:cNvGrpSpPr/>
              <p:nvPr/>
            </p:nvGrpSpPr>
            <p:grpSpPr>
              <a:xfrm>
                <a:off x="6511895" y="3165303"/>
                <a:ext cx="774657" cy="999857"/>
                <a:chOff x="6511895" y="3165303"/>
                <a:chExt cx="774657" cy="999857"/>
              </a:xfrm>
            </p:grpSpPr>
            <p:sp>
              <p:nvSpPr>
                <p:cNvPr id="3" name="Forme libre 2"/>
                <p:cNvSpPr/>
                <p:nvPr/>
              </p:nvSpPr>
              <p:spPr>
                <a:xfrm>
                  <a:off x="6511895" y="3165303"/>
                  <a:ext cx="566154" cy="999857"/>
                </a:xfrm>
                <a:custGeom>
                  <a:avLst/>
                  <a:gdLst>
                    <a:gd name="connsiteX0" fmla="*/ 324740 w 369600"/>
                    <a:gd name="connsiteY0" fmla="*/ 0 h 999858"/>
                    <a:gd name="connsiteX1" fmla="*/ 341831 w 369600"/>
                    <a:gd name="connsiteY1" fmla="*/ 828942 h 999858"/>
                    <a:gd name="connsiteX2" fmla="*/ 0 w 369600"/>
                    <a:gd name="connsiteY2" fmla="*/ 999858 h 999858"/>
                  </a:gdLst>
                  <a:ahLst/>
                  <a:cxnLst>
                    <a:cxn ang="0">
                      <a:pos x="connsiteX0" y="connsiteY0"/>
                    </a:cxn>
                    <a:cxn ang="0">
                      <a:pos x="connsiteX1" y="connsiteY1"/>
                    </a:cxn>
                    <a:cxn ang="0">
                      <a:pos x="connsiteX2" y="connsiteY2"/>
                    </a:cxn>
                  </a:cxnLst>
                  <a:rect l="l" t="t" r="r" b="b"/>
                  <a:pathLst>
                    <a:path w="369600" h="999858">
                      <a:moveTo>
                        <a:pt x="324740" y="0"/>
                      </a:moveTo>
                      <a:cubicBezTo>
                        <a:pt x="360347" y="331149"/>
                        <a:pt x="395954" y="662299"/>
                        <a:pt x="341831" y="828942"/>
                      </a:cubicBezTo>
                      <a:cubicBezTo>
                        <a:pt x="287708" y="995585"/>
                        <a:pt x="143854" y="997721"/>
                        <a:pt x="0" y="999858"/>
                      </a:cubicBezTo>
                    </a:path>
                  </a:pathLst>
                </a:custGeom>
                <a:ln>
                  <a:solidFill>
                    <a:srgbClr val="FF0000"/>
                  </a:solidFill>
                </a:ln>
              </p:spPr>
              <p:style>
                <a:lnRef idx="1">
                  <a:schemeClr val="accent5"/>
                </a:lnRef>
                <a:fillRef idx="0">
                  <a:schemeClr val="accent5"/>
                </a:fillRef>
                <a:effectRef idx="0">
                  <a:schemeClr val="accent5"/>
                </a:effectRef>
                <a:fontRef idx="minor">
                  <a:schemeClr val="tx1"/>
                </a:fontRef>
              </p:style>
              <p:txBody>
                <a:bodyPr rot="0" spcFirstLastPara="1" vertOverflow="overflow" horzOverflow="overflow" vert="horz" wrap="square" lIns="130047" tIns="65023" rIns="130047" bIns="65023" numCol="1" spcCol="38100" rtlCol="0" anchor="t">
                  <a:noAutofit/>
                </a:bodyPr>
                <a:lstStyle/>
                <a:p>
                  <a:pPr algn="l" defTabSz="1300460" latinLnBrk="1"/>
                  <a:endParaRPr lang="en-US" sz="2560">
                    <a:solidFill>
                      <a:srgbClr val="000000"/>
                    </a:solidFill>
                  </a:endParaRPr>
                </a:p>
              </p:txBody>
            </p:sp>
            <p:grpSp>
              <p:nvGrpSpPr>
                <p:cNvPr id="10" name="Groupe 9"/>
                <p:cNvGrpSpPr/>
                <p:nvPr/>
              </p:nvGrpSpPr>
              <p:grpSpPr>
                <a:xfrm rot="15995920">
                  <a:off x="6818098" y="3365591"/>
                  <a:ext cx="273356" cy="663553"/>
                  <a:chOff x="6552375" y="2973118"/>
                  <a:chExt cx="273356" cy="663553"/>
                </a:xfrm>
              </p:grpSpPr>
              <p:sp>
                <p:nvSpPr>
                  <p:cNvPr id="5" name="Ellipse 4"/>
                  <p:cNvSpPr/>
                  <p:nvPr/>
                </p:nvSpPr>
                <p:spPr>
                  <a:xfrm>
                    <a:off x="6552375" y="2973119"/>
                    <a:ext cx="224661" cy="663552"/>
                  </a:xfrm>
                  <a:prstGeom prst="ellipse">
                    <a:avLst/>
                  </a:prstGeom>
                  <a:noFill/>
                  <a:ln w="9525">
                    <a:solidFill>
                      <a:srgbClr val="FF0000"/>
                    </a:solidFill>
                  </a:ln>
                </p:spPr>
                <p:style>
                  <a:lnRef idx="2">
                    <a:schemeClr val="accent5"/>
                  </a:lnRef>
                  <a:fillRef idx="1">
                    <a:schemeClr val="lt1"/>
                  </a:fillRef>
                  <a:effectRef idx="0">
                    <a:schemeClr val="accent5"/>
                  </a:effectRef>
                  <a:fontRef idx="minor">
                    <a:schemeClr val="dk1"/>
                  </a:fontRef>
                </p:style>
                <p:txBody>
                  <a:bodyPr rot="0" spcFirstLastPara="1" vertOverflow="overflow" horzOverflow="overflow" vert="horz" wrap="square" lIns="72249" tIns="72249" rIns="72249" bIns="72249" numCol="1" spcCol="38100" rtlCol="0" anchor="ctr">
                    <a:spAutoFit/>
                  </a:bodyPr>
                  <a:lstStyle/>
                  <a:p>
                    <a:pPr defTabSz="830849"/>
                    <a:endParaRPr lang="en-US" sz="3413">
                      <a:solidFill>
                        <a:srgbClr val="FFFFFF"/>
                      </a:solidFill>
                    </a:endParaRPr>
                  </a:p>
                </p:txBody>
              </p:sp>
              <p:sp>
                <p:nvSpPr>
                  <p:cNvPr id="8" name="Ellipse 7"/>
                  <p:cNvSpPr/>
                  <p:nvPr/>
                </p:nvSpPr>
                <p:spPr>
                  <a:xfrm>
                    <a:off x="6578176" y="2973118"/>
                    <a:ext cx="224661" cy="663552"/>
                  </a:xfrm>
                  <a:prstGeom prst="ellipse">
                    <a:avLst/>
                  </a:prstGeom>
                  <a:noFill/>
                  <a:ln w="9525">
                    <a:solidFill>
                      <a:srgbClr val="FF0000"/>
                    </a:solidFill>
                  </a:ln>
                </p:spPr>
                <p:style>
                  <a:lnRef idx="2">
                    <a:schemeClr val="accent5"/>
                  </a:lnRef>
                  <a:fillRef idx="1">
                    <a:schemeClr val="lt1"/>
                  </a:fillRef>
                  <a:effectRef idx="0">
                    <a:schemeClr val="accent5"/>
                  </a:effectRef>
                  <a:fontRef idx="minor">
                    <a:schemeClr val="dk1"/>
                  </a:fontRef>
                </p:style>
                <p:txBody>
                  <a:bodyPr rot="0" spcFirstLastPara="1" vertOverflow="overflow" horzOverflow="overflow" vert="horz" wrap="square" lIns="72249" tIns="72249" rIns="72249" bIns="72249" numCol="1" spcCol="38100" rtlCol="0" anchor="ctr">
                    <a:spAutoFit/>
                  </a:bodyPr>
                  <a:lstStyle/>
                  <a:p>
                    <a:pPr defTabSz="830849"/>
                    <a:endParaRPr lang="en-US" sz="3413">
                      <a:solidFill>
                        <a:srgbClr val="FFFFFF"/>
                      </a:solidFill>
                    </a:endParaRPr>
                  </a:p>
                </p:txBody>
              </p:sp>
              <p:sp>
                <p:nvSpPr>
                  <p:cNvPr id="9" name="Ellipse 8"/>
                  <p:cNvSpPr/>
                  <p:nvPr/>
                </p:nvSpPr>
                <p:spPr>
                  <a:xfrm>
                    <a:off x="6601070" y="2973118"/>
                    <a:ext cx="224661" cy="663552"/>
                  </a:xfrm>
                  <a:prstGeom prst="ellipse">
                    <a:avLst/>
                  </a:prstGeom>
                  <a:noFill/>
                  <a:ln w="9525">
                    <a:solidFill>
                      <a:srgbClr val="FF0000"/>
                    </a:solidFill>
                  </a:ln>
                </p:spPr>
                <p:style>
                  <a:lnRef idx="2">
                    <a:schemeClr val="accent5"/>
                  </a:lnRef>
                  <a:fillRef idx="1">
                    <a:schemeClr val="lt1"/>
                  </a:fillRef>
                  <a:effectRef idx="0">
                    <a:schemeClr val="accent5"/>
                  </a:effectRef>
                  <a:fontRef idx="minor">
                    <a:schemeClr val="dk1"/>
                  </a:fontRef>
                </p:style>
                <p:txBody>
                  <a:bodyPr rot="0" spcFirstLastPara="1" vertOverflow="overflow" horzOverflow="overflow" vert="horz" wrap="square" lIns="72249" tIns="72249" rIns="72249" bIns="72249" numCol="1" spcCol="38100" rtlCol="0" anchor="ctr">
                    <a:spAutoFit/>
                  </a:bodyPr>
                  <a:lstStyle/>
                  <a:p>
                    <a:pPr defTabSz="830849"/>
                    <a:endParaRPr lang="en-US" sz="3413">
                      <a:solidFill>
                        <a:srgbClr val="FFFFFF"/>
                      </a:solidFill>
                    </a:endParaRPr>
                  </a:p>
                </p:txBody>
              </p:sp>
            </p:grpSp>
          </p:grpSp>
          <p:cxnSp>
            <p:nvCxnSpPr>
              <p:cNvPr id="17" name="Connecteur droit avec flèche 16"/>
              <p:cNvCxnSpPr/>
              <p:nvPr/>
            </p:nvCxnSpPr>
            <p:spPr>
              <a:xfrm flipH="1">
                <a:off x="6495485" y="4160043"/>
                <a:ext cx="186303" cy="10414"/>
              </a:xfrm>
              <a:prstGeom prst="straightConnector1">
                <a:avLst/>
              </a:prstGeom>
              <a:noFill/>
              <a:ln w="9525" cap="flat">
                <a:solidFill>
                  <a:srgbClr val="FF0000"/>
                </a:solidFill>
                <a:prstDash val="solid"/>
                <a:miter lim="400000"/>
                <a:tailEnd type="arrow" w="med" len="sm"/>
              </a:ln>
              <a:effectLst/>
              <a:sp3d/>
            </p:spPr>
            <p:style>
              <a:lnRef idx="0">
                <a:scrgbClr r="0" g="0" b="0"/>
              </a:lnRef>
              <a:fillRef idx="0">
                <a:scrgbClr r="0" g="0" b="0"/>
              </a:fillRef>
              <a:effectRef idx="0">
                <a:scrgbClr r="0" g="0" b="0"/>
              </a:effectRef>
              <a:fontRef idx="none"/>
            </p:style>
          </p:cxnSp>
        </p:grpSp>
      </p:grpSp>
      <p:sp>
        <p:nvSpPr>
          <p:cNvPr id="7" name="Rectangle 6"/>
          <p:cNvSpPr/>
          <p:nvPr/>
        </p:nvSpPr>
        <p:spPr>
          <a:xfrm>
            <a:off x="5417045" y="4356064"/>
            <a:ext cx="279945" cy="671117"/>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72249" tIns="72249" rIns="72249" bIns="72249" numCol="1" spcCol="38100" rtlCol="0" anchor="ctr">
            <a:spAutoFit/>
          </a:bodyPr>
          <a:lstStyle/>
          <a:p>
            <a:pPr defTabSz="830849"/>
            <a:endParaRPr lang="en-US" sz="3413">
              <a:solidFill>
                <a:srgbClr val="FFFFFF"/>
              </a:solidFill>
            </a:endParaRPr>
          </a:p>
        </p:txBody>
      </p:sp>
      <p:cxnSp>
        <p:nvCxnSpPr>
          <p:cNvPr id="21" name="Connecteur droit 20"/>
          <p:cNvCxnSpPr>
            <a:endCxn id="2" idx="1"/>
          </p:cNvCxnSpPr>
          <p:nvPr/>
        </p:nvCxnSpPr>
        <p:spPr>
          <a:xfrm>
            <a:off x="5412936" y="4691418"/>
            <a:ext cx="1319194" cy="1363180"/>
          </a:xfrm>
          <a:prstGeom prst="line">
            <a:avLst/>
          </a:prstGeom>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2419165" y="1962425"/>
            <a:ext cx="5927407" cy="215971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249" tIns="72249" rIns="72249" bIns="72249" numCol="1" spcCol="38100" rtlCol="0" anchor="ctr">
            <a:spAutoFit/>
          </a:bodyPr>
          <a:lstStyle/>
          <a:p>
            <a:pPr defTabSz="830849"/>
            <a:endParaRPr lang="en-US" sz="3413">
              <a:solidFill>
                <a:srgbClr val="FFFFFF"/>
              </a:solidFill>
            </a:endParaRPr>
          </a:p>
        </p:txBody>
      </p:sp>
      <p:sp>
        <p:nvSpPr>
          <p:cNvPr id="25" name="Rectangle 24"/>
          <p:cNvSpPr/>
          <p:nvPr/>
        </p:nvSpPr>
        <p:spPr>
          <a:xfrm>
            <a:off x="7529072" y="1655089"/>
            <a:ext cx="1946917" cy="67111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249" tIns="72249" rIns="72249" bIns="72249" numCol="1" spcCol="38100" rtlCol="0" anchor="ctr">
            <a:spAutoFit/>
          </a:bodyPr>
          <a:lstStyle/>
          <a:p>
            <a:pPr defTabSz="830849"/>
            <a:endParaRPr lang="en-US" sz="3413">
              <a:solidFill>
                <a:srgbClr val="FFFFFF"/>
              </a:solidFill>
            </a:endParaRPr>
          </a:p>
        </p:txBody>
      </p:sp>
      <p:sp>
        <p:nvSpPr>
          <p:cNvPr id="24" name="Rounded Rectangle 23"/>
          <p:cNvSpPr/>
          <p:nvPr/>
        </p:nvSpPr>
        <p:spPr>
          <a:xfrm>
            <a:off x="1292854" y="2100418"/>
            <a:ext cx="2186479" cy="742513"/>
          </a:xfrm>
          <a:prstGeom prst="roundRect">
            <a:avLst/>
          </a:prstGeom>
          <a:ln/>
        </p:spPr>
        <p:style>
          <a:lnRef idx="1">
            <a:schemeClr val="accent2"/>
          </a:lnRef>
          <a:fillRef idx="3">
            <a:schemeClr val="accent2"/>
          </a:fillRef>
          <a:effectRef idx="2">
            <a:schemeClr val="accent2"/>
          </a:effectRef>
          <a:fontRef idx="minor">
            <a:schemeClr val="lt1"/>
          </a:fontRef>
        </p:style>
        <p:txBody>
          <a:bodyPr rot="0" spcFirstLastPara="1" vertOverflow="overflow" horzOverflow="overflow" vert="horz" wrap="square" lIns="72249" tIns="72249" rIns="72249" bIns="72249" numCol="1" spcCol="38100" rtlCol="0" anchor="ctr">
            <a:spAutoFit/>
          </a:bodyPr>
          <a:lstStyle/>
          <a:p>
            <a:pPr defTabSz="830849"/>
            <a:r>
              <a:rPr lang="en-US" sz="3413" dirty="0">
                <a:solidFill>
                  <a:srgbClr val="FFFFFF"/>
                </a:solidFill>
              </a:rPr>
              <a:t>Verdi V5</a:t>
            </a:r>
          </a:p>
        </p:txBody>
      </p:sp>
      <p:sp>
        <p:nvSpPr>
          <p:cNvPr id="27" name="Rounded Rectangle 26"/>
          <p:cNvSpPr/>
          <p:nvPr/>
        </p:nvSpPr>
        <p:spPr>
          <a:xfrm>
            <a:off x="4513632" y="1817482"/>
            <a:ext cx="3034452" cy="1323593"/>
          </a:xfrm>
          <a:prstGeom prst="roundRect">
            <a:avLst/>
          </a:prstGeom>
          <a:ln/>
        </p:spPr>
        <p:style>
          <a:lnRef idx="1">
            <a:schemeClr val="accent5"/>
          </a:lnRef>
          <a:fillRef idx="3">
            <a:schemeClr val="accent5"/>
          </a:fillRef>
          <a:effectRef idx="2">
            <a:schemeClr val="accent5"/>
          </a:effectRef>
          <a:fontRef idx="minor">
            <a:schemeClr val="lt1"/>
          </a:fontRef>
        </p:style>
        <p:txBody>
          <a:bodyPr rot="0" spcFirstLastPara="1" vertOverflow="overflow" horzOverflow="overflow" vert="horz" wrap="square" lIns="72249" tIns="72249" rIns="72249" bIns="72249" numCol="1" spcCol="38100" rtlCol="0" anchor="ctr">
            <a:spAutoFit/>
          </a:bodyPr>
          <a:lstStyle/>
          <a:p>
            <a:pPr defTabSz="830849"/>
            <a:r>
              <a:rPr lang="en-US" sz="3413" dirty="0">
                <a:solidFill>
                  <a:srgbClr val="FFFFFF"/>
                </a:solidFill>
              </a:rPr>
              <a:t>M-squared </a:t>
            </a:r>
            <a:r>
              <a:rPr lang="en-US" sz="3413" dirty="0" err="1">
                <a:solidFill>
                  <a:srgbClr val="FFFFFF"/>
                </a:solidFill>
              </a:rPr>
              <a:t>Ti:Sapphire</a:t>
            </a:r>
            <a:endParaRPr lang="en-US" sz="3413" dirty="0">
              <a:solidFill>
                <a:srgbClr val="FFFFFF"/>
              </a:solidFill>
            </a:endParaRPr>
          </a:p>
        </p:txBody>
      </p:sp>
      <p:cxnSp>
        <p:nvCxnSpPr>
          <p:cNvPr id="28" name="Straight Arrow Connector 27"/>
          <p:cNvCxnSpPr>
            <a:stCxn id="24" idx="3"/>
            <a:endCxn id="27" idx="1"/>
          </p:cNvCxnSpPr>
          <p:nvPr/>
        </p:nvCxnSpPr>
        <p:spPr>
          <a:xfrm>
            <a:off x="3479333" y="2471675"/>
            <a:ext cx="1034299" cy="7604"/>
          </a:xfrm>
          <a:prstGeom prst="straightConnector1">
            <a:avLst/>
          </a:prstGeom>
          <a:noFill/>
          <a:ln w="25400" cap="flat">
            <a:solidFill>
              <a:schemeClr val="accent2">
                <a:lumMod val="75000"/>
              </a:schemeClr>
            </a:solidFill>
            <a:prstDash val="solid"/>
            <a:miter lim="400000"/>
            <a:tailEnd type="arrow"/>
          </a:ln>
          <a:effectLst/>
          <a:sp3d/>
        </p:spPr>
        <p:style>
          <a:lnRef idx="0">
            <a:scrgbClr r="0" g="0" b="0"/>
          </a:lnRef>
          <a:fillRef idx="0">
            <a:scrgbClr r="0" g="0" b="0"/>
          </a:fillRef>
          <a:effectRef idx="0">
            <a:scrgbClr r="0" g="0" b="0"/>
          </a:effectRef>
          <a:fontRef idx="none"/>
        </p:style>
      </p:cxnSp>
      <p:cxnSp>
        <p:nvCxnSpPr>
          <p:cNvPr id="31" name="Straight Connector 30"/>
          <p:cNvCxnSpPr>
            <a:stCxn id="27" idx="3"/>
          </p:cNvCxnSpPr>
          <p:nvPr/>
        </p:nvCxnSpPr>
        <p:spPr>
          <a:xfrm flipV="1">
            <a:off x="7548084" y="2471673"/>
            <a:ext cx="3403305" cy="7606"/>
          </a:xfrm>
          <a:prstGeom prst="line">
            <a:avLst/>
          </a:prstGeom>
          <a:noFill/>
          <a:ln w="25400" cap="flat">
            <a:solidFill>
              <a:srgbClr val="FF0000"/>
            </a:solidFill>
            <a:prstDash val="solid"/>
            <a:miter lim="400000"/>
          </a:ln>
          <a:effectLst/>
          <a:sp3d/>
        </p:spPr>
        <p:style>
          <a:lnRef idx="0">
            <a:scrgbClr r="0" g="0" b="0"/>
          </a:lnRef>
          <a:fillRef idx="0">
            <a:scrgbClr r="0" g="0" b="0"/>
          </a:fillRef>
          <a:effectRef idx="0">
            <a:scrgbClr r="0" g="0" b="0"/>
          </a:effectRef>
          <a:fontRef idx="none"/>
        </p:style>
      </p:cxnSp>
      <p:sp>
        <p:nvSpPr>
          <p:cNvPr id="33" name="Rectangle 32"/>
          <p:cNvSpPr/>
          <p:nvPr/>
        </p:nvSpPr>
        <p:spPr>
          <a:xfrm>
            <a:off x="8289480" y="3782661"/>
            <a:ext cx="1429286" cy="468544"/>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249" tIns="72249" rIns="72249" bIns="72249" numCol="1" spcCol="38100" rtlCol="0" anchor="ctr">
            <a:spAutoFit/>
          </a:bodyPr>
          <a:lstStyle/>
          <a:p>
            <a:pPr defTabSz="830849"/>
            <a:endParaRPr lang="en-US" sz="3413">
              <a:solidFill>
                <a:srgbClr val="FFFFFF"/>
              </a:solidFill>
            </a:endParaRPr>
          </a:p>
        </p:txBody>
      </p:sp>
      <p:sp>
        <p:nvSpPr>
          <p:cNvPr id="34" name="Rectangle 33"/>
          <p:cNvSpPr/>
          <p:nvPr/>
        </p:nvSpPr>
        <p:spPr>
          <a:xfrm>
            <a:off x="8867579" y="4096342"/>
            <a:ext cx="1000077" cy="67111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249" tIns="72249" rIns="72249" bIns="72249" numCol="1" spcCol="38100" rtlCol="0" anchor="ctr">
            <a:spAutoFit/>
          </a:bodyPr>
          <a:lstStyle/>
          <a:p>
            <a:pPr defTabSz="830849"/>
            <a:endParaRPr lang="en-US" sz="3413">
              <a:solidFill>
                <a:srgbClr val="FFFFFF"/>
              </a:solidFill>
            </a:endParaRPr>
          </a:p>
        </p:txBody>
      </p:sp>
      <p:sp>
        <p:nvSpPr>
          <p:cNvPr id="35" name="Rectangle 34"/>
          <p:cNvSpPr/>
          <p:nvPr/>
        </p:nvSpPr>
        <p:spPr>
          <a:xfrm>
            <a:off x="8943631" y="4267457"/>
            <a:ext cx="1285269" cy="67111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249" tIns="72249" rIns="72249" bIns="72249" numCol="1" spcCol="38100" rtlCol="0" anchor="ctr">
            <a:spAutoFit/>
          </a:bodyPr>
          <a:lstStyle/>
          <a:p>
            <a:pPr defTabSz="830849"/>
            <a:endParaRPr lang="en-US" sz="3413">
              <a:solidFill>
                <a:srgbClr val="FFFFFF"/>
              </a:solidFill>
            </a:endParaRPr>
          </a:p>
        </p:txBody>
      </p:sp>
      <p:cxnSp>
        <p:nvCxnSpPr>
          <p:cNvPr id="36" name="Straight Connector 35"/>
          <p:cNvCxnSpPr>
            <a:stCxn id="3" idx="0"/>
          </p:cNvCxnSpPr>
          <p:nvPr/>
        </p:nvCxnSpPr>
        <p:spPr>
          <a:xfrm>
            <a:off x="8812414" y="4691418"/>
            <a:ext cx="2081936" cy="4760"/>
          </a:xfrm>
          <a:prstGeom prst="line">
            <a:avLst/>
          </a:prstGeom>
          <a:noFill/>
          <a:ln w="12700" cap="flat">
            <a:solidFill>
              <a:srgbClr val="FF0000"/>
            </a:solidFill>
            <a:prstDash val="solid"/>
            <a:miter lim="400000"/>
          </a:ln>
          <a:effectLst/>
          <a:sp3d/>
        </p:spPr>
        <p:style>
          <a:lnRef idx="0">
            <a:scrgbClr r="0" g="0" b="0"/>
          </a:lnRef>
          <a:fillRef idx="0">
            <a:scrgbClr r="0" g="0" b="0"/>
          </a:fillRef>
          <a:effectRef idx="0">
            <a:scrgbClr r="0" g="0" b="0"/>
          </a:effectRef>
          <a:fontRef idx="none"/>
        </p:style>
      </p:cxnSp>
      <p:cxnSp>
        <p:nvCxnSpPr>
          <p:cNvPr id="38" name="Straight Connector 37"/>
          <p:cNvCxnSpPr/>
          <p:nvPr/>
        </p:nvCxnSpPr>
        <p:spPr>
          <a:xfrm flipV="1">
            <a:off x="10799285" y="4563088"/>
            <a:ext cx="247168" cy="266180"/>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40" name="Rectangle 39"/>
          <p:cNvSpPr/>
          <p:nvPr/>
        </p:nvSpPr>
        <p:spPr>
          <a:xfrm>
            <a:off x="2106603" y="3856779"/>
            <a:ext cx="1000077" cy="67111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249" tIns="72249" rIns="72249" bIns="72249" numCol="1" spcCol="38100" rtlCol="0" anchor="ctr">
            <a:spAutoFit/>
          </a:bodyPr>
          <a:lstStyle/>
          <a:p>
            <a:pPr defTabSz="830849"/>
            <a:endParaRPr lang="en-US" sz="3413">
              <a:solidFill>
                <a:srgbClr val="FFFFFF"/>
              </a:solidFill>
            </a:endParaRPr>
          </a:p>
        </p:txBody>
      </p:sp>
      <p:cxnSp>
        <p:nvCxnSpPr>
          <p:cNvPr id="43" name="Straight Arrow Connector 42"/>
          <p:cNvCxnSpPr/>
          <p:nvPr/>
        </p:nvCxnSpPr>
        <p:spPr>
          <a:xfrm flipV="1">
            <a:off x="2623753" y="3118110"/>
            <a:ext cx="2053390" cy="1406952"/>
          </a:xfrm>
          <a:prstGeom prst="straightConnector1">
            <a:avLst/>
          </a:prstGeom>
          <a:noFill/>
          <a:ln w="19050" cap="flat" cmpd="sng">
            <a:solidFill>
              <a:srgbClr val="83C2FD"/>
            </a:solidFill>
            <a:prstDash val="solid"/>
            <a:miter lim="400000"/>
            <a:tailEnd type="arrow"/>
          </a:ln>
          <a:effectLst/>
          <a:sp3d/>
        </p:spPr>
        <p:style>
          <a:lnRef idx="0">
            <a:scrgbClr r="0" g="0" b="0"/>
          </a:lnRef>
          <a:fillRef idx="0">
            <a:scrgbClr r="0" g="0" b="0"/>
          </a:fillRef>
          <a:effectRef idx="0">
            <a:scrgbClr r="0" g="0" b="0"/>
          </a:effectRef>
          <a:fontRef idx="none"/>
        </p:style>
      </p:cxnSp>
      <p:sp>
        <p:nvSpPr>
          <p:cNvPr id="16" name="Espace réservé du numéro de diapositive 15"/>
          <p:cNvSpPr>
            <a:spLocks noGrp="1"/>
          </p:cNvSpPr>
          <p:nvPr>
            <p:ph type="sldNum" sz="quarter" idx="2"/>
          </p:nvPr>
        </p:nvSpPr>
        <p:spPr/>
        <p:txBody>
          <a:bodyPr/>
          <a:lstStyle/>
          <a:p>
            <a:fld id="{86CB4B4D-7CA3-9044-876B-883B54F8677D}" type="slidenum">
              <a:rPr lang="en-US" smtClean="0"/>
              <a:t>20</a:t>
            </a:fld>
            <a:endParaRPr lang="en-US"/>
          </a:p>
        </p:txBody>
      </p:sp>
    </p:spTree>
    <p:extLst>
      <p:ext uri="{BB962C8B-B14F-4D97-AF65-F5344CB8AC3E}">
        <p14:creationId xmlns:p14="http://schemas.microsoft.com/office/powerpoint/2010/main" val="298220210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Espace réservé du numéro de diapositive 4"/>
          <p:cNvSpPr txBox="1">
            <a:spLocks/>
          </p:cNvSpPr>
          <p:nvPr/>
        </p:nvSpPr>
        <p:spPr bwMode="auto">
          <a:xfrm>
            <a:off x="11174384" y="-9134"/>
            <a:ext cx="1830420" cy="3961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30041" tIns="65021" rIns="130041" bIns="65021" numCol="1" anchor="b" anchorCtr="0" compatLnSpc="1">
            <a:prstTxWarp prst="textNoShape">
              <a:avLst/>
            </a:prstTxWarp>
          </a:bodyPr>
          <a:lstStyle>
            <a:defPPr>
              <a:defRPr lang="fr-FR"/>
            </a:defPPr>
            <a:lvl1pPr algn="l" rtl="0" fontAlgn="base">
              <a:spcBef>
                <a:spcPct val="0"/>
              </a:spcBef>
              <a:spcAft>
                <a:spcPct val="0"/>
              </a:spcAft>
              <a:defRPr sz="1200" kern="1200">
                <a:solidFill>
                  <a:schemeClr val="tx1"/>
                </a:solidFill>
                <a:latin typeface="Verdana" pitchFamily="34" charset="0"/>
                <a:ea typeface="+mn-ea"/>
                <a:cs typeface="+mn-cs"/>
              </a:defRPr>
            </a:lvl1pPr>
            <a:lvl2pPr marL="457200" algn="ctr" rtl="0" fontAlgn="base">
              <a:spcBef>
                <a:spcPct val="0"/>
              </a:spcBef>
              <a:spcAft>
                <a:spcPct val="0"/>
              </a:spcAft>
              <a:defRPr sz="2000" kern="1200">
                <a:solidFill>
                  <a:schemeClr val="tx1"/>
                </a:solidFill>
                <a:latin typeface="Verdana" pitchFamily="34" charset="0"/>
                <a:ea typeface="+mn-ea"/>
                <a:cs typeface="+mn-cs"/>
              </a:defRPr>
            </a:lvl2pPr>
            <a:lvl3pPr marL="914400" algn="ctr" rtl="0" fontAlgn="base">
              <a:spcBef>
                <a:spcPct val="0"/>
              </a:spcBef>
              <a:spcAft>
                <a:spcPct val="0"/>
              </a:spcAft>
              <a:defRPr sz="2000" kern="1200">
                <a:solidFill>
                  <a:schemeClr val="tx1"/>
                </a:solidFill>
                <a:latin typeface="Verdana" pitchFamily="34" charset="0"/>
                <a:ea typeface="+mn-ea"/>
                <a:cs typeface="+mn-cs"/>
              </a:defRPr>
            </a:lvl3pPr>
            <a:lvl4pPr marL="1371600" algn="ctr" rtl="0" fontAlgn="base">
              <a:spcBef>
                <a:spcPct val="0"/>
              </a:spcBef>
              <a:spcAft>
                <a:spcPct val="0"/>
              </a:spcAft>
              <a:defRPr sz="2000" kern="1200">
                <a:solidFill>
                  <a:schemeClr val="tx1"/>
                </a:solidFill>
                <a:latin typeface="Verdana" pitchFamily="34" charset="0"/>
                <a:ea typeface="+mn-ea"/>
                <a:cs typeface="+mn-cs"/>
              </a:defRPr>
            </a:lvl4pPr>
            <a:lvl5pPr marL="1828800" algn="ctr" rtl="0" fontAlgn="base">
              <a:spcBef>
                <a:spcPct val="0"/>
              </a:spcBef>
              <a:spcAft>
                <a:spcPct val="0"/>
              </a:spcAft>
              <a:defRPr sz="2000" kern="1200">
                <a:solidFill>
                  <a:schemeClr val="tx1"/>
                </a:solidFill>
                <a:latin typeface="Verdana" pitchFamily="34" charset="0"/>
                <a:ea typeface="+mn-ea"/>
                <a:cs typeface="+mn-cs"/>
              </a:defRPr>
            </a:lvl5pPr>
            <a:lvl6pPr marL="2286000" algn="l" defTabSz="914400" rtl="0" eaLnBrk="1" latinLnBrk="0" hangingPunct="1">
              <a:defRPr sz="2000" kern="1200">
                <a:solidFill>
                  <a:schemeClr val="tx1"/>
                </a:solidFill>
                <a:latin typeface="Verdana" pitchFamily="34" charset="0"/>
                <a:ea typeface="+mn-ea"/>
                <a:cs typeface="+mn-cs"/>
              </a:defRPr>
            </a:lvl6pPr>
            <a:lvl7pPr marL="2743200" algn="l" defTabSz="914400" rtl="0" eaLnBrk="1" latinLnBrk="0" hangingPunct="1">
              <a:defRPr sz="2000" kern="1200">
                <a:solidFill>
                  <a:schemeClr val="tx1"/>
                </a:solidFill>
                <a:latin typeface="Verdana" pitchFamily="34" charset="0"/>
                <a:ea typeface="+mn-ea"/>
                <a:cs typeface="+mn-cs"/>
              </a:defRPr>
            </a:lvl7pPr>
            <a:lvl8pPr marL="3200400" algn="l" defTabSz="914400" rtl="0" eaLnBrk="1" latinLnBrk="0" hangingPunct="1">
              <a:defRPr sz="2000" kern="1200">
                <a:solidFill>
                  <a:schemeClr val="tx1"/>
                </a:solidFill>
                <a:latin typeface="Verdana" pitchFamily="34" charset="0"/>
                <a:ea typeface="+mn-ea"/>
                <a:cs typeface="+mn-cs"/>
              </a:defRPr>
            </a:lvl8pPr>
            <a:lvl9pPr marL="3657600" algn="l" defTabSz="914400" rtl="0" eaLnBrk="1" latinLnBrk="0" hangingPunct="1">
              <a:defRPr sz="2000" kern="1200">
                <a:solidFill>
                  <a:schemeClr val="tx1"/>
                </a:solidFill>
                <a:latin typeface="Verdana" pitchFamily="34" charset="0"/>
                <a:ea typeface="+mn-ea"/>
                <a:cs typeface="+mn-cs"/>
              </a:defRPr>
            </a:lvl9pPr>
          </a:lstStyle>
          <a:p>
            <a:pPr algn="r"/>
            <a:fld id="{ED079399-55FC-4AF2-98E0-D4E8901B89DF}" type="slidenum">
              <a:rPr lang="fr-FR" sz="1707">
                <a:solidFill>
                  <a:prstClr val="black">
                    <a:tint val="75000"/>
                  </a:prstClr>
                </a:solidFill>
              </a:rPr>
              <a:pPr algn="r"/>
              <a:t>21</a:t>
            </a:fld>
            <a:endParaRPr lang="fr-FR" sz="1707" dirty="0">
              <a:solidFill>
                <a:prstClr val="black">
                  <a:tint val="75000"/>
                </a:prstClr>
              </a:solidFill>
            </a:endParaRPr>
          </a:p>
        </p:txBody>
      </p:sp>
      <p:grpSp>
        <p:nvGrpSpPr>
          <p:cNvPr id="37" name="Groupe 36"/>
          <p:cNvGrpSpPr/>
          <p:nvPr/>
        </p:nvGrpSpPr>
        <p:grpSpPr>
          <a:xfrm>
            <a:off x="1185520" y="1625601"/>
            <a:ext cx="10631334" cy="7414542"/>
            <a:chOff x="833568" y="1143000"/>
            <a:chExt cx="7475157" cy="5213350"/>
          </a:xfrm>
        </p:grpSpPr>
        <p:pic>
          <p:nvPicPr>
            <p:cNvPr id="3" name="Image 2"/>
            <p:cNvPicPr>
              <a:picLocks noChangeAspect="1"/>
            </p:cNvPicPr>
            <p:nvPr/>
          </p:nvPicPr>
          <p:blipFill>
            <a:blip r:embed="rId3"/>
            <a:stretch>
              <a:fillRect/>
            </a:stretch>
          </p:blipFill>
          <p:spPr>
            <a:xfrm>
              <a:off x="833568" y="1143000"/>
              <a:ext cx="7475157" cy="5213350"/>
            </a:xfrm>
            <a:prstGeom prst="rect">
              <a:avLst/>
            </a:prstGeom>
          </p:spPr>
        </p:pic>
        <p:sp>
          <p:nvSpPr>
            <p:cNvPr id="4" name="Rectangle 3"/>
            <p:cNvSpPr/>
            <p:nvPr/>
          </p:nvSpPr>
          <p:spPr>
            <a:xfrm>
              <a:off x="3761296" y="1231767"/>
              <a:ext cx="1545996" cy="656590"/>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ot="0" spcFirstLastPara="1" vertOverflow="overflow" horzOverflow="overflow" vert="horz" wrap="square" lIns="72249" tIns="72249" rIns="72249" bIns="72249" numCol="1" spcCol="38100" rtlCol="0" anchor="ctr">
              <a:spAutoFit/>
            </a:bodyPr>
            <a:lstStyle/>
            <a:p>
              <a:pPr defTabSz="830849"/>
              <a:r>
                <a:rPr lang="fr-FR" sz="2560" dirty="0">
                  <a:solidFill>
                    <a:srgbClr val="FFFFFF"/>
                  </a:solidFill>
                  <a:latin typeface="Calibri" panose="020F0502020204030204" pitchFamily="34" charset="0"/>
                </a:rPr>
                <a:t>ECDL</a:t>
              </a:r>
            </a:p>
            <a:p>
              <a:pPr defTabSz="830849"/>
              <a:r>
                <a:rPr lang="fr-FR" sz="2560" dirty="0">
                  <a:solidFill>
                    <a:srgbClr val="FFFFFF"/>
                  </a:solidFill>
                  <a:latin typeface="Calibri" panose="020F0502020204030204" pitchFamily="34" charset="0"/>
                </a:rPr>
                <a:t>1450nm</a:t>
              </a:r>
              <a:endParaRPr lang="en-US" sz="2560" dirty="0">
                <a:solidFill>
                  <a:srgbClr val="FFFFFF"/>
                </a:solidFill>
                <a:latin typeface="Calibri" panose="020F0502020204030204" pitchFamily="34" charset="0"/>
              </a:endParaRPr>
            </a:p>
          </p:txBody>
        </p:sp>
        <p:sp>
          <p:nvSpPr>
            <p:cNvPr id="8" name="Rectangle 7"/>
            <p:cNvSpPr/>
            <p:nvPr/>
          </p:nvSpPr>
          <p:spPr>
            <a:xfrm>
              <a:off x="3711544" y="3253621"/>
              <a:ext cx="1352920" cy="318006"/>
            </a:xfrm>
            <a:prstGeom prst="rect">
              <a:avLst/>
            </a:prstGeom>
            <a:ln/>
          </p:spPr>
          <p:style>
            <a:lnRef idx="2">
              <a:schemeClr val="dk1">
                <a:shade val="50000"/>
              </a:schemeClr>
            </a:lnRef>
            <a:fillRef idx="1">
              <a:schemeClr val="dk1"/>
            </a:fillRef>
            <a:effectRef idx="0">
              <a:schemeClr val="dk1"/>
            </a:effectRef>
            <a:fontRef idx="minor">
              <a:schemeClr val="lt1"/>
            </a:fontRef>
          </p:style>
          <p:txBody>
            <a:bodyPr rot="0" spcFirstLastPara="1" vertOverflow="overflow" horzOverflow="overflow" vert="horz" wrap="square" lIns="72249" tIns="72249" rIns="72249" bIns="72249" numCol="1" spcCol="38100" rtlCol="0" anchor="ctr">
              <a:spAutoFit/>
            </a:bodyPr>
            <a:lstStyle/>
            <a:p>
              <a:pPr defTabSz="830849"/>
              <a:r>
                <a:rPr lang="fr-FR" sz="1991" dirty="0">
                  <a:solidFill>
                    <a:srgbClr val="FFFFFF"/>
                  </a:solidFill>
                  <a:latin typeface="Calibri" panose="020F0502020204030204" pitchFamily="34" charset="0"/>
                </a:rPr>
                <a:t>Coupler 90:10</a:t>
              </a:r>
              <a:endParaRPr lang="en-US" sz="1991" dirty="0">
                <a:solidFill>
                  <a:srgbClr val="FFFFFF"/>
                </a:solidFill>
                <a:latin typeface="Calibri" panose="020F0502020204030204" pitchFamily="34" charset="0"/>
              </a:endParaRPr>
            </a:p>
          </p:txBody>
        </p:sp>
        <p:sp>
          <p:nvSpPr>
            <p:cNvPr id="9" name="Rectangle 8"/>
            <p:cNvSpPr/>
            <p:nvPr/>
          </p:nvSpPr>
          <p:spPr>
            <a:xfrm>
              <a:off x="1584403" y="3677310"/>
              <a:ext cx="781727" cy="656590"/>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rot="0" spcFirstLastPara="1" vertOverflow="overflow" horzOverflow="overflow" vert="horz" wrap="square" lIns="72249" tIns="72249" rIns="72249" bIns="72249" numCol="1" spcCol="38100" rtlCol="0" anchor="ctr">
              <a:spAutoFit/>
            </a:bodyPr>
            <a:lstStyle/>
            <a:p>
              <a:pPr defTabSz="830849"/>
              <a:r>
                <a:rPr lang="fr-FR" sz="2560" dirty="0" err="1">
                  <a:solidFill>
                    <a:srgbClr val="FFFFFF"/>
                  </a:solidFill>
                  <a:latin typeface="Calibri" panose="020F0502020204030204" pitchFamily="34" charset="0"/>
                </a:rPr>
                <a:t>Ti:Sa</a:t>
              </a:r>
              <a:r>
                <a:rPr lang="fr-FR" sz="2560" dirty="0">
                  <a:solidFill>
                    <a:srgbClr val="FFFFFF"/>
                  </a:solidFill>
                  <a:latin typeface="Calibri" panose="020F0502020204030204" pitchFamily="34" charset="0"/>
                </a:rPr>
                <a:t> </a:t>
              </a:r>
            </a:p>
            <a:p>
              <a:pPr defTabSz="830849"/>
              <a:r>
                <a:rPr lang="fr-FR" sz="2560" dirty="0">
                  <a:solidFill>
                    <a:srgbClr val="FFFFFF"/>
                  </a:solidFill>
                  <a:latin typeface="Calibri" panose="020F0502020204030204" pitchFamily="34" charset="0"/>
                </a:rPr>
                <a:t>725nm</a:t>
              </a:r>
              <a:endParaRPr lang="en-US" sz="2560" dirty="0">
                <a:solidFill>
                  <a:srgbClr val="FFFFFF"/>
                </a:solidFill>
                <a:latin typeface="Calibri" panose="020F0502020204030204" pitchFamily="34" charset="0"/>
              </a:endParaRPr>
            </a:p>
          </p:txBody>
        </p:sp>
        <p:sp>
          <p:nvSpPr>
            <p:cNvPr id="10" name="Rectangle 9"/>
            <p:cNvSpPr/>
            <p:nvPr/>
          </p:nvSpPr>
          <p:spPr>
            <a:xfrm>
              <a:off x="6195681" y="1281499"/>
              <a:ext cx="1732261" cy="379591"/>
            </a:xfrm>
            <a:prstGeom prst="rect">
              <a:avLst/>
            </a:prstGeom>
            <a:solidFill>
              <a:schemeClr val="bg1">
                <a:lumMod val="50000"/>
              </a:schemeClr>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rot="0" spcFirstLastPara="1" vertOverflow="overflow" horzOverflow="overflow" vert="horz" wrap="square" lIns="72249" tIns="72249" rIns="72249" bIns="72249" numCol="1" spcCol="38100" rtlCol="0" anchor="ctr">
              <a:spAutoFit/>
            </a:bodyPr>
            <a:lstStyle/>
            <a:p>
              <a:pPr defTabSz="830849"/>
              <a:r>
                <a:rPr lang="fr-FR" sz="2560" dirty="0" err="1">
                  <a:solidFill>
                    <a:srgbClr val="FFFFFF"/>
                  </a:solidFill>
                  <a:latin typeface="Calibri" panose="020F0502020204030204" pitchFamily="34" charset="0"/>
                </a:rPr>
                <a:t>Frequency</a:t>
              </a:r>
              <a:r>
                <a:rPr lang="fr-FR" sz="2560" dirty="0">
                  <a:solidFill>
                    <a:srgbClr val="FFFFFF"/>
                  </a:solidFill>
                  <a:latin typeface="Calibri" panose="020F0502020204030204" pitchFamily="34" charset="0"/>
                </a:rPr>
                <a:t> </a:t>
              </a:r>
              <a:r>
                <a:rPr lang="fr-FR" sz="2560" dirty="0" err="1">
                  <a:solidFill>
                    <a:srgbClr val="FFFFFF"/>
                  </a:solidFill>
                  <a:latin typeface="Calibri" panose="020F0502020204030204" pitchFamily="34" charset="0"/>
                </a:rPr>
                <a:t>comb</a:t>
              </a:r>
              <a:endParaRPr lang="en-US" sz="2560" dirty="0">
                <a:solidFill>
                  <a:srgbClr val="FFFFFF"/>
                </a:solidFill>
                <a:latin typeface="Calibri" panose="020F0502020204030204" pitchFamily="34" charset="0"/>
              </a:endParaRPr>
            </a:p>
          </p:txBody>
        </p:sp>
        <p:sp>
          <p:nvSpPr>
            <p:cNvPr id="11" name="Rectangle 10"/>
            <p:cNvSpPr/>
            <p:nvPr/>
          </p:nvSpPr>
          <p:spPr>
            <a:xfrm>
              <a:off x="6273630" y="3339499"/>
              <a:ext cx="1576361" cy="379591"/>
            </a:xfrm>
            <a:prstGeom prst="rect">
              <a:avLst/>
            </a:prstGeom>
            <a:solidFill>
              <a:schemeClr val="bg1">
                <a:lumMod val="85000"/>
              </a:schemeClr>
            </a:solidFill>
            <a:ln>
              <a:solidFill>
                <a:schemeClr val="bg1">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ot="0" spcFirstLastPara="1" vertOverflow="overflow" horzOverflow="overflow" vert="horz" wrap="square" lIns="72249" tIns="72249" rIns="72249" bIns="72249" numCol="1" spcCol="38100" rtlCol="0" anchor="ctr">
              <a:spAutoFit/>
            </a:bodyPr>
            <a:lstStyle/>
            <a:p>
              <a:pPr defTabSz="830849"/>
              <a:r>
                <a:rPr lang="fr-FR" sz="2560" dirty="0">
                  <a:solidFill>
                    <a:schemeClr val="tx1"/>
                  </a:solidFill>
                  <a:latin typeface="Calibri" panose="020F0502020204030204" pitchFamily="34" charset="0"/>
                </a:rPr>
                <a:t>Electronics</a:t>
              </a:r>
              <a:endParaRPr lang="en-US" sz="2560" dirty="0">
                <a:solidFill>
                  <a:schemeClr val="tx1"/>
                </a:solidFill>
                <a:latin typeface="Calibri" panose="020F0502020204030204" pitchFamily="34" charset="0"/>
              </a:endParaRPr>
            </a:p>
          </p:txBody>
        </p:sp>
        <p:sp>
          <p:nvSpPr>
            <p:cNvPr id="5" name="Rectangle 4"/>
            <p:cNvSpPr/>
            <p:nvPr/>
          </p:nvSpPr>
          <p:spPr>
            <a:xfrm>
              <a:off x="6338807" y="5325957"/>
              <a:ext cx="1969918" cy="933589"/>
            </a:xfrm>
            <a:prstGeom prst="rec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72249" tIns="72249" rIns="72249" bIns="72249" numCol="1" spcCol="38100" rtlCol="0" anchor="ctr">
              <a:spAutoFit/>
            </a:bodyPr>
            <a:lstStyle/>
            <a:p>
              <a:pPr defTabSz="830849"/>
              <a:r>
                <a:rPr lang="fr-FR" sz="2560" dirty="0" err="1" smtClean="0">
                  <a:solidFill>
                    <a:schemeClr val="tx1"/>
                  </a:solidFill>
                  <a:latin typeface="Calibri" panose="020F0502020204030204" pitchFamily="34" charset="0"/>
                </a:rPr>
                <a:t>Ti:Sa</a:t>
              </a:r>
              <a:r>
                <a:rPr lang="fr-FR" sz="2560" dirty="0" smtClean="0">
                  <a:solidFill>
                    <a:schemeClr val="tx1"/>
                  </a:solidFill>
                  <a:latin typeface="Calibri" panose="020F0502020204030204" pitchFamily="34" charset="0"/>
                </a:rPr>
                <a:t> </a:t>
              </a:r>
              <a:r>
                <a:rPr lang="fr-FR" sz="2560" dirty="0" err="1">
                  <a:solidFill>
                    <a:schemeClr val="tx1"/>
                  </a:solidFill>
                  <a:latin typeface="Calibri" panose="020F0502020204030204" pitchFamily="34" charset="0"/>
                </a:rPr>
                <a:t>frequency</a:t>
              </a:r>
              <a:r>
                <a:rPr lang="fr-FR" sz="2560" dirty="0">
                  <a:solidFill>
                    <a:schemeClr val="tx1"/>
                  </a:solidFill>
                  <a:latin typeface="Calibri" panose="020F0502020204030204" pitchFamily="34" charset="0"/>
                </a:rPr>
                <a:t> </a:t>
              </a:r>
            </a:p>
            <a:p>
              <a:pPr defTabSz="830849"/>
              <a:r>
                <a:rPr lang="fr-FR" sz="2560" dirty="0">
                  <a:solidFill>
                    <a:schemeClr val="tx1"/>
                  </a:solidFill>
                  <a:latin typeface="Calibri" panose="020F0502020204030204" pitchFamily="34" charset="0"/>
                </a:rPr>
                <a:t>(± 100kHz</a:t>
              </a:r>
              <a:r>
                <a:rPr lang="fr-FR" sz="2560" dirty="0" smtClean="0">
                  <a:solidFill>
                    <a:schemeClr val="tx1"/>
                  </a:solidFill>
                  <a:latin typeface="Calibri" panose="020F0502020204030204" pitchFamily="34" charset="0"/>
                </a:rPr>
                <a:t>)</a:t>
              </a:r>
            </a:p>
            <a:p>
              <a:pPr defTabSz="830849"/>
              <a:endParaRPr lang="en-US" sz="2560" dirty="0">
                <a:solidFill>
                  <a:schemeClr val="tx1"/>
                </a:solidFill>
                <a:latin typeface="Calibri" panose="020F0502020204030204" pitchFamily="34" charset="0"/>
              </a:endParaRPr>
            </a:p>
          </p:txBody>
        </p:sp>
        <p:sp>
          <p:nvSpPr>
            <p:cNvPr id="13" name="Rectangle 12"/>
            <p:cNvSpPr/>
            <p:nvPr/>
          </p:nvSpPr>
          <p:spPr>
            <a:xfrm>
              <a:off x="3663036" y="4468826"/>
              <a:ext cx="871258" cy="379591"/>
            </a:xfrm>
            <a:prstGeom prst="rec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72249" tIns="72249" rIns="72249" bIns="72249" numCol="1" spcCol="38100" rtlCol="0" anchor="ctr">
              <a:spAutoFit/>
            </a:bodyPr>
            <a:lstStyle/>
            <a:p>
              <a:pPr defTabSz="830849"/>
              <a:r>
                <a:rPr lang="fr-FR" sz="2560" dirty="0">
                  <a:solidFill>
                    <a:schemeClr val="tx1"/>
                  </a:solidFill>
                  <a:latin typeface="Calibri" panose="020F0502020204030204" pitchFamily="34" charset="0"/>
                </a:rPr>
                <a:t>PPLN</a:t>
              </a:r>
              <a:endParaRPr lang="en-US" sz="2560" dirty="0">
                <a:solidFill>
                  <a:schemeClr val="tx1"/>
                </a:solidFill>
                <a:latin typeface="Calibri" panose="020F0502020204030204" pitchFamily="34" charset="0"/>
              </a:endParaRPr>
            </a:p>
          </p:txBody>
        </p:sp>
        <p:sp>
          <p:nvSpPr>
            <p:cNvPr id="14" name="Rectangle 13"/>
            <p:cNvSpPr/>
            <p:nvPr/>
          </p:nvSpPr>
          <p:spPr>
            <a:xfrm>
              <a:off x="2975303" y="5325957"/>
              <a:ext cx="1771104" cy="656590"/>
            </a:xfrm>
            <a:prstGeom prst="rec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72249" tIns="72249" rIns="72249" bIns="72249" numCol="1" spcCol="38100" rtlCol="0" anchor="ctr">
              <a:spAutoFit/>
            </a:bodyPr>
            <a:lstStyle/>
            <a:p>
              <a:pPr defTabSz="830849"/>
              <a:r>
                <a:rPr lang="fr-FR" sz="2560" dirty="0" err="1">
                  <a:solidFill>
                    <a:schemeClr val="tx1"/>
                  </a:solidFill>
                  <a:latin typeface="Calibri" panose="020F0502020204030204" pitchFamily="34" charset="0"/>
                </a:rPr>
                <a:t>Wavemeter</a:t>
              </a:r>
              <a:r>
                <a:rPr lang="fr-FR" sz="2560" dirty="0">
                  <a:solidFill>
                    <a:schemeClr val="tx1"/>
                  </a:solidFill>
                  <a:latin typeface="Calibri" panose="020F0502020204030204" pitchFamily="34" charset="0"/>
                </a:rPr>
                <a:t> (5MHz </a:t>
              </a:r>
              <a:r>
                <a:rPr lang="fr-FR" sz="2560" dirty="0" err="1">
                  <a:solidFill>
                    <a:schemeClr val="tx1"/>
                  </a:solidFill>
                  <a:latin typeface="Calibri" panose="020F0502020204030204" pitchFamily="34" charset="0"/>
                </a:rPr>
                <a:t>accuracy</a:t>
              </a:r>
              <a:r>
                <a:rPr lang="fr-FR" sz="2560" dirty="0">
                  <a:solidFill>
                    <a:schemeClr val="tx1"/>
                  </a:solidFill>
                  <a:latin typeface="Calibri" panose="020F0502020204030204" pitchFamily="34" charset="0"/>
                </a:rPr>
                <a:t>)</a:t>
              </a:r>
              <a:endParaRPr lang="en-US" sz="2560" dirty="0">
                <a:solidFill>
                  <a:schemeClr val="tx1"/>
                </a:solidFill>
                <a:latin typeface="Calibri" panose="020F0502020204030204" pitchFamily="34" charset="0"/>
              </a:endParaRPr>
            </a:p>
          </p:txBody>
        </p:sp>
        <p:sp>
          <p:nvSpPr>
            <p:cNvPr id="12" name="ZoneTexte 11"/>
            <p:cNvSpPr txBox="1"/>
            <p:nvPr/>
          </p:nvSpPr>
          <p:spPr>
            <a:xfrm>
              <a:off x="3403075" y="2549002"/>
              <a:ext cx="1651962" cy="31800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249" tIns="72249" rIns="72249" bIns="72249" numCol="1" spcCol="38100" rtlCol="0" anchor="ctr">
              <a:spAutoFit/>
            </a:bodyPr>
            <a:lstStyle/>
            <a:p>
              <a:pPr defTabSz="830849"/>
              <a:r>
                <a:rPr lang="fr-FR" sz="1991" dirty="0" err="1">
                  <a:solidFill>
                    <a:schemeClr val="accent5"/>
                  </a:solidFill>
                  <a:latin typeface="Calibri" panose="020F0502020204030204" pitchFamily="34" charset="0"/>
                </a:rPr>
                <a:t>Fiber</a:t>
              </a:r>
              <a:r>
                <a:rPr lang="fr-FR" sz="1991" dirty="0">
                  <a:solidFill>
                    <a:schemeClr val="accent5"/>
                  </a:solidFill>
                  <a:latin typeface="Calibri" panose="020F0502020204030204" pitchFamily="34" charset="0"/>
                </a:rPr>
                <a:t> to </a:t>
              </a:r>
              <a:r>
                <a:rPr lang="fr-FR" sz="1991" dirty="0" err="1">
                  <a:solidFill>
                    <a:schemeClr val="accent5"/>
                  </a:solidFill>
                  <a:latin typeface="Calibri" panose="020F0502020204030204" pitchFamily="34" charset="0"/>
                </a:rPr>
                <a:t>Comb</a:t>
              </a:r>
              <a:endParaRPr lang="en-US" sz="1991" dirty="0">
                <a:solidFill>
                  <a:schemeClr val="accent5"/>
                </a:solidFill>
                <a:latin typeface="Calibri" panose="020F0502020204030204" pitchFamily="34" charset="0"/>
              </a:endParaRPr>
            </a:p>
          </p:txBody>
        </p:sp>
        <p:sp>
          <p:nvSpPr>
            <p:cNvPr id="16" name="ZoneTexte 15"/>
            <p:cNvSpPr txBox="1"/>
            <p:nvPr/>
          </p:nvSpPr>
          <p:spPr>
            <a:xfrm>
              <a:off x="2596771" y="1196549"/>
              <a:ext cx="1126678" cy="31800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249" tIns="72249" rIns="72249" bIns="72249" numCol="1" spcCol="38100" rtlCol="0" anchor="ctr">
              <a:spAutoFit/>
            </a:bodyPr>
            <a:lstStyle/>
            <a:p>
              <a:pPr defTabSz="830849"/>
              <a:r>
                <a:rPr lang="fr-FR" sz="1991" dirty="0">
                  <a:solidFill>
                    <a:schemeClr val="accent5"/>
                  </a:solidFill>
                  <a:latin typeface="Calibri" panose="020F0502020204030204" pitchFamily="34" charset="0"/>
                </a:rPr>
                <a:t>1450nm</a:t>
              </a:r>
              <a:endParaRPr lang="en-US" sz="1991" dirty="0">
                <a:solidFill>
                  <a:schemeClr val="accent5"/>
                </a:solidFill>
                <a:latin typeface="Calibri" panose="020F0502020204030204" pitchFamily="34" charset="0"/>
              </a:endParaRPr>
            </a:p>
          </p:txBody>
        </p:sp>
      </p:grpSp>
      <p:grpSp>
        <p:nvGrpSpPr>
          <p:cNvPr id="34" name="Groupe 33"/>
          <p:cNvGrpSpPr/>
          <p:nvPr/>
        </p:nvGrpSpPr>
        <p:grpSpPr>
          <a:xfrm>
            <a:off x="6448775" y="1751847"/>
            <a:ext cx="5712351" cy="3267596"/>
            <a:chOff x="4534294" y="1231768"/>
            <a:chExt cx="4016497" cy="2297529"/>
          </a:xfrm>
        </p:grpSpPr>
        <p:cxnSp>
          <p:nvCxnSpPr>
            <p:cNvPr id="21" name="Connecteur en angle 20"/>
            <p:cNvCxnSpPr>
              <a:stCxn id="11" idx="3"/>
              <a:endCxn id="4" idx="0"/>
            </p:cNvCxnSpPr>
            <p:nvPr/>
          </p:nvCxnSpPr>
          <p:spPr>
            <a:xfrm flipH="1" flipV="1">
              <a:off x="4534294" y="1231768"/>
              <a:ext cx="3315697" cy="2297529"/>
            </a:xfrm>
            <a:prstGeom prst="bentConnector4">
              <a:avLst>
                <a:gd name="adj1" fmla="val -16759"/>
                <a:gd name="adj2" fmla="val 106996"/>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9" name="Rectangle 28"/>
            <p:cNvSpPr/>
            <p:nvPr/>
          </p:nvSpPr>
          <p:spPr>
            <a:xfrm>
              <a:off x="8243548" y="2169397"/>
              <a:ext cx="307243" cy="379591"/>
            </a:xfrm>
            <a:prstGeom prst="rec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72249" tIns="72249" rIns="72249" bIns="72249" numCol="1" spcCol="38100" rtlCol="0" anchor="ctr">
              <a:spAutoFit/>
            </a:bodyPr>
            <a:lstStyle/>
            <a:p>
              <a:pPr defTabSz="830849"/>
              <a:r>
                <a:rPr lang="fr-FR" sz="2560" dirty="0">
                  <a:solidFill>
                    <a:schemeClr val="tx1"/>
                  </a:solidFill>
                  <a:latin typeface="Calibri" panose="020F0502020204030204" pitchFamily="34" charset="0"/>
                </a:rPr>
                <a:t>PI</a:t>
              </a:r>
              <a:endParaRPr lang="en-US" sz="2560" dirty="0">
                <a:solidFill>
                  <a:schemeClr val="tx1"/>
                </a:solidFill>
                <a:latin typeface="Calibri" panose="020F0502020204030204" pitchFamily="34" charset="0"/>
              </a:endParaRPr>
            </a:p>
          </p:txBody>
        </p:sp>
      </p:grpSp>
      <p:grpSp>
        <p:nvGrpSpPr>
          <p:cNvPr id="36" name="Groupe 35"/>
          <p:cNvGrpSpPr/>
          <p:nvPr/>
        </p:nvGrpSpPr>
        <p:grpSpPr>
          <a:xfrm>
            <a:off x="878500" y="5019443"/>
            <a:ext cx="10285933" cy="2491711"/>
            <a:chOff x="617695" y="3529294"/>
            <a:chExt cx="7232297" cy="1751984"/>
          </a:xfrm>
        </p:grpSpPr>
        <p:cxnSp>
          <p:nvCxnSpPr>
            <p:cNvPr id="30" name="Connecteur en angle 29"/>
            <p:cNvCxnSpPr/>
            <p:nvPr/>
          </p:nvCxnSpPr>
          <p:spPr>
            <a:xfrm flipH="1">
              <a:off x="1584404" y="3529294"/>
              <a:ext cx="6265588" cy="476310"/>
            </a:xfrm>
            <a:prstGeom prst="bentConnector5">
              <a:avLst>
                <a:gd name="adj1" fmla="val -8868"/>
                <a:gd name="adj2" fmla="val 634615"/>
                <a:gd name="adj3" fmla="val 113120"/>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35" name="Rectangle 34"/>
            <p:cNvSpPr/>
            <p:nvPr/>
          </p:nvSpPr>
          <p:spPr>
            <a:xfrm>
              <a:off x="617695" y="4901687"/>
              <a:ext cx="307243" cy="379591"/>
            </a:xfrm>
            <a:prstGeom prst="rec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72249" tIns="72249" rIns="72249" bIns="72249" numCol="1" spcCol="38100" rtlCol="0" anchor="ctr">
              <a:spAutoFit/>
            </a:bodyPr>
            <a:lstStyle/>
            <a:p>
              <a:pPr defTabSz="830849"/>
              <a:r>
                <a:rPr lang="fr-FR" sz="2560" dirty="0">
                  <a:solidFill>
                    <a:schemeClr val="tx1"/>
                  </a:solidFill>
                  <a:latin typeface="Calibri" panose="020F0502020204030204" pitchFamily="34" charset="0"/>
                </a:rPr>
                <a:t>PI</a:t>
              </a:r>
              <a:endParaRPr lang="en-US" sz="2560" dirty="0">
                <a:solidFill>
                  <a:schemeClr val="tx1"/>
                </a:solidFill>
                <a:latin typeface="Calibri" panose="020F0502020204030204" pitchFamily="34" charset="0"/>
              </a:endParaRPr>
            </a:p>
          </p:txBody>
        </p:sp>
      </p:grpSp>
      <p:sp>
        <p:nvSpPr>
          <p:cNvPr id="28" name="Titre 1"/>
          <p:cNvSpPr>
            <a:spLocks noGrp="1"/>
          </p:cNvSpPr>
          <p:nvPr>
            <p:ph type="title"/>
          </p:nvPr>
        </p:nvSpPr>
        <p:spPr>
          <a:xfrm>
            <a:off x="211666" y="21166"/>
            <a:ext cx="11099801" cy="885515"/>
          </a:xfrm>
        </p:spPr>
        <p:txBody>
          <a:bodyPr>
            <a:normAutofit fontScale="90000"/>
          </a:bodyPr>
          <a:lstStyle/>
          <a:p>
            <a:r>
              <a:rPr lang="en-US" dirty="0" smtClean="0"/>
              <a:t>Lattice locking to comb</a:t>
            </a:r>
            <a:endParaRPr lang="en-US" dirty="0"/>
          </a:p>
        </p:txBody>
      </p:sp>
      <p:sp>
        <p:nvSpPr>
          <p:cNvPr id="2" name="Espace réservé du numéro de diapositive 1"/>
          <p:cNvSpPr>
            <a:spLocks noGrp="1"/>
          </p:cNvSpPr>
          <p:nvPr>
            <p:ph type="sldNum" sz="quarter" idx="2"/>
          </p:nvPr>
        </p:nvSpPr>
        <p:spPr/>
        <p:txBody>
          <a:bodyPr/>
          <a:lstStyle/>
          <a:p>
            <a:fld id="{86CB4B4D-7CA3-9044-876B-883B54F8677D}" type="slidenum">
              <a:rPr lang="en-US" smtClean="0"/>
              <a:t>21</a:t>
            </a:fld>
            <a:endParaRPr lang="en-US"/>
          </a:p>
        </p:txBody>
      </p:sp>
    </p:spTree>
    <p:extLst>
      <p:ext uri="{BB962C8B-B14F-4D97-AF65-F5344CB8AC3E}">
        <p14:creationId xmlns:p14="http://schemas.microsoft.com/office/powerpoint/2010/main" val="10911179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 15"/>
          <p:cNvPicPr>
            <a:picLocks noChangeAspect="1"/>
          </p:cNvPicPr>
          <p:nvPr/>
        </p:nvPicPr>
        <p:blipFill>
          <a:blip r:embed="rId3"/>
          <a:stretch>
            <a:fillRect/>
          </a:stretch>
        </p:blipFill>
        <p:spPr>
          <a:xfrm>
            <a:off x="2759951" y="6850939"/>
            <a:ext cx="3347366" cy="2073040"/>
          </a:xfrm>
          <a:prstGeom prst="rect">
            <a:avLst/>
          </a:prstGeom>
        </p:spPr>
      </p:pic>
      <p:sp>
        <p:nvSpPr>
          <p:cNvPr id="221" name="Shape 221"/>
          <p:cNvSpPr>
            <a:spLocks noGrp="1"/>
          </p:cNvSpPr>
          <p:nvPr>
            <p:ph type="title"/>
          </p:nvPr>
        </p:nvSpPr>
        <p:spPr>
          <a:prstGeom prst="rect">
            <a:avLst/>
          </a:prstGeom>
        </p:spPr>
        <p:txBody>
          <a:bodyPr>
            <a:normAutofit fontScale="90000"/>
          </a:bodyPr>
          <a:lstStyle>
            <a:lvl1pPr defTabSz="508254">
              <a:defRPr sz="5220"/>
            </a:lvl1pPr>
          </a:lstStyle>
          <a:p>
            <a:r>
              <a:t>A mercury optical lattice clock</a:t>
            </a:r>
          </a:p>
        </p:txBody>
      </p:sp>
      <p:pic>
        <p:nvPicPr>
          <p:cNvPr id="18" name="Image 17"/>
          <p:cNvPicPr>
            <a:picLocks noChangeAspect="1"/>
          </p:cNvPicPr>
          <p:nvPr/>
        </p:nvPicPr>
        <p:blipFill>
          <a:blip r:embed="rId4"/>
          <a:stretch>
            <a:fillRect/>
          </a:stretch>
        </p:blipFill>
        <p:spPr>
          <a:xfrm>
            <a:off x="6880132" y="1079259"/>
            <a:ext cx="2924268" cy="3507816"/>
          </a:xfrm>
          <a:prstGeom prst="rect">
            <a:avLst/>
          </a:prstGeom>
        </p:spPr>
      </p:pic>
      <p:pic>
        <p:nvPicPr>
          <p:cNvPr id="19" name="Image 18"/>
          <p:cNvPicPr>
            <a:picLocks noChangeAspect="1"/>
          </p:cNvPicPr>
          <p:nvPr/>
        </p:nvPicPr>
        <p:blipFill>
          <a:blip r:embed="rId5"/>
          <a:stretch>
            <a:fillRect/>
          </a:stretch>
        </p:blipFill>
        <p:spPr>
          <a:xfrm>
            <a:off x="4779900" y="4288614"/>
            <a:ext cx="1334520" cy="3175496"/>
          </a:xfrm>
          <a:prstGeom prst="rect">
            <a:avLst/>
          </a:prstGeom>
        </p:spPr>
      </p:pic>
      <p:pic>
        <p:nvPicPr>
          <p:cNvPr id="20" name="Image 19"/>
          <p:cNvPicPr>
            <a:picLocks noChangeAspect="1"/>
          </p:cNvPicPr>
          <p:nvPr/>
        </p:nvPicPr>
        <p:blipFill>
          <a:blip r:embed="rId6"/>
          <a:stretch>
            <a:fillRect/>
          </a:stretch>
        </p:blipFill>
        <p:spPr>
          <a:xfrm>
            <a:off x="4913830" y="4392368"/>
            <a:ext cx="2790248" cy="3808486"/>
          </a:xfrm>
          <a:prstGeom prst="rect">
            <a:avLst/>
          </a:prstGeom>
        </p:spPr>
      </p:pic>
      <p:pic>
        <p:nvPicPr>
          <p:cNvPr id="22" name="Image 21"/>
          <p:cNvPicPr>
            <a:picLocks noChangeAspect="1"/>
          </p:cNvPicPr>
          <p:nvPr/>
        </p:nvPicPr>
        <p:blipFill>
          <a:blip r:embed="rId7"/>
          <a:stretch>
            <a:fillRect/>
          </a:stretch>
        </p:blipFill>
        <p:spPr>
          <a:xfrm>
            <a:off x="3436688" y="5239893"/>
            <a:ext cx="2229055" cy="2690205"/>
          </a:xfrm>
          <a:prstGeom prst="rect">
            <a:avLst/>
          </a:prstGeom>
        </p:spPr>
      </p:pic>
      <p:pic>
        <p:nvPicPr>
          <p:cNvPr id="23" name="Image 22"/>
          <p:cNvPicPr>
            <a:picLocks noChangeAspect="1"/>
          </p:cNvPicPr>
          <p:nvPr/>
        </p:nvPicPr>
        <p:blipFill>
          <a:blip r:embed="rId8"/>
          <a:stretch>
            <a:fillRect/>
          </a:stretch>
        </p:blipFill>
        <p:spPr>
          <a:xfrm>
            <a:off x="4931316" y="6715645"/>
            <a:ext cx="1562248" cy="1693246"/>
          </a:xfrm>
          <a:prstGeom prst="rect">
            <a:avLst/>
          </a:prstGeom>
        </p:spPr>
      </p:pic>
      <p:grpSp>
        <p:nvGrpSpPr>
          <p:cNvPr id="28" name="Groupe 27"/>
          <p:cNvGrpSpPr/>
          <p:nvPr/>
        </p:nvGrpSpPr>
        <p:grpSpPr>
          <a:xfrm>
            <a:off x="1235711" y="4720770"/>
            <a:ext cx="1965562" cy="1189272"/>
            <a:chOff x="1212686" y="4660688"/>
            <a:chExt cx="1337216" cy="939083"/>
          </a:xfrm>
        </p:grpSpPr>
        <p:sp>
          <p:nvSpPr>
            <p:cNvPr id="24" name="Rectangle à coins arrondis 23"/>
            <p:cNvSpPr/>
            <p:nvPr/>
          </p:nvSpPr>
          <p:spPr>
            <a:xfrm>
              <a:off x="1212686" y="4660688"/>
              <a:ext cx="1337216" cy="879974"/>
            </a:xfrm>
            <a:prstGeom prst="roundRec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4" name="Image 3"/>
            <p:cNvPicPr>
              <a:picLocks noChangeAspect="1"/>
            </p:cNvPicPr>
            <p:nvPr/>
          </p:nvPicPr>
          <p:blipFill>
            <a:blip r:embed="rId9"/>
            <a:stretch>
              <a:fillRect/>
            </a:stretch>
          </p:blipFill>
          <p:spPr>
            <a:xfrm>
              <a:off x="1301758" y="4746108"/>
              <a:ext cx="1177019" cy="572829"/>
            </a:xfrm>
            <a:prstGeom prst="rect">
              <a:avLst/>
            </a:prstGeom>
          </p:spPr>
        </p:pic>
        <p:sp>
          <p:nvSpPr>
            <p:cNvPr id="7" name="ZoneTexte 6"/>
            <p:cNvSpPr txBox="1"/>
            <p:nvPr/>
          </p:nvSpPr>
          <p:spPr>
            <a:xfrm>
              <a:off x="1272277" y="5220180"/>
              <a:ext cx="1206500"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smtClean="0">
                  <a:ln>
                    <a:noFill/>
                  </a:ln>
                  <a:solidFill>
                    <a:srgbClr val="000000"/>
                  </a:solidFill>
                  <a:effectLst/>
                  <a:uFillTx/>
                  <a:latin typeface="+mn-lt"/>
                  <a:ea typeface="+mn-ea"/>
                  <a:cs typeface="+mn-cs"/>
                  <a:sym typeface="Helvetica Light"/>
                </a:rPr>
                <a:t>OFC</a:t>
              </a:r>
              <a:endParaRPr kumimoji="0" lang="en-US" sz="1800" b="1" i="0" u="none" strike="noStrike" cap="none" spc="0" normalizeH="0" baseline="0" dirty="0">
                <a:ln>
                  <a:noFill/>
                </a:ln>
                <a:solidFill>
                  <a:srgbClr val="000000"/>
                </a:solidFill>
                <a:effectLst/>
                <a:uFillTx/>
                <a:latin typeface="+mn-lt"/>
                <a:ea typeface="+mn-ea"/>
                <a:cs typeface="+mn-cs"/>
                <a:sym typeface="Helvetica Light"/>
              </a:endParaRPr>
            </a:p>
          </p:txBody>
        </p:sp>
      </p:grpSp>
      <p:grpSp>
        <p:nvGrpSpPr>
          <p:cNvPr id="32" name="Groupe 31"/>
          <p:cNvGrpSpPr/>
          <p:nvPr/>
        </p:nvGrpSpPr>
        <p:grpSpPr>
          <a:xfrm>
            <a:off x="599190" y="6212323"/>
            <a:ext cx="2295678" cy="3350272"/>
            <a:chOff x="673101" y="5398036"/>
            <a:chExt cx="2295678" cy="3350272"/>
          </a:xfrm>
        </p:grpSpPr>
        <p:sp>
          <p:nvSpPr>
            <p:cNvPr id="31" name="Rectangle à coins arrondis 30"/>
            <p:cNvSpPr/>
            <p:nvPr/>
          </p:nvSpPr>
          <p:spPr>
            <a:xfrm>
              <a:off x="673101" y="5398036"/>
              <a:ext cx="2295678" cy="3350272"/>
            </a:xfrm>
            <a:prstGeom prst="roundRect">
              <a:avLst/>
            </a:prstGeom>
            <a:ln w="57150"/>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26" name="Rectangle à coins arrondis 25"/>
            <p:cNvSpPr/>
            <p:nvPr/>
          </p:nvSpPr>
          <p:spPr>
            <a:xfrm>
              <a:off x="851759" y="5548685"/>
              <a:ext cx="1996053" cy="590233"/>
            </a:xfrm>
            <a:prstGeom prst="roundRec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400" b="1" dirty="0" smtClean="0">
                  <a:solidFill>
                    <a:schemeClr val="tx1"/>
                  </a:solidFill>
                </a:rPr>
                <a:t>Custom frequency lock</a:t>
              </a:r>
              <a:endParaRPr kumimoji="0" lang="en-US" sz="1400" b="1" i="0" u="none" strike="noStrike" cap="none" spc="0" normalizeH="0" baseline="0" dirty="0">
                <a:ln>
                  <a:noFill/>
                </a:ln>
                <a:solidFill>
                  <a:schemeClr val="tx1"/>
                </a:solidFill>
                <a:effectLst/>
                <a:uFillTx/>
                <a:sym typeface="Helvetica Light"/>
              </a:endParaRPr>
            </a:p>
          </p:txBody>
        </p:sp>
        <p:sp>
          <p:nvSpPr>
            <p:cNvPr id="34" name="Rectangle à coins arrondis 33"/>
            <p:cNvSpPr/>
            <p:nvPr/>
          </p:nvSpPr>
          <p:spPr>
            <a:xfrm>
              <a:off x="830927" y="6547029"/>
              <a:ext cx="1996053" cy="590233"/>
            </a:xfrm>
            <a:prstGeom prst="roundRect">
              <a:avLst/>
            </a:prstGeom>
            <a:ln/>
          </p:spPr>
          <p:style>
            <a:lnRef idx="2">
              <a:schemeClr val="accent5"/>
            </a:lnRef>
            <a:fillRef idx="1">
              <a:schemeClr val="lt1"/>
            </a:fillRef>
            <a:effectRef idx="0">
              <a:schemeClr val="accent5"/>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400" b="1" dirty="0" err="1" smtClean="0">
                  <a:solidFill>
                    <a:schemeClr val="tx1"/>
                  </a:solidFill>
                </a:rPr>
                <a:t>Ti:Sa</a:t>
              </a:r>
              <a:r>
                <a:rPr lang="en-US" sz="1400" b="1" dirty="0" smtClean="0">
                  <a:solidFill>
                    <a:schemeClr val="tx1"/>
                  </a:solidFill>
                </a:rPr>
                <a:t> laser</a:t>
              </a:r>
            </a:p>
            <a:p>
              <a:pPr marL="0" marR="0" indent="0" algn="ctr" defTabSz="584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smtClean="0">
                  <a:ln>
                    <a:noFill/>
                  </a:ln>
                  <a:solidFill>
                    <a:schemeClr val="tx1"/>
                  </a:solidFill>
                  <a:effectLst/>
                  <a:uFillTx/>
                  <a:sym typeface="Helvetica Light"/>
                </a:rPr>
                <a:t>725nm</a:t>
              </a:r>
              <a:endParaRPr kumimoji="0" lang="en-US" sz="1400" b="1" i="0" u="none" strike="noStrike" cap="none" spc="0" normalizeH="0" baseline="0" dirty="0">
                <a:ln>
                  <a:noFill/>
                </a:ln>
                <a:solidFill>
                  <a:schemeClr val="tx1"/>
                </a:solidFill>
                <a:effectLst/>
                <a:uFillTx/>
                <a:sym typeface="Helvetica Light"/>
              </a:endParaRPr>
            </a:p>
          </p:txBody>
        </p:sp>
        <p:sp>
          <p:nvSpPr>
            <p:cNvPr id="35" name="Rectangle à coins arrondis 34"/>
            <p:cNvSpPr/>
            <p:nvPr/>
          </p:nvSpPr>
          <p:spPr>
            <a:xfrm>
              <a:off x="810685" y="7587969"/>
              <a:ext cx="1996053" cy="828596"/>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400" b="1" dirty="0" smtClean="0">
                  <a:solidFill>
                    <a:schemeClr val="tx1"/>
                  </a:solidFill>
                </a:rPr>
                <a:t>Cavity enhanced SHG (LBO)</a:t>
              </a:r>
            </a:p>
            <a:p>
              <a:pPr marL="0" marR="0" indent="0" algn="ctr" defTabSz="584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smtClean="0">
                  <a:ln>
                    <a:noFill/>
                  </a:ln>
                  <a:solidFill>
                    <a:schemeClr val="tx1"/>
                  </a:solidFill>
                  <a:effectLst/>
                  <a:uFillTx/>
                  <a:sym typeface="Helvetica Light"/>
                </a:rPr>
                <a:t>362nm</a:t>
              </a:r>
              <a:endParaRPr kumimoji="0" lang="en-US" sz="1400" b="1" i="0" u="none" strike="noStrike" cap="none" spc="0" normalizeH="0" baseline="0" dirty="0">
                <a:ln>
                  <a:noFill/>
                </a:ln>
                <a:solidFill>
                  <a:schemeClr val="tx1"/>
                </a:solidFill>
                <a:effectLst/>
                <a:uFillTx/>
                <a:sym typeface="Helvetica Light"/>
              </a:endParaRPr>
            </a:p>
          </p:txBody>
        </p:sp>
        <p:sp>
          <p:nvSpPr>
            <p:cNvPr id="29" name="Double flèche verticale 28"/>
            <p:cNvSpPr/>
            <p:nvPr/>
          </p:nvSpPr>
          <p:spPr>
            <a:xfrm>
              <a:off x="1764968" y="6168344"/>
              <a:ext cx="169634" cy="349258"/>
            </a:xfrm>
            <a:prstGeom prst="upDownArrow">
              <a:avLst/>
            </a:prstGeom>
            <a:solidFill>
              <a:schemeClr val="bg1"/>
            </a:solidFill>
            <a:ln w="28575" cap="flat">
              <a:solidFill>
                <a:schemeClr val="tx1"/>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30" name="Flèche vers le bas 29"/>
            <p:cNvSpPr/>
            <p:nvPr/>
          </p:nvSpPr>
          <p:spPr>
            <a:xfrm>
              <a:off x="1728082" y="7183583"/>
              <a:ext cx="196451" cy="378685"/>
            </a:xfrm>
            <a:prstGeom prst="downArrow">
              <a:avLst/>
            </a:prstGeom>
            <a:solidFill>
              <a:schemeClr val="bg1"/>
            </a:solidFill>
            <a:ln w="28575" cap="flat">
              <a:solidFill>
                <a:schemeClr val="tx1"/>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grpSp>
      <p:sp>
        <p:nvSpPr>
          <p:cNvPr id="59" name="Double flèche verticale 58"/>
          <p:cNvSpPr/>
          <p:nvPr/>
        </p:nvSpPr>
        <p:spPr>
          <a:xfrm>
            <a:off x="1860691" y="5860886"/>
            <a:ext cx="292666" cy="468934"/>
          </a:xfrm>
          <a:prstGeom prst="upDownArrow">
            <a:avLst/>
          </a:prstGeom>
          <a:solidFill>
            <a:schemeClr val="bg1"/>
          </a:solidFill>
          <a:ln w="28575" cap="flat">
            <a:solidFill>
              <a:schemeClr val="tx1"/>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1" name="ZoneTexte 50"/>
          <p:cNvSpPr txBox="1"/>
          <p:nvPr/>
        </p:nvSpPr>
        <p:spPr>
          <a:xfrm>
            <a:off x="3827339" y="8899103"/>
            <a:ext cx="1282758"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600" b="1" dirty="0" smtClean="0">
                <a:solidFill>
                  <a:schemeClr val="accent1">
                    <a:lumMod val="75000"/>
                  </a:schemeClr>
                </a:solidFill>
              </a:rPr>
              <a:t>Trapping laser</a:t>
            </a:r>
            <a:endParaRPr kumimoji="0" lang="en-US" sz="1600" b="1" i="0" u="none" strike="noStrike" cap="none" spc="0" normalizeH="0" baseline="0" dirty="0">
              <a:ln>
                <a:noFill/>
              </a:ln>
              <a:solidFill>
                <a:schemeClr val="accent1">
                  <a:lumMod val="75000"/>
                </a:schemeClr>
              </a:solidFill>
              <a:effectLst/>
              <a:uFillTx/>
              <a:sym typeface="Helvetica Light"/>
            </a:endParaRPr>
          </a:p>
        </p:txBody>
      </p:sp>
      <p:grpSp>
        <p:nvGrpSpPr>
          <p:cNvPr id="52" name="Groupe 51"/>
          <p:cNvGrpSpPr/>
          <p:nvPr/>
        </p:nvGrpSpPr>
        <p:grpSpPr>
          <a:xfrm>
            <a:off x="599190" y="1181100"/>
            <a:ext cx="6130728" cy="3747869"/>
            <a:chOff x="599190" y="1181100"/>
            <a:chExt cx="6130728" cy="3747869"/>
          </a:xfrm>
        </p:grpSpPr>
        <p:sp>
          <p:nvSpPr>
            <p:cNvPr id="36" name="Rectangle à coins arrondis 35"/>
            <p:cNvSpPr/>
            <p:nvPr/>
          </p:nvSpPr>
          <p:spPr>
            <a:xfrm>
              <a:off x="599190" y="1181100"/>
              <a:ext cx="5508127" cy="3191281"/>
            </a:xfrm>
            <a:prstGeom prst="roundRect">
              <a:avLst/>
            </a:prstGeom>
            <a:ln w="57150"/>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42" name="hgcavity.png"/>
            <p:cNvPicPr/>
            <p:nvPr/>
          </p:nvPicPr>
          <p:blipFill>
            <a:blip r:embed="rId10">
              <a:extLst/>
            </a:blip>
            <a:stretch>
              <a:fillRect/>
            </a:stretch>
          </p:blipFill>
          <p:spPr>
            <a:xfrm>
              <a:off x="904567" y="2193641"/>
              <a:ext cx="1248790" cy="1042277"/>
            </a:xfrm>
            <a:prstGeom prst="rect">
              <a:avLst/>
            </a:prstGeom>
            <a:ln w="12700">
              <a:miter lim="400000"/>
            </a:ln>
          </p:spPr>
        </p:pic>
        <p:sp>
          <p:nvSpPr>
            <p:cNvPr id="43" name="Rectangle à coins arrondis 42"/>
            <p:cNvSpPr/>
            <p:nvPr/>
          </p:nvSpPr>
          <p:spPr>
            <a:xfrm>
              <a:off x="842932" y="3484036"/>
              <a:ext cx="1451785" cy="590233"/>
            </a:xfrm>
            <a:prstGeom prst="roundRect">
              <a:avLst/>
            </a:prstGeom>
            <a:ln>
              <a:solidFill>
                <a:srgbClr val="FF0000"/>
              </a:solidFill>
            </a:ln>
          </p:spPr>
          <p:style>
            <a:lnRef idx="2">
              <a:schemeClr val="accent5"/>
            </a:lnRef>
            <a:fillRef idx="1">
              <a:schemeClr val="lt1"/>
            </a:fillRef>
            <a:effectRef idx="0">
              <a:schemeClr val="accent5"/>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400" b="1" dirty="0" err="1" smtClean="0">
                  <a:solidFill>
                    <a:schemeClr val="tx1"/>
                  </a:solidFill>
                </a:rPr>
                <a:t>Yb</a:t>
              </a:r>
              <a:r>
                <a:rPr lang="en-US" sz="1400" b="1" dirty="0" smtClean="0">
                  <a:solidFill>
                    <a:schemeClr val="tx1"/>
                  </a:solidFill>
                </a:rPr>
                <a:t> fiber laser</a:t>
              </a:r>
            </a:p>
            <a:p>
              <a:pPr marL="0" marR="0" indent="0" algn="ctr" defTabSz="584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smtClean="0">
                  <a:ln>
                    <a:noFill/>
                  </a:ln>
                  <a:solidFill>
                    <a:schemeClr val="tx1"/>
                  </a:solidFill>
                  <a:effectLst/>
                  <a:uFillTx/>
                  <a:sym typeface="Helvetica Light"/>
                </a:rPr>
                <a:t>1062 nm</a:t>
              </a:r>
              <a:endParaRPr kumimoji="0" lang="en-US" sz="1400" b="1" i="0" u="none" strike="noStrike" cap="none" spc="0" normalizeH="0" baseline="0" dirty="0">
                <a:ln>
                  <a:noFill/>
                </a:ln>
                <a:solidFill>
                  <a:schemeClr val="tx1"/>
                </a:solidFill>
                <a:effectLst/>
                <a:uFillTx/>
                <a:sym typeface="Helvetica Light"/>
              </a:endParaRPr>
            </a:p>
          </p:txBody>
        </p:sp>
        <p:sp>
          <p:nvSpPr>
            <p:cNvPr id="44" name="Rectangle à coins arrondis 43"/>
            <p:cNvSpPr/>
            <p:nvPr/>
          </p:nvSpPr>
          <p:spPr>
            <a:xfrm>
              <a:off x="842932" y="1412239"/>
              <a:ext cx="1451785" cy="590233"/>
            </a:xfrm>
            <a:prstGeom prst="roundRect">
              <a:avLst/>
            </a:prstGeom>
            <a:ln>
              <a:solidFill>
                <a:srgbClr val="FF0000"/>
              </a:solidFill>
            </a:ln>
          </p:spPr>
          <p:style>
            <a:lnRef idx="2">
              <a:schemeClr val="accent5"/>
            </a:lnRef>
            <a:fillRef idx="1">
              <a:schemeClr val="lt1"/>
            </a:fillRef>
            <a:effectRef idx="0">
              <a:schemeClr val="accent5"/>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400" b="1" dirty="0" smtClean="0">
                  <a:solidFill>
                    <a:schemeClr val="tx1"/>
                  </a:solidFill>
                </a:rPr>
                <a:t>YDFA</a:t>
              </a:r>
            </a:p>
            <a:p>
              <a:pPr marL="0" marR="0" indent="0" algn="ctr" defTabSz="584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smtClean="0">
                  <a:ln>
                    <a:noFill/>
                  </a:ln>
                  <a:solidFill>
                    <a:schemeClr val="tx1"/>
                  </a:solidFill>
                  <a:effectLst/>
                  <a:uFillTx/>
                  <a:sym typeface="Helvetica Light"/>
                </a:rPr>
                <a:t>1062 nm</a:t>
              </a:r>
              <a:endParaRPr kumimoji="0" lang="en-US" sz="1400" b="1" i="0" u="none" strike="noStrike" cap="none" spc="0" normalizeH="0" baseline="0" dirty="0">
                <a:ln>
                  <a:noFill/>
                </a:ln>
                <a:solidFill>
                  <a:schemeClr val="tx1"/>
                </a:solidFill>
                <a:effectLst/>
                <a:uFillTx/>
                <a:sym typeface="Helvetica Light"/>
              </a:endParaRPr>
            </a:p>
          </p:txBody>
        </p:sp>
        <p:sp>
          <p:nvSpPr>
            <p:cNvPr id="45" name="Rectangle à coins arrondis 44"/>
            <p:cNvSpPr/>
            <p:nvPr/>
          </p:nvSpPr>
          <p:spPr>
            <a:xfrm>
              <a:off x="2663877" y="2600805"/>
              <a:ext cx="1083485" cy="351869"/>
            </a:xfrm>
            <a:prstGeom prst="roundRect">
              <a:avLst/>
            </a:prstGeom>
            <a:ln>
              <a:solidFill>
                <a:schemeClr val="tx1"/>
              </a:solidFill>
            </a:ln>
          </p:spPr>
          <p:style>
            <a:lnRef idx="2">
              <a:schemeClr val="accent5"/>
            </a:lnRef>
            <a:fillRef idx="1">
              <a:schemeClr val="lt1"/>
            </a:fillRef>
            <a:effectRef idx="0">
              <a:schemeClr val="accent5"/>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400" b="1" dirty="0" smtClean="0">
                  <a:solidFill>
                    <a:schemeClr val="tx1"/>
                  </a:solidFill>
                </a:rPr>
                <a:t>PDH lock</a:t>
              </a:r>
              <a:endParaRPr kumimoji="0" lang="en-US" sz="1400" b="1" i="0" u="none" strike="noStrike" cap="none" spc="0" normalizeH="0" baseline="0" dirty="0">
                <a:ln>
                  <a:noFill/>
                </a:ln>
                <a:solidFill>
                  <a:schemeClr val="tx1"/>
                </a:solidFill>
                <a:effectLst/>
                <a:uFillTx/>
                <a:sym typeface="Helvetica Light"/>
              </a:endParaRPr>
            </a:p>
          </p:txBody>
        </p:sp>
        <p:sp>
          <p:nvSpPr>
            <p:cNvPr id="46" name="Rectangle à coins arrondis 45"/>
            <p:cNvSpPr/>
            <p:nvPr/>
          </p:nvSpPr>
          <p:spPr>
            <a:xfrm>
              <a:off x="3888722" y="1279525"/>
              <a:ext cx="1715377" cy="828596"/>
            </a:xfrm>
            <a:prstGeom prst="roundRect">
              <a:avLst/>
            </a:prstGeom>
            <a:ln/>
          </p:spPr>
          <p:style>
            <a:lnRef idx="2">
              <a:schemeClr val="accent2"/>
            </a:lnRef>
            <a:fillRef idx="1">
              <a:schemeClr val="lt1"/>
            </a:fillRef>
            <a:effectRef idx="0">
              <a:schemeClr val="accent2"/>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400" b="1" dirty="0" smtClean="0">
                  <a:solidFill>
                    <a:schemeClr val="tx1"/>
                  </a:solidFill>
                </a:rPr>
                <a:t>Cavity enhanced SHG (</a:t>
              </a:r>
              <a:r>
                <a:rPr lang="en-US" sz="1400" b="1" dirty="0" err="1" smtClean="0">
                  <a:solidFill>
                    <a:schemeClr val="tx1"/>
                  </a:solidFill>
                </a:rPr>
                <a:t>ppKTP</a:t>
              </a:r>
              <a:r>
                <a:rPr lang="en-US" sz="1400" b="1" dirty="0" smtClean="0">
                  <a:solidFill>
                    <a:schemeClr val="tx1"/>
                  </a:solidFill>
                </a:rPr>
                <a:t>)</a:t>
              </a:r>
            </a:p>
            <a:p>
              <a:pPr marL="0" marR="0" indent="0" algn="ctr" defTabSz="584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smtClean="0">
                  <a:ln>
                    <a:noFill/>
                  </a:ln>
                  <a:solidFill>
                    <a:schemeClr val="tx1"/>
                  </a:solidFill>
                  <a:effectLst/>
                  <a:uFillTx/>
                  <a:sym typeface="Helvetica Light"/>
                </a:rPr>
                <a:t>531nm</a:t>
              </a:r>
              <a:endParaRPr kumimoji="0" lang="en-US" sz="1400" b="1" i="0" u="none" strike="noStrike" cap="none" spc="0" normalizeH="0" baseline="0" dirty="0">
                <a:ln>
                  <a:noFill/>
                </a:ln>
                <a:solidFill>
                  <a:schemeClr val="tx1"/>
                </a:solidFill>
                <a:effectLst/>
                <a:uFillTx/>
                <a:sym typeface="Helvetica Light"/>
              </a:endParaRPr>
            </a:p>
          </p:txBody>
        </p:sp>
        <p:sp>
          <p:nvSpPr>
            <p:cNvPr id="47" name="Rectangle à coins arrondis 46"/>
            <p:cNvSpPr/>
            <p:nvPr/>
          </p:nvSpPr>
          <p:spPr>
            <a:xfrm>
              <a:off x="3883323" y="3492095"/>
              <a:ext cx="1720776" cy="828596"/>
            </a:xfrm>
            <a:prstGeom prst="roundRect">
              <a:avLst/>
            </a:prstGeom>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400" b="1" dirty="0" smtClean="0">
                  <a:solidFill>
                    <a:schemeClr val="tx1"/>
                  </a:solidFill>
                </a:rPr>
                <a:t>Cavity enhanced SHG (BBO)</a:t>
              </a:r>
            </a:p>
            <a:p>
              <a:pPr marL="0" marR="0" indent="0" algn="ctr" defTabSz="584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smtClean="0">
                  <a:ln>
                    <a:noFill/>
                  </a:ln>
                  <a:solidFill>
                    <a:schemeClr val="tx1"/>
                  </a:solidFill>
                  <a:effectLst/>
                  <a:uFillTx/>
                  <a:sym typeface="Helvetica Light"/>
                </a:rPr>
                <a:t>266nm</a:t>
              </a:r>
              <a:endParaRPr kumimoji="0" lang="en-US" sz="1400" b="1" i="0" u="none" strike="noStrike" cap="none" spc="0" normalizeH="0" baseline="0" dirty="0">
                <a:ln>
                  <a:noFill/>
                </a:ln>
                <a:solidFill>
                  <a:schemeClr val="tx1"/>
                </a:solidFill>
                <a:effectLst/>
                <a:uFillTx/>
                <a:sym typeface="Helvetica Light"/>
              </a:endParaRPr>
            </a:p>
          </p:txBody>
        </p:sp>
        <p:sp>
          <p:nvSpPr>
            <p:cNvPr id="37" name="Flèche vers le haut 36"/>
            <p:cNvSpPr/>
            <p:nvPr/>
          </p:nvSpPr>
          <p:spPr>
            <a:xfrm>
              <a:off x="1397000" y="3235918"/>
              <a:ext cx="257171" cy="207285"/>
            </a:xfrm>
            <a:prstGeom prst="upArrow">
              <a:avLst/>
            </a:prstGeom>
            <a:solidFill>
              <a:schemeClr val="bg1"/>
            </a:solidFill>
            <a:ln w="28575" cap="flat">
              <a:solidFill>
                <a:schemeClr val="tx1"/>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38" name="Flèche droite 37"/>
            <p:cNvSpPr/>
            <p:nvPr/>
          </p:nvSpPr>
          <p:spPr>
            <a:xfrm>
              <a:off x="2146254" y="2599344"/>
              <a:ext cx="479054" cy="295121"/>
            </a:xfrm>
            <a:prstGeom prst="rightArrow">
              <a:avLst/>
            </a:prstGeom>
            <a:solidFill>
              <a:schemeClr val="bg1"/>
            </a:solidFill>
            <a:ln w="28575" cap="flat">
              <a:solidFill>
                <a:schemeClr val="tx1"/>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49" name="Virage 48"/>
            <p:cNvSpPr/>
            <p:nvPr/>
          </p:nvSpPr>
          <p:spPr>
            <a:xfrm rot="10800000">
              <a:off x="2348083" y="3016060"/>
              <a:ext cx="894694" cy="1019586"/>
            </a:xfrm>
            <a:prstGeom prst="bentArrow">
              <a:avLst>
                <a:gd name="adj1" fmla="val 16032"/>
                <a:gd name="adj2" fmla="val 22438"/>
                <a:gd name="adj3" fmla="val 26281"/>
                <a:gd name="adj4" fmla="val 43750"/>
              </a:avLst>
            </a:prstGeom>
            <a:solidFill>
              <a:schemeClr val="bg1"/>
            </a:solidFill>
            <a:ln w="28575" cap="flat">
              <a:solidFill>
                <a:schemeClr val="tx1"/>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6" name="Flèche vers le haut 55"/>
            <p:cNvSpPr/>
            <p:nvPr/>
          </p:nvSpPr>
          <p:spPr>
            <a:xfrm>
              <a:off x="1426772" y="2002472"/>
              <a:ext cx="257171" cy="207285"/>
            </a:xfrm>
            <a:prstGeom prst="upArrow">
              <a:avLst/>
            </a:prstGeom>
            <a:solidFill>
              <a:schemeClr val="bg1"/>
            </a:solidFill>
            <a:ln w="28575" cap="flat">
              <a:solidFill>
                <a:schemeClr val="tx1"/>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0" name="Flèche droite 49"/>
            <p:cNvSpPr/>
            <p:nvPr/>
          </p:nvSpPr>
          <p:spPr>
            <a:xfrm>
              <a:off x="2404474" y="1574174"/>
              <a:ext cx="1422865" cy="264036"/>
            </a:xfrm>
            <a:prstGeom prst="rightArrow">
              <a:avLst/>
            </a:prstGeom>
            <a:solidFill>
              <a:schemeClr val="bg1"/>
            </a:solidFill>
            <a:ln w="28575" cap="flat">
              <a:solidFill>
                <a:schemeClr val="tx1"/>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8" name="Flèche vers le haut 57"/>
            <p:cNvSpPr/>
            <p:nvPr/>
          </p:nvSpPr>
          <p:spPr>
            <a:xfrm flipV="1">
              <a:off x="4633727" y="2179797"/>
              <a:ext cx="277347" cy="1240621"/>
            </a:xfrm>
            <a:prstGeom prst="upArrow">
              <a:avLst/>
            </a:prstGeom>
            <a:solidFill>
              <a:schemeClr val="bg1"/>
            </a:solidFill>
            <a:ln w="28575" cap="flat">
              <a:solidFill>
                <a:schemeClr val="tx1"/>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60" name="Flèche vers le haut 59"/>
            <p:cNvSpPr/>
            <p:nvPr/>
          </p:nvSpPr>
          <p:spPr>
            <a:xfrm flipV="1">
              <a:off x="1652175" y="4125407"/>
              <a:ext cx="331548" cy="520505"/>
            </a:xfrm>
            <a:prstGeom prst="upArrow">
              <a:avLst/>
            </a:prstGeom>
            <a:solidFill>
              <a:schemeClr val="bg1"/>
            </a:solidFill>
            <a:ln w="28575" cap="flat">
              <a:solidFill>
                <a:schemeClr val="tx1"/>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62" name="ZoneTexte 61"/>
            <p:cNvSpPr txBox="1"/>
            <p:nvPr/>
          </p:nvSpPr>
          <p:spPr>
            <a:xfrm>
              <a:off x="5447160" y="4580156"/>
              <a:ext cx="1282758"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600" b="1" dirty="0" smtClean="0">
                  <a:solidFill>
                    <a:schemeClr val="accent6">
                      <a:lumMod val="75000"/>
                    </a:schemeClr>
                  </a:solidFill>
                </a:rPr>
                <a:t>Clock laser</a:t>
              </a:r>
              <a:endParaRPr kumimoji="0" lang="en-US" sz="1600" b="1" i="0" u="none" strike="noStrike" cap="none" spc="0" normalizeH="0" baseline="0" dirty="0">
                <a:ln>
                  <a:noFill/>
                </a:ln>
                <a:solidFill>
                  <a:schemeClr val="accent6">
                    <a:lumMod val="75000"/>
                  </a:schemeClr>
                </a:solidFill>
                <a:effectLst/>
                <a:uFillTx/>
                <a:sym typeface="Helvetica Light"/>
              </a:endParaRPr>
            </a:p>
          </p:txBody>
        </p:sp>
      </p:grpSp>
      <p:pic>
        <p:nvPicPr>
          <p:cNvPr id="63" name="Picture 2" descr="C:\Users\Maxime\Downloads\Image17.png"/>
          <p:cNvPicPr>
            <a:picLocks noChangeAspect="1" noChangeArrowheads="1"/>
          </p:cNvPicPr>
          <p:nvPr/>
        </p:nvPicPr>
        <p:blipFill rotWithShape="1">
          <a:blip r:embed="rId11">
            <a:extLst>
              <a:ext uri="{28A0092B-C50C-407E-A947-70E740481C1C}">
                <a14:useLocalDpi xmlns:a14="http://schemas.microsoft.com/office/drawing/2010/main" val="0"/>
              </a:ext>
            </a:extLst>
          </a:blip>
          <a:srcRect t="25815"/>
          <a:stretch/>
        </p:blipFill>
        <p:spPr bwMode="auto">
          <a:xfrm>
            <a:off x="7906274" y="5581999"/>
            <a:ext cx="4360771" cy="3558633"/>
          </a:xfrm>
          <a:prstGeom prst="rect">
            <a:avLst/>
          </a:prstGeom>
          <a:noFill/>
          <a:extLst>
            <a:ext uri="{909E8E84-426E-40dd-AFC4-6F175D3DCCD1}">
              <a14:hiddenFill xmlns="" xmlns:a14="http://schemas.microsoft.com/office/drawing/2010/main">
                <a:solidFill>
                  <a:srgbClr val="FFFFFF"/>
                </a:solidFill>
              </a14:hiddenFill>
            </a:ext>
          </a:extLst>
        </p:spPr>
      </p:pic>
      <p:pic>
        <p:nvPicPr>
          <p:cNvPr id="39" name="Image 38"/>
          <p:cNvPicPr>
            <a:picLocks noChangeAspect="1"/>
          </p:cNvPicPr>
          <p:nvPr/>
        </p:nvPicPr>
        <p:blipFill>
          <a:blip r:embed="rId12"/>
          <a:stretch>
            <a:fillRect/>
          </a:stretch>
        </p:blipFill>
        <p:spPr>
          <a:xfrm>
            <a:off x="9954614" y="2209757"/>
            <a:ext cx="2844649" cy="2562276"/>
          </a:xfrm>
          <a:prstGeom prst="rect">
            <a:avLst/>
          </a:prstGeom>
        </p:spPr>
      </p:pic>
      <p:sp>
        <p:nvSpPr>
          <p:cNvPr id="2" name="Ellipse 1"/>
          <p:cNvSpPr/>
          <p:nvPr/>
        </p:nvSpPr>
        <p:spPr>
          <a:xfrm>
            <a:off x="5642255" y="7449841"/>
            <a:ext cx="133930" cy="164842"/>
          </a:xfrm>
          <a:prstGeom prst="ellipse">
            <a:avLst/>
          </a:prstGeom>
          <a:solidFill>
            <a:schemeClr val="accent6">
              <a:lumMod val="60000"/>
              <a:lumOff val="40000"/>
            </a:schemeClr>
          </a:solidFill>
          <a:ln w="12700" cap="flat">
            <a:solidFill>
              <a:schemeClr val="accent6">
                <a:lumMod val="60000"/>
                <a:lumOff val="40000"/>
              </a:schemeClr>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3" name="Espace réservé du numéro de diapositive 2"/>
          <p:cNvSpPr>
            <a:spLocks noGrp="1"/>
          </p:cNvSpPr>
          <p:nvPr>
            <p:ph type="sldNum" sz="quarter" idx="2"/>
          </p:nvPr>
        </p:nvSpPr>
        <p:spPr>
          <a:xfrm>
            <a:off x="12267045" y="82923"/>
            <a:ext cx="368504" cy="381000"/>
          </a:xfrm>
        </p:spPr>
        <p:txBody>
          <a:bodyPr/>
          <a:lstStyle/>
          <a:p>
            <a:fld id="{86CB4B4D-7CA3-9044-876B-883B54F8677D}" type="slidenum">
              <a:rPr lang="en-US" smtClean="0"/>
              <a:t>3</a:t>
            </a:fld>
            <a:endParaRPr lang="en-US"/>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52"/>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childTnLst>
                                </p:cTn>
                              </p:par>
                              <p:par>
                                <p:cTn id="18" presetID="10" presetClass="entr" presetSubtype="0" fill="hold" nodeType="with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1" grpId="0"/>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sz="4800" dirty="0" smtClean="0"/>
              <a:t>Last Hg/</a:t>
            </a:r>
            <a:r>
              <a:rPr lang="en-US" sz="4800" dirty="0" err="1" smtClean="0"/>
              <a:t>Sr</a:t>
            </a:r>
            <a:r>
              <a:rPr lang="en-US" sz="4800" dirty="0" smtClean="0"/>
              <a:t> comparison at SYRTE</a:t>
            </a:r>
            <a:endParaRPr lang="en-US" sz="4800" dirty="0"/>
          </a:p>
        </p:txBody>
      </p:sp>
      <p:sp>
        <p:nvSpPr>
          <p:cNvPr id="9" name="Rectangle 45"/>
          <p:cNvSpPr>
            <a:spLocks noChangeArrowheads="1"/>
          </p:cNvSpPr>
          <p:nvPr/>
        </p:nvSpPr>
        <p:spPr bwMode="auto">
          <a:xfrm>
            <a:off x="2306511" y="4965515"/>
            <a:ext cx="4323153" cy="338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1435" tIns="45718" rIns="91435" bIns="45718" anchor="ctr">
            <a:spAutoFit/>
          </a:bodyPr>
          <a:lstStyle/>
          <a:p>
            <a:pPr algn="l"/>
            <a:r>
              <a:rPr lang="en-US" sz="1600" i="1" dirty="0" smtClean="0">
                <a:solidFill>
                  <a:srgbClr val="000000"/>
                </a:solidFill>
                <a:latin typeface="Calibri" panose="020F0502020204030204" pitchFamily="34" charset="0"/>
              </a:rPr>
              <a:t>New J. Phys. 18, 113002 </a:t>
            </a:r>
            <a:r>
              <a:rPr lang="en-US" sz="1600" i="1" dirty="0">
                <a:solidFill>
                  <a:srgbClr val="000000"/>
                </a:solidFill>
                <a:latin typeface="Calibri" panose="020F0502020204030204" pitchFamily="34" charset="0"/>
              </a:rPr>
              <a:t>(</a:t>
            </a:r>
            <a:r>
              <a:rPr lang="en-US" sz="1600" i="1" dirty="0" smtClean="0">
                <a:solidFill>
                  <a:srgbClr val="000000"/>
                </a:solidFill>
                <a:latin typeface="Calibri" panose="020F0502020204030204" pitchFamily="34" charset="0"/>
              </a:rPr>
              <a:t>2016) </a:t>
            </a:r>
            <a:endParaRPr lang="en-US" sz="1600" i="1" dirty="0">
              <a:solidFill>
                <a:srgbClr val="000000"/>
              </a:solidFill>
              <a:latin typeface="Calibri" panose="020F0502020204030204" pitchFamily="34" charset="0"/>
            </a:endParaRPr>
          </a:p>
        </p:txBody>
      </p:sp>
      <p:pic>
        <p:nvPicPr>
          <p:cNvPr id="10" name="Image 9"/>
          <p:cNvPicPr>
            <a:picLocks noChangeAspect="1"/>
          </p:cNvPicPr>
          <p:nvPr/>
        </p:nvPicPr>
        <p:blipFill>
          <a:blip r:embed="rId3"/>
          <a:stretch>
            <a:fillRect/>
          </a:stretch>
        </p:blipFill>
        <p:spPr>
          <a:xfrm>
            <a:off x="6629664" y="1937636"/>
            <a:ext cx="5907031" cy="3563277"/>
          </a:xfrm>
          <a:prstGeom prst="rect">
            <a:avLst/>
          </a:prstGeom>
        </p:spPr>
      </p:pic>
      <mc:AlternateContent xmlns:mc="http://schemas.openxmlformats.org/markup-compatibility/2006" xmlns:a14="http://schemas.microsoft.com/office/drawing/2010/main">
        <mc:Choice Requires="a14">
          <p:sp>
            <p:nvSpPr>
              <p:cNvPr id="13" name="ZoneTexte 12"/>
              <p:cNvSpPr txBox="1"/>
              <p:nvPr/>
            </p:nvSpPr>
            <p:spPr>
              <a:xfrm>
                <a:off x="634094" y="1937637"/>
                <a:ext cx="6606028" cy="28310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342882" indent="-342882" algn="l">
                  <a:lnSpc>
                    <a:spcPct val="90000"/>
                  </a:lnSpc>
                  <a:spcBef>
                    <a:spcPct val="20000"/>
                  </a:spcBef>
                  <a:buClr>
                    <a:schemeClr val="accent6"/>
                  </a:buClr>
                  <a:buSzPct val="75000"/>
                  <a:buFont typeface="Wingdings" pitchFamily="2" charset="2"/>
                  <a:buChar char="q"/>
                </a:pPr>
                <a:r>
                  <a:rPr lang="en-US" sz="2400" b="1" dirty="0" smtClean="0">
                    <a:solidFill>
                      <a:srgbClr val="7030A0"/>
                    </a:solidFill>
                    <a:latin typeface="Calibri" panose="020F0502020204030204" pitchFamily="34" charset="0"/>
                  </a:rPr>
                  <a:t>Comparison to SYRTE </a:t>
                </a:r>
                <a:r>
                  <a:rPr lang="en-US" sz="2400" b="1" dirty="0" err="1">
                    <a:solidFill>
                      <a:srgbClr val="7030A0"/>
                    </a:solidFill>
                    <a:latin typeface="Calibri" panose="020F0502020204030204" pitchFamily="34" charset="0"/>
                  </a:rPr>
                  <a:t>Sr</a:t>
                </a:r>
                <a:endParaRPr lang="en-US" sz="2400" b="1" baseline="30000" dirty="0">
                  <a:solidFill>
                    <a:srgbClr val="7030A0"/>
                  </a:solidFill>
                  <a:latin typeface="Calibri" panose="020F0502020204030204" pitchFamily="34" charset="0"/>
                </a:endParaRPr>
              </a:p>
              <a:p>
                <a:pPr marL="800076" lvl="1" indent="-342900" algn="just">
                  <a:lnSpc>
                    <a:spcPct val="90000"/>
                  </a:lnSpc>
                  <a:spcBef>
                    <a:spcPct val="20000"/>
                  </a:spcBef>
                  <a:buClr>
                    <a:srgbClr val="7030A0"/>
                  </a:buClr>
                  <a:buSzPct val="100000"/>
                  <a:buFont typeface="Wingdings" pitchFamily="2" charset="2"/>
                  <a:buChar char="§"/>
                </a:pPr>
                <a:r>
                  <a:rPr lang="en-US" sz="2800" b="1" dirty="0">
                    <a:latin typeface="Calibri" panose="020F0502020204030204" pitchFamily="34" charset="0"/>
                  </a:rPr>
                  <a:t>4</a:t>
                </a:r>
                <a:r>
                  <a:rPr lang="en-US" sz="2800" b="1" dirty="0">
                    <a:latin typeface="Calibri" panose="020F0502020204030204" pitchFamily="34" charset="0"/>
                    <a:sym typeface="Symbol"/>
                  </a:rPr>
                  <a:t> 10</a:t>
                </a:r>
                <a:r>
                  <a:rPr lang="en-US" sz="2800" b="1" baseline="30000" dirty="0">
                    <a:latin typeface="Calibri" panose="020F0502020204030204" pitchFamily="34" charset="0"/>
                    <a:sym typeface="Symbol"/>
                  </a:rPr>
                  <a:t>-15 </a:t>
                </a:r>
                <a:r>
                  <a:rPr lang="en-US" sz="2800" b="1" dirty="0">
                    <a:latin typeface="Calibri" panose="020F0502020204030204" pitchFamily="34" charset="0"/>
                    <a:sym typeface="Symbol"/>
                  </a:rPr>
                  <a:t></a:t>
                </a:r>
                <a:r>
                  <a:rPr lang="en-US" sz="2800" b="1" baseline="30000" dirty="0">
                    <a:latin typeface="Calibri" panose="020F0502020204030204" pitchFamily="34" charset="0"/>
                    <a:sym typeface="Symbol"/>
                  </a:rPr>
                  <a:t>-1/2</a:t>
                </a:r>
                <a:endParaRPr lang="en-US" sz="2800" b="1" dirty="0">
                  <a:latin typeface="Calibri" panose="020F0502020204030204" pitchFamily="34" charset="0"/>
                  <a:sym typeface="Symbol"/>
                </a:endParaRPr>
              </a:p>
              <a:p>
                <a:pPr marL="800059" lvl="1" indent="-342882" algn="just">
                  <a:lnSpc>
                    <a:spcPct val="90000"/>
                  </a:lnSpc>
                  <a:spcBef>
                    <a:spcPct val="20000"/>
                  </a:spcBef>
                  <a:buClr>
                    <a:srgbClr val="7030A0"/>
                  </a:buClr>
                  <a:buSzPct val="100000"/>
                  <a:buFont typeface="Wingdings" pitchFamily="2" charset="2"/>
                  <a:buChar char="§"/>
                </a:pPr>
                <a:r>
                  <a:rPr lang="en-US" sz="2800" dirty="0">
                    <a:solidFill>
                      <a:srgbClr val="0070C0"/>
                    </a:solidFill>
                    <a:latin typeface="Calibri" panose="020F0502020204030204" pitchFamily="34" charset="0"/>
                  </a:rPr>
                  <a:t>Flicker floor: 8 x </a:t>
                </a:r>
                <a:r>
                  <a:rPr lang="en-US" sz="2800" dirty="0" smtClean="0">
                    <a:solidFill>
                      <a:srgbClr val="0070C0"/>
                    </a:solidFill>
                    <a:latin typeface="Calibri" panose="020F0502020204030204" pitchFamily="34" charset="0"/>
                  </a:rPr>
                  <a:t>10</a:t>
                </a:r>
                <a:r>
                  <a:rPr lang="en-US" sz="2800" baseline="30000" dirty="0" smtClean="0">
                    <a:solidFill>
                      <a:srgbClr val="0070C0"/>
                    </a:solidFill>
                    <a:latin typeface="Calibri" panose="020F0502020204030204" pitchFamily="34" charset="0"/>
                  </a:rPr>
                  <a:t>-17</a:t>
                </a:r>
                <a:endParaRPr lang="en-US" dirty="0"/>
              </a:p>
              <a:p>
                <a:pPr marL="800059" lvl="1" indent="-342882" algn="just">
                  <a:lnSpc>
                    <a:spcPct val="90000"/>
                  </a:lnSpc>
                  <a:spcBef>
                    <a:spcPct val="20000"/>
                  </a:spcBef>
                  <a:buClr>
                    <a:srgbClr val="7030A0"/>
                  </a:buClr>
                  <a:buSzPct val="100000"/>
                  <a:buFont typeface="Wingdings" pitchFamily="2" charset="2"/>
                  <a:buChar char="§"/>
                </a:pPr>
                <a14:m>
                  <m:oMath xmlns:m="http://schemas.openxmlformats.org/officeDocument/2006/math">
                    <m:f>
                      <m:fPr>
                        <m:type m:val="lin"/>
                        <m:ctrlPr>
                          <a:rPr lang="en-US" sz="2800" i="1" smtClean="0">
                            <a:solidFill>
                              <a:schemeClr val="tx1"/>
                            </a:solidFill>
                            <a:latin typeface="Cambria Math" panose="02040503050406030204" pitchFamily="18" charset="0"/>
                          </a:rPr>
                        </m:ctrlPr>
                      </m:fPr>
                      <m:num>
                        <m:sSub>
                          <m:sSubPr>
                            <m:ctrlPr>
                              <a:rPr lang="en-US" sz="280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𝑓</m:t>
                            </m:r>
                          </m:e>
                          <m:sub>
                            <m:r>
                              <a:rPr lang="en-US" sz="2800" b="0" i="1" smtClean="0">
                                <a:solidFill>
                                  <a:schemeClr val="tx1"/>
                                </a:solidFill>
                                <a:latin typeface="Cambria Math" panose="02040503050406030204" pitchFamily="18" charset="0"/>
                              </a:rPr>
                              <m:t>𝐻𝑔</m:t>
                            </m:r>
                          </m:sub>
                        </m:sSub>
                      </m:num>
                      <m:den>
                        <m:sSub>
                          <m:sSubPr>
                            <m:ctrlPr>
                              <a:rPr lang="en-US" sz="280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𝑓</m:t>
                            </m:r>
                          </m:e>
                          <m:sub>
                            <m:r>
                              <a:rPr lang="en-US" sz="2800" b="0" i="1" smtClean="0">
                                <a:solidFill>
                                  <a:schemeClr val="tx1"/>
                                </a:solidFill>
                                <a:latin typeface="Cambria Math" panose="02040503050406030204" pitchFamily="18" charset="0"/>
                              </a:rPr>
                              <m:t>𝑆𝑟</m:t>
                            </m:r>
                          </m:sub>
                        </m:sSub>
                      </m:den>
                    </m:f>
                    <m:r>
                      <a:rPr lang="en-US" sz="2800" b="0" i="1" smtClean="0">
                        <a:solidFill>
                          <a:schemeClr val="tx1"/>
                        </a:solidFill>
                        <a:latin typeface="Cambria Math" panose="02040503050406030204" pitchFamily="18" charset="0"/>
                      </a:rPr>
                      <m:t>=2.629 314 209 898 909 15 </m:t>
                    </m:r>
                    <m:d>
                      <m:dPr>
                        <m:ctrlPr>
                          <a:rPr lang="en-US" sz="2800" b="0" i="1" smtClean="0">
                            <a:solidFill>
                              <a:schemeClr val="tx1"/>
                            </a:solidFill>
                            <a:latin typeface="Cambria Math" panose="02040503050406030204" pitchFamily="18" charset="0"/>
                          </a:rPr>
                        </m:ctrlPr>
                      </m:dPr>
                      <m:e>
                        <m:r>
                          <a:rPr lang="en-US" sz="2800" b="0" i="1" smtClean="0">
                            <a:solidFill>
                              <a:schemeClr val="tx1"/>
                            </a:solidFill>
                            <a:latin typeface="Cambria Math" panose="02040503050406030204" pitchFamily="18" charset="0"/>
                          </a:rPr>
                          <m:t>46</m:t>
                        </m:r>
                      </m:e>
                    </m:d>
                  </m:oMath>
                </a14:m>
                <a:endParaRPr lang="en-US" sz="2800" b="0" dirty="0" smtClean="0">
                  <a:solidFill>
                    <a:schemeClr val="tx1"/>
                  </a:solidFill>
                  <a:latin typeface="Calibri" panose="020F0502020204030204" pitchFamily="34" charset="0"/>
                </a:endParaRPr>
              </a:p>
              <a:p>
                <a:pPr marL="800076" lvl="1" indent="-342900" algn="just">
                  <a:lnSpc>
                    <a:spcPct val="90000"/>
                  </a:lnSpc>
                  <a:spcBef>
                    <a:spcPct val="20000"/>
                  </a:spcBef>
                  <a:buClr>
                    <a:srgbClr val="7030A0"/>
                  </a:buClr>
                  <a:buSzPct val="100000"/>
                  <a:buFont typeface="Wingdings" pitchFamily="2" charset="2"/>
                  <a:buChar char="§"/>
                </a:pPr>
                <a:r>
                  <a:rPr lang="en-US" sz="2800" dirty="0" smtClean="0">
                    <a:solidFill>
                      <a:schemeClr val="tx1"/>
                    </a:solidFill>
                    <a:latin typeface="Calibri" panose="020F0502020204030204" pitchFamily="34" charset="0"/>
                  </a:rPr>
                  <a:t>Uncertainty of </a:t>
                </a:r>
                <a:r>
                  <a:rPr lang="en-US" sz="2800" dirty="0" smtClean="0">
                    <a:latin typeface="Calibri" panose="020F0502020204030204" pitchFamily="34" charset="0"/>
                  </a:rPr>
                  <a:t>1.8</a:t>
                </a:r>
                <a:r>
                  <a:rPr lang="en-US" sz="2800" dirty="0" smtClean="0">
                    <a:latin typeface="Calibri" panose="020F0502020204030204" pitchFamily="34" charset="0"/>
                    <a:sym typeface="Symbol"/>
                  </a:rPr>
                  <a:t> </a:t>
                </a:r>
                <a:r>
                  <a:rPr lang="en-US" sz="2800" dirty="0">
                    <a:latin typeface="Calibri" panose="020F0502020204030204" pitchFamily="34" charset="0"/>
                    <a:sym typeface="Symbol"/>
                  </a:rPr>
                  <a:t></a:t>
                </a:r>
                <a:r>
                  <a:rPr lang="en-US" sz="2800" dirty="0" smtClean="0">
                    <a:latin typeface="Calibri" panose="020F0502020204030204" pitchFamily="34" charset="0"/>
                    <a:sym typeface="Symbol"/>
                  </a:rPr>
                  <a:t>10</a:t>
                </a:r>
                <a:r>
                  <a:rPr lang="en-US" sz="2800" baseline="30000" dirty="0" smtClean="0">
                    <a:latin typeface="Calibri" panose="020F0502020204030204" pitchFamily="34" charset="0"/>
                    <a:sym typeface="Symbol"/>
                  </a:rPr>
                  <a:t>-16 </a:t>
                </a:r>
                <a:endParaRPr lang="en-US" sz="2800" dirty="0">
                  <a:latin typeface="Calibri" panose="020F0502020204030204" pitchFamily="34" charset="0"/>
                  <a:sym typeface="Symbol"/>
                </a:endParaRPr>
              </a:p>
            </p:txBody>
          </p:sp>
        </mc:Choice>
        <mc:Fallback xmlns="">
          <p:sp>
            <p:nvSpPr>
              <p:cNvPr id="13" name="ZoneTexte 12"/>
              <p:cNvSpPr txBox="1">
                <a:spLocks noRot="1" noChangeAspect="1" noMove="1" noResize="1" noEditPoints="1" noAdjustHandles="1" noChangeArrowheads="1" noChangeShapeType="1" noTextEdit="1"/>
              </p:cNvSpPr>
              <p:nvPr/>
            </p:nvSpPr>
            <p:spPr>
              <a:xfrm>
                <a:off x="634094" y="1937637"/>
                <a:ext cx="6606028" cy="2831031"/>
              </a:xfrm>
              <a:prstGeom prst="rect">
                <a:avLst/>
              </a:prstGeom>
              <a:blipFill rotWithShape="0">
                <a:blip r:embed="rId4"/>
                <a:stretch>
                  <a:fillRect l="-1199" b="-5603"/>
                </a:stretch>
              </a:blipFill>
              <a:ln w="12700" cap="flat">
                <a:noFill/>
                <a:miter lim="400000"/>
              </a:ln>
              <a:effectLst/>
            </p:spPr>
            <p:txBody>
              <a:bodyPr/>
              <a:lstStyle/>
              <a:p>
                <a:r>
                  <a:rPr lang="en-US">
                    <a:noFill/>
                  </a:rPr>
                  <a:t> </a:t>
                </a:r>
              </a:p>
            </p:txBody>
          </p:sp>
        </mc:Fallback>
      </mc:AlternateContent>
      <p:sp>
        <p:nvSpPr>
          <p:cNvPr id="3" name="ZoneTexte 2"/>
          <p:cNvSpPr txBox="1"/>
          <p:nvPr/>
        </p:nvSpPr>
        <p:spPr>
          <a:xfrm>
            <a:off x="782973" y="5998099"/>
            <a:ext cx="11094962"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400" dirty="0" smtClean="0"/>
              <a:t>Hg/</a:t>
            </a:r>
            <a:r>
              <a:rPr lang="en-US" sz="2400" dirty="0" err="1" smtClean="0"/>
              <a:t>Sr</a:t>
            </a:r>
            <a:r>
              <a:rPr lang="en-US" sz="2400" dirty="0" smtClean="0"/>
              <a:t> ratios also done in Japan: Yamanaka </a:t>
            </a:r>
            <a:r>
              <a:rPr lang="en-US" sz="2400" i="1" dirty="0" smtClean="0"/>
              <a:t>et al</a:t>
            </a:r>
            <a:r>
              <a:rPr lang="en-US" sz="2400" dirty="0" smtClean="0"/>
              <a:t>, PRL, 114, 230801 (2015)</a:t>
            </a:r>
            <a:endParaRPr kumimoji="0" lang="en-US" sz="2400" b="0" i="0" u="none" strike="noStrike" cap="none" spc="0" normalizeH="0" baseline="0" dirty="0">
              <a:ln>
                <a:noFill/>
              </a:ln>
              <a:solidFill>
                <a:srgbClr val="000000"/>
              </a:solidFill>
              <a:effectLst/>
              <a:uFillTx/>
              <a:latin typeface="+mn-lt"/>
              <a:ea typeface="+mn-ea"/>
              <a:cs typeface="+mn-cs"/>
              <a:sym typeface="Helvetica Light"/>
            </a:endParaRPr>
          </a:p>
        </p:txBody>
      </p:sp>
      <mc:AlternateContent xmlns:mc="http://schemas.openxmlformats.org/markup-compatibility/2006" xmlns:a14="http://schemas.microsoft.com/office/drawing/2010/main">
        <mc:Choice Requires="a14">
          <p:sp>
            <p:nvSpPr>
              <p:cNvPr id="11" name="ZoneTexte 10"/>
              <p:cNvSpPr txBox="1"/>
              <p:nvPr/>
            </p:nvSpPr>
            <p:spPr>
              <a:xfrm>
                <a:off x="782973" y="6770483"/>
                <a:ext cx="6606028" cy="23570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342882" indent="-342882" algn="l">
                  <a:lnSpc>
                    <a:spcPct val="90000"/>
                  </a:lnSpc>
                  <a:spcBef>
                    <a:spcPct val="20000"/>
                  </a:spcBef>
                  <a:buClr>
                    <a:schemeClr val="accent6"/>
                  </a:buClr>
                  <a:buSzPct val="75000"/>
                  <a:buFont typeface="Wingdings" pitchFamily="2" charset="2"/>
                  <a:buChar char="q"/>
                </a:pPr>
                <a:r>
                  <a:rPr lang="en-US" sz="2400" b="1" dirty="0" smtClean="0">
                    <a:solidFill>
                      <a:srgbClr val="7030A0"/>
                    </a:solidFill>
                    <a:latin typeface="Calibri" panose="020F0502020204030204" pitchFamily="34" charset="0"/>
                  </a:rPr>
                  <a:t>RIKEN comparison</a:t>
                </a:r>
                <a:endParaRPr lang="en-US" sz="2400" b="1" baseline="30000" dirty="0">
                  <a:solidFill>
                    <a:srgbClr val="7030A0"/>
                  </a:solidFill>
                  <a:latin typeface="Calibri" panose="020F0502020204030204" pitchFamily="34" charset="0"/>
                </a:endParaRPr>
              </a:p>
              <a:p>
                <a:pPr marL="800076" lvl="1" indent="-342900" algn="just">
                  <a:lnSpc>
                    <a:spcPct val="90000"/>
                  </a:lnSpc>
                  <a:spcBef>
                    <a:spcPct val="20000"/>
                  </a:spcBef>
                  <a:buClr>
                    <a:srgbClr val="7030A0"/>
                  </a:buClr>
                  <a:buSzPct val="100000"/>
                  <a:buFont typeface="Wingdings" pitchFamily="2" charset="2"/>
                  <a:buChar char="§"/>
                </a:pPr>
                <a:r>
                  <a:rPr lang="en-US" sz="2800" b="1" dirty="0" smtClean="0">
                    <a:latin typeface="Calibri" panose="020F0502020204030204" pitchFamily="34" charset="0"/>
                  </a:rPr>
                  <a:t>3</a:t>
                </a:r>
                <a:r>
                  <a:rPr lang="en-US" sz="2800" b="1" dirty="0" smtClean="0">
                    <a:latin typeface="Calibri" panose="020F0502020204030204" pitchFamily="34" charset="0"/>
                    <a:sym typeface="Symbol"/>
                  </a:rPr>
                  <a:t> </a:t>
                </a:r>
                <a:r>
                  <a:rPr lang="en-US" sz="2800" b="1" dirty="0">
                    <a:latin typeface="Calibri" panose="020F0502020204030204" pitchFamily="34" charset="0"/>
                    <a:sym typeface="Symbol"/>
                  </a:rPr>
                  <a:t>10</a:t>
                </a:r>
                <a:r>
                  <a:rPr lang="en-US" sz="2800" b="1" baseline="30000" dirty="0">
                    <a:latin typeface="Calibri" panose="020F0502020204030204" pitchFamily="34" charset="0"/>
                    <a:sym typeface="Symbol"/>
                  </a:rPr>
                  <a:t>-15 </a:t>
                </a:r>
                <a:r>
                  <a:rPr lang="en-US" sz="2800" b="1" dirty="0">
                    <a:latin typeface="Calibri" panose="020F0502020204030204" pitchFamily="34" charset="0"/>
                    <a:sym typeface="Symbol"/>
                  </a:rPr>
                  <a:t></a:t>
                </a:r>
                <a:r>
                  <a:rPr lang="en-US" sz="2800" b="1" baseline="30000" dirty="0">
                    <a:latin typeface="Calibri" panose="020F0502020204030204" pitchFamily="34" charset="0"/>
                    <a:sym typeface="Symbol"/>
                  </a:rPr>
                  <a:t>-1/2</a:t>
                </a:r>
                <a:endParaRPr lang="en-US" sz="2800" b="1" dirty="0">
                  <a:latin typeface="Calibri" panose="020F0502020204030204" pitchFamily="34" charset="0"/>
                  <a:sym typeface="Symbol"/>
                </a:endParaRPr>
              </a:p>
              <a:p>
                <a:pPr marL="800059" lvl="1" indent="-342882" algn="just">
                  <a:lnSpc>
                    <a:spcPct val="90000"/>
                  </a:lnSpc>
                  <a:spcBef>
                    <a:spcPct val="20000"/>
                  </a:spcBef>
                  <a:buClr>
                    <a:srgbClr val="7030A0"/>
                  </a:buClr>
                  <a:buSzPct val="100000"/>
                  <a:buFont typeface="Wingdings" pitchFamily="2" charset="2"/>
                  <a:buChar char="§"/>
                </a:pPr>
                <a14:m>
                  <m:oMath xmlns:m="http://schemas.openxmlformats.org/officeDocument/2006/math">
                    <m:f>
                      <m:fPr>
                        <m:type m:val="lin"/>
                        <m:ctrlPr>
                          <a:rPr lang="en-US" sz="2800" i="1" smtClean="0">
                            <a:solidFill>
                              <a:schemeClr val="tx1"/>
                            </a:solidFill>
                            <a:latin typeface="Cambria Math" panose="02040503050406030204" pitchFamily="18" charset="0"/>
                          </a:rPr>
                        </m:ctrlPr>
                      </m:fPr>
                      <m:num>
                        <m:sSub>
                          <m:sSubPr>
                            <m:ctrlPr>
                              <a:rPr lang="en-US" sz="280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𝑓</m:t>
                            </m:r>
                          </m:e>
                          <m:sub>
                            <m:r>
                              <a:rPr lang="en-US" sz="2800" b="0" i="1" smtClean="0">
                                <a:solidFill>
                                  <a:schemeClr val="tx1"/>
                                </a:solidFill>
                                <a:latin typeface="Cambria Math" panose="02040503050406030204" pitchFamily="18" charset="0"/>
                              </a:rPr>
                              <m:t>𝐻𝑔</m:t>
                            </m:r>
                          </m:sub>
                        </m:sSub>
                      </m:num>
                      <m:den>
                        <m:sSub>
                          <m:sSubPr>
                            <m:ctrlPr>
                              <a:rPr lang="en-US" sz="280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𝑓</m:t>
                            </m:r>
                          </m:e>
                          <m:sub>
                            <m:r>
                              <a:rPr lang="en-US" sz="2800" b="0" i="1" smtClean="0">
                                <a:solidFill>
                                  <a:schemeClr val="tx1"/>
                                </a:solidFill>
                                <a:latin typeface="Cambria Math" panose="02040503050406030204" pitchFamily="18" charset="0"/>
                              </a:rPr>
                              <m:t>𝑆𝑟</m:t>
                            </m:r>
                          </m:sub>
                        </m:sSub>
                      </m:den>
                    </m:f>
                    <m:r>
                      <a:rPr lang="en-US" sz="2800" b="0" i="1" smtClean="0">
                        <a:solidFill>
                          <a:schemeClr val="tx1"/>
                        </a:solidFill>
                        <a:latin typeface="Cambria Math" panose="02040503050406030204" pitchFamily="18" charset="0"/>
                      </a:rPr>
                      <m:t>=2.629 314 209 898 909 </m:t>
                    </m:r>
                    <m:r>
                      <a:rPr lang="fr-FR" sz="2800" b="0" i="1" smtClean="0">
                        <a:solidFill>
                          <a:schemeClr val="tx1"/>
                        </a:solidFill>
                        <a:latin typeface="Cambria Math" panose="02040503050406030204" pitchFamily="18" charset="0"/>
                      </a:rPr>
                      <m:t>60</m:t>
                    </m:r>
                    <m:r>
                      <a:rPr lang="en-US" sz="2800" b="0" i="1" smtClean="0">
                        <a:solidFill>
                          <a:schemeClr val="tx1"/>
                        </a:solidFill>
                        <a:latin typeface="Cambria Math" panose="02040503050406030204" pitchFamily="18" charset="0"/>
                      </a:rPr>
                      <m:t> </m:t>
                    </m:r>
                    <m:d>
                      <m:dPr>
                        <m:ctrlPr>
                          <a:rPr lang="en-US" sz="2800" b="0" i="1" smtClean="0">
                            <a:solidFill>
                              <a:schemeClr val="tx1"/>
                            </a:solidFill>
                            <a:latin typeface="Cambria Math" panose="02040503050406030204" pitchFamily="18" charset="0"/>
                          </a:rPr>
                        </m:ctrlPr>
                      </m:dPr>
                      <m:e>
                        <m:r>
                          <a:rPr lang="fr-FR" sz="2800" b="0" i="1" smtClean="0">
                            <a:solidFill>
                              <a:schemeClr val="tx1"/>
                            </a:solidFill>
                            <a:latin typeface="Cambria Math" panose="02040503050406030204" pitchFamily="18" charset="0"/>
                          </a:rPr>
                          <m:t>22</m:t>
                        </m:r>
                      </m:e>
                    </m:d>
                  </m:oMath>
                </a14:m>
                <a:endParaRPr lang="en-US" sz="2800" b="0" dirty="0" smtClean="0">
                  <a:solidFill>
                    <a:schemeClr val="tx1"/>
                  </a:solidFill>
                  <a:latin typeface="Calibri" panose="020F0502020204030204" pitchFamily="34" charset="0"/>
                </a:endParaRPr>
              </a:p>
              <a:p>
                <a:pPr marL="800076" lvl="1" indent="-342900" algn="just">
                  <a:lnSpc>
                    <a:spcPct val="90000"/>
                  </a:lnSpc>
                  <a:spcBef>
                    <a:spcPct val="20000"/>
                  </a:spcBef>
                  <a:buClr>
                    <a:srgbClr val="7030A0"/>
                  </a:buClr>
                  <a:buSzPct val="100000"/>
                  <a:buFont typeface="Wingdings" pitchFamily="2" charset="2"/>
                  <a:buChar char="§"/>
                </a:pPr>
                <a:r>
                  <a:rPr lang="en-US" sz="2800" dirty="0" smtClean="0">
                    <a:solidFill>
                      <a:schemeClr val="tx1"/>
                    </a:solidFill>
                    <a:latin typeface="Calibri" panose="020F0502020204030204" pitchFamily="34" charset="0"/>
                  </a:rPr>
                  <a:t>Uncertainty of </a:t>
                </a:r>
                <a:r>
                  <a:rPr lang="en-US" sz="2800" dirty="0" smtClean="0">
                    <a:latin typeface="Calibri" panose="020F0502020204030204" pitchFamily="34" charset="0"/>
                  </a:rPr>
                  <a:t>0.84</a:t>
                </a:r>
                <a:r>
                  <a:rPr lang="en-US" sz="2800" dirty="0" smtClean="0">
                    <a:latin typeface="Calibri" panose="020F0502020204030204" pitchFamily="34" charset="0"/>
                    <a:sym typeface="Symbol"/>
                  </a:rPr>
                  <a:t> </a:t>
                </a:r>
                <a:r>
                  <a:rPr lang="en-US" sz="2800" dirty="0">
                    <a:latin typeface="Calibri" panose="020F0502020204030204" pitchFamily="34" charset="0"/>
                    <a:sym typeface="Symbol"/>
                  </a:rPr>
                  <a:t></a:t>
                </a:r>
                <a:r>
                  <a:rPr lang="en-US" sz="2800" dirty="0" smtClean="0">
                    <a:latin typeface="Calibri" panose="020F0502020204030204" pitchFamily="34" charset="0"/>
                    <a:sym typeface="Symbol"/>
                  </a:rPr>
                  <a:t>10</a:t>
                </a:r>
                <a:r>
                  <a:rPr lang="en-US" sz="2800" baseline="30000" dirty="0" smtClean="0">
                    <a:latin typeface="Calibri" panose="020F0502020204030204" pitchFamily="34" charset="0"/>
                    <a:sym typeface="Symbol"/>
                  </a:rPr>
                  <a:t>-16 </a:t>
                </a:r>
                <a:endParaRPr lang="en-US" sz="2800" dirty="0">
                  <a:latin typeface="Calibri" panose="020F0502020204030204" pitchFamily="34" charset="0"/>
                  <a:sym typeface="Symbol"/>
                </a:endParaRPr>
              </a:p>
            </p:txBody>
          </p:sp>
        </mc:Choice>
        <mc:Fallback xmlns="">
          <p:sp>
            <p:nvSpPr>
              <p:cNvPr id="11" name="ZoneTexte 10"/>
              <p:cNvSpPr txBox="1">
                <a:spLocks noRot="1" noChangeAspect="1" noMove="1" noResize="1" noEditPoints="1" noAdjustHandles="1" noChangeArrowheads="1" noChangeShapeType="1" noTextEdit="1"/>
              </p:cNvSpPr>
              <p:nvPr/>
            </p:nvSpPr>
            <p:spPr>
              <a:xfrm>
                <a:off x="782973" y="6770483"/>
                <a:ext cx="6606028" cy="2357056"/>
              </a:xfrm>
              <a:prstGeom prst="rect">
                <a:avLst/>
              </a:prstGeom>
              <a:blipFill rotWithShape="0">
                <a:blip r:embed="rId5"/>
                <a:stretch>
                  <a:fillRect l="-1199" b="-6736"/>
                </a:stretch>
              </a:blipFill>
              <a:ln w="12700" cap="flat">
                <a:noFill/>
                <a:miter lim="400000"/>
              </a:ln>
              <a:effectLst/>
            </p:spPr>
            <p:txBody>
              <a:bodyPr/>
              <a:lstStyle/>
              <a:p>
                <a:r>
                  <a:rPr lang="en-US">
                    <a:noFill/>
                  </a:rPr>
                  <a:t> </a:t>
                </a:r>
              </a:p>
            </p:txBody>
          </p:sp>
        </mc:Fallback>
      </mc:AlternateContent>
      <p:sp>
        <p:nvSpPr>
          <p:cNvPr id="5" name="ZoneTexte 4"/>
          <p:cNvSpPr txBox="1"/>
          <p:nvPr/>
        </p:nvSpPr>
        <p:spPr>
          <a:xfrm rot="788253">
            <a:off x="1246830" y="6780301"/>
            <a:ext cx="11326314" cy="595035"/>
          </a:xfrm>
          <a:prstGeom prst="rect">
            <a:avLst/>
          </a:prstGeom>
          <a:solidFill>
            <a:schemeClr val="bg1"/>
          </a:solidFill>
          <a:ln w="5715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R="0" defTabSz="584200" rtl="0" fontAlgn="auto" latinLnBrk="0" hangingPunct="0">
              <a:lnSpc>
                <a:spcPct val="100000"/>
              </a:lnSpc>
              <a:spcBef>
                <a:spcPts val="0"/>
              </a:spcBef>
              <a:spcAft>
                <a:spcPts val="0"/>
              </a:spcAft>
              <a:buClrTx/>
              <a:buSzTx/>
              <a:tabLst/>
            </a:pPr>
            <a:r>
              <a:rPr kumimoji="0" lang="en-US" sz="3200" b="1" i="0" u="none" strike="noStrike" cap="none" spc="0" normalizeH="0" baseline="0" dirty="0" smtClean="0">
                <a:ln>
                  <a:noFill/>
                </a:ln>
                <a:solidFill>
                  <a:srgbClr val="000000"/>
                </a:solidFill>
                <a:effectLst/>
                <a:uFillTx/>
                <a:latin typeface="+mn-lt"/>
                <a:ea typeface="+mn-ea"/>
                <a:cs typeface="+mn-cs"/>
                <a:sym typeface="Helvetica Light"/>
              </a:rPr>
              <a:t>Two accurate, independent,</a:t>
            </a:r>
            <a:r>
              <a:rPr kumimoji="0" lang="en-US" sz="3200" b="1" i="0" u="none" strike="noStrike" cap="none" spc="0" normalizeH="0" dirty="0" smtClean="0">
                <a:ln>
                  <a:noFill/>
                </a:ln>
                <a:solidFill>
                  <a:srgbClr val="000000"/>
                </a:solidFill>
                <a:effectLst/>
                <a:uFillTx/>
                <a:latin typeface="+mn-lt"/>
                <a:ea typeface="+mn-ea"/>
                <a:cs typeface="+mn-cs"/>
                <a:sym typeface="Helvetica Light"/>
              </a:rPr>
              <a:t> consistent, measurements!</a:t>
            </a:r>
            <a:endParaRPr kumimoji="0" lang="en-US" sz="3200" b="1" i="0" u="none" strike="noStrike" cap="none" spc="0" normalizeH="0" baseline="0" dirty="0">
              <a:ln>
                <a:noFill/>
              </a:ln>
              <a:solidFill>
                <a:srgbClr val="000000"/>
              </a:solidFill>
              <a:effectLst/>
              <a:uFillTx/>
              <a:latin typeface="+mn-lt"/>
              <a:ea typeface="+mn-ea"/>
              <a:cs typeface="+mn-cs"/>
              <a:sym typeface="Helvetica Light"/>
            </a:endParaRPr>
          </a:p>
        </p:txBody>
      </p:sp>
      <p:sp>
        <p:nvSpPr>
          <p:cNvPr id="4" name="Espace réservé du numéro de diapositive 3"/>
          <p:cNvSpPr>
            <a:spLocks noGrp="1"/>
          </p:cNvSpPr>
          <p:nvPr>
            <p:ph type="sldNum" sz="quarter" idx="2"/>
          </p:nvPr>
        </p:nvSpPr>
        <p:spPr>
          <a:xfrm>
            <a:off x="12352443" y="82923"/>
            <a:ext cx="368504" cy="381000"/>
          </a:xfrm>
        </p:spPr>
        <p:txBody>
          <a:bodyPr/>
          <a:lstStyle/>
          <a:p>
            <a:fld id="{86CB4B4D-7CA3-9044-876B-883B54F8677D}" type="slidenum">
              <a:rPr lang="en-US" smtClean="0"/>
              <a:t>4</a:t>
            </a:fld>
            <a:endParaRPr lang="en-US"/>
          </a:p>
        </p:txBody>
      </p:sp>
    </p:spTree>
    <p:extLst>
      <p:ext uri="{BB962C8B-B14F-4D97-AF65-F5344CB8AC3E}">
        <p14:creationId xmlns:p14="http://schemas.microsoft.com/office/powerpoint/2010/main" val="31039945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3" grpId="0"/>
      <p:bldP spid="11" grpId="0"/>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smtClean="0"/>
              <a:t>Interest in frequency ratios</a:t>
            </a:r>
            <a:endParaRPr lang="en-US" dirty="0"/>
          </a:p>
        </p:txBody>
      </p:sp>
      <p:sp>
        <p:nvSpPr>
          <p:cNvPr id="4" name="ZoneTexte 3"/>
          <p:cNvSpPr txBox="1"/>
          <p:nvPr/>
        </p:nvSpPr>
        <p:spPr>
          <a:xfrm>
            <a:off x="641421" y="1488160"/>
            <a:ext cx="11176810" cy="77354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571500" marR="0" indent="-5715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3600" b="0" i="0" u="none" strike="noStrike" cap="none" spc="0" normalizeH="0" baseline="0" dirty="0" smtClean="0">
                <a:ln>
                  <a:noFill/>
                </a:ln>
                <a:solidFill>
                  <a:srgbClr val="000000"/>
                </a:solidFill>
                <a:effectLst/>
                <a:uFillTx/>
                <a:latin typeface="+mn-lt"/>
                <a:ea typeface="+mn-ea"/>
                <a:cs typeface="+mn-cs"/>
                <a:sym typeface="Helvetica Light"/>
              </a:rPr>
              <a:t>Frequency and metrology purposes</a:t>
            </a:r>
          </a:p>
          <a:p>
            <a:pPr marR="0" algn="l" defTabSz="584200" rtl="0" fontAlgn="auto" latinLnBrk="0" hangingPunct="0">
              <a:lnSpc>
                <a:spcPct val="100000"/>
              </a:lnSpc>
              <a:spcBef>
                <a:spcPts val="0"/>
              </a:spcBef>
              <a:spcAft>
                <a:spcPts val="0"/>
              </a:spcAft>
              <a:buClrTx/>
              <a:buSzTx/>
              <a:tabLst/>
            </a:pPr>
            <a:r>
              <a:rPr lang="en-US" dirty="0"/>
              <a:t>	</a:t>
            </a:r>
            <a:r>
              <a:rPr lang="en-US" dirty="0" smtClean="0"/>
              <a:t>	</a:t>
            </a:r>
            <a:r>
              <a:rPr lang="en-US" sz="2800" dirty="0" smtClean="0"/>
              <a:t>- Confidence in measured values can only occur after 				   repeated comparisons to other frequency standards.</a:t>
            </a:r>
          </a:p>
          <a:p>
            <a:pPr marR="0" algn="l" defTabSz="584200" rtl="0" fontAlgn="auto" latinLnBrk="0" hangingPunct="0">
              <a:lnSpc>
                <a:spcPct val="100000"/>
              </a:lnSpc>
              <a:spcBef>
                <a:spcPts val="0"/>
              </a:spcBef>
              <a:spcAft>
                <a:spcPts val="0"/>
              </a:spcAft>
              <a:buClrTx/>
              <a:buSzTx/>
              <a:tabLst/>
            </a:pPr>
            <a:r>
              <a:rPr lang="en-US" sz="2800" dirty="0"/>
              <a:t>	</a:t>
            </a:r>
            <a:r>
              <a:rPr lang="en-US" sz="2800" dirty="0" smtClean="0"/>
              <a:t>	- Frequency ratios are dimensionless so can be independently 		   compared</a:t>
            </a:r>
          </a:p>
          <a:p>
            <a:pPr marR="0" algn="l" defTabSz="584200" rtl="0" fontAlgn="auto" latinLnBrk="0" hangingPunct="0">
              <a:lnSpc>
                <a:spcPct val="100000"/>
              </a:lnSpc>
              <a:spcBef>
                <a:spcPts val="0"/>
              </a:spcBef>
              <a:spcAft>
                <a:spcPts val="0"/>
              </a:spcAft>
              <a:buClrTx/>
              <a:buSzTx/>
              <a:tabLst/>
            </a:pPr>
            <a:r>
              <a:rPr kumimoji="0" lang="en-US" sz="2800" b="0" i="0" u="none" strike="noStrike" cap="none" spc="0" normalizeH="0" baseline="0" dirty="0">
                <a:ln>
                  <a:noFill/>
                </a:ln>
                <a:solidFill>
                  <a:srgbClr val="000000"/>
                </a:solidFill>
                <a:effectLst/>
                <a:uFillTx/>
                <a:sym typeface="Helvetica Light"/>
              </a:rPr>
              <a:t>	</a:t>
            </a:r>
            <a:r>
              <a:rPr kumimoji="0" lang="en-US" sz="2800" b="0" i="0" u="none" strike="noStrike" cap="none" spc="0" normalizeH="0" baseline="0" dirty="0" smtClean="0">
                <a:ln>
                  <a:noFill/>
                </a:ln>
                <a:solidFill>
                  <a:srgbClr val="000000"/>
                </a:solidFill>
                <a:effectLst/>
                <a:uFillTx/>
                <a:sym typeface="Helvetica Light"/>
              </a:rPr>
              <a:t>	</a:t>
            </a:r>
            <a:r>
              <a:rPr lang="en-US" sz="2800" dirty="0"/>
              <a:t>-</a:t>
            </a:r>
            <a:r>
              <a:rPr kumimoji="0" lang="en-US" sz="2800" b="0" i="0" u="none" strike="noStrike" cap="none" spc="0" normalizeH="0" baseline="0" dirty="0" smtClean="0">
                <a:ln>
                  <a:noFill/>
                </a:ln>
                <a:solidFill>
                  <a:srgbClr val="000000"/>
                </a:solidFill>
                <a:effectLst/>
                <a:uFillTx/>
                <a:sym typeface="Helvetica Light"/>
              </a:rPr>
              <a:t> Als</a:t>
            </a:r>
            <a:r>
              <a:rPr lang="en-US" sz="2800" dirty="0" smtClean="0"/>
              <a:t>o a great sanity check in experimental work!</a:t>
            </a:r>
          </a:p>
          <a:p>
            <a:pPr marR="0" algn="l" defTabSz="584200" rtl="0" fontAlgn="auto" latinLnBrk="0" hangingPunct="0">
              <a:lnSpc>
                <a:spcPct val="100000"/>
              </a:lnSpc>
              <a:spcBef>
                <a:spcPts val="0"/>
              </a:spcBef>
              <a:spcAft>
                <a:spcPts val="0"/>
              </a:spcAft>
              <a:buClrTx/>
              <a:buSzTx/>
              <a:tabLst/>
            </a:pPr>
            <a:endParaRPr kumimoji="0" lang="en-US" sz="2800" b="0" i="0" u="none" strike="noStrike" cap="none" spc="0" normalizeH="0" baseline="0" dirty="0">
              <a:ln>
                <a:noFill/>
              </a:ln>
              <a:solidFill>
                <a:srgbClr val="000000"/>
              </a:solidFill>
              <a:effectLst/>
              <a:uFillTx/>
              <a:sym typeface="Helvetica Light"/>
            </a:endParaRPr>
          </a:p>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b="0" i="0" u="none" strike="noStrike" cap="none" spc="0" normalizeH="0" baseline="0" dirty="0" smtClean="0">
                <a:ln>
                  <a:noFill/>
                </a:ln>
                <a:solidFill>
                  <a:srgbClr val="000000"/>
                </a:solidFill>
                <a:effectLst/>
                <a:uFillTx/>
                <a:sym typeface="Helvetica Light"/>
              </a:rPr>
              <a:t>Searching for variations in fundamental constants</a:t>
            </a:r>
            <a:r>
              <a:rPr kumimoji="0" lang="en-US" b="0" i="0" u="none" strike="noStrike" cap="none" spc="0" normalizeH="0" baseline="30000" dirty="0" smtClean="0">
                <a:ln>
                  <a:noFill/>
                </a:ln>
                <a:solidFill>
                  <a:srgbClr val="000000"/>
                </a:solidFill>
                <a:effectLst/>
                <a:uFillTx/>
                <a:sym typeface="Helvetica Light"/>
              </a:rPr>
              <a:t>1</a:t>
            </a:r>
          </a:p>
          <a:p>
            <a:pPr algn="l"/>
            <a:r>
              <a:rPr lang="en-US" sz="2800" dirty="0"/>
              <a:t>		- </a:t>
            </a:r>
            <a:r>
              <a:rPr lang="en-US" sz="2800" dirty="0" smtClean="0"/>
              <a:t>Fine structure </a:t>
            </a:r>
            <a:r>
              <a:rPr lang="en-US" sz="2800" dirty="0" smtClean="0"/>
              <a:t>constant </a:t>
            </a:r>
            <a:r>
              <a:rPr lang="el-GR" sz="2800" dirty="0" smtClean="0">
                <a:latin typeface="Calibri" panose="020F0502020204030204" pitchFamily="34" charset="0"/>
              </a:rPr>
              <a:t>α</a:t>
            </a:r>
            <a:r>
              <a:rPr lang="en-US" sz="2800" dirty="0" smtClean="0"/>
              <a:t> </a:t>
            </a:r>
            <a:r>
              <a:rPr lang="en-US" sz="2800" dirty="0" smtClean="0"/>
              <a:t>from </a:t>
            </a:r>
            <a:r>
              <a:rPr lang="en-US" sz="2800" dirty="0" smtClean="0"/>
              <a:t>optical frequency </a:t>
            </a:r>
            <a:r>
              <a:rPr lang="en-US" sz="2800" dirty="0" smtClean="0"/>
              <a:t>ratios</a:t>
            </a:r>
            <a:endParaRPr lang="en-US" sz="2800" baseline="30000" dirty="0"/>
          </a:p>
          <a:p>
            <a:pPr algn="l"/>
            <a:r>
              <a:rPr lang="en-US" sz="2800" dirty="0"/>
              <a:t>		- </a:t>
            </a:r>
            <a:r>
              <a:rPr lang="en-US" sz="2800" dirty="0" smtClean="0"/>
              <a:t>Proton to electron mass ratio by comparing to hyperfine 			  </a:t>
            </a:r>
            <a:r>
              <a:rPr lang="en-US" sz="2800" dirty="0" smtClean="0"/>
              <a:t> transitions</a:t>
            </a:r>
            <a:r>
              <a:rPr lang="en-US" sz="2800" dirty="0" smtClean="0"/>
              <a:t>, quark mass</a:t>
            </a:r>
          </a:p>
          <a:p>
            <a:pPr algn="l"/>
            <a:r>
              <a:rPr lang="en-US" sz="2800" dirty="0"/>
              <a:t>	</a:t>
            </a:r>
            <a:r>
              <a:rPr lang="en-US" sz="2800" dirty="0" smtClean="0"/>
              <a:t>	- Test stability of electroweak and strong interactions</a:t>
            </a:r>
            <a:endParaRPr lang="en-US" sz="2800" dirty="0"/>
          </a:p>
          <a:p>
            <a:pPr marR="0" algn="l" defTabSz="584200" rtl="0" fontAlgn="auto" latinLnBrk="0" hangingPunct="0">
              <a:lnSpc>
                <a:spcPct val="100000"/>
              </a:lnSpc>
              <a:spcBef>
                <a:spcPts val="0"/>
              </a:spcBef>
              <a:spcAft>
                <a:spcPts val="0"/>
              </a:spcAft>
              <a:buClrTx/>
              <a:buSzTx/>
              <a:tabLst/>
            </a:pPr>
            <a:endParaRPr kumimoji="0" lang="en-US" b="0" i="0" u="none" strike="noStrike" cap="none" spc="0" normalizeH="0" baseline="0" dirty="0" smtClean="0">
              <a:ln>
                <a:noFill/>
              </a:ln>
              <a:solidFill>
                <a:srgbClr val="000000"/>
              </a:solidFill>
              <a:effectLst/>
              <a:uFillTx/>
              <a:sym typeface="Helvetica Light"/>
            </a:endParaRPr>
          </a:p>
          <a:p>
            <a:pPr marL="571500" lvl="3" indent="-571500" algn="l">
              <a:buFont typeface="Arial" panose="020B0604020202020204" pitchFamily="34" charset="0"/>
              <a:buChar char="•"/>
            </a:pPr>
            <a:r>
              <a:rPr kumimoji="0" lang="en-US" b="0" i="0" u="none" strike="noStrike" cap="none" spc="0" normalizeH="0" baseline="0" dirty="0" smtClean="0">
                <a:ln>
                  <a:noFill/>
                </a:ln>
                <a:solidFill>
                  <a:srgbClr val="000000"/>
                </a:solidFill>
                <a:effectLst/>
                <a:uFillTx/>
                <a:latin typeface="+mn-lt"/>
                <a:ea typeface="+mn-ea"/>
                <a:cs typeface="+mn-cs"/>
                <a:sym typeface="Helvetica Light"/>
              </a:rPr>
              <a:t>Geodesy</a:t>
            </a:r>
          </a:p>
          <a:p>
            <a:pPr algn="l"/>
            <a:r>
              <a:rPr lang="en-US" sz="2800" dirty="0"/>
              <a:t>		- </a:t>
            </a:r>
            <a:r>
              <a:rPr lang="en-US" sz="2800" dirty="0" smtClean="0"/>
              <a:t>Clock frequencies are affected by gravity via general relativity</a:t>
            </a:r>
            <a:endParaRPr lang="en-US" sz="2800" dirty="0"/>
          </a:p>
          <a:p>
            <a:pPr lvl="3" indent="0" algn="l"/>
            <a:endParaRPr kumimoji="0" lang="en-US" b="0" i="0" u="none" strike="noStrike" cap="none" spc="0" normalizeH="0" baseline="0" dirty="0">
              <a:ln>
                <a:noFill/>
              </a:ln>
              <a:solidFill>
                <a:srgbClr val="000000"/>
              </a:solidFill>
              <a:effectLst/>
              <a:uFillTx/>
              <a:latin typeface="+mn-lt"/>
              <a:ea typeface="+mn-ea"/>
              <a:cs typeface="+mn-cs"/>
              <a:sym typeface="Helvetica Light"/>
            </a:endParaRPr>
          </a:p>
        </p:txBody>
      </p:sp>
      <p:sp>
        <p:nvSpPr>
          <p:cNvPr id="3" name="ZoneTexte 2"/>
          <p:cNvSpPr txBox="1"/>
          <p:nvPr/>
        </p:nvSpPr>
        <p:spPr>
          <a:xfrm>
            <a:off x="641421" y="8959883"/>
            <a:ext cx="4836260"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30000" dirty="0" smtClean="0">
                <a:ln>
                  <a:noFill/>
                </a:ln>
                <a:solidFill>
                  <a:srgbClr val="000000"/>
                </a:solidFill>
                <a:effectLst/>
                <a:uFillTx/>
                <a:latin typeface="+mn-lt"/>
                <a:ea typeface="+mn-ea"/>
                <a:cs typeface="+mn-cs"/>
                <a:sym typeface="Helvetica Light"/>
              </a:rPr>
              <a:t>1</a:t>
            </a:r>
            <a:r>
              <a:rPr kumimoji="0" lang="en-US" sz="1600" b="0" i="0" u="none" strike="noStrike" cap="none" spc="0" normalizeH="0" baseline="0" dirty="0" smtClean="0">
                <a:ln>
                  <a:noFill/>
                </a:ln>
                <a:solidFill>
                  <a:srgbClr val="000000"/>
                </a:solidFill>
                <a:effectLst/>
                <a:uFillTx/>
                <a:latin typeface="+mn-lt"/>
                <a:ea typeface="+mn-ea"/>
                <a:cs typeface="+mn-cs"/>
                <a:sym typeface="Helvetica Light"/>
              </a:rPr>
              <a:t>C. M. Will, Living reviews of Relativity, 17, 4 (2014)</a:t>
            </a:r>
            <a:endParaRPr kumimoji="0" lang="en-US" sz="16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5" name="Espace réservé du numéro de diapositive 4"/>
          <p:cNvSpPr>
            <a:spLocks noGrp="1"/>
          </p:cNvSpPr>
          <p:nvPr>
            <p:ph type="sldNum" sz="quarter" idx="2"/>
          </p:nvPr>
        </p:nvSpPr>
        <p:spPr>
          <a:xfrm>
            <a:off x="12455423" y="82923"/>
            <a:ext cx="368504" cy="381000"/>
          </a:xfrm>
        </p:spPr>
        <p:txBody>
          <a:bodyPr/>
          <a:lstStyle/>
          <a:p>
            <a:fld id="{86CB4B4D-7CA3-9044-876B-883B54F8677D}" type="slidenum">
              <a:rPr lang="en-US" smtClean="0"/>
              <a:t>5</a:t>
            </a:fld>
            <a:endParaRPr lang="en-US" dirty="0"/>
          </a:p>
        </p:txBody>
      </p:sp>
    </p:spTree>
    <p:extLst>
      <p:ext uri="{BB962C8B-B14F-4D97-AF65-F5344CB8AC3E}">
        <p14:creationId xmlns:p14="http://schemas.microsoft.com/office/powerpoint/2010/main" val="285223924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par>
                                <p:cTn id="23" presetID="10"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4">
                                            <p:txEl>
                                              <p:pRg st="10" end="10"/>
                                            </p:txEl>
                                          </p:spTgt>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Shape 228"/>
          <p:cNvSpPr>
            <a:spLocks noGrp="1"/>
          </p:cNvSpPr>
          <p:nvPr>
            <p:ph type="title"/>
          </p:nvPr>
        </p:nvSpPr>
        <p:spPr>
          <a:prstGeom prst="rect">
            <a:avLst/>
          </a:prstGeom>
        </p:spPr>
        <p:txBody>
          <a:bodyPr/>
          <a:lstStyle/>
          <a:p>
            <a:r>
              <a:t>All-optical remote clock comparison</a:t>
            </a:r>
          </a:p>
        </p:txBody>
      </p:sp>
      <p:sp>
        <p:nvSpPr>
          <p:cNvPr id="229" name="Shape 229"/>
          <p:cNvSpPr/>
          <p:nvPr/>
        </p:nvSpPr>
        <p:spPr>
          <a:xfrm>
            <a:off x="211666" y="7958237"/>
            <a:ext cx="13061268" cy="1795363"/>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marL="457200" indent="-457200" algn="l" defTabSz="457200">
              <a:spcBef>
                <a:spcPts val="1200"/>
              </a:spcBef>
              <a:buFont typeface="Wingdings" panose="05000000000000000000" pitchFamily="2" charset="2"/>
              <a:buChar char="§"/>
              <a:defRPr sz="3000"/>
            </a:pPr>
            <a:r>
              <a:rPr lang="en-US" dirty="0" smtClean="0"/>
              <a:t>R</a:t>
            </a:r>
            <a:r>
              <a:rPr dirty="0" smtClean="0"/>
              <a:t>ecord </a:t>
            </a:r>
            <a:r>
              <a:rPr dirty="0"/>
              <a:t>agreement between distant clocks (4±5)×</a:t>
            </a:r>
            <a:r>
              <a:rPr dirty="0" smtClean="0"/>
              <a:t>10</a:t>
            </a:r>
            <a:r>
              <a:rPr baseline="31999" dirty="0" smtClean="0"/>
              <a:t>-17</a:t>
            </a:r>
            <a:endParaRPr lang="fr-FR" baseline="31999" dirty="0"/>
          </a:p>
          <a:p>
            <a:pPr marL="457200" indent="-457200" algn="l" defTabSz="457200">
              <a:spcBef>
                <a:spcPts val="1200"/>
              </a:spcBef>
              <a:buFont typeface="Wingdings" panose="05000000000000000000" pitchFamily="2" charset="2"/>
              <a:buChar char="§"/>
              <a:defRPr sz="3000"/>
            </a:pPr>
            <a:r>
              <a:rPr lang="fr-FR" dirty="0" smtClean="0"/>
              <a:t>Link </a:t>
            </a:r>
            <a:r>
              <a:rPr lang="fr-FR" dirty="0" err="1" smtClean="0"/>
              <a:t>can</a:t>
            </a:r>
            <a:r>
              <a:rPr lang="fr-FR" dirty="0" smtClean="0"/>
              <a:t> support down to </a:t>
            </a:r>
            <a:r>
              <a:rPr lang="fr-FR" dirty="0" err="1" smtClean="0"/>
              <a:t>below</a:t>
            </a:r>
            <a:r>
              <a:rPr lang="fr-FR" dirty="0" smtClean="0"/>
              <a:t> to 10</a:t>
            </a:r>
            <a:r>
              <a:rPr lang="fr-FR" baseline="30000" dirty="0" smtClean="0"/>
              <a:t>-19</a:t>
            </a:r>
            <a:endParaRPr baseline="30000" dirty="0"/>
          </a:p>
          <a:p>
            <a:pPr marL="457200" indent="-457200" algn="l" defTabSz="457200">
              <a:spcBef>
                <a:spcPts val="1200"/>
              </a:spcBef>
              <a:buFont typeface="Wingdings" panose="05000000000000000000" pitchFamily="2" charset="2"/>
              <a:buChar char="§"/>
              <a:defRPr sz="3000"/>
            </a:pPr>
            <a:r>
              <a:rPr lang="en-US" dirty="0" smtClean="0"/>
              <a:t>E</a:t>
            </a:r>
            <a:r>
              <a:rPr dirty="0" smtClean="0"/>
              <a:t>xtended: </a:t>
            </a:r>
            <a:r>
              <a:rPr dirty="0"/>
              <a:t>NPL (UK) connected, INRIM (IT) in </a:t>
            </a:r>
            <a:r>
              <a:rPr dirty="0" smtClean="0"/>
              <a:t>progress</a:t>
            </a:r>
            <a:r>
              <a:rPr lang="fr-FR" dirty="0" smtClean="0"/>
              <a:t>, </a:t>
            </a:r>
            <a:r>
              <a:rPr lang="fr-FR" dirty="0" err="1" smtClean="0"/>
              <a:t>other</a:t>
            </a:r>
            <a:r>
              <a:rPr lang="fr-FR" dirty="0" smtClean="0"/>
              <a:t> locations?</a:t>
            </a:r>
            <a:endParaRPr dirty="0"/>
          </a:p>
        </p:txBody>
      </p:sp>
      <p:sp>
        <p:nvSpPr>
          <p:cNvPr id="230" name="Shape 230"/>
          <p:cNvSpPr/>
          <p:nvPr/>
        </p:nvSpPr>
        <p:spPr>
          <a:xfrm>
            <a:off x="266794" y="1026671"/>
            <a:ext cx="6922072" cy="6477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b="1">
                <a:latin typeface="Helvetica"/>
                <a:ea typeface="Helvetica"/>
                <a:cs typeface="Helvetica"/>
                <a:sym typeface="Helvetica"/>
              </a:defRPr>
            </a:lvl1pPr>
          </a:lstStyle>
          <a:p>
            <a:r>
              <a:t>SYRTE, LPL, PTB collaboration</a:t>
            </a:r>
          </a:p>
        </p:txBody>
      </p:sp>
      <p:grpSp>
        <p:nvGrpSpPr>
          <p:cNvPr id="233" name="Group 233"/>
          <p:cNvGrpSpPr/>
          <p:nvPr/>
        </p:nvGrpSpPr>
        <p:grpSpPr>
          <a:xfrm>
            <a:off x="611752" y="2174190"/>
            <a:ext cx="8707903" cy="5860296"/>
            <a:chOff x="336487" y="0"/>
            <a:chExt cx="5041177" cy="3101800"/>
          </a:xfrm>
        </p:grpSpPr>
        <p:pic>
          <p:nvPicPr>
            <p:cNvPr id="231" name="pasted-image.tiff"/>
            <p:cNvPicPr>
              <a:picLocks noChangeAspect="1"/>
            </p:cNvPicPr>
            <p:nvPr/>
          </p:nvPicPr>
          <p:blipFill>
            <a:blip r:embed="rId3">
              <a:extLst/>
            </a:blip>
            <a:stretch>
              <a:fillRect/>
            </a:stretch>
          </p:blipFill>
          <p:spPr>
            <a:xfrm>
              <a:off x="336487" y="0"/>
              <a:ext cx="4368203" cy="2673026"/>
            </a:xfrm>
            <a:prstGeom prst="rect">
              <a:avLst/>
            </a:prstGeom>
            <a:ln w="12700" cap="flat">
              <a:noFill/>
              <a:miter lim="400000"/>
            </a:ln>
            <a:effectLst/>
          </p:spPr>
        </p:pic>
        <p:sp>
          <p:nvSpPr>
            <p:cNvPr id="232" name="Shape 232"/>
            <p:cNvSpPr/>
            <p:nvPr/>
          </p:nvSpPr>
          <p:spPr>
            <a:xfrm>
              <a:off x="336487" y="2695395"/>
              <a:ext cx="5041177" cy="4064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algn="l">
                <a:spcBef>
                  <a:spcPts val="1200"/>
                </a:spcBef>
                <a:defRPr sz="2000" i="1"/>
              </a:pPr>
              <a:r>
                <a:rPr dirty="0"/>
                <a:t>C </a:t>
              </a:r>
              <a:r>
                <a:rPr dirty="0" err="1"/>
                <a:t>Lisdat</a:t>
              </a:r>
              <a:r>
                <a:rPr dirty="0"/>
                <a:t> et al., Nat. Comm. </a:t>
              </a:r>
              <a:r>
                <a:rPr b="1" dirty="0">
                  <a:latin typeface="Helvetica"/>
                  <a:ea typeface="Helvetica"/>
                  <a:cs typeface="Helvetica"/>
                  <a:sym typeface="Helvetica"/>
                </a:rPr>
                <a:t>7</a:t>
              </a:r>
              <a:r>
                <a:rPr dirty="0"/>
                <a:t>, 12443 (2016)</a:t>
              </a:r>
            </a:p>
          </p:txBody>
        </p:sp>
      </p:grpSp>
      <p:pic>
        <p:nvPicPr>
          <p:cNvPr id="2" name="Image 1"/>
          <p:cNvPicPr>
            <a:picLocks noChangeAspect="1"/>
          </p:cNvPicPr>
          <p:nvPr/>
        </p:nvPicPr>
        <p:blipFill>
          <a:blip r:embed="rId4"/>
          <a:stretch>
            <a:fillRect/>
          </a:stretch>
        </p:blipFill>
        <p:spPr>
          <a:xfrm>
            <a:off x="8599543" y="2800289"/>
            <a:ext cx="3697335" cy="3371205"/>
          </a:xfrm>
          <a:prstGeom prst="rect">
            <a:avLst/>
          </a:prstGeom>
        </p:spPr>
      </p:pic>
      <p:sp>
        <p:nvSpPr>
          <p:cNvPr id="9" name="Shape 352"/>
          <p:cNvSpPr/>
          <p:nvPr/>
        </p:nvSpPr>
        <p:spPr>
          <a:xfrm>
            <a:off x="8325279" y="6491902"/>
            <a:ext cx="4679522" cy="4064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a:defRPr sz="2000"/>
            </a:pPr>
            <a:r>
              <a:rPr dirty="0"/>
              <a:t>F. </a:t>
            </a:r>
            <a:r>
              <a:rPr dirty="0" err="1"/>
              <a:t>Riehle</a:t>
            </a:r>
            <a:r>
              <a:rPr dirty="0"/>
              <a:t> </a:t>
            </a:r>
            <a:r>
              <a:rPr i="1" dirty="0"/>
              <a:t>et al.</a:t>
            </a:r>
            <a:r>
              <a:rPr dirty="0"/>
              <a:t>, </a:t>
            </a:r>
            <a:r>
              <a:rPr dirty="0" err="1"/>
              <a:t>Metrologia</a:t>
            </a:r>
            <a:r>
              <a:rPr dirty="0"/>
              <a:t> </a:t>
            </a:r>
            <a:r>
              <a:rPr b="1" dirty="0">
                <a:latin typeface="Helvetica"/>
                <a:ea typeface="Helvetica"/>
                <a:cs typeface="Helvetica"/>
                <a:sym typeface="Helvetica"/>
              </a:rPr>
              <a:t>55</a:t>
            </a:r>
            <a:r>
              <a:rPr dirty="0"/>
              <a:t> 188 (2018)</a:t>
            </a:r>
          </a:p>
        </p:txBody>
      </p:sp>
      <p:pic>
        <p:nvPicPr>
          <p:cNvPr id="11" name="Image 10"/>
          <p:cNvPicPr>
            <a:picLocks/>
          </p:cNvPicPr>
          <p:nvPr/>
        </p:nvPicPr>
        <p:blipFill>
          <a:blip r:embed="rId5">
            <a:extLst/>
          </a:blip>
          <a:stretch>
            <a:fillRect/>
          </a:stretch>
        </p:blipFill>
        <p:spPr>
          <a:xfrm rot="16975162">
            <a:off x="10075469" y="4709737"/>
            <a:ext cx="2246329" cy="76201"/>
          </a:xfrm>
          <a:prstGeom prst="rect">
            <a:avLst/>
          </a:prstGeom>
        </p:spPr>
      </p:pic>
      <p:sp>
        <p:nvSpPr>
          <p:cNvPr id="3" name="Espace réservé du numéro de diapositive 2"/>
          <p:cNvSpPr>
            <a:spLocks noGrp="1"/>
          </p:cNvSpPr>
          <p:nvPr>
            <p:ph type="sldNum" sz="quarter" idx="2"/>
          </p:nvPr>
        </p:nvSpPr>
        <p:spPr>
          <a:xfrm>
            <a:off x="12469710" y="82923"/>
            <a:ext cx="368504" cy="381000"/>
          </a:xfrm>
        </p:spPr>
        <p:txBody>
          <a:bodyPr/>
          <a:lstStyle/>
          <a:p>
            <a:fld id="{86CB4B4D-7CA3-9044-876B-883B54F8677D}" type="slidenum">
              <a:rPr lang="en-US" smtClean="0"/>
              <a:t>6</a:t>
            </a:fld>
            <a:endParaRPr lang="en-US"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 grpId="1"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8" name="HgVsYbPTB.png"/>
          <p:cNvPicPr>
            <a:picLocks noChangeAspect="1"/>
          </p:cNvPicPr>
          <p:nvPr/>
        </p:nvPicPr>
        <p:blipFill>
          <a:blip r:embed="rId2">
            <a:extLst/>
          </a:blip>
          <a:stretch>
            <a:fillRect/>
          </a:stretch>
        </p:blipFill>
        <p:spPr>
          <a:xfrm>
            <a:off x="1047987" y="1834614"/>
            <a:ext cx="9427160" cy="7070371"/>
          </a:xfrm>
          <a:prstGeom prst="rect">
            <a:avLst/>
          </a:prstGeom>
          <a:ln w="12700">
            <a:miter lim="400000"/>
          </a:ln>
        </p:spPr>
      </p:pic>
      <p:sp>
        <p:nvSpPr>
          <p:cNvPr id="239" name="Shape 239"/>
          <p:cNvSpPr>
            <a:spLocks noGrp="1"/>
          </p:cNvSpPr>
          <p:nvPr>
            <p:ph type="title"/>
          </p:nvPr>
        </p:nvSpPr>
        <p:spPr>
          <a:prstGeom prst="rect">
            <a:avLst/>
          </a:prstGeom>
        </p:spPr>
        <p:txBody>
          <a:bodyPr/>
          <a:lstStyle>
            <a:lvl1pPr defTabSz="455675">
              <a:defRPr sz="4680"/>
            </a:lvl1pPr>
          </a:lstStyle>
          <a:p>
            <a:r>
              <a:rPr lang="fr-FR" dirty="0" err="1" smtClean="0"/>
              <a:t>Exploiting</a:t>
            </a:r>
            <a:r>
              <a:rPr lang="fr-FR" dirty="0" smtClean="0"/>
              <a:t> the </a:t>
            </a:r>
            <a:r>
              <a:rPr lang="fr-FR" dirty="0" err="1" smtClean="0"/>
              <a:t>link</a:t>
            </a:r>
            <a:r>
              <a:rPr lang="fr-FR" dirty="0" smtClean="0"/>
              <a:t>!  New </a:t>
            </a:r>
            <a:r>
              <a:rPr lang="fr-FR" dirty="0" err="1" smtClean="0"/>
              <a:t>freq</a:t>
            </a:r>
            <a:r>
              <a:rPr lang="fr-FR" dirty="0" smtClean="0"/>
              <a:t> ratio!</a:t>
            </a:r>
            <a:endParaRPr dirty="0"/>
          </a:p>
        </p:txBody>
      </p:sp>
      <p:sp>
        <p:nvSpPr>
          <p:cNvPr id="240" name="Shape 240"/>
          <p:cNvSpPr/>
          <p:nvPr/>
        </p:nvSpPr>
        <p:spPr>
          <a:xfrm>
            <a:off x="122757" y="8744515"/>
            <a:ext cx="12759285" cy="6477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defTabSz="1300480">
              <a:spcBef>
                <a:spcPts val="600"/>
              </a:spcBef>
            </a:pPr>
            <a:r>
              <a:t>First direct Hg/Yb</a:t>
            </a:r>
            <a:r>
              <a:rPr baseline="31999"/>
              <a:t>+</a:t>
            </a:r>
            <a:r>
              <a:t>(E3) measurement</a:t>
            </a:r>
          </a:p>
        </p:txBody>
      </p:sp>
      <p:sp>
        <p:nvSpPr>
          <p:cNvPr id="241" name="Shape 241"/>
          <p:cNvSpPr/>
          <p:nvPr/>
        </p:nvSpPr>
        <p:spPr>
          <a:xfrm>
            <a:off x="211657" y="1200150"/>
            <a:ext cx="12759286" cy="6477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l" defTabSz="1300480">
              <a:spcBef>
                <a:spcPts val="600"/>
              </a:spcBef>
              <a:defRPr>
                <a:latin typeface="Helvetica"/>
                <a:ea typeface="Helvetica"/>
                <a:cs typeface="Helvetica"/>
                <a:sym typeface="Helvetica"/>
              </a:defRPr>
            </a:lvl1pPr>
          </a:lstStyle>
          <a:p>
            <a:r>
              <a:t>Distant comparison with Yb+ ion clock at PTB, 99h (2017):</a:t>
            </a:r>
          </a:p>
        </p:txBody>
      </p:sp>
      <p:sp>
        <p:nvSpPr>
          <p:cNvPr id="242" name="Shape 242"/>
          <p:cNvSpPr/>
          <p:nvPr/>
        </p:nvSpPr>
        <p:spPr>
          <a:xfrm rot="20220000">
            <a:off x="7426745" y="4015809"/>
            <a:ext cx="4188272" cy="673101"/>
          </a:xfrm>
          <a:prstGeom prst="rect">
            <a:avLst/>
          </a:prstGeom>
          <a:solidFill>
            <a:srgbClr val="FFFFFF"/>
          </a:solidFill>
          <a:ln w="25400">
            <a:solidFill>
              <a:srgbClr val="000000"/>
            </a:solidFill>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defRPr b="1">
                <a:solidFill>
                  <a:schemeClr val="accent4"/>
                </a:solidFill>
                <a:latin typeface="Helvetica"/>
                <a:ea typeface="Helvetica"/>
                <a:cs typeface="Helvetica"/>
                <a:sym typeface="Helvetica"/>
              </a:defRPr>
            </a:pPr>
            <a:r>
              <a:t>2 x 10</a:t>
            </a:r>
            <a:r>
              <a:rPr baseline="31999"/>
              <a:t>-17</a:t>
            </a:r>
            <a:r>
              <a:t> resolution</a:t>
            </a:r>
          </a:p>
        </p:txBody>
      </p:sp>
      <p:sp>
        <p:nvSpPr>
          <p:cNvPr id="2" name="Espace réservé du numéro de diapositive 1"/>
          <p:cNvSpPr>
            <a:spLocks noGrp="1"/>
          </p:cNvSpPr>
          <p:nvPr>
            <p:ph type="sldNum" sz="quarter" idx="2"/>
          </p:nvPr>
        </p:nvSpPr>
        <p:spPr>
          <a:xfrm>
            <a:off x="12513538" y="82923"/>
            <a:ext cx="368504" cy="381000"/>
          </a:xfrm>
        </p:spPr>
        <p:txBody>
          <a:bodyPr/>
          <a:lstStyle/>
          <a:p>
            <a:fld id="{86CB4B4D-7CA3-9044-876B-883B54F8677D}" type="slidenum">
              <a:rPr lang="en-US" smtClean="0"/>
              <a:t>7</a:t>
            </a:fld>
            <a:endParaRPr lang="en-US"/>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 grpId="1"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Shape 244"/>
          <p:cNvSpPr>
            <a:spLocks noGrp="1"/>
          </p:cNvSpPr>
          <p:nvPr>
            <p:ph type="title"/>
          </p:nvPr>
        </p:nvSpPr>
        <p:spPr>
          <a:prstGeom prst="rect">
            <a:avLst/>
          </a:prstGeom>
        </p:spPr>
        <p:txBody>
          <a:bodyPr/>
          <a:lstStyle>
            <a:lvl1pPr defTabSz="455675">
              <a:defRPr sz="4680"/>
            </a:lvl1pPr>
          </a:lstStyle>
          <a:p>
            <a:r>
              <a:t>Ultimate check: frequency comparison</a:t>
            </a:r>
          </a:p>
        </p:txBody>
      </p:sp>
      <p:sp>
        <p:nvSpPr>
          <p:cNvPr id="245" name="Shape 245"/>
          <p:cNvSpPr/>
          <p:nvPr/>
        </p:nvSpPr>
        <p:spPr>
          <a:xfrm>
            <a:off x="211657" y="1200150"/>
            <a:ext cx="12759286" cy="6477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l" defTabSz="1300480">
              <a:spcBef>
                <a:spcPts val="600"/>
              </a:spcBef>
              <a:defRPr>
                <a:latin typeface="Helvetica"/>
                <a:ea typeface="Helvetica"/>
                <a:cs typeface="Helvetica"/>
                <a:sym typeface="Helvetica"/>
              </a:defRPr>
            </a:lvl1pPr>
          </a:lstStyle>
          <a:p>
            <a:r>
              <a:t>Distant comparison with Sr clock at PTB, 99h (2017):</a:t>
            </a:r>
          </a:p>
        </p:txBody>
      </p:sp>
      <p:pic>
        <p:nvPicPr>
          <p:cNvPr id="246" name="HgVsSrPTB.png"/>
          <p:cNvPicPr>
            <a:picLocks noChangeAspect="1"/>
          </p:cNvPicPr>
          <p:nvPr/>
        </p:nvPicPr>
        <p:blipFill>
          <a:blip r:embed="rId3">
            <a:extLst/>
          </a:blip>
          <a:stretch>
            <a:fillRect/>
          </a:stretch>
        </p:blipFill>
        <p:spPr>
          <a:xfrm>
            <a:off x="427566" y="1752600"/>
            <a:ext cx="10668002" cy="8001000"/>
          </a:xfrm>
          <a:prstGeom prst="rect">
            <a:avLst/>
          </a:prstGeom>
          <a:ln w="12700">
            <a:miter lim="400000"/>
          </a:ln>
        </p:spPr>
      </p:pic>
      <p:sp>
        <p:nvSpPr>
          <p:cNvPr id="2" name="Espace réservé du numéro de diapositive 1"/>
          <p:cNvSpPr>
            <a:spLocks noGrp="1"/>
          </p:cNvSpPr>
          <p:nvPr>
            <p:ph type="sldNum" sz="quarter" idx="2"/>
          </p:nvPr>
        </p:nvSpPr>
        <p:spPr>
          <a:xfrm>
            <a:off x="12498286" y="82923"/>
            <a:ext cx="368504" cy="381000"/>
          </a:xfrm>
        </p:spPr>
        <p:txBody>
          <a:bodyPr/>
          <a:lstStyle/>
          <a:p>
            <a:fld id="{86CB4B4D-7CA3-9044-876B-883B54F8677D}" type="slidenum">
              <a:rPr lang="en-US" smtClean="0"/>
              <a:t>8</a:t>
            </a:fld>
            <a:endParaRPr lang="en-US" dirty="0"/>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Shape 248"/>
          <p:cNvSpPr>
            <a:spLocks noGrp="1"/>
          </p:cNvSpPr>
          <p:nvPr>
            <p:ph type="title"/>
          </p:nvPr>
        </p:nvSpPr>
        <p:spPr>
          <a:prstGeom prst="rect">
            <a:avLst/>
          </a:prstGeom>
        </p:spPr>
        <p:txBody>
          <a:bodyPr>
            <a:normAutofit fontScale="90000"/>
          </a:bodyPr>
          <a:lstStyle>
            <a:lvl1pPr defTabSz="508254">
              <a:defRPr sz="5220"/>
            </a:lvl1pPr>
          </a:lstStyle>
          <a:p>
            <a:r>
              <a:rPr dirty="0"/>
              <a:t>Mercury uncertainty budget (</a:t>
            </a:r>
            <a:r>
              <a:rPr dirty="0" smtClean="0"/>
              <a:t>201</a:t>
            </a:r>
            <a:r>
              <a:rPr lang="en-US" dirty="0" smtClean="0"/>
              <a:t>7</a:t>
            </a:r>
            <a:r>
              <a:rPr dirty="0" smtClean="0"/>
              <a:t>)</a:t>
            </a:r>
            <a:endParaRPr dirty="0"/>
          </a:p>
        </p:txBody>
      </p:sp>
      <p:graphicFrame>
        <p:nvGraphicFramePr>
          <p:cNvPr id="249" name="Table 249"/>
          <p:cNvGraphicFramePr/>
          <p:nvPr>
            <p:extLst>
              <p:ext uri="{D42A27DB-BD31-4B8C-83A1-F6EECF244321}">
                <p14:modId xmlns:p14="http://schemas.microsoft.com/office/powerpoint/2010/main" val="102793733"/>
              </p:ext>
            </p:extLst>
          </p:nvPr>
        </p:nvGraphicFramePr>
        <p:xfrm>
          <a:off x="779440" y="3664125"/>
          <a:ext cx="11848800" cy="5889829"/>
        </p:xfrm>
        <a:graphic>
          <a:graphicData uri="http://schemas.openxmlformats.org/drawingml/2006/table">
            <a:tbl>
              <a:tblPr firstRow="1" firstCol="1">
                <a:tableStyleId>{33BA23B1-9221-436E-865A-0063620EA4FD}</a:tableStyleId>
              </a:tblPr>
              <a:tblGrid>
                <a:gridCol w="5744426"/>
                <a:gridCol w="3052187"/>
                <a:gridCol w="3052187"/>
              </a:tblGrid>
              <a:tr h="508520">
                <a:tc>
                  <a:txBody>
                    <a:bodyPr/>
                    <a:lstStyle/>
                    <a:p>
                      <a:pPr defTabSz="914400">
                        <a:defRPr sz="2600">
                          <a:sym typeface="Helvetica"/>
                        </a:defRPr>
                      </a:pPr>
                      <a:endParaRPr dirty="0"/>
                    </a:p>
                  </a:txBody>
                  <a:tcPr marL="50800" marR="50800" marT="50800" marB="50800" anchor="ctr" horzOverflow="overflow"/>
                </a:tc>
                <a:tc>
                  <a:txBody>
                    <a:bodyPr/>
                    <a:lstStyle/>
                    <a:p>
                      <a:pPr defTabSz="914400">
                        <a:defRPr sz="2600">
                          <a:sym typeface="Helvetica"/>
                        </a:defRPr>
                      </a:pPr>
                      <a:r>
                        <a:t>Correction (10</a:t>
                      </a:r>
                      <a:r>
                        <a:rPr baseline="31999"/>
                        <a:t>-17</a:t>
                      </a:r>
                      <a:r>
                        <a:t>)</a:t>
                      </a:r>
                    </a:p>
                  </a:txBody>
                  <a:tcPr marL="50800" marR="50800" marT="50800" marB="50800" anchor="ctr" horzOverflow="overflow"/>
                </a:tc>
                <a:tc>
                  <a:txBody>
                    <a:bodyPr/>
                    <a:lstStyle/>
                    <a:p>
                      <a:pPr defTabSz="914400">
                        <a:defRPr sz="2600">
                          <a:sym typeface="Helvetica"/>
                        </a:defRPr>
                      </a:pPr>
                      <a:r>
                        <a:t>Uncertainty (10</a:t>
                      </a:r>
                      <a:r>
                        <a:rPr baseline="31999"/>
                        <a:t>-17</a:t>
                      </a:r>
                      <a:r>
                        <a:t>)</a:t>
                      </a:r>
                    </a:p>
                  </a:txBody>
                  <a:tcPr marL="50800" marR="50800" marT="50800" marB="50800" anchor="ctr" horzOverflow="overflow"/>
                </a:tc>
              </a:tr>
              <a:tr h="513307">
                <a:tc>
                  <a:txBody>
                    <a:bodyPr/>
                    <a:lstStyle/>
                    <a:p>
                      <a:pPr defTabSz="914400">
                        <a:defRPr b="0">
                          <a:solidFill>
                            <a:srgbClr val="000000"/>
                          </a:solidFill>
                        </a:defRPr>
                      </a:pPr>
                      <a:r>
                        <a:rPr sz="2600" b="1">
                          <a:solidFill>
                            <a:srgbClr val="FFFFFF"/>
                          </a:solidFill>
                          <a:sym typeface="Helvetica"/>
                        </a:rPr>
                        <a:t>Second order Zeeman</a:t>
                      </a:r>
                    </a:p>
                  </a:txBody>
                  <a:tcPr marL="50800" marR="50800" marT="50800" marB="50800" anchor="ctr" horzOverflow="overflow"/>
                </a:tc>
                <a:tc>
                  <a:txBody>
                    <a:bodyPr/>
                    <a:lstStyle/>
                    <a:p>
                      <a:pPr defTabSz="914400"/>
                      <a:r>
                        <a:rPr sz="2600" dirty="0"/>
                        <a:t>0.7</a:t>
                      </a:r>
                    </a:p>
                  </a:txBody>
                  <a:tcPr marL="50800" marR="50800" marT="50800" marB="50800" anchor="ctr" horzOverflow="overflow">
                    <a:solidFill>
                      <a:schemeClr val="accent6">
                        <a:satOff val="24555"/>
                        <a:lumOff val="22232"/>
                      </a:schemeClr>
                    </a:solidFill>
                  </a:tcPr>
                </a:tc>
                <a:tc>
                  <a:txBody>
                    <a:bodyPr/>
                    <a:lstStyle/>
                    <a:p>
                      <a:pPr defTabSz="914400"/>
                      <a:r>
                        <a:rPr sz="2600"/>
                        <a:t>0.7</a:t>
                      </a:r>
                    </a:p>
                  </a:txBody>
                  <a:tcPr marL="50800" marR="50800" marT="50800" marB="50800" anchor="ctr" horzOverflow="overflow">
                    <a:solidFill>
                      <a:schemeClr val="accent6">
                        <a:satOff val="24555"/>
                        <a:lumOff val="22232"/>
                      </a:schemeClr>
                    </a:solidFill>
                  </a:tcPr>
                </a:tc>
              </a:tr>
              <a:tr h="513307">
                <a:tc>
                  <a:txBody>
                    <a:bodyPr/>
                    <a:lstStyle/>
                    <a:p>
                      <a:pPr defTabSz="914400">
                        <a:defRPr b="0">
                          <a:solidFill>
                            <a:srgbClr val="000000"/>
                          </a:solidFill>
                        </a:defRPr>
                      </a:pPr>
                      <a:r>
                        <a:rPr sz="2600" b="1">
                          <a:solidFill>
                            <a:srgbClr val="FFFFFF"/>
                          </a:solidFill>
                          <a:sym typeface="Helvetica"/>
                        </a:rPr>
                        <a:t>Cold collisions</a:t>
                      </a:r>
                    </a:p>
                  </a:txBody>
                  <a:tcPr marL="50800" marR="50800" marT="50800" marB="50800" anchor="ctr" horzOverflow="overflow"/>
                </a:tc>
                <a:tc>
                  <a:txBody>
                    <a:bodyPr/>
                    <a:lstStyle/>
                    <a:p>
                      <a:pPr defTabSz="914400"/>
                      <a:r>
                        <a:rPr sz="2600"/>
                        <a:t>-3.1</a:t>
                      </a:r>
                    </a:p>
                  </a:txBody>
                  <a:tcPr marL="50800" marR="50800" marT="50800" marB="50800" anchor="ctr" horzOverflow="overflow">
                    <a:solidFill>
                      <a:schemeClr val="accent6">
                        <a:satOff val="24555"/>
                        <a:lumOff val="22232"/>
                      </a:schemeClr>
                    </a:solidFill>
                  </a:tcPr>
                </a:tc>
                <a:tc>
                  <a:txBody>
                    <a:bodyPr/>
                    <a:lstStyle/>
                    <a:p>
                      <a:pPr defTabSz="914400"/>
                      <a:r>
                        <a:rPr sz="2600"/>
                        <a:t>2.5</a:t>
                      </a:r>
                    </a:p>
                  </a:txBody>
                  <a:tcPr marL="50800" marR="50800" marT="50800" marB="50800" anchor="ctr" horzOverflow="overflow">
                    <a:solidFill>
                      <a:schemeClr val="accent6">
                        <a:satOff val="24555"/>
                        <a:lumOff val="22232"/>
                      </a:schemeClr>
                    </a:solidFill>
                  </a:tcPr>
                </a:tc>
              </a:tr>
              <a:tr h="513307">
                <a:tc>
                  <a:txBody>
                    <a:bodyPr/>
                    <a:lstStyle/>
                    <a:p>
                      <a:pPr defTabSz="914400">
                        <a:defRPr b="0">
                          <a:solidFill>
                            <a:srgbClr val="000000"/>
                          </a:solidFill>
                        </a:defRPr>
                      </a:pPr>
                      <a:r>
                        <a:rPr sz="2600" b="1">
                          <a:solidFill>
                            <a:srgbClr val="FFFFFF"/>
                          </a:solidFill>
                          <a:sym typeface="Helvetica"/>
                        </a:rPr>
                        <a:t>Background gas collisions</a:t>
                      </a:r>
                    </a:p>
                  </a:txBody>
                  <a:tcPr marL="50800" marR="50800" marT="50800" marB="50800" anchor="ctr" horzOverflow="overflow"/>
                </a:tc>
                <a:tc>
                  <a:txBody>
                    <a:bodyPr/>
                    <a:lstStyle/>
                    <a:p>
                      <a:pPr defTabSz="914400"/>
                      <a:r>
                        <a:rPr sz="2600"/>
                        <a:t>0</a:t>
                      </a:r>
                    </a:p>
                  </a:txBody>
                  <a:tcPr marL="50800" marR="50800" marT="50800" marB="50800" anchor="ctr" horzOverflow="overflow">
                    <a:solidFill>
                      <a:schemeClr val="accent5">
                        <a:hueOff val="-444211"/>
                        <a:satOff val="-14915"/>
                        <a:lumOff val="22857"/>
                      </a:schemeClr>
                    </a:solidFill>
                  </a:tcPr>
                </a:tc>
                <a:tc>
                  <a:txBody>
                    <a:bodyPr/>
                    <a:lstStyle/>
                    <a:p>
                      <a:pPr defTabSz="914400"/>
                      <a:r>
                        <a:rPr sz="2600"/>
                        <a:t>2.0</a:t>
                      </a:r>
                    </a:p>
                  </a:txBody>
                  <a:tcPr marL="50800" marR="50800" marT="50800" marB="50800" anchor="ctr" horzOverflow="overflow">
                    <a:solidFill>
                      <a:schemeClr val="accent5">
                        <a:hueOff val="-444211"/>
                        <a:satOff val="-14915"/>
                        <a:lumOff val="22857"/>
                      </a:schemeClr>
                    </a:solidFill>
                  </a:tcPr>
                </a:tc>
              </a:tr>
              <a:tr h="513307">
                <a:tc>
                  <a:txBody>
                    <a:bodyPr/>
                    <a:lstStyle/>
                    <a:p>
                      <a:pPr defTabSz="914400">
                        <a:defRPr b="0">
                          <a:solidFill>
                            <a:srgbClr val="000000"/>
                          </a:solidFill>
                        </a:defRPr>
                      </a:pPr>
                      <a:r>
                        <a:rPr sz="2600" b="1" dirty="0">
                          <a:solidFill>
                            <a:srgbClr val="FFFFFF"/>
                          </a:solidFill>
                          <a:sym typeface="Helvetica"/>
                        </a:rPr>
                        <a:t>Lattice light shift linear
</a:t>
                      </a:r>
                    </a:p>
                  </a:txBody>
                  <a:tcPr marL="50800" marR="50800" marT="50800" marB="50800" anchor="ctr" horzOverflow="overflow"/>
                </a:tc>
                <a:tc>
                  <a:txBody>
                    <a:bodyPr/>
                    <a:lstStyle/>
                    <a:p>
                      <a:pPr defTabSz="914400"/>
                      <a:r>
                        <a:rPr lang="en-US" sz="2600" b="0" dirty="0" smtClean="0">
                          <a:latin typeface="Helvetica"/>
                          <a:ea typeface="Helvetica"/>
                          <a:cs typeface="Helvetica"/>
                          <a:sym typeface="Helvetica"/>
                        </a:rPr>
                        <a:t>4</a:t>
                      </a:r>
                      <a:endParaRPr sz="2600" b="0" dirty="0" smtClean="0">
                        <a:latin typeface="Helvetica"/>
                        <a:ea typeface="Helvetica"/>
                        <a:cs typeface="Helvetica"/>
                        <a:sym typeface="Helvetica"/>
                      </a:endParaRPr>
                    </a:p>
                  </a:txBody>
                  <a:tcPr marL="50800" marR="50800" marT="50800" marB="50800" anchor="ctr" horzOverflow="overflow">
                    <a:solidFill>
                      <a:schemeClr val="accent6">
                        <a:satOff val="24555"/>
                        <a:lumOff val="22232"/>
                      </a:schemeClr>
                    </a:solidFill>
                  </a:tcPr>
                </a:tc>
                <a:tc>
                  <a:txBody>
                    <a:bodyPr/>
                    <a:lstStyle/>
                    <a:p>
                      <a:pPr defTabSz="914400"/>
                      <a:r>
                        <a:rPr lang="en-US" sz="2600" b="1" dirty="0" smtClean="0">
                          <a:latin typeface="Helvetica"/>
                          <a:ea typeface="Helvetica"/>
                          <a:cs typeface="Helvetica"/>
                          <a:sym typeface="Helvetica"/>
                        </a:rPr>
                        <a:t>13.8</a:t>
                      </a:r>
                      <a:endParaRPr sz="2600" b="1" dirty="0" smtClean="0">
                        <a:latin typeface="Helvetica"/>
                        <a:ea typeface="Helvetica"/>
                        <a:cs typeface="Helvetica"/>
                        <a:sym typeface="Helvetica"/>
                      </a:endParaRPr>
                    </a:p>
                  </a:txBody>
                  <a:tcPr marL="50800" marR="50800" marT="50800" marB="50800" anchor="ctr" horzOverflow="overflow">
                    <a:solidFill>
                      <a:schemeClr val="accent6">
                        <a:satOff val="24555"/>
                        <a:lumOff val="22232"/>
                      </a:schemeClr>
                    </a:solidFill>
                  </a:tcPr>
                </a:tc>
              </a:tr>
              <a:tr h="513307">
                <a:tc>
                  <a:txBody>
                    <a:bodyPr/>
                    <a:lstStyle/>
                    <a:p>
                      <a:pPr defTabSz="914400">
                        <a:defRPr b="0">
                          <a:solidFill>
                            <a:srgbClr val="000000"/>
                          </a:solidFill>
                        </a:defRPr>
                      </a:pPr>
                      <a:r>
                        <a:rPr sz="2600" b="1">
                          <a:solidFill>
                            <a:srgbClr val="FFFFFF"/>
                          </a:solidFill>
                          <a:sym typeface="Helvetica"/>
                        </a:rPr>
                        <a:t>Lattice light shift non-linear
</a:t>
                      </a:r>
                    </a:p>
                  </a:txBody>
                  <a:tcPr marL="50800" marR="50800" marT="50800" marB="50800" anchor="ctr" horzOverflow="overflow"/>
                </a:tc>
                <a:tc>
                  <a:txBody>
                    <a:bodyPr/>
                    <a:lstStyle/>
                    <a:p>
                      <a:pPr defTabSz="914400"/>
                      <a:r>
                        <a:rPr lang="en-US" sz="2600" b="0" dirty="0" smtClean="0">
                          <a:latin typeface="Helvetica"/>
                          <a:ea typeface="Helvetica"/>
                          <a:cs typeface="Helvetica"/>
                          <a:sym typeface="Helvetica"/>
                        </a:rPr>
                        <a:t>-6</a:t>
                      </a:r>
                      <a:endParaRPr sz="2600" b="0" dirty="0">
                        <a:latin typeface="Helvetica"/>
                        <a:ea typeface="Helvetica"/>
                        <a:cs typeface="Helvetica"/>
                        <a:sym typeface="Helvetica"/>
                      </a:endParaRPr>
                    </a:p>
                  </a:txBody>
                  <a:tcPr marL="50800" marR="50800" marT="50800" marB="50800" anchor="ctr" horzOverflow="overflow">
                    <a:solidFill>
                      <a:schemeClr val="accent4">
                        <a:hueOff val="384618"/>
                        <a:satOff val="3869"/>
                        <a:lumOff val="5802"/>
                      </a:schemeClr>
                    </a:solidFill>
                  </a:tcPr>
                </a:tc>
                <a:tc>
                  <a:txBody>
                    <a:bodyPr/>
                    <a:lstStyle/>
                    <a:p>
                      <a:pPr defTabSz="914400"/>
                      <a:r>
                        <a:rPr lang="en-US" sz="2600" b="0" dirty="0" smtClean="0">
                          <a:latin typeface="Helvetica"/>
                          <a:ea typeface="Helvetica"/>
                          <a:cs typeface="Helvetica"/>
                          <a:sym typeface="Helvetica"/>
                        </a:rPr>
                        <a:t>4</a:t>
                      </a:r>
                      <a:endParaRPr sz="2600" b="0" dirty="0">
                        <a:latin typeface="Helvetica"/>
                        <a:ea typeface="Helvetica"/>
                        <a:cs typeface="Helvetica"/>
                        <a:sym typeface="Helvetica"/>
                      </a:endParaRPr>
                    </a:p>
                  </a:txBody>
                  <a:tcPr marL="50800" marR="50800" marT="50800" marB="50800" anchor="ctr" horzOverflow="overflow">
                    <a:solidFill>
                      <a:schemeClr val="accent4">
                        <a:hueOff val="384618"/>
                        <a:satOff val="3869"/>
                        <a:lumOff val="5802"/>
                      </a:schemeClr>
                    </a:solidFill>
                  </a:tcPr>
                </a:tc>
              </a:tr>
              <a:tr h="513307">
                <a:tc>
                  <a:txBody>
                    <a:bodyPr/>
                    <a:lstStyle/>
                    <a:p>
                      <a:pPr defTabSz="914400">
                        <a:defRPr b="0">
                          <a:solidFill>
                            <a:srgbClr val="000000"/>
                          </a:solidFill>
                        </a:defRPr>
                      </a:pPr>
                      <a:r>
                        <a:rPr sz="2600" b="1">
                          <a:solidFill>
                            <a:srgbClr val="FFFFFF"/>
                          </a:solidFill>
                          <a:sym typeface="Helvetica"/>
                        </a:rPr>
                        <a:t>BBR</a:t>
                      </a:r>
                    </a:p>
                  </a:txBody>
                  <a:tcPr marL="50800" marR="50800" marT="50800" marB="50800" anchor="ctr" horzOverflow="overflow"/>
                </a:tc>
                <a:tc>
                  <a:txBody>
                    <a:bodyPr/>
                    <a:lstStyle/>
                    <a:p>
                      <a:pPr defTabSz="914400"/>
                      <a:r>
                        <a:rPr sz="2600" b="1">
                          <a:latin typeface="Helvetica"/>
                          <a:ea typeface="Helvetica"/>
                          <a:cs typeface="Helvetica"/>
                          <a:sym typeface="Helvetica"/>
                        </a:rPr>
                        <a:t>16.7</a:t>
                      </a:r>
                    </a:p>
                  </a:txBody>
                  <a:tcPr marL="50800" marR="50800" marT="50800" marB="50800" anchor="ctr" horzOverflow="overflow">
                    <a:solidFill>
                      <a:schemeClr val="accent4">
                        <a:hueOff val="384618"/>
                        <a:satOff val="3869"/>
                        <a:lumOff val="5802"/>
                      </a:schemeClr>
                    </a:solidFill>
                  </a:tcPr>
                </a:tc>
                <a:tc>
                  <a:txBody>
                    <a:bodyPr/>
                    <a:lstStyle/>
                    <a:p>
                      <a:pPr defTabSz="914400"/>
                      <a:r>
                        <a:rPr sz="2600"/>
                        <a:t>2.2</a:t>
                      </a:r>
                    </a:p>
                  </a:txBody>
                  <a:tcPr marL="50800" marR="50800" marT="50800" marB="50800" anchor="ctr" horzOverflow="overflow">
                    <a:solidFill>
                      <a:schemeClr val="accent4">
                        <a:hueOff val="384618"/>
                        <a:satOff val="3869"/>
                        <a:lumOff val="5802"/>
                      </a:schemeClr>
                    </a:solidFill>
                  </a:tcPr>
                </a:tc>
              </a:tr>
              <a:tr h="513307">
                <a:tc>
                  <a:txBody>
                    <a:bodyPr/>
                    <a:lstStyle/>
                    <a:p>
                      <a:pPr defTabSz="914400">
                        <a:defRPr b="0">
                          <a:solidFill>
                            <a:srgbClr val="000000"/>
                          </a:solidFill>
                        </a:defRPr>
                      </a:pPr>
                      <a:r>
                        <a:rPr sz="2600" b="1">
                          <a:solidFill>
                            <a:srgbClr val="FFFFFF"/>
                          </a:solidFill>
                          <a:sym typeface="Helvetica"/>
                        </a:rPr>
                        <a:t>Probe light shift</a:t>
                      </a:r>
                    </a:p>
                  </a:txBody>
                  <a:tcPr marL="50800" marR="50800" marT="50800" marB="50800" anchor="ctr" horzOverflow="overflow"/>
                </a:tc>
                <a:tc>
                  <a:txBody>
                    <a:bodyPr/>
                    <a:lstStyle/>
                    <a:p>
                      <a:pPr defTabSz="914400"/>
                      <a:r>
                        <a:rPr sz="2600"/>
                        <a:t>0</a:t>
                      </a:r>
                    </a:p>
                  </a:txBody>
                  <a:tcPr marL="50800" marR="50800" marT="50800" marB="50800" anchor="ctr" horzOverflow="overflow">
                    <a:lnB w="12700">
                      <a:solidFill>
                        <a:srgbClr val="53585F"/>
                      </a:solidFill>
                      <a:miter lim="400000"/>
                    </a:lnB>
                  </a:tcPr>
                </a:tc>
                <a:tc>
                  <a:txBody>
                    <a:bodyPr/>
                    <a:lstStyle/>
                    <a:p>
                      <a:pPr defTabSz="914400"/>
                      <a:r>
                        <a:rPr sz="2600"/>
                        <a:t>0.1</a:t>
                      </a:r>
                    </a:p>
                  </a:txBody>
                  <a:tcPr marL="50800" marR="50800" marT="50800" marB="50800" anchor="ctr" horzOverflow="overflow">
                    <a:lnB w="12700">
                      <a:solidFill>
                        <a:srgbClr val="53585F"/>
                      </a:solidFill>
                      <a:miter lim="400000"/>
                    </a:lnB>
                  </a:tcPr>
                </a:tc>
              </a:tr>
              <a:tr h="513307">
                <a:tc>
                  <a:txBody>
                    <a:bodyPr/>
                    <a:lstStyle/>
                    <a:p>
                      <a:pPr defTabSz="914400">
                        <a:defRPr b="0">
                          <a:solidFill>
                            <a:srgbClr val="000000"/>
                          </a:solidFill>
                        </a:defRPr>
                      </a:pPr>
                      <a:r>
                        <a:rPr sz="2600" b="1">
                          <a:solidFill>
                            <a:srgbClr val="FFFFFF"/>
                          </a:solidFill>
                          <a:sym typeface="Helvetica"/>
                        </a:rPr>
                        <a:t>AOM chirp</a:t>
                      </a:r>
                    </a:p>
                  </a:txBody>
                  <a:tcPr marL="50800" marR="50800" marT="50800" marB="50800" anchor="ctr" horzOverflow="overflow">
                    <a:lnR w="12700">
                      <a:solidFill>
                        <a:srgbClr val="53585F"/>
                      </a:solidFill>
                      <a:miter lim="400000"/>
                    </a:lnR>
                    <a:lnB w="38100">
                      <a:solidFill>
                        <a:srgbClr val="000000"/>
                      </a:solidFill>
                      <a:miter lim="400000"/>
                    </a:lnB>
                  </a:tcPr>
                </a:tc>
                <a:tc>
                  <a:txBody>
                    <a:bodyPr/>
                    <a:lstStyle/>
                    <a:p>
                      <a:pPr defTabSz="914400"/>
                      <a:r>
                        <a:rPr sz="2600"/>
                        <a:t>0.2</a:t>
                      </a:r>
                    </a:p>
                  </a:txBody>
                  <a:tcPr marL="50800" marR="50800" marT="50800" marB="50800" anchor="ctr" horzOverflow="overflow">
                    <a:lnL w="12700">
                      <a:solidFill>
                        <a:srgbClr val="53585F"/>
                      </a:solidFill>
                      <a:miter lim="400000"/>
                    </a:lnL>
                    <a:lnT w="12700">
                      <a:solidFill>
                        <a:srgbClr val="53585F"/>
                      </a:solidFill>
                      <a:miter lim="400000"/>
                    </a:lnT>
                    <a:lnB w="38100">
                      <a:solidFill>
                        <a:srgbClr val="53585F"/>
                      </a:solidFill>
                      <a:miter lim="400000"/>
                    </a:lnB>
                  </a:tcPr>
                </a:tc>
                <a:tc>
                  <a:txBody>
                    <a:bodyPr/>
                    <a:lstStyle/>
                    <a:p>
                      <a:pPr defTabSz="914400"/>
                      <a:r>
                        <a:rPr sz="2600"/>
                        <a:t>0.4</a:t>
                      </a:r>
                    </a:p>
                  </a:txBody>
                  <a:tcPr marL="50800" marR="50800" marT="50800" marB="50800" anchor="ctr" horzOverflow="overflow">
                    <a:lnR w="12700">
                      <a:solidFill>
                        <a:srgbClr val="53585F"/>
                      </a:solidFill>
                      <a:miter lim="400000"/>
                    </a:lnR>
                    <a:lnT w="12700">
                      <a:solidFill>
                        <a:srgbClr val="53585F"/>
                      </a:solidFill>
                      <a:miter lim="400000"/>
                    </a:lnT>
                    <a:lnB w="38100">
                      <a:solidFill>
                        <a:srgbClr val="53585F"/>
                      </a:solidFill>
                      <a:miter lim="400000"/>
                    </a:lnB>
                  </a:tcPr>
                </a:tc>
              </a:tr>
              <a:tr h="513307">
                <a:tc>
                  <a:txBody>
                    <a:bodyPr/>
                    <a:lstStyle/>
                    <a:p>
                      <a:pPr defTabSz="914400">
                        <a:defRPr b="0">
                          <a:solidFill>
                            <a:srgbClr val="000000"/>
                          </a:solidFill>
                        </a:defRPr>
                      </a:pPr>
                      <a:r>
                        <a:rPr sz="2600" b="1" dirty="0">
                          <a:sym typeface="Helvetica"/>
                        </a:rPr>
                        <a:t>TOTAL</a:t>
                      </a:r>
                    </a:p>
                  </a:txBody>
                  <a:tcPr marL="50800" marR="50800" marT="50800" marB="50800" anchor="ctr" horzOverflow="overflow">
                    <a:lnT w="38100">
                      <a:solidFill>
                        <a:srgbClr val="000000"/>
                      </a:solidFill>
                      <a:miter lim="400000"/>
                    </a:lnT>
                    <a:solidFill>
                      <a:srgbClr val="DCDEE0"/>
                    </a:solidFill>
                  </a:tcPr>
                </a:tc>
                <a:tc>
                  <a:txBody>
                    <a:bodyPr/>
                    <a:lstStyle/>
                    <a:p>
                      <a:pPr defTabSz="914400"/>
                      <a:r>
                        <a:rPr lang="en-US" sz="2600" b="1" dirty="0" smtClean="0">
                          <a:latin typeface="Helvetica"/>
                          <a:ea typeface="Helvetica"/>
                          <a:cs typeface="Helvetica"/>
                          <a:sym typeface="Helvetica"/>
                        </a:rPr>
                        <a:t>12.3</a:t>
                      </a:r>
                      <a:r>
                        <a:rPr sz="2600" b="1" dirty="0" smtClean="0">
                          <a:latin typeface="Helvetica"/>
                          <a:ea typeface="Helvetica"/>
                          <a:cs typeface="Helvetica"/>
                          <a:sym typeface="Helvetica"/>
                        </a:rPr>
                        <a:t> </a:t>
                      </a:r>
                      <a:endParaRPr sz="2600" b="1" dirty="0">
                        <a:latin typeface="Helvetica"/>
                        <a:ea typeface="Helvetica"/>
                        <a:cs typeface="Helvetica"/>
                        <a:sym typeface="Helvetica"/>
                      </a:endParaRPr>
                    </a:p>
                  </a:txBody>
                  <a:tcPr marL="50800" marR="50800" marT="50800" marB="50800" anchor="ctr" horzOverflow="overflow">
                    <a:lnT w="38100">
                      <a:solidFill>
                        <a:srgbClr val="53585F"/>
                      </a:solidFill>
                      <a:miter lim="400000"/>
                    </a:lnT>
                    <a:solidFill>
                      <a:srgbClr val="FFFFFF"/>
                    </a:solidFill>
                  </a:tcPr>
                </a:tc>
                <a:tc>
                  <a:txBody>
                    <a:bodyPr/>
                    <a:lstStyle/>
                    <a:p>
                      <a:pPr defTabSz="914400"/>
                      <a:r>
                        <a:rPr lang="en-US" sz="2600" b="1" dirty="0" smtClean="0">
                          <a:latin typeface="Helvetica"/>
                          <a:ea typeface="Helvetica"/>
                          <a:cs typeface="Helvetica"/>
                          <a:sym typeface="Helvetica"/>
                        </a:rPr>
                        <a:t>14.9</a:t>
                      </a:r>
                      <a:endParaRPr sz="2600" b="1" dirty="0">
                        <a:latin typeface="Helvetica"/>
                        <a:ea typeface="Helvetica"/>
                        <a:cs typeface="Helvetica"/>
                        <a:sym typeface="Helvetica"/>
                      </a:endParaRPr>
                    </a:p>
                  </a:txBody>
                  <a:tcPr marL="50800" marR="50800" marT="50800" marB="50800" anchor="ctr" horzOverflow="overflow">
                    <a:lnT w="38100">
                      <a:solidFill>
                        <a:srgbClr val="53585F"/>
                      </a:solidFill>
                      <a:miter lim="400000"/>
                    </a:lnT>
                    <a:solidFill>
                      <a:srgbClr val="FFFFFF"/>
                    </a:solidFill>
                  </a:tcPr>
                </a:tc>
              </a:tr>
            </a:tbl>
          </a:graphicData>
        </a:graphic>
      </p:graphicFrame>
      <p:sp>
        <p:nvSpPr>
          <p:cNvPr id="250" name="Shape 250"/>
          <p:cNvSpPr/>
          <p:nvPr/>
        </p:nvSpPr>
        <p:spPr>
          <a:xfrm>
            <a:off x="2972048" y="1360282"/>
            <a:ext cx="7463583" cy="1287532"/>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spcBef>
                <a:spcPts val="600"/>
              </a:spcBef>
            </a:pPr>
            <a:r>
              <a:rPr lang="en-US" b="1" dirty="0" smtClean="0"/>
              <a:t>Could these values be improved?</a:t>
            </a:r>
          </a:p>
          <a:p>
            <a:pPr algn="l">
              <a:spcBef>
                <a:spcPts val="600"/>
              </a:spcBef>
            </a:pPr>
            <a:endParaRPr b="1" dirty="0"/>
          </a:p>
        </p:txBody>
      </p:sp>
      <p:sp>
        <p:nvSpPr>
          <p:cNvPr id="2" name="ZoneTexte 1"/>
          <p:cNvSpPr txBox="1"/>
          <p:nvPr/>
        </p:nvSpPr>
        <p:spPr>
          <a:xfrm>
            <a:off x="1801856" y="2315091"/>
            <a:ext cx="9803966"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smtClean="0">
                <a:ln>
                  <a:noFill/>
                </a:ln>
                <a:solidFill>
                  <a:srgbClr val="000000"/>
                </a:solidFill>
                <a:effectLst/>
                <a:uFillTx/>
                <a:sym typeface="Helvetica Light"/>
              </a:rPr>
              <a:t>Well, certainly.  Just about anything can be improved.</a:t>
            </a:r>
          </a:p>
          <a:p>
            <a:pPr marL="0" marR="0" indent="0" defTabSz="584200" rtl="0" fontAlgn="auto" latinLnBrk="0" hangingPunct="0">
              <a:lnSpc>
                <a:spcPct val="100000"/>
              </a:lnSpc>
              <a:spcBef>
                <a:spcPts val="0"/>
              </a:spcBef>
              <a:spcAft>
                <a:spcPts val="0"/>
              </a:spcAft>
              <a:buClrTx/>
              <a:buSzTx/>
              <a:buFontTx/>
              <a:buNone/>
              <a:tabLst/>
            </a:pPr>
            <a:r>
              <a:rPr lang="en-US" sz="3200" dirty="0" smtClean="0"/>
              <a:t>This is where we started.</a:t>
            </a:r>
            <a:endParaRPr kumimoji="0" lang="en-US" sz="3200" b="0" i="0" u="none" strike="noStrike" cap="none" spc="0" normalizeH="0" baseline="0" dirty="0">
              <a:ln>
                <a:noFill/>
              </a:ln>
              <a:solidFill>
                <a:srgbClr val="000000"/>
              </a:solidFill>
              <a:effectLst/>
              <a:uFillTx/>
              <a:sym typeface="Helvetica Light"/>
            </a:endParaRPr>
          </a:p>
        </p:txBody>
      </p:sp>
      <p:sp>
        <p:nvSpPr>
          <p:cNvPr id="3" name="Espace réservé du numéro de diapositive 2"/>
          <p:cNvSpPr>
            <a:spLocks noGrp="1"/>
          </p:cNvSpPr>
          <p:nvPr>
            <p:ph type="sldNum" sz="quarter" idx="2"/>
          </p:nvPr>
        </p:nvSpPr>
        <p:spPr>
          <a:xfrm>
            <a:off x="12443988" y="82923"/>
            <a:ext cx="368504" cy="381000"/>
          </a:xfrm>
        </p:spPr>
        <p:txBody>
          <a:bodyPr/>
          <a:lstStyle/>
          <a:p>
            <a:fld id="{86CB4B4D-7CA3-9044-876B-883B54F8677D}" type="slidenum">
              <a:rPr lang="en-US" smtClean="0"/>
              <a:t>9</a:t>
            </a:fld>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49"/>
                                        </p:tgtEl>
                                        <p:attrNameLst>
                                          <p:attrName>style.visibility</p:attrName>
                                        </p:attrNameLst>
                                      </p:cBhvr>
                                      <p:to>
                                        <p:strVal val="visible"/>
                                      </p:to>
                                    </p:set>
                                    <p:animEffect transition="in" filter="fade">
                                      <p:cBhvr>
                                        <p:cTn id="15" dur="500"/>
                                        <p:tgtEl>
                                          <p:spTgt spid="2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6449</TotalTime>
  <Words>2297</Words>
  <Application>Microsoft Office PowerPoint</Application>
  <PresentationFormat>Personnalisé</PresentationFormat>
  <Paragraphs>364</Paragraphs>
  <Slides>21</Slides>
  <Notes>17</Notes>
  <HiddenSlides>4</HiddenSlides>
  <MMClips>0</MMClips>
  <ScaleCrop>false</ScaleCrop>
  <HeadingPairs>
    <vt:vector size="8" baseType="variant">
      <vt:variant>
        <vt:lpstr>Polices utilisées</vt:lpstr>
      </vt:variant>
      <vt:variant>
        <vt:i4>9</vt:i4>
      </vt:variant>
      <vt:variant>
        <vt:lpstr>Thème</vt:lpstr>
      </vt:variant>
      <vt:variant>
        <vt:i4>1</vt:i4>
      </vt:variant>
      <vt:variant>
        <vt:lpstr>Serveurs OLE incorporés</vt:lpstr>
      </vt:variant>
      <vt:variant>
        <vt:i4>2</vt:i4>
      </vt:variant>
      <vt:variant>
        <vt:lpstr>Titres des diapositives</vt:lpstr>
      </vt:variant>
      <vt:variant>
        <vt:i4>21</vt:i4>
      </vt:variant>
    </vt:vector>
  </HeadingPairs>
  <TitlesOfParts>
    <vt:vector size="33" baseType="lpstr">
      <vt:lpstr>Arial</vt:lpstr>
      <vt:lpstr>Calibri</vt:lpstr>
      <vt:lpstr>Cambria Math</vt:lpstr>
      <vt:lpstr>Helvetica</vt:lpstr>
      <vt:lpstr>Helvetica Light</vt:lpstr>
      <vt:lpstr>Helvetica Neue</vt:lpstr>
      <vt:lpstr>Symbol</vt:lpstr>
      <vt:lpstr>Verdana</vt:lpstr>
      <vt:lpstr>Wingdings</vt:lpstr>
      <vt:lpstr>White</vt:lpstr>
      <vt:lpstr>Graph</vt:lpstr>
      <vt:lpstr>Equation</vt:lpstr>
      <vt:lpstr>Exploiting highly accurate frequency ratio measurements over coherent fiber links for exploring fundamental physics problems</vt:lpstr>
      <vt:lpstr>Atomic frequency standards</vt:lpstr>
      <vt:lpstr>A mercury optical lattice clock</vt:lpstr>
      <vt:lpstr>Last Hg/Sr comparison at SYRTE</vt:lpstr>
      <vt:lpstr>Interest in frequency ratios</vt:lpstr>
      <vt:lpstr>All-optical remote clock comparison</vt:lpstr>
      <vt:lpstr>Exploiting the link!  New freq ratio!</vt:lpstr>
      <vt:lpstr>Ultimate check: frequency comparison</vt:lpstr>
      <vt:lpstr>Mercury uncertainty budget (2017)</vt:lpstr>
      <vt:lpstr>Lattice light shift</vt:lpstr>
      <vt:lpstr>Differential measurements</vt:lpstr>
      <vt:lpstr>Lattice light shift determination</vt:lpstr>
      <vt:lpstr>Lattice lock improvements</vt:lpstr>
      <vt:lpstr>Frequency ratio determination</vt:lpstr>
      <vt:lpstr>Improving statistics</vt:lpstr>
      <vt:lpstr>2D MOT</vt:lpstr>
      <vt:lpstr>Conclusions and future direction</vt:lpstr>
      <vt:lpstr>Why mercury?</vt:lpstr>
      <vt:lpstr>Outline</vt:lpstr>
      <vt:lpstr>Présentation PowerPoint</vt:lpstr>
      <vt:lpstr>Lattice locking to comb</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Exploiting coherent fiber links with a Hg optical lattice clock</dc:title>
  <dc:creator>James Calvert</dc:creator>
  <cp:lastModifiedBy>James Calvert</cp:lastModifiedBy>
  <cp:revision>92</cp:revision>
  <dcterms:modified xsi:type="dcterms:W3CDTF">2018-05-09T18:06:29Z</dcterms:modified>
</cp:coreProperties>
</file>