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notesSlide16.xml" ContentType="application/vnd.openxmlformats-officedocument.presentationml.notesSlide+xml"/>
  <Override PartName="/ppt/notesSlides/_rels/notesSlide16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12.xml.rels" ContentType="application/vnd.openxmlformats-package.relationshi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32.jpeg" ContentType="image/jpeg"/>
  <Override PartName="/ppt/media/image27.jpeg" ContentType="image/jpeg"/>
  <Override PartName="/ppt/media/image26.jpeg" ContentType="image/jpeg"/>
  <Override PartName="/ppt/media/image25.jpeg" ContentType="image/jpeg"/>
  <Override PartName="/ppt/media/image4.png" ContentType="image/png"/>
  <Override PartName="/ppt/media/image2.png" ContentType="image/png"/>
  <Override PartName="/ppt/media/image7.png" ContentType="image/png"/>
  <Override PartName="/ppt/media/image18.jpeg" ContentType="image/jpeg"/>
  <Override PartName="/ppt/media/image13.jpeg" ContentType="image/jpeg"/>
  <Override PartName="/ppt/media/image10.jpeg" ContentType="image/jpeg"/>
  <Override PartName="/ppt/media/image12.jpeg" ContentType="image/jpeg"/>
  <Override PartName="/ppt/media/image14.jpeg" ContentType="image/jpeg"/>
  <Override PartName="/ppt/media/image33.png" ContentType="image/png"/>
  <Override PartName="/ppt/media/image31.png" ContentType="image/png"/>
  <Override PartName="/ppt/media/image30.png" ContentType="image/png"/>
  <Override PartName="/ppt/media/image29.png" ContentType="image/png"/>
  <Override PartName="/ppt/media/image28.png" ContentType="image/png"/>
  <Override PartName="/ppt/media/image24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20.png" ContentType="image/png"/>
  <Override PartName="/ppt/media/image19.png" ContentType="image/png"/>
  <Override PartName="/ppt/media/image17.png" ContentType="image/png"/>
  <Override PartName="/ppt/media/image5.jpeg" ContentType="image/jpeg"/>
  <Override PartName="/ppt/media/image3.jpeg" ContentType="image/jpeg"/>
  <Override PartName="/ppt/media/image11.png" ContentType="image/png"/>
  <Override PartName="/ppt/media/image1.jpeg" ContentType="image/jpeg"/>
  <Override PartName="/ppt/media/image6.jpeg" ContentType="image/jpeg"/>
  <Override PartName="/ppt/media/image16.png" ContentType="image/png"/>
  <Override PartName="/ppt/media/image8.jpeg" ContentType="image/jpeg"/>
  <Override PartName="/ppt/media/image9.jpeg" ContentType="image/jpeg"/>
  <Override PartName="/ppt/media/image15.png" ContentType="image/png"/>
  <Override PartName="/ppt/slideMasters/slideMaster5.xml" ContentType="application/vnd.openxmlformats-officedocument.presentationml.slideMaster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6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9144000" cy="6858000"/>
  <p:notesSz cx="9926637" cy="1435576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9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latin typeface="Times New Roman"/>
              </a:rPr>
              <a:t> 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9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93F308D2-E563-429F-A93D-EE819D4DA063}" type="slidenum">
              <a:rPr b="0" lang="en-US" sz="1400" spc="-1" strike="noStrike">
                <a:latin typeface="Times New Roman"/>
              </a:rPr>
              <a:t>1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sldImg"/>
          </p:nvPr>
        </p:nvSpPr>
        <p:spPr>
          <a:xfrm>
            <a:off x="992520" y="1794240"/>
            <a:ext cx="7940160" cy="4844160"/>
          </a:xfrm>
          <a:prstGeom prst="rect">
            <a:avLst/>
          </a:prstGeom>
        </p:spPr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992520" y="6908760"/>
            <a:ext cx="7940160" cy="5651280"/>
          </a:xfrm>
          <a:prstGeom prst="rect">
            <a:avLst/>
          </a:prstGeom>
        </p:spPr>
        <p:txBody>
          <a:bodyPr lIns="0" rIns="0" tIns="0" bIns="0"/>
          <a:p>
            <a:endParaRPr b="0" lang="en-US" sz="4410" spc="-1" strike="noStrike">
              <a:latin typeface="Arial"/>
            </a:endParaRPr>
          </a:p>
        </p:txBody>
      </p:sp>
      <p:sp>
        <p:nvSpPr>
          <p:cNvPr id="299" name="CustomShape 3"/>
          <p:cNvSpPr/>
          <p:nvPr/>
        </p:nvSpPr>
        <p:spPr>
          <a:xfrm>
            <a:off x="5622840" y="13635360"/>
            <a:ext cx="430056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636F6586-356D-4BBE-9C5A-3A362155CC45}" type="slidenum">
              <a:rPr b="0" lang="en-US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sldImg"/>
          </p:nvPr>
        </p:nvSpPr>
        <p:spPr>
          <a:xfrm>
            <a:off x="992520" y="1794240"/>
            <a:ext cx="7940160" cy="4844160"/>
          </a:xfrm>
          <a:prstGeom prst="rect">
            <a:avLst/>
          </a:prstGeom>
        </p:spPr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992520" y="6908760"/>
            <a:ext cx="7940520" cy="5651280"/>
          </a:xfrm>
          <a:prstGeom prst="rect">
            <a:avLst/>
          </a:prstGeom>
        </p:spPr>
        <p:txBody>
          <a:bodyPr lIns="0" rIns="0" tIns="0" bIns="0"/>
          <a:p>
            <a:pPr marL="216000" indent="-2156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Spesialartikkel Nuclear physics in Norway 1952</a:t>
            </a:r>
            <a:endParaRPr b="0" lang="en-US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Bjørn Trumphy under brannen i 1956</a:t>
            </a:r>
            <a:endParaRPr b="0" lang="en-US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Hadde jobbet ved 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  <a:ea typeface="MS Mincho"/>
              </a:rPr>
              <a:t>Carnegie-instituttet en gruppe som forsøkte å forstå magnetismens innerste vesen.</a:t>
            </a:r>
            <a:endParaRPr b="0" lang="en-US" sz="18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  <a:ea typeface="MS Mincho"/>
              </a:rPr>
              <a:t>Så eksperimentell kjernefysikk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endParaRPr b="0" lang="en-US" sz="28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  <a:ea typeface="MS Mincho"/>
              </a:rPr>
              <a:t>Startet i 1938 Ferdig 41</a:t>
            </a:r>
            <a:endParaRPr b="0" lang="en-US" sz="18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02" name="CustomShape 3"/>
          <p:cNvSpPr/>
          <p:nvPr/>
        </p:nvSpPr>
        <p:spPr>
          <a:xfrm>
            <a:off x="5622840" y="13635360"/>
            <a:ext cx="430056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C1D5ABDA-0CB2-4F90-8921-A84B3DA0C8BE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sldImg"/>
          </p:nvPr>
        </p:nvSpPr>
        <p:spPr>
          <a:xfrm>
            <a:off x="992520" y="1794240"/>
            <a:ext cx="7940160" cy="4844160"/>
          </a:xfrm>
          <a:prstGeom prst="rect">
            <a:avLst/>
          </a:prstGeom>
        </p:spPr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992520" y="6908760"/>
            <a:ext cx="7940160" cy="5651280"/>
          </a:xfrm>
          <a:prstGeom prst="rect">
            <a:avLst/>
          </a:prstGeom>
        </p:spPr>
        <p:txBody>
          <a:bodyPr lIns="0" rIns="0" tIns="0" bIns="0"/>
          <a:p>
            <a:pPr marL="216000" indent="-215640"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SO to sum up Why not Bergen</a:t>
            </a:r>
            <a:endParaRPr b="0" lang="en-US" sz="12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 </a:t>
            </a:r>
            <a:endParaRPr b="0" lang="en-US" sz="12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</p:txBody>
      </p:sp>
      <p:sp>
        <p:nvSpPr>
          <p:cNvPr id="305" name="CustomShape 3"/>
          <p:cNvSpPr/>
          <p:nvPr/>
        </p:nvSpPr>
        <p:spPr>
          <a:xfrm>
            <a:off x="5622840" y="13635360"/>
            <a:ext cx="430056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8F8C165B-07C4-4312-B189-D4D44384ADEE}" type="slidenum">
              <a:rPr b="0" lang="en-US" sz="1200" spc="-1" strike="noStrike"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sldImg"/>
          </p:nvPr>
        </p:nvSpPr>
        <p:spPr>
          <a:xfrm>
            <a:off x="1373040" y="1076400"/>
            <a:ext cx="7179120" cy="5383800"/>
          </a:xfrm>
          <a:prstGeom prst="rect">
            <a:avLst/>
          </a:prstGeom>
        </p:spPr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992520" y="6819120"/>
            <a:ext cx="7940160" cy="6459120"/>
          </a:xfrm>
          <a:prstGeom prst="rect">
            <a:avLst/>
          </a:prstGeom>
        </p:spPr>
        <p:txBody>
          <a:bodyPr lIns="132840" rIns="132840" tIns="66240" bIns="66240"/>
          <a:p>
            <a:endParaRPr b="0" lang="en-US" sz="2000" spc="-1" strike="noStrike">
              <a:latin typeface="Arial"/>
            </a:endParaRPr>
          </a:p>
        </p:txBody>
      </p:sp>
      <p:sp>
        <p:nvSpPr>
          <p:cNvPr id="296" name="CustomShape 3"/>
          <p:cNvSpPr/>
          <p:nvPr/>
        </p:nvSpPr>
        <p:spPr>
          <a:xfrm>
            <a:off x="5622840" y="13635360"/>
            <a:ext cx="4300560" cy="71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32840" rIns="132840" tIns="66240" bIns="66240" anchor="b"/>
          <a:p>
            <a:pPr algn="r">
              <a:lnSpc>
                <a:spcPct val="100000"/>
              </a:lnSpc>
            </a:pPr>
            <a:fld id="{EBCF2075-B48C-4094-BA95-A9B64C3FBA91}" type="slidenum">
              <a:rPr b="0" lang="en-US" sz="17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US" sz="17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Bilde 8" descr=""/>
          <p:cNvPicPr/>
          <p:nvPr/>
        </p:nvPicPr>
        <p:blipFill>
          <a:blip r:embed="rId3"/>
          <a:stretch/>
        </p:blipFill>
        <p:spPr>
          <a:xfrm>
            <a:off x="4338000" y="5589360"/>
            <a:ext cx="4138920" cy="71892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Bilde 11" descr=""/>
          <p:cNvPicPr/>
          <p:nvPr/>
        </p:nvPicPr>
        <p:blipFill>
          <a:blip r:embed="rId3"/>
          <a:stretch/>
        </p:blipFill>
        <p:spPr>
          <a:xfrm>
            <a:off x="7956360" y="5733360"/>
            <a:ext cx="718920" cy="71892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684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6910" spc="-1" strike="noStrike">
                <a:latin typeface="Arial"/>
              </a:rPr>
              <a:t>Click to edit the title text format</a:t>
            </a:r>
            <a:endParaRPr b="0" lang="en-US" sz="691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684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2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2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image" Target="../media/image27.jpeg"/><Relationship Id="rId4" Type="http://schemas.openxmlformats.org/officeDocument/2006/relationships/slideLayout" Target="../slideLayouts/slideLayout49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4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49.xml"/><Relationship Id="rId4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49.xml"/><Relationship Id="rId3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hyperlink" Target="https://indico.cern.ch/event/1352403/" TargetMode="External"/><Relationship Id="rId3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ustomShape 1"/>
          <p:cNvSpPr/>
          <p:nvPr/>
        </p:nvSpPr>
        <p:spPr>
          <a:xfrm>
            <a:off x="385920" y="-718920"/>
            <a:ext cx="8280000" cy="454680"/>
          </a:xfrm>
          <a:prstGeom prst="rect">
            <a:avLst/>
          </a:prstGeom>
          <a:noFill/>
          <a:ln cap="rnd" w="12600">
            <a:solidFill>
              <a:schemeClr val="tx1">
                <a:lumMod val="50000"/>
                <a:lumOff val="50000"/>
              </a:schemeClr>
            </a:solidFill>
            <a:custDash>
              <a:ds d="400000" sp="300000"/>
            </a:custDash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i="1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Her kan du skrive enhet/tilhørighet. Sett blank hvis dette ikke er aktuelt. </a:t>
            </a:r>
            <a:br/>
            <a:r>
              <a:rPr b="0" i="1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Innhold i dette feltet styres her: Meny -&gt; Sett inn (Mac=Vis) -&gt; Topptekst og bunntekst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4510440" y="-257400"/>
            <a:ext cx="360" cy="209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600">
            <a:solidFill>
              <a:schemeClr val="tx1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CustomShape 3"/>
          <p:cNvSpPr/>
          <p:nvPr/>
        </p:nvSpPr>
        <p:spPr>
          <a:xfrm>
            <a:off x="1115640" y="1124640"/>
            <a:ext cx="6911640" cy="88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ctr">
              <a:lnSpc>
                <a:spcPts val="54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ts val="54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ts val="54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ts val="54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ts val="5400"/>
              </a:lnSpc>
            </a:pPr>
            <a:r>
              <a:rPr b="1" lang="en-US" sz="4300" spc="-1" strike="noStrike">
                <a:solidFill>
                  <a:srgbClr val="404040"/>
                </a:solidFill>
                <a:latin typeface="Arial"/>
                <a:ea typeface="DejaVu Sans"/>
              </a:rPr>
              <a:t>Fysikk og teknologi</a:t>
            </a:r>
            <a:endParaRPr b="0" lang="en-US" sz="4300" spc="-1" strike="noStrike">
              <a:latin typeface="Arial"/>
            </a:endParaRPr>
          </a:p>
          <a:p>
            <a:pPr algn="ctr">
              <a:lnSpc>
                <a:spcPts val="5400"/>
              </a:lnSpc>
            </a:pPr>
            <a:endParaRPr b="0" lang="en-US" sz="4300" spc="-1" strike="noStrike">
              <a:latin typeface="Arial"/>
            </a:endParaRPr>
          </a:p>
        </p:txBody>
      </p:sp>
      <p:sp>
        <p:nvSpPr>
          <p:cNvPr id="201" name="CustomShape 4"/>
          <p:cNvSpPr/>
          <p:nvPr/>
        </p:nvSpPr>
        <p:spPr>
          <a:xfrm>
            <a:off x="1115640" y="4196520"/>
            <a:ext cx="6911640" cy="1031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CustomShape 5"/>
          <p:cNvSpPr/>
          <p:nvPr/>
        </p:nvSpPr>
        <p:spPr>
          <a:xfrm>
            <a:off x="1404000" y="486000"/>
            <a:ext cx="6298920" cy="5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0" lang="en-US" sz="1200" spc="92" strike="noStrike" cap="all">
                <a:solidFill>
                  <a:srgbClr val="a6a6a6"/>
                </a:solidFill>
                <a:latin typeface="Times New Roman"/>
                <a:ea typeface="DejaVu Sans"/>
              </a:rPr>
              <a:t>Universitetet i Bergen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203" name="" descr=""/>
          <p:cNvPicPr/>
          <p:nvPr/>
        </p:nvPicPr>
        <p:blipFill>
          <a:blip r:embed="rId1"/>
          <a:stretch/>
        </p:blipFill>
        <p:spPr>
          <a:xfrm>
            <a:off x="274320" y="1785240"/>
            <a:ext cx="8595000" cy="2639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Shape 1"/>
          <p:cNvSpPr txBox="1"/>
          <p:nvPr/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pic>
        <p:nvPicPr>
          <p:cNvPr id="271" name="" descr=""/>
          <p:cNvPicPr/>
          <p:nvPr/>
        </p:nvPicPr>
        <p:blipFill>
          <a:blip r:embed="rId1"/>
          <a:stretch/>
        </p:blipFill>
        <p:spPr>
          <a:xfrm>
            <a:off x="19800" y="313560"/>
            <a:ext cx="9143640" cy="6256080"/>
          </a:xfrm>
          <a:prstGeom prst="rect">
            <a:avLst/>
          </a:prstGeom>
          <a:ln>
            <a:noFill/>
          </a:ln>
        </p:spPr>
      </p:pic>
      <p:sp>
        <p:nvSpPr>
          <p:cNvPr id="272" name="CustomShape 2"/>
          <p:cNvSpPr/>
          <p:nvPr/>
        </p:nvSpPr>
        <p:spPr>
          <a:xfrm>
            <a:off x="7354800" y="5158800"/>
            <a:ext cx="91440" cy="13716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73" name="CustomShape 3"/>
          <p:cNvSpPr/>
          <p:nvPr/>
        </p:nvSpPr>
        <p:spPr>
          <a:xfrm>
            <a:off x="6202800" y="838800"/>
            <a:ext cx="91440" cy="137160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4" dur="indefinite" restart="never" nodeType="tmRoot">
          <p:childTnLst>
            <p:seq>
              <p:cTn id="25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Cerenkov Telescope Array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275" name="" descr=""/>
          <p:cNvPicPr/>
          <p:nvPr/>
        </p:nvPicPr>
        <p:blipFill>
          <a:blip r:embed="rId1"/>
          <a:stretch/>
        </p:blipFill>
        <p:spPr>
          <a:xfrm>
            <a:off x="19800" y="2396160"/>
            <a:ext cx="8715600" cy="1992960"/>
          </a:xfrm>
          <a:prstGeom prst="rect">
            <a:avLst/>
          </a:prstGeom>
          <a:ln>
            <a:noFill/>
          </a:ln>
        </p:spPr>
      </p:pic>
      <p:sp>
        <p:nvSpPr>
          <p:cNvPr id="276" name="TextShape 2"/>
          <p:cNvSpPr txBox="1"/>
          <p:nvPr/>
        </p:nvSpPr>
        <p:spPr>
          <a:xfrm>
            <a:off x="1734120" y="4937760"/>
            <a:ext cx="54536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Arial"/>
              </a:rPr>
              <a:t>UiB, Institutt for Fysikk og Teknologi, Julia Djuvsland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26" dur="indefinite" restart="never" nodeType="tmRoot">
          <p:childTnLst>
            <p:seq>
              <p:cTn id="2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Bilde 4" descr=""/>
          <p:cNvPicPr/>
          <p:nvPr/>
        </p:nvPicPr>
        <p:blipFill>
          <a:blip r:embed="rId1"/>
          <a:stretch/>
        </p:blipFill>
        <p:spPr>
          <a:xfrm>
            <a:off x="11520" y="0"/>
            <a:ext cx="9131760" cy="9143280"/>
          </a:xfrm>
          <a:prstGeom prst="rect">
            <a:avLst/>
          </a:prstGeom>
          <a:ln>
            <a:noFill/>
          </a:ln>
        </p:spPr>
      </p:pic>
      <p:sp>
        <p:nvSpPr>
          <p:cNvPr id="278" name="CustomShape 1"/>
          <p:cNvSpPr/>
          <p:nvPr/>
        </p:nvSpPr>
        <p:spPr>
          <a:xfrm>
            <a:off x="1748880" y="5532480"/>
            <a:ext cx="903780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W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HE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RE 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DO 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WE 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CO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ME 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FR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O</a:t>
            </a:r>
            <a:r>
              <a:rPr b="1" lang="en-US" sz="6000" spc="-1" strike="noStrike">
                <a:solidFill>
                  <a:srgbClr val="fff2cc"/>
                </a:solidFill>
                <a:latin typeface="Calibri"/>
              </a:rPr>
              <a:t>M?</a:t>
            </a:r>
            <a:endParaRPr b="0" lang="en-US" sz="6000" spc="-1" strike="noStrike">
              <a:latin typeface="Arial"/>
            </a:endParaRPr>
          </a:p>
        </p:txBody>
      </p:sp>
      <p:pic>
        <p:nvPicPr>
          <p:cNvPr id="279" name="Bilde 3" descr=""/>
          <p:cNvPicPr/>
          <p:nvPr/>
        </p:nvPicPr>
        <p:blipFill>
          <a:blip r:embed="rId2"/>
          <a:stretch/>
        </p:blipFill>
        <p:spPr>
          <a:xfrm>
            <a:off x="6575760" y="0"/>
            <a:ext cx="2555640" cy="2558880"/>
          </a:xfrm>
          <a:prstGeom prst="rect">
            <a:avLst/>
          </a:prstGeom>
          <a:ln>
            <a:noFill/>
          </a:ln>
        </p:spPr>
      </p:pic>
      <p:sp>
        <p:nvSpPr>
          <p:cNvPr id="280" name="TextShape 2"/>
          <p:cNvSpPr txBox="1"/>
          <p:nvPr/>
        </p:nvSpPr>
        <p:spPr>
          <a:xfrm>
            <a:off x="3183840" y="146160"/>
            <a:ext cx="40532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latin typeface="Arial"/>
              </a:rPr>
              <a:t>Oyvind Frette,  prodekan, MatNat, UiB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81" name="Bilde 4" descr=""/>
          <p:cNvPicPr/>
          <p:nvPr/>
        </p:nvPicPr>
        <p:blipFill>
          <a:blip r:embed="rId3"/>
          <a:stretch/>
        </p:blipFill>
        <p:spPr>
          <a:xfrm>
            <a:off x="229320" y="1619280"/>
            <a:ext cx="2608920" cy="3474000"/>
          </a:xfrm>
          <a:prstGeom prst="rect">
            <a:avLst/>
          </a:prstGeom>
          <a:ln>
            <a:noFill/>
          </a:ln>
        </p:spPr>
      </p:pic>
    </p:spTree>
  </p:cSld>
  <p:transition spd="slow">
    <p:split dir="out" orient="vert"/>
  </p:transition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Bilde 2" descr=""/>
          <p:cNvPicPr/>
          <p:nvPr/>
        </p:nvPicPr>
        <p:blipFill>
          <a:blip r:embed="rId1"/>
          <a:stretch/>
        </p:blipFill>
        <p:spPr>
          <a:xfrm>
            <a:off x="403200" y="0"/>
            <a:ext cx="8336520" cy="7393320"/>
          </a:xfrm>
          <a:prstGeom prst="rect">
            <a:avLst/>
          </a:prstGeom>
          <a:ln>
            <a:noFill/>
          </a:ln>
        </p:spPr>
      </p:pic>
    </p:spTree>
  </p:cSld>
  <p:transition spd="slow">
    <p:split dir="out" orient="vert"/>
  </p:transition>
  <p:timing>
    <p:tnLst>
      <p:par>
        <p:cTn id="42" dur="indefinite" restart="never" nodeType="tmRoot">
          <p:childTnLst>
            <p:seq>
              <p:cTn id="43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Bilde 4" descr=""/>
          <p:cNvPicPr/>
          <p:nvPr/>
        </p:nvPicPr>
        <p:blipFill>
          <a:blip r:embed="rId1"/>
          <a:stretch/>
        </p:blipFill>
        <p:spPr>
          <a:xfrm>
            <a:off x="275760" y="0"/>
            <a:ext cx="8591760" cy="6912360"/>
          </a:xfrm>
          <a:prstGeom prst="rect">
            <a:avLst/>
          </a:prstGeom>
          <a:ln>
            <a:noFill/>
          </a:ln>
        </p:spPr>
      </p:pic>
    </p:spTree>
  </p:cSld>
  <p:transition spd="slow">
    <p:split dir="out" orient="vert"/>
  </p:transition>
  <p:timing>
    <p:tnLst>
      <p:par>
        <p:cTn id="44" dur="indefinite" restart="never" nodeType="tmRoot">
          <p:childTnLst>
            <p:seq>
              <p:cTn id="45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1384560" y="394560"/>
            <a:ext cx="64170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Kjernefysisk laboratorium: Van de Graaf ferdig 1950, betatron 1951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85" name="Bilde 4" descr=""/>
          <p:cNvPicPr/>
          <p:nvPr/>
        </p:nvPicPr>
        <p:blipFill>
          <a:blip r:embed="rId1"/>
          <a:stretch/>
        </p:blipFill>
        <p:spPr>
          <a:xfrm>
            <a:off x="695520" y="1371600"/>
            <a:ext cx="3255480" cy="5405040"/>
          </a:xfrm>
          <a:prstGeom prst="rect">
            <a:avLst/>
          </a:prstGeom>
          <a:ln>
            <a:noFill/>
          </a:ln>
        </p:spPr>
      </p:pic>
      <p:pic>
        <p:nvPicPr>
          <p:cNvPr id="286" name="Bilde 5" descr=""/>
          <p:cNvPicPr/>
          <p:nvPr/>
        </p:nvPicPr>
        <p:blipFill>
          <a:blip r:embed="rId2"/>
          <a:stretch/>
        </p:blipFill>
        <p:spPr>
          <a:xfrm>
            <a:off x="5192280" y="1280160"/>
            <a:ext cx="2945520" cy="5488560"/>
          </a:xfrm>
          <a:prstGeom prst="rect">
            <a:avLst/>
          </a:prstGeom>
          <a:ln>
            <a:noFill/>
          </a:ln>
        </p:spPr>
      </p:pic>
    </p:spTree>
  </p:cSld>
  <p:transition spd="slow">
    <p:split dir="out" orient="vert"/>
  </p:transition>
  <p:timing>
    <p:tnLst>
      <p:par>
        <p:cTn id="46" dur="indefinite" restart="never" nodeType="tmRoot">
          <p:childTnLst>
            <p:seq>
              <p:cTn id="4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Picture 4" descr=""/>
          <p:cNvPicPr/>
          <p:nvPr/>
        </p:nvPicPr>
        <p:blipFill>
          <a:blip r:embed="rId1"/>
          <a:srcRect l="0" t="0" r="0" b="17"/>
          <a:stretch/>
        </p:blipFill>
        <p:spPr>
          <a:xfrm>
            <a:off x="0" y="1440"/>
            <a:ext cx="9143640" cy="6855840"/>
          </a:xfrm>
          <a:prstGeom prst="rect">
            <a:avLst/>
          </a:prstGeom>
          <a:ln>
            <a:noFill/>
          </a:ln>
        </p:spPr>
      </p:pic>
      <p:sp>
        <p:nvSpPr>
          <p:cNvPr id="288" name="CustomShape 1"/>
          <p:cNvSpPr/>
          <p:nvPr/>
        </p:nvSpPr>
        <p:spPr>
          <a:xfrm>
            <a:off x="2678040" y="621720"/>
            <a:ext cx="379080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1" lang="en-US" sz="8800" spc="-1" strike="noStrike">
                <a:solidFill>
                  <a:srgbClr val="ffd966"/>
                </a:solidFill>
                <a:latin typeface="Calibri Light"/>
              </a:rPr>
              <a:t>Why not</a:t>
            </a:r>
            <a:endParaRPr b="0" lang="en-US" sz="8800" spc="-1" strike="noStrike">
              <a:latin typeface="Arial"/>
            </a:endParaRPr>
          </a:p>
        </p:txBody>
      </p:sp>
    </p:spTree>
  </p:cSld>
  <p:transition spd="slow">
    <p:split dir="out" orient="vert"/>
  </p:transition>
  <p:timing>
    <p:tnLst>
      <p:par>
        <p:cTn id="48" dur="indefinite" restart="never" nodeType="tmRoot">
          <p:childTnLst>
            <p:seq>
              <p:cTn id="49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/>
          <p:nvPr/>
        </p:nvSpPr>
        <p:spPr>
          <a:xfrm>
            <a:off x="2030040" y="4797000"/>
            <a:ext cx="5082840" cy="29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0" lang="en-US" sz="1600" spc="92" strike="noStrike" cap="all">
                <a:solidFill>
                  <a:srgbClr val="808080"/>
                </a:solidFill>
                <a:latin typeface="Times New Roman"/>
                <a:ea typeface="DejaVu Sans"/>
              </a:rPr>
              <a:t>Universitetet i Bergen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290" name="Bilde 4" descr=""/>
          <p:cNvPicPr/>
          <p:nvPr/>
        </p:nvPicPr>
        <p:blipFill>
          <a:blip r:embed="rId1"/>
          <a:stretch/>
        </p:blipFill>
        <p:spPr>
          <a:xfrm>
            <a:off x="7930080" y="5949360"/>
            <a:ext cx="679680" cy="574920"/>
          </a:xfrm>
          <a:prstGeom prst="rect">
            <a:avLst/>
          </a:prstGeom>
          <a:ln>
            <a:noFill/>
          </a:ln>
        </p:spPr>
      </p:pic>
      <p:sp>
        <p:nvSpPr>
          <p:cNvPr id="291" name="CustomShape 2"/>
          <p:cNvSpPr/>
          <p:nvPr/>
        </p:nvSpPr>
        <p:spPr>
          <a:xfrm>
            <a:off x="3276000" y="5517360"/>
            <a:ext cx="34988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f0000"/>
                </a:solidFill>
                <a:latin typeface="Arial"/>
                <a:ea typeface="DejaVu Sans"/>
              </a:rPr>
              <a:t>https://www.uib.no/ift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2628000" y="946800"/>
            <a:ext cx="390924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 u="sng">
                <a:solidFill>
                  <a:srgbClr val="4ea0b7"/>
                </a:solidFill>
                <a:uFillTx/>
                <a:latin typeface="Arial"/>
                <a:ea typeface="DejaVu Sans"/>
                <a:hlinkClick r:id="rId2"/>
              </a:rPr>
              <a:t>https://indico.cern.ch/event/1352403/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93" name="CustomShape 4"/>
          <p:cNvSpPr/>
          <p:nvPr/>
        </p:nvSpPr>
        <p:spPr>
          <a:xfrm>
            <a:off x="2628000" y="1505520"/>
            <a:ext cx="3909600" cy="34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https://indico.cern.ch/event/1228813/</a:t>
            </a: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50" dur="indefinite" restart="never" nodeType="tmRoot">
          <p:childTnLst>
            <p:seq>
              <p:cTn id="51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2209680" y="476640"/>
            <a:ext cx="4951800" cy="684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ts val="4320"/>
              </a:lnSpc>
            </a:pPr>
            <a:r>
              <a:rPr b="1" lang="en-US" sz="2800" spc="-1" strike="noStrike">
                <a:solidFill>
                  <a:srgbClr val="003366"/>
                </a:solidFill>
                <a:latin typeface="Arial"/>
                <a:ea typeface="DejaVu Sans"/>
              </a:rPr>
              <a:t>Smått og stort i naturen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05" name="Line 2"/>
          <p:cNvSpPr/>
          <p:nvPr/>
        </p:nvSpPr>
        <p:spPr>
          <a:xfrm>
            <a:off x="1042920" y="3573360"/>
            <a:ext cx="7415280" cy="7920"/>
          </a:xfrm>
          <a:prstGeom prst="line">
            <a:avLst/>
          </a:prstGeom>
          <a:ln w="34920">
            <a:solidFill>
              <a:srgbClr val="ff5050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Line 3"/>
          <p:cNvSpPr/>
          <p:nvPr/>
        </p:nvSpPr>
        <p:spPr>
          <a:xfrm>
            <a:off x="111600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Line 4"/>
          <p:cNvSpPr/>
          <p:nvPr/>
        </p:nvSpPr>
        <p:spPr>
          <a:xfrm>
            <a:off x="365760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Line 5"/>
          <p:cNvSpPr/>
          <p:nvPr/>
        </p:nvSpPr>
        <p:spPr>
          <a:xfrm>
            <a:off x="792468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Line 6"/>
          <p:cNvSpPr/>
          <p:nvPr/>
        </p:nvSpPr>
        <p:spPr>
          <a:xfrm>
            <a:off x="190476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Line 7"/>
          <p:cNvSpPr/>
          <p:nvPr/>
        </p:nvSpPr>
        <p:spPr>
          <a:xfrm>
            <a:off x="449568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Line 8"/>
          <p:cNvSpPr/>
          <p:nvPr/>
        </p:nvSpPr>
        <p:spPr>
          <a:xfrm>
            <a:off x="281916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2" name="Line 9"/>
          <p:cNvSpPr/>
          <p:nvPr/>
        </p:nvSpPr>
        <p:spPr>
          <a:xfrm>
            <a:off x="693396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CustomShape 10"/>
          <p:cNvSpPr/>
          <p:nvPr/>
        </p:nvSpPr>
        <p:spPr>
          <a:xfrm>
            <a:off x="826920" y="3645000"/>
            <a:ext cx="7610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-15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14" name="CustomShape 11"/>
          <p:cNvSpPr/>
          <p:nvPr/>
        </p:nvSpPr>
        <p:spPr>
          <a:xfrm>
            <a:off x="1600200" y="3657600"/>
            <a:ext cx="8370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-10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15" name="CustomShape 12"/>
          <p:cNvSpPr/>
          <p:nvPr/>
        </p:nvSpPr>
        <p:spPr>
          <a:xfrm>
            <a:off x="2514600" y="3657600"/>
            <a:ext cx="6847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-5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16" name="CustomShape 13"/>
          <p:cNvSpPr/>
          <p:nvPr/>
        </p:nvSpPr>
        <p:spPr>
          <a:xfrm>
            <a:off x="3429000" y="3657600"/>
            <a:ext cx="6084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17" name="CustomShape 14"/>
          <p:cNvSpPr/>
          <p:nvPr/>
        </p:nvSpPr>
        <p:spPr>
          <a:xfrm>
            <a:off x="4191120" y="3657600"/>
            <a:ext cx="60840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5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18" name="CustomShape 15"/>
          <p:cNvSpPr/>
          <p:nvPr/>
        </p:nvSpPr>
        <p:spPr>
          <a:xfrm>
            <a:off x="4952880" y="3657600"/>
            <a:ext cx="7610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19" name="CustomShape 16"/>
          <p:cNvSpPr/>
          <p:nvPr/>
        </p:nvSpPr>
        <p:spPr>
          <a:xfrm>
            <a:off x="7391520" y="3657600"/>
            <a:ext cx="11419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26</a:t>
            </a: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 m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20" name="Picture 18" descr=""/>
          <p:cNvPicPr/>
          <p:nvPr/>
        </p:nvPicPr>
        <p:blipFill>
          <a:blip r:embed="rId1"/>
          <a:stretch/>
        </p:blipFill>
        <p:spPr>
          <a:xfrm>
            <a:off x="5181480" y="1523880"/>
            <a:ext cx="1751400" cy="1237320"/>
          </a:xfrm>
          <a:prstGeom prst="rect">
            <a:avLst/>
          </a:prstGeom>
          <a:ln>
            <a:noFill/>
          </a:ln>
        </p:spPr>
      </p:pic>
      <p:pic>
        <p:nvPicPr>
          <p:cNvPr id="221" name="Picture 19" descr=""/>
          <p:cNvPicPr/>
          <p:nvPr/>
        </p:nvPicPr>
        <p:blipFill>
          <a:blip r:embed="rId2"/>
          <a:stretch/>
        </p:blipFill>
        <p:spPr>
          <a:xfrm>
            <a:off x="609480" y="4648320"/>
            <a:ext cx="1446840" cy="1446840"/>
          </a:xfrm>
          <a:prstGeom prst="rect">
            <a:avLst/>
          </a:prstGeom>
          <a:ln>
            <a:noFill/>
          </a:ln>
        </p:spPr>
      </p:pic>
      <p:sp>
        <p:nvSpPr>
          <p:cNvPr id="222" name="Line 17"/>
          <p:cNvSpPr/>
          <p:nvPr/>
        </p:nvSpPr>
        <p:spPr>
          <a:xfrm flipV="1">
            <a:off x="1523880" y="4038480"/>
            <a:ext cx="457200" cy="53352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sp>
        <p:nvSpPr>
          <p:cNvPr id="223" name="Line 18"/>
          <p:cNvSpPr/>
          <p:nvPr/>
        </p:nvSpPr>
        <p:spPr>
          <a:xfrm>
            <a:off x="525780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4" name="Line 19"/>
          <p:cNvSpPr/>
          <p:nvPr/>
        </p:nvSpPr>
        <p:spPr>
          <a:xfrm>
            <a:off x="609588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5" name="CustomShape 20"/>
          <p:cNvSpPr/>
          <p:nvPr/>
        </p:nvSpPr>
        <p:spPr>
          <a:xfrm>
            <a:off x="5715000" y="3657600"/>
            <a:ext cx="7610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15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26" name="CustomShape 21"/>
          <p:cNvSpPr/>
          <p:nvPr/>
        </p:nvSpPr>
        <p:spPr>
          <a:xfrm>
            <a:off x="6553080" y="3657600"/>
            <a:ext cx="7610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20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27" name="Line 22"/>
          <p:cNvSpPr/>
          <p:nvPr/>
        </p:nvSpPr>
        <p:spPr>
          <a:xfrm>
            <a:off x="914400" y="2514600"/>
            <a:ext cx="201600" cy="84276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sp>
        <p:nvSpPr>
          <p:cNvPr id="228" name="CustomShape 23"/>
          <p:cNvSpPr/>
          <p:nvPr/>
        </p:nvSpPr>
        <p:spPr>
          <a:xfrm>
            <a:off x="380880" y="1676520"/>
            <a:ext cx="1370520" cy="75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901"/>
              </a:spcBef>
            </a:pPr>
            <a:r>
              <a:rPr b="1" lang="en-US" sz="1800" spc="-1" strike="noStrike">
                <a:solidFill>
                  <a:srgbClr val="000099"/>
                </a:solidFill>
                <a:latin typeface="Arial"/>
                <a:ea typeface="DejaVu Sans"/>
              </a:rPr>
              <a:t>Protonets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901"/>
              </a:spcBef>
            </a:pPr>
            <a:r>
              <a:rPr b="1" lang="en-US" sz="1800" spc="-1" strike="noStrike">
                <a:solidFill>
                  <a:srgbClr val="000099"/>
                </a:solidFill>
                <a:latin typeface="Arial"/>
                <a:ea typeface="DejaVu Sans"/>
              </a:rPr>
              <a:t>diameter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29" name="Line 24"/>
          <p:cNvSpPr/>
          <p:nvPr/>
        </p:nvSpPr>
        <p:spPr>
          <a:xfrm flipH="1" flipV="1">
            <a:off x="7162560" y="3962160"/>
            <a:ext cx="381240" cy="45720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CustomShape 25"/>
          <p:cNvSpPr/>
          <p:nvPr/>
        </p:nvSpPr>
        <p:spPr>
          <a:xfrm>
            <a:off x="7162920" y="1523880"/>
            <a:ext cx="1827720" cy="130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0" lang="en-US" sz="2000" spc="-1" strike="noStrike">
                <a:solidFill>
                  <a:srgbClr val="000099"/>
                </a:solidFill>
                <a:latin typeface="Arial Rounded MT Bold"/>
                <a:ea typeface="DejaVu Sans"/>
              </a:rPr>
              <a:t>Yttergrensen til det synlige univers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31" name="Line 26"/>
          <p:cNvSpPr/>
          <p:nvPr/>
        </p:nvSpPr>
        <p:spPr>
          <a:xfrm>
            <a:off x="7848360" y="2514600"/>
            <a:ext cx="76320" cy="76176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Line 27"/>
          <p:cNvSpPr/>
          <p:nvPr/>
        </p:nvSpPr>
        <p:spPr>
          <a:xfrm flipH="1">
            <a:off x="5410080" y="2743200"/>
            <a:ext cx="533520" cy="68580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pic>
        <p:nvPicPr>
          <p:cNvPr id="233" name="Picture 31" descr=""/>
          <p:cNvPicPr/>
          <p:nvPr/>
        </p:nvPicPr>
        <p:blipFill>
          <a:blip r:embed="rId3"/>
          <a:stretch/>
        </p:blipFill>
        <p:spPr>
          <a:xfrm>
            <a:off x="6781680" y="4419720"/>
            <a:ext cx="1653120" cy="2061000"/>
          </a:xfrm>
          <a:prstGeom prst="rect">
            <a:avLst/>
          </a:prstGeom>
          <a:ln>
            <a:noFill/>
          </a:ln>
        </p:spPr>
      </p:pic>
      <p:pic>
        <p:nvPicPr>
          <p:cNvPr id="234" name="CME-AN~3.MOV" descr=""/>
          <p:cNvPicPr/>
          <p:nvPr/>
        </p:nvPicPr>
        <p:blipFill>
          <a:blip r:embed="rId4"/>
          <a:stretch/>
        </p:blipFill>
        <p:spPr>
          <a:xfrm>
            <a:off x="4495680" y="4495680"/>
            <a:ext cx="1980000" cy="1516680"/>
          </a:xfrm>
          <a:prstGeom prst="rect">
            <a:avLst/>
          </a:prstGeom>
          <a:ln>
            <a:noFill/>
          </a:ln>
        </p:spPr>
      </p:pic>
      <p:sp>
        <p:nvSpPr>
          <p:cNvPr id="235" name="Line 28"/>
          <p:cNvSpPr/>
          <p:nvPr/>
        </p:nvSpPr>
        <p:spPr>
          <a:xfrm flipV="1">
            <a:off x="4876560" y="3733560"/>
            <a:ext cx="152640" cy="76212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pic>
        <p:nvPicPr>
          <p:cNvPr id="236" name="Picture 34" descr=""/>
          <p:cNvPicPr/>
          <p:nvPr/>
        </p:nvPicPr>
        <p:blipFill>
          <a:blip r:embed="rId5"/>
          <a:stretch/>
        </p:blipFill>
        <p:spPr>
          <a:xfrm>
            <a:off x="3200400" y="1523880"/>
            <a:ext cx="1827720" cy="1221120"/>
          </a:xfrm>
          <a:prstGeom prst="rect">
            <a:avLst/>
          </a:prstGeom>
          <a:ln>
            <a:noFill/>
          </a:ln>
        </p:spPr>
      </p:pic>
      <p:sp>
        <p:nvSpPr>
          <p:cNvPr id="237" name="Line 29"/>
          <p:cNvSpPr/>
          <p:nvPr/>
        </p:nvSpPr>
        <p:spPr>
          <a:xfrm>
            <a:off x="4190760" y="2743200"/>
            <a:ext cx="228600" cy="76176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pic>
        <p:nvPicPr>
          <p:cNvPr id="238" name="Picture 36" descr=""/>
          <p:cNvPicPr/>
          <p:nvPr/>
        </p:nvPicPr>
        <p:blipFill>
          <a:blip r:embed="rId6"/>
          <a:stretch/>
        </p:blipFill>
        <p:spPr>
          <a:xfrm>
            <a:off x="2362320" y="4495680"/>
            <a:ext cx="1904040" cy="1807200"/>
          </a:xfrm>
          <a:prstGeom prst="rect">
            <a:avLst/>
          </a:prstGeom>
          <a:ln>
            <a:noFill/>
          </a:ln>
        </p:spPr>
      </p:pic>
      <p:sp>
        <p:nvSpPr>
          <p:cNvPr id="239" name="Line 30"/>
          <p:cNvSpPr/>
          <p:nvPr/>
        </p:nvSpPr>
        <p:spPr>
          <a:xfrm flipV="1">
            <a:off x="3429000" y="3962160"/>
            <a:ext cx="152280" cy="53352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pic>
        <p:nvPicPr>
          <p:cNvPr id="240" name="Picture 38" descr=""/>
          <p:cNvPicPr/>
          <p:nvPr/>
        </p:nvPicPr>
        <p:blipFill>
          <a:blip r:embed="rId7"/>
          <a:stretch/>
        </p:blipFill>
        <p:spPr>
          <a:xfrm>
            <a:off x="1600200" y="1523880"/>
            <a:ext cx="1522800" cy="1224360"/>
          </a:xfrm>
          <a:prstGeom prst="rect">
            <a:avLst/>
          </a:prstGeom>
          <a:ln>
            <a:noFill/>
          </a:ln>
        </p:spPr>
      </p:pic>
      <p:sp>
        <p:nvSpPr>
          <p:cNvPr id="241" name="Line 31"/>
          <p:cNvSpPr/>
          <p:nvPr/>
        </p:nvSpPr>
        <p:spPr>
          <a:xfrm>
            <a:off x="2666880" y="2743200"/>
            <a:ext cx="152280" cy="609480"/>
          </a:xfrm>
          <a:prstGeom prst="line">
            <a:avLst/>
          </a:prstGeom>
          <a:ln w="9360">
            <a:solidFill>
              <a:srgbClr val="000099"/>
            </a:solidFill>
            <a:round/>
            <a:tailEnd len="lg" type="stealth" w="lg"/>
          </a:ln>
        </p:spPr>
        <p:style>
          <a:lnRef idx="0"/>
          <a:fillRef idx="0"/>
          <a:effectRef idx="0"/>
          <a:fontRef idx="minor"/>
        </p:style>
      </p:sp>
      <p:sp>
        <p:nvSpPr>
          <p:cNvPr id="242" name="Line 32"/>
          <p:cNvSpPr/>
          <p:nvPr/>
        </p:nvSpPr>
        <p:spPr>
          <a:xfrm>
            <a:off x="250560" y="3573360"/>
            <a:ext cx="792360" cy="360"/>
          </a:xfrm>
          <a:prstGeom prst="line">
            <a:avLst/>
          </a:prstGeom>
          <a:ln cap="rnd" w="28440">
            <a:solidFill>
              <a:srgbClr val="ff0000"/>
            </a:solidFill>
            <a:custDash>
              <a:ds d="400000" sp="3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3" name="Line 33"/>
          <p:cNvSpPr/>
          <p:nvPr/>
        </p:nvSpPr>
        <p:spPr>
          <a:xfrm>
            <a:off x="395280" y="3429000"/>
            <a:ext cx="360" cy="3045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CustomShape 34"/>
          <p:cNvSpPr/>
          <p:nvPr/>
        </p:nvSpPr>
        <p:spPr>
          <a:xfrm>
            <a:off x="179280" y="3645000"/>
            <a:ext cx="7610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99"/>
                </a:solidFill>
                <a:latin typeface="Times New Roman"/>
                <a:ea typeface="DejaVu Sans"/>
              </a:rPr>
              <a:t>10</a:t>
            </a:r>
            <a:r>
              <a:rPr b="0" lang="en-US" sz="2400" spc="-1" strike="noStrike" baseline="30000">
                <a:solidFill>
                  <a:srgbClr val="000099"/>
                </a:solidFill>
                <a:latin typeface="Times New Roman"/>
                <a:ea typeface="DejaVu Sans"/>
              </a:rPr>
              <a:t>-37</a:t>
            </a:r>
            <a:endParaRPr b="0" lang="en-US" sz="24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" descr=""/>
          <p:cNvPicPr/>
          <p:nvPr/>
        </p:nvPicPr>
        <p:blipFill>
          <a:blip r:embed="rId1"/>
          <a:srcRect l="4118" t="0" r="10308" b="10904"/>
          <a:stretch/>
        </p:blipFill>
        <p:spPr>
          <a:xfrm>
            <a:off x="706320" y="1554480"/>
            <a:ext cx="7797240" cy="3931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611640" y="620640"/>
            <a:ext cx="7055280" cy="63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ts val="4320"/>
              </a:lnSpc>
            </a:pPr>
            <a:r>
              <a:rPr b="1" lang="en-US" sz="3600" spc="-1" strike="noStrike">
                <a:solidFill>
                  <a:srgbClr val="595959"/>
                </a:solidFill>
                <a:latin typeface="Arial"/>
                <a:ea typeface="DejaVu Sans"/>
              </a:rPr>
              <a:t>Mastergradstudiet i fysikk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984240" y="1556640"/>
            <a:ext cx="7187040" cy="414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1400"/>
              </a:spcBef>
            </a:pPr>
            <a:r>
              <a:rPr b="1" lang="en-US" sz="2800" spc="-1" strike="noStrike">
                <a:solidFill>
                  <a:srgbClr val="595959"/>
                </a:solidFill>
                <a:latin typeface="Arial"/>
                <a:ea typeface="DejaVu Sans"/>
              </a:rPr>
              <a:t>Stor spennvidde i forskningsoppgavene:</a:t>
            </a:r>
            <a:r>
              <a:rPr b="0" lang="en-US" sz="2800" spc="-1" strike="noStrike">
                <a:solidFill>
                  <a:srgbClr val="595959"/>
                </a:solidFill>
                <a:latin typeface="Arial"/>
                <a:ea typeface="DejaVu Sans"/>
              </a:rPr>
              <a:t> </a:t>
            </a:r>
            <a:endParaRPr b="0" lang="en-US" sz="2800" spc="-1" strike="noStrike">
              <a:latin typeface="Arial"/>
            </a:endParaRPr>
          </a:p>
          <a:p>
            <a:pPr marL="216000" indent="-215280">
              <a:lnSpc>
                <a:spcPct val="100000"/>
              </a:lnSpc>
              <a:spcBef>
                <a:spcPts val="1400"/>
              </a:spcBef>
              <a:buClr>
                <a:srgbClr val="595959"/>
              </a:buClr>
              <a:buFont typeface="Symbol"/>
              <a:buChar char=""/>
            </a:pPr>
            <a:r>
              <a:rPr b="0" lang="en-US" sz="2800" spc="-1" strike="noStrike">
                <a:solidFill>
                  <a:srgbClr val="595959"/>
                </a:solidFill>
                <a:latin typeface="Arial"/>
                <a:ea typeface="DejaVu Sans"/>
              </a:rPr>
              <a:t>Teoretiske oppgaver</a:t>
            </a:r>
            <a:endParaRPr b="0" lang="en-US" sz="2800" spc="-1" strike="noStrike">
              <a:latin typeface="Arial"/>
            </a:endParaRPr>
          </a:p>
          <a:p>
            <a:pPr marL="216000" indent="-215280">
              <a:lnSpc>
                <a:spcPct val="100000"/>
              </a:lnSpc>
              <a:spcBef>
                <a:spcPts val="1400"/>
              </a:spcBef>
              <a:buClr>
                <a:srgbClr val="595959"/>
              </a:buClr>
              <a:buFont typeface="Symbol"/>
              <a:buChar char=""/>
            </a:pPr>
            <a:r>
              <a:rPr b="0" lang="en-US" sz="2800" spc="-1" strike="noStrike">
                <a:solidFill>
                  <a:srgbClr val="595959"/>
                </a:solidFill>
                <a:latin typeface="Arial"/>
                <a:ea typeface="DejaVu Sans"/>
              </a:rPr>
              <a:t>Tolkning av målinger</a:t>
            </a:r>
            <a:endParaRPr b="0" lang="en-US" sz="2800" spc="-1" strike="noStrike">
              <a:latin typeface="Arial"/>
            </a:endParaRPr>
          </a:p>
          <a:p>
            <a:pPr marL="216000" indent="-215280">
              <a:lnSpc>
                <a:spcPct val="100000"/>
              </a:lnSpc>
              <a:spcBef>
                <a:spcPts val="1400"/>
              </a:spcBef>
              <a:buClr>
                <a:srgbClr val="595959"/>
              </a:buClr>
              <a:buFont typeface="Symbol"/>
              <a:buChar char=""/>
            </a:pPr>
            <a:r>
              <a:rPr b="0" lang="en-US" sz="2800" spc="-1" strike="noStrike">
                <a:solidFill>
                  <a:srgbClr val="595959"/>
                </a:solidFill>
                <a:latin typeface="Arial"/>
                <a:ea typeface="DejaVu Sans"/>
              </a:rPr>
              <a:t>Eksperimentelle oppgaver</a:t>
            </a:r>
            <a:endParaRPr b="0" lang="en-US" sz="2800" spc="-1" strike="noStrike">
              <a:latin typeface="Arial"/>
            </a:endParaRPr>
          </a:p>
          <a:p>
            <a:pPr marL="216000" indent="-215280">
              <a:lnSpc>
                <a:spcPct val="100000"/>
              </a:lnSpc>
              <a:spcBef>
                <a:spcPts val="1400"/>
              </a:spcBef>
              <a:buClr>
                <a:srgbClr val="595959"/>
              </a:buClr>
              <a:buFont typeface="Symbol"/>
              <a:buChar char=""/>
            </a:pPr>
            <a:r>
              <a:rPr b="0" lang="en-US" sz="2800" spc="-1" strike="noStrike">
                <a:solidFill>
                  <a:srgbClr val="595959"/>
                </a:solidFill>
                <a:latin typeface="Arial"/>
                <a:ea typeface="DejaVu Sans"/>
              </a:rPr>
              <a:t>Instrumentering og elektronikk</a:t>
            </a:r>
            <a:endParaRPr b="0" lang="en-US" sz="2800" spc="-1" strike="noStrike">
              <a:latin typeface="Arial"/>
            </a:endParaRPr>
          </a:p>
          <a:p>
            <a:pPr marL="216000" indent="-215280">
              <a:lnSpc>
                <a:spcPct val="100000"/>
              </a:lnSpc>
              <a:spcBef>
                <a:spcPts val="1400"/>
              </a:spcBef>
              <a:buClr>
                <a:srgbClr val="595959"/>
              </a:buClr>
              <a:buFont typeface="Symbol"/>
              <a:buChar char=""/>
            </a:pPr>
            <a:r>
              <a:rPr b="0" lang="en-US" sz="2800" spc="-1" strike="noStrike">
                <a:solidFill>
                  <a:srgbClr val="595959"/>
                </a:solidFill>
                <a:latin typeface="Arial"/>
                <a:ea typeface="DejaVu Sans"/>
              </a:rPr>
              <a:t>Modellering, data analyse, ML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00"/>
              </a:spcBef>
            </a:pPr>
            <a:endParaRPr b="0" lang="en-US" sz="28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>
                <p:childTnLst>
                  <p:par>
                    <p:cTn id="9" nodeType="clickEffect" fill="hold">
                      <p:stCondLst>
                        <p:cond delay="indefinite"/>
                      </p:stCondLst>
                      <p:childTnLst>
                        <p:par>
                          <p:cTn id="1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1022760" y="1014840"/>
            <a:ext cx="7364520" cy="65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CustomShape 2"/>
          <p:cNvSpPr/>
          <p:nvPr/>
        </p:nvSpPr>
        <p:spPr>
          <a:xfrm>
            <a:off x="467640" y="6300000"/>
            <a:ext cx="934920" cy="21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fld id="{3CDEB7C9-AA16-41E5-B171-D3CB8BB1DF3D}" type="datetime1">
              <a:rPr b="0" lang="en-US" sz="1200" spc="-1" strike="noStrike">
                <a:solidFill>
                  <a:srgbClr val="a6a6a6"/>
                </a:solidFill>
                <a:latin typeface="Times New Roman"/>
                <a:ea typeface="DejaVu Sans"/>
              </a:rPr>
              <a:t>03/13/2024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1404000" y="486000"/>
            <a:ext cx="6298920" cy="5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0" lang="en-US" sz="1200" spc="92" strike="noStrike" cap="all">
                <a:solidFill>
                  <a:srgbClr val="a6a6a6"/>
                </a:solidFill>
                <a:latin typeface="Times New Roman"/>
                <a:ea typeface="DejaVu Sans"/>
              </a:rPr>
              <a:t>Universitetet i Bergen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1702440" y="6300000"/>
            <a:ext cx="708120" cy="21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1200" spc="-1" strike="noStrike" cap="all">
                <a:solidFill>
                  <a:srgbClr val="a6a6a6"/>
                </a:solidFill>
                <a:latin typeface="Times New Roman"/>
                <a:ea typeface="DejaVu Sans"/>
              </a:rPr>
              <a:t>Side </a:t>
            </a:r>
            <a:fld id="{5D4D42DE-6F64-4FCB-8AAB-117F35E0C103}" type="slidenum">
              <a:rPr b="0" lang="en-US" sz="1200" spc="-1" strike="noStrike" cap="all">
                <a:solidFill>
                  <a:srgbClr val="a6a6a6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252" name="" descr=""/>
          <p:cNvPicPr/>
          <p:nvPr/>
        </p:nvPicPr>
        <p:blipFill>
          <a:blip r:embed="rId1"/>
          <a:stretch/>
        </p:blipFill>
        <p:spPr>
          <a:xfrm>
            <a:off x="352440" y="1188720"/>
            <a:ext cx="7693920" cy="3966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4" dur="indefinite" restart="never" nodeType="tmRoot">
          <p:childTnLst>
            <p:seq>
              <p:cTn id="15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1022760" y="1014840"/>
            <a:ext cx="7364520" cy="65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CustomShape 2"/>
          <p:cNvSpPr/>
          <p:nvPr/>
        </p:nvSpPr>
        <p:spPr>
          <a:xfrm>
            <a:off x="467640" y="6300000"/>
            <a:ext cx="934920" cy="21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fld id="{BE07FDE3-77BD-4248-917E-8A53ED951085}" type="datetime1">
              <a:rPr b="0" lang="en-US" sz="1200" spc="-1" strike="noStrike">
                <a:solidFill>
                  <a:srgbClr val="a6a6a6"/>
                </a:solidFill>
                <a:latin typeface="Times New Roman"/>
                <a:ea typeface="DejaVu Sans"/>
              </a:rPr>
              <a:t>03/13/2024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55" name="CustomShape 3"/>
          <p:cNvSpPr/>
          <p:nvPr/>
        </p:nvSpPr>
        <p:spPr>
          <a:xfrm>
            <a:off x="1404000" y="486000"/>
            <a:ext cx="6298920" cy="5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0" lang="en-US" sz="1200" spc="92" strike="noStrike" cap="all">
                <a:solidFill>
                  <a:srgbClr val="a6a6a6"/>
                </a:solidFill>
                <a:latin typeface="Times New Roman"/>
                <a:ea typeface="DejaVu Sans"/>
              </a:rPr>
              <a:t>Universitetet i Bergen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702440" y="6300000"/>
            <a:ext cx="708120" cy="21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1200" spc="-1" strike="noStrike" cap="all">
                <a:solidFill>
                  <a:srgbClr val="a6a6a6"/>
                </a:solidFill>
                <a:latin typeface="Times New Roman"/>
                <a:ea typeface="DejaVu Sans"/>
              </a:rPr>
              <a:t>Side </a:t>
            </a:r>
            <a:fld id="{3FBFA3B2-14C6-4F86-A46C-20932B20D80F}" type="slidenum">
              <a:rPr b="0" lang="en-US" sz="1200" spc="-1" strike="noStrike" cap="all">
                <a:solidFill>
                  <a:srgbClr val="a6a6a6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257" name="" descr=""/>
          <p:cNvPicPr/>
          <p:nvPr/>
        </p:nvPicPr>
        <p:blipFill>
          <a:blip r:embed="rId1"/>
          <a:srcRect l="4881" t="6204" r="2118" b="0"/>
          <a:stretch/>
        </p:blipFill>
        <p:spPr>
          <a:xfrm>
            <a:off x="457200" y="1986480"/>
            <a:ext cx="8503200" cy="4465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6" dur="indefinite" restart="never" nodeType="tmRoot">
          <p:childTnLst>
            <p:seq>
              <p:cTn id="17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Picture 4" descr=""/>
          <p:cNvPicPr/>
          <p:nvPr/>
        </p:nvPicPr>
        <p:blipFill>
          <a:blip r:embed="rId1"/>
          <a:stretch/>
        </p:blipFill>
        <p:spPr>
          <a:xfrm>
            <a:off x="3474720" y="3258000"/>
            <a:ext cx="5486040" cy="3508200"/>
          </a:xfrm>
          <a:prstGeom prst="rect">
            <a:avLst/>
          </a:prstGeom>
          <a:ln>
            <a:noFill/>
          </a:ln>
        </p:spPr>
      </p:pic>
      <p:pic>
        <p:nvPicPr>
          <p:cNvPr id="259" name="" descr=""/>
          <p:cNvPicPr/>
          <p:nvPr/>
        </p:nvPicPr>
        <p:blipFill>
          <a:blip r:embed="rId2"/>
          <a:stretch/>
        </p:blipFill>
        <p:spPr>
          <a:xfrm>
            <a:off x="274320" y="182880"/>
            <a:ext cx="5657040" cy="3108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8" dur="indefinite" restart="never" nodeType="tmRoot">
          <p:childTnLst>
            <p:seq>
              <p:cTn id="19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878760" y="582840"/>
            <a:ext cx="7364520" cy="65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ts val="4320"/>
              </a:lnSpc>
            </a:pPr>
            <a:r>
              <a:rPr b="1" lang="en-US" sz="3600" spc="-1" strike="noStrike">
                <a:solidFill>
                  <a:srgbClr val="e54f46"/>
                </a:solidFill>
                <a:latin typeface="Arial"/>
                <a:ea typeface="DejaVu Sans"/>
              </a:rPr>
              <a:t>Fysikk ved Universitetet i Bergen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467640" y="6300000"/>
            <a:ext cx="934920" cy="21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fld id="{47E660FF-3340-4671-A219-83B7E6DA6A05}" type="datetime1">
              <a:rPr b="0" lang="en-US" sz="1200" spc="-1" strike="noStrike">
                <a:solidFill>
                  <a:srgbClr val="a6a6a6"/>
                </a:solidFill>
                <a:latin typeface="Times New Roman"/>
                <a:ea typeface="DejaVu Sans"/>
              </a:rPr>
              <a:t>03/13/2024</a:t>
            </a:fld>
            <a:endParaRPr b="0" lang="en-US" sz="1200" spc="-1" strike="noStrike">
              <a:latin typeface="Arial"/>
            </a:endParaRPr>
          </a:p>
        </p:txBody>
      </p:sp>
      <p:sp>
        <p:nvSpPr>
          <p:cNvPr id="262" name="CustomShape 3"/>
          <p:cNvSpPr/>
          <p:nvPr/>
        </p:nvSpPr>
        <p:spPr>
          <a:xfrm>
            <a:off x="1404000" y="486000"/>
            <a:ext cx="6298920" cy="5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0" lang="en-US" sz="1200" spc="92" strike="noStrike" cap="all">
                <a:solidFill>
                  <a:srgbClr val="a6a6a6"/>
                </a:solidFill>
                <a:latin typeface="Times New Roman"/>
                <a:ea typeface="DejaVu Sans"/>
              </a:rPr>
              <a:t>Universitetet i Bergen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263" name="CustomShape 4"/>
          <p:cNvSpPr/>
          <p:nvPr/>
        </p:nvSpPr>
        <p:spPr>
          <a:xfrm>
            <a:off x="1232640" y="6373800"/>
            <a:ext cx="637200" cy="14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US" sz="1200" spc="-1" strike="noStrike" cap="all">
                <a:solidFill>
                  <a:srgbClr val="a6a6a6"/>
                </a:solidFill>
                <a:latin typeface="Times New Roman"/>
                <a:ea typeface="DejaVu Sans"/>
              </a:rPr>
              <a:t>Side </a:t>
            </a:r>
            <a:fld id="{5917DE9E-D987-448C-B8BE-41FB0B8ADB76}" type="slidenum">
              <a:rPr b="0" lang="en-US" sz="1200" spc="-1" strike="noStrike" cap="all">
                <a:solidFill>
                  <a:srgbClr val="a6a6a6"/>
                </a:solidFill>
                <a:latin typeface="Times New Roman"/>
                <a:ea typeface="DejaVu Sans"/>
              </a:rPr>
              <a:t>1</a:t>
            </a:fld>
            <a:endParaRPr b="0" lang="en-US" sz="1200" spc="-1" strike="noStrike">
              <a:latin typeface="Arial"/>
            </a:endParaRPr>
          </a:p>
        </p:txBody>
      </p:sp>
      <p:pic>
        <p:nvPicPr>
          <p:cNvPr id="264" name="Bilde 6" descr=""/>
          <p:cNvPicPr/>
          <p:nvPr/>
        </p:nvPicPr>
        <p:blipFill>
          <a:blip r:embed="rId1"/>
          <a:stretch/>
        </p:blipFill>
        <p:spPr>
          <a:xfrm>
            <a:off x="987840" y="3383280"/>
            <a:ext cx="6418440" cy="2648880"/>
          </a:xfrm>
          <a:prstGeom prst="rect">
            <a:avLst/>
          </a:prstGeom>
          <a:ln>
            <a:noFill/>
          </a:ln>
        </p:spPr>
      </p:pic>
      <p:sp>
        <p:nvSpPr>
          <p:cNvPr id="265" name="CustomShape 5"/>
          <p:cNvSpPr/>
          <p:nvPr/>
        </p:nvSpPr>
        <p:spPr>
          <a:xfrm>
            <a:off x="2528640" y="6251400"/>
            <a:ext cx="3174840" cy="2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https://vimeo.com/387402163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66" name="" descr=""/>
          <p:cNvPicPr/>
          <p:nvPr/>
        </p:nvPicPr>
        <p:blipFill>
          <a:blip r:embed="rId2"/>
          <a:stretch/>
        </p:blipFill>
        <p:spPr>
          <a:xfrm>
            <a:off x="10800" y="1480320"/>
            <a:ext cx="9143280" cy="1311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0" dur="indefinite" restart="never" nodeType="tmRoot">
          <p:childTnLst>
            <p:seq>
              <p:cTn id="21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" descr=""/>
          <p:cNvPicPr/>
          <p:nvPr/>
        </p:nvPicPr>
        <p:blipFill>
          <a:blip r:embed="rId1"/>
          <a:stretch/>
        </p:blipFill>
        <p:spPr>
          <a:xfrm>
            <a:off x="2880" y="282600"/>
            <a:ext cx="9143280" cy="6371640"/>
          </a:xfrm>
          <a:prstGeom prst="rect">
            <a:avLst/>
          </a:prstGeom>
          <a:ln>
            <a:noFill/>
          </a:ln>
        </p:spPr>
      </p:pic>
      <p:sp>
        <p:nvSpPr>
          <p:cNvPr id="268" name="CustomShape 1"/>
          <p:cNvSpPr/>
          <p:nvPr/>
        </p:nvSpPr>
        <p:spPr>
          <a:xfrm>
            <a:off x="4933080" y="861840"/>
            <a:ext cx="341748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HVL og UiB forskningsamarbeid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latin typeface="Arial"/>
              </a:rPr>
              <a:t>Felles PhD muligheter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9" name="CustomShape 2"/>
          <p:cNvSpPr/>
          <p:nvPr/>
        </p:nvSpPr>
        <p:spPr>
          <a:xfrm>
            <a:off x="767520" y="2449440"/>
            <a:ext cx="1554480" cy="914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2" dur="indefinite" restart="never" nodeType="tmRoot">
          <p:childTnLst>
            <p:seq>
              <p:cTn id="23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UiB_norsk_rød-gen.potx</Template>
  <TotalTime>1730</TotalTime>
  <Application>LibreOffice/6.0.7.3$Linux_X86_64 LibreOffice_project/00m0$Build-3</Application>
  <Words>246</Words>
  <Paragraphs>64</Paragraphs>
  <Company>UiB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2015-10-30T09:38:42Z</dcterms:created>
  <dc:creator>Helge Grønhaug</dc:creator>
  <dc:description/>
  <dc:language>en-US</dc:language>
  <cp:lastModifiedBy/>
  <cp:lastPrinted>2020-02-05T13:37:30Z</cp:lastPrinted>
  <dcterms:modified xsi:type="dcterms:W3CDTF">2024-03-13T11:27:18Z</dcterms:modified>
  <cp:revision>405</cp:revision>
  <dc:subject/>
  <dc:title>PowerPoint-presentasjon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UiB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2</vt:i4>
  </property>
  <property fmtid="{D5CDD505-2E9C-101B-9397-08002B2CF9AE}" pid="8" name="Notes">
    <vt:i4>1</vt:i4>
  </property>
  <property fmtid="{D5CDD505-2E9C-101B-9397-08002B2CF9AE}" pid="9" name="PresentationFormat">
    <vt:lpwstr>Skjermfremvisning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12</vt:i4>
  </property>
</Properties>
</file>