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4"/>
  </p:notesMasterIdLst>
  <p:sldIdLst>
    <p:sldId id="377" r:id="rId5"/>
    <p:sldId id="455" r:id="rId6"/>
    <p:sldId id="439" r:id="rId7"/>
    <p:sldId id="301" r:id="rId8"/>
    <p:sldId id="411" r:id="rId9"/>
    <p:sldId id="413" r:id="rId10"/>
    <p:sldId id="414" r:id="rId11"/>
    <p:sldId id="456" r:id="rId12"/>
    <p:sldId id="280" r:id="rId13"/>
  </p:sldIdLst>
  <p:sldSz cx="12192000" cy="6858000"/>
  <p:notesSz cx="3429000" cy="6858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529" userDrawn="1">
          <p15:clr>
            <a:srgbClr val="A4A3A4"/>
          </p15:clr>
        </p15:guide>
        <p15:guide id="3" orient="horz" pos="3498" userDrawn="1">
          <p15:clr>
            <a:srgbClr val="A4A3A4"/>
          </p15:clr>
        </p15:guide>
        <p15:guide id="4" pos="64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6254" userDrawn="1">
          <p15:clr>
            <a:srgbClr val="A4A3A4"/>
          </p15:clr>
        </p15:guide>
        <p15:guide id="2" pos="107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milla Hedvig Halvorsen Myklebust" initials="KHHM" lastIdx="1" clrIdx="0">
    <p:extLst>
      <p:ext uri="{19B8F6BF-5375-455C-9EA6-DF929625EA0E}">
        <p15:presenceInfo xmlns:p15="http://schemas.microsoft.com/office/powerpoint/2012/main" userId="S-1-5-21-2654736681-1321197463-3984530894-57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1E8EF"/>
    <a:srgbClr val="6D24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ys stil 2 – uthevin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95" autoAdjust="0"/>
  </p:normalViewPr>
  <p:slideViewPr>
    <p:cSldViewPr snapToGrid="0">
      <p:cViewPr varScale="1">
        <p:scale>
          <a:sx n="122" d="100"/>
          <a:sy n="122" d="100"/>
        </p:scale>
        <p:origin x="114" y="282"/>
      </p:cViewPr>
      <p:guideLst>
        <p:guide orient="horz" pos="3770"/>
        <p:guide pos="529"/>
        <p:guide orient="horz" pos="3498"/>
        <p:guide pos="64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96" d="100"/>
          <a:sy n="96" d="100"/>
        </p:scale>
        <p:origin x="3780" y="72"/>
      </p:cViewPr>
      <p:guideLst>
        <p:guide orient="horz" pos="6254"/>
        <p:guide pos="107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472830" cy="9961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1925222" y="0"/>
            <a:ext cx="1472830" cy="9961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45283-168F-8940-A073-B2FF66BC4C5E}" type="datetimeFigureOut">
              <a:rPr lang="nb-NO" smtClean="0"/>
              <a:t>23.03.2022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939" y="9939"/>
            <a:ext cx="3398052" cy="191171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0" y="1911716"/>
            <a:ext cx="3429000" cy="49462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18857169"/>
            <a:ext cx="1472830" cy="996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1925222" y="18857169"/>
            <a:ext cx="1472830" cy="996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4BF77-11FD-8E4D-B223-FC6B75E0C35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hvl.no" TargetMode="External"/><Relationship Id="rId7" Type="http://schemas.openxmlformats.org/officeDocument/2006/relationships/hyperlink" Target="https://www.youtube.com/H%C3%B8gskulenp%C3%A5VestlandetHV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linkedin.com/school/hogskulen-pa-vestlandet/" TargetMode="External"/><Relationship Id="rId5" Type="http://schemas.openxmlformats.org/officeDocument/2006/relationships/hyperlink" Target="https://twitter.com/hvl_no" TargetMode="External"/><Relationship Id="rId4" Type="http://schemas.openxmlformats.org/officeDocument/2006/relationships/hyperlink" Target="https://www.instagram.com/hvl.no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525" y="9525"/>
            <a:ext cx="3398838" cy="191135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8299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n-NO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Mål med arket</a:t>
            </a:r>
          </a:p>
          <a:p>
            <a:r>
              <a:rPr lang="nn-NO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 vise at HVL er med i utforminga av Vestlandet – vi er ein stor institusjon som er viktig for heile Vestlandsregionen.</a:t>
            </a: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Stikkord</a:t>
            </a:r>
          </a:p>
          <a:p>
            <a:pPr marL="0" algn="l" defTabSz="914400" rtl="0" eaLnBrk="1" latinLnBrk="0" hangingPunct="1"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HVL er ein av dei største utdanningsinstitusjonane i landet, med om lag 16 600 studentar og 2 000 tilsette.</a:t>
            </a:r>
          </a:p>
          <a:p>
            <a:pPr marL="0" algn="l" defTabSz="914400" rtl="0" eaLnBrk="1" latinLnBrk="0" hangingPunct="1"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 våre 5 campusar fordelt over heile Vestlandet er vi ein viktig arbeidsgivar for regionen.</a:t>
            </a:r>
          </a:p>
          <a:p>
            <a:pPr marL="0" algn="l" defTabSz="914400" rtl="0" eaLnBrk="1" latinLnBrk="0" hangingPunct="1">
              <a:defRPr/>
            </a:pPr>
            <a:r>
              <a:rPr lang="nn-NO" sz="1100" kern="120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 utdannar kompetente kandidatar som arbeidslivet </a:t>
            </a:r>
            <a:r>
              <a:rPr lang="nn-NO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på Vestlandet treng, og er ein viktig samarbeidspartnar innan forsking og utvikling. </a:t>
            </a: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n-NO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Kjelde</a:t>
            </a:r>
          </a:p>
          <a:p>
            <a:pPr>
              <a:defRPr/>
            </a:pPr>
            <a:r>
              <a:rPr lang="nn-NO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 tilsette: Avdeling for HR, oktober 2019</a:t>
            </a:r>
          </a:p>
          <a:p>
            <a:pPr>
              <a:defRPr/>
            </a:pPr>
            <a:r>
              <a:rPr lang="nn-NO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Studenttal: Database for statistikk om høgare utdanning (DBH), oktober 2019</a:t>
            </a:r>
          </a:p>
          <a:p>
            <a:endParaRPr lang="nn-NO" sz="1100" noProof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14971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525" y="9525"/>
            <a:ext cx="3398838" cy="191135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nn-NO" sz="11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Mål med arket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 vise at HVL er ein breiddehøgskule med utdanningar på alle nivå, og at vi har ein tydeleg profesjons- og arbeidslivsretta profil.</a:t>
            </a: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nn-NO" sz="11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Stikkord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HVL er ein breiddehøgskule med utdanningar på alle nivå</a:t>
            </a:r>
            <a:r>
              <a:rPr lang="nn-NO" sz="110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og </a:t>
            </a: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 tydeleg profesjons- og arbeidslivsretta profil.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Bachelor- og grunnutdanningane er berebjelken i studieporteføljen vår, og høg kvalitet her er ein føresetnad for å lukkast med universitetsambisjonen.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 HVL skal også ta ansvar for at profesjons- og arbeidslivsretta kunnskap kjem fleire til gode gjennom livslang læring. Difor har etter- og vidareutdanningar som arbeidslivet etterspør ein</a:t>
            </a:r>
            <a:r>
              <a:rPr lang="nn-NO" sz="1100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sentral plass i studieporteføljen vår.</a:t>
            </a: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nn-NO" sz="11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Kjelde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Opptakskontoret ved HVL</a:t>
            </a:r>
          </a:p>
          <a:p>
            <a:pPr>
              <a:buFont typeface="Arial" panose="020B0604020202020204" pitchFamily="34" charset="0"/>
              <a:buNone/>
            </a:pPr>
            <a:r>
              <a:rPr lang="nn-NO" sz="11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 frå 2019</a:t>
            </a:r>
          </a:p>
          <a:p>
            <a:pPr>
              <a:buFont typeface="Arial" panose="020B0604020202020204" pitchFamily="34" charset="0"/>
              <a:buNone/>
            </a:pPr>
            <a:endParaRPr lang="nn-NO" sz="11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8096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https://www.facebook.com/hvl.no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Instagram: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https://www.instagram.com/hvl.no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Twitter: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https://twitter.com/hvl_no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LinkedIn: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https://www.linkedin.com/school/hogskulen-pa-vestlandet/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err="1">
                <a:latin typeface="Arial" panose="020B0604020202020204" pitchFamily="34" charset="0"/>
                <a:cs typeface="Arial" panose="020B0604020202020204" pitchFamily="34" charset="0"/>
              </a:rPr>
              <a:t>Youtube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https://www.youtube.com/H%C3%B8gskulenp%C3%A5VestlandetHVL</a:t>
            </a:r>
            <a:endParaRPr lang="nb-NO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B4BF77-11FD-8E4D-B223-FC6B75E0C356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6703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39" y="553771"/>
            <a:ext cx="3113909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2016223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mørk - to liggende bil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5495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12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7152000" y="3468783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>
            <a:extLst>
              <a:ext uri="{FF2B5EF4-FFF2-40B4-BE49-F238E27FC236}">
                <a16:creationId xmlns:a16="http://schemas.microsoft.com/office/drawing/2014/main" id="{7AD39CD5-3C0D-417B-ABDD-CB1AAC255F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426" y="952716"/>
            <a:ext cx="4914000" cy="532418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>
            <a:extLst>
              <a:ext uri="{FF2B5EF4-FFF2-40B4-BE49-F238E27FC236}">
                <a16:creationId xmlns:a16="http://schemas.microsoft.com/office/drawing/2014/main" id="{EA9D9063-838F-4E5D-96A6-DD5DBC363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9426" y="1942676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cxnSp>
        <p:nvCxnSpPr>
          <p:cNvPr id="9" name="Rett linje 8">
            <a:extLst>
              <a:ext uri="{FF2B5EF4-FFF2-40B4-BE49-F238E27FC236}">
                <a16:creationId xmlns:a16="http://schemas.microsoft.com/office/drawing/2014/main" id="{26FD54C7-6C44-40EF-A524-9FAFD3E43EB9}"/>
              </a:ext>
            </a:extLst>
          </p:cNvPr>
          <p:cNvCxnSpPr/>
          <p:nvPr userDrawn="1"/>
        </p:nvCxnSpPr>
        <p:spPr>
          <a:xfrm>
            <a:off x="809427" y="1673098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1472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spalte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976" y="1354730"/>
            <a:ext cx="10926000" cy="5058000"/>
          </a:xfrm>
          <a:noFill/>
          <a:ln>
            <a:noFill/>
          </a:ln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82388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uten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20" name="Plassholder for bunntekst 1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1" name="Plassholder for lysbildenummer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047" y="135202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79976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896191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758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s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bilde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33967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ly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74426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slutningsside mør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tel 1"/>
          <p:cNvSpPr>
            <a:spLocks noGrp="1"/>
          </p:cNvSpPr>
          <p:nvPr>
            <p:ph type="ctrTitle"/>
          </p:nvPr>
        </p:nvSpPr>
        <p:spPr>
          <a:xfrm>
            <a:off x="2856000" y="5755342"/>
            <a:ext cx="6480000" cy="360000"/>
          </a:xfrm>
        </p:spPr>
        <p:txBody>
          <a:bodyPr lIns="0" tIns="0" rIns="0" bIns="0" anchor="b">
            <a:normAutofit/>
          </a:bodyPr>
          <a:lstStyle>
            <a:lvl1pPr algn="ctr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grpSp>
        <p:nvGrpSpPr>
          <p:cNvPr id="3" name="Gruppe 2"/>
          <p:cNvGrpSpPr>
            <a:grpSpLocks noChangeAspect="1"/>
          </p:cNvGrpSpPr>
          <p:nvPr userDrawn="1"/>
        </p:nvGrpSpPr>
        <p:grpSpPr>
          <a:xfrm>
            <a:off x="3774141" y="1039515"/>
            <a:ext cx="4643718" cy="4052830"/>
            <a:chOff x="5122863" y="2579688"/>
            <a:chExt cx="1946276" cy="1698625"/>
          </a:xfrm>
          <a:solidFill>
            <a:schemeClr val="accent1"/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1822056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-1128044" y="-162370"/>
            <a:ext cx="25244277" cy="14670453"/>
          </a:xfrm>
          <a:custGeom>
            <a:avLst/>
            <a:gdLst>
              <a:gd name="T0" fmla="*/ 406 w 827"/>
              <a:gd name="T1" fmla="*/ 0 h 1070"/>
              <a:gd name="T2" fmla="*/ 86 w 827"/>
              <a:gd name="T3" fmla="*/ 564 h 1070"/>
              <a:gd name="T4" fmla="*/ 0 w 827"/>
              <a:gd name="T5" fmla="*/ 699 h 1070"/>
              <a:gd name="T6" fmla="*/ 214 w 827"/>
              <a:gd name="T7" fmla="*/ 1070 h 1070"/>
              <a:gd name="T8" fmla="*/ 827 w 827"/>
              <a:gd name="T9" fmla="*/ 0 h 1070"/>
              <a:gd name="T10" fmla="*/ 406 w 827"/>
              <a:gd name="T11" fmla="*/ 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7" h="1070">
                <a:moveTo>
                  <a:pt x="406" y="0"/>
                </a:moveTo>
                <a:lnTo>
                  <a:pt x="86" y="564"/>
                </a:lnTo>
                <a:lnTo>
                  <a:pt x="0" y="699"/>
                </a:lnTo>
                <a:lnTo>
                  <a:pt x="214" y="1070"/>
                </a:lnTo>
                <a:lnTo>
                  <a:pt x="827" y="0"/>
                </a:lnTo>
                <a:lnTo>
                  <a:pt x="40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" name="Freeform 5"/>
          <p:cNvSpPr>
            <a:spLocks/>
          </p:cNvSpPr>
          <p:nvPr userDrawn="1"/>
        </p:nvSpPr>
        <p:spPr bwMode="auto">
          <a:xfrm>
            <a:off x="-9259591" y="1168747"/>
            <a:ext cx="18274501" cy="13652887"/>
          </a:xfrm>
          <a:custGeom>
            <a:avLst/>
            <a:gdLst>
              <a:gd name="T0" fmla="*/ 164 w 349"/>
              <a:gd name="T1" fmla="*/ 0 h 471"/>
              <a:gd name="T2" fmla="*/ 0 w 349"/>
              <a:gd name="T3" fmla="*/ 0 h 471"/>
              <a:gd name="T4" fmla="*/ 271 w 349"/>
              <a:gd name="T5" fmla="*/ 471 h 471"/>
              <a:gd name="T6" fmla="*/ 349 w 349"/>
              <a:gd name="T7" fmla="*/ 328 h 471"/>
              <a:gd name="T8" fmla="*/ 164 w 349"/>
              <a:gd name="T9" fmla="*/ 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" h="471">
                <a:moveTo>
                  <a:pt x="164" y="0"/>
                </a:moveTo>
                <a:lnTo>
                  <a:pt x="0" y="0"/>
                </a:lnTo>
                <a:lnTo>
                  <a:pt x="271" y="471"/>
                </a:lnTo>
                <a:lnTo>
                  <a:pt x="349" y="328"/>
                </a:lnTo>
                <a:lnTo>
                  <a:pt x="16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652563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lys - to liggende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1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046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39" y="553771"/>
            <a:ext cx="3113909" cy="810000"/>
          </a:xfrm>
          <a:prstGeom prst="rect">
            <a:avLst/>
          </a:prstGeom>
        </p:spPr>
      </p:pic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accent3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8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347400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382904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ørk - stående bil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2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ild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0" y="537312"/>
            <a:ext cx="3113908" cy="810000"/>
          </a:xfrm>
          <a:prstGeom prst="rect">
            <a:avLst/>
          </a:prstGeom>
        </p:spPr>
      </p:pic>
      <p:sp>
        <p:nvSpPr>
          <p:cNvPr id="11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980648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ørk - liggende bil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19512" y="2054942"/>
            <a:ext cx="504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19512" y="3718184"/>
            <a:ext cx="504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13" name="Plassholder for tekst 2"/>
          <p:cNvSpPr>
            <a:spLocks noGrp="1"/>
          </p:cNvSpPr>
          <p:nvPr>
            <p:ph type="body" idx="10"/>
          </p:nvPr>
        </p:nvSpPr>
        <p:spPr>
          <a:xfrm>
            <a:off x="1619512" y="5596146"/>
            <a:ext cx="5040000" cy="90805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Rediger tekststiler i malen</a:t>
            </a:r>
          </a:p>
        </p:txBody>
      </p:sp>
      <p:cxnSp>
        <p:nvCxnSpPr>
          <p:cNvPr id="5" name="Rett linje 4"/>
          <p:cNvCxnSpPr/>
          <p:nvPr userDrawn="1"/>
        </p:nvCxnSpPr>
        <p:spPr>
          <a:xfrm>
            <a:off x="1619512" y="5433342"/>
            <a:ext cx="4219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Bild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40" y="537312"/>
            <a:ext cx="3113908" cy="810000"/>
          </a:xfrm>
          <a:prstGeom prst="rect">
            <a:avLst/>
          </a:prstGeom>
        </p:spPr>
      </p:pic>
      <p:sp>
        <p:nvSpPr>
          <p:cNvPr id="11" name="Plassholder for bilde 8"/>
          <p:cNvSpPr>
            <a:spLocks noGrp="1"/>
          </p:cNvSpPr>
          <p:nvPr>
            <p:ph type="pic" sz="quarter" idx="11"/>
          </p:nvPr>
        </p:nvSpPr>
        <p:spPr>
          <a:xfrm>
            <a:off x="7152000" y="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8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3474000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396494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n spalte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2602" y="1363946"/>
            <a:ext cx="1092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58552"/>
            <a:ext cx="1092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/>
          <a:lstStyle>
            <a:lvl1pPr algn="l"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9427" y="1361080"/>
            <a:ext cx="1092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 marL="342900" indent="-342900">
              <a:lnSpc>
                <a:spcPct val="100000"/>
              </a:lnSpc>
              <a:buFont typeface=".AppleSystemUIFont" charset="-120"/>
              <a:buChar char="›"/>
              <a:defRPr sz="2000"/>
            </a:lvl1pPr>
            <a:lvl2pPr marL="6858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2pPr>
            <a:lvl3pPr marL="11430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3pPr>
            <a:lvl4pPr marL="16002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4pPr>
            <a:lvl5pPr marL="2057400" indent="-228600">
              <a:lnSpc>
                <a:spcPct val="100000"/>
              </a:lnSpc>
              <a:buFont typeface=".AppleSystemUIFont" charset="-120"/>
              <a:buChar char="›"/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22" name="Plassholder for bunntekst 2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3" name="Plassholder for lysbildenumm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523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o spalter med bakgru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e 11"/>
          <p:cNvGrpSpPr>
            <a:grpSpLocks noChangeAspect="1"/>
          </p:cNvGrpSpPr>
          <p:nvPr userDrawn="1"/>
        </p:nvGrpSpPr>
        <p:grpSpPr>
          <a:xfrm>
            <a:off x="279820" y="6504062"/>
            <a:ext cx="250360" cy="218504"/>
            <a:chOff x="5122863" y="2579688"/>
            <a:chExt cx="1946276" cy="1698625"/>
          </a:xfrm>
          <a:solidFill>
            <a:schemeClr val="bg2"/>
          </a:solidFill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122863" y="2579688"/>
              <a:ext cx="554038" cy="747713"/>
            </a:xfrm>
            <a:custGeom>
              <a:avLst/>
              <a:gdLst>
                <a:gd name="T0" fmla="*/ 164 w 349"/>
                <a:gd name="T1" fmla="*/ 0 h 471"/>
                <a:gd name="T2" fmla="*/ 0 w 349"/>
                <a:gd name="T3" fmla="*/ 0 h 471"/>
                <a:gd name="T4" fmla="*/ 271 w 349"/>
                <a:gd name="T5" fmla="*/ 471 h 471"/>
                <a:gd name="T6" fmla="*/ 349 w 349"/>
                <a:gd name="T7" fmla="*/ 328 h 471"/>
                <a:gd name="T8" fmla="*/ 164 w 349"/>
                <a:gd name="T9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471">
                  <a:moveTo>
                    <a:pt x="164" y="0"/>
                  </a:moveTo>
                  <a:lnTo>
                    <a:pt x="0" y="0"/>
                  </a:lnTo>
                  <a:lnTo>
                    <a:pt x="271" y="471"/>
                  </a:lnTo>
                  <a:lnTo>
                    <a:pt x="349" y="328"/>
                  </a:lnTo>
                  <a:lnTo>
                    <a:pt x="1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5756276" y="2579688"/>
              <a:ext cx="1312863" cy="1698625"/>
            </a:xfrm>
            <a:custGeom>
              <a:avLst/>
              <a:gdLst>
                <a:gd name="T0" fmla="*/ 406 w 827"/>
                <a:gd name="T1" fmla="*/ 0 h 1070"/>
                <a:gd name="T2" fmla="*/ 86 w 827"/>
                <a:gd name="T3" fmla="*/ 564 h 1070"/>
                <a:gd name="T4" fmla="*/ 0 w 827"/>
                <a:gd name="T5" fmla="*/ 699 h 1070"/>
                <a:gd name="T6" fmla="*/ 214 w 827"/>
                <a:gd name="T7" fmla="*/ 1070 h 1070"/>
                <a:gd name="T8" fmla="*/ 827 w 827"/>
                <a:gd name="T9" fmla="*/ 0 h 1070"/>
                <a:gd name="T10" fmla="*/ 406 w 827"/>
                <a:gd name="T11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1070">
                  <a:moveTo>
                    <a:pt x="406" y="0"/>
                  </a:moveTo>
                  <a:lnTo>
                    <a:pt x="86" y="564"/>
                  </a:lnTo>
                  <a:lnTo>
                    <a:pt x="0" y="699"/>
                  </a:lnTo>
                  <a:lnTo>
                    <a:pt x="214" y="1070"/>
                  </a:lnTo>
                  <a:lnTo>
                    <a:pt x="827" y="0"/>
                  </a:lnTo>
                  <a:lnTo>
                    <a:pt x="4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b-NO"/>
            </a:p>
          </p:txBody>
        </p:sp>
      </p:grpSp>
      <p:sp>
        <p:nvSpPr>
          <p:cNvPr id="4" name="Rektangel 3"/>
          <p:cNvSpPr/>
          <p:nvPr userDrawn="1"/>
        </p:nvSpPr>
        <p:spPr>
          <a:xfrm>
            <a:off x="810594" y="1352959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sp>
        <p:nvSpPr>
          <p:cNvPr id="11" name="Rektangel 10"/>
          <p:cNvSpPr/>
          <p:nvPr userDrawn="1"/>
        </p:nvSpPr>
        <p:spPr>
          <a:xfrm>
            <a:off x="6480905" y="1351536"/>
            <a:ext cx="5256000" cy="505800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nb-NO"/>
              <a:t>  </a:t>
            </a:r>
          </a:p>
        </p:txBody>
      </p:sp>
      <p:cxnSp>
        <p:nvCxnSpPr>
          <p:cNvPr id="6" name="Rett linje 5"/>
          <p:cNvCxnSpPr/>
          <p:nvPr userDrawn="1"/>
        </p:nvCxnSpPr>
        <p:spPr>
          <a:xfrm>
            <a:off x="809427" y="1362845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09976" y="-2081"/>
            <a:ext cx="10926000" cy="1350000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802127" y="1364110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>
                <a:latin typeface="+mn-lt"/>
              </a:defRPr>
            </a:lvl2pPr>
            <a:lvl3pPr>
              <a:lnSpc>
                <a:spcPct val="100000"/>
              </a:lnSpc>
              <a:defRPr sz="2000">
                <a:latin typeface="+mn-lt"/>
              </a:defRPr>
            </a:lvl3pPr>
            <a:lvl4pPr>
              <a:lnSpc>
                <a:spcPct val="100000"/>
              </a:lnSpc>
              <a:defRPr sz="2000">
                <a:latin typeface="+mn-lt"/>
              </a:defRPr>
            </a:lvl4pPr>
            <a:lvl5pPr>
              <a:lnSpc>
                <a:spcPct val="100000"/>
              </a:lnSpc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2"/>
          <p:cNvSpPr>
            <a:spLocks noGrp="1"/>
          </p:cNvSpPr>
          <p:nvPr>
            <p:ph idx="12"/>
          </p:nvPr>
        </p:nvSpPr>
        <p:spPr>
          <a:xfrm>
            <a:off x="6491935" y="1347919"/>
            <a:ext cx="5256000" cy="5058000"/>
          </a:xfrm>
          <a:noFill/>
          <a:ln>
            <a:noFill/>
          </a:ln>
        </p:spPr>
        <p:txBody>
          <a:bodyPr lIns="180000" tIns="180000" rIns="180000" bIns="180000">
            <a:normAutofit/>
          </a:bodyPr>
          <a:lstStyle>
            <a:lvl1pPr>
              <a:defRPr sz="2000"/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nb-NO"/>
              <a:t>Rediger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cxnSp>
        <p:nvCxnSpPr>
          <p:cNvPr id="17" name="Rett linje 16"/>
          <p:cNvCxnSpPr/>
          <p:nvPr userDrawn="1"/>
        </p:nvCxnSpPr>
        <p:spPr>
          <a:xfrm>
            <a:off x="6472438" y="1361941"/>
            <a:ext cx="5256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ssholder for bunntekst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205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lys - stående bil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6252000" y="5495"/>
            <a:ext cx="5940000" cy="68525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4914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cxnSp>
        <p:nvCxnSpPr>
          <p:cNvPr id="9" name="Rett linje 8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823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mørk - stående bil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6252000" y="5495"/>
            <a:ext cx="5940000" cy="685250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7" name="Tittel 1"/>
          <p:cNvSpPr>
            <a:spLocks noGrp="1"/>
          </p:cNvSpPr>
          <p:nvPr>
            <p:ph type="ctrTitle"/>
          </p:nvPr>
        </p:nvSpPr>
        <p:spPr>
          <a:xfrm>
            <a:off x="809426" y="952716"/>
            <a:ext cx="4914000" cy="532418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8" name="Undertittel 2"/>
          <p:cNvSpPr>
            <a:spLocks noGrp="1"/>
          </p:cNvSpPr>
          <p:nvPr>
            <p:ph type="subTitle" idx="1"/>
          </p:nvPr>
        </p:nvSpPr>
        <p:spPr>
          <a:xfrm>
            <a:off x="809426" y="1942676"/>
            <a:ext cx="48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121208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eside lys - to liggende bil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09426" y="1879389"/>
            <a:ext cx="5760000" cy="1258529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2"/>
                </a:solidFill>
              </a:defRPr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809426" y="3703967"/>
            <a:ext cx="5760000" cy="10512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5" name="Plassholder for bilde 8"/>
          <p:cNvSpPr>
            <a:spLocks noGrp="1"/>
          </p:cNvSpPr>
          <p:nvPr>
            <p:ph type="pic" sz="quarter" idx="12"/>
          </p:nvPr>
        </p:nvSpPr>
        <p:spPr>
          <a:xfrm>
            <a:off x="7152000" y="5495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  <p:cxnSp>
        <p:nvCxnSpPr>
          <p:cNvPr id="11" name="Rett linje 10"/>
          <p:cNvCxnSpPr/>
          <p:nvPr userDrawn="1"/>
        </p:nvCxnSpPr>
        <p:spPr>
          <a:xfrm>
            <a:off x="809427" y="3434389"/>
            <a:ext cx="421939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lassholder for bilde 8"/>
          <p:cNvSpPr>
            <a:spLocks noGrp="1"/>
          </p:cNvSpPr>
          <p:nvPr>
            <p:ph type="pic" sz="quarter" idx="13"/>
          </p:nvPr>
        </p:nvSpPr>
        <p:spPr>
          <a:xfrm>
            <a:off x="7152000" y="3468783"/>
            <a:ext cx="5040000" cy="338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b-NO"/>
              <a:t>Klikk ikonet for å legge til et bilde</a:t>
            </a:r>
          </a:p>
        </p:txBody>
      </p:sp>
    </p:spTree>
    <p:extLst>
      <p:ext uri="{BB962C8B-B14F-4D97-AF65-F5344CB8AC3E}">
        <p14:creationId xmlns:p14="http://schemas.microsoft.com/office/powerpoint/2010/main" val="1211101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03414" y="-1"/>
            <a:ext cx="10926000" cy="135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11859" y="1349999"/>
            <a:ext cx="10927084" cy="50560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6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811950" y="6408000"/>
            <a:ext cx="5252673" cy="45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endParaRPr lang="nb-NO"/>
          </a:p>
        </p:txBody>
      </p:sp>
      <p:sp>
        <p:nvSpPr>
          <p:cNvPr id="17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1738087" y="6406054"/>
            <a:ext cx="450000" cy="450000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>
              <a:defRPr sz="1000" b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fld id="{D0BEE4E4-E047-6A49-BCB9-4D06E7BA237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725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63" r:id="rId3"/>
    <p:sldLayoutId id="2147483674" r:id="rId4"/>
    <p:sldLayoutId id="2147483650" r:id="rId5"/>
    <p:sldLayoutId id="2147483664" r:id="rId6"/>
    <p:sldLayoutId id="2147483671" r:id="rId7"/>
    <p:sldLayoutId id="2147483667" r:id="rId8"/>
    <p:sldLayoutId id="2147483672" r:id="rId9"/>
    <p:sldLayoutId id="2147483670" r:id="rId10"/>
    <p:sldLayoutId id="2147483665" r:id="rId11"/>
    <p:sldLayoutId id="2147483666" r:id="rId12"/>
    <p:sldLayoutId id="2147483655" r:id="rId13"/>
    <p:sldLayoutId id="2147483661" r:id="rId14"/>
    <p:sldLayoutId id="2147483668" r:id="rId15"/>
    <p:sldLayoutId id="2147483675" r:id="rId16"/>
    <p:sldLayoutId id="2147483676" r:id="rId17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.AppleSystemUIFont" charset="-120"/>
        <a:buChar char="›"/>
        <a:defRPr sz="2000" kern="1200">
          <a:solidFill>
            <a:schemeClr val="tx2"/>
          </a:solidFill>
          <a:latin typeface="+mj-lt"/>
          <a:ea typeface="Georgia" charset="0"/>
          <a:cs typeface="Georgi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vl.no/studier/studieprogram/elkraftteknikk/" TargetMode="External"/><Relationship Id="rId13" Type="http://schemas.openxmlformats.org/officeDocument/2006/relationships/hyperlink" Target="https://www.hvl.no/studier/studieprogram/2019h/ing-hms/" TargetMode="External"/><Relationship Id="rId3" Type="http://schemas.openxmlformats.org/officeDocument/2006/relationships/hyperlink" Target="https://www.hvl.no/studier/studieprogram/2019h/bio/" TargetMode="External"/><Relationship Id="rId7" Type="http://schemas.openxmlformats.org/officeDocument/2006/relationships/hyperlink" Target="https://www.hvl.no/studier/studieprogram/2019h/eel/" TargetMode="External"/><Relationship Id="rId12" Type="http://schemas.openxmlformats.org/officeDocument/2006/relationships/hyperlink" Target="https://www.hvl.no/studier/studieprogram/2019h/kom/" TargetMode="External"/><Relationship Id="rId17" Type="http://schemas.openxmlformats.org/officeDocument/2006/relationships/image" Target="../media/image13.jpeg"/><Relationship Id="rId2" Type="http://schemas.openxmlformats.org/officeDocument/2006/relationships/hyperlink" Target="https://www.hvl.no/studier/studieprogram/automatisering-robotikk/" TargetMode="External"/><Relationship Id="rId16" Type="http://schemas.openxmlformats.org/officeDocument/2006/relationships/hyperlink" Target="https://www.hvl.no/studier/studieprogram/2019h/mpr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vl.no/studier/studieprogram/2019h/data/" TargetMode="External"/><Relationship Id="rId11" Type="http://schemas.openxmlformats.org/officeDocument/2006/relationships/hyperlink" Target="https://www.hvl.no/studier/studieprogram/2019h/kje/" TargetMode="External"/><Relationship Id="rId5" Type="http://schemas.openxmlformats.org/officeDocument/2006/relationships/hyperlink" Target="https://www.hvl.no/studier/studieprogram/bygg/" TargetMode="External"/><Relationship Id="rId15" Type="http://schemas.openxmlformats.org/officeDocument/2006/relationships/hyperlink" Target="https://www.hvl.no/studier/studieprogram/maskin/" TargetMode="External"/><Relationship Id="rId10" Type="http://schemas.openxmlformats.org/officeDocument/2006/relationships/hyperlink" Target="https://www.hvl.no/studier/studieprogram/havteknologi/" TargetMode="External"/><Relationship Id="rId4" Type="http://schemas.openxmlformats.org/officeDocument/2006/relationships/hyperlink" Target="https://www.hvl.no/studier/studieprogram/2019h/ing-brann/" TargetMode="External"/><Relationship Id="rId9" Type="http://schemas.openxmlformats.org/officeDocument/2006/relationships/hyperlink" Target="https://www.hvl.no/studier/studieprogram/2019h/etk/" TargetMode="External"/><Relationship Id="rId14" Type="http://schemas.openxmlformats.org/officeDocument/2006/relationships/hyperlink" Target="https://www.hvl.no/studier/studieprogram/2019h/mm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1.xml"/><Relationship Id="rId1" Type="http://schemas.openxmlformats.org/officeDocument/2006/relationships/video" Target="https://www.youtube.com/embed/Di9-yFSMNAA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8" cy="6857999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90" y="1523"/>
            <a:ext cx="4007626" cy="1774209"/>
          </a:xfrm>
          <a:prstGeom prst="rect">
            <a:avLst/>
          </a:prstGeom>
        </p:spPr>
      </p:pic>
      <p:sp>
        <p:nvSpPr>
          <p:cNvPr id="16" name="Tittel 15"/>
          <p:cNvSpPr>
            <a:spLocks noGrp="1"/>
          </p:cNvSpPr>
          <p:nvPr>
            <p:ph type="ctrTitle"/>
          </p:nvPr>
        </p:nvSpPr>
        <p:spPr>
          <a:xfrm>
            <a:off x="1619511" y="2109531"/>
            <a:ext cx="5040000" cy="1258529"/>
          </a:xfrm>
        </p:spPr>
        <p:txBody>
          <a:bodyPr/>
          <a:lstStyle/>
          <a:p>
            <a:r>
              <a:rPr lang="nb-NO" dirty="0"/>
              <a:t>Ingeniørstudier på HVL</a:t>
            </a:r>
          </a:p>
        </p:txBody>
      </p:sp>
      <p:sp>
        <p:nvSpPr>
          <p:cNvPr id="18" name="Plassholder for tekst 17"/>
          <p:cNvSpPr>
            <a:spLocks noGrp="1"/>
          </p:cNvSpPr>
          <p:nvPr>
            <p:ph type="body" idx="10"/>
          </p:nvPr>
        </p:nvSpPr>
        <p:spPr>
          <a:xfrm>
            <a:off x="1619512" y="4727396"/>
            <a:ext cx="5040000" cy="908050"/>
          </a:xfrm>
        </p:spPr>
        <p:txBody>
          <a:bodyPr/>
          <a:lstStyle/>
          <a:p>
            <a:r>
              <a:rPr lang="nb-NO" dirty="0">
                <a:solidFill>
                  <a:schemeClr val="bg1"/>
                </a:solidFill>
              </a:rPr>
              <a:t>Therese Sjursen</a:t>
            </a:r>
          </a:p>
          <a:p>
            <a:r>
              <a:rPr lang="nb-NO" dirty="0" err="1">
                <a:solidFill>
                  <a:schemeClr val="bg1"/>
                </a:solidFill>
              </a:rPr>
              <a:t>Masterclass</a:t>
            </a:r>
            <a:r>
              <a:rPr lang="nb-NO" dirty="0">
                <a:solidFill>
                  <a:schemeClr val="bg1"/>
                </a:solidFill>
              </a:rPr>
              <a:t> i partikkelfysikk</a:t>
            </a:r>
          </a:p>
          <a:p>
            <a:r>
              <a:rPr lang="nb-NO" dirty="0">
                <a:solidFill>
                  <a:schemeClr val="bg1"/>
                </a:solidFill>
              </a:rPr>
              <a:t>24. </a:t>
            </a:r>
            <a:r>
              <a:rPr lang="nb-NO">
                <a:solidFill>
                  <a:schemeClr val="bg1"/>
                </a:solidFill>
              </a:rPr>
              <a:t>mars 2022</a:t>
            </a:r>
            <a:endParaRPr lang="nb-N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39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E8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EA368BAD-811E-4E99-BBF8-CDE07A1E8E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" t="216" r="317" b="389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3302910-57D7-4A51-B8A9-9576D5F4EA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4264" y="1137909"/>
            <a:ext cx="1992976" cy="2324204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726831" y="417679"/>
            <a:ext cx="845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2800">
                <a:solidFill>
                  <a:schemeClr val="tx2"/>
                </a:solidFill>
              </a:rPr>
              <a:t>Fem campusar som dekker Vestlandet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57B37FC1-288B-4F67-8246-12B2EE250476}"/>
              </a:ext>
            </a:extLst>
          </p:cNvPr>
          <p:cNvSpPr txBox="1"/>
          <p:nvPr/>
        </p:nvSpPr>
        <p:spPr>
          <a:xfrm>
            <a:off x="6774354" y="2555901"/>
            <a:ext cx="2977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  950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100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8A9D45D7-6105-4B35-BD5E-7B25323C4F1E}"/>
              </a:ext>
            </a:extLst>
          </p:cNvPr>
          <p:cNvSpPr txBox="1"/>
          <p:nvPr/>
        </p:nvSpPr>
        <p:spPr>
          <a:xfrm>
            <a:off x="6775013" y="3027921"/>
            <a:ext cx="3603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3350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350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D41A2D35-9B5A-4DDE-A9DF-AC9346051F45}"/>
              </a:ext>
            </a:extLst>
          </p:cNvPr>
          <p:cNvSpPr txBox="1"/>
          <p:nvPr/>
        </p:nvSpPr>
        <p:spPr>
          <a:xfrm>
            <a:off x="6774352" y="3525033"/>
            <a:ext cx="3603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9150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1130</a:t>
            </a:r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3F5C046F-3D25-4394-BC2F-F3833AD5C5BB}"/>
              </a:ext>
            </a:extLst>
          </p:cNvPr>
          <p:cNvSpPr txBox="1"/>
          <p:nvPr/>
        </p:nvSpPr>
        <p:spPr>
          <a:xfrm>
            <a:off x="6774352" y="3999671"/>
            <a:ext cx="3478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1490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200</a:t>
            </a: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100DA73E-C927-45E6-98DA-1FEA5E666797}"/>
              </a:ext>
            </a:extLst>
          </p:cNvPr>
          <p:cNvSpPr txBox="1"/>
          <p:nvPr/>
        </p:nvSpPr>
        <p:spPr>
          <a:xfrm>
            <a:off x="6777951" y="4449268"/>
            <a:ext cx="3603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800" dirty="0">
                <a:solidFill>
                  <a:schemeClr val="tx2"/>
                </a:solidFill>
              </a:rPr>
              <a:t>1660</a:t>
            </a:r>
            <a:r>
              <a:rPr lang="nb-NO" sz="2000" dirty="0">
                <a:solidFill>
                  <a:schemeClr val="accent3"/>
                </a:solidFill>
              </a:rPr>
              <a:t> | </a:t>
            </a:r>
            <a:r>
              <a:rPr lang="nb-NO" sz="2800" dirty="0">
                <a:solidFill>
                  <a:schemeClr val="tx2"/>
                </a:solidFill>
              </a:rPr>
              <a:t>200</a:t>
            </a:r>
          </a:p>
        </p:txBody>
      </p:sp>
      <p:pic>
        <p:nvPicPr>
          <p:cNvPr id="11" name="Bilde 10">
            <a:extLst>
              <a:ext uri="{FF2B5EF4-FFF2-40B4-BE49-F238E27FC236}">
                <a16:creationId xmlns:a16="http://schemas.microsoft.com/office/drawing/2014/main" id="{95695365-D347-414C-BB16-767C35293C2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2930" y="2730423"/>
            <a:ext cx="2026587" cy="2356762"/>
          </a:xfrm>
          <a:prstGeom prst="rect">
            <a:avLst/>
          </a:prstGeom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4FBFDA68-4979-4129-94B1-62CBD6DF9E8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9011" y="2723181"/>
            <a:ext cx="2034155" cy="2365562"/>
          </a:xfrm>
          <a:prstGeom prst="rect">
            <a:avLst/>
          </a:prstGeom>
        </p:spPr>
      </p:pic>
      <p:pic>
        <p:nvPicPr>
          <p:cNvPr id="21" name="Bilde 20" descr="Et bilde som inneholder fjell, bord, sitter, visning&#10;&#10;Automatisk generert beskrivelse">
            <a:extLst>
              <a:ext uri="{FF2B5EF4-FFF2-40B4-BE49-F238E27FC236}">
                <a16:creationId xmlns:a16="http://schemas.microsoft.com/office/drawing/2014/main" id="{2D3866F1-16EB-47A9-A30C-C72C9C89BC7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916" y="4319799"/>
            <a:ext cx="2026588" cy="2356764"/>
          </a:xfrm>
          <a:prstGeom prst="rect">
            <a:avLst/>
          </a:prstGeom>
        </p:spPr>
      </p:pic>
      <p:pic>
        <p:nvPicPr>
          <p:cNvPr id="23" name="Bilde 22" descr="Et bilde som inneholder utendørs, bygning, hvit, gress&#10;&#10;Automatisk generert beskrivelse">
            <a:extLst>
              <a:ext uri="{FF2B5EF4-FFF2-40B4-BE49-F238E27FC236}">
                <a16:creationId xmlns:a16="http://schemas.microsoft.com/office/drawing/2014/main" id="{6D1D049C-0A06-4FCF-BF55-1ADFC5F1F8C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193" y="4316510"/>
            <a:ext cx="2026588" cy="2356764"/>
          </a:xfrm>
          <a:prstGeom prst="rect">
            <a:avLst/>
          </a:prstGeom>
        </p:spPr>
      </p:pic>
      <p:sp>
        <p:nvSpPr>
          <p:cNvPr id="14" name="TekstSylinder 13">
            <a:extLst>
              <a:ext uri="{FF2B5EF4-FFF2-40B4-BE49-F238E27FC236}">
                <a16:creationId xmlns:a16="http://schemas.microsoft.com/office/drawing/2014/main" id="{B06E7E0C-63D4-4081-AA06-2BDB323B9D54}"/>
              </a:ext>
            </a:extLst>
          </p:cNvPr>
          <p:cNvSpPr txBox="1"/>
          <p:nvPr/>
        </p:nvSpPr>
        <p:spPr>
          <a:xfrm>
            <a:off x="6461994" y="2125745"/>
            <a:ext cx="36594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000" dirty="0" err="1">
                <a:solidFill>
                  <a:schemeClr val="accent3"/>
                </a:solidFill>
              </a:rPr>
              <a:t>Studentar</a:t>
            </a:r>
            <a:r>
              <a:rPr lang="nb-NO" sz="2000" dirty="0">
                <a:solidFill>
                  <a:schemeClr val="accent3"/>
                </a:solidFill>
              </a:rPr>
              <a:t> </a:t>
            </a:r>
            <a:r>
              <a:rPr lang="nb-NO" dirty="0">
                <a:solidFill>
                  <a:schemeClr val="accent3"/>
                </a:solidFill>
              </a:rPr>
              <a:t>|</a:t>
            </a:r>
            <a:r>
              <a:rPr lang="nb-NO" sz="2000" dirty="0">
                <a:solidFill>
                  <a:schemeClr val="accent3"/>
                </a:solidFill>
              </a:rPr>
              <a:t> Tilsette</a:t>
            </a:r>
          </a:p>
        </p:txBody>
      </p:sp>
      <p:cxnSp>
        <p:nvCxnSpPr>
          <p:cNvPr id="17" name="Rett linje 16">
            <a:extLst>
              <a:ext uri="{FF2B5EF4-FFF2-40B4-BE49-F238E27FC236}">
                <a16:creationId xmlns:a16="http://schemas.microsoft.com/office/drawing/2014/main" id="{3FA10568-AF0B-4CC1-B975-87CE44BDBA4A}"/>
              </a:ext>
            </a:extLst>
          </p:cNvPr>
          <p:cNvCxnSpPr>
            <a:cxnSpLocks/>
          </p:cNvCxnSpPr>
          <p:nvPr/>
        </p:nvCxnSpPr>
        <p:spPr>
          <a:xfrm flipV="1">
            <a:off x="9201146" y="2849657"/>
            <a:ext cx="89929" cy="194592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Rett linje 17">
            <a:extLst>
              <a:ext uri="{FF2B5EF4-FFF2-40B4-BE49-F238E27FC236}">
                <a16:creationId xmlns:a16="http://schemas.microsoft.com/office/drawing/2014/main" id="{8AEA5307-BBB1-4113-BAAB-E7808279A4FE}"/>
              </a:ext>
            </a:extLst>
          </p:cNvPr>
          <p:cNvCxnSpPr>
            <a:cxnSpLocks/>
          </p:cNvCxnSpPr>
          <p:nvPr/>
        </p:nvCxnSpPr>
        <p:spPr>
          <a:xfrm>
            <a:off x="7077146" y="3044249"/>
            <a:ext cx="2124000" cy="0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" name="Rett linje 4">
            <a:extLst>
              <a:ext uri="{FF2B5EF4-FFF2-40B4-BE49-F238E27FC236}">
                <a16:creationId xmlns:a16="http://schemas.microsoft.com/office/drawing/2014/main" id="{49303BCD-082A-4D17-B8D0-5BB312D56C92}"/>
              </a:ext>
            </a:extLst>
          </p:cNvPr>
          <p:cNvCxnSpPr>
            <a:cxnSpLocks/>
          </p:cNvCxnSpPr>
          <p:nvPr/>
        </p:nvCxnSpPr>
        <p:spPr>
          <a:xfrm flipV="1">
            <a:off x="9683219" y="3061602"/>
            <a:ext cx="196791" cy="44381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Rett linje 21">
            <a:extLst>
              <a:ext uri="{FF2B5EF4-FFF2-40B4-BE49-F238E27FC236}">
                <a16:creationId xmlns:a16="http://schemas.microsoft.com/office/drawing/2014/main" id="{AB80A3C1-A37A-4ABF-9460-F13A3E845F20}"/>
              </a:ext>
            </a:extLst>
          </p:cNvPr>
          <p:cNvCxnSpPr>
            <a:cxnSpLocks/>
          </p:cNvCxnSpPr>
          <p:nvPr/>
        </p:nvCxnSpPr>
        <p:spPr>
          <a:xfrm>
            <a:off x="6874329" y="3500541"/>
            <a:ext cx="280851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Rett linje 29">
            <a:extLst>
              <a:ext uri="{FF2B5EF4-FFF2-40B4-BE49-F238E27FC236}">
                <a16:creationId xmlns:a16="http://schemas.microsoft.com/office/drawing/2014/main" id="{FB01CDCA-27A3-484C-9C07-122713341C22}"/>
              </a:ext>
            </a:extLst>
          </p:cNvPr>
          <p:cNvCxnSpPr>
            <a:cxnSpLocks/>
          </p:cNvCxnSpPr>
          <p:nvPr/>
        </p:nvCxnSpPr>
        <p:spPr>
          <a:xfrm>
            <a:off x="6882493" y="4007433"/>
            <a:ext cx="1981199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Rett linje 31">
            <a:extLst>
              <a:ext uri="{FF2B5EF4-FFF2-40B4-BE49-F238E27FC236}">
                <a16:creationId xmlns:a16="http://schemas.microsoft.com/office/drawing/2014/main" id="{0522E89D-CC44-47E4-93BB-A05FFFDF0AF3}"/>
              </a:ext>
            </a:extLst>
          </p:cNvPr>
          <p:cNvCxnSpPr>
            <a:cxnSpLocks/>
          </p:cNvCxnSpPr>
          <p:nvPr/>
        </p:nvCxnSpPr>
        <p:spPr>
          <a:xfrm>
            <a:off x="6882493" y="4478117"/>
            <a:ext cx="211856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Rett linje 33">
            <a:extLst>
              <a:ext uri="{FF2B5EF4-FFF2-40B4-BE49-F238E27FC236}">
                <a16:creationId xmlns:a16="http://schemas.microsoft.com/office/drawing/2014/main" id="{04532B1B-8377-492E-8DC6-4B504FE7BB94}"/>
              </a:ext>
            </a:extLst>
          </p:cNvPr>
          <p:cNvCxnSpPr>
            <a:cxnSpLocks/>
          </p:cNvCxnSpPr>
          <p:nvPr/>
        </p:nvCxnSpPr>
        <p:spPr>
          <a:xfrm>
            <a:off x="6882493" y="4923149"/>
            <a:ext cx="2118564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77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ktangel 16">
            <a:extLst>
              <a:ext uri="{FF2B5EF4-FFF2-40B4-BE49-F238E27FC236}">
                <a16:creationId xmlns:a16="http://schemas.microsoft.com/office/drawing/2014/main" id="{BFDCA8A7-DBDC-4932-9E8D-FAD81293B316}"/>
              </a:ext>
            </a:extLst>
          </p:cNvPr>
          <p:cNvSpPr/>
          <p:nvPr/>
        </p:nvSpPr>
        <p:spPr>
          <a:xfrm>
            <a:off x="-11575" y="4099389"/>
            <a:ext cx="12192000" cy="27566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12087" y="0"/>
            <a:ext cx="10926000" cy="1350000"/>
          </a:xfrm>
        </p:spPr>
        <p:txBody>
          <a:bodyPr/>
          <a:lstStyle/>
          <a:p>
            <a:r>
              <a:rPr lang="nb-NO"/>
              <a:t>Studieporteføljen vår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3</a:t>
            </a:fld>
            <a:endParaRPr lang="nb-NO"/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DEB8EB36-E92E-4E13-BFDD-2D4A2B3A05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8746" y="1494572"/>
            <a:ext cx="11151538" cy="1718669"/>
          </a:xfrm>
          <a:prstGeom prst="rect">
            <a:avLst/>
          </a:prstGeom>
        </p:spPr>
      </p:pic>
      <p:sp>
        <p:nvSpPr>
          <p:cNvPr id="11" name="TekstSylinder 10">
            <a:extLst>
              <a:ext uri="{FF2B5EF4-FFF2-40B4-BE49-F238E27FC236}">
                <a16:creationId xmlns:a16="http://schemas.microsoft.com/office/drawing/2014/main" id="{9F6C7B58-6FD9-4DB1-9E7E-917276F33A64}"/>
              </a:ext>
            </a:extLst>
          </p:cNvPr>
          <p:cNvSpPr txBox="1"/>
          <p:nvPr/>
        </p:nvSpPr>
        <p:spPr>
          <a:xfrm>
            <a:off x="851072" y="3213241"/>
            <a:ext cx="1234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Helse- og sosialfag</a:t>
            </a:r>
          </a:p>
        </p:txBody>
      </p:sp>
      <p:sp>
        <p:nvSpPr>
          <p:cNvPr id="12" name="TekstSylinder 11">
            <a:extLst>
              <a:ext uri="{FF2B5EF4-FFF2-40B4-BE49-F238E27FC236}">
                <a16:creationId xmlns:a16="http://schemas.microsoft.com/office/drawing/2014/main" id="{D3B4D5CC-4DD9-432F-B513-82B99FCCA7A5}"/>
              </a:ext>
            </a:extLst>
          </p:cNvPr>
          <p:cNvSpPr txBox="1"/>
          <p:nvPr/>
        </p:nvSpPr>
        <p:spPr>
          <a:xfrm>
            <a:off x="2567834" y="3213241"/>
            <a:ext cx="1732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Idrett, friluftsliv og folkehelse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EB456288-F50D-411D-9A95-BD10571A8158}"/>
              </a:ext>
            </a:extLst>
          </p:cNvPr>
          <p:cNvSpPr txBox="1"/>
          <p:nvPr/>
        </p:nvSpPr>
        <p:spPr>
          <a:xfrm>
            <a:off x="6443199" y="3222483"/>
            <a:ext cx="1695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 err="1">
                <a:solidFill>
                  <a:schemeClr val="tx2"/>
                </a:solidFill>
              </a:rPr>
              <a:t>Lærarutdanning</a:t>
            </a:r>
            <a:r>
              <a:rPr lang="nb-NO" sz="1600">
                <a:solidFill>
                  <a:schemeClr val="tx2"/>
                </a:solidFill>
              </a:rPr>
              <a:t> og kreative fag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F05006DA-A84B-40B2-BFCC-9AED01DA8436}"/>
              </a:ext>
            </a:extLst>
          </p:cNvPr>
          <p:cNvSpPr txBox="1"/>
          <p:nvPr/>
        </p:nvSpPr>
        <p:spPr>
          <a:xfrm>
            <a:off x="8481732" y="3222483"/>
            <a:ext cx="1447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Natur- og samfunnsfag</a:t>
            </a:r>
          </a:p>
        </p:txBody>
      </p:sp>
      <p:sp>
        <p:nvSpPr>
          <p:cNvPr id="16" name="TekstSylinder 15">
            <a:extLst>
              <a:ext uri="{FF2B5EF4-FFF2-40B4-BE49-F238E27FC236}">
                <a16:creationId xmlns:a16="http://schemas.microsoft.com/office/drawing/2014/main" id="{190E1323-4789-4868-B84B-71C80CBA8B56}"/>
              </a:ext>
            </a:extLst>
          </p:cNvPr>
          <p:cNvSpPr txBox="1"/>
          <p:nvPr/>
        </p:nvSpPr>
        <p:spPr>
          <a:xfrm>
            <a:off x="10422397" y="3219613"/>
            <a:ext cx="1447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Økonomi og leiing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A74FB5AA-5B3A-4EAD-9213-63995A700862}"/>
              </a:ext>
            </a:extLst>
          </p:cNvPr>
          <p:cNvSpPr/>
          <p:nvPr/>
        </p:nvSpPr>
        <p:spPr>
          <a:xfrm rot="2700000">
            <a:off x="5823712" y="3754945"/>
            <a:ext cx="684995" cy="68499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bg1"/>
              </a:solidFill>
            </a:endParaRP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6CB423E9-91C0-4C6E-A20D-DF6773FA95B0}"/>
              </a:ext>
            </a:extLst>
          </p:cNvPr>
          <p:cNvSpPr txBox="1"/>
          <p:nvPr/>
        </p:nvSpPr>
        <p:spPr>
          <a:xfrm>
            <a:off x="4617547" y="3213241"/>
            <a:ext cx="1447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600">
                <a:solidFill>
                  <a:schemeClr val="tx2"/>
                </a:solidFill>
              </a:rPr>
              <a:t>Ingeniør- og maritime fag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855803C5-A522-4DA1-AC1A-2A4153F1614A}"/>
              </a:ext>
            </a:extLst>
          </p:cNvPr>
          <p:cNvSpPr txBox="1"/>
          <p:nvPr/>
        </p:nvSpPr>
        <p:spPr>
          <a:xfrm>
            <a:off x="781740" y="4616475"/>
            <a:ext cx="13827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16</a:t>
            </a: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>
                <a:solidFill>
                  <a:schemeClr val="bg1"/>
                </a:solidFill>
              </a:rPr>
              <a:t>årsstudium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E66FFD7F-2686-4D0E-86C7-DB34A51F4EB0}"/>
              </a:ext>
            </a:extLst>
          </p:cNvPr>
          <p:cNvSpPr txBox="1"/>
          <p:nvPr/>
        </p:nvSpPr>
        <p:spPr>
          <a:xfrm>
            <a:off x="2726891" y="4616503"/>
            <a:ext cx="19118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65</a:t>
            </a: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>
                <a:solidFill>
                  <a:schemeClr val="bg1"/>
                </a:solidFill>
              </a:rPr>
              <a:t>bachelorprogram</a:t>
            </a:r>
          </a:p>
        </p:txBody>
      </p: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1949FF2D-0896-4D83-9644-04913B519077}"/>
              </a:ext>
            </a:extLst>
          </p:cNvPr>
          <p:cNvSpPr txBox="1"/>
          <p:nvPr/>
        </p:nvSpPr>
        <p:spPr>
          <a:xfrm>
            <a:off x="5214226" y="4616475"/>
            <a:ext cx="18535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38</a:t>
            </a:r>
            <a:br>
              <a:rPr lang="nn-NO" sz="7200">
                <a:solidFill>
                  <a:schemeClr val="bg1"/>
                </a:solidFill>
              </a:rPr>
            </a:br>
            <a:r>
              <a:rPr lang="nn-NO" sz="1400">
                <a:solidFill>
                  <a:schemeClr val="bg1"/>
                </a:solidFill>
              </a:rPr>
              <a:t> </a:t>
            </a:r>
            <a:r>
              <a:rPr lang="nn-NO">
                <a:solidFill>
                  <a:schemeClr val="bg1"/>
                </a:solidFill>
              </a:rPr>
              <a:t>masterprogram</a:t>
            </a:r>
          </a:p>
        </p:txBody>
      </p:sp>
      <p:sp>
        <p:nvSpPr>
          <p:cNvPr id="22" name="TekstSylinder 21">
            <a:extLst>
              <a:ext uri="{FF2B5EF4-FFF2-40B4-BE49-F238E27FC236}">
                <a16:creationId xmlns:a16="http://schemas.microsoft.com/office/drawing/2014/main" id="{C0613AFA-C52D-4B70-BF63-E02E5CB5052C}"/>
              </a:ext>
            </a:extLst>
          </p:cNvPr>
          <p:cNvSpPr txBox="1"/>
          <p:nvPr/>
        </p:nvSpPr>
        <p:spPr>
          <a:xfrm>
            <a:off x="7569978" y="4613125"/>
            <a:ext cx="18057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5</a:t>
            </a:r>
            <a:r>
              <a:rPr lang="nn-NO" sz="1400">
                <a:solidFill>
                  <a:schemeClr val="bg1"/>
                </a:solidFill>
              </a:rPr>
              <a:t> </a:t>
            </a:r>
            <a:br>
              <a:rPr lang="nn-NO" sz="1400">
                <a:solidFill>
                  <a:schemeClr val="bg1"/>
                </a:solidFill>
              </a:rPr>
            </a:br>
            <a:r>
              <a:rPr lang="nn-NO">
                <a:solidFill>
                  <a:schemeClr val="bg1"/>
                </a:solidFill>
              </a:rPr>
              <a:t>ph.d.-program</a:t>
            </a:r>
          </a:p>
        </p:txBody>
      </p:sp>
      <p:sp>
        <p:nvSpPr>
          <p:cNvPr id="23" name="TekstSylinder 22">
            <a:extLst>
              <a:ext uri="{FF2B5EF4-FFF2-40B4-BE49-F238E27FC236}">
                <a16:creationId xmlns:a16="http://schemas.microsoft.com/office/drawing/2014/main" id="{C0F8EA86-1675-4FE1-B4A3-B63304812795}"/>
              </a:ext>
            </a:extLst>
          </p:cNvPr>
          <p:cNvSpPr txBox="1"/>
          <p:nvPr/>
        </p:nvSpPr>
        <p:spPr>
          <a:xfrm>
            <a:off x="9729627" y="4613125"/>
            <a:ext cx="23322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n-NO" sz="7200">
                <a:solidFill>
                  <a:schemeClr val="bg1"/>
                </a:solidFill>
              </a:rPr>
              <a:t>90</a:t>
            </a:r>
            <a:r>
              <a:rPr lang="nn-NO" sz="1400">
                <a:solidFill>
                  <a:schemeClr val="bg1"/>
                </a:solidFill>
              </a:rPr>
              <a:t> </a:t>
            </a:r>
            <a:br>
              <a:rPr lang="nn-NO" sz="1400">
                <a:solidFill>
                  <a:schemeClr val="bg1"/>
                </a:solidFill>
              </a:rPr>
            </a:br>
            <a:r>
              <a:rPr lang="nn-NO">
                <a:solidFill>
                  <a:schemeClr val="bg1"/>
                </a:solidFill>
              </a:rPr>
              <a:t>etter- og vidareutdanningar</a:t>
            </a:r>
          </a:p>
        </p:txBody>
      </p:sp>
    </p:spTree>
    <p:extLst>
      <p:ext uri="{BB962C8B-B14F-4D97-AF65-F5344CB8AC3E}">
        <p14:creationId xmlns:p14="http://schemas.microsoft.com/office/powerpoint/2010/main" val="8336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Fakultet for ingeniør- og </a:t>
            </a:r>
            <a:r>
              <a:rPr lang="nb-NO" dirty="0" err="1"/>
              <a:t>naturvitskap</a:t>
            </a:r>
            <a:r>
              <a:rPr lang="nb-NO" dirty="0"/>
              <a:t> (FIN)</a:t>
            </a:r>
            <a:endParaRPr lang="nn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n-NO" dirty="0"/>
              <a:t>Fakultetet har over 3 000 studentar og 300 tilsette fordelt fire campus.</a:t>
            </a:r>
          </a:p>
          <a:p>
            <a:pPr marL="0" indent="0">
              <a:buNone/>
            </a:pPr>
            <a:r>
              <a:rPr lang="nb-NO" dirty="0"/>
              <a:t>Fakultetet har to senter og fem institutt:</a:t>
            </a:r>
          </a:p>
          <a:p>
            <a:pPr lvl="1"/>
            <a:r>
              <a:rPr lang="nn-NO" dirty="0"/>
              <a:t>Bio, kjemi, brannsikkerheit og HMS</a:t>
            </a:r>
          </a:p>
          <a:p>
            <a:pPr lvl="1"/>
            <a:r>
              <a:rPr lang="nn-NO" dirty="0"/>
              <a:t>Byggfag</a:t>
            </a:r>
          </a:p>
          <a:p>
            <a:pPr lvl="1"/>
            <a:r>
              <a:rPr lang="nn-NO" dirty="0"/>
              <a:t>Data, elektro og realfag</a:t>
            </a:r>
          </a:p>
          <a:p>
            <a:pPr lvl="1"/>
            <a:r>
              <a:rPr lang="nn-NO" dirty="0"/>
              <a:t>Maskin- og marinfag</a:t>
            </a:r>
          </a:p>
          <a:p>
            <a:pPr lvl="1"/>
            <a:r>
              <a:rPr lang="nn-NO" dirty="0"/>
              <a:t>Miljø- og naturvitskap</a:t>
            </a:r>
            <a:endParaRPr lang="nb-NO" dirty="0"/>
          </a:p>
          <a:p>
            <a:pPr marL="0" indent="0">
              <a:buNone/>
            </a:pPr>
            <a:r>
              <a:rPr lang="nn-NO" dirty="0"/>
              <a:t>I tillegg ligg dykkarutdanninga under dette fakultetet.</a:t>
            </a:r>
          </a:p>
          <a:p>
            <a:pPr marL="0" indent="0">
              <a:buNone/>
            </a:pPr>
            <a:endParaRPr lang="nn-NO" dirty="0"/>
          </a:p>
        </p:txBody>
      </p:sp>
      <p:pic>
        <p:nvPicPr>
          <p:cNvPr id="6" name="Plassholder for innhold 5"/>
          <p:cNvPicPr>
            <a:picLocks noGrp="1" noChangeAspect="1"/>
          </p:cNvPicPr>
          <p:nvPr>
            <p:ph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20" r="6923"/>
          <a:stretch/>
        </p:blipFill>
        <p:spPr>
          <a:xfrm>
            <a:off x="6418172" y="1383176"/>
            <a:ext cx="5317804" cy="5038933"/>
          </a:xfrm>
        </p:spPr>
      </p:pic>
      <p:sp>
        <p:nvSpPr>
          <p:cNvPr id="3" name="Plassholder for lysbildenummer 2"/>
          <p:cNvSpPr>
            <a:spLocks noGrp="1"/>
          </p:cNvSpPr>
          <p:nvPr>
            <p:ph type="sldNum" sz="quarter" idx="4294967295"/>
          </p:nvPr>
        </p:nvSpPr>
        <p:spPr>
          <a:xfrm>
            <a:off x="11741150" y="6405563"/>
            <a:ext cx="450850" cy="450850"/>
          </a:xfrm>
        </p:spPr>
        <p:txBody>
          <a:bodyPr/>
          <a:lstStyle/>
          <a:p>
            <a:fld id="{D0BEE4E4-E047-6A49-BCB9-4D06E7BA237B}" type="slidenum">
              <a:rPr lang="nb-NO" smtClean="0"/>
              <a:pPr/>
              <a:t>4</a:t>
            </a:fld>
            <a:endParaRPr lang="nb-NO"/>
          </a:p>
        </p:txBody>
      </p:sp>
      <p:sp>
        <p:nvSpPr>
          <p:cNvPr id="2" name="Avrundet rektangel 1"/>
          <p:cNvSpPr/>
          <p:nvPr/>
        </p:nvSpPr>
        <p:spPr>
          <a:xfrm>
            <a:off x="6418172" y="1280160"/>
            <a:ext cx="5317804" cy="4959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/>
              <a:t>HVL har 21 bachelorutdanningar i ingeniørfag</a:t>
            </a:r>
          </a:p>
        </p:txBody>
      </p:sp>
    </p:spTree>
    <p:extLst>
      <p:ext uri="{BB962C8B-B14F-4D97-AF65-F5344CB8AC3E}">
        <p14:creationId xmlns:p14="http://schemas.microsoft.com/office/powerpoint/2010/main" val="139642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E99E26F4-CAD5-449A-8CCA-9E7D293DC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cs typeface="Arial"/>
              </a:rPr>
              <a:t>Bachelorprogam</a:t>
            </a:r>
            <a:r>
              <a:rPr lang="nb-NO" dirty="0">
                <a:cs typeface="Arial"/>
              </a:rPr>
              <a:t> ingeniørfag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4B75B56F-B42C-4AE4-AD79-52A59F004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 fontScale="70000" lnSpcReduction="20000"/>
          </a:bodyPr>
          <a:lstStyle/>
          <a:p>
            <a:r>
              <a:rPr lang="nb-NO" dirty="0">
                <a:cs typeface="Arial"/>
                <a:hlinkClick r:id="rId2"/>
              </a:rPr>
              <a:t>Automatisering med robotikk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3"/>
              </a:rPr>
              <a:t>Bioingeniør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4"/>
              </a:rPr>
              <a:t>Branningeniør</a:t>
            </a:r>
            <a:endParaRPr lang="nb-NO"/>
          </a:p>
          <a:p>
            <a:r>
              <a:rPr lang="nb-NO" dirty="0">
                <a:cs typeface="Arial"/>
                <a:hlinkClick r:id="rId5"/>
              </a:rPr>
              <a:t>Byggingeniør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6"/>
              </a:rPr>
              <a:t>Dataingeniør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7"/>
              </a:rPr>
              <a:t>Elektronikkingeniør</a:t>
            </a:r>
            <a:endParaRPr lang="nb-NO"/>
          </a:p>
          <a:p>
            <a:r>
              <a:rPr lang="nb-NO" dirty="0">
                <a:cs typeface="Arial"/>
                <a:hlinkClick r:id="rId8"/>
              </a:rPr>
              <a:t>Elkraftteknikk </a:t>
            </a:r>
            <a:endParaRPr lang="nb-NO" dirty="0">
              <a:cs typeface="Arial"/>
            </a:endParaRPr>
          </a:p>
          <a:p>
            <a:r>
              <a:rPr lang="nb-NO" dirty="0">
                <a:cs typeface="Arial"/>
                <a:hlinkClick r:id="rId9"/>
              </a:rPr>
              <a:t>Energiteknologi</a:t>
            </a:r>
            <a:endParaRPr lang="nb-NO">
              <a:cs typeface="Arial"/>
            </a:endParaRPr>
          </a:p>
          <a:p>
            <a:r>
              <a:rPr lang="nb-NO" dirty="0">
                <a:cs typeface="Arial"/>
                <a:hlinkClick r:id="rId10"/>
              </a:rPr>
              <a:t>Havteknologi</a:t>
            </a:r>
            <a:endParaRPr lang="nb-NO"/>
          </a:p>
          <a:p>
            <a:r>
              <a:rPr lang="nb-NO" dirty="0">
                <a:cs typeface="Arial"/>
                <a:hlinkClick r:id="rId11"/>
              </a:rPr>
              <a:t>Kjemiingeniør (akvakultur, miljø- og prosessteknologi)</a:t>
            </a:r>
            <a:endParaRPr lang="nb-NO"/>
          </a:p>
          <a:p>
            <a:r>
              <a:rPr lang="nb-NO" dirty="0">
                <a:cs typeface="Arial"/>
                <a:hlinkClick r:id="rId12"/>
              </a:rPr>
              <a:t>Kommunikasjonsingeniør</a:t>
            </a:r>
            <a:endParaRPr lang="nb-NO"/>
          </a:p>
          <a:p>
            <a:r>
              <a:rPr lang="nb-NO" dirty="0">
                <a:cs typeface="Arial"/>
                <a:hlinkClick r:id="rId13"/>
              </a:rPr>
              <a:t>Kvalitets- og HMS-ingeniør</a:t>
            </a:r>
            <a:endParaRPr lang="nb-NO"/>
          </a:p>
          <a:p>
            <a:r>
              <a:rPr lang="nb-NO" dirty="0">
                <a:cs typeface="Arial"/>
                <a:hlinkClick r:id="rId14"/>
              </a:rPr>
              <a:t>Marinteknikk</a:t>
            </a:r>
            <a:endParaRPr lang="nb-NO"/>
          </a:p>
          <a:p>
            <a:r>
              <a:rPr lang="nb-NO" dirty="0">
                <a:cs typeface="Arial"/>
                <a:hlinkClick r:id="rId15"/>
              </a:rPr>
              <a:t>Maskiningeniør</a:t>
            </a:r>
            <a:endParaRPr lang="nb-NO"/>
          </a:p>
          <a:p>
            <a:r>
              <a:rPr lang="nb-NO" dirty="0">
                <a:cs typeface="Arial"/>
                <a:hlinkClick r:id="rId16"/>
              </a:rPr>
              <a:t>Produksjonsteknikk</a:t>
            </a:r>
            <a:endParaRPr lang="nb-NO"/>
          </a:p>
          <a:p>
            <a:endParaRPr lang="nb-NO" dirty="0">
              <a:cs typeface="Arial"/>
            </a:endParaRPr>
          </a:p>
        </p:txBody>
      </p:sp>
      <p:pic>
        <p:nvPicPr>
          <p:cNvPr id="7" name="Bilde 7" descr="Et bilde som inneholder person, innendørs, arbeide, bærbar PC&#10;&#10;Beskrivelse som er generert med svært høy visshet">
            <a:extLst>
              <a:ext uri="{FF2B5EF4-FFF2-40B4-BE49-F238E27FC236}">
                <a16:creationId xmlns:a16="http://schemas.microsoft.com/office/drawing/2014/main" id="{BA3F418F-7D98-41A9-B2B6-4CBAD72717B4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17"/>
          <a:stretch>
            <a:fillRect/>
          </a:stretch>
        </p:blipFill>
        <p:spPr>
          <a:xfrm>
            <a:off x="6491935" y="2417831"/>
            <a:ext cx="5256000" cy="2918175"/>
          </a:xfrm>
          <a:prstGeom prst="rect">
            <a:avLst/>
          </a:prstGeom>
        </p:spPr>
      </p:pic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2C511F6-5D9A-4F8B-9863-4871DF11B1F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5459A34-288B-447D-8CAB-7807BECEFFC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39806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Eksempel: Elektronikkingeniør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741150" y="6405563"/>
            <a:ext cx="450850" cy="450850"/>
          </a:xfrm>
        </p:spPr>
        <p:txBody>
          <a:bodyPr/>
          <a:lstStyle/>
          <a:p>
            <a:fld id="{D0BEE4E4-E047-6A49-BCB9-4D06E7BA237B}" type="slidenum">
              <a:rPr lang="nb-NO" smtClean="0"/>
              <a:pPr/>
              <a:t>6</a:t>
            </a:fld>
            <a:endParaRPr lang="nb-NO"/>
          </a:p>
        </p:txBody>
      </p:sp>
      <p:pic>
        <p:nvPicPr>
          <p:cNvPr id="7" name="Di9-yFSMNAA"/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01043" y="1100665"/>
            <a:ext cx="9004639" cy="506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423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59F16-6ED8-4171-B87F-EF77C07CB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Etter ferdig bachelorgrad?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8B270-B2F9-4954-8B4B-B1F17D6C8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90 prosent får relevant jobb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innan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to år etter fullført utdanning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92 prosent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lukkast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med å få jobb på den staden </a:t>
            </a:r>
            <a:r>
              <a:rPr lang="nb-NO" b="0" i="0" dirty="0" err="1">
                <a:solidFill>
                  <a:srgbClr val="131114"/>
                </a:solidFill>
                <a:effectLst/>
                <a:latin typeface="AkademieStd"/>
              </a:rPr>
              <a:t>dei</a:t>
            </a: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 ønsker å bu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HVL har flere masterprogrammer som er aktuelle for ferdige ingeniørstudenter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Programvareutvikling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Energi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Havteknologi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Innovasjon og entreprenørskap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b-NO" dirty="0">
                <a:solidFill>
                  <a:srgbClr val="131114"/>
                </a:solidFill>
                <a:latin typeface="AkademieStd"/>
              </a:rPr>
              <a:t>Anvendt datateknologi (under utvikling)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114"/>
                </a:solidFill>
                <a:effectLst/>
                <a:latin typeface="AkademieStd"/>
              </a:rPr>
              <a:t>Også mulig å g</a:t>
            </a:r>
            <a:r>
              <a:rPr lang="nb-NO" dirty="0">
                <a:solidFill>
                  <a:srgbClr val="131114"/>
                </a:solidFill>
                <a:latin typeface="AkademieStd"/>
              </a:rPr>
              <a:t>å videre med master-studier på andre universiteter</a:t>
            </a:r>
            <a:endParaRPr lang="nb-NO" b="0" i="0" dirty="0">
              <a:solidFill>
                <a:srgbClr val="131114"/>
              </a:solidFill>
              <a:effectLst/>
              <a:latin typeface="AkademieStd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665C2-009F-486C-A317-C9FF040306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D49B2E-69D9-49E6-9CD1-F2B2404D62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23564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612A7A-B965-4036-A7F4-AB8610AA7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cs typeface="Arial"/>
              </a:rPr>
              <a:t>Opptakskrav og poenggrenser</a:t>
            </a:r>
            <a:endParaRPr lang="nb-NO" dirty="0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AE977D7A-76F2-4573-A5EE-EE36AEA40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180000" tIns="180000" rIns="180000" bIns="180000" rtlCol="0" anchor="t">
            <a:normAutofit/>
          </a:bodyPr>
          <a:lstStyle/>
          <a:p>
            <a:r>
              <a:rPr lang="nb-NO" dirty="0">
                <a:cs typeface="Arial"/>
              </a:rPr>
              <a:t>Generell studiekompetanse</a:t>
            </a:r>
          </a:p>
          <a:p>
            <a:r>
              <a:rPr lang="nb-NO" dirty="0">
                <a:cs typeface="Arial"/>
              </a:rPr>
              <a:t>Matematikk R1+R2</a:t>
            </a:r>
          </a:p>
          <a:p>
            <a:r>
              <a:rPr lang="nb-NO" dirty="0">
                <a:cs typeface="Arial"/>
              </a:rPr>
              <a:t>Fysikk 1</a:t>
            </a:r>
          </a:p>
          <a:p>
            <a:endParaRPr lang="nb-NO" dirty="0">
              <a:cs typeface="Arial"/>
            </a:endParaRPr>
          </a:p>
          <a:p>
            <a:endParaRPr lang="nb-NO" dirty="0">
              <a:cs typeface="Arial"/>
            </a:endParaRPr>
          </a:p>
          <a:p>
            <a:r>
              <a:rPr lang="nb-NO" dirty="0">
                <a:cs typeface="Arial"/>
              </a:rPr>
              <a:t>De fleste linjer har plass til alle søkere</a:t>
            </a:r>
          </a:p>
          <a:p>
            <a:r>
              <a:rPr lang="nb-NO" dirty="0">
                <a:cs typeface="Arial"/>
              </a:rPr>
              <a:t>Dataingeniør 41,4 poeng</a:t>
            </a:r>
          </a:p>
        </p:txBody>
      </p:sp>
      <p:pic>
        <p:nvPicPr>
          <p:cNvPr id="7" name="Bilde 7" descr="Et bilde som inneholder person, bakke, kvinne, innendørs&#10;&#10;Beskrivelse som er generert med svært høy visshet">
            <a:extLst>
              <a:ext uri="{FF2B5EF4-FFF2-40B4-BE49-F238E27FC236}">
                <a16:creationId xmlns:a16="http://schemas.microsoft.com/office/drawing/2014/main" id="{0E16731F-A90D-4293-A26D-B09F52F8A80A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81775" y="1665908"/>
            <a:ext cx="5256000" cy="1617863"/>
          </a:xfrm>
          <a:prstGeom prst="rect">
            <a:avLst/>
          </a:prstGeom>
        </p:spPr>
      </p:pic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B07E777-3E2A-4712-A1F4-1314FD915EC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C089777-9CA6-4DB1-A783-0AD79F8C0AF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0BEE4E4-E047-6A49-BCB9-4D06E7BA237B}" type="slidenum">
              <a:rPr lang="nb-NO" smtClean="0"/>
              <a:pPr/>
              <a:t>8</a:t>
            </a:fld>
            <a:endParaRPr lang="nb-NO"/>
          </a:p>
        </p:txBody>
      </p:sp>
      <p:pic>
        <p:nvPicPr>
          <p:cNvPr id="9" name="Bilde 9" descr="Et bilde som inneholder innendørs, bygning, gulv&#10;&#10;Beskrivelse som er generert med svært høy visshet">
            <a:extLst>
              <a:ext uri="{FF2B5EF4-FFF2-40B4-BE49-F238E27FC236}">
                <a16:creationId xmlns:a16="http://schemas.microsoft.com/office/drawing/2014/main" id="{E517624F-3B30-44A4-AA80-07ACB9A99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080" y="3894455"/>
            <a:ext cx="5252720" cy="1639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228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2856000" y="5580082"/>
            <a:ext cx="6480000" cy="360000"/>
          </a:xfrm>
        </p:spPr>
        <p:txBody>
          <a:bodyPr>
            <a:noAutofit/>
          </a:bodyPr>
          <a:lstStyle/>
          <a:p>
            <a:r>
              <a:rPr lang="nb-NO" sz="4000"/>
              <a:t>Følg oss på hvl.no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B3F445F-2601-4EBD-8DA4-25E6FE9FA0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768" y="6086215"/>
            <a:ext cx="368888" cy="360000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83C418C5-75AA-4241-82C1-78A43ECBD6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054" y="6095740"/>
            <a:ext cx="355557" cy="360000"/>
          </a:xfrm>
          <a:prstGeom prst="rect">
            <a:avLst/>
          </a:prstGeom>
        </p:spPr>
      </p:pic>
      <p:pic>
        <p:nvPicPr>
          <p:cNvPr id="14" name="Bilde 13">
            <a:extLst>
              <a:ext uri="{FF2B5EF4-FFF2-40B4-BE49-F238E27FC236}">
                <a16:creationId xmlns:a16="http://schemas.microsoft.com/office/drawing/2014/main" id="{1EF0B099-BA60-44DA-A77B-9BEA59C5C9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91370" y="6124219"/>
            <a:ext cx="377441" cy="319373"/>
          </a:xfrm>
          <a:prstGeom prst="rect">
            <a:avLst/>
          </a:prstGeom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A442B323-F83D-4BD4-98FF-C9EF802F896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58714" y="6077494"/>
            <a:ext cx="377442" cy="377442"/>
          </a:xfrm>
          <a:prstGeom prst="rect">
            <a:avLst/>
          </a:prstGeom>
        </p:spPr>
      </p:pic>
      <p:pic>
        <p:nvPicPr>
          <p:cNvPr id="16" name="Bilde 15">
            <a:extLst>
              <a:ext uri="{FF2B5EF4-FFF2-40B4-BE49-F238E27FC236}">
                <a16:creationId xmlns:a16="http://schemas.microsoft.com/office/drawing/2014/main" id="{76554DC5-2D25-41D3-848E-9A20D8F3635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9553" y="6141903"/>
            <a:ext cx="377441" cy="248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3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VL">
  <a:themeElements>
    <a:clrScheme name="HVL">
      <a:dk1>
        <a:srgbClr val="515151"/>
      </a:dk1>
      <a:lt1>
        <a:srgbClr val="FFFFFF"/>
      </a:lt1>
      <a:dk2>
        <a:srgbClr val="004357"/>
      </a:dk2>
      <a:lt2>
        <a:srgbClr val="C9D5DA"/>
      </a:lt2>
      <a:accent1>
        <a:srgbClr val="00AFBA"/>
      </a:accent1>
      <a:accent2>
        <a:srgbClr val="97DF9A"/>
      </a:accent2>
      <a:accent3>
        <a:srgbClr val="EB6852"/>
      </a:accent3>
      <a:accent4>
        <a:srgbClr val="F9DE45"/>
      </a:accent4>
      <a:accent5>
        <a:srgbClr val="64D0DF"/>
      </a:accent5>
      <a:accent6>
        <a:srgbClr val="6D2439"/>
      </a:accent6>
      <a:hlink>
        <a:srgbClr val="008AAF"/>
      </a:hlink>
      <a:folHlink>
        <a:srgbClr val="00948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VL_ppt_mal_oppdatert" id="{34A3C5B7-7DCF-A541-AE3D-AB30F07D0F84}" vid="{252C16CA-3E9D-B540-84BD-D5E99CBB698B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ED60556F894824E9DAD509ECAA8C3B8" ma:contentTypeVersion="13" ma:contentTypeDescription="Opprett et nytt dokument." ma:contentTypeScope="" ma:versionID="345029bc0e8367516a9fc9407c99389a">
  <xsd:schema xmlns:xsd="http://www.w3.org/2001/XMLSchema" xmlns:xs="http://www.w3.org/2001/XMLSchema" xmlns:p="http://schemas.microsoft.com/office/2006/metadata/properties" xmlns:ns3="f5c3ef01-c1db-4dc5-9580-58fdd672648e" xmlns:ns4="870c8f6d-aa3e-4c55-8678-e6f05f72e74a" targetNamespace="http://schemas.microsoft.com/office/2006/metadata/properties" ma:root="true" ma:fieldsID="002e7b98fab7a3c3021c701d11232e20" ns3:_="" ns4:_="">
    <xsd:import namespace="f5c3ef01-c1db-4dc5-9580-58fdd672648e"/>
    <xsd:import namespace="870c8f6d-aa3e-4c55-8678-e6f05f72e74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c3ef01-c1db-4dc5-9580-58fdd67264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0c8f6d-aa3e-4c55-8678-e6f05f72e7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ings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 for deling av tips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34476E-CE73-4487-AA9E-0581F72784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DFD706-652A-4615-8C64-CD14EAA01D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c3ef01-c1db-4dc5-9580-58fdd672648e"/>
    <ds:schemaRef ds:uri="870c8f6d-aa3e-4c55-8678-e6f05f72e7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9694CC-0BC0-4DB2-86A3-43AD79385E02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70c8f6d-aa3e-4c55-8678-e6f05f72e74a"/>
    <ds:schemaRef ds:uri="f5c3ef01-c1db-4dc5-9580-58fdd672648e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1754</TotalTime>
  <Words>558</Words>
  <Application>Microsoft Office PowerPoint</Application>
  <PresentationFormat>Widescreen</PresentationFormat>
  <Paragraphs>110</Paragraphs>
  <Slides>9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.AppleSystemUIFont</vt:lpstr>
      <vt:lpstr>AkademieStd</vt:lpstr>
      <vt:lpstr>Arial</vt:lpstr>
      <vt:lpstr>Calibri</vt:lpstr>
      <vt:lpstr>Georgia</vt:lpstr>
      <vt:lpstr>HVL</vt:lpstr>
      <vt:lpstr>Ingeniørstudier på HVL</vt:lpstr>
      <vt:lpstr>PowerPoint Presentation</vt:lpstr>
      <vt:lpstr>Studieporteføljen vår</vt:lpstr>
      <vt:lpstr>Fakultet for ingeniør- og naturvitskap (FIN)</vt:lpstr>
      <vt:lpstr>Bachelorprogam ingeniørfag</vt:lpstr>
      <vt:lpstr>Eksempel: Elektronikkingeniør </vt:lpstr>
      <vt:lpstr>Etter ferdig bachelorgrad?</vt:lpstr>
      <vt:lpstr>Opptakskrav og poenggrenser</vt:lpstr>
      <vt:lpstr>Følg oss på hvl.no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Høgskulen på Vestlandet</dc:title>
  <dc:creator>Ingrid Hope Leirvåg</dc:creator>
  <cp:lastModifiedBy>Trygve Buanes</cp:lastModifiedBy>
  <cp:revision>106</cp:revision>
  <cp:lastPrinted>2020-01-17T11:27:31Z</cp:lastPrinted>
  <dcterms:modified xsi:type="dcterms:W3CDTF">2022-03-23T12:28:20Z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0x010100EED60556F894824E9DAD509ECAA8C3B8</vt:lpwstr>
  </property>
</Properties>
</file>