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60"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slide" Target="slides/slide14.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11ec9019cdd_0_6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11ec9019cdd_0_6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11ec9019cdd_0_6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3" name="Google Shape;123;g11ec9019cdd_0_6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11ec9019cdd_0_3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11ec9019cdd_0_3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11ec9019cdd_0_1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11ec9019cdd_0_1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g11ec9019cdd_0_7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11ec9019cdd_0_7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11ec9019cdd_0_1:notes"/>
          <p:cNvSpPr txBox="1"/>
          <p:nvPr>
            <p:ph idx="1" type="body"/>
          </p:nvPr>
        </p:nvSpPr>
        <p:spPr>
          <a:xfrm>
            <a:off x="685782" y="434338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g11ec9019cdd_0_1:notes"/>
          <p:cNvSpPr/>
          <p:nvPr>
            <p:ph idx="2" type="sldImg"/>
          </p:nvPr>
        </p:nvSpPr>
        <p:spPr>
          <a:xfrm>
            <a:off x="1143206" y="68578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g11ec9019cdd_0_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11ec9019cdd_0_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11ec9019cdd_0_1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11ec9019cdd_0_1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11ec9019cdd_0_1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1" name="Google Shape;91;g11ec9019cdd_0_1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11ec9019cdd_0_4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11ec9019cdd_0_4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11ec9019cdd_0_463:notes"/>
          <p:cNvSpPr txBox="1"/>
          <p:nvPr>
            <p:ph idx="1" type="body"/>
          </p:nvPr>
        </p:nvSpPr>
        <p:spPr>
          <a:xfrm>
            <a:off x="685782" y="434338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g11ec9019cdd_0_463:notes"/>
          <p:cNvSpPr/>
          <p:nvPr>
            <p:ph idx="2" type="sldImg"/>
          </p:nvPr>
        </p:nvSpPr>
        <p:spPr>
          <a:xfrm>
            <a:off x="1143206" y="68578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11ec9019cdd_0_5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11ec9019cdd_0_5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11ec9019cdd_0_5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11ec9019cdd_0_5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no"/>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no"/>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no"/>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tel og innhold" type="obj">
  <p:cSld name="OBJECT">
    <p:spTree>
      <p:nvGrpSpPr>
        <p:cNvPr id="50" name="Shape 50"/>
        <p:cNvGrpSpPr/>
        <p:nvPr/>
      </p:nvGrpSpPr>
      <p:grpSpPr>
        <a:xfrm>
          <a:off x="0" y="0"/>
          <a:ext cx="0" cy="0"/>
          <a:chOff x="0" y="0"/>
          <a:chExt cx="0" cy="0"/>
        </a:xfrm>
      </p:grpSpPr>
      <p:sp>
        <p:nvSpPr>
          <p:cNvPr id="51" name="Google Shape;51;p13"/>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marR="0" rtl="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rtl="0">
              <a:spcBef>
                <a:spcPts val="0"/>
              </a:spcBef>
              <a:spcAft>
                <a:spcPts val="0"/>
              </a:spcAft>
              <a:buSzPts val="2800"/>
              <a:buNone/>
              <a:defRPr sz="1400"/>
            </a:lvl2pPr>
            <a:lvl3pPr lvl="2" rtl="0">
              <a:spcBef>
                <a:spcPts val="0"/>
              </a:spcBef>
              <a:spcAft>
                <a:spcPts val="0"/>
              </a:spcAft>
              <a:buSzPts val="2800"/>
              <a:buNone/>
              <a:defRPr sz="1400"/>
            </a:lvl3pPr>
            <a:lvl4pPr lvl="3" rtl="0">
              <a:spcBef>
                <a:spcPts val="0"/>
              </a:spcBef>
              <a:spcAft>
                <a:spcPts val="0"/>
              </a:spcAft>
              <a:buSzPts val="2800"/>
              <a:buNone/>
              <a:defRPr sz="1400"/>
            </a:lvl4pPr>
            <a:lvl5pPr lvl="4" rtl="0">
              <a:spcBef>
                <a:spcPts val="0"/>
              </a:spcBef>
              <a:spcAft>
                <a:spcPts val="0"/>
              </a:spcAft>
              <a:buSzPts val="2800"/>
              <a:buNone/>
              <a:defRPr sz="1400"/>
            </a:lvl5pPr>
            <a:lvl6pPr lvl="5" rtl="0">
              <a:spcBef>
                <a:spcPts val="0"/>
              </a:spcBef>
              <a:spcAft>
                <a:spcPts val="0"/>
              </a:spcAft>
              <a:buSzPts val="2800"/>
              <a:buNone/>
              <a:defRPr sz="1400"/>
            </a:lvl6pPr>
            <a:lvl7pPr lvl="6" rtl="0">
              <a:spcBef>
                <a:spcPts val="0"/>
              </a:spcBef>
              <a:spcAft>
                <a:spcPts val="0"/>
              </a:spcAft>
              <a:buSzPts val="2800"/>
              <a:buNone/>
              <a:defRPr sz="1400"/>
            </a:lvl7pPr>
            <a:lvl8pPr lvl="7" rtl="0">
              <a:spcBef>
                <a:spcPts val="0"/>
              </a:spcBef>
              <a:spcAft>
                <a:spcPts val="0"/>
              </a:spcAft>
              <a:buSzPts val="2800"/>
              <a:buNone/>
              <a:defRPr sz="1400"/>
            </a:lvl8pPr>
            <a:lvl9pPr lvl="8" rtl="0">
              <a:spcBef>
                <a:spcPts val="0"/>
              </a:spcBef>
              <a:spcAft>
                <a:spcPts val="0"/>
              </a:spcAft>
              <a:buSzPts val="2800"/>
              <a:buNone/>
              <a:defRPr sz="1400"/>
            </a:lvl9pPr>
          </a:lstStyle>
          <a:p/>
        </p:txBody>
      </p:sp>
      <p:sp>
        <p:nvSpPr>
          <p:cNvPr id="52" name="Google Shape;52;p13"/>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1200"/>
              </a:spcBef>
              <a:spcAft>
                <a:spcPts val="120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53" name="Google Shape;53;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4" name="Google Shape;54;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no"/>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no"/>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no"/>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no"/>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no"/>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no"/>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no"/>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no"/>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no"/>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no"/>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s://www.physicsmasterclasses.org/neu/index.php?cat=home&amp;page=map" TargetMode="External"/><Relationship Id="rId4" Type="http://schemas.openxmlformats.org/officeDocument/2006/relationships/hyperlink" Target="https://www.physicsmasterclasses.org/neu/index.php?cat=home&amp;page=map" TargetMode="External"/><Relationship Id="rId5" Type="http://schemas.openxmlformats.org/officeDocument/2006/relationships/image" Target="../media/image1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0.xml"/><Relationship Id="rId3" Type="http://schemas.openxmlformats.org/officeDocument/2006/relationships/image" Target="../media/image1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1.xml"/><Relationship Id="rId3" Type="http://schemas.openxmlformats.org/officeDocument/2006/relationships/image" Target="../media/image1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hyperlink" Target="http://www.youtube.com/watch?v=pQhbhpU9Wrg" TargetMode="External"/><Relationship Id="rId4" Type="http://schemas.openxmlformats.org/officeDocument/2006/relationships/image" Target="../media/image19.jpg"/><Relationship Id="rId5" Type="http://schemas.openxmlformats.org/officeDocument/2006/relationships/image" Target="../media/image2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3.xml"/><Relationship Id="rId3" Type="http://schemas.openxmlformats.org/officeDocument/2006/relationships/image" Target="../media/image20.png"/><Relationship Id="rId4" Type="http://schemas.openxmlformats.org/officeDocument/2006/relationships/hyperlink" Target="https://home.cern/students-educators/summer-student-programme" TargetMode="External"/><Relationship Id="rId5" Type="http://schemas.openxmlformats.org/officeDocument/2006/relationships/image" Target="../media/image2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1.png"/><Relationship Id="rId4" Type="http://schemas.openxmlformats.org/officeDocument/2006/relationships/image" Target="../media/image1.jpg"/><Relationship Id="rId9" Type="http://schemas.openxmlformats.org/officeDocument/2006/relationships/image" Target="../media/image3.png"/><Relationship Id="rId5" Type="http://schemas.openxmlformats.org/officeDocument/2006/relationships/image" Target="../media/image17.jpg"/><Relationship Id="rId6" Type="http://schemas.openxmlformats.org/officeDocument/2006/relationships/image" Target="../media/image10.png"/><Relationship Id="rId7" Type="http://schemas.openxmlformats.org/officeDocument/2006/relationships/image" Target="../media/image2.jpg"/><Relationship Id="rId8" Type="http://schemas.openxmlformats.org/officeDocument/2006/relationships/image" Target="../media/image9.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 Id="rId3"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 Id="rId3" Type="http://schemas.openxmlformats.org/officeDocument/2006/relationships/image" Target="../media/image1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8.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1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8.xml"/><Relationship Id="rId3"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9.xml"/><Relationship Id="rId3"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14"/>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t/>
            </a:r>
            <a:endParaRPr/>
          </a:p>
        </p:txBody>
      </p:sp>
      <p:sp>
        <p:nvSpPr>
          <p:cNvPr id="61" name="Google Shape;61;p14"/>
          <p:cNvSpPr txBox="1"/>
          <p:nvPr>
            <p:ph idx="1" type="subTitle"/>
          </p:nvPr>
        </p:nvSpPr>
        <p:spPr>
          <a:xfrm>
            <a:off x="353725" y="3000375"/>
            <a:ext cx="8520600" cy="16809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no" sz="3100"/>
              <a:t>Velkommen til MasterClass i partikkelfysikk!</a:t>
            </a:r>
            <a:endParaRPr sz="3100"/>
          </a:p>
          <a:p>
            <a:pPr indent="0" lvl="0" marL="0" rtl="0" algn="ctr">
              <a:spcBef>
                <a:spcPts val="0"/>
              </a:spcBef>
              <a:spcAft>
                <a:spcPts val="0"/>
              </a:spcAft>
              <a:buNone/>
            </a:pPr>
            <a:r>
              <a:t/>
            </a:r>
            <a:endParaRPr/>
          </a:p>
          <a:p>
            <a:pPr indent="0" lvl="0" marL="0" rtl="0" algn="ctr">
              <a:spcBef>
                <a:spcPts val="0"/>
              </a:spcBef>
              <a:spcAft>
                <a:spcPts val="0"/>
              </a:spcAft>
              <a:buNone/>
            </a:pPr>
            <a:r>
              <a:rPr lang="no" sz="1100">
                <a:solidFill>
                  <a:schemeClr val="dk1"/>
                </a:solidFill>
              </a:rPr>
              <a:t>Each year more than 13.000 high school students in</a:t>
            </a:r>
            <a:r>
              <a:rPr lang="no" sz="1100">
                <a:solidFill>
                  <a:schemeClr val="dk1"/>
                </a:solidFill>
                <a:uFill>
                  <a:noFill/>
                </a:uFill>
                <a:hlinkClick r:id="rId3">
                  <a:extLst>
                    <a:ext uri="{A12FA001-AC4F-418D-AE19-62706E023703}">
                      <ahyp:hlinkClr val="tx"/>
                    </a:ext>
                  </a:extLst>
                </a:hlinkClick>
              </a:rPr>
              <a:t> </a:t>
            </a:r>
            <a:r>
              <a:rPr lang="no" sz="1100" u="sng">
                <a:solidFill>
                  <a:schemeClr val="hlink"/>
                </a:solidFill>
                <a:hlinkClick r:id="rId4"/>
              </a:rPr>
              <a:t>60 countries</a:t>
            </a:r>
            <a:r>
              <a:rPr lang="no" sz="1100">
                <a:solidFill>
                  <a:schemeClr val="dk1"/>
                </a:solidFill>
              </a:rPr>
              <a:t> come to one of about 225 nearby universities or research centres for one day in order to unravel the mysteries of particle physics.</a:t>
            </a:r>
            <a:endParaRPr/>
          </a:p>
        </p:txBody>
      </p:sp>
      <p:pic>
        <p:nvPicPr>
          <p:cNvPr id="62" name="Google Shape;62;p14"/>
          <p:cNvPicPr preferRelativeResize="0"/>
          <p:nvPr/>
        </p:nvPicPr>
        <p:blipFill>
          <a:blip r:embed="rId5">
            <a:alphaModFix/>
          </a:blip>
          <a:stretch>
            <a:fillRect/>
          </a:stretch>
        </p:blipFill>
        <p:spPr>
          <a:xfrm>
            <a:off x="0" y="478214"/>
            <a:ext cx="9144000" cy="2318971"/>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pic>
        <p:nvPicPr>
          <p:cNvPr id="120" name="Google Shape;120;p23"/>
          <p:cNvPicPr preferRelativeResize="0"/>
          <p:nvPr/>
        </p:nvPicPr>
        <p:blipFill>
          <a:blip r:embed="rId3">
            <a:alphaModFix/>
          </a:blip>
          <a:stretch>
            <a:fillRect/>
          </a:stretch>
        </p:blipFill>
        <p:spPr>
          <a:xfrm>
            <a:off x="471863" y="0"/>
            <a:ext cx="8200271" cy="51435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pic>
        <p:nvPicPr>
          <p:cNvPr id="125" name="Google Shape;125;p24"/>
          <p:cNvPicPr preferRelativeResize="0"/>
          <p:nvPr/>
        </p:nvPicPr>
        <p:blipFill>
          <a:blip r:embed="rId3">
            <a:alphaModFix/>
          </a:blip>
          <a:stretch>
            <a:fillRect/>
          </a:stretch>
        </p:blipFill>
        <p:spPr>
          <a:xfrm>
            <a:off x="471863" y="0"/>
            <a:ext cx="8200271" cy="51435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pic>
        <p:nvPicPr>
          <p:cNvPr descr="This animation shows how the Large Hadron Collider (LHC) works. &#10;&#10;The film begins with an aerial view of CERN near Geneva, with outlines of the accelerator complex, including the underground Large Hadron Collider (LHC), 27-km in circumference. The positions of the four largest LHC experiments, ALICE, ATLAS, CMS and LHCb are revealed before we see protons travelling around the LHC ring.&#10;&#10;The proton source is a simple bottle of hydrogen gas. An electric field is used to strip hydrogen atoms of their electrons to yield protons. Linac 2, the first accelerator in the chain, accelerates the protons to the energy of 50 MeV. The beam is then injected into the Proton Synchrotron Booster (PSB), which accelerates the protons to 1.4 GeV, followed by the Proton Synchrotron (PS), which pushes the beam to 25 GeV. Protons are then sent to the Super Proton Synchrotron (SPS) where they are accelerated to 450 GeV.&#10;&#10;The protons are finally transferred to the two beam pipes of the LHC. The beam in one pipe circulates clockwise while the beam in the other pipe circulates anticlockwise, increasing in energy until they reach 6.5 TeV. Beams circulate for many hours inside the LHC beam pipes under normal operating conditions. The two beams are brought into collision inside four detectors – ALICE, ATLAS, CMS and LHCb – where the total energy at the collision point is equal to 13 TeV. &#10;&#10;Collisions occur once every 25 nanoseconds, the trigger level 1 performs ultrafast event selection before data move to trigger levels 2 and 3 at the PC farm. Selected event data are then sent to the CERN data centre that performs initial data reconstruction and makes a copy of the data for long-term storage, while raw and reconstituted data are sent to the Computing Grid. The Worldwide LHC Computing Grid infrastructure includes two &quot;Tier 0&quot; sites, one at CERN and one in Budapest, Hungary, as well as further smaller computing sites located around the world.&#10;&#10;As collision data increases, physicists build up enough statistics to test theoretical predictions, such as the prediction of a Higgs Boson, discovered in the data from the LHC's first physics run (shown as a bump in the graphs in the animation). The LHC allows physicists to probe the nature of matter. The new higher collision energy of 13 TeV opens up new frontiers in particle physics.&#10;&#10;Directors: Daniel Dominguez, Arzur Catel Torres&#10;Music: F_Fact_-_State_of_Mind_(_psystep_vers._of_the_beach) by &quot;Platinum Butterfly&quot; CC BY 3.0&#10;&#10;You can follow us on:&#10;&#10;cern.ch&#10;youtube.com/cerntv&#10;facebook.com/cern&#10;twitter.com/cern/&#10;linkedin.com/company/cern&#10;instagram.com/cern&#10;&#10;Copyright © 2015 CERN. Terms of use: http://copyright.web.cern.ch/&#10;View the video on CDS: http://cds.cern.ch/record/2020780" id="130" name="Google Shape;130;p25" title="LHC animation: The path of the protons">
            <a:hlinkClick r:id="rId3"/>
          </p:cNvPr>
          <p:cNvPicPr preferRelativeResize="0"/>
          <p:nvPr/>
        </p:nvPicPr>
        <p:blipFill>
          <a:blip r:embed="rId4">
            <a:alphaModFix/>
          </a:blip>
          <a:stretch>
            <a:fillRect/>
          </a:stretch>
        </p:blipFill>
        <p:spPr>
          <a:xfrm>
            <a:off x="1143000" y="0"/>
            <a:ext cx="6858000" cy="5143500"/>
          </a:xfrm>
          <a:prstGeom prst="rect">
            <a:avLst/>
          </a:prstGeom>
          <a:noFill/>
          <a:ln>
            <a:noFill/>
          </a:ln>
        </p:spPr>
      </p:pic>
      <p:pic>
        <p:nvPicPr>
          <p:cNvPr id="131" name="Google Shape;131;p25"/>
          <p:cNvPicPr preferRelativeResize="0"/>
          <p:nvPr/>
        </p:nvPicPr>
        <p:blipFill>
          <a:blip r:embed="rId5">
            <a:alphaModFix/>
          </a:blip>
          <a:stretch>
            <a:fillRect/>
          </a:stretch>
        </p:blipFill>
        <p:spPr>
          <a:xfrm>
            <a:off x="1110850" y="536500"/>
            <a:ext cx="6922300" cy="3892625"/>
          </a:xfrm>
          <a:prstGeom prst="rect">
            <a:avLst/>
          </a:prstGeom>
          <a:noFill/>
          <a:ln>
            <a:noFill/>
          </a:ln>
        </p:spPr>
      </p:pic>
      <p:sp>
        <p:nvSpPr>
          <p:cNvPr id="132" name="Google Shape;132;p25"/>
          <p:cNvSpPr txBox="1"/>
          <p:nvPr/>
        </p:nvSpPr>
        <p:spPr>
          <a:xfrm>
            <a:off x="3176875" y="4664450"/>
            <a:ext cx="48408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no" sz="1100"/>
              <a:t>I</a:t>
            </a:r>
            <a:r>
              <a:rPr lang="no" sz="1100">
                <a:solidFill>
                  <a:srgbClr val="FFFFFF"/>
                </a:solidFill>
              </a:rPr>
              <a:t>Image: SceinceAlert.com</a:t>
            </a:r>
            <a:r>
              <a:rPr lang="no" sz="1100"/>
              <a:t>g</a:t>
            </a:r>
            <a:r>
              <a:rPr lang="no"/>
              <a:t>e:</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pic>
        <p:nvPicPr>
          <p:cNvPr id="137" name="Google Shape;137;p26"/>
          <p:cNvPicPr preferRelativeResize="0"/>
          <p:nvPr/>
        </p:nvPicPr>
        <p:blipFill>
          <a:blip r:embed="rId3">
            <a:alphaModFix/>
          </a:blip>
          <a:stretch>
            <a:fillRect/>
          </a:stretch>
        </p:blipFill>
        <p:spPr>
          <a:xfrm>
            <a:off x="152400" y="76750"/>
            <a:ext cx="4663324" cy="3901551"/>
          </a:xfrm>
          <a:prstGeom prst="rect">
            <a:avLst/>
          </a:prstGeom>
          <a:noFill/>
          <a:ln>
            <a:noFill/>
          </a:ln>
        </p:spPr>
      </p:pic>
      <p:sp>
        <p:nvSpPr>
          <p:cNvPr id="138" name="Google Shape;138;p26"/>
          <p:cNvSpPr txBox="1"/>
          <p:nvPr/>
        </p:nvSpPr>
        <p:spPr>
          <a:xfrm>
            <a:off x="4572000" y="2880000"/>
            <a:ext cx="4230900" cy="196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p>
        </p:txBody>
      </p:sp>
      <p:sp>
        <p:nvSpPr>
          <p:cNvPr id="139" name="Google Shape;139;p26"/>
          <p:cNvSpPr txBox="1"/>
          <p:nvPr/>
        </p:nvSpPr>
        <p:spPr>
          <a:xfrm>
            <a:off x="152400" y="3534300"/>
            <a:ext cx="4923000" cy="14124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no" sz="1100" u="sng">
                <a:solidFill>
                  <a:schemeClr val="hlink"/>
                </a:solidFill>
                <a:hlinkClick r:id="rId4"/>
              </a:rPr>
              <a:t>https://home.cern/students-educators/summer-student-programme</a:t>
            </a:r>
            <a:endParaRPr sz="1100"/>
          </a:p>
        </p:txBody>
      </p:sp>
      <p:pic>
        <p:nvPicPr>
          <p:cNvPr id="140" name="Google Shape;140;p26"/>
          <p:cNvPicPr preferRelativeResize="0"/>
          <p:nvPr/>
        </p:nvPicPr>
        <p:blipFill>
          <a:blip r:embed="rId5">
            <a:alphaModFix/>
          </a:blip>
          <a:stretch>
            <a:fillRect/>
          </a:stretch>
        </p:blipFill>
        <p:spPr>
          <a:xfrm>
            <a:off x="4939925" y="0"/>
            <a:ext cx="3691425" cy="5226826"/>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sp>
        <p:nvSpPr>
          <p:cNvPr id="145" name="Google Shape;145;p27"/>
          <p:cNvSpPr txBox="1"/>
          <p:nvPr/>
        </p:nvSpPr>
        <p:spPr>
          <a:xfrm>
            <a:off x="655550" y="1134600"/>
            <a:ext cx="8093400" cy="22626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no" sz="2000">
                <a:solidFill>
                  <a:schemeClr val="dk1"/>
                </a:solidFill>
                <a:latin typeface="Calibri"/>
                <a:ea typeface="Calibri"/>
                <a:cs typeface="Calibri"/>
                <a:sym typeface="Calibri"/>
              </a:rPr>
              <a:t>You have reserved a slot in the videoconference with CERN for one of the following institutes:</a:t>
            </a:r>
            <a:endParaRPr sz="2000">
              <a:solidFill>
                <a:schemeClr val="dk1"/>
              </a:solidFill>
              <a:latin typeface="Calibri"/>
              <a:ea typeface="Calibri"/>
              <a:cs typeface="Calibri"/>
              <a:sym typeface="Calibri"/>
            </a:endParaRPr>
          </a:p>
          <a:p>
            <a:pPr indent="0" lvl="0" marL="0" rtl="0" algn="l">
              <a:lnSpc>
                <a:spcPct val="115000"/>
              </a:lnSpc>
              <a:spcBef>
                <a:spcPts val="0"/>
              </a:spcBef>
              <a:spcAft>
                <a:spcPts val="0"/>
              </a:spcAft>
              <a:buNone/>
            </a:pPr>
            <a:r>
              <a:rPr lang="no" sz="2000">
                <a:solidFill>
                  <a:schemeClr val="dk1"/>
                </a:solidFill>
                <a:latin typeface="Calibri"/>
                <a:ea typeface="Calibri"/>
                <a:cs typeface="Calibri"/>
                <a:sym typeface="Calibri"/>
              </a:rPr>
              <a:t>@Bergen</a:t>
            </a:r>
            <a:endParaRPr sz="2000">
              <a:solidFill>
                <a:schemeClr val="dk1"/>
              </a:solidFill>
              <a:latin typeface="Calibri"/>
              <a:ea typeface="Calibri"/>
              <a:cs typeface="Calibri"/>
              <a:sym typeface="Calibri"/>
            </a:endParaRPr>
          </a:p>
          <a:p>
            <a:pPr indent="0" lvl="0" marL="0" rtl="0" algn="l">
              <a:lnSpc>
                <a:spcPct val="115000"/>
              </a:lnSpc>
              <a:spcBef>
                <a:spcPts val="0"/>
              </a:spcBef>
              <a:spcAft>
                <a:spcPts val="0"/>
              </a:spcAft>
              <a:buNone/>
            </a:pPr>
            <a:r>
              <a:rPr lang="no" sz="2000">
                <a:solidFill>
                  <a:schemeClr val="dk1"/>
                </a:solidFill>
                <a:latin typeface="Calibri"/>
                <a:ea typeface="Calibri"/>
                <a:cs typeface="Calibri"/>
                <a:sym typeface="Calibri"/>
              </a:rPr>
              <a:t>@Oxford</a:t>
            </a:r>
            <a:endParaRPr sz="2000">
              <a:solidFill>
                <a:schemeClr val="dk1"/>
              </a:solidFill>
              <a:latin typeface="Calibri"/>
              <a:ea typeface="Calibri"/>
              <a:cs typeface="Calibri"/>
              <a:sym typeface="Calibri"/>
            </a:endParaRPr>
          </a:p>
          <a:p>
            <a:pPr indent="0" lvl="0" marL="0" rtl="0" algn="l">
              <a:lnSpc>
                <a:spcPct val="115000"/>
              </a:lnSpc>
              <a:spcBef>
                <a:spcPts val="0"/>
              </a:spcBef>
              <a:spcAft>
                <a:spcPts val="0"/>
              </a:spcAft>
              <a:buNone/>
            </a:pPr>
            <a:r>
              <a:rPr lang="no" sz="2000">
                <a:solidFill>
                  <a:schemeClr val="dk1"/>
                </a:solidFill>
                <a:latin typeface="Calibri"/>
                <a:ea typeface="Calibri"/>
                <a:cs typeface="Calibri"/>
                <a:sym typeface="Calibri"/>
              </a:rPr>
              <a:t>@Konya</a:t>
            </a:r>
            <a:endParaRPr sz="2000">
              <a:solidFill>
                <a:schemeClr val="dk1"/>
              </a:solidFill>
              <a:latin typeface="Calibri"/>
              <a:ea typeface="Calibri"/>
              <a:cs typeface="Calibri"/>
              <a:sym typeface="Calibri"/>
            </a:endParaRPr>
          </a:p>
          <a:p>
            <a:pPr indent="0" lvl="0" marL="0" rtl="0" algn="l">
              <a:lnSpc>
                <a:spcPct val="115000"/>
              </a:lnSpc>
              <a:spcBef>
                <a:spcPts val="0"/>
              </a:spcBef>
              <a:spcAft>
                <a:spcPts val="0"/>
              </a:spcAft>
              <a:buNone/>
            </a:pPr>
            <a:r>
              <a:rPr lang="no" sz="2000">
                <a:solidFill>
                  <a:schemeClr val="dk1"/>
                </a:solidFill>
                <a:latin typeface="Calibri"/>
                <a:ea typeface="Calibri"/>
                <a:cs typeface="Calibri"/>
                <a:sym typeface="Calibri"/>
              </a:rPr>
              <a:t>@Sao Paulo</a:t>
            </a:r>
            <a:endParaRPr sz="2000">
              <a:solidFill>
                <a:schemeClr val="dk1"/>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 name="Shape 66"/>
        <p:cNvGrpSpPr/>
        <p:nvPr/>
      </p:nvGrpSpPr>
      <p:grpSpPr>
        <a:xfrm>
          <a:off x="0" y="0"/>
          <a:ext cx="0" cy="0"/>
          <a:chOff x="0" y="0"/>
          <a:chExt cx="0" cy="0"/>
        </a:xfrm>
      </p:grpSpPr>
      <p:sp>
        <p:nvSpPr>
          <p:cNvPr id="67" name="Google Shape;67;p15"/>
          <p:cNvSpPr txBox="1"/>
          <p:nvPr>
            <p:ph type="ctrTitle"/>
          </p:nvPr>
        </p:nvSpPr>
        <p:spPr>
          <a:xfrm>
            <a:off x="163350" y="176500"/>
            <a:ext cx="8817300" cy="906600"/>
          </a:xfrm>
          <a:prstGeom prst="rect">
            <a:avLst/>
          </a:prstGeom>
          <a:noFill/>
          <a:ln>
            <a:noFill/>
          </a:ln>
        </p:spPr>
        <p:txBody>
          <a:bodyPr anchorCtr="0" anchor="b" bIns="34275" lIns="68575" spcFirstLastPara="1" rIns="68575" wrap="square" tIns="34275">
            <a:normAutofit/>
          </a:bodyPr>
          <a:lstStyle/>
          <a:p>
            <a:pPr indent="0" lvl="0" marL="0" marR="0" rtl="0" algn="ctr">
              <a:lnSpc>
                <a:spcPct val="90000"/>
              </a:lnSpc>
              <a:spcBef>
                <a:spcPts val="0"/>
              </a:spcBef>
              <a:spcAft>
                <a:spcPts val="0"/>
              </a:spcAft>
              <a:buClr>
                <a:srgbClr val="595959"/>
              </a:buClr>
              <a:buSzPts val="3000"/>
              <a:buFont typeface="Calibri"/>
              <a:buNone/>
            </a:pPr>
            <a:r>
              <a:rPr lang="no" sz="3200">
                <a:solidFill>
                  <a:srgbClr val="595959"/>
                </a:solidFill>
                <a:latin typeface="Calibri"/>
                <a:ea typeface="Calibri"/>
                <a:cs typeface="Calibri"/>
                <a:sym typeface="Calibri"/>
              </a:rPr>
              <a:t>Partikkelfysikk handler om å prøve å forstå universet</a:t>
            </a:r>
            <a:endParaRPr b="0" i="0" sz="3200" u="none" cap="none" strike="noStrike">
              <a:solidFill>
                <a:srgbClr val="595959"/>
              </a:solidFill>
              <a:latin typeface="Calibri"/>
              <a:ea typeface="Calibri"/>
              <a:cs typeface="Calibri"/>
              <a:sym typeface="Calibri"/>
            </a:endParaRPr>
          </a:p>
        </p:txBody>
      </p:sp>
      <p:pic>
        <p:nvPicPr>
          <p:cNvPr descr="https://lh3.googleusercontent.com/2qNQrTj6HLUPlvPsLA3xDyrelO7NFpOO3k5sCGUZqVH3rdabwYbzYPm9IBVqp1kXCx-SjjrCgorPcOnY4yblkMo0jAllLerFXRCqgMhw1tKRhljMbHBT8JtODwOQU12q-K7nxpu-" id="68" name="Google Shape;68;p15"/>
          <p:cNvPicPr preferRelativeResize="0"/>
          <p:nvPr/>
        </p:nvPicPr>
        <p:blipFill rotWithShape="1">
          <a:blip r:embed="rId3">
            <a:alphaModFix/>
          </a:blip>
          <a:srcRect b="0" l="0" r="0" t="0"/>
          <a:stretch/>
        </p:blipFill>
        <p:spPr>
          <a:xfrm>
            <a:off x="6932188" y="4072651"/>
            <a:ext cx="1007456" cy="1007457"/>
          </a:xfrm>
          <a:prstGeom prst="rect">
            <a:avLst/>
          </a:prstGeom>
          <a:noFill/>
          <a:ln>
            <a:noFill/>
          </a:ln>
        </p:spPr>
      </p:pic>
      <p:pic>
        <p:nvPicPr>
          <p:cNvPr descr="https://lh5.googleusercontent.com/-f19ZcnJpcNbe9HWCg2Pa7ZbP0TQN8MSC4iLGIDX3RO2doYh2DmA1Capz4pvbgQinr97c6WOfNVgntYOh2nnTIgGXwjRZ6SoklHWsNfgVfOQaMHGucYSEDSMq4RZ6jZyA__zY86J" id="69" name="Google Shape;69;p15"/>
          <p:cNvPicPr preferRelativeResize="0"/>
          <p:nvPr/>
        </p:nvPicPr>
        <p:blipFill rotWithShape="1">
          <a:blip r:embed="rId4">
            <a:alphaModFix/>
          </a:blip>
          <a:srcRect b="0" l="0" r="0" t="0"/>
          <a:stretch/>
        </p:blipFill>
        <p:spPr>
          <a:xfrm>
            <a:off x="7995680" y="4088346"/>
            <a:ext cx="1078495" cy="1066100"/>
          </a:xfrm>
          <a:prstGeom prst="rect">
            <a:avLst/>
          </a:prstGeom>
          <a:noFill/>
          <a:ln>
            <a:noFill/>
          </a:ln>
        </p:spPr>
      </p:pic>
      <p:pic>
        <p:nvPicPr>
          <p:cNvPr id="70" name="Google Shape;70;p15"/>
          <p:cNvPicPr preferRelativeResize="0"/>
          <p:nvPr/>
        </p:nvPicPr>
        <p:blipFill rotWithShape="1">
          <a:blip r:embed="rId5">
            <a:alphaModFix/>
          </a:blip>
          <a:srcRect b="0" l="0" r="0" t="0"/>
          <a:stretch/>
        </p:blipFill>
        <p:spPr>
          <a:xfrm>
            <a:off x="356409" y="1488909"/>
            <a:ext cx="2948922" cy="2131057"/>
          </a:xfrm>
          <a:prstGeom prst="rect">
            <a:avLst/>
          </a:prstGeom>
          <a:noFill/>
          <a:ln>
            <a:noFill/>
          </a:ln>
        </p:spPr>
      </p:pic>
      <p:pic>
        <p:nvPicPr>
          <p:cNvPr id="71" name="Google Shape;71;p15"/>
          <p:cNvPicPr preferRelativeResize="0"/>
          <p:nvPr/>
        </p:nvPicPr>
        <p:blipFill rotWithShape="1">
          <a:blip r:embed="rId6">
            <a:alphaModFix/>
          </a:blip>
          <a:srcRect b="0" l="0" r="0" t="0"/>
          <a:stretch/>
        </p:blipFill>
        <p:spPr>
          <a:xfrm>
            <a:off x="3500597" y="1461500"/>
            <a:ext cx="2280070" cy="2158466"/>
          </a:xfrm>
          <a:prstGeom prst="rect">
            <a:avLst/>
          </a:prstGeom>
          <a:noFill/>
          <a:ln>
            <a:noFill/>
          </a:ln>
        </p:spPr>
      </p:pic>
      <p:pic>
        <p:nvPicPr>
          <p:cNvPr id="72" name="Google Shape;72;p15"/>
          <p:cNvPicPr preferRelativeResize="0"/>
          <p:nvPr/>
        </p:nvPicPr>
        <p:blipFill rotWithShape="1">
          <a:blip r:embed="rId7">
            <a:alphaModFix/>
          </a:blip>
          <a:srcRect b="0" l="0" r="0" t="0"/>
          <a:stretch/>
        </p:blipFill>
        <p:spPr>
          <a:xfrm>
            <a:off x="5930960" y="1488909"/>
            <a:ext cx="3037891" cy="2131058"/>
          </a:xfrm>
          <a:prstGeom prst="rect">
            <a:avLst/>
          </a:prstGeom>
          <a:noFill/>
          <a:ln>
            <a:noFill/>
          </a:ln>
        </p:spPr>
      </p:pic>
      <p:sp>
        <p:nvSpPr>
          <p:cNvPr id="73" name="Google Shape;73;p15"/>
          <p:cNvSpPr txBox="1"/>
          <p:nvPr/>
        </p:nvSpPr>
        <p:spPr>
          <a:xfrm>
            <a:off x="315001" y="3595180"/>
            <a:ext cx="2949000" cy="2076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0" i="0" lang="no" sz="900" u="none" cap="none" strike="noStrike">
                <a:solidFill>
                  <a:srgbClr val="7B7B7B"/>
                </a:solidFill>
                <a:latin typeface="Calibri"/>
                <a:ea typeface="Calibri"/>
                <a:cs typeface="Calibri"/>
                <a:sym typeface="Calibri"/>
              </a:rPr>
              <a:t>Image credit: NASA</a:t>
            </a:r>
            <a:endParaRPr sz="900">
              <a:solidFill>
                <a:srgbClr val="7B7B7B"/>
              </a:solidFill>
              <a:latin typeface="Calibri"/>
              <a:ea typeface="Calibri"/>
              <a:cs typeface="Calibri"/>
              <a:sym typeface="Calibri"/>
            </a:endParaRPr>
          </a:p>
        </p:txBody>
      </p:sp>
      <p:sp>
        <p:nvSpPr>
          <p:cNvPr id="74" name="Google Shape;74;p15"/>
          <p:cNvSpPr txBox="1"/>
          <p:nvPr/>
        </p:nvSpPr>
        <p:spPr>
          <a:xfrm>
            <a:off x="5930960" y="3610342"/>
            <a:ext cx="3143100" cy="2076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no" sz="900">
                <a:solidFill>
                  <a:srgbClr val="7B7B7B"/>
                </a:solidFill>
                <a:latin typeface="Calibri"/>
                <a:ea typeface="Calibri"/>
                <a:cs typeface="Calibri"/>
                <a:sym typeface="Calibri"/>
              </a:rPr>
              <a:t>Image credit: The ATLAS Collaboration</a:t>
            </a:r>
            <a:endParaRPr sz="900">
              <a:solidFill>
                <a:srgbClr val="7B7B7B"/>
              </a:solidFill>
              <a:latin typeface="Calibri"/>
              <a:ea typeface="Calibri"/>
              <a:cs typeface="Calibri"/>
              <a:sym typeface="Calibri"/>
            </a:endParaRPr>
          </a:p>
        </p:txBody>
      </p:sp>
      <p:sp>
        <p:nvSpPr>
          <p:cNvPr id="75" name="Google Shape;75;p15"/>
          <p:cNvSpPr txBox="1"/>
          <p:nvPr/>
        </p:nvSpPr>
        <p:spPr>
          <a:xfrm>
            <a:off x="315000" y="4840950"/>
            <a:ext cx="4105800" cy="2418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no" sz="1100">
                <a:solidFill>
                  <a:schemeClr val="dk1"/>
                </a:solidFill>
                <a:latin typeface="Bookman Old Style"/>
                <a:ea typeface="Bookman Old Style"/>
                <a:cs typeface="Bookman Old Style"/>
                <a:sym typeface="Bookman Old Style"/>
              </a:rPr>
              <a:t>Therese Sjursen, MasterClass Bergen mars 2022</a:t>
            </a:r>
            <a:endParaRPr sz="1100">
              <a:solidFill>
                <a:schemeClr val="dk1"/>
              </a:solidFill>
              <a:latin typeface="Bookman Old Style"/>
              <a:ea typeface="Bookman Old Style"/>
              <a:cs typeface="Bookman Old Style"/>
              <a:sym typeface="Bookman Old Style"/>
            </a:endParaRPr>
          </a:p>
        </p:txBody>
      </p:sp>
      <p:pic>
        <p:nvPicPr>
          <p:cNvPr id="76" name="Google Shape;76;p15"/>
          <p:cNvPicPr preferRelativeResize="0"/>
          <p:nvPr/>
        </p:nvPicPr>
        <p:blipFill rotWithShape="1">
          <a:blip r:embed="rId8">
            <a:alphaModFix/>
          </a:blip>
          <a:srcRect b="0" l="0" r="0" t="0"/>
          <a:stretch/>
        </p:blipFill>
        <p:spPr>
          <a:xfrm>
            <a:off x="5631793" y="3910624"/>
            <a:ext cx="1225714" cy="1225714"/>
          </a:xfrm>
          <a:prstGeom prst="rect">
            <a:avLst/>
          </a:prstGeom>
          <a:noFill/>
          <a:ln>
            <a:noFill/>
          </a:ln>
        </p:spPr>
      </p:pic>
      <p:pic>
        <p:nvPicPr>
          <p:cNvPr id="77" name="Google Shape;77;p15"/>
          <p:cNvPicPr preferRelativeResize="0"/>
          <p:nvPr/>
        </p:nvPicPr>
        <p:blipFill rotWithShape="1">
          <a:blip r:embed="rId9">
            <a:alphaModFix/>
          </a:blip>
          <a:srcRect b="0" l="0" r="0" t="0"/>
          <a:stretch/>
        </p:blipFill>
        <p:spPr>
          <a:xfrm>
            <a:off x="4816548" y="4179158"/>
            <a:ext cx="690172" cy="950002"/>
          </a:xfrm>
          <a:prstGeom prst="rect">
            <a:avLst/>
          </a:prstGeom>
          <a:noFill/>
          <a:ln>
            <a:noFill/>
          </a:ln>
        </p:spPr>
      </p:pic>
      <p:sp>
        <p:nvSpPr>
          <p:cNvPr id="78" name="Google Shape;78;p15"/>
          <p:cNvSpPr txBox="1"/>
          <p:nvPr/>
        </p:nvSpPr>
        <p:spPr>
          <a:xfrm>
            <a:off x="3455625" y="3608066"/>
            <a:ext cx="2949000" cy="2076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no" sz="900">
                <a:solidFill>
                  <a:srgbClr val="7B7B7B"/>
                </a:solidFill>
                <a:latin typeface="Calibri"/>
                <a:ea typeface="Calibri"/>
                <a:cs typeface="Calibri"/>
                <a:sym typeface="Calibri"/>
              </a:rPr>
              <a:t>Image credit: NASA</a:t>
            </a:r>
            <a:endParaRPr sz="900">
              <a:solidFill>
                <a:srgbClr val="7B7B7B"/>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 name="Shape 82"/>
        <p:cNvGrpSpPr/>
        <p:nvPr/>
      </p:nvGrpSpPr>
      <p:grpSpPr>
        <a:xfrm>
          <a:off x="0" y="0"/>
          <a:ext cx="0" cy="0"/>
          <a:chOff x="0" y="0"/>
          <a:chExt cx="0" cy="0"/>
        </a:xfrm>
      </p:grpSpPr>
      <p:pic>
        <p:nvPicPr>
          <p:cNvPr id="83" name="Google Shape;83;p16"/>
          <p:cNvPicPr preferRelativeResize="0"/>
          <p:nvPr/>
        </p:nvPicPr>
        <p:blipFill>
          <a:blip r:embed="rId3">
            <a:alphaModFix/>
          </a:blip>
          <a:stretch>
            <a:fillRect/>
          </a:stretch>
        </p:blipFill>
        <p:spPr>
          <a:xfrm>
            <a:off x="958525" y="0"/>
            <a:ext cx="7226931" cy="51435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pic>
        <p:nvPicPr>
          <p:cNvPr id="88" name="Google Shape;88;p17"/>
          <p:cNvPicPr preferRelativeResize="0"/>
          <p:nvPr/>
        </p:nvPicPr>
        <p:blipFill>
          <a:blip r:embed="rId3">
            <a:alphaModFix/>
          </a:blip>
          <a:stretch>
            <a:fillRect/>
          </a:stretch>
        </p:blipFill>
        <p:spPr>
          <a:xfrm>
            <a:off x="0" y="0"/>
            <a:ext cx="8577775" cy="53717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pic>
        <p:nvPicPr>
          <p:cNvPr id="93" name="Google Shape;93;p18"/>
          <p:cNvPicPr preferRelativeResize="0"/>
          <p:nvPr/>
        </p:nvPicPr>
        <p:blipFill>
          <a:blip r:embed="rId3">
            <a:alphaModFix/>
          </a:blip>
          <a:stretch>
            <a:fillRect/>
          </a:stretch>
        </p:blipFill>
        <p:spPr>
          <a:xfrm>
            <a:off x="439124" y="0"/>
            <a:ext cx="8265751" cy="5143499"/>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pic>
        <p:nvPicPr>
          <p:cNvPr id="98" name="Google Shape;98;p19"/>
          <p:cNvPicPr preferRelativeResize="0"/>
          <p:nvPr/>
        </p:nvPicPr>
        <p:blipFill>
          <a:blip r:embed="rId3">
            <a:alphaModFix/>
          </a:blip>
          <a:stretch>
            <a:fillRect/>
          </a:stretch>
        </p:blipFill>
        <p:spPr>
          <a:xfrm>
            <a:off x="617275" y="519325"/>
            <a:ext cx="4258026" cy="2998349"/>
          </a:xfrm>
          <a:prstGeom prst="rect">
            <a:avLst/>
          </a:prstGeom>
          <a:noFill/>
          <a:ln>
            <a:noFill/>
          </a:ln>
        </p:spPr>
      </p:pic>
      <p:pic>
        <p:nvPicPr>
          <p:cNvPr id="99" name="Google Shape;99;p19"/>
          <p:cNvPicPr preferRelativeResize="0"/>
          <p:nvPr/>
        </p:nvPicPr>
        <p:blipFill>
          <a:blip r:embed="rId4">
            <a:alphaModFix/>
          </a:blip>
          <a:stretch>
            <a:fillRect/>
          </a:stretch>
        </p:blipFill>
        <p:spPr>
          <a:xfrm>
            <a:off x="4875300" y="758625"/>
            <a:ext cx="4143524" cy="2698453"/>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pic>
        <p:nvPicPr>
          <p:cNvPr descr="https://lh4.googleusercontent.com/m8xkJtIdBdciSXkMTqEJ4rXbmbqQgMeiDT0Ra0-R9-vXpRhHFh_YDhvha7-8JnSXYa7WVS7oBbYaOOqybvHLRD7ZP2xglOBYPzEupvlGHB0AZv75yUlZ-UHiw5Eq7PwbYKTa9iTZ" id="104" name="Google Shape;104;p20"/>
          <p:cNvPicPr preferRelativeResize="0"/>
          <p:nvPr>
            <p:ph idx="1" type="body"/>
          </p:nvPr>
        </p:nvPicPr>
        <p:blipFill rotWithShape="1">
          <a:blip r:embed="rId3">
            <a:alphaModFix/>
          </a:blip>
          <a:srcRect b="0" l="0" r="0" t="0"/>
          <a:stretch/>
        </p:blipFill>
        <p:spPr>
          <a:xfrm>
            <a:off x="458674" y="273844"/>
            <a:ext cx="5387100" cy="4040100"/>
          </a:xfrm>
          <a:prstGeom prst="rect">
            <a:avLst/>
          </a:prstGeom>
          <a:noFill/>
          <a:ln>
            <a:noFill/>
          </a:ln>
        </p:spPr>
      </p:pic>
      <p:sp>
        <p:nvSpPr>
          <p:cNvPr id="105" name="Google Shape;105;p20"/>
          <p:cNvSpPr txBox="1"/>
          <p:nvPr/>
        </p:nvSpPr>
        <p:spPr>
          <a:xfrm>
            <a:off x="6015605" y="622187"/>
            <a:ext cx="3019500" cy="3739500"/>
          </a:xfrm>
          <a:prstGeom prst="rect">
            <a:avLst/>
          </a:prstGeom>
          <a:noFill/>
          <a:ln>
            <a:noFill/>
          </a:ln>
        </p:spPr>
        <p:txBody>
          <a:bodyPr anchorCtr="0" anchor="t" bIns="34275" lIns="68575" spcFirstLastPara="1" rIns="68575" wrap="square" tIns="34275">
            <a:noAutofit/>
          </a:bodyPr>
          <a:lstStyle/>
          <a:p>
            <a:pPr indent="-209550" lvl="0" marL="215900" marR="0" rtl="0" algn="l">
              <a:spcBef>
                <a:spcPts val="0"/>
              </a:spcBef>
              <a:spcAft>
                <a:spcPts val="0"/>
              </a:spcAft>
              <a:buClr>
                <a:schemeClr val="dk1"/>
              </a:buClr>
              <a:buSzPts val="1500"/>
              <a:buFont typeface="Arial"/>
              <a:buChar char="•"/>
            </a:pPr>
            <a:r>
              <a:rPr b="1" lang="no" sz="1500">
                <a:solidFill>
                  <a:schemeClr val="dk1"/>
                </a:solidFill>
                <a:latin typeface="Calibri"/>
                <a:ea typeface="Calibri"/>
                <a:cs typeface="Calibri"/>
                <a:sym typeface="Calibri"/>
              </a:rPr>
              <a:t>The ATLAS experiment </a:t>
            </a:r>
            <a:r>
              <a:rPr lang="no" sz="1500">
                <a:solidFill>
                  <a:schemeClr val="dk1"/>
                </a:solidFill>
                <a:latin typeface="Calibri"/>
                <a:ea typeface="Calibri"/>
                <a:cs typeface="Calibri"/>
                <a:sym typeface="Calibri"/>
              </a:rPr>
              <a:t>:</a:t>
            </a:r>
            <a:endParaRPr sz="1100"/>
          </a:p>
          <a:p>
            <a:pPr indent="0" lvl="1" marL="342900" marR="0" rtl="0" algn="l">
              <a:spcBef>
                <a:spcPts val="0"/>
              </a:spcBef>
              <a:spcAft>
                <a:spcPts val="0"/>
              </a:spcAft>
              <a:buNone/>
            </a:pPr>
            <a:r>
              <a:rPr b="0" i="0" lang="no" sz="1500" u="none" cap="none" strike="noStrike">
                <a:solidFill>
                  <a:schemeClr val="dk1"/>
                </a:solidFill>
                <a:latin typeface="Calibri"/>
                <a:ea typeface="Calibri"/>
                <a:cs typeface="Calibri"/>
                <a:sym typeface="Calibri"/>
              </a:rPr>
              <a:t>one of the largest and most       complex science experiments ever built.</a:t>
            </a:r>
            <a:endParaRPr sz="1100"/>
          </a:p>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a:p>
            <a:pPr indent="-209550" lvl="0" marL="215900" marR="0" rtl="0" algn="l">
              <a:spcBef>
                <a:spcPts val="0"/>
              </a:spcBef>
              <a:spcAft>
                <a:spcPts val="0"/>
              </a:spcAft>
              <a:buClr>
                <a:schemeClr val="dk1"/>
              </a:buClr>
              <a:buSzPts val="1500"/>
              <a:buFont typeface="Arial"/>
              <a:buChar char="•"/>
            </a:pPr>
            <a:r>
              <a:rPr b="1" lang="no" sz="1500">
                <a:solidFill>
                  <a:schemeClr val="dk1"/>
                </a:solidFill>
                <a:latin typeface="Calibri"/>
                <a:ea typeface="Calibri"/>
                <a:cs typeface="Calibri"/>
                <a:sym typeface="Calibri"/>
              </a:rPr>
              <a:t>pp collisions </a:t>
            </a:r>
            <a:r>
              <a:rPr lang="no" sz="1500">
                <a:solidFill>
                  <a:schemeClr val="dk1"/>
                </a:solidFill>
                <a:latin typeface="Calibri"/>
                <a:ea typeface="Calibri"/>
                <a:cs typeface="Calibri"/>
                <a:sym typeface="Calibri"/>
              </a:rPr>
              <a:t>-&gt; recreate the conditions  of the early universe (Big Bang)</a:t>
            </a:r>
            <a:endParaRPr sz="1100"/>
          </a:p>
          <a:p>
            <a:pPr indent="-114300" lvl="0" marL="215900" marR="0" rtl="0" algn="l">
              <a:spcBef>
                <a:spcPts val="0"/>
              </a:spcBef>
              <a:spcAft>
                <a:spcPts val="0"/>
              </a:spcAft>
              <a:buClr>
                <a:schemeClr val="dk1"/>
              </a:buClr>
              <a:buSzPts val="1500"/>
              <a:buFont typeface="Arial"/>
              <a:buNone/>
            </a:pPr>
            <a:r>
              <a:t/>
            </a:r>
            <a:endParaRPr sz="1500">
              <a:solidFill>
                <a:schemeClr val="dk1"/>
              </a:solidFill>
              <a:latin typeface="Calibri"/>
              <a:ea typeface="Calibri"/>
              <a:cs typeface="Calibri"/>
              <a:sym typeface="Calibri"/>
            </a:endParaRPr>
          </a:p>
          <a:p>
            <a:pPr indent="-209550" lvl="0" marL="215900" marR="0" rtl="0" algn="l">
              <a:spcBef>
                <a:spcPts val="0"/>
              </a:spcBef>
              <a:spcAft>
                <a:spcPts val="0"/>
              </a:spcAft>
              <a:buClr>
                <a:schemeClr val="dk1"/>
              </a:buClr>
              <a:buSzPts val="1500"/>
              <a:buFont typeface="Arial"/>
              <a:buChar char="•"/>
            </a:pPr>
            <a:r>
              <a:rPr b="1" lang="no" sz="1500">
                <a:solidFill>
                  <a:schemeClr val="dk1"/>
                </a:solidFill>
                <a:latin typeface="Calibri"/>
                <a:ea typeface="Calibri"/>
                <a:cs typeface="Calibri"/>
                <a:sym typeface="Calibri"/>
              </a:rPr>
              <a:t>Using Machine Learning in analysing these data sets:</a:t>
            </a:r>
            <a:endParaRPr sz="1100"/>
          </a:p>
          <a:p>
            <a:pPr indent="0" lvl="1" marL="342900" marR="0" rtl="0" algn="l">
              <a:spcBef>
                <a:spcPts val="0"/>
              </a:spcBef>
              <a:spcAft>
                <a:spcPts val="0"/>
              </a:spcAft>
              <a:buNone/>
            </a:pPr>
            <a:r>
              <a:rPr b="0" i="0" lang="no" sz="1500" u="none" cap="none" strike="noStrike">
                <a:solidFill>
                  <a:schemeClr val="dk1"/>
                </a:solidFill>
                <a:latin typeface="Calibri"/>
                <a:ea typeface="Calibri"/>
                <a:cs typeface="Calibri"/>
                <a:sym typeface="Calibri"/>
              </a:rPr>
              <a:t>Hope to uncover “hidden insight” that may reveal the nature of Dark Matter</a:t>
            </a:r>
            <a:endParaRPr sz="1100"/>
          </a:p>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pic>
        <p:nvPicPr>
          <p:cNvPr id="110" name="Google Shape;110;p21"/>
          <p:cNvPicPr preferRelativeResize="0"/>
          <p:nvPr/>
        </p:nvPicPr>
        <p:blipFill>
          <a:blip r:embed="rId3">
            <a:alphaModFix/>
          </a:blip>
          <a:stretch>
            <a:fillRect/>
          </a:stretch>
        </p:blipFill>
        <p:spPr>
          <a:xfrm>
            <a:off x="568360" y="0"/>
            <a:ext cx="8007281" cy="51435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pic>
        <p:nvPicPr>
          <p:cNvPr id="115" name="Google Shape;115;p22"/>
          <p:cNvPicPr preferRelativeResize="0"/>
          <p:nvPr/>
        </p:nvPicPr>
        <p:blipFill>
          <a:blip r:embed="rId3">
            <a:alphaModFix/>
          </a:blip>
          <a:stretch>
            <a:fillRect/>
          </a:stretch>
        </p:blipFill>
        <p:spPr>
          <a:xfrm>
            <a:off x="471863" y="0"/>
            <a:ext cx="8200271" cy="51435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