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56" r:id="rId2"/>
    <p:sldId id="258" r:id="rId3"/>
    <p:sldId id="267" r:id="rId4"/>
    <p:sldId id="268" r:id="rId5"/>
    <p:sldId id="269" r:id="rId6"/>
    <p:sldId id="270" r:id="rId7"/>
    <p:sldId id="272" r:id="rId8"/>
    <p:sldId id="305" r:id="rId9"/>
    <p:sldId id="309" r:id="rId10"/>
    <p:sldId id="306" r:id="rId11"/>
    <p:sldId id="307" r:id="rId12"/>
    <p:sldId id="308" r:id="rId13"/>
    <p:sldId id="271" r:id="rId14"/>
    <p:sldId id="273" r:id="rId15"/>
    <p:sldId id="274" r:id="rId16"/>
    <p:sldId id="275" r:id="rId17"/>
    <p:sldId id="276" r:id="rId18"/>
    <p:sldId id="277" r:id="rId19"/>
    <p:sldId id="278" r:id="rId20"/>
    <p:sldId id="310" r:id="rId21"/>
    <p:sldId id="311" r:id="rId22"/>
    <p:sldId id="280" r:id="rId23"/>
    <p:sldId id="279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90" r:id="rId32"/>
    <p:sldId id="291" r:id="rId33"/>
    <p:sldId id="289" r:id="rId34"/>
    <p:sldId id="292" r:id="rId35"/>
    <p:sldId id="288" r:id="rId36"/>
    <p:sldId id="293" r:id="rId37"/>
    <p:sldId id="295" r:id="rId38"/>
    <p:sldId id="294" r:id="rId39"/>
    <p:sldId id="296" r:id="rId40"/>
    <p:sldId id="297" r:id="rId41"/>
    <p:sldId id="298" r:id="rId42"/>
    <p:sldId id="299" r:id="rId43"/>
    <p:sldId id="300" r:id="rId44"/>
    <p:sldId id="302" r:id="rId45"/>
    <p:sldId id="301" r:id="rId46"/>
    <p:sldId id="303" r:id="rId47"/>
    <p:sldId id="304" r:id="rId48"/>
    <p:sldId id="263" r:id="rId49"/>
  </p:sldIdLst>
  <p:sldSz cx="9144000" cy="5143500" type="screen16x9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owerPoint mal Universitetet i Bergen" id="{8ACF6A10-BF9C-4111-8906-7AFB24F1911E}">
          <p14:sldIdLst>
            <p14:sldId id="256"/>
            <p14:sldId id="258"/>
            <p14:sldId id="267"/>
            <p14:sldId id="268"/>
            <p14:sldId id="269"/>
            <p14:sldId id="270"/>
            <p14:sldId id="272"/>
            <p14:sldId id="305"/>
            <p14:sldId id="309"/>
            <p14:sldId id="306"/>
            <p14:sldId id="307"/>
            <p14:sldId id="308"/>
            <p14:sldId id="271"/>
            <p14:sldId id="273"/>
            <p14:sldId id="274"/>
            <p14:sldId id="275"/>
            <p14:sldId id="276"/>
            <p14:sldId id="277"/>
            <p14:sldId id="278"/>
            <p14:sldId id="310"/>
            <p14:sldId id="311"/>
            <p14:sldId id="280"/>
            <p14:sldId id="279"/>
            <p14:sldId id="281"/>
            <p14:sldId id="282"/>
            <p14:sldId id="283"/>
            <p14:sldId id="284"/>
            <p14:sldId id="285"/>
            <p14:sldId id="286"/>
            <p14:sldId id="287"/>
            <p14:sldId id="290"/>
            <p14:sldId id="291"/>
            <p14:sldId id="289"/>
            <p14:sldId id="292"/>
            <p14:sldId id="288"/>
            <p14:sldId id="293"/>
            <p14:sldId id="295"/>
            <p14:sldId id="294"/>
            <p14:sldId id="296"/>
            <p14:sldId id="297"/>
            <p14:sldId id="298"/>
            <p14:sldId id="299"/>
            <p14:sldId id="300"/>
            <p14:sldId id="302"/>
            <p14:sldId id="301"/>
            <p14:sldId id="303"/>
            <p14:sldId id="304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4F46"/>
    <a:srgbClr val="CF3C3A"/>
    <a:srgbClr val="E44E46"/>
    <a:srgbClr val="E65343"/>
    <a:srgbClr val="DB3F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9" autoAdjust="0"/>
    <p:restoredTop sz="94722"/>
  </p:normalViewPr>
  <p:slideViewPr>
    <p:cSldViewPr>
      <p:cViewPr varScale="1">
        <p:scale>
          <a:sx n="99" d="100"/>
          <a:sy n="99" d="100"/>
        </p:scale>
        <p:origin x="792" y="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0" d="100"/>
          <a:sy n="100" d="100"/>
        </p:scale>
        <p:origin x="-355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70CDE-D9CE-4354-94E4-1FD6DB967311}" type="datetimeFigureOut">
              <a:rPr lang="nb-NO" smtClean="0"/>
              <a:t>24.03.2022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25AF9-6F74-472F-B3FF-34E5DD31836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051445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DDE89A-F0D7-4FF6-B2F1-98DC7792C91E}" type="datetimeFigureOut">
              <a:rPr lang="nb-NO" smtClean="0"/>
              <a:t>24.03.2022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A2AF7-2D85-4421-9B02-2B5F9CC3744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884462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66637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55603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29873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74502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3119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32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166818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48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11647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Første s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 descr="Tittelfelt første side"/>
          <p:cNvSpPr>
            <a:spLocks noGrp="1"/>
          </p:cNvSpPr>
          <p:nvPr>
            <p:ph type="ctrTitle"/>
          </p:nvPr>
        </p:nvSpPr>
        <p:spPr>
          <a:xfrm>
            <a:off x="1115616" y="843558"/>
            <a:ext cx="6912768" cy="1912609"/>
          </a:xfrm>
        </p:spPr>
        <p:txBody>
          <a:bodyPr lIns="0" tIns="0" rIns="0" anchor="b" anchorCtr="0">
            <a:normAutofit/>
          </a:bodyPr>
          <a:lstStyle>
            <a:lvl1pPr marL="0" algn="ctr">
              <a:lnSpc>
                <a:spcPct val="100000"/>
              </a:lnSpc>
              <a:defRPr sz="3000" b="1" i="0" u="none" cap="none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Undertittel 2" descr="Undertittelfelt første side"/>
          <p:cNvSpPr>
            <a:spLocks noGrp="1"/>
          </p:cNvSpPr>
          <p:nvPr>
            <p:ph type="subTitle" idx="1"/>
          </p:nvPr>
        </p:nvSpPr>
        <p:spPr>
          <a:xfrm>
            <a:off x="1115616" y="3147510"/>
            <a:ext cx="6912768" cy="936408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/>
              <a:t>Klikk for å redigere undertittelstil i malen</a:t>
            </a:r>
          </a:p>
        </p:txBody>
      </p:sp>
      <p:sp>
        <p:nvSpPr>
          <p:cNvPr id="8" name="Plassholder for bunntekst 7" descr="Felt for enhet/tilhørighe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nb-NO" dirty="0"/>
              <a:t>Universitetet i Bergen</a:t>
            </a:r>
          </a:p>
        </p:txBody>
      </p:sp>
      <p:cxnSp>
        <p:nvCxnSpPr>
          <p:cNvPr id="7" name="Rett pil 6">
            <a:extLst>
              <a:ext uri="{FF2B5EF4-FFF2-40B4-BE49-F238E27FC236}">
                <a16:creationId xmlns:a16="http://schemas.microsoft.com/office/drawing/2014/main" id="{A34C3436-C71A-FB4A-8C35-92B3E09D274B}"/>
              </a:ext>
            </a:extLst>
          </p:cNvPr>
          <p:cNvCxnSpPr/>
          <p:nvPr userDrawn="1"/>
        </p:nvCxnSpPr>
        <p:spPr>
          <a:xfrm>
            <a:off x="4551995" y="-308570"/>
            <a:ext cx="0" cy="21079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Sylinder 8">
            <a:extLst>
              <a:ext uri="{FF2B5EF4-FFF2-40B4-BE49-F238E27FC236}">
                <a16:creationId xmlns:a16="http://schemas.microsoft.com/office/drawing/2014/main" id="{8082DCD5-A22D-9844-A292-6B0CC74A5CBA}"/>
              </a:ext>
            </a:extLst>
          </p:cNvPr>
          <p:cNvSpPr txBox="1"/>
          <p:nvPr userDrawn="1"/>
        </p:nvSpPr>
        <p:spPr>
          <a:xfrm>
            <a:off x="1094929" y="-762054"/>
            <a:ext cx="6933455" cy="400110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nb-NO" sz="1000" i="1" dirty="0"/>
              <a:t>Her kan du skrive enhet/tilhørighet sammen med «UNIVERSITETET I BERGEN».</a:t>
            </a:r>
            <a:br>
              <a:rPr lang="nb-NO" sz="1000" i="1" dirty="0"/>
            </a:br>
            <a:r>
              <a:rPr lang="nb-NO" sz="1000" i="1" dirty="0"/>
              <a:t>Innhold i dette feltet styres her: Meny -&gt; Sett inn (Mac=Vis) -&gt; Topptekst og bunntekst</a:t>
            </a:r>
          </a:p>
        </p:txBody>
      </p:sp>
      <p:pic>
        <p:nvPicPr>
          <p:cNvPr id="10" name="Bilde 9" descr="UiB logo">
            <a:extLst>
              <a:ext uri="{FF2B5EF4-FFF2-40B4-BE49-F238E27FC236}">
                <a16:creationId xmlns:a16="http://schemas.microsoft.com/office/drawing/2014/main" id="{72349FA0-A53E-6647-88C5-8931F1B337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368" y="3948983"/>
            <a:ext cx="414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998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o spalter med titl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 descr="Ingressfelt, spalte 1"/>
          <p:cNvSpPr>
            <a:spLocks noGrp="1"/>
          </p:cNvSpPr>
          <p:nvPr>
            <p:ph type="body" idx="1"/>
          </p:nvPr>
        </p:nvSpPr>
        <p:spPr>
          <a:xfrm>
            <a:off x="1022920" y="1581640"/>
            <a:ext cx="3420000" cy="432048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2000" b="1" i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sp>
        <p:nvSpPr>
          <p:cNvPr id="5" name="Plassholder for tekst 4" descr="Ingressfelt, spalte 2"/>
          <p:cNvSpPr>
            <a:spLocks noGrp="1"/>
          </p:cNvSpPr>
          <p:nvPr>
            <p:ph type="body" sz="quarter" idx="3"/>
          </p:nvPr>
        </p:nvSpPr>
        <p:spPr>
          <a:xfrm>
            <a:off x="4752400" y="1581640"/>
            <a:ext cx="3420000" cy="432048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2000" b="1" i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sp>
        <p:nvSpPr>
          <p:cNvPr id="10" name="Plassholder for innhold 2" descr="Tekstfelt, spalte 1"/>
          <p:cNvSpPr>
            <a:spLocks noGrp="1"/>
          </p:cNvSpPr>
          <p:nvPr>
            <p:ph sz="half" idx="13"/>
          </p:nvPr>
        </p:nvSpPr>
        <p:spPr>
          <a:xfrm>
            <a:off x="1022920" y="2092345"/>
            <a:ext cx="3420000" cy="235161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11" name="Plassholder for innhold 3" descr="Tekstfelt, spalte 2"/>
          <p:cNvSpPr>
            <a:spLocks noGrp="1"/>
          </p:cNvSpPr>
          <p:nvPr>
            <p:ph sz="half" idx="2"/>
          </p:nvPr>
        </p:nvSpPr>
        <p:spPr>
          <a:xfrm>
            <a:off x="4752400" y="2092345"/>
            <a:ext cx="3420000" cy="235161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12" name="Tittel 1" descr="Tittelfelt"/>
          <p:cNvSpPr>
            <a:spLocks noGrp="1"/>
          </p:cNvSpPr>
          <p:nvPr>
            <p:ph type="title"/>
          </p:nvPr>
        </p:nvSpPr>
        <p:spPr>
          <a:xfrm>
            <a:off x="1022920" y="804231"/>
            <a:ext cx="7149480" cy="489701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1" i="0"/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2" name="Plassholder for dato 1" descr="Felt til dato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nb-NO" dirty="0"/>
          </a:p>
        </p:txBody>
      </p:sp>
      <p:sp>
        <p:nvSpPr>
          <p:cNvPr id="4" name="Plassholder for bunntekst 3" descr="Felt for enhet/tilhørighet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b-NO" dirty="0"/>
              <a:t>Universitetet i Bergen</a:t>
            </a:r>
          </a:p>
        </p:txBody>
      </p:sp>
      <p:sp>
        <p:nvSpPr>
          <p:cNvPr id="6" name="Plassholder for lysbildenummer 5" descr="Felt til sidetall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nb-NO" dirty="0"/>
              <a:t>Side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4" name="Bilde 13" descr="UiB emblem">
            <a:extLst>
              <a:ext uri="{FF2B5EF4-FFF2-40B4-BE49-F238E27FC236}">
                <a16:creationId xmlns:a16="http://schemas.microsoft.com/office/drawing/2014/main" id="{6625D749-1D54-444E-B79C-64C657009E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3948983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874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ingress og teks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 descr="Tekstfelt"/>
          <p:cNvSpPr>
            <a:spLocks noGrp="1"/>
          </p:cNvSpPr>
          <p:nvPr>
            <p:ph idx="1"/>
          </p:nvPr>
        </p:nvSpPr>
        <p:spPr>
          <a:xfrm>
            <a:off x="3589570" y="1455950"/>
            <a:ext cx="4597350" cy="2916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tekst 3" descr="Ingressfelt"/>
          <p:cNvSpPr>
            <a:spLocks noGrp="1"/>
          </p:cNvSpPr>
          <p:nvPr>
            <p:ph type="body" sz="half" idx="2"/>
          </p:nvPr>
        </p:nvSpPr>
        <p:spPr>
          <a:xfrm>
            <a:off x="1022921" y="1455950"/>
            <a:ext cx="2360241" cy="2916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sp>
        <p:nvSpPr>
          <p:cNvPr id="8" name="Tittel 1" descr="Tittelfelt"/>
          <p:cNvSpPr>
            <a:spLocks noGrp="1"/>
          </p:cNvSpPr>
          <p:nvPr>
            <p:ph type="title"/>
          </p:nvPr>
        </p:nvSpPr>
        <p:spPr>
          <a:xfrm>
            <a:off x="1022920" y="804231"/>
            <a:ext cx="7149480" cy="489701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1" i="0"/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2" name="Plassholder for dato 1" descr="Felt til dato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nb-NO" dirty="0"/>
          </a:p>
        </p:txBody>
      </p:sp>
      <p:sp>
        <p:nvSpPr>
          <p:cNvPr id="5" name="Plassholder for bunntekst 4" descr="Felt for enhet/tilhørighe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dirty="0"/>
              <a:t>Universitetet i Bergen</a:t>
            </a:r>
          </a:p>
        </p:txBody>
      </p:sp>
      <p:sp>
        <p:nvSpPr>
          <p:cNvPr id="6" name="Plassholder for lysbildenummer 5" descr="Felt til sidetall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nb-NO" dirty="0"/>
              <a:t>Side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0" name="Bilde 9" descr="UiB emblem">
            <a:extLst>
              <a:ext uri="{FF2B5EF4-FFF2-40B4-BE49-F238E27FC236}">
                <a16:creationId xmlns:a16="http://schemas.microsoft.com/office/drawing/2014/main" id="{0A9A097B-2D2F-C342-9F0F-01464EE5DC0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3948983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105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 descr="Tittelfelt"/>
          <p:cNvSpPr>
            <a:spLocks noGrp="1"/>
          </p:cNvSpPr>
          <p:nvPr>
            <p:ph type="title"/>
          </p:nvPr>
        </p:nvSpPr>
        <p:spPr>
          <a:xfrm>
            <a:off x="1022920" y="3514848"/>
            <a:ext cx="7164000" cy="425054"/>
          </a:xfr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2500" b="1" i="0">
                <a:solidFill>
                  <a:srgbClr val="E54F46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bilde 2" descr="Her kan du sette inn et stort bilde eller illustrasjon"/>
          <p:cNvSpPr>
            <a:spLocks noGrp="1"/>
          </p:cNvSpPr>
          <p:nvPr>
            <p:ph type="pic" idx="1"/>
          </p:nvPr>
        </p:nvSpPr>
        <p:spPr>
          <a:xfrm>
            <a:off x="1022920" y="843558"/>
            <a:ext cx="7164000" cy="2598223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dirty="0"/>
              <a:t>Dra bildet til plassholderen eller klikk ikonet for å legge til</a:t>
            </a:r>
          </a:p>
        </p:txBody>
      </p:sp>
      <p:sp>
        <p:nvSpPr>
          <p:cNvPr id="4" name="Plassholder for tekst 3" descr="Ingressfelt"/>
          <p:cNvSpPr>
            <a:spLocks noGrp="1"/>
          </p:cNvSpPr>
          <p:nvPr>
            <p:ph type="body" sz="half" idx="2"/>
          </p:nvPr>
        </p:nvSpPr>
        <p:spPr>
          <a:xfrm>
            <a:off x="1022920" y="4047914"/>
            <a:ext cx="6285384" cy="39604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sp>
        <p:nvSpPr>
          <p:cNvPr id="5" name="Plassholder for dato 4" descr="Felt til dato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nb-NO" dirty="0"/>
          </a:p>
        </p:txBody>
      </p:sp>
      <p:sp>
        <p:nvSpPr>
          <p:cNvPr id="6" name="Plassholder for bunntekst 5" descr="Felt for enhet/tilhørighe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  <p:sp>
        <p:nvSpPr>
          <p:cNvPr id="7" name="Plassholder for lysbildenummer 6" descr="Felt til sidetall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nb-NO" dirty="0"/>
              <a:t>Side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0" name="Bilde 9" descr="UiB emblem">
            <a:extLst>
              <a:ext uri="{FF2B5EF4-FFF2-40B4-BE49-F238E27FC236}">
                <a16:creationId xmlns:a16="http://schemas.microsoft.com/office/drawing/2014/main" id="{1523E00E-B9FA-CB49-AF2A-F3BDFBEA1B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3948983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166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in s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 descr="Felt for enhet/tilhørighe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dirty="0"/>
              <a:t>Universitetet i Bergen</a:t>
            </a:r>
          </a:p>
        </p:txBody>
      </p:sp>
    </p:spTree>
    <p:extLst>
      <p:ext uri="{BB962C8B-B14F-4D97-AF65-F5344CB8AC3E}">
        <p14:creationId xmlns:p14="http://schemas.microsoft.com/office/powerpoint/2010/main" val="2074680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te s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 descr="Rød bakgrunnsfarge">
            <a:extLst>
              <a:ext uri="{FF2B5EF4-FFF2-40B4-BE49-F238E27FC236}">
                <a16:creationId xmlns:a16="http://schemas.microsoft.com/office/drawing/2014/main" id="{5E514FDA-87D0-F24D-A4E3-0F229EE1F0E1}"/>
              </a:ext>
            </a:extLst>
          </p:cNvPr>
          <p:cNvSpPr/>
          <p:nvPr userDrawn="1"/>
        </p:nvSpPr>
        <p:spPr>
          <a:xfrm>
            <a:off x="261000" y="143977"/>
            <a:ext cx="8622000" cy="4855546"/>
          </a:xfrm>
          <a:prstGeom prst="rect">
            <a:avLst/>
          </a:prstGeom>
          <a:solidFill>
            <a:srgbClr val="E54F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4" name="Bilde 3" descr="UiB emblem">
            <a:extLst>
              <a:ext uri="{FF2B5EF4-FFF2-40B4-BE49-F238E27FC236}">
                <a16:creationId xmlns:a16="http://schemas.microsoft.com/office/drawing/2014/main" id="{DE44B76B-F552-6745-8FD4-0DE05C8B6E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350" y="1275606"/>
            <a:ext cx="2019300" cy="2019300"/>
          </a:xfrm>
          <a:prstGeom prst="rect">
            <a:avLst/>
          </a:prstGeom>
        </p:spPr>
      </p:pic>
      <p:cxnSp>
        <p:nvCxnSpPr>
          <p:cNvPr id="8" name="Rett linje 7" descr="Strek">
            <a:extLst>
              <a:ext uri="{FF2B5EF4-FFF2-40B4-BE49-F238E27FC236}">
                <a16:creationId xmlns:a16="http://schemas.microsoft.com/office/drawing/2014/main" id="{9F4FCB4C-80B3-F24D-8BDB-01A91D3846B3}"/>
              </a:ext>
            </a:extLst>
          </p:cNvPr>
          <p:cNvCxnSpPr>
            <a:cxnSpLocks/>
          </p:cNvCxnSpPr>
          <p:nvPr userDrawn="1"/>
        </p:nvCxnSpPr>
        <p:spPr>
          <a:xfrm>
            <a:off x="2030012" y="3579862"/>
            <a:ext cx="5083976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lassholder for tekst 10" descr="Felt som viser nettadresse (uib.no)">
            <a:extLst>
              <a:ext uri="{FF2B5EF4-FFF2-40B4-BE49-F238E27FC236}">
                <a16:creationId xmlns:a16="http://schemas.microsoft.com/office/drawing/2014/main" id="{2E2D51E0-D553-7444-A2FF-FE22249ED9B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77244" y="3795886"/>
            <a:ext cx="4989513" cy="433388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22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pPr lvl="0"/>
            <a:r>
              <a:rPr lang="nb-NO" dirty="0" err="1"/>
              <a:t>uib.no</a:t>
            </a:r>
            <a:endParaRPr lang="nb-NO" dirty="0"/>
          </a:p>
        </p:txBody>
      </p:sp>
      <p:pic>
        <p:nvPicPr>
          <p:cNvPr id="16" name="Bilde 15" descr="Ramme">
            <a:extLst>
              <a:ext uri="{FF2B5EF4-FFF2-40B4-BE49-F238E27FC236}">
                <a16:creationId xmlns:a16="http://schemas.microsoft.com/office/drawing/2014/main" id="{C4CE5DA3-83B9-024C-A8B5-5F3CB4058A0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5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Første side med rosa bakgrun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 descr="Tittelfelt første side"/>
          <p:cNvSpPr>
            <a:spLocks noGrp="1"/>
          </p:cNvSpPr>
          <p:nvPr>
            <p:ph type="ctrTitle"/>
          </p:nvPr>
        </p:nvSpPr>
        <p:spPr>
          <a:xfrm>
            <a:off x="1115616" y="843558"/>
            <a:ext cx="6912768" cy="1912609"/>
          </a:xfrm>
        </p:spPr>
        <p:txBody>
          <a:bodyPr lIns="0" tIns="0" rIns="0" anchor="b" anchorCtr="0">
            <a:normAutofit/>
          </a:bodyPr>
          <a:lstStyle>
            <a:lvl1pPr marL="0" algn="ctr">
              <a:lnSpc>
                <a:spcPct val="100000"/>
              </a:lnSpc>
              <a:defRPr sz="3000" b="1" i="0" u="none" cap="none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Undertittel 2" descr="Undertittelfelt første side"/>
          <p:cNvSpPr>
            <a:spLocks noGrp="1"/>
          </p:cNvSpPr>
          <p:nvPr>
            <p:ph type="subTitle" idx="1"/>
          </p:nvPr>
        </p:nvSpPr>
        <p:spPr>
          <a:xfrm>
            <a:off x="1115616" y="3147510"/>
            <a:ext cx="6912768" cy="936408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/>
              <a:t>Klikk for å redigere undertittelstil i malen</a:t>
            </a:r>
          </a:p>
        </p:txBody>
      </p:sp>
      <p:sp>
        <p:nvSpPr>
          <p:cNvPr id="8" name="Plassholder for bunntekst 7" descr="Felt for enhet/tilhørighe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nb-NO" dirty="0"/>
              <a:t>Universitetet i Bergen</a:t>
            </a:r>
          </a:p>
        </p:txBody>
      </p:sp>
      <p:cxnSp>
        <p:nvCxnSpPr>
          <p:cNvPr id="7" name="Rett pil 6">
            <a:extLst>
              <a:ext uri="{FF2B5EF4-FFF2-40B4-BE49-F238E27FC236}">
                <a16:creationId xmlns:a16="http://schemas.microsoft.com/office/drawing/2014/main" id="{A34C3436-C71A-FB4A-8C35-92B3E09D274B}"/>
              </a:ext>
            </a:extLst>
          </p:cNvPr>
          <p:cNvCxnSpPr/>
          <p:nvPr userDrawn="1"/>
        </p:nvCxnSpPr>
        <p:spPr>
          <a:xfrm>
            <a:off x="4551995" y="-308570"/>
            <a:ext cx="0" cy="21079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Sylinder 8">
            <a:extLst>
              <a:ext uri="{FF2B5EF4-FFF2-40B4-BE49-F238E27FC236}">
                <a16:creationId xmlns:a16="http://schemas.microsoft.com/office/drawing/2014/main" id="{8082DCD5-A22D-9844-A292-6B0CC74A5CBA}"/>
              </a:ext>
            </a:extLst>
          </p:cNvPr>
          <p:cNvSpPr txBox="1"/>
          <p:nvPr userDrawn="1"/>
        </p:nvSpPr>
        <p:spPr>
          <a:xfrm>
            <a:off x="1094929" y="-762054"/>
            <a:ext cx="6933455" cy="400110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nb-NO" sz="1000" i="1" dirty="0"/>
              <a:t>Her kan du skrive enhet/tilhørighet sammen med «UNIVERSITETET I BERGEN».</a:t>
            </a:r>
            <a:br>
              <a:rPr lang="nb-NO" sz="1000" i="1" dirty="0"/>
            </a:br>
            <a:r>
              <a:rPr lang="nb-NO" sz="1000" i="1" dirty="0"/>
              <a:t>Innhold i dette feltet styres her: Meny -&gt; Sett inn (Mac= Vis) -&gt; Topptekst og bunntekst</a:t>
            </a:r>
          </a:p>
        </p:txBody>
      </p:sp>
      <p:pic>
        <p:nvPicPr>
          <p:cNvPr id="10" name="Bilde 9" descr="UiB logo">
            <a:extLst>
              <a:ext uri="{FF2B5EF4-FFF2-40B4-BE49-F238E27FC236}">
                <a16:creationId xmlns:a16="http://schemas.microsoft.com/office/drawing/2014/main" id="{72349FA0-A53E-6647-88C5-8931F1B337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368" y="3948983"/>
            <a:ext cx="414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222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ørste side med bil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4" descr="Her kan du sette inn et stort bilde eller illustrasjon">
            <a:extLst>
              <a:ext uri="{FF2B5EF4-FFF2-40B4-BE49-F238E27FC236}">
                <a16:creationId xmlns:a16="http://schemas.microsoft.com/office/drawing/2014/main" id="{9F581FC9-99B3-254C-94AA-E2A348666E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9200" y="259200"/>
            <a:ext cx="8622000" cy="2703600"/>
          </a:xfrm>
        </p:spPr>
        <p:txBody>
          <a:bodyPr/>
          <a:lstStyle/>
          <a:p>
            <a:endParaRPr lang="nb-NO" dirty="0"/>
          </a:p>
        </p:txBody>
      </p:sp>
      <p:sp>
        <p:nvSpPr>
          <p:cNvPr id="7" name="Rektangel 6" descr="Rødt bakgrunnsfelt">
            <a:extLst>
              <a:ext uri="{FF2B5EF4-FFF2-40B4-BE49-F238E27FC236}">
                <a16:creationId xmlns:a16="http://schemas.microsoft.com/office/drawing/2014/main" id="{9C451960-1C73-5142-9372-646907BA7A21}"/>
              </a:ext>
            </a:extLst>
          </p:cNvPr>
          <p:cNvSpPr/>
          <p:nvPr userDrawn="1"/>
        </p:nvSpPr>
        <p:spPr>
          <a:xfrm>
            <a:off x="259200" y="2962800"/>
            <a:ext cx="8622000" cy="2016224"/>
          </a:xfrm>
          <a:prstGeom prst="rect">
            <a:avLst/>
          </a:prstGeom>
          <a:solidFill>
            <a:srgbClr val="E54F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" name="Tittel 1" descr="Tittelfelt første side"/>
          <p:cNvSpPr>
            <a:spLocks noGrp="1"/>
          </p:cNvSpPr>
          <p:nvPr>
            <p:ph type="ctrTitle"/>
          </p:nvPr>
        </p:nvSpPr>
        <p:spPr>
          <a:xfrm>
            <a:off x="1115616" y="3169730"/>
            <a:ext cx="6120680" cy="842180"/>
          </a:xfrm>
        </p:spPr>
        <p:txBody>
          <a:bodyPr lIns="0" tIns="0" rIns="0" anchor="b" anchorCtr="0">
            <a:normAutofit/>
          </a:bodyPr>
          <a:lstStyle>
            <a:lvl1pPr marL="0" algn="l">
              <a:lnSpc>
                <a:spcPct val="100000"/>
              </a:lnSpc>
              <a:defRPr sz="3000" b="1" i="0" u="none" cap="none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Undertittel 2" descr="Undertittelfelt første side"/>
          <p:cNvSpPr>
            <a:spLocks noGrp="1"/>
          </p:cNvSpPr>
          <p:nvPr>
            <p:ph type="subTitle" idx="1"/>
          </p:nvPr>
        </p:nvSpPr>
        <p:spPr>
          <a:xfrm>
            <a:off x="1115616" y="4083614"/>
            <a:ext cx="6120680" cy="671086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7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/>
              <a:t>Klikk for å redigere undertittelstil i malen</a:t>
            </a:r>
          </a:p>
        </p:txBody>
      </p:sp>
      <p:sp>
        <p:nvSpPr>
          <p:cNvPr id="8" name="Plassholder for bunntekst 7" descr="Felt for enhet/tilhørighe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Universitetet i Bergen</a:t>
            </a:r>
          </a:p>
        </p:txBody>
      </p:sp>
      <p:pic>
        <p:nvPicPr>
          <p:cNvPr id="20" name="Bilde 19" descr="Ramme">
            <a:extLst>
              <a:ext uri="{FF2B5EF4-FFF2-40B4-BE49-F238E27FC236}">
                <a16:creationId xmlns:a16="http://schemas.microsoft.com/office/drawing/2014/main" id="{CEE9D729-C29A-1946-A8F1-7593F293FD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cxnSp>
        <p:nvCxnSpPr>
          <p:cNvPr id="9" name="Rett pil 8">
            <a:extLst>
              <a:ext uri="{FF2B5EF4-FFF2-40B4-BE49-F238E27FC236}">
                <a16:creationId xmlns:a16="http://schemas.microsoft.com/office/drawing/2014/main" id="{5D272FFD-6EE7-C648-BC33-AC8A30BBE421}"/>
              </a:ext>
            </a:extLst>
          </p:cNvPr>
          <p:cNvCxnSpPr/>
          <p:nvPr userDrawn="1"/>
        </p:nvCxnSpPr>
        <p:spPr>
          <a:xfrm>
            <a:off x="4551995" y="-308570"/>
            <a:ext cx="0" cy="21079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Sylinder 9">
            <a:extLst>
              <a:ext uri="{FF2B5EF4-FFF2-40B4-BE49-F238E27FC236}">
                <a16:creationId xmlns:a16="http://schemas.microsoft.com/office/drawing/2014/main" id="{FC4339B3-A507-7446-B645-0F7DF520FDE2}"/>
              </a:ext>
            </a:extLst>
          </p:cNvPr>
          <p:cNvSpPr txBox="1"/>
          <p:nvPr userDrawn="1"/>
        </p:nvSpPr>
        <p:spPr>
          <a:xfrm>
            <a:off x="1094929" y="-762054"/>
            <a:ext cx="6933455" cy="400110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nb-NO" sz="1000" i="1" dirty="0"/>
              <a:t>Her kan du skrive enhet/tilhørighet sammen med «UNIVERSITETET I BERGEN».</a:t>
            </a:r>
            <a:br>
              <a:rPr lang="nb-NO" sz="1000" i="1" dirty="0"/>
            </a:br>
            <a:r>
              <a:rPr lang="nb-NO" sz="1000" i="1" dirty="0"/>
              <a:t>Innhold i dette feltet styres her: Meny -&gt; Sett inn (Mac= Vis) -&gt; Topptekst og bunntekst</a:t>
            </a:r>
          </a:p>
        </p:txBody>
      </p:sp>
      <p:pic>
        <p:nvPicPr>
          <p:cNvPr id="13" name="Bilde 12" descr="UiB emblem">
            <a:extLst>
              <a:ext uri="{FF2B5EF4-FFF2-40B4-BE49-F238E27FC236}">
                <a16:creationId xmlns:a16="http://schemas.microsoft.com/office/drawing/2014/main" id="{1E508563-5736-5F46-BC43-BC967D2725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84368" y="3948983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653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 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 descr="Tittelfelt"/>
          <p:cNvSpPr>
            <a:spLocks noGrp="1"/>
          </p:cNvSpPr>
          <p:nvPr>
            <p:ph type="title"/>
          </p:nvPr>
        </p:nvSpPr>
        <p:spPr>
          <a:xfrm>
            <a:off x="1022920" y="804231"/>
            <a:ext cx="7077472" cy="489701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1" i="0"/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innhold 2" descr="Tekstfelt"/>
          <p:cNvSpPr>
            <a:spLocks noGrp="1"/>
          </p:cNvSpPr>
          <p:nvPr>
            <p:ph idx="1"/>
          </p:nvPr>
        </p:nvSpPr>
        <p:spPr>
          <a:xfrm>
            <a:off x="1022920" y="1455950"/>
            <a:ext cx="7077472" cy="29160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 descr="Felt til dato"/>
          <p:cNvSpPr>
            <a:spLocks noGrp="1"/>
          </p:cNvSpPr>
          <p:nvPr>
            <p:ph type="dt" sz="half" idx="10"/>
          </p:nvPr>
        </p:nvSpPr>
        <p:spPr>
          <a:xfrm>
            <a:off x="467544" y="4587974"/>
            <a:ext cx="936104" cy="162018"/>
          </a:xfrm>
        </p:spPr>
        <p:txBody>
          <a:bodyPr/>
          <a:lstStyle>
            <a:lvl1pPr>
              <a:defRPr sz="900"/>
            </a:lvl1pPr>
          </a:lstStyle>
          <a:p>
            <a:endParaRPr lang="nb-NO" dirty="0"/>
          </a:p>
        </p:txBody>
      </p:sp>
      <p:sp>
        <p:nvSpPr>
          <p:cNvPr id="5" name="Plassholder for bunntekst 4" descr="Felt for enhet/tilhørighe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dirty="0"/>
              <a:t>Universitetet i Bergen</a:t>
            </a:r>
          </a:p>
        </p:txBody>
      </p:sp>
      <p:sp>
        <p:nvSpPr>
          <p:cNvPr id="6" name="Plassholder for lysbildenummer 5" descr="Felt til sidetall"/>
          <p:cNvSpPr>
            <a:spLocks noGrp="1"/>
          </p:cNvSpPr>
          <p:nvPr>
            <p:ph type="sldNum" sz="quarter" idx="12"/>
          </p:nvPr>
        </p:nvSpPr>
        <p:spPr>
          <a:xfrm>
            <a:off x="1702418" y="4587974"/>
            <a:ext cx="709342" cy="162018"/>
          </a:xfrm>
        </p:spPr>
        <p:txBody>
          <a:bodyPr/>
          <a:lstStyle>
            <a:lvl1pPr>
              <a:defRPr sz="900"/>
            </a:lvl1pPr>
          </a:lstStyle>
          <a:p>
            <a:r>
              <a:rPr lang="nb-NO" dirty="0"/>
              <a:t>Side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8" name="Bilde 7" descr="UiB emblem">
            <a:extLst>
              <a:ext uri="{FF2B5EF4-FFF2-40B4-BE49-F238E27FC236}">
                <a16:creationId xmlns:a16="http://schemas.microsoft.com/office/drawing/2014/main" id="{6E6226CF-0285-E742-94F3-EEAD2EAE03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3948983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744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 med rosa bakgrun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 descr="Tittelfelt"/>
          <p:cNvSpPr>
            <a:spLocks noGrp="1"/>
          </p:cNvSpPr>
          <p:nvPr>
            <p:ph type="title"/>
          </p:nvPr>
        </p:nvSpPr>
        <p:spPr>
          <a:xfrm>
            <a:off x="1022920" y="804231"/>
            <a:ext cx="7077472" cy="489701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1" i="0"/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innhold 2" descr="Tekstfelt"/>
          <p:cNvSpPr>
            <a:spLocks noGrp="1"/>
          </p:cNvSpPr>
          <p:nvPr>
            <p:ph idx="1"/>
          </p:nvPr>
        </p:nvSpPr>
        <p:spPr>
          <a:xfrm>
            <a:off x="1022920" y="1455950"/>
            <a:ext cx="7077472" cy="29160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 descr="Felt til dato"/>
          <p:cNvSpPr>
            <a:spLocks noGrp="1"/>
          </p:cNvSpPr>
          <p:nvPr>
            <p:ph type="dt" sz="half" idx="10"/>
          </p:nvPr>
        </p:nvSpPr>
        <p:spPr>
          <a:xfrm>
            <a:off x="467544" y="4587974"/>
            <a:ext cx="936104" cy="162018"/>
          </a:xfrm>
        </p:spPr>
        <p:txBody>
          <a:bodyPr/>
          <a:lstStyle>
            <a:lvl1pPr>
              <a:defRPr sz="900"/>
            </a:lvl1pPr>
          </a:lstStyle>
          <a:p>
            <a:endParaRPr lang="nb-NO" dirty="0"/>
          </a:p>
        </p:txBody>
      </p:sp>
      <p:sp>
        <p:nvSpPr>
          <p:cNvPr id="5" name="Plassholder for bunntekst 4" descr="Felt for enhet/tilhørighe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dirty="0"/>
              <a:t>Universitetet i Bergen</a:t>
            </a:r>
          </a:p>
        </p:txBody>
      </p:sp>
      <p:sp>
        <p:nvSpPr>
          <p:cNvPr id="6" name="Plassholder for lysbildenummer 5" descr="Felt til sidetall"/>
          <p:cNvSpPr>
            <a:spLocks noGrp="1"/>
          </p:cNvSpPr>
          <p:nvPr>
            <p:ph type="sldNum" sz="quarter" idx="12"/>
          </p:nvPr>
        </p:nvSpPr>
        <p:spPr>
          <a:xfrm>
            <a:off x="1702418" y="4587974"/>
            <a:ext cx="709342" cy="162018"/>
          </a:xfrm>
        </p:spPr>
        <p:txBody>
          <a:bodyPr/>
          <a:lstStyle>
            <a:lvl1pPr>
              <a:defRPr sz="900"/>
            </a:lvl1pPr>
          </a:lstStyle>
          <a:p>
            <a:r>
              <a:rPr lang="nb-NO" dirty="0"/>
              <a:t>Side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8" name="Bilde 7" descr="UiB emblem">
            <a:extLst>
              <a:ext uri="{FF2B5EF4-FFF2-40B4-BE49-F238E27FC236}">
                <a16:creationId xmlns:a16="http://schemas.microsoft.com/office/drawing/2014/main" id="{6E6226CF-0285-E742-94F3-EEAD2EAE03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3948983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089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 med hvit bakgrun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 descr="Tittelfelt"/>
          <p:cNvSpPr>
            <a:spLocks noGrp="1"/>
          </p:cNvSpPr>
          <p:nvPr>
            <p:ph type="title"/>
          </p:nvPr>
        </p:nvSpPr>
        <p:spPr>
          <a:xfrm>
            <a:off x="1022920" y="804231"/>
            <a:ext cx="7077472" cy="489701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1" i="0"/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innhold 2" descr="Tekstfelt"/>
          <p:cNvSpPr>
            <a:spLocks noGrp="1"/>
          </p:cNvSpPr>
          <p:nvPr>
            <p:ph idx="1"/>
          </p:nvPr>
        </p:nvSpPr>
        <p:spPr>
          <a:xfrm>
            <a:off x="1022920" y="1455950"/>
            <a:ext cx="7077472" cy="29160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 descr="Felt til dato"/>
          <p:cNvSpPr>
            <a:spLocks noGrp="1"/>
          </p:cNvSpPr>
          <p:nvPr>
            <p:ph type="dt" sz="half" idx="10"/>
          </p:nvPr>
        </p:nvSpPr>
        <p:spPr>
          <a:xfrm>
            <a:off x="467544" y="4587974"/>
            <a:ext cx="936104" cy="162018"/>
          </a:xfrm>
        </p:spPr>
        <p:txBody>
          <a:bodyPr/>
          <a:lstStyle>
            <a:lvl1pPr>
              <a:defRPr sz="900"/>
            </a:lvl1pPr>
          </a:lstStyle>
          <a:p>
            <a:endParaRPr lang="nb-NO" dirty="0"/>
          </a:p>
        </p:txBody>
      </p:sp>
      <p:sp>
        <p:nvSpPr>
          <p:cNvPr id="5" name="Plassholder for bunntekst 4" descr="Felt for enhet/tilhørighe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dirty="0"/>
              <a:t>Universitetet i Bergen</a:t>
            </a:r>
          </a:p>
        </p:txBody>
      </p:sp>
      <p:sp>
        <p:nvSpPr>
          <p:cNvPr id="6" name="Plassholder for lysbildenummer 5" descr="Felt til sidetall"/>
          <p:cNvSpPr>
            <a:spLocks noGrp="1"/>
          </p:cNvSpPr>
          <p:nvPr>
            <p:ph type="sldNum" sz="quarter" idx="12"/>
          </p:nvPr>
        </p:nvSpPr>
        <p:spPr>
          <a:xfrm>
            <a:off x="1702418" y="4587974"/>
            <a:ext cx="709342" cy="162018"/>
          </a:xfrm>
        </p:spPr>
        <p:txBody>
          <a:bodyPr/>
          <a:lstStyle>
            <a:lvl1pPr>
              <a:defRPr sz="900"/>
            </a:lvl1pPr>
          </a:lstStyle>
          <a:p>
            <a:r>
              <a:rPr lang="nb-NO" dirty="0"/>
              <a:t>Side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8" name="Bilde 7" descr="UiB emblem">
            <a:extLst>
              <a:ext uri="{FF2B5EF4-FFF2-40B4-BE49-F238E27FC236}">
                <a16:creationId xmlns:a16="http://schemas.microsoft.com/office/drawing/2014/main" id="{6E6226CF-0285-E742-94F3-EEAD2EAE03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3948983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302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del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 descr="Tittel inndeling"/>
          <p:cNvSpPr>
            <a:spLocks noGrp="1"/>
          </p:cNvSpPr>
          <p:nvPr>
            <p:ph type="title"/>
          </p:nvPr>
        </p:nvSpPr>
        <p:spPr>
          <a:xfrm>
            <a:off x="1022920" y="839911"/>
            <a:ext cx="6584776" cy="2649941"/>
          </a:xfrm>
        </p:spPr>
        <p:txBody>
          <a:bodyPr anchor="t" anchorCtr="0">
            <a:normAutofit/>
          </a:bodyPr>
          <a:lstStyle>
            <a:lvl1pPr>
              <a:lnSpc>
                <a:spcPct val="100000"/>
              </a:lnSpc>
              <a:defRPr sz="4000" b="1" i="0" u="none">
                <a:solidFill>
                  <a:srgbClr val="FFFFFF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pic>
        <p:nvPicPr>
          <p:cNvPr id="5" name="Bilde 4" descr="UiB emblem">
            <a:extLst>
              <a:ext uri="{FF2B5EF4-FFF2-40B4-BE49-F238E27FC236}">
                <a16:creationId xmlns:a16="http://schemas.microsoft.com/office/drawing/2014/main" id="{89940676-B87A-AB4F-9011-1DA74DCA39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84368" y="3948983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097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ma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4" descr="Her kan du sette inn et stort bilde eller illustrasjon">
            <a:extLst>
              <a:ext uri="{FF2B5EF4-FFF2-40B4-BE49-F238E27FC236}">
                <a16:creationId xmlns:a16="http://schemas.microsoft.com/office/drawing/2014/main" id="{9F581FC9-99B3-254C-94AA-E2A348666E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9200" y="259200"/>
            <a:ext cx="8622000" cy="4616806"/>
          </a:xfrm>
          <a:noFill/>
        </p:spPr>
        <p:txBody>
          <a:bodyPr/>
          <a:lstStyle/>
          <a:p>
            <a:endParaRPr lang="nb-NO" dirty="0"/>
          </a:p>
        </p:txBody>
      </p:sp>
      <p:sp>
        <p:nvSpPr>
          <p:cNvPr id="8" name="Plassholder for bunntekst 7" descr="Felt for enhet/tilhørighe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Universitetet i Bergen</a:t>
            </a:r>
          </a:p>
        </p:txBody>
      </p:sp>
      <p:pic>
        <p:nvPicPr>
          <p:cNvPr id="20" name="Bilde 19" descr="Ramme">
            <a:extLst>
              <a:ext uri="{FF2B5EF4-FFF2-40B4-BE49-F238E27FC236}">
                <a16:creationId xmlns:a16="http://schemas.microsoft.com/office/drawing/2014/main" id="{CEE9D729-C29A-1946-A8F1-7593F293FD4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9" name="Bilde 8" descr="UiB emblem">
            <a:extLst>
              <a:ext uri="{FF2B5EF4-FFF2-40B4-BE49-F238E27FC236}">
                <a16:creationId xmlns:a16="http://schemas.microsoft.com/office/drawing/2014/main" id="{05A95DCC-209D-E646-9131-A3D365FF019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84368" y="3948983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51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o spalt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 descr="Tekstfelt, spalte 1"/>
          <p:cNvSpPr>
            <a:spLocks noGrp="1"/>
          </p:cNvSpPr>
          <p:nvPr>
            <p:ph sz="half" idx="1"/>
          </p:nvPr>
        </p:nvSpPr>
        <p:spPr>
          <a:xfrm>
            <a:off x="1022920" y="1455626"/>
            <a:ext cx="3405064" cy="291632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innhold 3" descr="Tekstfelt, spalte 2"/>
          <p:cNvSpPr>
            <a:spLocks noGrp="1"/>
          </p:cNvSpPr>
          <p:nvPr>
            <p:ph sz="half" idx="2"/>
          </p:nvPr>
        </p:nvSpPr>
        <p:spPr>
          <a:xfrm>
            <a:off x="4752400" y="1455626"/>
            <a:ext cx="3420000" cy="291632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10" name="Tittel 1" descr="Tittelfelt"/>
          <p:cNvSpPr>
            <a:spLocks noGrp="1"/>
          </p:cNvSpPr>
          <p:nvPr>
            <p:ph type="title"/>
          </p:nvPr>
        </p:nvSpPr>
        <p:spPr>
          <a:xfrm>
            <a:off x="1022920" y="804231"/>
            <a:ext cx="7149480" cy="489701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1" i="0"/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2" name="Plassholder for dato 1" descr="Felt til dato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nb-NO" dirty="0"/>
          </a:p>
        </p:txBody>
      </p:sp>
      <p:sp>
        <p:nvSpPr>
          <p:cNvPr id="5" name="Plassholder for bunntekst 4" descr="Felt for enhet/tilhørighe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dirty="0"/>
              <a:t>Universitetet i Bergen</a:t>
            </a:r>
          </a:p>
        </p:txBody>
      </p:sp>
      <p:sp>
        <p:nvSpPr>
          <p:cNvPr id="6" name="Plassholder for lysbildenummer 5" descr="Felt til sidetall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nb-NO" dirty="0"/>
              <a:t>Side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1" name="Bilde 10" descr="UiB emblem">
            <a:extLst>
              <a:ext uri="{FF2B5EF4-FFF2-40B4-BE49-F238E27FC236}">
                <a16:creationId xmlns:a16="http://schemas.microsoft.com/office/drawing/2014/main" id="{F450508E-D4BA-C740-BC0E-0EBD17C09D2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3948983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522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 descr="Tittelfelt"/>
          <p:cNvSpPr>
            <a:spLocks noGrp="1"/>
          </p:cNvSpPr>
          <p:nvPr>
            <p:ph type="title"/>
          </p:nvPr>
        </p:nvSpPr>
        <p:spPr>
          <a:xfrm>
            <a:off x="1022920" y="804231"/>
            <a:ext cx="7149480" cy="489701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 descr="Tekstfelt"/>
          <p:cNvSpPr>
            <a:spLocks noGrp="1"/>
          </p:cNvSpPr>
          <p:nvPr>
            <p:ph type="body" idx="1"/>
          </p:nvPr>
        </p:nvSpPr>
        <p:spPr>
          <a:xfrm>
            <a:off x="1022920" y="1455950"/>
            <a:ext cx="7149480" cy="2916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/>
              <a:t>Klikk for å redigere tekststiler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 descr="Felt til dato"/>
          <p:cNvSpPr>
            <a:spLocks noGrp="1"/>
          </p:cNvSpPr>
          <p:nvPr>
            <p:ph type="dt" sz="half" idx="2"/>
          </p:nvPr>
        </p:nvSpPr>
        <p:spPr>
          <a:xfrm>
            <a:off x="467544" y="4587974"/>
            <a:ext cx="936104" cy="16201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 descr="Felt til sidetall"/>
          <p:cNvSpPr>
            <a:spLocks noGrp="1"/>
          </p:cNvSpPr>
          <p:nvPr>
            <p:ph type="sldNum" sz="quarter" idx="4"/>
          </p:nvPr>
        </p:nvSpPr>
        <p:spPr>
          <a:xfrm>
            <a:off x="1702418" y="4587974"/>
            <a:ext cx="709342" cy="16201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 cap="all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nb-NO" dirty="0"/>
              <a:t>Side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7" name="Plassholder for bunntekst 4" descr="Felt for enhet/tilhørighet"/>
          <p:cNvSpPr>
            <a:spLocks noGrp="1"/>
          </p:cNvSpPr>
          <p:nvPr>
            <p:ph type="ftr" sz="quarter" idx="3"/>
          </p:nvPr>
        </p:nvSpPr>
        <p:spPr>
          <a:xfrm>
            <a:off x="1404000" y="388800"/>
            <a:ext cx="6336000" cy="3852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 cap="all" spc="100" baseline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nb-NO" dirty="0"/>
              <a:t>Universitetet i Bergen</a:t>
            </a:r>
          </a:p>
        </p:txBody>
      </p:sp>
    </p:spTree>
    <p:extLst>
      <p:ext uri="{BB962C8B-B14F-4D97-AF65-F5344CB8AC3E}">
        <p14:creationId xmlns:p14="http://schemas.microsoft.com/office/powerpoint/2010/main" val="4050442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64" r:id="rId3"/>
    <p:sldLayoutId id="2147483663" r:id="rId4"/>
    <p:sldLayoutId id="2147483666" r:id="rId5"/>
    <p:sldLayoutId id="2147483668" r:id="rId6"/>
    <p:sldLayoutId id="2147483660" r:id="rId7"/>
    <p:sldLayoutId id="2147483665" r:id="rId8"/>
    <p:sldLayoutId id="2147483652" r:id="rId9"/>
    <p:sldLayoutId id="2147483653" r:id="rId10"/>
    <p:sldLayoutId id="2147483656" r:id="rId11"/>
    <p:sldLayoutId id="2147483657" r:id="rId12"/>
    <p:sldLayoutId id="2147483662" r:id="rId13"/>
    <p:sldLayoutId id="2147483655" r:id="rId14"/>
  </p:sldLayoutIdLst>
  <p:hf sldNum="0" hdr="0" dt="0"/>
  <p:txStyles>
    <p:titleStyle>
      <a:lvl1pPr marL="0" algn="l" defTabSz="914400" rtl="0" eaLnBrk="1" latinLnBrk="0" hangingPunct="1">
        <a:lnSpc>
          <a:spcPct val="100000"/>
        </a:lnSpc>
        <a:spcBef>
          <a:spcPct val="0"/>
        </a:spcBef>
        <a:buNone/>
        <a:defRPr sz="2800" b="1" i="0" u="none" kern="1200" cap="none" spc="0" normalizeH="0" baseline="0">
          <a:solidFill>
            <a:srgbClr val="E54F46"/>
          </a:solidFill>
          <a:latin typeface="Arial Black" panose="020B0604020202020204" pitchFamily="34" charset="0"/>
          <a:ea typeface="+mj-ea"/>
          <a:cs typeface="Arial Black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7" Type="http://schemas.openxmlformats.org/officeDocument/2006/relationships/image" Target="../media/image390.png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5" Type="http://schemas.openxmlformats.org/officeDocument/2006/relationships/image" Target="../media/image370.png"/><Relationship Id="rId4" Type="http://schemas.openxmlformats.org/officeDocument/2006/relationships/image" Target="../media/image360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nternational Masterclasses | CERN and its neighbours">
            <a:extLst>
              <a:ext uri="{FF2B5EF4-FFF2-40B4-BE49-F238E27FC236}">
                <a16:creationId xmlns:a16="http://schemas.microsoft.com/office/drawing/2014/main" id="{0C44E574-C247-48B1-8DC4-A13AA68A0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42155" y="259200"/>
            <a:ext cx="6856089" cy="27036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Tittel 4" descr="Tittelfelt første side">
            <a:extLst>
              <a:ext uri="{FF2B5EF4-FFF2-40B4-BE49-F238E27FC236}">
                <a16:creationId xmlns:a16="http://schemas.microsoft.com/office/drawing/2014/main" id="{6EC16896-658E-2545-8F8D-93DF32891D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5616" y="3169730"/>
            <a:ext cx="6120680" cy="842180"/>
          </a:xfr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b-NO" b="1" i="0" u="none" kern="1200" cap="none" spc="0" normalizeH="0" baseline="0" dirty="0" err="1"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  <a:t>Masterclass</a:t>
            </a:r>
            <a:r>
              <a:rPr lang="nb-NO" b="1" i="0" u="none" kern="1200" cap="none" spc="0" normalizeH="0" baseline="0" dirty="0"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  <a:t> 2022</a:t>
            </a:r>
          </a:p>
        </p:txBody>
      </p:sp>
      <p:sp>
        <p:nvSpPr>
          <p:cNvPr id="2" name="TekstSylinder 1">
            <a:extLst>
              <a:ext uri="{FF2B5EF4-FFF2-40B4-BE49-F238E27FC236}">
                <a16:creationId xmlns:a16="http://schemas.microsoft.com/office/drawing/2014/main" id="{7AE23FCD-A64E-409D-84CA-7E748FB71BE2}"/>
              </a:ext>
            </a:extLst>
          </p:cNvPr>
          <p:cNvSpPr txBox="1"/>
          <p:nvPr/>
        </p:nvSpPr>
        <p:spPr>
          <a:xfrm>
            <a:off x="1115616" y="4083614"/>
            <a:ext cx="6120680" cy="67108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>
              <a:spcAft>
                <a:spcPts val="600"/>
              </a:spcAft>
            </a:pPr>
            <a:r>
              <a:rPr lang="nb-NO" sz="17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Introduksjon til partikkelfysikk</a:t>
            </a:r>
          </a:p>
        </p:txBody>
      </p:sp>
      <p:sp>
        <p:nvSpPr>
          <p:cNvPr id="4" name="Plassholder for bunntekst 3" descr="Felt for enhet/tilhørighet">
            <a:extLst>
              <a:ext uri="{FF2B5EF4-FFF2-40B4-BE49-F238E27FC236}">
                <a16:creationId xmlns:a16="http://schemas.microsoft.com/office/drawing/2014/main" id="{9BC75E0B-A44B-CC4E-844D-4729DE66E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 lIns="0" tIns="0" rIns="0" bIns="0">
            <a:normAutofit/>
          </a:bodyPr>
          <a:lstStyle/>
          <a:p>
            <a:pPr>
              <a:spcAft>
                <a:spcPts val="600"/>
              </a:spcAft>
            </a:pPr>
            <a:r>
              <a:rPr lang="nb-NO" kern="1200" cap="all" spc="100" baseline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Universitetet i Bergen</a:t>
            </a:r>
          </a:p>
        </p:txBody>
      </p:sp>
    </p:spTree>
    <p:extLst>
      <p:ext uri="{BB962C8B-B14F-4D97-AF65-F5344CB8AC3E}">
        <p14:creationId xmlns:p14="http://schemas.microsoft.com/office/powerpoint/2010/main" val="1879685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5C9FD30-150D-4A9F-A2C6-A115BDEE8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636513"/>
            <a:ext cx="7077472" cy="489701"/>
          </a:xfrm>
        </p:spPr>
        <p:txBody>
          <a:bodyPr/>
          <a:lstStyle/>
          <a:p>
            <a:r>
              <a:rPr lang="nb-NO" dirty="0"/>
              <a:t>Krefter i vårt univers</a:t>
            </a:r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1E23E164-262C-45AC-939E-EC225A0ED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  <p:pic>
        <p:nvPicPr>
          <p:cNvPr id="21508" name="Picture 4" descr="The Strong Force for Beginners | ScienceBlogs">
            <a:extLst>
              <a:ext uri="{FF2B5EF4-FFF2-40B4-BE49-F238E27FC236}">
                <a16:creationId xmlns:a16="http://schemas.microsoft.com/office/drawing/2014/main" id="{48BD9F01-960F-403E-857D-DF086706FDD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238680"/>
            <a:ext cx="4680520" cy="291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Sylinder 5">
            <a:extLst>
              <a:ext uri="{FF2B5EF4-FFF2-40B4-BE49-F238E27FC236}">
                <a16:creationId xmlns:a16="http://schemas.microsoft.com/office/drawing/2014/main" id="{482C37E9-3FB0-464E-9B4F-EE37D1FFAA6B}"/>
              </a:ext>
            </a:extLst>
          </p:cNvPr>
          <p:cNvSpPr txBox="1"/>
          <p:nvPr/>
        </p:nvSpPr>
        <p:spPr>
          <a:xfrm>
            <a:off x="2339752" y="4154917"/>
            <a:ext cx="10695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Binder</a:t>
            </a:r>
          </a:p>
          <a:p>
            <a:r>
              <a:rPr lang="nb-NO" dirty="0"/>
              <a:t>atomer</a:t>
            </a:r>
          </a:p>
          <a:p>
            <a:r>
              <a:rPr lang="nb-NO" dirty="0"/>
              <a:t>sammen</a:t>
            </a:r>
          </a:p>
        </p:txBody>
      </p:sp>
      <p:sp>
        <p:nvSpPr>
          <p:cNvPr id="8" name="TekstSylinder 7">
            <a:extLst>
              <a:ext uri="{FF2B5EF4-FFF2-40B4-BE49-F238E27FC236}">
                <a16:creationId xmlns:a16="http://schemas.microsoft.com/office/drawing/2014/main" id="{25C0CDB4-8B4E-495E-A59A-98EE173F0575}"/>
              </a:ext>
            </a:extLst>
          </p:cNvPr>
          <p:cNvSpPr txBox="1"/>
          <p:nvPr/>
        </p:nvSpPr>
        <p:spPr>
          <a:xfrm>
            <a:off x="3471652" y="4154917"/>
            <a:ext cx="13260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Forårsaker</a:t>
            </a:r>
          </a:p>
          <a:p>
            <a:r>
              <a:rPr lang="nb-NO" dirty="0"/>
              <a:t>radioaktivt</a:t>
            </a:r>
          </a:p>
          <a:p>
            <a:r>
              <a:rPr lang="nb-NO" dirty="0"/>
              <a:t>henfall</a:t>
            </a:r>
          </a:p>
        </p:txBody>
      </p:sp>
    </p:spTree>
    <p:extLst>
      <p:ext uri="{BB962C8B-B14F-4D97-AF65-F5344CB8AC3E}">
        <p14:creationId xmlns:p14="http://schemas.microsoft.com/office/powerpoint/2010/main" val="3103532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5C9FD30-150D-4A9F-A2C6-A115BDEE8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636513"/>
            <a:ext cx="7077472" cy="489701"/>
          </a:xfrm>
        </p:spPr>
        <p:txBody>
          <a:bodyPr/>
          <a:lstStyle/>
          <a:p>
            <a:r>
              <a:rPr lang="nb-NO" dirty="0"/>
              <a:t>Krefter i vårt univers</a:t>
            </a:r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1E23E164-262C-45AC-939E-EC225A0ED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  <p:pic>
        <p:nvPicPr>
          <p:cNvPr id="21508" name="Picture 4" descr="The Strong Force for Beginners | ScienceBlogs">
            <a:extLst>
              <a:ext uri="{FF2B5EF4-FFF2-40B4-BE49-F238E27FC236}">
                <a16:creationId xmlns:a16="http://schemas.microsoft.com/office/drawing/2014/main" id="{48BD9F01-960F-403E-857D-DF086706FDD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238680"/>
            <a:ext cx="4680520" cy="291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Sylinder 5">
            <a:extLst>
              <a:ext uri="{FF2B5EF4-FFF2-40B4-BE49-F238E27FC236}">
                <a16:creationId xmlns:a16="http://schemas.microsoft.com/office/drawing/2014/main" id="{482C37E9-3FB0-464E-9B4F-EE37D1FFAA6B}"/>
              </a:ext>
            </a:extLst>
          </p:cNvPr>
          <p:cNvSpPr txBox="1"/>
          <p:nvPr/>
        </p:nvSpPr>
        <p:spPr>
          <a:xfrm>
            <a:off x="2339752" y="4154917"/>
            <a:ext cx="10695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Binder</a:t>
            </a:r>
          </a:p>
          <a:p>
            <a:r>
              <a:rPr lang="nb-NO" dirty="0"/>
              <a:t>atomer</a:t>
            </a:r>
          </a:p>
          <a:p>
            <a:r>
              <a:rPr lang="nb-NO" dirty="0"/>
              <a:t>sammen</a:t>
            </a:r>
          </a:p>
        </p:txBody>
      </p:sp>
      <p:sp>
        <p:nvSpPr>
          <p:cNvPr id="7" name="TekstSylinder 6">
            <a:extLst>
              <a:ext uri="{FF2B5EF4-FFF2-40B4-BE49-F238E27FC236}">
                <a16:creationId xmlns:a16="http://schemas.microsoft.com/office/drawing/2014/main" id="{5036CF9E-2201-400E-BFEA-CA4E11179C2F}"/>
              </a:ext>
            </a:extLst>
          </p:cNvPr>
          <p:cNvSpPr txBox="1"/>
          <p:nvPr/>
        </p:nvSpPr>
        <p:spPr>
          <a:xfrm>
            <a:off x="4860032" y="4154917"/>
            <a:ext cx="10695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Holder</a:t>
            </a:r>
          </a:p>
          <a:p>
            <a:r>
              <a:rPr lang="nb-NO" dirty="0"/>
              <a:t>kjernen</a:t>
            </a:r>
          </a:p>
          <a:p>
            <a:r>
              <a:rPr lang="nb-NO" dirty="0"/>
              <a:t>sammen</a:t>
            </a:r>
          </a:p>
        </p:txBody>
      </p:sp>
      <p:sp>
        <p:nvSpPr>
          <p:cNvPr id="8" name="TekstSylinder 7">
            <a:extLst>
              <a:ext uri="{FF2B5EF4-FFF2-40B4-BE49-F238E27FC236}">
                <a16:creationId xmlns:a16="http://schemas.microsoft.com/office/drawing/2014/main" id="{25C0CDB4-8B4E-495E-A59A-98EE173F0575}"/>
              </a:ext>
            </a:extLst>
          </p:cNvPr>
          <p:cNvSpPr txBox="1"/>
          <p:nvPr/>
        </p:nvSpPr>
        <p:spPr>
          <a:xfrm>
            <a:off x="3471652" y="4154917"/>
            <a:ext cx="13260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Forårsaker</a:t>
            </a:r>
          </a:p>
          <a:p>
            <a:r>
              <a:rPr lang="nb-NO" dirty="0"/>
              <a:t>radioaktivt</a:t>
            </a:r>
          </a:p>
          <a:p>
            <a:r>
              <a:rPr lang="nb-NO" dirty="0"/>
              <a:t>henfall</a:t>
            </a:r>
          </a:p>
        </p:txBody>
      </p:sp>
    </p:spTree>
    <p:extLst>
      <p:ext uri="{BB962C8B-B14F-4D97-AF65-F5344CB8AC3E}">
        <p14:creationId xmlns:p14="http://schemas.microsoft.com/office/powerpoint/2010/main" val="1101922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5C9FD30-150D-4A9F-A2C6-A115BDEE8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636513"/>
            <a:ext cx="7077472" cy="489701"/>
          </a:xfrm>
        </p:spPr>
        <p:txBody>
          <a:bodyPr/>
          <a:lstStyle/>
          <a:p>
            <a:r>
              <a:rPr lang="nb-NO" dirty="0"/>
              <a:t>Krefter i vårt univers</a:t>
            </a:r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1E23E164-262C-45AC-939E-EC225A0ED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  <p:pic>
        <p:nvPicPr>
          <p:cNvPr id="21508" name="Picture 4" descr="The Strong Force for Beginners | ScienceBlogs">
            <a:extLst>
              <a:ext uri="{FF2B5EF4-FFF2-40B4-BE49-F238E27FC236}">
                <a16:creationId xmlns:a16="http://schemas.microsoft.com/office/drawing/2014/main" id="{48BD9F01-960F-403E-857D-DF086706FDD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238680"/>
            <a:ext cx="4680520" cy="291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Sylinder 5">
            <a:extLst>
              <a:ext uri="{FF2B5EF4-FFF2-40B4-BE49-F238E27FC236}">
                <a16:creationId xmlns:a16="http://schemas.microsoft.com/office/drawing/2014/main" id="{482C37E9-3FB0-464E-9B4F-EE37D1FFAA6B}"/>
              </a:ext>
            </a:extLst>
          </p:cNvPr>
          <p:cNvSpPr txBox="1"/>
          <p:nvPr/>
        </p:nvSpPr>
        <p:spPr>
          <a:xfrm>
            <a:off x="2339752" y="4154917"/>
            <a:ext cx="10695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Binder</a:t>
            </a:r>
          </a:p>
          <a:p>
            <a:r>
              <a:rPr lang="nb-NO" dirty="0"/>
              <a:t>atomer</a:t>
            </a:r>
          </a:p>
          <a:p>
            <a:r>
              <a:rPr lang="nb-NO" dirty="0"/>
              <a:t>sammen</a:t>
            </a:r>
          </a:p>
        </p:txBody>
      </p:sp>
      <p:sp>
        <p:nvSpPr>
          <p:cNvPr id="7" name="TekstSylinder 6">
            <a:extLst>
              <a:ext uri="{FF2B5EF4-FFF2-40B4-BE49-F238E27FC236}">
                <a16:creationId xmlns:a16="http://schemas.microsoft.com/office/drawing/2014/main" id="{5036CF9E-2201-400E-BFEA-CA4E11179C2F}"/>
              </a:ext>
            </a:extLst>
          </p:cNvPr>
          <p:cNvSpPr txBox="1"/>
          <p:nvPr/>
        </p:nvSpPr>
        <p:spPr>
          <a:xfrm>
            <a:off x="4860032" y="4154917"/>
            <a:ext cx="10695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Holder</a:t>
            </a:r>
          </a:p>
          <a:p>
            <a:r>
              <a:rPr lang="nb-NO" dirty="0"/>
              <a:t>kjernen</a:t>
            </a:r>
          </a:p>
          <a:p>
            <a:r>
              <a:rPr lang="nb-NO" dirty="0"/>
              <a:t>sammen</a:t>
            </a:r>
          </a:p>
        </p:txBody>
      </p:sp>
      <p:sp>
        <p:nvSpPr>
          <p:cNvPr id="8" name="TekstSylinder 7">
            <a:extLst>
              <a:ext uri="{FF2B5EF4-FFF2-40B4-BE49-F238E27FC236}">
                <a16:creationId xmlns:a16="http://schemas.microsoft.com/office/drawing/2014/main" id="{25C0CDB4-8B4E-495E-A59A-98EE173F0575}"/>
              </a:ext>
            </a:extLst>
          </p:cNvPr>
          <p:cNvSpPr txBox="1"/>
          <p:nvPr/>
        </p:nvSpPr>
        <p:spPr>
          <a:xfrm>
            <a:off x="3471652" y="4154917"/>
            <a:ext cx="13260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Forårsaker</a:t>
            </a:r>
          </a:p>
          <a:p>
            <a:r>
              <a:rPr lang="nb-NO" dirty="0"/>
              <a:t>radioaktivt</a:t>
            </a:r>
          </a:p>
          <a:p>
            <a:r>
              <a:rPr lang="nb-NO" dirty="0"/>
              <a:t>henfall</a:t>
            </a:r>
          </a:p>
        </p:txBody>
      </p:sp>
      <p:sp>
        <p:nvSpPr>
          <p:cNvPr id="9" name="TekstSylinder 8">
            <a:extLst>
              <a:ext uri="{FF2B5EF4-FFF2-40B4-BE49-F238E27FC236}">
                <a16:creationId xmlns:a16="http://schemas.microsoft.com/office/drawing/2014/main" id="{815D9920-EA96-4A8B-A75C-D77689748D37}"/>
              </a:ext>
            </a:extLst>
          </p:cNvPr>
          <p:cNvSpPr txBox="1"/>
          <p:nvPr/>
        </p:nvSpPr>
        <p:spPr>
          <a:xfrm>
            <a:off x="6126227" y="4154917"/>
            <a:ext cx="12747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Vel, holder</a:t>
            </a:r>
          </a:p>
          <a:p>
            <a:r>
              <a:rPr lang="nb-NO" dirty="0"/>
              <a:t>alt annet</a:t>
            </a:r>
          </a:p>
          <a:p>
            <a:r>
              <a:rPr lang="nb-NO" dirty="0"/>
              <a:t>sammen</a:t>
            </a:r>
          </a:p>
        </p:txBody>
      </p:sp>
    </p:spTree>
    <p:extLst>
      <p:ext uri="{BB962C8B-B14F-4D97-AF65-F5344CB8AC3E}">
        <p14:creationId xmlns:p14="http://schemas.microsoft.com/office/powerpoint/2010/main" val="6285182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he Standard Model | CERN">
            <a:extLst>
              <a:ext uri="{FF2B5EF4-FFF2-40B4-BE49-F238E27FC236}">
                <a16:creationId xmlns:a16="http://schemas.microsoft.com/office/drawing/2014/main" id="{C3568B4E-B5E6-42E1-B136-558A7B74E9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6"/>
          <a:stretch/>
        </p:blipFill>
        <p:spPr bwMode="auto">
          <a:xfrm>
            <a:off x="261000" y="355976"/>
            <a:ext cx="8622000" cy="461680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F5E6EEBF-6A4D-4648-8A0E-D521F2C00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/>
              <a:t>Universitetet i Bergen</a:t>
            </a: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20235E73-21E5-4860-AE0C-F1408B4C1AA1}"/>
              </a:ext>
            </a:extLst>
          </p:cNvPr>
          <p:cNvSpPr txBox="1"/>
          <p:nvPr/>
        </p:nvSpPr>
        <p:spPr>
          <a:xfrm>
            <a:off x="4499992" y="627534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Standardmodellen – vår beste beskrivelse av universet</a:t>
            </a:r>
          </a:p>
        </p:txBody>
      </p:sp>
    </p:spTree>
    <p:extLst>
      <p:ext uri="{BB962C8B-B14F-4D97-AF65-F5344CB8AC3E}">
        <p14:creationId xmlns:p14="http://schemas.microsoft.com/office/powerpoint/2010/main" val="3886044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he Standard Model | CERN">
            <a:extLst>
              <a:ext uri="{FF2B5EF4-FFF2-40B4-BE49-F238E27FC236}">
                <a16:creationId xmlns:a16="http://schemas.microsoft.com/office/drawing/2014/main" id="{C3568B4E-B5E6-42E1-B136-558A7B74E9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6"/>
          <a:stretch/>
        </p:blipFill>
        <p:spPr bwMode="auto">
          <a:xfrm>
            <a:off x="259200" y="259200"/>
            <a:ext cx="8622000" cy="461680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F5E6EEBF-6A4D-4648-8A0E-D521F2C00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 dirty="0"/>
              <a:t>Universitetet i Bergen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7998DF5D-8446-46EF-8D51-CA8D90DDB17E}"/>
              </a:ext>
            </a:extLst>
          </p:cNvPr>
          <p:cNvSpPr/>
          <p:nvPr/>
        </p:nvSpPr>
        <p:spPr>
          <a:xfrm>
            <a:off x="1115616" y="699542"/>
            <a:ext cx="936104" cy="1944216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" name="TekstSylinder 2">
            <a:extLst>
              <a:ext uri="{FF2B5EF4-FFF2-40B4-BE49-F238E27FC236}">
                <a16:creationId xmlns:a16="http://schemas.microsoft.com/office/drawing/2014/main" id="{803901A6-5333-40FE-BE7B-BD9E5E1817D3}"/>
              </a:ext>
            </a:extLst>
          </p:cNvPr>
          <p:cNvSpPr txBox="1"/>
          <p:nvPr/>
        </p:nvSpPr>
        <p:spPr>
          <a:xfrm>
            <a:off x="3923928" y="915566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>
                <a:solidFill>
                  <a:schemeClr val="bg1"/>
                </a:solidFill>
              </a:rPr>
              <a:t>Proton: 2u + 1d</a:t>
            </a:r>
          </a:p>
          <a:p>
            <a:r>
              <a:rPr lang="nb-NO" sz="2400" dirty="0">
                <a:solidFill>
                  <a:schemeClr val="bg1"/>
                </a:solidFill>
              </a:rPr>
              <a:t>Nøytron: 2d + 1u</a:t>
            </a:r>
          </a:p>
        </p:txBody>
      </p:sp>
    </p:spTree>
    <p:extLst>
      <p:ext uri="{BB962C8B-B14F-4D97-AF65-F5344CB8AC3E}">
        <p14:creationId xmlns:p14="http://schemas.microsoft.com/office/powerpoint/2010/main" val="35540081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11936D3-3F18-4647-942F-BC3EA7970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Hva holder en kjerne sammen?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6E7FF20-3610-46FE-B056-5E37268D54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935A2679-94B1-4B5F-BF1B-9204D0C27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87EDD0E8-D35D-4C73-9F35-A73885C1A38B}"/>
              </a:ext>
            </a:extLst>
          </p:cNvPr>
          <p:cNvSpPr/>
          <p:nvPr/>
        </p:nvSpPr>
        <p:spPr>
          <a:xfrm>
            <a:off x="1404000" y="1797988"/>
            <a:ext cx="71972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8F1C8FC6-DFAA-450C-AE75-C116EE24158E}"/>
              </a:ext>
            </a:extLst>
          </p:cNvPr>
          <p:cNvSpPr/>
          <p:nvPr/>
        </p:nvSpPr>
        <p:spPr>
          <a:xfrm>
            <a:off x="1404000" y="2392054"/>
            <a:ext cx="71972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6848ED60-FA78-421C-B8A8-96FF3AA4A404}"/>
              </a:ext>
            </a:extLst>
          </p:cNvPr>
          <p:cNvSpPr/>
          <p:nvPr/>
        </p:nvSpPr>
        <p:spPr>
          <a:xfrm>
            <a:off x="2144944" y="2050016"/>
            <a:ext cx="719728" cy="50405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00C8C080-8F06-4052-8986-EF76B3027874}"/>
              </a:ext>
            </a:extLst>
          </p:cNvPr>
          <p:cNvSpPr/>
          <p:nvPr/>
        </p:nvSpPr>
        <p:spPr>
          <a:xfrm>
            <a:off x="1022920" y="1419622"/>
            <a:ext cx="2036912" cy="1872208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0" name="Rett pilkobling 9">
            <a:extLst>
              <a:ext uri="{FF2B5EF4-FFF2-40B4-BE49-F238E27FC236}">
                <a16:creationId xmlns:a16="http://schemas.microsoft.com/office/drawing/2014/main" id="{A6842D22-BF68-4815-B69F-C93980623257}"/>
              </a:ext>
            </a:extLst>
          </p:cNvPr>
          <p:cNvCxnSpPr/>
          <p:nvPr/>
        </p:nvCxnSpPr>
        <p:spPr>
          <a:xfrm>
            <a:off x="2123728" y="2715766"/>
            <a:ext cx="1800200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tt pilkobling 10">
            <a:extLst>
              <a:ext uri="{FF2B5EF4-FFF2-40B4-BE49-F238E27FC236}">
                <a16:creationId xmlns:a16="http://schemas.microsoft.com/office/drawing/2014/main" id="{C4C6A9C0-7CE0-47F7-8099-392434DE9407}"/>
              </a:ext>
            </a:extLst>
          </p:cNvPr>
          <p:cNvCxnSpPr/>
          <p:nvPr/>
        </p:nvCxnSpPr>
        <p:spPr>
          <a:xfrm>
            <a:off x="2864672" y="2302044"/>
            <a:ext cx="1800200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tt pilkobling 11">
            <a:extLst>
              <a:ext uri="{FF2B5EF4-FFF2-40B4-BE49-F238E27FC236}">
                <a16:creationId xmlns:a16="http://schemas.microsoft.com/office/drawing/2014/main" id="{7F0193CA-5FCE-492F-BFDC-E32A6C9EA7FF}"/>
              </a:ext>
            </a:extLst>
          </p:cNvPr>
          <p:cNvCxnSpPr/>
          <p:nvPr/>
        </p:nvCxnSpPr>
        <p:spPr>
          <a:xfrm>
            <a:off x="2051720" y="1923678"/>
            <a:ext cx="1800200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Sylinder 12">
            <a:extLst>
              <a:ext uri="{FF2B5EF4-FFF2-40B4-BE49-F238E27FC236}">
                <a16:creationId xmlns:a16="http://schemas.microsoft.com/office/drawing/2014/main" id="{09DC6E5A-154B-48A9-B6A8-97F2A996AA1A}"/>
              </a:ext>
            </a:extLst>
          </p:cNvPr>
          <p:cNvSpPr txBox="1"/>
          <p:nvPr/>
        </p:nvSpPr>
        <p:spPr>
          <a:xfrm>
            <a:off x="2983168" y="2732864"/>
            <a:ext cx="127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&gt;0.99c</a:t>
            </a:r>
          </a:p>
        </p:txBody>
      </p:sp>
      <p:sp>
        <p:nvSpPr>
          <p:cNvPr id="15" name="TekstSylinder 14">
            <a:extLst>
              <a:ext uri="{FF2B5EF4-FFF2-40B4-BE49-F238E27FC236}">
                <a16:creationId xmlns:a16="http://schemas.microsoft.com/office/drawing/2014/main" id="{8BE50F10-EF60-408B-B5D7-D0E21898AFF4}"/>
              </a:ext>
            </a:extLst>
          </p:cNvPr>
          <p:cNvSpPr txBox="1"/>
          <p:nvPr/>
        </p:nvSpPr>
        <p:spPr>
          <a:xfrm>
            <a:off x="3631976" y="2282046"/>
            <a:ext cx="127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&gt;0.99c</a:t>
            </a:r>
          </a:p>
        </p:txBody>
      </p:sp>
      <p:sp>
        <p:nvSpPr>
          <p:cNvPr id="18" name="TekstSylinder 17">
            <a:extLst>
              <a:ext uri="{FF2B5EF4-FFF2-40B4-BE49-F238E27FC236}">
                <a16:creationId xmlns:a16="http://schemas.microsoft.com/office/drawing/2014/main" id="{DD01696D-F7DF-4DFC-916A-DFF4BC0F4E56}"/>
              </a:ext>
            </a:extLst>
          </p:cNvPr>
          <p:cNvSpPr txBox="1"/>
          <p:nvPr/>
        </p:nvSpPr>
        <p:spPr>
          <a:xfrm>
            <a:off x="2996078" y="1909741"/>
            <a:ext cx="127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&gt;0.99c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kstSylinder 19">
                <a:extLst>
                  <a:ext uri="{FF2B5EF4-FFF2-40B4-BE49-F238E27FC236}">
                    <a16:creationId xmlns:a16="http://schemas.microsoft.com/office/drawing/2014/main" id="{60DA9BFD-BE12-49A4-81E8-3230A1B1D24D}"/>
                  </a:ext>
                </a:extLst>
              </p:cNvPr>
              <p:cNvSpPr txBox="1"/>
              <p:nvPr/>
            </p:nvSpPr>
            <p:spPr>
              <a:xfrm>
                <a:off x="1532700" y="3417520"/>
                <a:ext cx="26639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b-NO" dirty="0"/>
                  <a:t>Proton</a:t>
                </a:r>
              </a:p>
              <a:p>
                <a:r>
                  <a:rPr lang="nb-NO" dirty="0"/>
                  <a:t>d = Radius ~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−15</m:t>
                        </m:r>
                      </m:sup>
                    </m:sSup>
                  </m:oMath>
                </a14:m>
                <a:r>
                  <a:rPr lang="nb-NO" dirty="0"/>
                  <a:t>m</a:t>
                </a:r>
              </a:p>
            </p:txBody>
          </p:sp>
        </mc:Choice>
        <mc:Fallback>
          <p:sp>
            <p:nvSpPr>
              <p:cNvPr id="20" name="TekstSylinder 19">
                <a:extLst>
                  <a:ext uri="{FF2B5EF4-FFF2-40B4-BE49-F238E27FC236}">
                    <a16:creationId xmlns:a16="http://schemas.microsoft.com/office/drawing/2014/main" id="{60DA9BFD-BE12-49A4-81E8-3230A1B1D2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700" y="3417520"/>
                <a:ext cx="2663944" cy="646331"/>
              </a:xfrm>
              <a:prstGeom prst="rect">
                <a:avLst/>
              </a:prstGeom>
              <a:blipFill>
                <a:blip r:embed="rId2"/>
                <a:stretch>
                  <a:fillRect l="-1831" t="-5660" b="-15094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7033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11936D3-3F18-4647-942F-BC3EA7970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Hva holder en kjerne sammen?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6E7FF20-3610-46FE-B056-5E37268D54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935A2679-94B1-4B5F-BF1B-9204D0C27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dirty="0"/>
              <a:t>Universitetet i Bergen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87EDD0E8-D35D-4C73-9F35-A73885C1A38B}"/>
              </a:ext>
            </a:extLst>
          </p:cNvPr>
          <p:cNvSpPr/>
          <p:nvPr/>
        </p:nvSpPr>
        <p:spPr>
          <a:xfrm>
            <a:off x="1404000" y="1797988"/>
            <a:ext cx="71972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8F1C8FC6-DFAA-450C-AE75-C116EE24158E}"/>
              </a:ext>
            </a:extLst>
          </p:cNvPr>
          <p:cNvSpPr/>
          <p:nvPr/>
        </p:nvSpPr>
        <p:spPr>
          <a:xfrm>
            <a:off x="1418580" y="2368757"/>
            <a:ext cx="71972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6848ED60-FA78-421C-B8A8-96FF3AA4A404}"/>
              </a:ext>
            </a:extLst>
          </p:cNvPr>
          <p:cNvSpPr/>
          <p:nvPr/>
        </p:nvSpPr>
        <p:spPr>
          <a:xfrm>
            <a:off x="2144944" y="2050016"/>
            <a:ext cx="719728" cy="50405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00C8C080-8F06-4052-8986-EF76B3027874}"/>
              </a:ext>
            </a:extLst>
          </p:cNvPr>
          <p:cNvSpPr/>
          <p:nvPr/>
        </p:nvSpPr>
        <p:spPr>
          <a:xfrm>
            <a:off x="1022920" y="1419622"/>
            <a:ext cx="2036912" cy="1872208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0" name="Rett pilkobling 9">
            <a:extLst>
              <a:ext uri="{FF2B5EF4-FFF2-40B4-BE49-F238E27FC236}">
                <a16:creationId xmlns:a16="http://schemas.microsoft.com/office/drawing/2014/main" id="{A6842D22-BF68-4815-B69F-C93980623257}"/>
              </a:ext>
            </a:extLst>
          </p:cNvPr>
          <p:cNvCxnSpPr>
            <a:cxnSpLocks/>
          </p:cNvCxnSpPr>
          <p:nvPr/>
        </p:nvCxnSpPr>
        <p:spPr>
          <a:xfrm>
            <a:off x="2123728" y="2715766"/>
            <a:ext cx="1800200" cy="180344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tt pilkobling 10">
            <a:extLst>
              <a:ext uri="{FF2B5EF4-FFF2-40B4-BE49-F238E27FC236}">
                <a16:creationId xmlns:a16="http://schemas.microsoft.com/office/drawing/2014/main" id="{C4C6A9C0-7CE0-47F7-8099-392434DE9407}"/>
              </a:ext>
            </a:extLst>
          </p:cNvPr>
          <p:cNvCxnSpPr/>
          <p:nvPr/>
        </p:nvCxnSpPr>
        <p:spPr>
          <a:xfrm>
            <a:off x="2864672" y="2302044"/>
            <a:ext cx="1800200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tt pilkobling 11">
            <a:extLst>
              <a:ext uri="{FF2B5EF4-FFF2-40B4-BE49-F238E27FC236}">
                <a16:creationId xmlns:a16="http://schemas.microsoft.com/office/drawing/2014/main" id="{7F0193CA-5FCE-492F-BFDC-E32A6C9EA7FF}"/>
              </a:ext>
            </a:extLst>
          </p:cNvPr>
          <p:cNvCxnSpPr>
            <a:cxnSpLocks/>
          </p:cNvCxnSpPr>
          <p:nvPr/>
        </p:nvCxnSpPr>
        <p:spPr>
          <a:xfrm flipV="1">
            <a:off x="2051720" y="1707654"/>
            <a:ext cx="1872208" cy="216024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Sylinder 12">
            <a:extLst>
              <a:ext uri="{FF2B5EF4-FFF2-40B4-BE49-F238E27FC236}">
                <a16:creationId xmlns:a16="http://schemas.microsoft.com/office/drawing/2014/main" id="{09DC6E5A-154B-48A9-B6A8-97F2A996AA1A}"/>
              </a:ext>
            </a:extLst>
          </p:cNvPr>
          <p:cNvSpPr txBox="1"/>
          <p:nvPr/>
        </p:nvSpPr>
        <p:spPr>
          <a:xfrm>
            <a:off x="2994979" y="2823908"/>
            <a:ext cx="127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&gt;0.99c</a:t>
            </a:r>
          </a:p>
        </p:txBody>
      </p:sp>
      <p:sp>
        <p:nvSpPr>
          <p:cNvPr id="15" name="TekstSylinder 14">
            <a:extLst>
              <a:ext uri="{FF2B5EF4-FFF2-40B4-BE49-F238E27FC236}">
                <a16:creationId xmlns:a16="http://schemas.microsoft.com/office/drawing/2014/main" id="{8BE50F10-EF60-408B-B5D7-D0E21898AFF4}"/>
              </a:ext>
            </a:extLst>
          </p:cNvPr>
          <p:cNvSpPr txBox="1"/>
          <p:nvPr/>
        </p:nvSpPr>
        <p:spPr>
          <a:xfrm>
            <a:off x="3631976" y="2282046"/>
            <a:ext cx="127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&gt;0.99c</a:t>
            </a:r>
          </a:p>
        </p:txBody>
      </p:sp>
      <p:sp>
        <p:nvSpPr>
          <p:cNvPr id="18" name="TekstSylinder 17">
            <a:extLst>
              <a:ext uri="{FF2B5EF4-FFF2-40B4-BE49-F238E27FC236}">
                <a16:creationId xmlns:a16="http://schemas.microsoft.com/office/drawing/2014/main" id="{DD01696D-F7DF-4DFC-916A-DFF4BC0F4E56}"/>
              </a:ext>
            </a:extLst>
          </p:cNvPr>
          <p:cNvSpPr txBox="1"/>
          <p:nvPr/>
        </p:nvSpPr>
        <p:spPr>
          <a:xfrm>
            <a:off x="3227937" y="1748401"/>
            <a:ext cx="127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&gt;0.99c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kstSylinder 19">
                <a:extLst>
                  <a:ext uri="{FF2B5EF4-FFF2-40B4-BE49-F238E27FC236}">
                    <a16:creationId xmlns:a16="http://schemas.microsoft.com/office/drawing/2014/main" id="{60DA9BFD-BE12-49A4-81E8-3230A1B1D24D}"/>
                  </a:ext>
                </a:extLst>
              </p:cNvPr>
              <p:cNvSpPr txBox="1"/>
              <p:nvPr/>
            </p:nvSpPr>
            <p:spPr>
              <a:xfrm>
                <a:off x="1532700" y="3417520"/>
                <a:ext cx="26639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b-NO" dirty="0"/>
                  <a:t>Proton</a:t>
                </a:r>
              </a:p>
              <a:p>
                <a:r>
                  <a:rPr lang="nb-NO" dirty="0"/>
                  <a:t>d = Radius 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−15</m:t>
                        </m:r>
                      </m:sup>
                    </m:sSup>
                  </m:oMath>
                </a14:m>
                <a:r>
                  <a:rPr lang="nb-NO" dirty="0"/>
                  <a:t>m</a:t>
                </a:r>
              </a:p>
            </p:txBody>
          </p:sp>
        </mc:Choice>
        <mc:Fallback>
          <p:sp>
            <p:nvSpPr>
              <p:cNvPr id="20" name="TekstSylinder 19">
                <a:extLst>
                  <a:ext uri="{FF2B5EF4-FFF2-40B4-BE49-F238E27FC236}">
                    <a16:creationId xmlns:a16="http://schemas.microsoft.com/office/drawing/2014/main" id="{60DA9BFD-BE12-49A4-81E8-3230A1B1D2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700" y="3417520"/>
                <a:ext cx="2663944" cy="646331"/>
              </a:xfrm>
              <a:prstGeom prst="rect">
                <a:avLst/>
              </a:prstGeom>
              <a:blipFill>
                <a:blip r:embed="rId2"/>
                <a:stretch>
                  <a:fillRect l="-1831" t="-5660" b="-15094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10868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11936D3-3F18-4647-942F-BC3EA7970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Hva holder en kjerne sammen?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6E7FF20-3610-46FE-B056-5E37268D54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935A2679-94B1-4B5F-BF1B-9204D0C27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dirty="0"/>
              <a:t>Universitetet i Bergen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87EDD0E8-D35D-4C73-9F35-A73885C1A38B}"/>
              </a:ext>
            </a:extLst>
          </p:cNvPr>
          <p:cNvSpPr/>
          <p:nvPr/>
        </p:nvSpPr>
        <p:spPr>
          <a:xfrm>
            <a:off x="1404000" y="1797988"/>
            <a:ext cx="71972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8F1C8FC6-DFAA-450C-AE75-C116EE24158E}"/>
              </a:ext>
            </a:extLst>
          </p:cNvPr>
          <p:cNvSpPr/>
          <p:nvPr/>
        </p:nvSpPr>
        <p:spPr>
          <a:xfrm>
            <a:off x="1418580" y="2368757"/>
            <a:ext cx="71972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6848ED60-FA78-421C-B8A8-96FF3AA4A404}"/>
              </a:ext>
            </a:extLst>
          </p:cNvPr>
          <p:cNvSpPr/>
          <p:nvPr/>
        </p:nvSpPr>
        <p:spPr>
          <a:xfrm>
            <a:off x="2144944" y="2050016"/>
            <a:ext cx="719728" cy="50405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00C8C080-8F06-4052-8986-EF76B3027874}"/>
              </a:ext>
            </a:extLst>
          </p:cNvPr>
          <p:cNvSpPr/>
          <p:nvPr/>
        </p:nvSpPr>
        <p:spPr>
          <a:xfrm>
            <a:off x="1022920" y="1419622"/>
            <a:ext cx="2036912" cy="1872208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0" name="Rett pilkobling 9">
            <a:extLst>
              <a:ext uri="{FF2B5EF4-FFF2-40B4-BE49-F238E27FC236}">
                <a16:creationId xmlns:a16="http://schemas.microsoft.com/office/drawing/2014/main" id="{A6842D22-BF68-4815-B69F-C93980623257}"/>
              </a:ext>
            </a:extLst>
          </p:cNvPr>
          <p:cNvCxnSpPr>
            <a:cxnSpLocks/>
          </p:cNvCxnSpPr>
          <p:nvPr/>
        </p:nvCxnSpPr>
        <p:spPr>
          <a:xfrm>
            <a:off x="2123728" y="2715766"/>
            <a:ext cx="1800200" cy="180344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tt pilkobling 10">
            <a:extLst>
              <a:ext uri="{FF2B5EF4-FFF2-40B4-BE49-F238E27FC236}">
                <a16:creationId xmlns:a16="http://schemas.microsoft.com/office/drawing/2014/main" id="{C4C6A9C0-7CE0-47F7-8099-392434DE9407}"/>
              </a:ext>
            </a:extLst>
          </p:cNvPr>
          <p:cNvCxnSpPr/>
          <p:nvPr/>
        </p:nvCxnSpPr>
        <p:spPr>
          <a:xfrm>
            <a:off x="2864672" y="2302044"/>
            <a:ext cx="1800200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tt pilkobling 11">
            <a:extLst>
              <a:ext uri="{FF2B5EF4-FFF2-40B4-BE49-F238E27FC236}">
                <a16:creationId xmlns:a16="http://schemas.microsoft.com/office/drawing/2014/main" id="{7F0193CA-5FCE-492F-BFDC-E32A6C9EA7FF}"/>
              </a:ext>
            </a:extLst>
          </p:cNvPr>
          <p:cNvCxnSpPr>
            <a:cxnSpLocks/>
          </p:cNvCxnSpPr>
          <p:nvPr/>
        </p:nvCxnSpPr>
        <p:spPr>
          <a:xfrm flipV="1">
            <a:off x="2051720" y="1707654"/>
            <a:ext cx="1872208" cy="216024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Sylinder 12">
            <a:extLst>
              <a:ext uri="{FF2B5EF4-FFF2-40B4-BE49-F238E27FC236}">
                <a16:creationId xmlns:a16="http://schemas.microsoft.com/office/drawing/2014/main" id="{09DC6E5A-154B-48A9-B6A8-97F2A996AA1A}"/>
              </a:ext>
            </a:extLst>
          </p:cNvPr>
          <p:cNvSpPr txBox="1"/>
          <p:nvPr/>
        </p:nvSpPr>
        <p:spPr>
          <a:xfrm>
            <a:off x="2994979" y="2823908"/>
            <a:ext cx="127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&gt;0.99c</a:t>
            </a:r>
          </a:p>
        </p:txBody>
      </p:sp>
      <p:sp>
        <p:nvSpPr>
          <p:cNvPr id="15" name="TekstSylinder 14">
            <a:extLst>
              <a:ext uri="{FF2B5EF4-FFF2-40B4-BE49-F238E27FC236}">
                <a16:creationId xmlns:a16="http://schemas.microsoft.com/office/drawing/2014/main" id="{8BE50F10-EF60-408B-B5D7-D0E21898AFF4}"/>
              </a:ext>
            </a:extLst>
          </p:cNvPr>
          <p:cNvSpPr txBox="1"/>
          <p:nvPr/>
        </p:nvSpPr>
        <p:spPr>
          <a:xfrm>
            <a:off x="3631976" y="2282046"/>
            <a:ext cx="127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&gt;0.99c</a:t>
            </a:r>
          </a:p>
        </p:txBody>
      </p:sp>
      <p:sp>
        <p:nvSpPr>
          <p:cNvPr id="18" name="TekstSylinder 17">
            <a:extLst>
              <a:ext uri="{FF2B5EF4-FFF2-40B4-BE49-F238E27FC236}">
                <a16:creationId xmlns:a16="http://schemas.microsoft.com/office/drawing/2014/main" id="{DD01696D-F7DF-4DFC-916A-DFF4BC0F4E56}"/>
              </a:ext>
            </a:extLst>
          </p:cNvPr>
          <p:cNvSpPr txBox="1"/>
          <p:nvPr/>
        </p:nvSpPr>
        <p:spPr>
          <a:xfrm>
            <a:off x="3227937" y="1748401"/>
            <a:ext cx="127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&gt;0.99c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kstSylinder 19">
                <a:extLst>
                  <a:ext uri="{FF2B5EF4-FFF2-40B4-BE49-F238E27FC236}">
                    <a16:creationId xmlns:a16="http://schemas.microsoft.com/office/drawing/2014/main" id="{60DA9BFD-BE12-49A4-81E8-3230A1B1D24D}"/>
                  </a:ext>
                </a:extLst>
              </p:cNvPr>
              <p:cNvSpPr txBox="1"/>
              <p:nvPr/>
            </p:nvSpPr>
            <p:spPr>
              <a:xfrm>
                <a:off x="1532700" y="3417520"/>
                <a:ext cx="26639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b-NO" dirty="0"/>
                  <a:t>Proton</a:t>
                </a:r>
              </a:p>
              <a:p>
                <a:r>
                  <a:rPr lang="nb-NO" dirty="0"/>
                  <a:t>d = Radius 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−15</m:t>
                        </m:r>
                      </m:sup>
                    </m:sSup>
                  </m:oMath>
                </a14:m>
                <a:r>
                  <a:rPr lang="nb-NO" dirty="0"/>
                  <a:t>m</a:t>
                </a:r>
              </a:p>
            </p:txBody>
          </p:sp>
        </mc:Choice>
        <mc:Fallback>
          <p:sp>
            <p:nvSpPr>
              <p:cNvPr id="20" name="TekstSylinder 19">
                <a:extLst>
                  <a:ext uri="{FF2B5EF4-FFF2-40B4-BE49-F238E27FC236}">
                    <a16:creationId xmlns:a16="http://schemas.microsoft.com/office/drawing/2014/main" id="{60DA9BFD-BE12-49A4-81E8-3230A1B1D2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700" y="3417520"/>
                <a:ext cx="2663944" cy="646331"/>
              </a:xfrm>
              <a:prstGeom prst="rect">
                <a:avLst/>
              </a:prstGeom>
              <a:blipFill>
                <a:blip r:embed="rId2"/>
                <a:stretch>
                  <a:fillRect l="-1831" t="-5660" b="-15094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kstSylinder 15">
            <a:extLst>
              <a:ext uri="{FF2B5EF4-FFF2-40B4-BE49-F238E27FC236}">
                <a16:creationId xmlns:a16="http://schemas.microsoft.com/office/drawing/2014/main" id="{EF2A30EA-989B-4B0B-BC5D-EDAA175E3DED}"/>
              </a:ext>
            </a:extLst>
          </p:cNvPr>
          <p:cNvSpPr txBox="1"/>
          <p:nvPr/>
        </p:nvSpPr>
        <p:spPr>
          <a:xfrm>
            <a:off x="5526715" y="1455950"/>
            <a:ext cx="313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kstSylinder 8">
                <a:extLst>
                  <a:ext uri="{FF2B5EF4-FFF2-40B4-BE49-F238E27FC236}">
                    <a16:creationId xmlns:a16="http://schemas.microsoft.com/office/drawing/2014/main" id="{3BA6DF22-0972-4645-8AF8-2B083B8191F7}"/>
                  </a:ext>
                </a:extLst>
              </p:cNvPr>
              <p:cNvSpPr txBox="1"/>
              <p:nvPr/>
            </p:nvSpPr>
            <p:spPr>
              <a:xfrm>
                <a:off x="5220074" y="1455950"/>
                <a:ext cx="2952326" cy="16351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b-NO" dirty="0"/>
                  <a:t>c ~ </a:t>
                </a:r>
                <a14:m>
                  <m:oMath xmlns:m="http://schemas.openxmlformats.org/officeDocument/2006/math">
                    <m:r>
                      <a:rPr lang="nb-NO" b="0" i="1" smtClean="0">
                        <a:latin typeface="Cambria Math" panose="02040503050406030204" pitchFamily="18" charset="0"/>
                      </a:rPr>
                      <m:t>3 ∗</m:t>
                    </m:r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</m:oMath>
                </a14:m>
                <a:r>
                  <a:rPr lang="nb-NO" dirty="0"/>
                  <a:t> </a:t>
                </a:r>
                <a:r>
                  <a:rPr lang="nb-NO" dirty="0" err="1"/>
                  <a:t>m/s</a:t>
                </a:r>
                <a:endParaRPr lang="nb-NO" dirty="0"/>
              </a:p>
              <a:p>
                <a:endParaRPr lang="nb-NO" dirty="0"/>
              </a:p>
              <a:p>
                <a:r>
                  <a:rPr lang="nb-NO" dirty="0"/>
                  <a:t>t = d/v ~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nb-NO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−15</m:t>
                            </m:r>
                          </m:sup>
                        </m:sSup>
                      </m:num>
                      <m:den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3∗10^8</m:t>
                        </m:r>
                      </m:den>
                    </m:f>
                  </m:oMath>
                </a14:m>
                <a:r>
                  <a:rPr lang="nb-NO" dirty="0"/>
                  <a:t> s</a:t>
                </a:r>
              </a:p>
              <a:p>
                <a:endParaRPr lang="nb-NO" dirty="0"/>
              </a:p>
              <a:p>
                <a:r>
                  <a:rPr lang="nb-NO" dirty="0"/>
                  <a:t>t ~ </a:t>
                </a:r>
                <a14:m>
                  <m:oMath xmlns:m="http://schemas.openxmlformats.org/officeDocument/2006/math">
                    <m:r>
                      <a:rPr lang="nb-NO" b="0" i="1" smtClean="0">
                        <a:latin typeface="Cambria Math" panose="02040503050406030204" pitchFamily="18" charset="0"/>
                      </a:rPr>
                      <m:t>3.3∗</m:t>
                    </m:r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−24</m:t>
                        </m:r>
                      </m:sup>
                    </m:sSup>
                  </m:oMath>
                </a14:m>
                <a:r>
                  <a:rPr lang="nb-NO" dirty="0"/>
                  <a:t>s</a:t>
                </a:r>
              </a:p>
            </p:txBody>
          </p:sp>
        </mc:Choice>
        <mc:Fallback>
          <p:sp>
            <p:nvSpPr>
              <p:cNvPr id="9" name="TekstSylinder 8">
                <a:extLst>
                  <a:ext uri="{FF2B5EF4-FFF2-40B4-BE49-F238E27FC236}">
                    <a16:creationId xmlns:a16="http://schemas.microsoft.com/office/drawing/2014/main" id="{3BA6DF22-0972-4645-8AF8-2B083B8191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4" y="1455950"/>
                <a:ext cx="2952326" cy="1635128"/>
              </a:xfrm>
              <a:prstGeom prst="rect">
                <a:avLst/>
              </a:prstGeom>
              <a:blipFill>
                <a:blip r:embed="rId3"/>
                <a:stretch>
                  <a:fillRect l="-1649" t="-2239" b="-5224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64738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CC1073B-ACBA-4DD0-8C25-777CC9359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/>
              <a:t>Gluoner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B9765003-34E0-4963-B228-557D4316FE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Formidlere av den sterke kjernekraften</a:t>
            </a:r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682A53A8-260B-43F8-B87C-2D938D9E2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9CFAF32F-88F8-4571-9416-EE52AF2C2B9D}"/>
              </a:ext>
            </a:extLst>
          </p:cNvPr>
          <p:cNvSpPr/>
          <p:nvPr/>
        </p:nvSpPr>
        <p:spPr>
          <a:xfrm>
            <a:off x="3635896" y="1834280"/>
            <a:ext cx="1295792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E7F53CEE-5A7F-4611-8377-5E444C0D64D1}"/>
              </a:ext>
            </a:extLst>
          </p:cNvPr>
          <p:cNvSpPr/>
          <p:nvPr/>
        </p:nvSpPr>
        <p:spPr>
          <a:xfrm>
            <a:off x="1907704" y="3453848"/>
            <a:ext cx="1295792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131DDD7A-9072-4D4F-8E76-C09BB75999DA}"/>
              </a:ext>
            </a:extLst>
          </p:cNvPr>
          <p:cNvSpPr/>
          <p:nvPr/>
        </p:nvSpPr>
        <p:spPr>
          <a:xfrm>
            <a:off x="5364088" y="3453848"/>
            <a:ext cx="1295792" cy="108012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A8778CA8-E7C8-4E99-8C1D-23E675E16C38}"/>
              </a:ext>
            </a:extLst>
          </p:cNvPr>
          <p:cNvSpPr/>
          <p:nvPr/>
        </p:nvSpPr>
        <p:spPr>
          <a:xfrm>
            <a:off x="1404000" y="1779662"/>
            <a:ext cx="5688280" cy="336383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2" name="Kobling: buet 11">
            <a:extLst>
              <a:ext uri="{FF2B5EF4-FFF2-40B4-BE49-F238E27FC236}">
                <a16:creationId xmlns:a16="http://schemas.microsoft.com/office/drawing/2014/main" id="{3C1D8D6B-088E-49E3-829B-CA4FEFF9A9F6}"/>
              </a:ext>
            </a:extLst>
          </p:cNvPr>
          <p:cNvCxnSpPr>
            <a:cxnSpLocks/>
            <a:stCxn id="6" idx="6"/>
          </p:cNvCxnSpPr>
          <p:nvPr/>
        </p:nvCxnSpPr>
        <p:spPr>
          <a:xfrm flipV="1">
            <a:off x="3203496" y="3723878"/>
            <a:ext cx="432400" cy="270030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Kobling: buet 17">
            <a:extLst>
              <a:ext uri="{FF2B5EF4-FFF2-40B4-BE49-F238E27FC236}">
                <a16:creationId xmlns:a16="http://schemas.microsoft.com/office/drawing/2014/main" id="{4B202E4F-2500-4DB7-9D0B-5D497D52BB03}"/>
              </a:ext>
            </a:extLst>
          </p:cNvPr>
          <p:cNvCxnSpPr>
            <a:cxnSpLocks/>
          </p:cNvCxnSpPr>
          <p:nvPr/>
        </p:nvCxnSpPr>
        <p:spPr>
          <a:xfrm>
            <a:off x="3635896" y="3723878"/>
            <a:ext cx="381080" cy="360041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Kobling: buet 23">
            <a:extLst>
              <a:ext uri="{FF2B5EF4-FFF2-40B4-BE49-F238E27FC236}">
                <a16:creationId xmlns:a16="http://schemas.microsoft.com/office/drawing/2014/main" id="{8268F29B-9A46-4B30-8E0E-406E081AD248}"/>
              </a:ext>
            </a:extLst>
          </p:cNvPr>
          <p:cNvCxnSpPr>
            <a:cxnSpLocks/>
          </p:cNvCxnSpPr>
          <p:nvPr/>
        </p:nvCxnSpPr>
        <p:spPr>
          <a:xfrm flipV="1">
            <a:off x="3923928" y="3723878"/>
            <a:ext cx="575360" cy="360041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Kobling: buet 27">
            <a:extLst>
              <a:ext uri="{FF2B5EF4-FFF2-40B4-BE49-F238E27FC236}">
                <a16:creationId xmlns:a16="http://schemas.microsoft.com/office/drawing/2014/main" id="{56F5FDFF-98DE-4AE5-9B6E-3FADDDFC89E3}"/>
              </a:ext>
            </a:extLst>
          </p:cNvPr>
          <p:cNvCxnSpPr>
            <a:cxnSpLocks/>
          </p:cNvCxnSpPr>
          <p:nvPr/>
        </p:nvCxnSpPr>
        <p:spPr>
          <a:xfrm>
            <a:off x="4499288" y="3723878"/>
            <a:ext cx="432400" cy="422429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Kobling: buet 31">
            <a:extLst>
              <a:ext uri="{FF2B5EF4-FFF2-40B4-BE49-F238E27FC236}">
                <a16:creationId xmlns:a16="http://schemas.microsoft.com/office/drawing/2014/main" id="{16559AC2-A79D-45B2-A215-F050CA1FCAB0}"/>
              </a:ext>
            </a:extLst>
          </p:cNvPr>
          <p:cNvCxnSpPr>
            <a:cxnSpLocks/>
          </p:cNvCxnSpPr>
          <p:nvPr/>
        </p:nvCxnSpPr>
        <p:spPr>
          <a:xfrm flipV="1">
            <a:off x="4931688" y="3795886"/>
            <a:ext cx="482312" cy="350423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Kobling: buet 36">
            <a:extLst>
              <a:ext uri="{FF2B5EF4-FFF2-40B4-BE49-F238E27FC236}">
                <a16:creationId xmlns:a16="http://schemas.microsoft.com/office/drawing/2014/main" id="{38A03F3D-D260-4508-B4AD-C55E6C26CA5B}"/>
              </a:ext>
            </a:extLst>
          </p:cNvPr>
          <p:cNvCxnSpPr>
            <a:cxnSpLocks/>
            <a:stCxn id="6" idx="0"/>
          </p:cNvCxnSpPr>
          <p:nvPr/>
        </p:nvCxnSpPr>
        <p:spPr>
          <a:xfrm rot="5400000" flipH="1" flipV="1">
            <a:off x="2510684" y="3192730"/>
            <a:ext cx="306034" cy="216202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Kobling: buet 40">
            <a:extLst>
              <a:ext uri="{FF2B5EF4-FFF2-40B4-BE49-F238E27FC236}">
                <a16:creationId xmlns:a16="http://schemas.microsoft.com/office/drawing/2014/main" id="{F0268732-C121-48C6-881D-8D795C4972B7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747220" y="2868898"/>
            <a:ext cx="303498" cy="254334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Kobling: buet 46">
            <a:extLst>
              <a:ext uri="{FF2B5EF4-FFF2-40B4-BE49-F238E27FC236}">
                <a16:creationId xmlns:a16="http://schemas.microsoft.com/office/drawing/2014/main" id="{291E32D2-E318-4B5A-A35F-6E92A030365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017372" y="2441992"/>
            <a:ext cx="411089" cy="393560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Kobling: buet 68">
            <a:extLst>
              <a:ext uri="{FF2B5EF4-FFF2-40B4-BE49-F238E27FC236}">
                <a16:creationId xmlns:a16="http://schemas.microsoft.com/office/drawing/2014/main" id="{E3599382-ED50-4D9C-ACEC-A266CFFD60CA}"/>
              </a:ext>
            </a:extLst>
          </p:cNvPr>
          <p:cNvCxnSpPr>
            <a:cxnSpLocks/>
            <a:stCxn id="5" idx="2"/>
          </p:cNvCxnSpPr>
          <p:nvPr/>
        </p:nvCxnSpPr>
        <p:spPr>
          <a:xfrm rot="10800000" flipV="1">
            <a:off x="3419696" y="2374339"/>
            <a:ext cx="216200" cy="58883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Kobling: buet 73">
            <a:extLst>
              <a:ext uri="{FF2B5EF4-FFF2-40B4-BE49-F238E27FC236}">
                <a16:creationId xmlns:a16="http://schemas.microsoft.com/office/drawing/2014/main" id="{E88A3B4A-04FF-41DB-8E92-8963612F5888}"/>
              </a:ext>
            </a:extLst>
          </p:cNvPr>
          <p:cNvCxnSpPr>
            <a:cxnSpLocks/>
            <a:endCxn id="5" idx="6"/>
          </p:cNvCxnSpPr>
          <p:nvPr/>
        </p:nvCxnSpPr>
        <p:spPr>
          <a:xfrm rot="10800000">
            <a:off x="4931688" y="2374340"/>
            <a:ext cx="648424" cy="503750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Kobling: buet 76">
            <a:extLst>
              <a:ext uri="{FF2B5EF4-FFF2-40B4-BE49-F238E27FC236}">
                <a16:creationId xmlns:a16="http://schemas.microsoft.com/office/drawing/2014/main" id="{F36916FF-E594-4463-A9F2-B0618F0479D0}"/>
              </a:ext>
            </a:extLst>
          </p:cNvPr>
          <p:cNvCxnSpPr>
            <a:cxnSpLocks/>
          </p:cNvCxnSpPr>
          <p:nvPr/>
        </p:nvCxnSpPr>
        <p:spPr>
          <a:xfrm rot="16200000" flipV="1">
            <a:off x="5554224" y="2867669"/>
            <a:ext cx="339809" cy="288032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Kobling: buet 79">
            <a:extLst>
              <a:ext uri="{FF2B5EF4-FFF2-40B4-BE49-F238E27FC236}">
                <a16:creationId xmlns:a16="http://schemas.microsoft.com/office/drawing/2014/main" id="{006558CA-856B-4B10-92FB-4CE0DEE3ADD8}"/>
              </a:ext>
            </a:extLst>
          </p:cNvPr>
          <p:cNvCxnSpPr>
            <a:cxnSpLocks/>
            <a:stCxn id="7" idx="0"/>
          </p:cNvCxnSpPr>
          <p:nvPr/>
        </p:nvCxnSpPr>
        <p:spPr>
          <a:xfrm rot="16200000" flipV="1">
            <a:off x="5803936" y="3245800"/>
            <a:ext cx="272259" cy="143838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kstSylinder 82">
            <a:extLst>
              <a:ext uri="{FF2B5EF4-FFF2-40B4-BE49-F238E27FC236}">
                <a16:creationId xmlns:a16="http://schemas.microsoft.com/office/drawing/2014/main" id="{EC6DEADC-B4FF-44C8-A4AC-F63C9EB31D2F}"/>
              </a:ext>
            </a:extLst>
          </p:cNvPr>
          <p:cNvSpPr txBox="1"/>
          <p:nvPr/>
        </p:nvSpPr>
        <p:spPr>
          <a:xfrm>
            <a:off x="2162041" y="2538282"/>
            <a:ext cx="864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gluon</a:t>
            </a:r>
          </a:p>
        </p:txBody>
      </p:sp>
      <p:sp>
        <p:nvSpPr>
          <p:cNvPr id="84" name="TekstSylinder 83">
            <a:extLst>
              <a:ext uri="{FF2B5EF4-FFF2-40B4-BE49-F238E27FC236}">
                <a16:creationId xmlns:a16="http://schemas.microsoft.com/office/drawing/2014/main" id="{D92FAD8F-85AA-4F11-8459-5B992593F107}"/>
              </a:ext>
            </a:extLst>
          </p:cNvPr>
          <p:cNvSpPr txBox="1"/>
          <p:nvPr/>
        </p:nvSpPr>
        <p:spPr>
          <a:xfrm>
            <a:off x="3853429" y="4030350"/>
            <a:ext cx="864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gluon</a:t>
            </a:r>
          </a:p>
        </p:txBody>
      </p:sp>
      <p:sp>
        <p:nvSpPr>
          <p:cNvPr id="85" name="TekstSylinder 84">
            <a:extLst>
              <a:ext uri="{FF2B5EF4-FFF2-40B4-BE49-F238E27FC236}">
                <a16:creationId xmlns:a16="http://schemas.microsoft.com/office/drawing/2014/main" id="{6B30B862-A1DB-4B1B-B8E9-6EC9ACEA0289}"/>
              </a:ext>
            </a:extLst>
          </p:cNvPr>
          <p:cNvSpPr txBox="1"/>
          <p:nvPr/>
        </p:nvSpPr>
        <p:spPr>
          <a:xfrm>
            <a:off x="5529145" y="2537589"/>
            <a:ext cx="864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gluon</a:t>
            </a:r>
          </a:p>
        </p:txBody>
      </p:sp>
    </p:spTree>
    <p:extLst>
      <p:ext uri="{BB962C8B-B14F-4D97-AF65-F5344CB8AC3E}">
        <p14:creationId xmlns:p14="http://schemas.microsoft.com/office/powerpoint/2010/main" val="35423592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LHCb bags another pentaquark – Physics World">
            <a:extLst>
              <a:ext uri="{FF2B5EF4-FFF2-40B4-BE49-F238E27FC236}">
                <a16:creationId xmlns:a16="http://schemas.microsoft.com/office/drawing/2014/main" id="{E34FBAFA-147A-4F50-BFE1-A32E068E263E}"/>
              </a:ext>
            </a:extLst>
          </p:cNvPr>
          <p:cNvPicPr>
            <a:picLocks noGrp="1" noChangeAspect="1" noChangeArrowheads="1"/>
          </p:cNvPicPr>
          <p:nvPr>
            <p:ph type="pic" sz="quarter" idx="1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7" b="15092"/>
          <a:stretch/>
        </p:blipFill>
        <p:spPr bwMode="auto">
          <a:xfrm>
            <a:off x="259200" y="259200"/>
            <a:ext cx="8622000" cy="461680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E76ED007-7439-440E-A0E4-B217ADDDF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/>
              <a:t>Universitetet i Bergen</a:t>
            </a:r>
          </a:p>
        </p:txBody>
      </p:sp>
    </p:spTree>
    <p:extLst>
      <p:ext uri="{BB962C8B-B14F-4D97-AF65-F5344CB8AC3E}">
        <p14:creationId xmlns:p14="http://schemas.microsoft.com/office/powerpoint/2010/main" val="3246313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 descr="Tittelfelt">
            <a:extLst>
              <a:ext uri="{FF2B5EF4-FFF2-40B4-BE49-F238E27FC236}">
                <a16:creationId xmlns:a16="http://schemas.microsoft.com/office/drawing/2014/main" id="{46793E05-183A-EB4E-821C-8A9E958C9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/>
              <a:t>Hva</a:t>
            </a:r>
            <a:r>
              <a:rPr lang="en-GB" dirty="0"/>
              <a:t> er </a:t>
            </a:r>
            <a:r>
              <a:rPr lang="en-GB" dirty="0" err="1"/>
              <a:t>partikkelfysikk</a:t>
            </a:r>
            <a:r>
              <a:rPr lang="en-GB" dirty="0"/>
              <a:t>?  </a:t>
            </a:r>
          </a:p>
        </p:txBody>
      </p:sp>
      <p:sp>
        <p:nvSpPr>
          <p:cNvPr id="6" name="Plassholder for innhold 5" descr="Tekstfelt">
            <a:extLst>
              <a:ext uri="{FF2B5EF4-FFF2-40B4-BE49-F238E27FC236}">
                <a16:creationId xmlns:a16="http://schemas.microsoft.com/office/drawing/2014/main" id="{93F14777-6CD2-644C-89A1-5C9C876E2F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2920" y="1423269"/>
            <a:ext cx="7077472" cy="2916000"/>
          </a:xfrm>
        </p:spPr>
        <p:txBody>
          <a:bodyPr/>
          <a:lstStyle/>
          <a:p>
            <a:r>
              <a:rPr lang="nb-NO" dirty="0"/>
              <a:t>Studiet av de minste objektene i universet</a:t>
            </a:r>
          </a:p>
        </p:txBody>
      </p:sp>
      <p:sp>
        <p:nvSpPr>
          <p:cNvPr id="5" name="Plassholder for bunntekst 4" descr="Felt for enhet/tilhørighet">
            <a:extLst>
              <a:ext uri="{FF2B5EF4-FFF2-40B4-BE49-F238E27FC236}">
                <a16:creationId xmlns:a16="http://schemas.microsoft.com/office/drawing/2014/main" id="{681C0DC5-705E-8540-B656-6905EEBE8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dirty="0"/>
              <a:t>Universitetet i Bergen</a:t>
            </a:r>
          </a:p>
        </p:txBody>
      </p:sp>
    </p:spTree>
    <p:extLst>
      <p:ext uri="{BB962C8B-B14F-4D97-AF65-F5344CB8AC3E}">
        <p14:creationId xmlns:p14="http://schemas.microsoft.com/office/powerpoint/2010/main" val="16547982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LHCb bags another pentaquark – Physics World">
            <a:extLst>
              <a:ext uri="{FF2B5EF4-FFF2-40B4-BE49-F238E27FC236}">
                <a16:creationId xmlns:a16="http://schemas.microsoft.com/office/drawing/2014/main" id="{E34FBAFA-147A-4F50-BFE1-A32E068E263E}"/>
              </a:ext>
            </a:extLst>
          </p:cNvPr>
          <p:cNvPicPr>
            <a:picLocks noGrp="1" noChangeAspect="1" noChangeArrowheads="1"/>
          </p:cNvPicPr>
          <p:nvPr>
            <p:ph type="pic" sz="quarter" idx="1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7" b="15092"/>
          <a:stretch/>
        </p:blipFill>
        <p:spPr bwMode="auto">
          <a:xfrm>
            <a:off x="259200" y="259200"/>
            <a:ext cx="8622000" cy="461680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E76ED007-7439-440E-A0E4-B217ADDDF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/>
              <a:t>Universitetet i Bergen</a:t>
            </a:r>
          </a:p>
        </p:txBody>
      </p:sp>
      <p:sp>
        <p:nvSpPr>
          <p:cNvPr id="2" name="TekstSylinder 1">
            <a:extLst>
              <a:ext uri="{FF2B5EF4-FFF2-40B4-BE49-F238E27FC236}">
                <a16:creationId xmlns:a16="http://schemas.microsoft.com/office/drawing/2014/main" id="{A020EB38-E0EC-4624-97C8-C372B44C0D1D}"/>
              </a:ext>
            </a:extLst>
          </p:cNvPr>
          <p:cNvSpPr txBox="1"/>
          <p:nvPr/>
        </p:nvSpPr>
        <p:spPr>
          <a:xfrm>
            <a:off x="6372200" y="774000"/>
            <a:ext cx="3157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Hadron</a:t>
            </a:r>
            <a:endParaRPr lang="nb-NO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b-NO" sz="2000" dirty="0">
                <a:latin typeface="Calibri" panose="020F0502020204030204" pitchFamily="34" charset="0"/>
                <a:cs typeface="Calibri" panose="020F0502020204030204" pitchFamily="34" charset="0"/>
              </a:rPr>
              <a:t>- Alle gode ting er 3</a:t>
            </a:r>
          </a:p>
        </p:txBody>
      </p:sp>
    </p:spTree>
    <p:extLst>
      <p:ext uri="{BB962C8B-B14F-4D97-AF65-F5344CB8AC3E}">
        <p14:creationId xmlns:p14="http://schemas.microsoft.com/office/powerpoint/2010/main" val="1436749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LHCb bags another pentaquark – Physics World">
            <a:extLst>
              <a:ext uri="{FF2B5EF4-FFF2-40B4-BE49-F238E27FC236}">
                <a16:creationId xmlns:a16="http://schemas.microsoft.com/office/drawing/2014/main" id="{E34FBAFA-147A-4F50-BFE1-A32E068E263E}"/>
              </a:ext>
            </a:extLst>
          </p:cNvPr>
          <p:cNvPicPr>
            <a:picLocks noGrp="1" noChangeAspect="1" noChangeArrowheads="1"/>
          </p:cNvPicPr>
          <p:nvPr>
            <p:ph type="pic" sz="quarter" idx="1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7" b="15092"/>
          <a:stretch/>
        </p:blipFill>
        <p:spPr bwMode="auto">
          <a:xfrm>
            <a:off x="259200" y="259200"/>
            <a:ext cx="8622000" cy="461680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E76ED007-7439-440E-A0E4-B217ADDDF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/>
              <a:t>Universitetet i Bergen</a:t>
            </a:r>
          </a:p>
        </p:txBody>
      </p:sp>
      <p:sp>
        <p:nvSpPr>
          <p:cNvPr id="2" name="TekstSylinder 1">
            <a:extLst>
              <a:ext uri="{FF2B5EF4-FFF2-40B4-BE49-F238E27FC236}">
                <a16:creationId xmlns:a16="http://schemas.microsoft.com/office/drawing/2014/main" id="{A020EB38-E0EC-4624-97C8-C372B44C0D1D}"/>
              </a:ext>
            </a:extLst>
          </p:cNvPr>
          <p:cNvSpPr txBox="1"/>
          <p:nvPr/>
        </p:nvSpPr>
        <p:spPr>
          <a:xfrm>
            <a:off x="6372200" y="774000"/>
            <a:ext cx="3157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Hadron</a:t>
            </a:r>
            <a:endParaRPr lang="nb-NO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b-NO" sz="2000" dirty="0">
                <a:latin typeface="Calibri" panose="020F0502020204030204" pitchFamily="34" charset="0"/>
                <a:cs typeface="Calibri" panose="020F0502020204030204" pitchFamily="34" charset="0"/>
              </a:rPr>
              <a:t>- Alle gode ting er 3</a:t>
            </a:r>
          </a:p>
        </p:txBody>
      </p:sp>
      <p:sp>
        <p:nvSpPr>
          <p:cNvPr id="3" name="TekstSylinder 2">
            <a:extLst>
              <a:ext uri="{FF2B5EF4-FFF2-40B4-BE49-F238E27FC236}">
                <a16:creationId xmlns:a16="http://schemas.microsoft.com/office/drawing/2014/main" id="{0D3FB407-70BD-4951-B99F-A3BA059A86C4}"/>
              </a:ext>
            </a:extLst>
          </p:cNvPr>
          <p:cNvSpPr txBox="1"/>
          <p:nvPr/>
        </p:nvSpPr>
        <p:spPr>
          <a:xfrm>
            <a:off x="467544" y="1491630"/>
            <a:ext cx="126509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800" dirty="0"/>
              <a:t>Meson</a:t>
            </a:r>
            <a:endParaRPr lang="nb-NO" sz="2000" dirty="0"/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8784620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he Standard Model | CERN">
            <a:extLst>
              <a:ext uri="{FF2B5EF4-FFF2-40B4-BE49-F238E27FC236}">
                <a16:creationId xmlns:a16="http://schemas.microsoft.com/office/drawing/2014/main" id="{C3568B4E-B5E6-42E1-B136-558A7B74E9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6"/>
          <a:stretch/>
        </p:blipFill>
        <p:spPr bwMode="auto">
          <a:xfrm>
            <a:off x="259200" y="259200"/>
            <a:ext cx="8622000" cy="461680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F5E6EEBF-6A4D-4648-8A0E-D521F2C00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/>
              <a:t>Universitetet i Bergen</a:t>
            </a:r>
          </a:p>
        </p:txBody>
      </p:sp>
      <p:sp>
        <p:nvSpPr>
          <p:cNvPr id="2" name="TekstSylinder 1">
            <a:extLst>
              <a:ext uri="{FF2B5EF4-FFF2-40B4-BE49-F238E27FC236}">
                <a16:creationId xmlns:a16="http://schemas.microsoft.com/office/drawing/2014/main" id="{6D3F298A-275A-40F8-810D-5C1575787518}"/>
              </a:ext>
            </a:extLst>
          </p:cNvPr>
          <p:cNvSpPr txBox="1"/>
          <p:nvPr/>
        </p:nvSpPr>
        <p:spPr>
          <a:xfrm>
            <a:off x="4211960" y="774000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>
                <a:solidFill>
                  <a:schemeClr val="bg1"/>
                </a:solidFill>
              </a:rPr>
              <a:t>Hva består «vanlig» materie av?</a:t>
            </a:r>
          </a:p>
        </p:txBody>
      </p:sp>
    </p:spTree>
    <p:extLst>
      <p:ext uri="{BB962C8B-B14F-4D97-AF65-F5344CB8AC3E}">
        <p14:creationId xmlns:p14="http://schemas.microsoft.com/office/powerpoint/2010/main" val="32270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he Standard Model | CERN">
            <a:extLst>
              <a:ext uri="{FF2B5EF4-FFF2-40B4-BE49-F238E27FC236}">
                <a16:creationId xmlns:a16="http://schemas.microsoft.com/office/drawing/2014/main" id="{C1785124-D6DD-40D7-9D22-30A437DED95E}"/>
              </a:ext>
            </a:extLst>
          </p:cNvPr>
          <p:cNvPicPr>
            <a:picLocks noGrp="1" noChangeAspect="1" noChangeArrowheads="1"/>
          </p:cNvPicPr>
          <p:nvPr>
            <p:ph type="pic" sz="quarter"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6"/>
          <a:stretch/>
        </p:blipFill>
        <p:spPr bwMode="auto">
          <a:xfrm>
            <a:off x="259200" y="259200"/>
            <a:ext cx="8622000" cy="4616806"/>
          </a:xfrm>
          <a:prstGeom prst="rect">
            <a:avLst/>
          </a:prstGeom>
          <a:noFill/>
        </p:spPr>
      </p:pic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BF0C7DA7-288C-42F9-9259-326BEEA63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/>
              <a:t>Universitetet i Bergen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A138AE4B-2D22-4E12-A7E3-34F7E5D2885F}"/>
              </a:ext>
            </a:extLst>
          </p:cNvPr>
          <p:cNvSpPr/>
          <p:nvPr/>
        </p:nvSpPr>
        <p:spPr>
          <a:xfrm>
            <a:off x="971600" y="774000"/>
            <a:ext cx="1152128" cy="1941766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E7637088-19D9-490A-87C9-C6AC105CF8A0}"/>
              </a:ext>
            </a:extLst>
          </p:cNvPr>
          <p:cNvSpPr/>
          <p:nvPr/>
        </p:nvSpPr>
        <p:spPr>
          <a:xfrm>
            <a:off x="1187624" y="2931790"/>
            <a:ext cx="864096" cy="864096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" name="TekstSylinder 8">
            <a:extLst>
              <a:ext uri="{FF2B5EF4-FFF2-40B4-BE49-F238E27FC236}">
                <a16:creationId xmlns:a16="http://schemas.microsoft.com/office/drawing/2014/main" id="{4D9F9047-D586-4F65-9CF3-A2B1D4129DE6}"/>
              </a:ext>
            </a:extLst>
          </p:cNvPr>
          <p:cNvSpPr txBox="1"/>
          <p:nvPr/>
        </p:nvSpPr>
        <p:spPr>
          <a:xfrm>
            <a:off x="4211960" y="774000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>
                <a:solidFill>
                  <a:schemeClr val="bg1"/>
                </a:solidFill>
              </a:rPr>
              <a:t>Hva består «vanlig» materie av?</a:t>
            </a:r>
          </a:p>
        </p:txBody>
      </p:sp>
    </p:spTree>
    <p:extLst>
      <p:ext uri="{BB962C8B-B14F-4D97-AF65-F5344CB8AC3E}">
        <p14:creationId xmlns:p14="http://schemas.microsoft.com/office/powerpoint/2010/main" val="24861358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he Standard Model | CERN">
            <a:extLst>
              <a:ext uri="{FF2B5EF4-FFF2-40B4-BE49-F238E27FC236}">
                <a16:creationId xmlns:a16="http://schemas.microsoft.com/office/drawing/2014/main" id="{C1785124-D6DD-40D7-9D22-30A437DED95E}"/>
              </a:ext>
            </a:extLst>
          </p:cNvPr>
          <p:cNvPicPr>
            <a:picLocks noGrp="1" noChangeAspect="1" noChangeArrowheads="1"/>
          </p:cNvPicPr>
          <p:nvPr>
            <p:ph type="pic" sz="quarter"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6"/>
          <a:stretch/>
        </p:blipFill>
        <p:spPr bwMode="auto">
          <a:xfrm>
            <a:off x="259200" y="259200"/>
            <a:ext cx="8622000" cy="4616806"/>
          </a:xfrm>
          <a:prstGeom prst="rect">
            <a:avLst/>
          </a:prstGeom>
          <a:noFill/>
        </p:spPr>
      </p:pic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BF0C7DA7-288C-42F9-9259-326BEEA63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/>
              <a:t>Universitetet i Bergen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A138AE4B-2D22-4E12-A7E3-34F7E5D2885F}"/>
              </a:ext>
            </a:extLst>
          </p:cNvPr>
          <p:cNvSpPr/>
          <p:nvPr/>
        </p:nvSpPr>
        <p:spPr>
          <a:xfrm>
            <a:off x="971600" y="774000"/>
            <a:ext cx="1152128" cy="1941766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E7637088-19D9-490A-87C9-C6AC105CF8A0}"/>
              </a:ext>
            </a:extLst>
          </p:cNvPr>
          <p:cNvSpPr/>
          <p:nvPr/>
        </p:nvSpPr>
        <p:spPr>
          <a:xfrm>
            <a:off x="1187624" y="2931790"/>
            <a:ext cx="864096" cy="864096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23BD1C3F-0A9B-4944-B59F-A9DC1E82BBD7}"/>
              </a:ext>
            </a:extLst>
          </p:cNvPr>
          <p:cNvSpPr/>
          <p:nvPr/>
        </p:nvSpPr>
        <p:spPr>
          <a:xfrm>
            <a:off x="5796136" y="2283718"/>
            <a:ext cx="864096" cy="864096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E8661C6E-75BA-4C92-89CB-D02153DFA677}"/>
              </a:ext>
            </a:extLst>
          </p:cNvPr>
          <p:cNvSpPr/>
          <p:nvPr/>
        </p:nvSpPr>
        <p:spPr>
          <a:xfrm>
            <a:off x="7228616" y="2283718"/>
            <a:ext cx="864096" cy="864096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0" name="TekstSylinder 9">
            <a:extLst>
              <a:ext uri="{FF2B5EF4-FFF2-40B4-BE49-F238E27FC236}">
                <a16:creationId xmlns:a16="http://schemas.microsoft.com/office/drawing/2014/main" id="{A0FDCEFC-95F6-42A7-9851-0A0DD663D7A8}"/>
              </a:ext>
            </a:extLst>
          </p:cNvPr>
          <p:cNvSpPr txBox="1"/>
          <p:nvPr/>
        </p:nvSpPr>
        <p:spPr>
          <a:xfrm>
            <a:off x="4211960" y="774000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>
                <a:solidFill>
                  <a:schemeClr val="bg1"/>
                </a:solidFill>
              </a:rPr>
              <a:t>Hva består «vanlig» materie av?</a:t>
            </a:r>
          </a:p>
        </p:txBody>
      </p:sp>
    </p:spTree>
    <p:extLst>
      <p:ext uri="{BB962C8B-B14F-4D97-AF65-F5344CB8AC3E}">
        <p14:creationId xmlns:p14="http://schemas.microsoft.com/office/powerpoint/2010/main" val="41449679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EA143FC-8C19-4141-8C9A-578756EEE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/>
              <a:t>Uvanlig materie?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036D181D-CC13-4311-B2B4-528618426D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Hvorfor består ikke protoner av t og b </a:t>
            </a:r>
            <a:r>
              <a:rPr lang="nb-NO" dirty="0" err="1"/>
              <a:t>kvarker</a:t>
            </a:r>
            <a:r>
              <a:rPr lang="nb-NO" dirty="0"/>
              <a:t>?</a:t>
            </a:r>
          </a:p>
          <a:p>
            <a:r>
              <a:rPr lang="nb-NO" dirty="0"/>
              <a:t>Hvorfor har Hydrogen elektron og ikke </a:t>
            </a:r>
            <a:r>
              <a:rPr lang="nb-NO" dirty="0" err="1"/>
              <a:t>muon</a:t>
            </a:r>
            <a:r>
              <a:rPr lang="nb-NO" dirty="0"/>
              <a:t>?</a:t>
            </a:r>
          </a:p>
          <a:p>
            <a:pPr marL="0" indent="0">
              <a:buNone/>
            </a:pPr>
            <a:endParaRPr lang="nb-NO" dirty="0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17268935-1BE3-4E82-9ACF-8FF3EB114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9872198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Plassholder for innhold 2">
                <a:extLst>
                  <a:ext uri="{FF2B5EF4-FFF2-40B4-BE49-F238E27FC236}">
                    <a16:creationId xmlns:a16="http://schemas.microsoft.com/office/drawing/2014/main" id="{036D181D-CC13-4311-B2B4-528618426D3F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022920" y="1455626"/>
                <a:ext cx="3405064" cy="2916324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nb-NO" dirty="0"/>
                  <a:t>Hvorfor består ikke protoner av t og b </a:t>
                </a:r>
                <a:r>
                  <a:rPr lang="nb-NO" dirty="0" err="1"/>
                  <a:t>kvarker</a:t>
                </a:r>
                <a:r>
                  <a:rPr lang="nb-NO" dirty="0"/>
                  <a:t>?</a:t>
                </a:r>
              </a:p>
              <a:p>
                <a:r>
                  <a:rPr lang="nb-NO" dirty="0"/>
                  <a:t>Hvorfor har Hydrogen elektron og ikke </a:t>
                </a:r>
                <a:r>
                  <a:rPr lang="nb-NO" dirty="0" err="1"/>
                  <a:t>muon</a:t>
                </a:r>
                <a:r>
                  <a:rPr lang="nb-NO" dirty="0"/>
                  <a:t>?</a:t>
                </a:r>
              </a:p>
              <a:p>
                <a:pPr marL="0" indent="0">
                  <a:buNone/>
                </a:pPr>
                <a:endParaRPr lang="nb-NO" dirty="0"/>
              </a:p>
              <a:p>
                <a:pPr marL="0" indent="0">
                  <a:buNone/>
                </a:pPr>
                <a:r>
                  <a:rPr lang="nb-NO" dirty="0"/>
                  <a:t>Svaret: masse!</a:t>
                </a:r>
              </a:p>
              <a:p>
                <a:pPr marL="0" indent="0">
                  <a:buNone/>
                </a:pPr>
                <a:endParaRPr lang="nb-NO" dirty="0"/>
              </a:p>
              <a:p>
                <a:r>
                  <a:rPr lang="nb-NO" dirty="0"/>
                  <a:t>1eV/c^2 = </a:t>
                </a:r>
                <a14:m>
                  <m:oMath xmlns:m="http://schemas.openxmlformats.org/officeDocument/2006/math">
                    <m:r>
                      <a:rPr lang="nb-NO" b="0" i="1" smtClean="0">
                        <a:latin typeface="Cambria Math" panose="02040503050406030204" pitchFamily="18" charset="0"/>
                      </a:rPr>
                      <m:t>1.7∗</m:t>
                    </m:r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−35</m:t>
                        </m:r>
                      </m:sup>
                    </m:sSup>
                  </m:oMath>
                </a14:m>
                <a:r>
                  <a:rPr lang="nb-NO" dirty="0"/>
                  <a:t>kg</a:t>
                </a:r>
              </a:p>
              <a:p>
                <a:r>
                  <a:rPr lang="nb-NO" dirty="0"/>
                  <a:t>1MeV = 10^6 eV</a:t>
                </a:r>
              </a:p>
              <a:p>
                <a:r>
                  <a:rPr lang="nb-NO" dirty="0"/>
                  <a:t>1GeV = 10^9 eV</a:t>
                </a:r>
              </a:p>
              <a:p>
                <a:pPr marL="0" indent="0">
                  <a:buNone/>
                </a:pPr>
                <a:endParaRPr lang="nb-NO" dirty="0"/>
              </a:p>
              <a:p>
                <a:pPr marL="0" indent="0">
                  <a:buNone/>
                </a:pPr>
                <a:endParaRPr lang="nb-NO" dirty="0"/>
              </a:p>
            </p:txBody>
          </p:sp>
        </mc:Choice>
        <mc:Fallback>
          <p:sp>
            <p:nvSpPr>
              <p:cNvPr id="3" name="Plassholder for innhold 2">
                <a:extLst>
                  <a:ext uri="{FF2B5EF4-FFF2-40B4-BE49-F238E27FC236}">
                    <a16:creationId xmlns:a16="http://schemas.microsoft.com/office/drawing/2014/main" id="{036D181D-CC13-4311-B2B4-528618426D3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022920" y="1455626"/>
                <a:ext cx="3405064" cy="2916324"/>
              </a:xfrm>
              <a:blipFill>
                <a:blip r:embed="rId2"/>
                <a:stretch>
                  <a:fillRect l="-3943" t="-3138" r="-2867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>
            <a:extLst>
              <a:ext uri="{FF2B5EF4-FFF2-40B4-BE49-F238E27FC236}">
                <a16:creationId xmlns:a16="http://schemas.microsoft.com/office/drawing/2014/main" id="{8A0361FA-5176-4B31-BA23-18D97AEE39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1" y="1103730"/>
            <a:ext cx="3413284" cy="326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EEA143FC-8C19-4141-8C9A-578756EEE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920" y="804231"/>
            <a:ext cx="7149480" cy="489701"/>
          </a:xfrm>
        </p:spPr>
        <p:txBody>
          <a:bodyPr anchor="b">
            <a:normAutofit/>
          </a:bodyPr>
          <a:lstStyle/>
          <a:p>
            <a:r>
              <a:rPr lang="nb-NO" dirty="0"/>
              <a:t>Uvanlig materie?</a:t>
            </a:r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17268935-1BE3-4E82-9ACF-8FF3EB114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/>
              <a:t>Universitetet i Bergen</a:t>
            </a:r>
          </a:p>
        </p:txBody>
      </p:sp>
    </p:spTree>
    <p:extLst>
      <p:ext uri="{BB962C8B-B14F-4D97-AF65-F5344CB8AC3E}">
        <p14:creationId xmlns:p14="http://schemas.microsoft.com/office/powerpoint/2010/main" val="202585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C097CC3-12CC-4B53-87C7-B1DE8FE99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920" y="804231"/>
            <a:ext cx="7077472" cy="489701"/>
          </a:xfrm>
        </p:spPr>
        <p:txBody>
          <a:bodyPr anchor="b">
            <a:normAutofit/>
          </a:bodyPr>
          <a:lstStyle/>
          <a:p>
            <a:r>
              <a:rPr lang="nb-NO" dirty="0"/>
              <a:t>Partikkelmasser</a:t>
            </a:r>
            <a:endParaRPr lang="nb-NO"/>
          </a:p>
        </p:txBody>
      </p:sp>
      <p:pic>
        <p:nvPicPr>
          <p:cNvPr id="10242" name="Picture 2" descr="Do Masses of Fundamental Particles Follow Benford's Law? | by Riccardo Di  Sipio | Cantor's Paradise">
            <a:extLst>
              <a:ext uri="{FF2B5EF4-FFF2-40B4-BE49-F238E27FC236}">
                <a16:creationId xmlns:a16="http://schemas.microsoft.com/office/drawing/2014/main" id="{451BA316-B2F7-4130-915C-1FCD4D733B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2920" y="1560383"/>
            <a:ext cx="7077472" cy="2707133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F937D90B-C3C0-410C-B15E-882C8B97F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/>
              <a:t>Universitetet i Bergen</a:t>
            </a:r>
          </a:p>
        </p:txBody>
      </p:sp>
      <p:cxnSp>
        <p:nvCxnSpPr>
          <p:cNvPr id="6" name="Rett pilkobling 5">
            <a:extLst>
              <a:ext uri="{FF2B5EF4-FFF2-40B4-BE49-F238E27FC236}">
                <a16:creationId xmlns:a16="http://schemas.microsoft.com/office/drawing/2014/main" id="{8F090430-9964-413B-830D-4FC74F596341}"/>
              </a:ext>
            </a:extLst>
          </p:cNvPr>
          <p:cNvCxnSpPr>
            <a:cxnSpLocks/>
          </p:cNvCxnSpPr>
          <p:nvPr/>
        </p:nvCxnSpPr>
        <p:spPr>
          <a:xfrm>
            <a:off x="5580112" y="4155926"/>
            <a:ext cx="936104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Sylinder 7">
            <a:extLst>
              <a:ext uri="{FF2B5EF4-FFF2-40B4-BE49-F238E27FC236}">
                <a16:creationId xmlns:a16="http://schemas.microsoft.com/office/drawing/2014/main" id="{33E137AF-B4FB-4A1A-874E-23EBC15CAC08}"/>
              </a:ext>
            </a:extLst>
          </p:cNvPr>
          <p:cNvSpPr txBox="1"/>
          <p:nvPr/>
        </p:nvSpPr>
        <p:spPr>
          <a:xfrm>
            <a:off x="5649310" y="3735877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20366359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C097CC3-12CC-4B53-87C7-B1DE8FE99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920" y="804231"/>
            <a:ext cx="7077472" cy="489701"/>
          </a:xfrm>
        </p:spPr>
        <p:txBody>
          <a:bodyPr anchor="b">
            <a:normAutofit/>
          </a:bodyPr>
          <a:lstStyle/>
          <a:p>
            <a:r>
              <a:rPr lang="nb-NO" dirty="0"/>
              <a:t>Partikkelmasser</a:t>
            </a:r>
            <a:endParaRPr lang="nb-NO"/>
          </a:p>
        </p:txBody>
      </p:sp>
      <p:pic>
        <p:nvPicPr>
          <p:cNvPr id="10242" name="Picture 2" descr="Do Masses of Fundamental Particles Follow Benford's Law? | by Riccardo Di  Sipio | Cantor's Paradise">
            <a:extLst>
              <a:ext uri="{FF2B5EF4-FFF2-40B4-BE49-F238E27FC236}">
                <a16:creationId xmlns:a16="http://schemas.microsoft.com/office/drawing/2014/main" id="{451BA316-B2F7-4130-915C-1FCD4D733B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2920" y="1308352"/>
            <a:ext cx="7077472" cy="2707133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F937D90B-C3C0-410C-B15E-882C8B97F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 dirty="0"/>
              <a:t>Universitetet i Bergen</a:t>
            </a:r>
          </a:p>
        </p:txBody>
      </p:sp>
      <p:cxnSp>
        <p:nvCxnSpPr>
          <p:cNvPr id="6" name="Rett pilkobling 5">
            <a:extLst>
              <a:ext uri="{FF2B5EF4-FFF2-40B4-BE49-F238E27FC236}">
                <a16:creationId xmlns:a16="http://schemas.microsoft.com/office/drawing/2014/main" id="{8F090430-9964-413B-830D-4FC74F596341}"/>
              </a:ext>
            </a:extLst>
          </p:cNvPr>
          <p:cNvCxnSpPr>
            <a:cxnSpLocks/>
          </p:cNvCxnSpPr>
          <p:nvPr/>
        </p:nvCxnSpPr>
        <p:spPr>
          <a:xfrm>
            <a:off x="5580112" y="4155926"/>
            <a:ext cx="936104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Sylinder 7">
            <a:extLst>
              <a:ext uri="{FF2B5EF4-FFF2-40B4-BE49-F238E27FC236}">
                <a16:creationId xmlns:a16="http://schemas.microsoft.com/office/drawing/2014/main" id="{33E137AF-B4FB-4A1A-874E-23EBC15CAC08}"/>
              </a:ext>
            </a:extLst>
          </p:cNvPr>
          <p:cNvSpPr txBox="1"/>
          <p:nvPr/>
        </p:nvSpPr>
        <p:spPr>
          <a:xfrm>
            <a:off x="5649310" y="3735877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1000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13600374-18E1-4273-B1FF-04897703D6B7}"/>
              </a:ext>
            </a:extLst>
          </p:cNvPr>
          <p:cNvSpPr/>
          <p:nvPr/>
        </p:nvSpPr>
        <p:spPr>
          <a:xfrm>
            <a:off x="4692290" y="1500106"/>
            <a:ext cx="1368152" cy="1793906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7" name="TekstSylinder 6">
            <a:extLst>
              <a:ext uri="{FF2B5EF4-FFF2-40B4-BE49-F238E27FC236}">
                <a16:creationId xmlns:a16="http://schemas.microsoft.com/office/drawing/2014/main" id="{C7EEE3F4-32AF-46BC-A523-99CD1D6E0400}"/>
              </a:ext>
            </a:extLst>
          </p:cNvPr>
          <p:cNvSpPr txBox="1"/>
          <p:nvPr/>
        </p:nvSpPr>
        <p:spPr>
          <a:xfrm>
            <a:off x="1187624" y="4299942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latin typeface="Calibri" panose="020F0502020204030204" pitchFamily="34" charset="0"/>
                <a:cs typeface="Calibri" panose="020F0502020204030204" pitchFamily="34" charset="0"/>
              </a:rPr>
              <a:t>Universet foretrekker lett og rask over tungt og tregt!</a:t>
            </a:r>
          </a:p>
        </p:txBody>
      </p:sp>
    </p:spTree>
    <p:extLst>
      <p:ext uri="{BB962C8B-B14F-4D97-AF65-F5344CB8AC3E}">
        <p14:creationId xmlns:p14="http://schemas.microsoft.com/office/powerpoint/2010/main" val="34281413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Nuclear energy, an option for Vietnam in the long run | Retail News Asia">
            <a:extLst>
              <a:ext uri="{FF2B5EF4-FFF2-40B4-BE49-F238E27FC236}">
                <a16:creationId xmlns:a16="http://schemas.microsoft.com/office/drawing/2014/main" id="{1BB465F2-4649-413D-B41F-F88249F047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30" b="-1"/>
          <a:stretch/>
        </p:blipFill>
        <p:spPr bwMode="auto">
          <a:xfrm>
            <a:off x="1022920" y="1455626"/>
            <a:ext cx="3405064" cy="291632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345622A9-7E01-4D2B-BBE0-C7E1CA2109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52400" y="1455626"/>
            <a:ext cx="3420000" cy="2916324"/>
          </a:xfrm>
        </p:spPr>
        <p:txBody>
          <a:bodyPr>
            <a:normAutofit/>
          </a:bodyPr>
          <a:lstStyle/>
          <a:p>
            <a:r>
              <a:rPr lang="nb-NO" dirty="0"/>
              <a:t>Partikler &amp; atomkjerner kan </a:t>
            </a:r>
            <a:r>
              <a:rPr lang="nb-NO" i="1" dirty="0"/>
              <a:t>spontant </a:t>
            </a:r>
            <a:r>
              <a:rPr lang="nb-NO" dirty="0"/>
              <a:t>henfalle til </a:t>
            </a:r>
            <a:r>
              <a:rPr lang="nb-NO" i="1" dirty="0"/>
              <a:t>lettere</a:t>
            </a:r>
            <a:r>
              <a:rPr lang="nb-NO" dirty="0"/>
              <a:t> partikler og atomkjerner</a:t>
            </a:r>
          </a:p>
          <a:p>
            <a:pPr marL="0" indent="0">
              <a:buNone/>
            </a:pPr>
            <a:endParaRPr lang="nb-NO" dirty="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C2A75D6A-3102-4D76-9B0E-C5EB1C644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920" y="804231"/>
            <a:ext cx="7149480" cy="489701"/>
          </a:xfrm>
        </p:spPr>
        <p:txBody>
          <a:bodyPr anchor="b">
            <a:normAutofit/>
          </a:bodyPr>
          <a:lstStyle/>
          <a:p>
            <a:r>
              <a:rPr lang="nb-NO" dirty="0"/>
              <a:t>Henfall &amp; Radioaktivitet</a:t>
            </a:r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77B8500F-AEC2-42F4-9810-B7759A901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 dirty="0"/>
              <a:t>Universitetet i Bergen</a:t>
            </a:r>
          </a:p>
        </p:txBody>
      </p:sp>
    </p:spTree>
    <p:extLst>
      <p:ext uri="{BB962C8B-B14F-4D97-AF65-F5344CB8AC3E}">
        <p14:creationId xmlns:p14="http://schemas.microsoft.com/office/powerpoint/2010/main" val="2152652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 descr="Tittelfelt">
            <a:extLst>
              <a:ext uri="{FF2B5EF4-FFF2-40B4-BE49-F238E27FC236}">
                <a16:creationId xmlns:a16="http://schemas.microsoft.com/office/drawing/2014/main" id="{46793E05-183A-EB4E-821C-8A9E958C9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/>
              <a:t>Hva</a:t>
            </a:r>
            <a:r>
              <a:rPr lang="en-GB" dirty="0"/>
              <a:t> er </a:t>
            </a:r>
            <a:r>
              <a:rPr lang="en-GB" dirty="0" err="1"/>
              <a:t>partikkelfysikk</a:t>
            </a:r>
            <a:r>
              <a:rPr lang="en-GB" dirty="0"/>
              <a:t>?  </a:t>
            </a:r>
          </a:p>
        </p:txBody>
      </p:sp>
      <p:sp>
        <p:nvSpPr>
          <p:cNvPr id="6" name="Plassholder for innhold 5" descr="Tekstfelt">
            <a:extLst>
              <a:ext uri="{FF2B5EF4-FFF2-40B4-BE49-F238E27FC236}">
                <a16:creationId xmlns:a16="http://schemas.microsoft.com/office/drawing/2014/main" id="{93F14777-6CD2-644C-89A1-5C9C876E2F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2920" y="1423269"/>
            <a:ext cx="7077472" cy="2916000"/>
          </a:xfrm>
        </p:spPr>
        <p:txBody>
          <a:bodyPr/>
          <a:lstStyle/>
          <a:p>
            <a:r>
              <a:rPr lang="nb-NO" dirty="0"/>
              <a:t>Studiet av de minste objektene i universet</a:t>
            </a:r>
          </a:p>
          <a:p>
            <a:endParaRPr lang="nb-NO" dirty="0"/>
          </a:p>
          <a:p>
            <a:r>
              <a:rPr lang="nb-NO" dirty="0"/>
              <a:t>Hvor mange fundamentalpartikler eksisterer det?</a:t>
            </a:r>
          </a:p>
          <a:p>
            <a:r>
              <a:rPr lang="nb-NO" dirty="0"/>
              <a:t>Hva skiller partikler fra hverandre?</a:t>
            </a:r>
          </a:p>
          <a:p>
            <a:r>
              <a:rPr lang="nb-NO" dirty="0"/>
              <a:t>Hvordan kommuniserer de med hverandre?</a:t>
            </a:r>
          </a:p>
          <a:p>
            <a:r>
              <a:rPr lang="nb-NO" dirty="0"/>
              <a:t>Hvordan kombineres de til å forme struktur?</a:t>
            </a:r>
          </a:p>
          <a:p>
            <a:r>
              <a:rPr lang="nb-NO" dirty="0"/>
              <a:t>Kan universet på forklares fra partikkelbeskrivelsen?</a:t>
            </a:r>
          </a:p>
          <a:p>
            <a:endParaRPr lang="nb-NO" dirty="0"/>
          </a:p>
        </p:txBody>
      </p:sp>
      <p:sp>
        <p:nvSpPr>
          <p:cNvPr id="5" name="Plassholder for bunntekst 4" descr="Felt for enhet/tilhørighet">
            <a:extLst>
              <a:ext uri="{FF2B5EF4-FFF2-40B4-BE49-F238E27FC236}">
                <a16:creationId xmlns:a16="http://schemas.microsoft.com/office/drawing/2014/main" id="{681C0DC5-705E-8540-B656-6905EEBE8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dirty="0"/>
              <a:t>Universitetet i Bergen</a:t>
            </a:r>
          </a:p>
        </p:txBody>
      </p:sp>
    </p:spTree>
    <p:extLst>
      <p:ext uri="{BB962C8B-B14F-4D97-AF65-F5344CB8AC3E}">
        <p14:creationId xmlns:p14="http://schemas.microsoft.com/office/powerpoint/2010/main" val="21006733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Nuclear energy, an option for Vietnam in the long run | Retail News Asia">
            <a:extLst>
              <a:ext uri="{FF2B5EF4-FFF2-40B4-BE49-F238E27FC236}">
                <a16:creationId xmlns:a16="http://schemas.microsoft.com/office/drawing/2014/main" id="{1BB465F2-4649-413D-B41F-F88249F047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30" b="-1"/>
          <a:stretch/>
        </p:blipFill>
        <p:spPr bwMode="auto">
          <a:xfrm>
            <a:off x="1022920" y="1455626"/>
            <a:ext cx="3405064" cy="291632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345622A9-7E01-4D2B-BBE0-C7E1CA2109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52400" y="1455626"/>
            <a:ext cx="3420000" cy="2916324"/>
          </a:xfrm>
        </p:spPr>
        <p:txBody>
          <a:bodyPr>
            <a:normAutofit/>
          </a:bodyPr>
          <a:lstStyle/>
          <a:p>
            <a:r>
              <a:rPr lang="nb-NO" dirty="0"/>
              <a:t>Partikler &amp; atomkjerner kan </a:t>
            </a:r>
            <a:r>
              <a:rPr lang="nb-NO" i="1" dirty="0"/>
              <a:t>spontant </a:t>
            </a:r>
            <a:r>
              <a:rPr lang="nb-NO" dirty="0"/>
              <a:t>henfalle til </a:t>
            </a:r>
            <a:r>
              <a:rPr lang="nb-NO" i="1" dirty="0"/>
              <a:t>lettere</a:t>
            </a:r>
            <a:r>
              <a:rPr lang="nb-NO" dirty="0"/>
              <a:t> partikler og atomkjerner</a:t>
            </a:r>
          </a:p>
          <a:p>
            <a:r>
              <a:rPr lang="nb-NO" dirty="0"/>
              <a:t>Dette skyldes den svake kjernekraften (W,Z)</a:t>
            </a:r>
          </a:p>
          <a:p>
            <a:endParaRPr lang="nb-NO" dirty="0"/>
          </a:p>
          <a:p>
            <a:pPr marL="0" indent="0">
              <a:buNone/>
            </a:pPr>
            <a:endParaRPr lang="nb-NO" dirty="0"/>
          </a:p>
          <a:p>
            <a:endParaRPr lang="nb-NO" dirty="0"/>
          </a:p>
          <a:p>
            <a:pPr marL="0" indent="0">
              <a:buNone/>
            </a:pPr>
            <a:endParaRPr lang="nb-NO" dirty="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C2A75D6A-3102-4D76-9B0E-C5EB1C644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920" y="804231"/>
            <a:ext cx="7149480" cy="489701"/>
          </a:xfrm>
        </p:spPr>
        <p:txBody>
          <a:bodyPr anchor="b">
            <a:normAutofit/>
          </a:bodyPr>
          <a:lstStyle/>
          <a:p>
            <a:r>
              <a:rPr lang="nb-NO" dirty="0"/>
              <a:t>Henfall &amp; Radioaktivitet</a:t>
            </a:r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77B8500F-AEC2-42F4-9810-B7759A901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 dirty="0"/>
              <a:t>Universitetet i Bergen</a:t>
            </a:r>
          </a:p>
        </p:txBody>
      </p:sp>
    </p:spTree>
    <p:extLst>
      <p:ext uri="{BB962C8B-B14F-4D97-AF65-F5344CB8AC3E}">
        <p14:creationId xmlns:p14="http://schemas.microsoft.com/office/powerpoint/2010/main" val="11317418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693B078D-0886-4A7E-B9CE-3D78D4C57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2920" y="1455626"/>
            <a:ext cx="3405064" cy="2916324"/>
          </a:xfrm>
        </p:spPr>
        <p:txBody>
          <a:bodyPr>
            <a:normAutofit/>
          </a:bodyPr>
          <a:lstStyle/>
          <a:p>
            <a:r>
              <a:rPr lang="nb-NO" dirty="0"/>
              <a:t>Zoomet inn henfall</a:t>
            </a:r>
          </a:p>
        </p:txBody>
      </p:sp>
      <p:pic>
        <p:nvPicPr>
          <p:cNvPr id="12290" name="Picture 2" descr="List of Feynman diagrams - Wikipedia">
            <a:extLst>
              <a:ext uri="{FF2B5EF4-FFF2-40B4-BE49-F238E27FC236}">
                <a16:creationId xmlns:a16="http://schemas.microsoft.com/office/drawing/2014/main" id="{D09363BF-CDEA-4F10-AEBD-46AEA1679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4238" y="1455626"/>
            <a:ext cx="2916324" cy="291632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14C31E2F-1879-4CC3-A681-5570ABD02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920" y="804231"/>
            <a:ext cx="7149480" cy="489701"/>
          </a:xfrm>
        </p:spPr>
        <p:txBody>
          <a:bodyPr anchor="b">
            <a:normAutofit/>
          </a:bodyPr>
          <a:lstStyle/>
          <a:p>
            <a:r>
              <a:rPr lang="nb-NO" dirty="0"/>
              <a:t>Henfall &amp; Radioaktivitet</a:t>
            </a:r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46798402-13A3-40AB-9F2F-D1DE10B34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/>
              <a:t>Universitetet i Bergen</a:t>
            </a:r>
          </a:p>
        </p:txBody>
      </p:sp>
      <p:pic>
        <p:nvPicPr>
          <p:cNvPr id="12292" name="Picture 4" descr="Ingen beskrivelse er tilgjengelig.">
            <a:extLst>
              <a:ext uri="{FF2B5EF4-FFF2-40B4-BE49-F238E27FC236}">
                <a16:creationId xmlns:a16="http://schemas.microsoft.com/office/drawing/2014/main" id="{7759B5A1-DF54-4698-B221-F88C5C07A2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532946"/>
            <a:ext cx="1368152" cy="36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86784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693B078D-0886-4A7E-B9CE-3D78D4C57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2920" y="1455626"/>
            <a:ext cx="3405064" cy="2916324"/>
          </a:xfrm>
        </p:spPr>
        <p:txBody>
          <a:bodyPr>
            <a:normAutofit/>
          </a:bodyPr>
          <a:lstStyle/>
          <a:p>
            <a:r>
              <a:rPr lang="nb-NO" dirty="0"/>
              <a:t>Zoomet inn henfall</a:t>
            </a:r>
          </a:p>
        </p:txBody>
      </p:sp>
      <p:pic>
        <p:nvPicPr>
          <p:cNvPr id="12290" name="Picture 2" descr="List of Feynman diagrams - Wikipedia">
            <a:extLst>
              <a:ext uri="{FF2B5EF4-FFF2-40B4-BE49-F238E27FC236}">
                <a16:creationId xmlns:a16="http://schemas.microsoft.com/office/drawing/2014/main" id="{D09363BF-CDEA-4F10-AEBD-46AEA1679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4238" y="1455626"/>
            <a:ext cx="2916324" cy="291632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14C31E2F-1879-4CC3-A681-5570ABD02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920" y="804231"/>
            <a:ext cx="7149480" cy="489701"/>
          </a:xfrm>
        </p:spPr>
        <p:txBody>
          <a:bodyPr anchor="b">
            <a:normAutofit/>
          </a:bodyPr>
          <a:lstStyle/>
          <a:p>
            <a:r>
              <a:rPr lang="nb-NO" dirty="0"/>
              <a:t>Henfall &amp; Radioaktivitet</a:t>
            </a:r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46798402-13A3-40AB-9F2F-D1DE10B34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/>
              <a:t>Universitetet i Bergen</a:t>
            </a:r>
          </a:p>
        </p:txBody>
      </p:sp>
      <p:pic>
        <p:nvPicPr>
          <p:cNvPr id="12292" name="Picture 4" descr="Ingen beskrivelse er tilgjengelig.">
            <a:extLst>
              <a:ext uri="{FF2B5EF4-FFF2-40B4-BE49-F238E27FC236}">
                <a16:creationId xmlns:a16="http://schemas.microsoft.com/office/drawing/2014/main" id="{7759B5A1-DF54-4698-B221-F88C5C07A2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324" y="4549396"/>
            <a:ext cx="1368152" cy="36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 descr="Introducing MICE - MICE">
            <a:extLst>
              <a:ext uri="{FF2B5EF4-FFF2-40B4-BE49-F238E27FC236}">
                <a16:creationId xmlns:a16="http://schemas.microsoft.com/office/drawing/2014/main" id="{7FBF7CA8-1BBF-4BAA-BF4D-80852E46FC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98016"/>
            <a:ext cx="3478289" cy="2573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8" name="Picture 12" descr="Ingen beskrivelse er tilgjengelig.">
            <a:extLst>
              <a:ext uri="{FF2B5EF4-FFF2-40B4-BE49-F238E27FC236}">
                <a16:creationId xmlns:a16="http://schemas.microsoft.com/office/drawing/2014/main" id="{03EAC91D-7A1A-4DFE-9FA6-298F4A6840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173" y="4565848"/>
            <a:ext cx="13811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5708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he Standard Model | CERN">
            <a:extLst>
              <a:ext uri="{FF2B5EF4-FFF2-40B4-BE49-F238E27FC236}">
                <a16:creationId xmlns:a16="http://schemas.microsoft.com/office/drawing/2014/main" id="{C3568B4E-B5E6-42E1-B136-558A7B74E9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6"/>
          <a:stretch/>
        </p:blipFill>
        <p:spPr bwMode="auto">
          <a:xfrm>
            <a:off x="259200" y="259200"/>
            <a:ext cx="8622000" cy="461680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F5E6EEBF-6A4D-4648-8A0E-D521F2C00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/>
              <a:t>Universitetet i Bergen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63F8779B-FACE-4FE3-9720-363B29EA7B0C}"/>
              </a:ext>
            </a:extLst>
          </p:cNvPr>
          <p:cNvSpPr/>
          <p:nvPr/>
        </p:nvSpPr>
        <p:spPr>
          <a:xfrm>
            <a:off x="6516216" y="1347614"/>
            <a:ext cx="864096" cy="2952328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265717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he Standard Model | CERN">
            <a:extLst>
              <a:ext uri="{FF2B5EF4-FFF2-40B4-BE49-F238E27FC236}">
                <a16:creationId xmlns:a16="http://schemas.microsoft.com/office/drawing/2014/main" id="{C3568B4E-B5E6-42E1-B136-558A7B74E9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6"/>
          <a:stretch/>
        </p:blipFill>
        <p:spPr bwMode="auto">
          <a:xfrm>
            <a:off x="259200" y="259200"/>
            <a:ext cx="8622000" cy="461680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F5E6EEBF-6A4D-4648-8A0E-D521F2C00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/>
              <a:t>Universitetet i Bergen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63F8779B-FACE-4FE3-9720-363B29EA7B0C}"/>
              </a:ext>
            </a:extLst>
          </p:cNvPr>
          <p:cNvSpPr/>
          <p:nvPr/>
        </p:nvSpPr>
        <p:spPr>
          <a:xfrm>
            <a:off x="6516216" y="1347614"/>
            <a:ext cx="864096" cy="2952328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27071EA7-23FB-496D-B5A7-690684739014}"/>
              </a:ext>
            </a:extLst>
          </p:cNvPr>
          <p:cNvSpPr/>
          <p:nvPr/>
        </p:nvSpPr>
        <p:spPr>
          <a:xfrm>
            <a:off x="899592" y="3651870"/>
            <a:ext cx="2808312" cy="1152128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205143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1440B55A-14B3-4718-B650-2050CCF824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2920" y="1455626"/>
            <a:ext cx="3405064" cy="2916324"/>
          </a:xfrm>
        </p:spPr>
        <p:txBody>
          <a:bodyPr>
            <a:normAutofit/>
          </a:bodyPr>
          <a:lstStyle/>
          <a:p>
            <a:r>
              <a:rPr lang="nb-NO" dirty="0"/>
              <a:t>Om en partikkel kan henfalle, vil den!</a:t>
            </a:r>
          </a:p>
          <a:p>
            <a:endParaRPr lang="nb-NO" dirty="0"/>
          </a:p>
          <a:p>
            <a:endParaRPr lang="nb-NO" dirty="0"/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A0D8C60A-1D97-4198-850B-606D28A0E9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69768" y="1635647"/>
            <a:ext cx="4002632" cy="22314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6712B70F-BF05-4AE6-A7A4-433316C0D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920" y="804231"/>
            <a:ext cx="7149480" cy="489701"/>
          </a:xfrm>
        </p:spPr>
        <p:txBody>
          <a:bodyPr anchor="b">
            <a:normAutofit/>
          </a:bodyPr>
          <a:lstStyle/>
          <a:p>
            <a:r>
              <a:rPr lang="nb-NO" dirty="0"/>
              <a:t>Henfall &amp; Radioaktivitet </a:t>
            </a:r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343898A6-694E-4D1F-9B49-10463E157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635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/>
              <a:t>Universitetet i Bergen</a:t>
            </a:r>
          </a:p>
        </p:txBody>
      </p:sp>
    </p:spTree>
    <p:extLst>
      <p:ext uri="{BB962C8B-B14F-4D97-AF65-F5344CB8AC3E}">
        <p14:creationId xmlns:p14="http://schemas.microsoft.com/office/powerpoint/2010/main" val="16670781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ssholder for innhold 2">
                <a:extLst>
                  <a:ext uri="{FF2B5EF4-FFF2-40B4-BE49-F238E27FC236}">
                    <a16:creationId xmlns:a16="http://schemas.microsoft.com/office/drawing/2014/main" id="{1440B55A-14B3-4718-B650-2050CCF8248D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022920" y="1455626"/>
                <a:ext cx="3146848" cy="291632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nb-NO" dirty="0"/>
                  <a:t>Om en partikkel kan henfalle, vil den!</a:t>
                </a:r>
              </a:p>
              <a:p>
                <a:endParaRPr lang="nb-NO" dirty="0"/>
              </a:p>
              <a:p>
                <a:r>
                  <a:rPr lang="nb-NO" dirty="0"/>
                  <a:t>W/Z henfaller til </a:t>
                </a:r>
                <a:r>
                  <a:rPr lang="nb-NO" dirty="0" err="1"/>
                  <a:t>kvarker</a:t>
                </a:r>
                <a:r>
                  <a:rPr lang="nb-NO" dirty="0"/>
                  <a:t> (ikke t, hvorfor?) og leptoner</a:t>
                </a:r>
              </a:p>
              <a:p>
                <a:endParaRPr lang="nb-NO" dirty="0"/>
              </a:p>
              <a:p>
                <a:r>
                  <a:rPr lang="nb-NO" dirty="0"/>
                  <a:t>F. eks </a:t>
                </a:r>
                <a14:m>
                  <m:oMath xmlns:m="http://schemas.openxmlformats.org/officeDocument/2006/math">
                    <m:r>
                      <a:rPr lang="nb-NO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nb-NO" b="0" i="1" smtClean="0">
                        <a:latin typeface="Cambria Math" panose="02040503050406030204" pitchFamily="18" charset="0"/>
                      </a:rPr>
                      <m:t> →</m:t>
                    </m:r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nb-NO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nb-NO" dirty="0">
                    <a:sym typeface="Wingdings" panose="05000000000000000000" pitchFamily="2" charset="2"/>
                  </a:rPr>
                  <a:t> (elektronpar)</a:t>
                </a:r>
                <a:endParaRPr lang="nb-NO" dirty="0"/>
              </a:p>
              <a:p>
                <a:pPr marL="0" indent="0">
                  <a:buNone/>
                </a:pPr>
                <a:endParaRPr lang="nb-NO" dirty="0"/>
              </a:p>
              <a:p>
                <a:pPr marL="0" indent="0">
                  <a:buNone/>
                </a:pPr>
                <a:endParaRPr lang="nb-NO" dirty="0"/>
              </a:p>
              <a:p>
                <a:endParaRPr lang="nb-NO" dirty="0"/>
              </a:p>
              <a:p>
                <a:endParaRPr lang="nb-NO" dirty="0"/>
              </a:p>
            </p:txBody>
          </p:sp>
        </mc:Choice>
        <mc:Fallback xmlns="">
          <p:sp>
            <p:nvSpPr>
              <p:cNvPr id="3" name="Plassholder for innhold 2">
                <a:extLst>
                  <a:ext uri="{FF2B5EF4-FFF2-40B4-BE49-F238E27FC236}">
                    <a16:creationId xmlns:a16="http://schemas.microsoft.com/office/drawing/2014/main" id="{1440B55A-14B3-4718-B650-2050CCF824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022920" y="1455626"/>
                <a:ext cx="3146848" cy="2916324"/>
              </a:xfrm>
              <a:blipFill>
                <a:blip r:embed="rId2"/>
                <a:stretch>
                  <a:fillRect l="-4651" t="-3556" r="-969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362" name="Picture 2">
            <a:extLst>
              <a:ext uri="{FF2B5EF4-FFF2-40B4-BE49-F238E27FC236}">
                <a16:creationId xmlns:a16="http://schemas.microsoft.com/office/drawing/2014/main" id="{A0D8C60A-1D97-4198-850B-606D28A0E9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69768" y="1635647"/>
            <a:ext cx="4002632" cy="22314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6712B70F-BF05-4AE6-A7A4-433316C0D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920" y="804231"/>
            <a:ext cx="7149480" cy="489701"/>
          </a:xfrm>
        </p:spPr>
        <p:txBody>
          <a:bodyPr anchor="b">
            <a:normAutofit/>
          </a:bodyPr>
          <a:lstStyle/>
          <a:p>
            <a:r>
              <a:rPr lang="nb-NO" dirty="0"/>
              <a:t>Henfall &amp; Radioaktivitet </a:t>
            </a:r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343898A6-694E-4D1F-9B49-10463E157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635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/>
              <a:t>Universitetet i Bergen</a:t>
            </a:r>
          </a:p>
        </p:txBody>
      </p:sp>
    </p:spTree>
    <p:extLst>
      <p:ext uri="{BB962C8B-B14F-4D97-AF65-F5344CB8AC3E}">
        <p14:creationId xmlns:p14="http://schemas.microsoft.com/office/powerpoint/2010/main" val="17716932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he Standard Model | CERN">
            <a:extLst>
              <a:ext uri="{FF2B5EF4-FFF2-40B4-BE49-F238E27FC236}">
                <a16:creationId xmlns:a16="http://schemas.microsoft.com/office/drawing/2014/main" id="{C3568B4E-B5E6-42E1-B136-558A7B74E9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6"/>
          <a:stretch/>
        </p:blipFill>
        <p:spPr bwMode="auto">
          <a:xfrm>
            <a:off x="259200" y="259200"/>
            <a:ext cx="8622000" cy="461680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F5E6EEBF-6A4D-4648-8A0E-D521F2C00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/>
              <a:t>Universitetet i Bergen</a:t>
            </a:r>
          </a:p>
        </p:txBody>
      </p:sp>
      <p:sp>
        <p:nvSpPr>
          <p:cNvPr id="2" name="TekstSylinder 1">
            <a:extLst>
              <a:ext uri="{FF2B5EF4-FFF2-40B4-BE49-F238E27FC236}">
                <a16:creationId xmlns:a16="http://schemas.microsoft.com/office/drawing/2014/main" id="{66798D53-1839-4F0F-AC1E-733EFBD2185B}"/>
              </a:ext>
            </a:extLst>
          </p:cNvPr>
          <p:cNvSpPr txBox="1"/>
          <p:nvPr/>
        </p:nvSpPr>
        <p:spPr>
          <a:xfrm>
            <a:off x="4283968" y="843558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>
                <a:solidFill>
                  <a:schemeClr val="bg1"/>
                </a:solidFill>
              </a:rPr>
              <a:t>Hvilke har vi ikke snakket om?</a:t>
            </a:r>
          </a:p>
        </p:txBody>
      </p:sp>
    </p:spTree>
    <p:extLst>
      <p:ext uri="{BB962C8B-B14F-4D97-AF65-F5344CB8AC3E}">
        <p14:creationId xmlns:p14="http://schemas.microsoft.com/office/powerpoint/2010/main" val="32094470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he Standard Model | CERN">
            <a:extLst>
              <a:ext uri="{FF2B5EF4-FFF2-40B4-BE49-F238E27FC236}">
                <a16:creationId xmlns:a16="http://schemas.microsoft.com/office/drawing/2014/main" id="{C3568B4E-B5E6-42E1-B136-558A7B74E9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6"/>
          <a:stretch/>
        </p:blipFill>
        <p:spPr bwMode="auto">
          <a:xfrm>
            <a:off x="259200" y="259200"/>
            <a:ext cx="8622000" cy="461680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F5E6EEBF-6A4D-4648-8A0E-D521F2C00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/>
              <a:t>Universitetet i Bergen</a:t>
            </a:r>
          </a:p>
        </p:txBody>
      </p:sp>
      <p:sp>
        <p:nvSpPr>
          <p:cNvPr id="3" name="TekstSylinder 2">
            <a:extLst>
              <a:ext uri="{FF2B5EF4-FFF2-40B4-BE49-F238E27FC236}">
                <a16:creationId xmlns:a16="http://schemas.microsoft.com/office/drawing/2014/main" id="{44B18595-924D-490A-B0C0-C28CE00E8FAF}"/>
              </a:ext>
            </a:extLst>
          </p:cNvPr>
          <p:cNvSpPr txBox="1"/>
          <p:nvPr/>
        </p:nvSpPr>
        <p:spPr>
          <a:xfrm>
            <a:off x="4067944" y="1779662"/>
            <a:ext cx="187220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500" dirty="0">
                <a:solidFill>
                  <a:schemeClr val="accent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573693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Explainer: how does an experiment at the Large Hadron Collider work?">
            <a:extLst>
              <a:ext uri="{FF2B5EF4-FFF2-40B4-BE49-F238E27FC236}">
                <a16:creationId xmlns:a16="http://schemas.microsoft.com/office/drawing/2014/main" id="{D7700078-262F-4803-93D2-CF8D3FB784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7" r="5749"/>
          <a:stretch/>
        </p:blipFill>
        <p:spPr bwMode="auto">
          <a:xfrm>
            <a:off x="3563888" y="1455950"/>
            <a:ext cx="5408567" cy="343053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E9AB12F-81C0-47EE-BDE0-84DCADD5C9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22921" y="1455950"/>
            <a:ext cx="2360241" cy="2916000"/>
          </a:xfrm>
        </p:spPr>
        <p:txBody>
          <a:bodyPr>
            <a:normAutofit/>
          </a:bodyPr>
          <a:lstStyle/>
          <a:p>
            <a:r>
              <a:rPr lang="nb-NO" dirty="0"/>
              <a:t>Oppdaget i 2012 ved LHC i CERN</a:t>
            </a:r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pPr marL="0" indent="0">
              <a:buNone/>
            </a:pPr>
            <a:endParaRPr lang="nb-NO" dirty="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149E2F89-341F-4207-A543-373E6017C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920" y="804231"/>
            <a:ext cx="7149480" cy="489701"/>
          </a:xfrm>
        </p:spPr>
        <p:txBody>
          <a:bodyPr anchor="b">
            <a:normAutofit/>
          </a:bodyPr>
          <a:lstStyle/>
          <a:p>
            <a:r>
              <a:rPr lang="nb-NO" dirty="0" err="1"/>
              <a:t>Higgs</a:t>
            </a:r>
            <a:r>
              <a:rPr lang="nb-NO" dirty="0"/>
              <a:t> Bosonet</a:t>
            </a:r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1EDB6E22-8B0E-4F87-AA79-F4ABF72EC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 dirty="0"/>
              <a:t>Universitetet i Bergen</a:t>
            </a:r>
          </a:p>
        </p:txBody>
      </p:sp>
    </p:spTree>
    <p:extLst>
      <p:ext uri="{BB962C8B-B14F-4D97-AF65-F5344CB8AC3E}">
        <p14:creationId xmlns:p14="http://schemas.microsoft.com/office/powerpoint/2010/main" val="2973013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 descr="Tittelfelt">
            <a:extLst>
              <a:ext uri="{FF2B5EF4-FFF2-40B4-BE49-F238E27FC236}">
                <a16:creationId xmlns:a16="http://schemas.microsoft.com/office/drawing/2014/main" id="{46793E05-183A-EB4E-821C-8A9E958C9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/>
              <a:t>Hva</a:t>
            </a:r>
            <a:r>
              <a:rPr lang="en-GB" dirty="0"/>
              <a:t> er </a:t>
            </a:r>
            <a:r>
              <a:rPr lang="en-GB" dirty="0" err="1"/>
              <a:t>partikkelfysikk</a:t>
            </a:r>
            <a:r>
              <a:rPr lang="en-GB" dirty="0"/>
              <a:t>?  </a:t>
            </a:r>
          </a:p>
        </p:txBody>
      </p:sp>
      <p:sp>
        <p:nvSpPr>
          <p:cNvPr id="6" name="Plassholder for innhold 5" descr="Tekstfelt">
            <a:extLst>
              <a:ext uri="{FF2B5EF4-FFF2-40B4-BE49-F238E27FC236}">
                <a16:creationId xmlns:a16="http://schemas.microsoft.com/office/drawing/2014/main" id="{93F14777-6CD2-644C-89A1-5C9C876E2F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2920" y="1423269"/>
            <a:ext cx="7077472" cy="2916000"/>
          </a:xfrm>
        </p:spPr>
        <p:txBody>
          <a:bodyPr/>
          <a:lstStyle/>
          <a:p>
            <a:r>
              <a:rPr lang="nb-NO" dirty="0"/>
              <a:t>Studiet av de minste objektene i universet</a:t>
            </a:r>
          </a:p>
        </p:txBody>
      </p:sp>
      <p:sp>
        <p:nvSpPr>
          <p:cNvPr id="5" name="Plassholder for bunntekst 4" descr="Felt for enhet/tilhørighet">
            <a:extLst>
              <a:ext uri="{FF2B5EF4-FFF2-40B4-BE49-F238E27FC236}">
                <a16:creationId xmlns:a16="http://schemas.microsoft.com/office/drawing/2014/main" id="{681C0DC5-705E-8540-B656-6905EEBE8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dirty="0"/>
              <a:t>Universitetet i Bergen</a:t>
            </a:r>
          </a:p>
        </p:txBody>
      </p:sp>
      <p:cxnSp>
        <p:nvCxnSpPr>
          <p:cNvPr id="3" name="Rett pilkobling 2">
            <a:extLst>
              <a:ext uri="{FF2B5EF4-FFF2-40B4-BE49-F238E27FC236}">
                <a16:creationId xmlns:a16="http://schemas.microsoft.com/office/drawing/2014/main" id="{69BD0BE2-C009-4613-99E2-D41CAE507AC0}"/>
              </a:ext>
            </a:extLst>
          </p:cNvPr>
          <p:cNvCxnSpPr>
            <a:cxnSpLocks/>
          </p:cNvCxnSpPr>
          <p:nvPr/>
        </p:nvCxnSpPr>
        <p:spPr>
          <a:xfrm>
            <a:off x="899592" y="3219822"/>
            <a:ext cx="7077472" cy="0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Vomiting and diarrhoea in cats | FirstVet">
            <a:extLst>
              <a:ext uri="{FF2B5EF4-FFF2-40B4-BE49-F238E27FC236}">
                <a16:creationId xmlns:a16="http://schemas.microsoft.com/office/drawing/2014/main" id="{119F4A1A-411B-439E-83FE-6D6628CA4C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286" y="2397420"/>
            <a:ext cx="1320124" cy="69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What is Atomic and Nuclear Physics - Definition">
            <a:extLst>
              <a:ext uri="{FF2B5EF4-FFF2-40B4-BE49-F238E27FC236}">
                <a16:creationId xmlns:a16="http://schemas.microsoft.com/office/drawing/2014/main" id="{455A7419-4F76-492F-B731-B30B076A8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872823"/>
            <a:ext cx="2765667" cy="121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Our solar system: The sun information and facts">
            <a:extLst>
              <a:ext uri="{FF2B5EF4-FFF2-40B4-BE49-F238E27FC236}">
                <a16:creationId xmlns:a16="http://schemas.microsoft.com/office/drawing/2014/main" id="{593D7A71-29D8-4D17-8910-6A08D4225D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101635"/>
            <a:ext cx="1320124" cy="99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kstSylinder 8">
                <a:extLst>
                  <a:ext uri="{FF2B5EF4-FFF2-40B4-BE49-F238E27FC236}">
                    <a16:creationId xmlns:a16="http://schemas.microsoft.com/office/drawing/2014/main" id="{090376FD-A618-46DF-90C8-3A882114C96B}"/>
                  </a:ext>
                </a:extLst>
              </p:cNvPr>
              <p:cNvSpPr txBox="1"/>
              <p:nvPr/>
            </p:nvSpPr>
            <p:spPr>
              <a:xfrm>
                <a:off x="2335692" y="3291831"/>
                <a:ext cx="1152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b-NO" dirty="0"/>
                  <a:t>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nb-NO" dirty="0"/>
                  <a:t> m</a:t>
                </a:r>
              </a:p>
            </p:txBody>
          </p:sp>
        </mc:Choice>
        <mc:Fallback>
          <p:sp>
            <p:nvSpPr>
              <p:cNvPr id="9" name="TekstSylinder 8">
                <a:extLst>
                  <a:ext uri="{FF2B5EF4-FFF2-40B4-BE49-F238E27FC236}">
                    <a16:creationId xmlns:a16="http://schemas.microsoft.com/office/drawing/2014/main" id="{090376FD-A618-46DF-90C8-3A882114C9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692" y="3291831"/>
                <a:ext cx="1152128" cy="369332"/>
              </a:xfrm>
              <a:prstGeom prst="rect">
                <a:avLst/>
              </a:prstGeom>
              <a:blipFill>
                <a:blip r:embed="rId6"/>
                <a:stretch>
                  <a:fillRect l="-4233" t="-9836" b="-24590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kstSylinder 9">
            <a:extLst>
              <a:ext uri="{FF2B5EF4-FFF2-40B4-BE49-F238E27FC236}">
                <a16:creationId xmlns:a16="http://schemas.microsoft.com/office/drawing/2014/main" id="{8A48BCEA-F7E1-4F69-A09D-2E2B8150E3C8}"/>
              </a:ext>
            </a:extLst>
          </p:cNvPr>
          <p:cNvSpPr txBox="1"/>
          <p:nvPr/>
        </p:nvSpPr>
        <p:spPr>
          <a:xfrm>
            <a:off x="3923928" y="3291831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~1m </a:t>
            </a:r>
          </a:p>
        </p:txBody>
      </p:sp>
      <p:pic>
        <p:nvPicPr>
          <p:cNvPr id="2060" name="Picture 12">
            <a:extLst>
              <a:ext uri="{FF2B5EF4-FFF2-40B4-BE49-F238E27FC236}">
                <a16:creationId xmlns:a16="http://schemas.microsoft.com/office/drawing/2014/main" id="{DE0F0D39-3B0A-41C0-A65F-1DCDA935D7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89" y="2019111"/>
            <a:ext cx="1587221" cy="1071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kstSylinder 11">
                <a:extLst>
                  <a:ext uri="{FF2B5EF4-FFF2-40B4-BE49-F238E27FC236}">
                    <a16:creationId xmlns:a16="http://schemas.microsoft.com/office/drawing/2014/main" id="{0422BCAB-AAE4-4210-8D4B-55EC69692D0D}"/>
                  </a:ext>
                </a:extLst>
              </p:cNvPr>
              <p:cNvSpPr txBox="1"/>
              <p:nvPr/>
            </p:nvSpPr>
            <p:spPr>
              <a:xfrm>
                <a:off x="559280" y="3291831"/>
                <a:ext cx="158722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b-NO" dirty="0"/>
                  <a:t>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nb-NO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nb-NO" dirty="0"/>
                  <a:t>m</a:t>
                </a:r>
              </a:p>
            </p:txBody>
          </p:sp>
        </mc:Choice>
        <mc:Fallback>
          <p:sp>
            <p:nvSpPr>
              <p:cNvPr id="12" name="TekstSylinder 11">
                <a:extLst>
                  <a:ext uri="{FF2B5EF4-FFF2-40B4-BE49-F238E27FC236}">
                    <a16:creationId xmlns:a16="http://schemas.microsoft.com/office/drawing/2014/main" id="{0422BCAB-AAE4-4210-8D4B-55EC69692D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280" y="3291831"/>
                <a:ext cx="1587221" cy="369332"/>
              </a:xfrm>
              <a:prstGeom prst="rect">
                <a:avLst/>
              </a:prstGeom>
              <a:blipFill>
                <a:blip r:embed="rId8"/>
                <a:stretch>
                  <a:fillRect l="-3462" t="-9836" b="-24590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240916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Explainer: how does an experiment at the Large Hadron Collider work?">
            <a:extLst>
              <a:ext uri="{FF2B5EF4-FFF2-40B4-BE49-F238E27FC236}">
                <a16:creationId xmlns:a16="http://schemas.microsoft.com/office/drawing/2014/main" id="{D7700078-262F-4803-93D2-CF8D3FB784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7" r="5749"/>
          <a:stretch/>
        </p:blipFill>
        <p:spPr bwMode="auto">
          <a:xfrm>
            <a:off x="3563888" y="1455950"/>
            <a:ext cx="5408567" cy="343053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E9AB12F-81C0-47EE-BDE0-84DCADD5C9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22921" y="1455950"/>
            <a:ext cx="2360241" cy="2916000"/>
          </a:xfrm>
        </p:spPr>
        <p:txBody>
          <a:bodyPr>
            <a:normAutofit/>
          </a:bodyPr>
          <a:lstStyle/>
          <a:p>
            <a:r>
              <a:rPr lang="nb-NO" dirty="0"/>
              <a:t>Oppdaget i 2012 ved LHC i CERN</a:t>
            </a:r>
          </a:p>
          <a:p>
            <a:endParaRPr lang="nb-NO" dirty="0"/>
          </a:p>
          <a:p>
            <a:r>
              <a:rPr lang="nb-NO" dirty="0"/>
              <a:t>Uten </a:t>
            </a:r>
            <a:r>
              <a:rPr lang="nb-NO" dirty="0" err="1"/>
              <a:t>Higgs</a:t>
            </a:r>
            <a:r>
              <a:rPr lang="nb-NO" dirty="0"/>
              <a:t> bosonet er alle partikler i Standardmodellen masseløse</a:t>
            </a:r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pPr marL="0" indent="0">
              <a:buNone/>
            </a:pPr>
            <a:endParaRPr lang="nb-NO" dirty="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149E2F89-341F-4207-A543-373E6017C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920" y="804231"/>
            <a:ext cx="7149480" cy="489701"/>
          </a:xfrm>
        </p:spPr>
        <p:txBody>
          <a:bodyPr anchor="b">
            <a:normAutofit/>
          </a:bodyPr>
          <a:lstStyle/>
          <a:p>
            <a:r>
              <a:rPr lang="nb-NO" dirty="0" err="1"/>
              <a:t>Higgs</a:t>
            </a:r>
            <a:r>
              <a:rPr lang="nb-NO" dirty="0"/>
              <a:t> Bosonet</a:t>
            </a:r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1EDB6E22-8B0E-4F87-AA79-F4ABF72EC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 dirty="0"/>
              <a:t>Universitetet i Bergen</a:t>
            </a:r>
          </a:p>
        </p:txBody>
      </p:sp>
    </p:spTree>
    <p:extLst>
      <p:ext uri="{BB962C8B-B14F-4D97-AF65-F5344CB8AC3E}">
        <p14:creationId xmlns:p14="http://schemas.microsoft.com/office/powerpoint/2010/main" val="338067390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7A165B9-9D8D-44BE-94E2-D81886352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Hvordan oppdager man partikler?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lassholder for innhold 2">
                <a:extLst>
                  <a:ext uri="{FF2B5EF4-FFF2-40B4-BE49-F238E27FC236}">
                    <a16:creationId xmlns:a16="http://schemas.microsoft.com/office/drawing/2014/main" id="{0F429F9E-B460-4E3F-A1A2-221F44E14D8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nb-NO" dirty="0"/>
                  <a:t>Higgs, </a:t>
                </a:r>
                <a:r>
                  <a:rPr lang="nb-NO" dirty="0" err="1"/>
                  <a:t>top</a:t>
                </a:r>
                <a:r>
                  <a:rPr lang="nb-NO" dirty="0"/>
                  <a:t>, W, Z henfaller (nesten) umiddelbart etter produksjon </a:t>
                </a:r>
                <a14:m>
                  <m:oMath xmlns:m="http://schemas.openxmlformats.org/officeDocument/2006/math">
                    <m:r>
                      <a:rPr lang="nb-NO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nb-NO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nb-NO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~ </m:t>
                    </m:r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−20</m:t>
                        </m:r>
                      </m:sup>
                    </m:sSup>
                    <m:r>
                      <a:rPr lang="nb-NO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nb-NO" dirty="0"/>
                  <a:t> </a:t>
                </a:r>
              </a:p>
              <a:p>
                <a:pPr marL="0" indent="0">
                  <a:buNone/>
                </a:pPr>
                <a:r>
                  <a:rPr lang="nb-NO" dirty="0"/>
                  <a:t>De kan da reise en distanse </a:t>
                </a:r>
                <a14:m>
                  <m:oMath xmlns:m="http://schemas.openxmlformats.org/officeDocument/2006/math">
                    <m:r>
                      <a:rPr lang="nb-NO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nb-NO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nb-NO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nb-NO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nb-NO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nb-NO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nb-NO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nb-NO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nb-NO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nb-NO" b="0" i="1" smtClean="0">
                        <a:latin typeface="Cambria Math" panose="02040503050406030204" pitchFamily="18" charset="0"/>
                      </a:rPr>
                      <m:t>~ 3∗</m:t>
                    </m:r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  <m:r>
                      <a:rPr lang="nb-NO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nb-NO" dirty="0"/>
              </a:p>
              <a:p>
                <a:pPr marL="0" indent="0">
                  <a:buNone/>
                </a:pPr>
                <a:endParaRPr lang="nb-NO" dirty="0"/>
              </a:p>
            </p:txBody>
          </p:sp>
        </mc:Choice>
        <mc:Fallback>
          <p:sp>
            <p:nvSpPr>
              <p:cNvPr id="3" name="Plassholder for innhold 2">
                <a:extLst>
                  <a:ext uri="{FF2B5EF4-FFF2-40B4-BE49-F238E27FC236}">
                    <a16:creationId xmlns:a16="http://schemas.microsoft.com/office/drawing/2014/main" id="{0F429F9E-B460-4E3F-A1A2-221F44E14D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239" t="-2510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817DE444-A5D5-4B82-8738-ED372FD83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01949573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7A165B9-9D8D-44BE-94E2-D81886352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Hvordan oppdager man partikler?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ssholder for innhold 2">
                <a:extLst>
                  <a:ext uri="{FF2B5EF4-FFF2-40B4-BE49-F238E27FC236}">
                    <a16:creationId xmlns:a16="http://schemas.microsoft.com/office/drawing/2014/main" id="{0F429F9E-B460-4E3F-A1A2-221F44E14D8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nb-NO" dirty="0"/>
                  <a:t>Higgs, </a:t>
                </a:r>
                <a:r>
                  <a:rPr lang="nb-NO" dirty="0" err="1"/>
                  <a:t>top</a:t>
                </a:r>
                <a:r>
                  <a:rPr lang="nb-NO" dirty="0"/>
                  <a:t>, W, Z henfaller (nesten) umiddelbart etter produksjon </a:t>
                </a:r>
                <a14:m>
                  <m:oMath xmlns:m="http://schemas.openxmlformats.org/officeDocument/2006/math">
                    <m:r>
                      <a:rPr lang="nb-NO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nb-NO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nb-NO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~ </m:t>
                    </m:r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−20</m:t>
                        </m:r>
                      </m:sup>
                    </m:sSup>
                    <m:r>
                      <a:rPr lang="nb-NO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nb-NO" dirty="0"/>
                  <a:t> </a:t>
                </a:r>
              </a:p>
              <a:p>
                <a:pPr marL="0" indent="0">
                  <a:buNone/>
                </a:pPr>
                <a:r>
                  <a:rPr lang="nb-NO" dirty="0"/>
                  <a:t>De kan da reise en distanse </a:t>
                </a:r>
                <a14:m>
                  <m:oMath xmlns:m="http://schemas.openxmlformats.org/officeDocument/2006/math">
                    <m:r>
                      <a:rPr lang="nb-NO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nb-NO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nb-NO" b="0" i="1" smtClean="0">
                        <a:latin typeface="Cambria Math" panose="02040503050406030204" pitchFamily="18" charset="0"/>
                      </a:rPr>
                      <m:t>𝑣𝑡</m:t>
                    </m:r>
                    <m:r>
                      <a:rPr lang="nb-NO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nb-NO" b="0" i="1" smtClean="0">
                        <a:latin typeface="Cambria Math" panose="02040503050406030204" pitchFamily="18" charset="0"/>
                      </a:rPr>
                      <m:t>𝑐𝑡</m:t>
                    </m:r>
                    <m:r>
                      <a:rPr lang="nb-NO" b="0" i="1" smtClean="0">
                        <a:latin typeface="Cambria Math" panose="02040503050406030204" pitchFamily="18" charset="0"/>
                      </a:rPr>
                      <m:t>~ 3∗</m:t>
                    </m:r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  <m:r>
                      <a:rPr lang="nb-NO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nb-NO" b="0" dirty="0"/>
              </a:p>
              <a:p>
                <a:pPr marL="0" indent="0">
                  <a:buNone/>
                </a:pPr>
                <a:endParaRPr lang="nb-NO" dirty="0"/>
              </a:p>
              <a:p>
                <a:pPr marL="0" indent="0">
                  <a:buNone/>
                </a:pPr>
                <a:r>
                  <a:rPr lang="nb-NO" dirty="0"/>
                  <a:t>Vi ser bare </a:t>
                </a:r>
                <a:r>
                  <a:rPr lang="nb-NO" dirty="0" err="1"/>
                  <a:t>henfallsproduktene</a:t>
                </a:r>
                <a:r>
                  <a:rPr lang="nb-NO" dirty="0"/>
                  <a:t> (elektroner, </a:t>
                </a:r>
                <a:r>
                  <a:rPr lang="nb-NO" dirty="0" err="1"/>
                  <a:t>muoner</a:t>
                </a:r>
                <a:r>
                  <a:rPr lang="nb-NO" dirty="0"/>
                  <a:t>, fotoner og diverse </a:t>
                </a:r>
                <a:r>
                  <a:rPr lang="nb-NO" dirty="0" err="1"/>
                  <a:t>semi-stablie</a:t>
                </a:r>
                <a:r>
                  <a:rPr lang="nb-NO" dirty="0"/>
                  <a:t> </a:t>
                </a:r>
                <a:r>
                  <a:rPr lang="nb-NO" dirty="0" err="1"/>
                  <a:t>hadroner</a:t>
                </a:r>
                <a:r>
                  <a:rPr lang="nb-NO" dirty="0"/>
                  <a:t>/mesoner)</a:t>
                </a:r>
              </a:p>
              <a:p>
                <a:pPr marL="0" indent="0">
                  <a:buNone/>
                </a:pPr>
                <a:endParaRPr lang="nb-NO" dirty="0"/>
              </a:p>
              <a:p>
                <a:pPr marL="0" indent="0">
                  <a:buNone/>
                </a:pPr>
                <a:endParaRPr lang="nb-NO" dirty="0"/>
              </a:p>
              <a:p>
                <a:pPr marL="0" indent="0">
                  <a:buNone/>
                </a:pPr>
                <a:endParaRPr lang="nb-NO" dirty="0"/>
              </a:p>
            </p:txBody>
          </p:sp>
        </mc:Choice>
        <mc:Fallback xmlns="">
          <p:sp>
            <p:nvSpPr>
              <p:cNvPr id="3" name="Plassholder for innhold 2">
                <a:extLst>
                  <a:ext uri="{FF2B5EF4-FFF2-40B4-BE49-F238E27FC236}">
                    <a16:creationId xmlns:a16="http://schemas.microsoft.com/office/drawing/2014/main" id="{0F429F9E-B460-4E3F-A1A2-221F44E14D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239" t="-2510" r="-1723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817DE444-A5D5-4B82-8738-ED372FD83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5325867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B3D5392-49E9-4E34-948C-631AEA232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Hvordan oppdager man partikler?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3F6AD942-8555-4413-B706-8F5C14D54A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dirty="0"/>
              <a:t>Vi kan rekonstruere partikler basert på kinematisk informasjon av </a:t>
            </a:r>
            <a:r>
              <a:rPr lang="nb-NO" dirty="0" err="1"/>
              <a:t>henfallspartiklene</a:t>
            </a:r>
            <a:endParaRPr lang="nb-NO" dirty="0"/>
          </a:p>
          <a:p>
            <a:pPr marL="0" indent="0" algn="ctr">
              <a:buNone/>
            </a:pPr>
            <a:r>
              <a:rPr lang="nb-NO" dirty="0"/>
              <a:t> </a:t>
            </a:r>
            <a:r>
              <a:rPr lang="nb-NO" dirty="0" err="1"/>
              <a:t>pp</a:t>
            </a:r>
            <a:r>
              <a:rPr lang="nb-NO" dirty="0"/>
              <a:t>(13TeV) </a:t>
            </a:r>
            <a:r>
              <a:rPr lang="nb-NO" dirty="0">
                <a:sym typeface="Wingdings" panose="05000000000000000000" pitchFamily="2" charset="2"/>
              </a:rPr>
              <a:t> ?  </a:t>
            </a:r>
            <a:r>
              <a:rPr lang="nb-NO" dirty="0" err="1">
                <a:sym typeface="Wingdings" panose="05000000000000000000" pitchFamily="2" charset="2"/>
              </a:rPr>
              <a:t>Henfallspartikler</a:t>
            </a:r>
            <a:endParaRPr lang="nb-NO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nb-NO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b-NO" dirty="0"/>
          </a:p>
          <a:p>
            <a:pPr marL="0" indent="0">
              <a:buNone/>
            </a:pPr>
            <a:endParaRPr lang="nb-NO" dirty="0"/>
          </a:p>
          <a:p>
            <a:pPr marL="0" indent="0">
              <a:buNone/>
            </a:pPr>
            <a:endParaRPr lang="nb-NO" dirty="0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3746D5C1-825B-4E1E-90AC-A03BCDE8E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383549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B3D5392-49E9-4E34-948C-631AEA232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Hvordan oppdager man partikler?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ssholder for innhold 2">
                <a:extLst>
                  <a:ext uri="{FF2B5EF4-FFF2-40B4-BE49-F238E27FC236}">
                    <a16:creationId xmlns:a16="http://schemas.microsoft.com/office/drawing/2014/main" id="{3F6AD942-8555-4413-B706-8F5C14D54AB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nb-NO" dirty="0"/>
                  <a:t>Vi kan rekonstruere partikler basert på kinematisk informasjon av </a:t>
                </a:r>
                <a:r>
                  <a:rPr lang="nb-NO" dirty="0" err="1"/>
                  <a:t>henfallspartiklene</a:t>
                </a:r>
                <a:endParaRPr lang="nb-NO" dirty="0"/>
              </a:p>
              <a:p>
                <a:pPr marL="0" indent="0" algn="ctr">
                  <a:buNone/>
                </a:pPr>
                <a:r>
                  <a:rPr lang="nb-NO" dirty="0"/>
                  <a:t> </a:t>
                </a:r>
                <a:r>
                  <a:rPr lang="nb-NO" dirty="0" err="1"/>
                  <a:t>pp</a:t>
                </a:r>
                <a:r>
                  <a:rPr lang="nb-NO" dirty="0"/>
                  <a:t>(13TeV) </a:t>
                </a:r>
                <a:r>
                  <a:rPr lang="nb-NO" dirty="0">
                    <a:sym typeface="Wingdings" panose="05000000000000000000" pitchFamily="2" charset="2"/>
                  </a:rPr>
                  <a:t> ?  </a:t>
                </a:r>
                <a:r>
                  <a:rPr lang="nb-NO" dirty="0" err="1">
                    <a:sym typeface="Wingdings" panose="05000000000000000000" pitchFamily="2" charset="2"/>
                  </a:rPr>
                  <a:t>Henfallspartikler</a:t>
                </a:r>
                <a:endParaRPr lang="nb-NO" dirty="0"/>
              </a:p>
              <a:p>
                <a:r>
                  <a:rPr lang="nb-NO" dirty="0"/>
                  <a:t>Konservering av </a:t>
                </a:r>
                <a:r>
                  <a:rPr lang="nb-NO" dirty="0" err="1"/>
                  <a:t>momentum</a:t>
                </a:r>
                <a:r>
                  <a:rPr lang="nb-NO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nb-NO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nb-NO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nb-NO" b="0" i="1" smtClean="0">
                        <a:latin typeface="Cambria Math" panose="02040503050406030204" pitchFamily="18" charset="0"/>
                      </a:rPr>
                      <m:t>= </m:t>
                    </m:r>
                    <m:acc>
                      <m:accPr>
                        <m:chr m:val="⃗"/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nb-NO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nb-NO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nb-NO" dirty="0"/>
              </a:p>
              <a:p>
                <a:r>
                  <a:rPr lang="nb-NO" dirty="0"/>
                  <a:t>Konservering av energi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nb-NO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nb-NO" dirty="0"/>
              </a:p>
              <a:p>
                <a:r>
                  <a:rPr lang="nb-NO" dirty="0"/>
                  <a:t>Konservering av ladning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nb-NO" b="0" i="1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nb-NO" dirty="0"/>
              </a:p>
              <a:p>
                <a:r>
                  <a:rPr lang="nb-NO" dirty="0"/>
                  <a:t>Invariant masse (av to partikler)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nb-NO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𝑀𝑐</m:t>
                        </m:r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nb-NO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nb-NO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nb-NO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nb-NO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nb-NO" b="0" i="1" smtClean="0">
                        <a:latin typeface="Cambria Math" panose="02040503050406030204" pitchFamily="18" charset="0"/>
                      </a:rPr>
                      <m:t>+2(</m:t>
                    </m:r>
                    <m:sSub>
                      <m:sSub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nb-NO" b="0" i="1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⃗"/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nb-NO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nb-NO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nb-N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nb-NO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b-NO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nb-NO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acc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nb-NO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nb-NO" dirty="0"/>
              </a:p>
              <a:p>
                <a:pPr marL="0" indent="0">
                  <a:buNone/>
                </a:pPr>
                <a:endParaRPr lang="nb-NO" dirty="0"/>
              </a:p>
            </p:txBody>
          </p:sp>
        </mc:Choice>
        <mc:Fallback xmlns="">
          <p:sp>
            <p:nvSpPr>
              <p:cNvPr id="3" name="Plassholder for innhold 2">
                <a:extLst>
                  <a:ext uri="{FF2B5EF4-FFF2-40B4-BE49-F238E27FC236}">
                    <a16:creationId xmlns:a16="http://schemas.microsoft.com/office/drawing/2014/main" id="{3F6AD942-8555-4413-B706-8F5C14D54AB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239" t="-2510" r="-1292" b="-4184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3746D5C1-825B-4E1E-90AC-A03BCDE8E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dirty="0"/>
              <a:t>Universitetet i Bergen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F6B7B2F3-4EC0-463D-BA9F-2FCA4EC01848}"/>
              </a:ext>
            </a:extLst>
          </p:cNvPr>
          <p:cNvSpPr/>
          <p:nvPr/>
        </p:nvSpPr>
        <p:spPr>
          <a:xfrm>
            <a:off x="5724128" y="2929748"/>
            <a:ext cx="648072" cy="57606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0A78C281-DFCC-437F-BE61-2EF8C2E1DF82}"/>
              </a:ext>
            </a:extLst>
          </p:cNvPr>
          <p:cNvSpPr/>
          <p:nvPr/>
        </p:nvSpPr>
        <p:spPr>
          <a:xfrm>
            <a:off x="6876256" y="2598975"/>
            <a:ext cx="504056" cy="42259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2EB47267-386C-4177-8020-18FEE2C29B09}"/>
              </a:ext>
            </a:extLst>
          </p:cNvPr>
          <p:cNvSpPr/>
          <p:nvPr/>
        </p:nvSpPr>
        <p:spPr>
          <a:xfrm>
            <a:off x="6876256" y="3350562"/>
            <a:ext cx="504056" cy="4225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kstSylinder 7">
                <a:extLst>
                  <a:ext uri="{FF2B5EF4-FFF2-40B4-BE49-F238E27FC236}">
                    <a16:creationId xmlns:a16="http://schemas.microsoft.com/office/drawing/2014/main" id="{E5F80A34-BC04-4D7F-9322-254A6BF807BE}"/>
                  </a:ext>
                </a:extLst>
              </p:cNvPr>
              <p:cNvSpPr txBox="1"/>
              <p:nvPr/>
            </p:nvSpPr>
            <p:spPr>
              <a:xfrm>
                <a:off x="5796136" y="3477215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2400" b="0" i="1" smtClean="0">
                          <a:latin typeface="Cambria Math" panose="02040503050406030204" pitchFamily="18" charset="0"/>
                        </a:rPr>
                        <m:t>𝑀</m:t>
                      </m:r>
                    </m:oMath>
                  </m:oMathPara>
                </a14:m>
                <a:endParaRPr lang="nb-NO" sz="2400" dirty="0"/>
              </a:p>
            </p:txBody>
          </p:sp>
        </mc:Choice>
        <mc:Fallback xmlns="">
          <p:sp>
            <p:nvSpPr>
              <p:cNvPr id="8" name="TekstSylinder 7">
                <a:extLst>
                  <a:ext uri="{FF2B5EF4-FFF2-40B4-BE49-F238E27FC236}">
                    <a16:creationId xmlns:a16="http://schemas.microsoft.com/office/drawing/2014/main" id="{E5F80A34-BC04-4D7F-9322-254A6BF807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3477215"/>
                <a:ext cx="504056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kstSylinder 9">
                <a:extLst>
                  <a:ext uri="{FF2B5EF4-FFF2-40B4-BE49-F238E27FC236}">
                    <a16:creationId xmlns:a16="http://schemas.microsoft.com/office/drawing/2014/main" id="{FBF75711-7F11-4602-A70E-1DD4857AE862}"/>
                  </a:ext>
                </a:extLst>
              </p:cNvPr>
              <p:cNvSpPr txBox="1"/>
              <p:nvPr/>
            </p:nvSpPr>
            <p:spPr>
              <a:xfrm>
                <a:off x="6874835" y="3795263"/>
                <a:ext cx="6480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nb-NO" dirty="0"/>
              </a:p>
            </p:txBody>
          </p:sp>
        </mc:Choice>
        <mc:Fallback xmlns="">
          <p:sp>
            <p:nvSpPr>
              <p:cNvPr id="10" name="TekstSylinder 9">
                <a:extLst>
                  <a:ext uri="{FF2B5EF4-FFF2-40B4-BE49-F238E27FC236}">
                    <a16:creationId xmlns:a16="http://schemas.microsoft.com/office/drawing/2014/main" id="{FBF75711-7F11-4602-A70E-1DD4857AE8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4835" y="3795263"/>
                <a:ext cx="648072" cy="369332"/>
              </a:xfrm>
              <a:prstGeom prst="rect">
                <a:avLst/>
              </a:prstGeom>
              <a:blipFill>
                <a:blip r:embed="rId4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kstSylinder 13">
                <a:extLst>
                  <a:ext uri="{FF2B5EF4-FFF2-40B4-BE49-F238E27FC236}">
                    <a16:creationId xmlns:a16="http://schemas.microsoft.com/office/drawing/2014/main" id="{0827A5AC-C3AA-4708-8D18-1C480120824C}"/>
                  </a:ext>
                </a:extLst>
              </p:cNvPr>
              <p:cNvSpPr txBox="1"/>
              <p:nvPr/>
            </p:nvSpPr>
            <p:spPr>
              <a:xfrm>
                <a:off x="4912871" y="2944994"/>
                <a:ext cx="4572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nb-NO" dirty="0"/>
              </a:p>
            </p:txBody>
          </p:sp>
        </mc:Choice>
        <mc:Fallback xmlns="">
          <p:sp>
            <p:nvSpPr>
              <p:cNvPr id="14" name="TekstSylinder 13">
                <a:extLst>
                  <a:ext uri="{FF2B5EF4-FFF2-40B4-BE49-F238E27FC236}">
                    <a16:creationId xmlns:a16="http://schemas.microsoft.com/office/drawing/2014/main" id="{0827A5AC-C3AA-4708-8D18-1C48012082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2871" y="2944994"/>
                <a:ext cx="4572000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Rett pilkobling 15">
            <a:extLst>
              <a:ext uri="{FF2B5EF4-FFF2-40B4-BE49-F238E27FC236}">
                <a16:creationId xmlns:a16="http://schemas.microsoft.com/office/drawing/2014/main" id="{C32E63CE-78BB-43A7-A3A0-099780E6E4B5}"/>
              </a:ext>
            </a:extLst>
          </p:cNvPr>
          <p:cNvCxnSpPr>
            <a:cxnSpLocks/>
          </p:cNvCxnSpPr>
          <p:nvPr/>
        </p:nvCxnSpPr>
        <p:spPr>
          <a:xfrm flipV="1">
            <a:off x="7365058" y="2211670"/>
            <a:ext cx="807342" cy="49348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tt pilkobling 17">
            <a:extLst>
              <a:ext uri="{FF2B5EF4-FFF2-40B4-BE49-F238E27FC236}">
                <a16:creationId xmlns:a16="http://schemas.microsoft.com/office/drawing/2014/main" id="{4ECE0864-F0C7-4772-8D7A-BC3940F8E160}"/>
              </a:ext>
            </a:extLst>
          </p:cNvPr>
          <p:cNvCxnSpPr>
            <a:cxnSpLocks/>
          </p:cNvCxnSpPr>
          <p:nvPr/>
        </p:nvCxnSpPr>
        <p:spPr>
          <a:xfrm>
            <a:off x="7380312" y="3579815"/>
            <a:ext cx="792088" cy="32379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kstSylinder 20">
                <a:extLst>
                  <a:ext uri="{FF2B5EF4-FFF2-40B4-BE49-F238E27FC236}">
                    <a16:creationId xmlns:a16="http://schemas.microsoft.com/office/drawing/2014/main" id="{D741D90E-49E0-499B-BB28-E274D31FDF5F}"/>
                  </a:ext>
                </a:extLst>
              </p:cNvPr>
              <p:cNvSpPr txBox="1"/>
              <p:nvPr/>
            </p:nvSpPr>
            <p:spPr>
              <a:xfrm>
                <a:off x="7884016" y="3458879"/>
                <a:ext cx="576416" cy="402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nb-NO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nb-NO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nb-NO" dirty="0"/>
              </a:p>
            </p:txBody>
          </p:sp>
        </mc:Choice>
        <mc:Fallback xmlns="">
          <p:sp>
            <p:nvSpPr>
              <p:cNvPr id="21" name="TekstSylinder 20">
                <a:extLst>
                  <a:ext uri="{FF2B5EF4-FFF2-40B4-BE49-F238E27FC236}">
                    <a16:creationId xmlns:a16="http://schemas.microsoft.com/office/drawing/2014/main" id="{D741D90E-49E0-499B-BB28-E274D31FDF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4016" y="3458879"/>
                <a:ext cx="576416" cy="402931"/>
              </a:xfrm>
              <a:prstGeom prst="rect">
                <a:avLst/>
              </a:prstGeom>
              <a:blipFill>
                <a:blip r:embed="rId6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kstSylinder 22">
                <a:extLst>
                  <a:ext uri="{FF2B5EF4-FFF2-40B4-BE49-F238E27FC236}">
                    <a16:creationId xmlns:a16="http://schemas.microsoft.com/office/drawing/2014/main" id="{B9D0B08B-770C-4CB3-8CFA-5B4985D74239}"/>
                  </a:ext>
                </a:extLst>
              </p:cNvPr>
              <p:cNvSpPr txBox="1"/>
              <p:nvPr/>
            </p:nvSpPr>
            <p:spPr>
              <a:xfrm>
                <a:off x="7884368" y="1793482"/>
                <a:ext cx="576064" cy="402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nb-NO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nb-NO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nb-NO" dirty="0"/>
              </a:p>
            </p:txBody>
          </p:sp>
        </mc:Choice>
        <mc:Fallback xmlns="">
          <p:sp>
            <p:nvSpPr>
              <p:cNvPr id="23" name="TekstSylinder 22">
                <a:extLst>
                  <a:ext uri="{FF2B5EF4-FFF2-40B4-BE49-F238E27FC236}">
                    <a16:creationId xmlns:a16="http://schemas.microsoft.com/office/drawing/2014/main" id="{B9D0B08B-770C-4CB3-8CFA-5B4985D742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4368" y="1793482"/>
                <a:ext cx="576064" cy="402931"/>
              </a:xfrm>
              <a:prstGeom prst="rect">
                <a:avLst/>
              </a:prstGeom>
              <a:blipFill>
                <a:blip r:embed="rId7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954156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ATLAS Event Displays: Higgs boson decaying to two b-quarks - CERN Document  Server">
            <a:extLst>
              <a:ext uri="{FF2B5EF4-FFF2-40B4-BE49-F238E27FC236}">
                <a16:creationId xmlns:a16="http://schemas.microsoft.com/office/drawing/2014/main" id="{182697C4-AAB5-4CBC-995E-A280F684B6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2620" y="259200"/>
            <a:ext cx="6995160" cy="461680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id="{ACAD51E9-EE95-40F2-982F-2CBE2F91B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/>
              <a:t>Universitetet i Bergen</a:t>
            </a:r>
          </a:p>
        </p:txBody>
      </p:sp>
    </p:spTree>
    <p:extLst>
      <p:ext uri="{BB962C8B-B14F-4D97-AF65-F5344CB8AC3E}">
        <p14:creationId xmlns:p14="http://schemas.microsoft.com/office/powerpoint/2010/main" val="406535046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118392F-5C9A-4AB6-856D-583F9F2B2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Hvordan oppdager man partikler?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7C3BCD6C-5D8F-44D7-8AC4-93DA05FD92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dirty="0"/>
              <a:t>For hvert </a:t>
            </a:r>
            <a:r>
              <a:rPr lang="nb-NO" dirty="0" err="1"/>
              <a:t>event</a:t>
            </a:r>
            <a:r>
              <a:rPr lang="nb-NO" dirty="0"/>
              <a:t> (protoner som ikke bommer på hverandre) rekonstruer invariant masse og plot</a:t>
            </a:r>
          </a:p>
          <a:p>
            <a:pPr marL="0" indent="0">
              <a:buNone/>
            </a:pPr>
            <a:endParaRPr lang="nb-NO" dirty="0"/>
          </a:p>
          <a:p>
            <a:pPr marL="0" indent="0">
              <a:buNone/>
            </a:pPr>
            <a:endParaRPr lang="nb-NO" dirty="0"/>
          </a:p>
          <a:p>
            <a:endParaRPr lang="nb-NO" dirty="0"/>
          </a:p>
          <a:p>
            <a:pPr marL="0" indent="0">
              <a:buNone/>
            </a:pPr>
            <a:endParaRPr lang="nb-NO" dirty="0"/>
          </a:p>
          <a:p>
            <a:endParaRPr lang="nb-NO" dirty="0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48204FD0-1C12-4750-9D57-73AB146F2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07813675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118392F-5C9A-4AB6-856D-583F9F2B2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920" y="804231"/>
            <a:ext cx="7077472" cy="489701"/>
          </a:xfrm>
        </p:spPr>
        <p:txBody>
          <a:bodyPr anchor="b">
            <a:normAutofit/>
          </a:bodyPr>
          <a:lstStyle/>
          <a:p>
            <a:r>
              <a:rPr lang="nb-NO" dirty="0"/>
              <a:t>Hvordan en oppdagelse kan se ut </a:t>
            </a:r>
          </a:p>
        </p:txBody>
      </p:sp>
      <p:pic>
        <p:nvPicPr>
          <p:cNvPr id="20486" name="Picture 6" descr="New ATLAS measurement of the Higgs Boson mass | ATLAS Experiment at CERN">
            <a:extLst>
              <a:ext uri="{FF2B5EF4-FFF2-40B4-BE49-F238E27FC236}">
                <a16:creationId xmlns:a16="http://schemas.microsoft.com/office/drawing/2014/main" id="{D10B0F38-B8F1-44F1-AB57-3E813B72D1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9528" y="1455950"/>
            <a:ext cx="6204255" cy="29160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48204FD0-1C12-4750-9D57-73AB146F2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/>
              <a:t>Universitetet i Bergen</a:t>
            </a:r>
          </a:p>
        </p:txBody>
      </p:sp>
    </p:spTree>
    <p:extLst>
      <p:ext uri="{BB962C8B-B14F-4D97-AF65-F5344CB8AC3E}">
        <p14:creationId xmlns:p14="http://schemas.microsoft.com/office/powerpoint/2010/main" val="60115723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C3A3E87-5B95-464A-B6A9-D5AA8C2E2CD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55576" y="-596602"/>
            <a:ext cx="1152128" cy="273677"/>
          </a:xfrm>
        </p:spPr>
        <p:txBody>
          <a:bodyPr/>
          <a:lstStyle/>
          <a:p>
            <a:r>
              <a:rPr lang="en-GB" sz="15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</a:t>
            </a:r>
            <a:r>
              <a:rPr lang="en-GB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side</a:t>
            </a:r>
          </a:p>
        </p:txBody>
      </p:sp>
      <p:sp>
        <p:nvSpPr>
          <p:cNvPr id="6" name="Plassholder for tekst 5" descr="Felt som viser nettadresse (uib.no)">
            <a:extLst>
              <a:ext uri="{FF2B5EF4-FFF2-40B4-BE49-F238E27FC236}">
                <a16:creationId xmlns:a16="http://schemas.microsoft.com/office/drawing/2014/main" id="{82E9E5F9-659E-7646-BB31-FB73998E68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b-NO" dirty="0" err="1"/>
              <a:t>uib.no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476331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 descr="Tittelfelt">
            <a:extLst>
              <a:ext uri="{FF2B5EF4-FFF2-40B4-BE49-F238E27FC236}">
                <a16:creationId xmlns:a16="http://schemas.microsoft.com/office/drawing/2014/main" id="{46793E05-183A-EB4E-821C-8A9E958C9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/>
              <a:t>Hva</a:t>
            </a:r>
            <a:r>
              <a:rPr lang="en-GB" dirty="0"/>
              <a:t> er </a:t>
            </a:r>
            <a:r>
              <a:rPr lang="en-GB" dirty="0" err="1"/>
              <a:t>partikkelfysikk</a:t>
            </a:r>
            <a:r>
              <a:rPr lang="en-GB" dirty="0"/>
              <a:t>?  </a:t>
            </a:r>
          </a:p>
        </p:txBody>
      </p:sp>
      <p:sp>
        <p:nvSpPr>
          <p:cNvPr id="6" name="Plassholder for innhold 5" descr="Tekstfelt">
            <a:extLst>
              <a:ext uri="{FF2B5EF4-FFF2-40B4-BE49-F238E27FC236}">
                <a16:creationId xmlns:a16="http://schemas.microsoft.com/office/drawing/2014/main" id="{93F14777-6CD2-644C-89A1-5C9C876E2F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2920" y="1423269"/>
            <a:ext cx="7077472" cy="2916000"/>
          </a:xfrm>
        </p:spPr>
        <p:txBody>
          <a:bodyPr/>
          <a:lstStyle/>
          <a:p>
            <a:r>
              <a:rPr lang="nb-NO" dirty="0"/>
              <a:t>Studiet av de minste objektene i universet</a:t>
            </a:r>
          </a:p>
        </p:txBody>
      </p:sp>
      <p:sp>
        <p:nvSpPr>
          <p:cNvPr id="5" name="Plassholder for bunntekst 4" descr="Felt for enhet/tilhørighet">
            <a:extLst>
              <a:ext uri="{FF2B5EF4-FFF2-40B4-BE49-F238E27FC236}">
                <a16:creationId xmlns:a16="http://schemas.microsoft.com/office/drawing/2014/main" id="{681C0DC5-705E-8540-B656-6905EEBE8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dirty="0"/>
              <a:t>Universitetet i Bergen</a:t>
            </a:r>
          </a:p>
        </p:txBody>
      </p:sp>
      <p:cxnSp>
        <p:nvCxnSpPr>
          <p:cNvPr id="3" name="Rett pilkobling 2">
            <a:extLst>
              <a:ext uri="{FF2B5EF4-FFF2-40B4-BE49-F238E27FC236}">
                <a16:creationId xmlns:a16="http://schemas.microsoft.com/office/drawing/2014/main" id="{69BD0BE2-C009-4613-99E2-D41CAE507AC0}"/>
              </a:ext>
            </a:extLst>
          </p:cNvPr>
          <p:cNvCxnSpPr>
            <a:cxnSpLocks/>
          </p:cNvCxnSpPr>
          <p:nvPr/>
        </p:nvCxnSpPr>
        <p:spPr>
          <a:xfrm>
            <a:off x="899592" y="3219822"/>
            <a:ext cx="7077472" cy="0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Vomiting and diarrhoea in cats | FirstVet">
            <a:extLst>
              <a:ext uri="{FF2B5EF4-FFF2-40B4-BE49-F238E27FC236}">
                <a16:creationId xmlns:a16="http://schemas.microsoft.com/office/drawing/2014/main" id="{119F4A1A-411B-439E-83FE-6D6628CA4C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286" y="2397420"/>
            <a:ext cx="1320124" cy="69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What is Atomic and Nuclear Physics - Definition">
            <a:extLst>
              <a:ext uri="{FF2B5EF4-FFF2-40B4-BE49-F238E27FC236}">
                <a16:creationId xmlns:a16="http://schemas.microsoft.com/office/drawing/2014/main" id="{455A7419-4F76-492F-B731-B30B076A8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872823"/>
            <a:ext cx="2765667" cy="121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Our solar system: The sun information and facts">
            <a:extLst>
              <a:ext uri="{FF2B5EF4-FFF2-40B4-BE49-F238E27FC236}">
                <a16:creationId xmlns:a16="http://schemas.microsoft.com/office/drawing/2014/main" id="{593D7A71-29D8-4D17-8910-6A08D4225D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101635"/>
            <a:ext cx="1320124" cy="99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kstSylinder 8">
                <a:extLst>
                  <a:ext uri="{FF2B5EF4-FFF2-40B4-BE49-F238E27FC236}">
                    <a16:creationId xmlns:a16="http://schemas.microsoft.com/office/drawing/2014/main" id="{090376FD-A618-46DF-90C8-3A882114C96B}"/>
                  </a:ext>
                </a:extLst>
              </p:cNvPr>
              <p:cNvSpPr txBox="1"/>
              <p:nvPr/>
            </p:nvSpPr>
            <p:spPr>
              <a:xfrm>
                <a:off x="2335692" y="3291831"/>
                <a:ext cx="1152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b-NO" dirty="0"/>
                  <a:t>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nb-NO" dirty="0"/>
                  <a:t>m</a:t>
                </a:r>
              </a:p>
            </p:txBody>
          </p:sp>
        </mc:Choice>
        <mc:Fallback>
          <p:sp>
            <p:nvSpPr>
              <p:cNvPr id="9" name="TekstSylinder 8">
                <a:extLst>
                  <a:ext uri="{FF2B5EF4-FFF2-40B4-BE49-F238E27FC236}">
                    <a16:creationId xmlns:a16="http://schemas.microsoft.com/office/drawing/2014/main" id="{090376FD-A618-46DF-90C8-3A882114C9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692" y="3291831"/>
                <a:ext cx="1152128" cy="369332"/>
              </a:xfrm>
              <a:prstGeom prst="rect">
                <a:avLst/>
              </a:prstGeom>
              <a:blipFill>
                <a:blip r:embed="rId6"/>
                <a:stretch>
                  <a:fillRect l="-4233" t="-9836" b="-24590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kstSylinder 9">
            <a:extLst>
              <a:ext uri="{FF2B5EF4-FFF2-40B4-BE49-F238E27FC236}">
                <a16:creationId xmlns:a16="http://schemas.microsoft.com/office/drawing/2014/main" id="{8A48BCEA-F7E1-4F69-A09D-2E2B8150E3C8}"/>
              </a:ext>
            </a:extLst>
          </p:cNvPr>
          <p:cNvSpPr txBox="1"/>
          <p:nvPr/>
        </p:nvSpPr>
        <p:spPr>
          <a:xfrm>
            <a:off x="3923928" y="3291831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~1m </a:t>
            </a:r>
          </a:p>
        </p:txBody>
      </p:sp>
      <p:pic>
        <p:nvPicPr>
          <p:cNvPr id="2060" name="Picture 12">
            <a:extLst>
              <a:ext uri="{FF2B5EF4-FFF2-40B4-BE49-F238E27FC236}">
                <a16:creationId xmlns:a16="http://schemas.microsoft.com/office/drawing/2014/main" id="{DE0F0D39-3B0A-41C0-A65F-1DCDA935D7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89" y="2019111"/>
            <a:ext cx="1587221" cy="1071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kstSylinder 11">
                <a:extLst>
                  <a:ext uri="{FF2B5EF4-FFF2-40B4-BE49-F238E27FC236}">
                    <a16:creationId xmlns:a16="http://schemas.microsoft.com/office/drawing/2014/main" id="{0422BCAB-AAE4-4210-8D4B-55EC69692D0D}"/>
                  </a:ext>
                </a:extLst>
              </p:cNvPr>
              <p:cNvSpPr txBox="1"/>
              <p:nvPr/>
            </p:nvSpPr>
            <p:spPr>
              <a:xfrm>
                <a:off x="559280" y="3291831"/>
                <a:ext cx="158722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b-NO" dirty="0"/>
                  <a:t>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</m:oMath>
                </a14:m>
                <a:r>
                  <a:rPr lang="nb-NO" dirty="0"/>
                  <a:t>m</a:t>
                </a:r>
              </a:p>
            </p:txBody>
          </p:sp>
        </mc:Choice>
        <mc:Fallback>
          <p:sp>
            <p:nvSpPr>
              <p:cNvPr id="12" name="TekstSylinder 11">
                <a:extLst>
                  <a:ext uri="{FF2B5EF4-FFF2-40B4-BE49-F238E27FC236}">
                    <a16:creationId xmlns:a16="http://schemas.microsoft.com/office/drawing/2014/main" id="{0422BCAB-AAE4-4210-8D4B-55EC69692D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280" y="3291831"/>
                <a:ext cx="1587221" cy="369332"/>
              </a:xfrm>
              <a:prstGeom prst="rect">
                <a:avLst/>
              </a:prstGeom>
              <a:blipFill>
                <a:blip r:embed="rId8"/>
                <a:stretch>
                  <a:fillRect l="-3462" t="-9836" b="-24590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Rett linje 6">
            <a:extLst>
              <a:ext uri="{FF2B5EF4-FFF2-40B4-BE49-F238E27FC236}">
                <a16:creationId xmlns:a16="http://schemas.microsoft.com/office/drawing/2014/main" id="{3D60593D-AEB1-4A18-A999-4C3DA8EACAA9}"/>
              </a:ext>
            </a:extLst>
          </p:cNvPr>
          <p:cNvCxnSpPr>
            <a:cxnSpLocks/>
          </p:cNvCxnSpPr>
          <p:nvPr/>
        </p:nvCxnSpPr>
        <p:spPr>
          <a:xfrm flipV="1">
            <a:off x="6802534" y="1293932"/>
            <a:ext cx="0" cy="336605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Sylinder 12">
            <a:extLst>
              <a:ext uri="{FF2B5EF4-FFF2-40B4-BE49-F238E27FC236}">
                <a16:creationId xmlns:a16="http://schemas.microsoft.com/office/drawing/2014/main" id="{B867DA8B-F215-4AC8-90DC-EBFBAC17125A}"/>
              </a:ext>
            </a:extLst>
          </p:cNvPr>
          <p:cNvSpPr txBox="1"/>
          <p:nvPr/>
        </p:nvSpPr>
        <p:spPr>
          <a:xfrm>
            <a:off x="827584" y="4083918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2400" dirty="0"/>
              <a:t>«Stort»</a:t>
            </a:r>
          </a:p>
        </p:txBody>
      </p:sp>
    </p:spTree>
    <p:extLst>
      <p:ext uri="{BB962C8B-B14F-4D97-AF65-F5344CB8AC3E}">
        <p14:creationId xmlns:p14="http://schemas.microsoft.com/office/powerpoint/2010/main" val="3093181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933E2D4-859C-4F5A-BFBD-D3D920CF3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920" y="804231"/>
            <a:ext cx="7077472" cy="489701"/>
          </a:xfrm>
        </p:spPr>
        <p:txBody>
          <a:bodyPr anchor="b">
            <a:normAutofit/>
          </a:bodyPr>
          <a:lstStyle/>
          <a:p>
            <a:pPr algn="ctr"/>
            <a:r>
              <a:rPr lang="nb-NO" dirty="0"/>
              <a:t>Oppbygningen av materie</a:t>
            </a:r>
          </a:p>
        </p:txBody>
      </p:sp>
      <p:pic>
        <p:nvPicPr>
          <p:cNvPr id="3074" name="Picture 2" descr="What is Atomic and Nuclear Physics - Definition">
            <a:extLst>
              <a:ext uri="{FF2B5EF4-FFF2-40B4-BE49-F238E27FC236}">
                <a16:creationId xmlns:a16="http://schemas.microsoft.com/office/drawing/2014/main" id="{23B95593-8D27-47AA-9BE7-56CE968612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48020" y="1455950"/>
            <a:ext cx="6627272" cy="29160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807AD334-F545-486F-B1BB-6E462B4CF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 dirty="0"/>
              <a:t>Universitetet i Bergen</a:t>
            </a:r>
          </a:p>
        </p:txBody>
      </p:sp>
    </p:spTree>
    <p:extLst>
      <p:ext uri="{BB962C8B-B14F-4D97-AF65-F5344CB8AC3E}">
        <p14:creationId xmlns:p14="http://schemas.microsoft.com/office/powerpoint/2010/main" val="711188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933E2D4-859C-4F5A-BFBD-D3D920CF3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920" y="804231"/>
            <a:ext cx="7077472" cy="489701"/>
          </a:xfrm>
        </p:spPr>
        <p:txBody>
          <a:bodyPr anchor="b">
            <a:normAutofit/>
          </a:bodyPr>
          <a:lstStyle/>
          <a:p>
            <a:pPr algn="ctr"/>
            <a:r>
              <a:rPr lang="nb-NO" dirty="0"/>
              <a:t>Oppbygningen av materie</a:t>
            </a:r>
          </a:p>
        </p:txBody>
      </p:sp>
      <p:pic>
        <p:nvPicPr>
          <p:cNvPr id="3074" name="Picture 2" descr="What is Atomic and Nuclear Physics - Definition">
            <a:extLst>
              <a:ext uri="{FF2B5EF4-FFF2-40B4-BE49-F238E27FC236}">
                <a16:creationId xmlns:a16="http://schemas.microsoft.com/office/drawing/2014/main" id="{23B95593-8D27-47AA-9BE7-56CE968612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24014" y="1478343"/>
            <a:ext cx="6627272" cy="29160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807AD334-F545-486F-B1BB-6E462B4CF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4000" y="388800"/>
            <a:ext cx="6336000" cy="385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 dirty="0"/>
              <a:t>Universitetet i Bergen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14AC0F05-F1B0-405B-8BD8-425305F4C1E6}"/>
              </a:ext>
            </a:extLst>
          </p:cNvPr>
          <p:cNvSpPr/>
          <p:nvPr/>
        </p:nvSpPr>
        <p:spPr>
          <a:xfrm>
            <a:off x="5148064" y="1293932"/>
            <a:ext cx="1872208" cy="1061794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840A0DFF-B002-4EF2-81CF-402BC71D43ED}"/>
              </a:ext>
            </a:extLst>
          </p:cNvPr>
          <p:cNvSpPr/>
          <p:nvPr/>
        </p:nvSpPr>
        <p:spPr>
          <a:xfrm>
            <a:off x="6372200" y="2787775"/>
            <a:ext cx="1656184" cy="180020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75387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5C9FD30-150D-4A9F-A2C6-A115BDEE8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636513"/>
            <a:ext cx="7077472" cy="489701"/>
          </a:xfrm>
        </p:spPr>
        <p:txBody>
          <a:bodyPr/>
          <a:lstStyle/>
          <a:p>
            <a:r>
              <a:rPr lang="nb-NO" dirty="0"/>
              <a:t>Krefter i vårt univers</a:t>
            </a:r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1E23E164-262C-45AC-939E-EC225A0ED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  <p:pic>
        <p:nvPicPr>
          <p:cNvPr id="21508" name="Picture 4" descr="The Strong Force for Beginners | ScienceBlogs">
            <a:extLst>
              <a:ext uri="{FF2B5EF4-FFF2-40B4-BE49-F238E27FC236}">
                <a16:creationId xmlns:a16="http://schemas.microsoft.com/office/drawing/2014/main" id="{48BD9F01-960F-403E-857D-DF086706FDD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238680"/>
            <a:ext cx="4680520" cy="291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282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5C9FD30-150D-4A9F-A2C6-A115BDEE8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636513"/>
            <a:ext cx="7077472" cy="489701"/>
          </a:xfrm>
        </p:spPr>
        <p:txBody>
          <a:bodyPr/>
          <a:lstStyle/>
          <a:p>
            <a:r>
              <a:rPr lang="nb-NO" dirty="0"/>
              <a:t>Krefter i vårt univers</a:t>
            </a:r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1E23E164-262C-45AC-939E-EC225A0ED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Universitetet i Bergen</a:t>
            </a:r>
            <a:endParaRPr lang="nb-NO" dirty="0"/>
          </a:p>
        </p:txBody>
      </p:sp>
      <p:pic>
        <p:nvPicPr>
          <p:cNvPr id="21508" name="Picture 4" descr="The Strong Force for Beginners | ScienceBlogs">
            <a:extLst>
              <a:ext uri="{FF2B5EF4-FFF2-40B4-BE49-F238E27FC236}">
                <a16:creationId xmlns:a16="http://schemas.microsoft.com/office/drawing/2014/main" id="{48BD9F01-960F-403E-857D-DF086706FDD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238680"/>
            <a:ext cx="4680520" cy="291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Sylinder 5">
            <a:extLst>
              <a:ext uri="{FF2B5EF4-FFF2-40B4-BE49-F238E27FC236}">
                <a16:creationId xmlns:a16="http://schemas.microsoft.com/office/drawing/2014/main" id="{482C37E9-3FB0-464E-9B4F-EE37D1FFAA6B}"/>
              </a:ext>
            </a:extLst>
          </p:cNvPr>
          <p:cNvSpPr txBox="1"/>
          <p:nvPr/>
        </p:nvSpPr>
        <p:spPr>
          <a:xfrm>
            <a:off x="2339752" y="4154917"/>
            <a:ext cx="10695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Binder</a:t>
            </a:r>
          </a:p>
          <a:p>
            <a:r>
              <a:rPr lang="nb-NO" dirty="0"/>
              <a:t>atomer</a:t>
            </a:r>
          </a:p>
          <a:p>
            <a:r>
              <a:rPr lang="nb-NO" dirty="0"/>
              <a:t>sammen</a:t>
            </a:r>
          </a:p>
        </p:txBody>
      </p:sp>
    </p:spTree>
    <p:extLst>
      <p:ext uri="{BB962C8B-B14F-4D97-AF65-F5344CB8AC3E}">
        <p14:creationId xmlns:p14="http://schemas.microsoft.com/office/powerpoint/2010/main" val="2199541754"/>
      </p:ext>
    </p:extLst>
  </p:cSld>
  <p:clrMapOvr>
    <a:masterClrMapping/>
  </p:clrMapOvr>
</p:sld>
</file>

<file path=ppt/theme/theme1.xml><?xml version="1.0" encoding="utf-8"?>
<a:theme xmlns:a="http://schemas.openxmlformats.org/drawingml/2006/main" name="UiB mal">
  <a:themeElements>
    <a:clrScheme name="UiB fargepalett">
      <a:dk1>
        <a:sysClr val="windowText" lastClr="000000"/>
      </a:dk1>
      <a:lt1>
        <a:srgbClr val="FFFFFF"/>
      </a:lt1>
      <a:dk2>
        <a:srgbClr val="716657"/>
      </a:dk2>
      <a:lt2>
        <a:srgbClr val="F5F5F5"/>
      </a:lt2>
      <a:accent1>
        <a:srgbClr val="DB3F3D"/>
      </a:accent1>
      <a:accent2>
        <a:srgbClr val="4EA0B7"/>
      </a:accent2>
      <a:accent3>
        <a:srgbClr val="789A5B"/>
      </a:accent3>
      <a:accent4>
        <a:srgbClr val="CDAB3F"/>
      </a:accent4>
      <a:accent5>
        <a:srgbClr val="705686"/>
      </a:accent5>
      <a:accent6>
        <a:srgbClr val="847268"/>
      </a:accent6>
      <a:hlink>
        <a:srgbClr val="4EA0B7"/>
      </a:hlink>
      <a:folHlink>
        <a:srgbClr val="004C70"/>
      </a:folHlink>
    </a:clrScheme>
    <a:fontScheme name="UiB Maler 201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</TotalTime>
  <Words>891</Words>
  <Application>Microsoft Office PowerPoint</Application>
  <PresentationFormat>Skjermfremvisning (16:9)</PresentationFormat>
  <Paragraphs>244</Paragraphs>
  <Slides>48</Slides>
  <Notes>7</Notes>
  <HiddenSlides>0</HiddenSlides>
  <MMClips>0</MMClips>
  <ScaleCrop>false</ScaleCrop>
  <HeadingPairs>
    <vt:vector size="6" baseType="variant">
      <vt:variant>
        <vt:lpstr>Brukte skrifter</vt:lpstr>
      </vt:variant>
      <vt:variant>
        <vt:i4>5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48</vt:i4>
      </vt:variant>
    </vt:vector>
  </HeadingPairs>
  <TitlesOfParts>
    <vt:vector size="54" baseType="lpstr">
      <vt:lpstr>Arial</vt:lpstr>
      <vt:lpstr>Arial Black</vt:lpstr>
      <vt:lpstr>Calibri</vt:lpstr>
      <vt:lpstr>Cambria Math</vt:lpstr>
      <vt:lpstr>Times New Roman</vt:lpstr>
      <vt:lpstr>UiB mal</vt:lpstr>
      <vt:lpstr>Masterclass 2022</vt:lpstr>
      <vt:lpstr>Hva er partikkelfysikk?  </vt:lpstr>
      <vt:lpstr>Hva er partikkelfysikk?  </vt:lpstr>
      <vt:lpstr>Hva er partikkelfysikk?  </vt:lpstr>
      <vt:lpstr>Hva er partikkelfysikk?  </vt:lpstr>
      <vt:lpstr>Oppbygningen av materie</vt:lpstr>
      <vt:lpstr>Oppbygningen av materie</vt:lpstr>
      <vt:lpstr>Krefter i vårt univers</vt:lpstr>
      <vt:lpstr>Krefter i vårt univers</vt:lpstr>
      <vt:lpstr>Krefter i vårt univers</vt:lpstr>
      <vt:lpstr>Krefter i vårt univers</vt:lpstr>
      <vt:lpstr>Krefter i vårt univers</vt:lpstr>
      <vt:lpstr>PowerPoint-presentasjon</vt:lpstr>
      <vt:lpstr>PowerPoint-presentasjon</vt:lpstr>
      <vt:lpstr>Hva holder en kjerne sammen?</vt:lpstr>
      <vt:lpstr>Hva holder en kjerne sammen?</vt:lpstr>
      <vt:lpstr>Hva holder en kjerne sammen?</vt:lpstr>
      <vt:lpstr>Gluoner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Uvanlig materie?</vt:lpstr>
      <vt:lpstr>Uvanlig materie?</vt:lpstr>
      <vt:lpstr>Partikkelmasser</vt:lpstr>
      <vt:lpstr>Partikkelmasser</vt:lpstr>
      <vt:lpstr>Henfall &amp; Radioaktivitet</vt:lpstr>
      <vt:lpstr>Henfall &amp; Radioaktivitet</vt:lpstr>
      <vt:lpstr>Henfall &amp; Radioaktivitet</vt:lpstr>
      <vt:lpstr>Henfall &amp; Radioaktivitet</vt:lpstr>
      <vt:lpstr>PowerPoint-presentasjon</vt:lpstr>
      <vt:lpstr>PowerPoint-presentasjon</vt:lpstr>
      <vt:lpstr>Henfall &amp; Radioaktivitet </vt:lpstr>
      <vt:lpstr>Henfall &amp; Radioaktivitet </vt:lpstr>
      <vt:lpstr>PowerPoint-presentasjon</vt:lpstr>
      <vt:lpstr>PowerPoint-presentasjon</vt:lpstr>
      <vt:lpstr>Higgs Bosonet</vt:lpstr>
      <vt:lpstr>Higgs Bosonet</vt:lpstr>
      <vt:lpstr>Hvordan oppdager man partikler?</vt:lpstr>
      <vt:lpstr>Hvordan oppdager man partikler?</vt:lpstr>
      <vt:lpstr>Hvordan oppdager man partikler?</vt:lpstr>
      <vt:lpstr>Hvordan oppdager man partikler?</vt:lpstr>
      <vt:lpstr>PowerPoint-presentasjon</vt:lpstr>
      <vt:lpstr>Hvordan oppdager man partikler?</vt:lpstr>
      <vt:lpstr>Hvordan en oppdagelse kan se ut </vt:lpstr>
      <vt:lpstr>Siste side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Microsoft Office User</dc:creator>
  <cp:lastModifiedBy>Tarje Solberg Hillersøy</cp:lastModifiedBy>
  <cp:revision>71</cp:revision>
  <dcterms:created xsi:type="dcterms:W3CDTF">2020-08-24T13:39:32Z</dcterms:created>
  <dcterms:modified xsi:type="dcterms:W3CDTF">2022-03-24T09:21:14Z</dcterms:modified>
</cp:coreProperties>
</file>