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85" r:id="rId3"/>
    <p:sldId id="286" r:id="rId4"/>
    <p:sldId id="277" r:id="rId5"/>
    <p:sldId id="275" r:id="rId6"/>
    <p:sldId id="279" r:id="rId7"/>
    <p:sldId id="280" r:id="rId8"/>
    <p:sldId id="278" r:id="rId9"/>
    <p:sldId id="282" r:id="rId10"/>
    <p:sldId id="283" r:id="rId11"/>
    <p:sldId id="281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4F837-6B71-45CA-9C24-3B49C9A8CDC4}" type="datetimeFigureOut">
              <a:rPr lang="nb-NO"/>
              <a:t>17.03.2021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80DBD-172E-445D-B985-2122AD73409F}" type="slidenum">
              <a:rPr lang="nb-NO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570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083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42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8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3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 dirty="0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  <a:endParaRPr lang="nb-NO" dirty="0"/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1994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03" y="553771"/>
            <a:ext cx="2798181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10261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276773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05449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2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8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0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6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63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43BDC-0553-40FA-A4DB-EDAAA606CFF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1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88588" y="2719250"/>
            <a:ext cx="6270923" cy="1258529"/>
          </a:xfrm>
        </p:spPr>
        <p:txBody>
          <a:bodyPr/>
          <a:lstStyle/>
          <a:p>
            <a:pPr algn="ctr"/>
            <a:r>
              <a:rPr lang="en-US" dirty="0" err="1">
                <a:cs typeface="Calibri Light"/>
              </a:rPr>
              <a:t>Detektorer</a:t>
            </a:r>
            <a:r>
              <a:rPr lang="en-US" dirty="0">
                <a:cs typeface="Calibri Light"/>
              </a:rPr>
              <a:t> for </a:t>
            </a:r>
            <a:r>
              <a:rPr lang="en-US" dirty="0" err="1">
                <a:cs typeface="Calibri Light"/>
              </a:rPr>
              <a:t>partikkelfysikkeksperimenter</a:t>
            </a:r>
          </a:p>
          <a:p>
            <a:endParaRPr lang="nb-NO" dirty="0">
              <a:cs typeface="Calibri Light"/>
            </a:endParaRPr>
          </a:p>
        </p:txBody>
      </p:sp>
      <p:sp>
        <p:nvSpPr>
          <p:cNvPr id="4" name="Plassholder for tekst 3"/>
          <p:cNvSpPr>
            <a:spLocks noGrp="1"/>
          </p:cNvSpPr>
          <p:nvPr>
            <p:ph type="body" idx="10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b-NO" dirty="0">
                <a:solidFill>
                  <a:srgbClr val="FF0000"/>
                </a:solidFill>
                <a:latin typeface="Georgia"/>
              </a:rPr>
              <a:t>Trygve </a:t>
            </a:r>
            <a:r>
              <a:rPr lang="nb-NO" dirty="0" err="1">
                <a:solidFill>
                  <a:srgbClr val="FF0000"/>
                </a:solidFill>
                <a:latin typeface="Georgia"/>
              </a:rPr>
              <a:t>Buanes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b-NO" dirty="0">
                <a:solidFill>
                  <a:srgbClr val="FF0000"/>
                </a:solidFill>
                <a:latin typeface="Georgia"/>
              </a:rPr>
              <a:t>18. mars 2021</a:t>
            </a:r>
          </a:p>
        </p:txBody>
      </p:sp>
      <p:pic>
        <p:nvPicPr>
          <p:cNvPr id="5" name="Bilde 5" descr="Et bilde som inneholder bygning, utendørs, himmel&#10;&#10;Beskrivelse som er generert med svært høy visshet">
            <a:extLst>
              <a:ext uri="{FF2B5EF4-FFF2-40B4-BE49-F238E27FC236}">
                <a16:creationId xmlns:a16="http://schemas.microsoft.com/office/drawing/2014/main" id="{D58C4069-E610-4EC3-BCB6-5DAFB1503F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3168" r="3168"/>
          <a:stretch/>
        </p:blipFill>
        <p:spPr>
          <a:prstGeom prst="rect">
            <a:avLst/>
          </a:prstGeom>
        </p:spPr>
      </p:pic>
      <p:pic>
        <p:nvPicPr>
          <p:cNvPr id="7" name="Bilde 7">
            <a:extLst>
              <a:ext uri="{FF2B5EF4-FFF2-40B4-BE49-F238E27FC236}">
                <a16:creationId xmlns:a16="http://schemas.microsoft.com/office/drawing/2014/main" id="{0872F3C9-82B8-4025-A902-68539B131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730" y="366347"/>
            <a:ext cx="1094154" cy="110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19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38DCA42-D924-466C-94CC-4A5845DF8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Calibri Light"/>
              </a:rPr>
              <a:t>Missing</a:t>
            </a:r>
            <a:r>
              <a:rPr lang="nb-NO" dirty="0">
                <a:cs typeface="Calibri Light"/>
              </a:rPr>
              <a:t> </a:t>
            </a:r>
            <a:r>
              <a:rPr lang="nb-NO" dirty="0" err="1">
                <a:cs typeface="Calibri Light"/>
              </a:rPr>
              <a:t>transverse</a:t>
            </a:r>
            <a:r>
              <a:rPr lang="nb-NO" dirty="0">
                <a:cs typeface="Calibri Light"/>
              </a:rPr>
              <a:t> </a:t>
            </a:r>
            <a:r>
              <a:rPr lang="nb-NO" dirty="0" err="1">
                <a:cs typeface="Calibri Light"/>
              </a:rPr>
              <a:t>energy</a:t>
            </a:r>
            <a:r>
              <a:rPr lang="nb-NO" dirty="0">
                <a:cs typeface="Calibri Light"/>
              </a:rPr>
              <a:t> (MET)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F47A24-314C-46E5-B31F-2FD8FA772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lnSpcReduction="10000"/>
          </a:bodyPr>
          <a:lstStyle/>
          <a:p>
            <a:r>
              <a:rPr lang="nb-NO" dirty="0">
                <a:cs typeface="Calibri"/>
              </a:rPr>
              <a:t>På grunn av bevaring av bevegelsesmengde må summen av bevegelsesmengde i planet på tvers av kollisjonsretningen summere til 0.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Dersom summen ikke er 0 kalles det som mangler for å få 0 "</a:t>
            </a:r>
            <a:r>
              <a:rPr lang="nb-NO" dirty="0" err="1">
                <a:cs typeface="Calibri"/>
              </a:rPr>
              <a:t>Missing</a:t>
            </a:r>
            <a:r>
              <a:rPr lang="nb-NO" dirty="0">
                <a:cs typeface="Calibri"/>
              </a:rPr>
              <a:t> </a:t>
            </a:r>
            <a:r>
              <a:rPr lang="nb-NO" dirty="0" err="1">
                <a:cs typeface="Calibri"/>
              </a:rPr>
              <a:t>transverse</a:t>
            </a:r>
            <a:r>
              <a:rPr lang="nb-NO" dirty="0">
                <a:cs typeface="Calibri"/>
              </a:rPr>
              <a:t> </a:t>
            </a:r>
            <a:r>
              <a:rPr lang="nb-NO" dirty="0" err="1">
                <a:cs typeface="Calibri"/>
              </a:rPr>
              <a:t>energy</a:t>
            </a:r>
            <a:r>
              <a:rPr lang="nb-NO" dirty="0">
                <a:cs typeface="Calibri"/>
              </a:rPr>
              <a:t>", forkortet MET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Siden </a:t>
            </a:r>
            <a:r>
              <a:rPr lang="nb-NO" dirty="0" err="1">
                <a:cs typeface="Calibri"/>
              </a:rPr>
              <a:t>nøytrinoer</a:t>
            </a:r>
            <a:r>
              <a:rPr lang="nb-NO" dirty="0">
                <a:cs typeface="Calibri"/>
              </a:rPr>
              <a:t> ikke avsetter energi i detektoren vil de forårsake MET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Mange forslag til ny fysikk inneholder andre partikler som også forårsaker MET</a:t>
            </a:r>
          </a:p>
        </p:txBody>
      </p:sp>
      <p:pic>
        <p:nvPicPr>
          <p:cNvPr id="5" name="Bilde 5" descr="Et bilde som inneholder sitter, LEGO, bord, innendørs&#10;&#10;Beskrivelse som er generert med høy visshet">
            <a:extLst>
              <a:ext uri="{FF2B5EF4-FFF2-40B4-BE49-F238E27FC236}">
                <a16:creationId xmlns:a16="http://schemas.microsoft.com/office/drawing/2014/main" id="{BD8052E2-D7E8-4692-B4A7-E975DD01ACC6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91935" y="2141782"/>
            <a:ext cx="5256000" cy="347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73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BA5B22F-DC7C-4539-9FA8-2A93D344B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>
                <a:cs typeface="Calibri Light"/>
              </a:rPr>
              <a:t>HYPATIA – </a:t>
            </a:r>
            <a:r>
              <a:rPr lang="nb-NO" sz="3200" b="1" dirty="0" err="1">
                <a:cs typeface="Calibri Light"/>
              </a:rPr>
              <a:t>HY</a:t>
            </a:r>
            <a:r>
              <a:rPr lang="nb-NO" sz="3200" dirty="0" err="1">
                <a:cs typeface="Calibri Light"/>
              </a:rPr>
              <a:t>brid</a:t>
            </a:r>
            <a:r>
              <a:rPr lang="nb-NO" sz="3200" dirty="0">
                <a:cs typeface="Calibri Light"/>
              </a:rPr>
              <a:t> </a:t>
            </a:r>
            <a:r>
              <a:rPr lang="nb-NO" sz="3200" b="1" dirty="0" err="1">
                <a:cs typeface="Calibri Light"/>
              </a:rPr>
              <a:t>P</a:t>
            </a:r>
            <a:r>
              <a:rPr lang="nb-NO" sz="3200" dirty="0" err="1">
                <a:cs typeface="Calibri Light"/>
              </a:rPr>
              <a:t>upil’s</a:t>
            </a:r>
            <a:r>
              <a:rPr lang="nb-NO" sz="3200" dirty="0">
                <a:cs typeface="Calibri Light"/>
              </a:rPr>
              <a:t> </a:t>
            </a:r>
            <a:r>
              <a:rPr lang="nb-NO" sz="3200" b="1" dirty="0">
                <a:cs typeface="Calibri Light"/>
              </a:rPr>
              <a:t>A</a:t>
            </a:r>
            <a:r>
              <a:rPr lang="nb-NO" sz="3200" dirty="0">
                <a:cs typeface="Calibri Light"/>
              </a:rPr>
              <a:t>nalysis </a:t>
            </a:r>
            <a:r>
              <a:rPr lang="nb-NO" sz="3200" b="1" dirty="0" err="1">
                <a:cs typeface="Calibri Light"/>
              </a:rPr>
              <a:t>T</a:t>
            </a:r>
            <a:r>
              <a:rPr lang="nb-NO" sz="3200" dirty="0" err="1">
                <a:cs typeface="Calibri Light"/>
              </a:rPr>
              <a:t>ool</a:t>
            </a:r>
            <a:r>
              <a:rPr lang="nb-NO" sz="3200" dirty="0">
                <a:cs typeface="Calibri Light"/>
              </a:rPr>
              <a:t> for </a:t>
            </a:r>
            <a:r>
              <a:rPr lang="nb-NO" sz="3200" b="1" dirty="0" err="1">
                <a:cs typeface="Calibri Light"/>
              </a:rPr>
              <a:t>I</a:t>
            </a:r>
            <a:r>
              <a:rPr lang="nb-NO" sz="3200" dirty="0" err="1">
                <a:cs typeface="Calibri Light"/>
              </a:rPr>
              <a:t>nteractions</a:t>
            </a:r>
            <a:r>
              <a:rPr lang="nb-NO" sz="3200" dirty="0">
                <a:cs typeface="Calibri Light"/>
              </a:rPr>
              <a:t> in </a:t>
            </a:r>
            <a:r>
              <a:rPr lang="nb-NO" sz="3200" b="1" dirty="0">
                <a:cs typeface="Calibri Light"/>
              </a:rPr>
              <a:t>A</a:t>
            </a:r>
            <a:r>
              <a:rPr lang="nb-NO" sz="3200" dirty="0">
                <a:cs typeface="Calibri Light"/>
              </a:rPr>
              <a:t>TLAS</a:t>
            </a:r>
            <a:endParaRPr lang="nb-NO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19" y="1215624"/>
            <a:ext cx="9264762" cy="5642376"/>
          </a:xfrm>
        </p:spPr>
      </p:pic>
    </p:spTree>
    <p:extLst>
      <p:ext uri="{BB962C8B-B14F-4D97-AF65-F5344CB8AC3E}">
        <p14:creationId xmlns:p14="http://schemas.microsoft.com/office/powerpoint/2010/main" val="268202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EE3ADBF-F35F-45A1-BBCC-FDD4697BA3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971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F81C8C9-1C68-4E84-852B-1E5D2415C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Calibri Light"/>
              </a:rPr>
              <a:t>CERN og LHC</a:t>
            </a:r>
            <a:endParaRPr lang="nb-NO" dirty="0"/>
          </a:p>
        </p:txBody>
      </p:sp>
      <p:pic>
        <p:nvPicPr>
          <p:cNvPr id="8" name="Bilde 8" descr="Et bilde som inneholder utendørs, natur, visning&#10;&#10;Beskrivelse som er generert med svært høy visshet">
            <a:extLst>
              <a:ext uri="{FF2B5EF4-FFF2-40B4-BE49-F238E27FC236}">
                <a16:creationId xmlns:a16="http://schemas.microsoft.com/office/drawing/2014/main" id="{08C6865B-662D-4165-8B3E-995DD586F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404" y="1401464"/>
            <a:ext cx="4906937" cy="5020645"/>
          </a:xfrm>
          <a:prstGeom prst="rect">
            <a:avLst/>
          </a:prstGeom>
        </p:spPr>
      </p:pic>
      <p:pic>
        <p:nvPicPr>
          <p:cNvPr id="6" name="Bilde 6">
            <a:extLst>
              <a:ext uri="{FF2B5EF4-FFF2-40B4-BE49-F238E27FC236}">
                <a16:creationId xmlns:a16="http://schemas.microsoft.com/office/drawing/2014/main" id="{77AF4C5B-92E0-4D0F-B1BF-64AF311E7D91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/>
          <a:stretch>
            <a:fillRect/>
          </a:stretch>
        </p:blipFill>
        <p:spPr>
          <a:xfrm>
            <a:off x="7161182" y="1410183"/>
            <a:ext cx="3869284" cy="499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83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6">
            <a:extLst>
              <a:ext uri="{FF2B5EF4-FFF2-40B4-BE49-F238E27FC236}">
                <a16:creationId xmlns:a16="http://schemas.microsoft.com/office/drawing/2014/main" id="{EC0FC48A-AF41-451A-8568-07D5FFF25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0261" y="362585"/>
            <a:ext cx="8595784" cy="643413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81E9AF3C-2EE3-49B4-9CA0-178584A21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Calibri Light"/>
              </a:rPr>
              <a:t>ATLAS-detektoren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8783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 6">
            <a:extLst>
              <a:ext uri="{FF2B5EF4-FFF2-40B4-BE49-F238E27FC236}">
                <a16:creationId xmlns:a16="http://schemas.microsoft.com/office/drawing/2014/main" id="{DEA216ED-7EE2-4745-A42C-F3EB2DE5C7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57388"/>
              </p:ext>
            </p:extLst>
          </p:nvPr>
        </p:nvGraphicFramePr>
        <p:xfrm>
          <a:off x="889000" y="722923"/>
          <a:ext cx="10144760" cy="3235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Elektromagnetisk kraft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Svak kraft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Sterk kraft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sz="1800" b="0" i="0" u="none" strike="noStrike" noProof="0" dirty="0">
                          <a:latin typeface="Calibri"/>
                        </a:rPr>
                        <a:t>±</a:t>
                      </a:r>
                      <a:r>
                        <a:rPr lang="nb-NO" dirty="0"/>
                        <a:t>, µ</a:t>
                      </a:r>
                      <a:r>
                        <a:rPr lang="nb-NO" sz="1800" b="0" i="0" u="none" strike="noStrike" noProof="0" dirty="0">
                          <a:latin typeface="Calibri"/>
                        </a:rPr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Lepton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Kraftbærer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Lepton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π±, K</a:t>
                      </a:r>
                      <a:r>
                        <a:rPr lang="nb-NO" sz="1800" b="0" i="0" u="none" strike="noStrike" noProof="0" dirty="0">
                          <a:latin typeface="Calibri"/>
                        </a:rPr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sz="1800" b="0" i="0" u="none" strike="noStrike" noProof="0" dirty="0">
                          <a:latin typeface="Calibri"/>
                        </a:rPr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 err="1"/>
                        <a:t>Baryon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 err="1"/>
                        <a:t>Baryon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10" name="Bilde 10">
            <a:extLst>
              <a:ext uri="{FF2B5EF4-FFF2-40B4-BE49-F238E27FC236}">
                <a16:creationId xmlns:a16="http://schemas.microsoft.com/office/drawing/2014/main" id="{B1BDFDA8-298D-4144-BCDE-E10849A31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83" y="2261212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38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D3D1FD-DE10-41FE-ADE0-4290DDD67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Calibri Light"/>
              </a:rPr>
              <a:t>Oppbygging av en detektor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4DFD18D-D022-4D1E-9F39-C3AD84A26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Calibri"/>
              </a:rPr>
              <a:t>Detektoren er en sylinder med kollisjonspunktet i sentrum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Ulike lag i detektoren har ansvar for ulike typer målinger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Rekkefølgen på lagene er slik at lag som forstyrrer partiklene minst er innerst</a:t>
            </a:r>
          </a:p>
        </p:txBody>
      </p:sp>
      <p:pic>
        <p:nvPicPr>
          <p:cNvPr id="5" name="Bilde 5">
            <a:extLst>
              <a:ext uri="{FF2B5EF4-FFF2-40B4-BE49-F238E27FC236}">
                <a16:creationId xmlns:a16="http://schemas.microsoft.com/office/drawing/2014/main" id="{0B9D1494-D17D-44E6-8C82-BA25776A40F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91935" y="1624348"/>
            <a:ext cx="5256000" cy="450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66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715FE52-E10B-4090-A366-996D9CCF2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Calibri Light"/>
              </a:rPr>
              <a:t>Spordetektor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81EEC7-AD24-4C92-BEA3-7AA9E5496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Calibri"/>
              </a:rPr>
              <a:t>Detektor som består av en rekke lag der alle ladde partikler setter igjen et lite "merke" i hvert lag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"Connect </a:t>
            </a:r>
            <a:r>
              <a:rPr lang="nb-NO" dirty="0" err="1">
                <a:cs typeface="Calibri"/>
              </a:rPr>
              <a:t>the</a:t>
            </a:r>
            <a:r>
              <a:rPr lang="nb-NO" dirty="0">
                <a:cs typeface="Calibri"/>
              </a:rPr>
              <a:t> </a:t>
            </a:r>
            <a:r>
              <a:rPr lang="nb-NO" dirty="0" err="1">
                <a:cs typeface="Calibri"/>
              </a:rPr>
              <a:t>dots</a:t>
            </a:r>
            <a:r>
              <a:rPr lang="nb-NO" dirty="0">
                <a:cs typeface="Calibri"/>
              </a:rPr>
              <a:t>" gir spor som viser hvor en partikkel gikk gjennom detektoren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Spordetektoren sitter i et sterkt magnetfelt som får partikkelbanene til å krummes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Ved å måle krumningen til en partikkelbane finner vi bevegelsesmengden den hadde</a:t>
            </a:r>
          </a:p>
        </p:txBody>
      </p:sp>
      <p:pic>
        <p:nvPicPr>
          <p:cNvPr id="7" name="Bilde 7">
            <a:extLst>
              <a:ext uri="{FF2B5EF4-FFF2-40B4-BE49-F238E27FC236}">
                <a16:creationId xmlns:a16="http://schemas.microsoft.com/office/drawing/2014/main" id="{FBC894ED-5828-4BBC-AA9C-034A7B4B3B16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70698" y="1353446"/>
            <a:ext cx="5274310" cy="52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73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27BB0B4-FFF8-4933-B7AE-34CA8571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Calibri Light"/>
              </a:rPr>
              <a:t>Elektromagnetisk kalorimeter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79F9168-8F9F-4A5A-AF56-80564E55D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Calibri"/>
              </a:rPr>
              <a:t>Elektroner og fotoner stoppes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Energien til partiklene absorberes av kalorimeteret og kan derfor måles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Kalorimeteret er delt i små celler som forteller hvor energien ble avsatt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Andre partikler har for stor gjennomtrengningsevne og blir ikke stoppet (men setter igjen litt energi)</a:t>
            </a:r>
          </a:p>
          <a:p>
            <a:endParaRPr lang="nb-NO" dirty="0">
              <a:cs typeface="Calibri"/>
            </a:endParaRPr>
          </a:p>
          <a:p>
            <a:endParaRPr lang="nb-NO" dirty="0">
              <a:cs typeface="Calibri"/>
            </a:endParaRPr>
          </a:p>
        </p:txBody>
      </p:sp>
      <p:pic>
        <p:nvPicPr>
          <p:cNvPr id="7" name="Bilde 7" descr="Et bilde som inneholder sitter, innendørs&#10;&#10;Beskrivelse som er generert med høy visshet">
            <a:extLst>
              <a:ext uri="{FF2B5EF4-FFF2-40B4-BE49-F238E27FC236}">
                <a16:creationId xmlns:a16="http://schemas.microsoft.com/office/drawing/2014/main" id="{BBFC2C72-FEA4-476E-B52E-24F20AEDCB75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590506" y="1347788"/>
            <a:ext cx="50577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994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827603-4F7D-4D32-8DB2-5CF9A40EE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Calibri Light"/>
              </a:rPr>
              <a:t>Hadronsk</a:t>
            </a:r>
            <a:r>
              <a:rPr lang="nb-NO" dirty="0">
                <a:cs typeface="Calibri Light"/>
              </a:rPr>
              <a:t> kalorimeter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F488551-4310-4230-8BFC-53710014F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Calibri"/>
              </a:rPr>
              <a:t>Partikler som er laget av </a:t>
            </a:r>
            <a:r>
              <a:rPr lang="nb-NO" dirty="0" err="1">
                <a:cs typeface="Calibri"/>
              </a:rPr>
              <a:t>kvarker</a:t>
            </a:r>
            <a:r>
              <a:rPr lang="nb-NO" dirty="0">
                <a:cs typeface="Calibri"/>
              </a:rPr>
              <a:t> (mesoner og </a:t>
            </a:r>
            <a:r>
              <a:rPr lang="nb-NO" dirty="0" err="1">
                <a:cs typeface="Calibri"/>
              </a:rPr>
              <a:t>baryoner</a:t>
            </a:r>
            <a:r>
              <a:rPr lang="nb-NO" dirty="0">
                <a:cs typeface="Calibri" panose="020F0502020204030204"/>
              </a:rPr>
              <a:t>) blir stoppes og energien måles</a:t>
            </a:r>
          </a:p>
          <a:p>
            <a:endParaRPr lang="nb-NO" dirty="0">
              <a:cs typeface="Calibri" panose="020F0502020204030204"/>
            </a:endParaRPr>
          </a:p>
          <a:p>
            <a:r>
              <a:rPr lang="nb-NO" dirty="0">
                <a:cs typeface="Calibri" panose="020F0502020204030204"/>
              </a:rPr>
              <a:t>Større celler enn elektromagnetisk kalorimeter, men fremdele bra måling av hvor energien ble avsatt</a:t>
            </a:r>
          </a:p>
          <a:p>
            <a:endParaRPr lang="nb-NO" dirty="0">
              <a:cs typeface="Calibri" panose="020F0502020204030204"/>
            </a:endParaRPr>
          </a:p>
          <a:p>
            <a:r>
              <a:rPr lang="nb-NO" dirty="0">
                <a:cs typeface="Calibri" panose="020F0502020204030204"/>
              </a:rPr>
              <a:t>Myoner har for stor gjennomtrengningsevne til å bli stoppet</a:t>
            </a:r>
          </a:p>
        </p:txBody>
      </p:sp>
      <p:pic>
        <p:nvPicPr>
          <p:cNvPr id="5" name="Bilde 5" descr="Et bilde som inneholder innendørs&#10;&#10;Beskrivelse som er generert med svært høy visshet">
            <a:extLst>
              <a:ext uri="{FF2B5EF4-FFF2-40B4-BE49-F238E27FC236}">
                <a16:creationId xmlns:a16="http://schemas.microsoft.com/office/drawing/2014/main" id="{942656DB-5713-4398-A714-8F2D3948000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939763" y="1347919"/>
            <a:ext cx="4360345" cy="50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94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98A4E3D-DCBD-4010-8070-826B1EE73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/>
          <a:p>
            <a:r>
              <a:rPr lang="nb-NO" dirty="0">
                <a:cs typeface="Calibri Light"/>
              </a:rPr>
              <a:t>Myonspektrometer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D176BC6-B075-4D90-84E6-4E3BDBADF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</p:spPr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Calibri"/>
              </a:rPr>
              <a:t>Spordetektor som fungerer temmelig likt til den innerste detektoren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Siden andre partikler er stoppet før de kommer til myonspektrometeret betyr spor her at et myon har passert</a:t>
            </a:r>
          </a:p>
          <a:p>
            <a:endParaRPr lang="nb-NO" dirty="0">
              <a:cs typeface="Calibri"/>
            </a:endParaRPr>
          </a:p>
          <a:p>
            <a:r>
              <a:rPr lang="nb-NO" dirty="0">
                <a:cs typeface="Calibri"/>
              </a:rPr>
              <a:t>(</a:t>
            </a:r>
            <a:r>
              <a:rPr lang="nb-NO" dirty="0" err="1">
                <a:cs typeface="Calibri"/>
              </a:rPr>
              <a:t>Nøytrinoer</a:t>
            </a:r>
            <a:r>
              <a:rPr lang="nb-NO" dirty="0">
                <a:cs typeface="Calibri"/>
              </a:rPr>
              <a:t> passerer også her, men setter ikke igjen spor)</a:t>
            </a:r>
          </a:p>
        </p:txBody>
      </p:sp>
      <p:pic>
        <p:nvPicPr>
          <p:cNvPr id="7" name="Bilde 7" descr="Et bilde som inneholder sykkel, bygning, paraply, innendørs&#10;&#10;Beskrivelse som er generert med svært høy visshet">
            <a:extLst>
              <a:ext uri="{FF2B5EF4-FFF2-40B4-BE49-F238E27FC236}">
                <a16:creationId xmlns:a16="http://schemas.microsoft.com/office/drawing/2014/main" id="{1A39354E-4102-46D3-9735-0FA2AB8AA582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91935" y="2124919"/>
            <a:ext cx="5256000" cy="3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14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375</Words>
  <Application>Microsoft Office PowerPoint</Application>
  <PresentationFormat>Widescreen</PresentationFormat>
  <Paragraphs>83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Office-tema</vt:lpstr>
      <vt:lpstr>Detektorer for partikkelfysikkeksperimenter </vt:lpstr>
      <vt:lpstr>CERN og LHC</vt:lpstr>
      <vt:lpstr>ATLAS-detektoren</vt:lpstr>
      <vt:lpstr>PowerPoint Presentation</vt:lpstr>
      <vt:lpstr>Oppbygging av en detektor</vt:lpstr>
      <vt:lpstr>Spordetektor</vt:lpstr>
      <vt:lpstr>Elektromagnetisk kalorimeter</vt:lpstr>
      <vt:lpstr>Hadronsk kalorimeter</vt:lpstr>
      <vt:lpstr>Myonspektrometer</vt:lpstr>
      <vt:lpstr>Missing transverse energy (MET)</vt:lpstr>
      <vt:lpstr>HYPATIA – HYbrid Pupil’s Analysis Tool for Interactions in ATLAS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/>
  <cp:lastModifiedBy>Trygve Buanes</cp:lastModifiedBy>
  <cp:revision>1064</cp:revision>
  <dcterms:created xsi:type="dcterms:W3CDTF">2012-08-10T12:39:23Z</dcterms:created>
  <dcterms:modified xsi:type="dcterms:W3CDTF">2021-03-17T15:17:55Z</dcterms:modified>
</cp:coreProperties>
</file>