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1360" r:id="rId2"/>
    <p:sldId id="1363" r:id="rId3"/>
    <p:sldId id="1393" r:id="rId4"/>
    <p:sldId id="1350" r:id="rId5"/>
    <p:sldId id="1351" r:id="rId6"/>
    <p:sldId id="1352" r:id="rId7"/>
    <p:sldId id="1003" r:id="rId8"/>
    <p:sldId id="1149" r:id="rId9"/>
    <p:sldId id="1376" r:id="rId10"/>
    <p:sldId id="1374" r:id="rId11"/>
    <p:sldId id="1359" r:id="rId12"/>
    <p:sldId id="1365" r:id="rId13"/>
    <p:sldId id="1366" r:id="rId14"/>
    <p:sldId id="1367" r:id="rId15"/>
    <p:sldId id="1380" r:id="rId16"/>
    <p:sldId id="1392" r:id="rId17"/>
    <p:sldId id="1353" r:id="rId18"/>
    <p:sldId id="1209" r:id="rId19"/>
    <p:sldId id="1354" r:id="rId20"/>
    <p:sldId id="1186" r:id="rId21"/>
    <p:sldId id="1178" r:id="rId22"/>
    <p:sldId id="1179" r:id="rId23"/>
    <p:sldId id="1208" r:id="rId24"/>
    <p:sldId id="1215" r:id="rId25"/>
    <p:sldId id="1218" r:id="rId26"/>
    <p:sldId id="1342" r:id="rId27"/>
    <p:sldId id="1190" r:id="rId28"/>
    <p:sldId id="1370" r:id="rId29"/>
    <p:sldId id="1333" r:id="rId30"/>
    <p:sldId id="1337" r:id="rId31"/>
    <p:sldId id="1400" r:id="rId32"/>
    <p:sldId id="1401" r:id="rId33"/>
    <p:sldId id="1402" r:id="rId34"/>
    <p:sldId id="1404" r:id="rId35"/>
    <p:sldId id="1375" r:id="rId36"/>
    <p:sldId id="1227" r:id="rId37"/>
    <p:sldId id="1343" r:id="rId38"/>
    <p:sldId id="1228" r:id="rId39"/>
    <p:sldId id="1356" r:id="rId40"/>
    <p:sldId id="1345" r:id="rId41"/>
    <p:sldId id="1254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59EED491-44AB-0746-87D5-044C098D9107}">
          <p14:sldIdLst>
            <p14:sldId id="1360"/>
            <p14:sldId id="1363"/>
            <p14:sldId id="1393"/>
            <p14:sldId id="1350"/>
            <p14:sldId id="1351"/>
            <p14:sldId id="1352"/>
            <p14:sldId id="1003"/>
            <p14:sldId id="1149"/>
            <p14:sldId id="1376"/>
            <p14:sldId id="1374"/>
            <p14:sldId id="1359"/>
            <p14:sldId id="1365"/>
            <p14:sldId id="1366"/>
            <p14:sldId id="1367"/>
            <p14:sldId id="1380"/>
            <p14:sldId id="1392"/>
            <p14:sldId id="1353"/>
            <p14:sldId id="1209"/>
            <p14:sldId id="1354"/>
            <p14:sldId id="1186"/>
            <p14:sldId id="1178"/>
            <p14:sldId id="1179"/>
            <p14:sldId id="1208"/>
            <p14:sldId id="1215"/>
            <p14:sldId id="1218"/>
            <p14:sldId id="1342"/>
            <p14:sldId id="1190"/>
            <p14:sldId id="1370"/>
            <p14:sldId id="1333"/>
            <p14:sldId id="1337"/>
            <p14:sldId id="1400"/>
            <p14:sldId id="1401"/>
            <p14:sldId id="1402"/>
            <p14:sldId id="1404"/>
            <p14:sldId id="1375"/>
            <p14:sldId id="1227"/>
            <p14:sldId id="1343"/>
            <p14:sldId id="1228"/>
            <p14:sldId id="1356"/>
            <p14:sldId id="1345"/>
            <p14:sldId id="1254"/>
          </p14:sldIdLst>
        </p14:section>
        <p14:section name="Backups" id="{7E354F38-ABBE-9842-801F-DD8EF7A1A40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66"/>
    <a:srgbClr val="BBE0E3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88" y="-7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2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2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fld id="{9B1B5458-D026-4E47-9F9B-884B42F1AF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452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4AE910-BB06-6744-8888-7123EF209066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616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E7EDE1-F18D-B14C-8F95-590B4A110D10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871426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71427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Coefficients chosen to reproduce SM in limit of unit coefficients a, </a:t>
            </a:r>
            <a:r>
              <a:rPr lang="en-US" dirty="0" err="1" smtClean="0"/>
              <a:t>c</a:t>
            </a:r>
            <a:r>
              <a:rPr lang="en-US" dirty="0" smtClean="0"/>
              <a:t>, </a:t>
            </a:r>
            <a:r>
              <a:rPr lang="en-US" dirty="0" err="1" smtClean="0"/>
              <a:t>b</a:t>
            </a:r>
            <a:r>
              <a:rPr lang="en-US" dirty="0" smtClean="0"/>
              <a:t> etc. To follow this talk all you really need to remember is that a </a:t>
            </a:r>
            <a:r>
              <a:rPr lang="en-US" dirty="0" err="1" smtClean="0"/>
              <a:t>parametrizes</a:t>
            </a:r>
            <a:r>
              <a:rPr lang="en-US" dirty="0" smtClean="0"/>
              <a:t> the gauge couplings of the scalar and </a:t>
            </a:r>
            <a:r>
              <a:rPr lang="en-US" dirty="0" err="1" smtClean="0"/>
              <a:t>c</a:t>
            </a:r>
            <a:r>
              <a:rPr lang="en-US" dirty="0" smtClean="0"/>
              <a:t> </a:t>
            </a:r>
            <a:r>
              <a:rPr lang="en-US" dirty="0" err="1" smtClean="0"/>
              <a:t>parametrizes</a:t>
            </a:r>
            <a:r>
              <a:rPr lang="en-US" dirty="0" smtClean="0"/>
              <a:t> its </a:t>
            </a:r>
            <a:r>
              <a:rPr lang="en-US" dirty="0" err="1" smtClean="0"/>
              <a:t>fermionic</a:t>
            </a:r>
            <a:r>
              <a:rPr lang="en-US" dirty="0" smtClean="0"/>
              <a:t> couplings.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F869BA-2A76-A742-96C1-DE58DEB4202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AAFDDC-363C-1A4B-8E90-2A077EB1B244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8755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79BE0D-6996-074E-A95D-4ECD2ABD5BB3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2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03E059-911A-D341-AF1B-8D460E8FE3D3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65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CA7696-0579-1548-A049-71A8B47D1231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62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73E71BF-D918-0A4D-A009-3C4894D630E3}" type="slidenum">
              <a:rPr lang="en-US" b="0"/>
              <a:pPr eaLnBrk="1" hangingPunct="1"/>
              <a:t>10</a:t>
            </a:fld>
            <a:endParaRPr lang="en-US" b="0"/>
          </a:p>
        </p:txBody>
      </p:sp>
      <p:sp>
        <p:nvSpPr>
          <p:cNvPr id="419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A68810F4-89D3-3641-8C4C-EF1D0A62AAB7}" type="slidenum">
              <a:rPr lang="en-US" b="0"/>
              <a:pPr eaLnBrk="1" hangingPunct="1">
                <a:defRPr/>
              </a:pPr>
              <a:t>13</a:t>
            </a:fld>
            <a:endParaRPr lang="en-US" b="0"/>
          </a:p>
        </p:txBody>
      </p:sp>
      <p:sp>
        <p:nvSpPr>
          <p:cNvPr id="911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A0180DA6-4698-2A48-831E-1ADDB3FBAC94}" type="slidenum">
              <a:rPr lang="en-US" b="0"/>
              <a:pPr eaLnBrk="1" hangingPunct="1">
                <a:defRPr/>
              </a:pPr>
              <a:t>14</a:t>
            </a:fld>
            <a:endParaRPr lang="en-US" b="0"/>
          </a:p>
        </p:txBody>
      </p:sp>
      <p:sp>
        <p:nvSpPr>
          <p:cNvPr id="1280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9B64D6-4251-1643-AB3B-640756841393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63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3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fld id="{AA4F2AE4-0EF6-184A-8FD8-EC4A7079B341}" type="slidenum">
              <a:rPr lang="en-US" sz="1200" b="0">
                <a:latin typeface="Arial" charset="0"/>
              </a:rPr>
              <a:pPr algn="r" eaLnBrk="1" hangingPunct="1"/>
              <a:t>20</a:t>
            </a:fld>
            <a:endParaRPr lang="en-US" sz="1200" b="0">
              <a:latin typeface="Arial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1FCC-8B6E-2643-AB1B-DB5DFB417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1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05DD2-7DBF-8240-9156-68E275961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0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45B01-1361-4D40-B6E2-2ECE6B0FF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97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75D46-7129-C144-B3AB-BF3A85BB38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227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60333-EA6E-5743-B7CA-8132A5A69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6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6086E-F69B-4741-B76D-04C6275AC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815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552B4-66E5-B34E-97E6-A1A2F71A3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20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BF42B-9C9D-264F-BC0B-A91E1A5F4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0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4936A-39A3-AB47-AD3F-C0F6A1CDE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185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E52D8-D497-184D-AECB-53874EB02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364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46BD0-E38D-D246-BC6A-9346A3078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4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fld id="{0442AFF8-6A0A-F84F-ADDA-CB9CBCEF1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6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jpe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Relationship Id="rId3" Type="http://schemas.openxmlformats.org/officeDocument/2006/relationships/image" Target="../media/image67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3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emf"/><Relationship Id="rId5" Type="http://schemas.openxmlformats.org/officeDocument/2006/relationships/image" Target="../media/image48.png"/><Relationship Id="rId6" Type="http://schemas.openxmlformats.org/officeDocument/2006/relationships/image" Target="../media/image8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Relationship Id="rId3" Type="http://schemas.openxmlformats.org/officeDocument/2006/relationships/image" Target="../media/image8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Relationship Id="rId3" Type="http://schemas.openxmlformats.org/officeDocument/2006/relationships/image" Target="../media/image88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" descr="Higgs60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Subtitle 2"/>
          <p:cNvSpPr txBox="1">
            <a:spLocks/>
          </p:cNvSpPr>
          <p:nvPr/>
        </p:nvSpPr>
        <p:spPr bwMode="auto">
          <a:xfrm>
            <a:off x="7595617" y="5589488"/>
            <a:ext cx="1512887" cy="431800"/>
          </a:xfrm>
          <a:prstGeom prst="rect">
            <a:avLst/>
          </a:prstGeom>
          <a:solidFill>
            <a:schemeClr val="tx1"/>
          </a:solidFill>
          <a:ln w="38100">
            <a:solidFill>
              <a:srgbClr val="FF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None/>
            </a:pPr>
            <a:r>
              <a:rPr lang="en-US" sz="2000" b="0" i="1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John Ellis</a:t>
            </a:r>
          </a:p>
        </p:txBody>
      </p:sp>
      <p:pic>
        <p:nvPicPr>
          <p:cNvPr id="31" name="Picture 9" descr="KC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310" y="6056894"/>
            <a:ext cx="916162" cy="65664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itle 1"/>
          <p:cNvSpPr txBox="1">
            <a:spLocks/>
          </p:cNvSpPr>
          <p:nvPr/>
        </p:nvSpPr>
        <p:spPr bwMode="auto">
          <a:xfrm>
            <a:off x="107950" y="44450"/>
            <a:ext cx="8928100" cy="1440334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sz="4800" b="0" dirty="0" smtClean="0">
                <a:latin typeface="Times New Roman" charset="0"/>
                <a:ea typeface="ＭＳ Ｐゴシック" charset="0"/>
                <a:cs typeface="Times New Roman" charset="0"/>
              </a:rPr>
              <a:t>Particle Physics Today, Tomorrow and Beyond</a:t>
            </a:r>
            <a:endParaRPr lang="en-US" sz="4800" b="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756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Barrel Toroid 4 Nov 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0"/>
            <a:ext cx="5410200" cy="3525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8200" cy="3500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3" name="Picture 4" descr="Caver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375025"/>
            <a:ext cx="5943600" cy="3482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4" name="Picture 5" descr="IMG_296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71850"/>
            <a:ext cx="4648200" cy="3486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5" name="Text Box 6"/>
          <p:cNvSpPr txBox="1">
            <a:spLocks noChangeArrowheads="1"/>
          </p:cNvSpPr>
          <p:nvPr/>
        </p:nvSpPr>
        <p:spPr bwMode="auto">
          <a:xfrm>
            <a:off x="4643438" y="2895600"/>
            <a:ext cx="4060825" cy="461963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ATLAS: Higgs and dark matter</a:t>
            </a:r>
          </a:p>
        </p:txBody>
      </p:sp>
      <p:sp>
        <p:nvSpPr>
          <p:cNvPr id="40966" name="Text Box 7"/>
          <p:cNvSpPr txBox="1">
            <a:spLocks noChangeArrowheads="1"/>
          </p:cNvSpPr>
          <p:nvPr/>
        </p:nvSpPr>
        <p:spPr bwMode="auto">
          <a:xfrm>
            <a:off x="230188" y="6400800"/>
            <a:ext cx="3740150" cy="461963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CMS: Higgs and dark matter</a:t>
            </a:r>
          </a:p>
        </p:txBody>
      </p:sp>
      <p:sp>
        <p:nvSpPr>
          <p:cNvPr id="40967" name="Text Box 8"/>
          <p:cNvSpPr txBox="1">
            <a:spLocks noChangeArrowheads="1"/>
          </p:cNvSpPr>
          <p:nvPr/>
        </p:nvSpPr>
        <p:spPr bwMode="auto">
          <a:xfrm>
            <a:off x="76200" y="2895600"/>
            <a:ext cx="4479925" cy="461963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ALICE: Primordial cosmic plasma</a:t>
            </a:r>
          </a:p>
        </p:txBody>
      </p:sp>
      <p:sp>
        <p:nvSpPr>
          <p:cNvPr id="40968" name="Text Box 9"/>
          <p:cNvSpPr txBox="1">
            <a:spLocks noChangeArrowheads="1"/>
          </p:cNvSpPr>
          <p:nvPr/>
        </p:nvSpPr>
        <p:spPr bwMode="auto">
          <a:xfrm>
            <a:off x="4643438" y="6400800"/>
            <a:ext cx="4567237" cy="457200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400" b="0" dirty="0" err="1">
                <a:solidFill>
                  <a:srgbClr val="FFFF00"/>
                </a:solidFill>
                <a:latin typeface="Times New Roman" charset="0"/>
              </a:rPr>
              <a:t>LHCb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: Matter-antimatter difference</a:t>
            </a:r>
          </a:p>
        </p:txBody>
      </p:sp>
      <p:sp>
        <p:nvSpPr>
          <p:cNvPr id="40969" name="TextBox 4"/>
          <p:cNvSpPr txBox="1">
            <a:spLocks noChangeArrowheads="1"/>
          </p:cNvSpPr>
          <p:nvPr/>
        </p:nvSpPr>
        <p:spPr bwMode="auto">
          <a:xfrm>
            <a:off x="-657225" y="5294313"/>
            <a:ext cx="184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265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4"/>
          <p:cNvSpPr>
            <a:spLocks noChangeArrowheads="1"/>
          </p:cNvSpPr>
          <p:nvPr/>
        </p:nvSpPr>
        <p:spPr bwMode="auto">
          <a:xfrm>
            <a:off x="457200" y="152400"/>
            <a:ext cx="8229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Tx/>
              <a:buNone/>
            </a:pPr>
            <a:r>
              <a:rPr lang="en-US" sz="5400" b="0">
                <a:solidFill>
                  <a:schemeClr val="tx2"/>
                </a:solidFill>
              </a:rPr>
              <a:t>Higgsdependence Day!</a:t>
            </a:r>
          </a:p>
        </p:txBody>
      </p:sp>
      <p:pic>
        <p:nvPicPr>
          <p:cNvPr id="5" name="Picture 4" descr="179143_10150931196477379_1583585820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341438"/>
            <a:ext cx="9232901" cy="483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g1_u107150_swiss_god_particl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5388"/>
            <a:ext cx="8323262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4"/>
          <p:cNvSpPr>
            <a:spLocks noChangeArrowheads="1"/>
          </p:cNvSpPr>
          <p:nvPr/>
        </p:nvSpPr>
        <p:spPr bwMode="auto">
          <a:xfrm flipV="1">
            <a:off x="1547813" y="4581525"/>
            <a:ext cx="1295400" cy="2276475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91721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7921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800" dirty="0">
                <a:latin typeface="Times New Roman" charset="0"/>
                <a:ea typeface="ＭＳ Ｐゴシック" charset="0"/>
                <a:cs typeface="Times New Roman" charset="0"/>
              </a:rPr>
              <a:t>Higgs Mass Measurements</a:t>
            </a:r>
            <a:endParaRPr lang="en-US" sz="4800" baseline="-250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463" y="1152525"/>
            <a:ext cx="8820150" cy="5589588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ATLAS + CMS ZZ</a:t>
            </a:r>
            <a:r>
              <a:rPr lang="en-US" baseline="300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*</a:t>
            </a:r>
            <a:r>
              <a:rPr lang="en-US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and </a:t>
            </a:r>
            <a:r>
              <a:rPr lang="en-US" dirty="0" err="1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γγ</a:t>
            </a:r>
            <a:r>
              <a:rPr lang="en-US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final states</a:t>
            </a: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2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Run 1: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Run 2:						       </a:t>
            </a:r>
            <a:r>
              <a:rPr lang="en-US" sz="24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(CMS </a:t>
            </a:r>
            <a:r>
              <a:rPr lang="en-US" sz="24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ZZ</a:t>
            </a:r>
            <a:r>
              <a:rPr lang="en-US" sz="2400" baseline="300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*</a:t>
            </a:r>
            <a:r>
              <a:rPr lang="en-US" sz="24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)</a:t>
            </a:r>
            <a:endParaRPr lang="en-US" sz="24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Makes precision tests possible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Crucial 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for stability of electroweak vacuum</a:t>
            </a:r>
          </a:p>
        </p:txBody>
      </p:sp>
      <p:pic>
        <p:nvPicPr>
          <p:cNvPr id="72707" name="Picture 6" descr="Hmas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28788"/>
            <a:ext cx="4138712" cy="3007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8" name="Picture 7" descr="Hmass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608513"/>
            <a:ext cx="5803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ewmH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018" y="5157192"/>
            <a:ext cx="5579286" cy="46782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25293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260350"/>
            <a:ext cx="8277225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000000"/>
                </a:solidFill>
                <a:latin typeface="Times New Roman" charset="0"/>
                <a:cs typeface="+mj-cs"/>
              </a:rPr>
              <a:t>Theoretical Constraints on Higgs Mass</a:t>
            </a: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76800"/>
          </a:xfrm>
          <a:solidFill>
            <a:srgbClr val="BBE0E3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Large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→ large self-coupling → blow up at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low-energy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scale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due to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renormalization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Small: renormalization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due to t quark drives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quartic coupling &lt; 0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at some scale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→ vacuum unstable</a:t>
            </a:r>
            <a:endParaRPr lang="el-GR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Vacuum could be stabilized by </a:t>
            </a:r>
            <a:r>
              <a:rPr lang="en-US" b="1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upersymmetry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5779" name="Text Box 10"/>
          <p:cNvSpPr txBox="1">
            <a:spLocks noChangeArrowheads="1"/>
          </p:cNvSpPr>
          <p:nvPr/>
        </p:nvSpPr>
        <p:spPr bwMode="auto">
          <a:xfrm>
            <a:off x="3419475" y="6381750"/>
            <a:ext cx="5611813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Degrassi, Di Vita, Elias-Miro, Giudice, Isodori &amp; Strumia, arXiv:1205.6497</a:t>
            </a:r>
          </a:p>
        </p:txBody>
      </p:sp>
      <p:pic>
        <p:nvPicPr>
          <p:cNvPr id="4" name="Picture 3" descr="runninglambd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138363"/>
            <a:ext cx="45085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anda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133600"/>
            <a:ext cx="3671887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G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10391"/>
            <a:ext cx="2879998" cy="2666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450491" y="2276475"/>
            <a:ext cx="2061206" cy="104028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800" b="0" dirty="0">
                <a:solidFill>
                  <a:srgbClr val="FFFF00"/>
                </a:solidFill>
                <a:cs typeface="Times New Roman" charset="0"/>
              </a:rPr>
              <a:t>Instability @</a:t>
            </a:r>
          </a:p>
          <a:p>
            <a:pPr algn="ctr">
              <a:buFontTx/>
              <a:buNone/>
              <a:defRPr/>
            </a:pPr>
            <a:r>
              <a:rPr lang="en-US" sz="2800" b="0" dirty="0" smtClean="0">
                <a:solidFill>
                  <a:srgbClr val="FFFF00"/>
                </a:solidFill>
                <a:cs typeface="Times New Roman" charset="0"/>
              </a:rPr>
              <a:t>10</a:t>
            </a:r>
            <a:r>
              <a:rPr lang="en-US" sz="2800" b="0" baseline="30000" dirty="0" smtClean="0">
                <a:solidFill>
                  <a:srgbClr val="FFFF00"/>
                </a:solidFill>
                <a:cs typeface="Times New Roman" charset="0"/>
              </a:rPr>
              <a:t>9.4±1.1</a:t>
            </a:r>
            <a:r>
              <a:rPr lang="en-US" sz="2800" b="0" dirty="0" smtClean="0">
                <a:solidFill>
                  <a:srgbClr val="FFFF00"/>
                </a:solidFill>
                <a:cs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cs typeface="Times New Roman" charset="0"/>
              </a:rPr>
              <a:t>GeV</a:t>
            </a:r>
            <a:endParaRPr lang="en-US" sz="2800" b="0" dirty="0">
              <a:solidFill>
                <a:srgbClr val="FFFF00"/>
              </a:solidFill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916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3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38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341438"/>
            <a:ext cx="8856663" cy="5400675"/>
          </a:xfrm>
          <a:solidFill>
            <a:srgbClr val="BBE0E3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Very sensitive to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t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as well as M</a:t>
            </a:r>
            <a:r>
              <a:rPr lang="en-US" baseline="-25000" dirty="0" smtClean="0"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Instability scale: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err="1" smtClean="0">
                <a:solidFill>
                  <a:srgbClr val="008000"/>
                </a:solidFill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="1" baseline="-25000" dirty="0" err="1" smtClean="0">
                <a:solidFill>
                  <a:srgbClr val="008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</a:t>
            </a:r>
            <a:r>
              <a:rPr lang="en-US" b="1" dirty="0" smtClean="0">
                <a:solidFill>
                  <a:srgbClr val="008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= 173.3 ± 1.0 </a:t>
            </a:r>
            <a:r>
              <a:rPr lang="en-US" b="1" dirty="0" err="1" smtClean="0">
                <a:solidFill>
                  <a:srgbClr val="008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GeV</a:t>
            </a:r>
            <a:r>
              <a:rPr lang="en-US" b="1" dirty="0" smtClean="0">
                <a:solidFill>
                  <a:srgbClr val="008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b="1" dirty="0" smtClean="0">
                <a:solidFill>
                  <a:srgbClr val="008000"/>
                </a:solidFill>
                <a:latin typeface="Times New Roman"/>
                <a:ea typeface="Wingdings"/>
                <a:cs typeface="Times New Roman"/>
                <a:sym typeface="Wingdings"/>
              </a:rPr>
              <a:t> log</a:t>
            </a:r>
            <a:r>
              <a:rPr lang="en-US" b="1" baseline="-25000" dirty="0" smtClean="0">
                <a:solidFill>
                  <a:srgbClr val="008000"/>
                </a:solidFill>
                <a:latin typeface="Times New Roman"/>
                <a:ea typeface="Wingdings"/>
                <a:cs typeface="Times New Roman"/>
                <a:sym typeface="Wingdings"/>
              </a:rPr>
              <a:t>10</a:t>
            </a:r>
            <a:r>
              <a:rPr lang="en-US" b="1" dirty="0" smtClean="0">
                <a:solidFill>
                  <a:srgbClr val="008000"/>
                </a:solidFill>
                <a:latin typeface="Times New Roman"/>
                <a:ea typeface="Wingdings"/>
                <a:cs typeface="Times New Roman"/>
                <a:sym typeface="Wingdings"/>
              </a:rPr>
              <a:t>(</a:t>
            </a:r>
            <a:r>
              <a:rPr lang="en-US" b="1" dirty="0" err="1" smtClean="0">
                <a:solidFill>
                  <a:srgbClr val="008000"/>
                </a:solidFill>
                <a:latin typeface="Times New Roman"/>
                <a:ea typeface="Lucida Grande"/>
                <a:cs typeface="Times New Roman"/>
                <a:sym typeface="Wingdings"/>
              </a:rPr>
              <a:t>Λ</a:t>
            </a:r>
            <a:r>
              <a:rPr lang="en-US" b="1" dirty="0" smtClean="0">
                <a:solidFill>
                  <a:srgbClr val="008000"/>
                </a:solidFill>
                <a:latin typeface="Times New Roman"/>
                <a:ea typeface="Lucida Grande"/>
                <a:cs typeface="Times New Roman"/>
                <a:sym typeface="Wingdings"/>
              </a:rPr>
              <a:t>/</a:t>
            </a:r>
            <a:r>
              <a:rPr lang="en-US" b="1" dirty="0" err="1" smtClean="0">
                <a:solidFill>
                  <a:srgbClr val="008000"/>
                </a:solidFill>
                <a:latin typeface="Times New Roman"/>
                <a:ea typeface="Lucida Grande"/>
                <a:cs typeface="Times New Roman"/>
                <a:sym typeface="Wingdings"/>
              </a:rPr>
              <a:t>GeV</a:t>
            </a:r>
            <a:r>
              <a:rPr lang="en-US" b="1" dirty="0" smtClean="0">
                <a:solidFill>
                  <a:srgbClr val="008000"/>
                </a:solidFill>
                <a:latin typeface="Times New Roman"/>
                <a:ea typeface="Lucida Grande"/>
                <a:cs typeface="Times New Roman"/>
                <a:sym typeface="Wingdings"/>
              </a:rPr>
              <a:t>) = 9.4 ± 1.1</a:t>
            </a:r>
            <a:endParaRPr lang="en-US" b="1" dirty="0">
              <a:solidFill>
                <a:srgbClr val="008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33797" name="Picture 1" descr="metastabili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863" y="2017713"/>
            <a:ext cx="5221287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60350"/>
            <a:ext cx="8891588" cy="1008063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000000"/>
                </a:solidFill>
                <a:latin typeface="Times New Roman" charset="0"/>
                <a:cs typeface="+mj-cs"/>
              </a:rPr>
              <a:t>Vacuum Instability in the Standard Model </a:t>
            </a:r>
          </a:p>
        </p:txBody>
      </p:sp>
      <p:pic>
        <p:nvPicPr>
          <p:cNvPr id="77830" name="Picture 1" descr="VacuumInstabilit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133600"/>
            <a:ext cx="337185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-541338" y="3573463"/>
            <a:ext cx="914401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7" name="Picture 36" descr="Knieh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484784"/>
            <a:ext cx="1022513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462389" y="2791197"/>
            <a:ext cx="742950" cy="566737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cs typeface="Times New Roman" charset="0"/>
              </a:rPr>
              <a:t>World</a:t>
            </a:r>
          </a:p>
          <a:p>
            <a:pPr algn="ctr"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cs typeface="Times New Roman" charset="0"/>
              </a:rPr>
              <a:t>average</a:t>
            </a:r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6349802" y="3078534"/>
            <a:ext cx="215900" cy="504825"/>
          </a:xfrm>
          <a:prstGeom prst="ellips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400" b="0">
              <a:cs typeface="Times New Roman" charset="0"/>
            </a:endParaRPr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auto">
          <a:xfrm>
            <a:off x="6349802" y="2719759"/>
            <a:ext cx="215900" cy="503238"/>
          </a:xfrm>
          <a:prstGeom prst="ellips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400" b="0">
              <a:cs typeface="Times New Roman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710164" y="2503859"/>
            <a:ext cx="800100" cy="30797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cs typeface="Times New Roman" charset="0"/>
              </a:rPr>
              <a:t>New D0</a:t>
            </a: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6349802" y="3265859"/>
            <a:ext cx="215900" cy="503238"/>
          </a:xfrm>
          <a:prstGeom prst="ellipse">
            <a:avLst/>
          </a:prstGeom>
          <a:noFill/>
          <a:ln w="571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400" b="0">
              <a:latin typeface="Times New Roman"/>
              <a:cs typeface="Times New Roman"/>
            </a:endParaRPr>
          </a:p>
        </p:txBody>
      </p:sp>
      <p:sp>
        <p:nvSpPr>
          <p:cNvPr id="36" name="Oval 35"/>
          <p:cNvSpPr>
            <a:spLocks noChangeArrowheads="1"/>
          </p:cNvSpPr>
          <p:nvPr/>
        </p:nvSpPr>
        <p:spPr bwMode="auto">
          <a:xfrm>
            <a:off x="6349802" y="3511922"/>
            <a:ext cx="215900" cy="215900"/>
          </a:xfrm>
          <a:prstGeom prst="ellipse">
            <a:avLst/>
          </a:prstGeom>
          <a:noFill/>
          <a:ln w="57150">
            <a:solidFill>
              <a:srgbClr val="66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400" b="0">
              <a:cs typeface="Times New Roman" charset="0"/>
            </a:endParaRPr>
          </a:p>
        </p:txBody>
      </p:sp>
      <p:sp>
        <p:nvSpPr>
          <p:cNvPr id="35844" name="Text Box 10"/>
          <p:cNvSpPr txBox="1">
            <a:spLocks noChangeArrowheads="1"/>
          </p:cNvSpPr>
          <p:nvPr/>
        </p:nvSpPr>
        <p:spPr bwMode="auto">
          <a:xfrm>
            <a:off x="3203575" y="5229225"/>
            <a:ext cx="5954713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Buttazzo, Degrassi, Giardino, Giudice, Sala, Salvio &amp; Strumia, arXiv:1307.3536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4356100" y="6092825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7019925" y="6165850"/>
            <a:ext cx="914400" cy="914400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6516688" y="5762625"/>
            <a:ext cx="914400" cy="914400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6926263" y="5689600"/>
            <a:ext cx="382587" cy="987425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3" name="Picture 22" descr="Instabilityscal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594350"/>
            <a:ext cx="8353425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4643438" y="4849813"/>
            <a:ext cx="4527550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400" b="0">
                <a:solidFill>
                  <a:srgbClr val="FFFF00"/>
                </a:solidFill>
                <a:cs typeface="Times New Roman" charset="0"/>
              </a:rPr>
              <a:t>Bednyakov, Kniehl, Pikelner and Veretin: arXiv:1507.08833 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710164" y="3727822"/>
            <a:ext cx="960438" cy="307975"/>
          </a:xfrm>
          <a:prstGeom prst="rect">
            <a:avLst/>
          </a:prstGeom>
          <a:solidFill>
            <a:srgbClr val="66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cs typeface="Times New Roman" charset="0"/>
              </a:rPr>
              <a:t>New CMS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148064" y="3769097"/>
            <a:ext cx="1130300" cy="3079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400" b="0" dirty="0">
                <a:solidFill>
                  <a:srgbClr val="FFFF00"/>
                </a:solidFill>
                <a:latin typeface="Times New Roman"/>
                <a:cs typeface="Times New Roman"/>
              </a:rPr>
              <a:t>New ATLAS</a:t>
            </a:r>
          </a:p>
        </p:txBody>
      </p:sp>
    </p:spTree>
    <p:extLst>
      <p:ext uri="{BB962C8B-B14F-4D97-AF65-F5344CB8AC3E}">
        <p14:creationId xmlns:p14="http://schemas.microsoft.com/office/powerpoint/2010/main" val="1249295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38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0" grpId="0" animBg="1"/>
      <p:bldP spid="32" grpId="0" animBg="1"/>
      <p:bldP spid="33" grpId="0" animBg="1"/>
      <p:bldP spid="34" grpId="0" animBg="1"/>
      <p:bldP spid="36" grpId="0" animBg="1"/>
      <p:bldP spid="35844" grpId="0" animBg="1"/>
      <p:bldP spid="26" grpId="0" animBg="1"/>
      <p:bldP spid="31" grpId="0" animBg="1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smtClean="0">
                <a:latin typeface="Times New Roman" charset="0"/>
                <a:cs typeface="+mj-cs"/>
              </a:rPr>
              <a:t>How to Stabilize a Light Higgs Boson?</a:t>
            </a:r>
          </a:p>
        </p:txBody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cs typeface="+mn-cs"/>
              </a:rPr>
              <a:t>Top quark destabilizes potential: introduce introduce stop-like scalar: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cs typeface="+mn-cs"/>
              </a:rPr>
              <a:t>Can delay collapse of potential: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cs typeface="+mn-cs"/>
              </a:rPr>
              <a:t>But new coupling must be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 smtClean="0">
                <a:latin typeface="Times New Roman" charset="0"/>
                <a:cs typeface="+mn-cs"/>
              </a:rPr>
              <a:t>	fine-tuned to avoid blow-up: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cs typeface="+mn-cs"/>
              </a:rPr>
              <a:t>Stabilize with new fermions: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</a:rPr>
              <a:t>just like </a:t>
            </a:r>
            <a:r>
              <a:rPr lang="en-US" dirty="0" err="1" smtClean="0">
                <a:latin typeface="Times New Roman" charset="0"/>
              </a:rPr>
              <a:t>Higgsinos</a:t>
            </a:r>
            <a:endParaRPr lang="en-US" dirty="0" smtClean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cs typeface="+mn-cs"/>
              </a:rPr>
              <a:t>Very like 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Supersymmetry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!</a:t>
            </a:r>
          </a:p>
        </p:txBody>
      </p:sp>
      <p:pic>
        <p:nvPicPr>
          <p:cNvPr id="539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514600"/>
            <a:ext cx="3352800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96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592263"/>
            <a:ext cx="2819400" cy="160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96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008563"/>
            <a:ext cx="2819400" cy="1697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396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276600"/>
            <a:ext cx="2819400" cy="1657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50825" y="6308725"/>
            <a:ext cx="1123950" cy="307975"/>
          </a:xfrm>
          <a:prstGeom prst="rect">
            <a:avLst/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en-US" sz="1400" b="0" dirty="0">
                <a:solidFill>
                  <a:srgbClr val="FFFF00"/>
                </a:solidFill>
                <a:latin typeface="Times" charset="0"/>
                <a:cs typeface="Times New Roman" charset="0"/>
              </a:rPr>
              <a:t>JE + D. Ross</a:t>
            </a:r>
          </a:p>
        </p:txBody>
      </p:sp>
    </p:spTree>
    <p:extLst>
      <p:ext uri="{BB962C8B-B14F-4D97-AF65-F5344CB8AC3E}">
        <p14:creationId xmlns:p14="http://schemas.microsoft.com/office/powerpoint/2010/main" val="2560972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9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9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9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9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9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9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9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9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9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9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9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9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9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9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9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9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39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39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9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188913"/>
            <a:ext cx="7772400" cy="1082675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What we Expect</a:t>
            </a:r>
            <a:endParaRPr lang="en-US" sz="60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5875" y="6043613"/>
            <a:ext cx="4103688" cy="625475"/>
          </a:xfrm>
          <a:solidFill>
            <a:srgbClr val="FF0000"/>
          </a:solidFill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What do we know?</a:t>
            </a:r>
            <a:endParaRPr lang="en-US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61443" name="Picture 3" descr="Hdecay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09688"/>
            <a:ext cx="8677275" cy="464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945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1" name="Picture 3" descr="allmu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15888"/>
            <a:ext cx="5710238" cy="662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50" y="259904"/>
            <a:ext cx="3168650" cy="194496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Production</a:t>
            </a:r>
            <a:br>
              <a:rPr lang="en-US" sz="4000" dirty="0" smtClean="0">
                <a:latin typeface="Times New Roman"/>
                <a:cs typeface="Times New Roman"/>
              </a:rPr>
            </a:br>
            <a:r>
              <a:rPr lang="en-US" sz="4000" dirty="0" smtClean="0">
                <a:latin typeface="Times New Roman"/>
                <a:cs typeface="Times New Roman"/>
              </a:rPr>
              <a:t>Measurements in Run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2493863"/>
            <a:ext cx="3168650" cy="35274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Open questions:</a:t>
            </a:r>
          </a:p>
          <a:p>
            <a:pPr lvl="1" eaLnBrk="1" hangingPunct="1"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H</a:t>
            </a:r>
            <a:r>
              <a:rPr lang="en-US" dirty="0" err="1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err="1" smtClean="0">
                <a:latin typeface="Times New Roman"/>
                <a:ea typeface="Wingdings"/>
                <a:cs typeface="Times New Roman"/>
                <a:sym typeface="Wingdings"/>
              </a:rPr>
              <a:t>bb</a:t>
            </a:r>
            <a:r>
              <a:rPr lang="en-US" dirty="0" smtClean="0">
                <a:latin typeface="Times New Roman"/>
                <a:cs typeface="Times New Roman"/>
              </a:rPr>
              <a:t>?</a:t>
            </a:r>
          </a:p>
          <a:p>
            <a:pPr lvl="2"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2.6σ @ LHC</a:t>
            </a:r>
          </a:p>
          <a:p>
            <a:pPr lvl="2"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2.8σ @ FNAL</a:t>
            </a:r>
          </a:p>
          <a:p>
            <a:pPr lvl="1" eaLnBrk="1" hangingPunct="1">
              <a:defRPr/>
            </a:pPr>
            <a:r>
              <a:rPr lang="en-US" dirty="0" err="1">
                <a:latin typeface="Times New Roman"/>
                <a:cs typeface="Times New Roman"/>
              </a:rPr>
              <a:t>H</a:t>
            </a:r>
            <a:r>
              <a:rPr lang="en-US" dirty="0" err="1" smtClean="0">
                <a:latin typeface="Wingdings"/>
                <a:ea typeface="Wingdings"/>
                <a:cs typeface="Wingdings"/>
                <a:sym typeface="Wingdings"/>
              </a:rPr>
              <a:t>μ</a:t>
            </a:r>
            <a:r>
              <a:rPr lang="en-US" dirty="0" err="1" smtClean="0">
                <a:latin typeface="Lucida Grande"/>
                <a:ea typeface="Lucida Grande"/>
                <a:cs typeface="Lucida Grande"/>
                <a:sym typeface="Wingdings"/>
              </a:rPr>
              <a:t>μ</a:t>
            </a:r>
            <a:r>
              <a:rPr lang="en-US" dirty="0" smtClean="0">
                <a:latin typeface="Times New Roman"/>
                <a:cs typeface="Times New Roman"/>
              </a:rPr>
              <a:t>?</a:t>
            </a:r>
          </a:p>
          <a:p>
            <a:pPr lvl="1" eaLnBrk="1" hangingPunct="1"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ttH</a:t>
            </a:r>
            <a:r>
              <a:rPr lang="en-US" dirty="0" smtClean="0">
                <a:latin typeface="Times New Roman"/>
                <a:cs typeface="Times New Roman"/>
              </a:rPr>
              <a:t> production?</a:t>
            </a:r>
          </a:p>
          <a:p>
            <a:pPr lvl="1" eaLnBrk="1" hangingPunct="1"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tH</a:t>
            </a:r>
            <a:r>
              <a:rPr lang="en-US" dirty="0" smtClean="0">
                <a:latin typeface="Times New Roman"/>
                <a:cs typeface="Times New Roman"/>
              </a:rPr>
              <a:t> production?</a:t>
            </a:r>
            <a:endParaRPr lang="en-US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5042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12875"/>
            <a:ext cx="8353425" cy="54451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Do couplings scale ~ mass? With scale = v?</a:t>
            </a:r>
            <a:endParaRPr lang="en-US" sz="2800" i="1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Red line = SM</a:t>
            </a:r>
            <a:r>
              <a:rPr lang="en-US" dirty="0" smtClean="0">
                <a:latin typeface="Times New Roman"/>
                <a:cs typeface="Times New Roman"/>
              </a:rPr>
              <a:t>, dashed line = best fit</a:t>
            </a:r>
            <a:endParaRPr lang="en-US" sz="2800" dirty="0">
              <a:latin typeface="Times New Roman"/>
              <a:cs typeface="Times New Roman"/>
            </a:endParaRPr>
          </a:p>
        </p:txBody>
      </p:sp>
      <p:pic>
        <p:nvPicPr>
          <p:cNvPr id="107522" name="Picture 5" descr="GLOBAL_Combination_Mepsilon_CouplingsV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89138"/>
            <a:ext cx="556895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1525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>
                <a:latin typeface="Times New Roman" charset="0"/>
                <a:ea typeface="ＭＳ Ｐゴシック" charset="0"/>
                <a:cs typeface="Times New Roman" charset="0"/>
              </a:rPr>
              <a:t>It Walks and Quacks like a Higgs</a:t>
            </a:r>
          </a:p>
        </p:txBody>
      </p:sp>
      <p:pic>
        <p:nvPicPr>
          <p:cNvPr id="2" name="Picture 1" descr="Mepsil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205038"/>
            <a:ext cx="4967288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5" name="Picture 8" descr="Mepsil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474913"/>
            <a:ext cx="2808288" cy="530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20120707_STP004_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068638"/>
            <a:ext cx="17907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creen Shot 2012-08-19 at 17.54.3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422775"/>
            <a:ext cx="1895475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8" name="TextBox 14"/>
          <p:cNvSpPr txBox="1">
            <a:spLocks noChangeArrowheads="1"/>
          </p:cNvSpPr>
          <p:nvPr/>
        </p:nvSpPr>
        <p:spPr bwMode="auto">
          <a:xfrm>
            <a:off x="1258888" y="4149725"/>
            <a:ext cx="1295400" cy="1174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Global</a:t>
            </a:r>
          </a:p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</a:rPr>
              <a:t>fit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84213" y="6084888"/>
            <a:ext cx="6767512" cy="584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>
                <a:solidFill>
                  <a:srgbClr val="333399"/>
                </a:solidFill>
                <a:cs typeface="Times New Roman" charset="0"/>
              </a:rPr>
              <a:t>Blue</a:t>
            </a:r>
            <a:r>
              <a:rPr lang="en-US" b="0">
                <a:cs typeface="Times New Roman" charset="0"/>
              </a:rPr>
              <a:t> dashed line = Standard Model</a:t>
            </a:r>
            <a:endParaRPr lang="en-US" b="0">
              <a:latin typeface="Arial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148263" y="5899150"/>
            <a:ext cx="1636712" cy="338138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FontTx/>
              <a:buNone/>
            </a:pPr>
            <a:r>
              <a:rPr lang="en-US" sz="1600" b="0">
                <a:solidFill>
                  <a:srgbClr val="FFFF00"/>
                </a:solidFill>
              </a:rPr>
              <a:t>JE &amp; Tevong You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Text Box 10"/>
          <p:cNvSpPr txBox="1">
            <a:spLocks noChangeArrowheads="1"/>
          </p:cNvSpPr>
          <p:nvPr/>
        </p:nvSpPr>
        <p:spPr bwMode="auto">
          <a:xfrm>
            <a:off x="2916238" y="6434138"/>
            <a:ext cx="3167062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None/>
            </a:pPr>
            <a:r>
              <a:rPr lang="en-US" sz="1400" b="0" dirty="0">
                <a:solidFill>
                  <a:srgbClr val="FFFF00"/>
                </a:solidFill>
                <a:latin typeface="Times" charset="0"/>
              </a:rPr>
              <a:t>[1] = JE &amp; </a:t>
            </a:r>
            <a:r>
              <a:rPr lang="en-US" sz="1400" b="0" dirty="0" err="1">
                <a:solidFill>
                  <a:srgbClr val="FFFF00"/>
                </a:solidFill>
                <a:latin typeface="Times" charset="0"/>
              </a:rPr>
              <a:t>Tevong</a:t>
            </a:r>
            <a:r>
              <a:rPr lang="en-US" sz="1400" b="0" dirty="0">
                <a:solidFill>
                  <a:srgbClr val="FFFF00"/>
                </a:solidFill>
                <a:latin typeface="Times" charset="0"/>
              </a:rPr>
              <a:t> You, arXiv:1303.3879</a:t>
            </a:r>
          </a:p>
        </p:txBody>
      </p:sp>
      <p:pic>
        <p:nvPicPr>
          <p:cNvPr id="44034" name="Picture 3" descr="Higgs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765175"/>
            <a:ext cx="9151938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008062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6000">
                <a:latin typeface="Times New Roman" charset="0"/>
                <a:ea typeface="ＭＳ Ｐゴシック" charset="0"/>
                <a:cs typeface="Times New Roman" charset="0"/>
              </a:rPr>
              <a:t>Dixit Swedish Academy</a:t>
            </a:r>
          </a:p>
        </p:txBody>
      </p:sp>
      <p:sp>
        <p:nvSpPr>
          <p:cNvPr id="44036" name="Content Placeholder 2"/>
          <p:cNvSpPr>
            <a:spLocks noGrp="1"/>
          </p:cNvSpPr>
          <p:nvPr>
            <p:ph idx="1"/>
          </p:nvPr>
        </p:nvSpPr>
        <p:spPr>
          <a:xfrm>
            <a:off x="468313" y="4418013"/>
            <a:ext cx="8229600" cy="1943100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FontTx/>
              <a:buNone/>
            </a:pPr>
            <a:r>
              <a:rPr lang="en-US" i="1">
                <a:latin typeface="Times New Roman" charset="0"/>
                <a:ea typeface="ＭＳ Ｐゴシック" charset="0"/>
                <a:cs typeface="Times New Roman" charset="0"/>
              </a:rPr>
              <a:t>Today we believe that “Beyond any reasonable doubt, it is a Higgs boson.” [1]</a:t>
            </a:r>
          </a:p>
          <a:p>
            <a:pPr marL="0" indent="0" algn="ctr">
              <a:buFontTx/>
              <a:buNone/>
            </a:pP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http://www.nobelprize.org/nobel_prizes/physics/laureates/2013/advanced-physicsprize2013.pdf</a:t>
            </a:r>
          </a:p>
        </p:txBody>
      </p:sp>
    </p:spTree>
    <p:extLst>
      <p:ext uri="{BB962C8B-B14F-4D97-AF65-F5344CB8AC3E}">
        <p14:creationId xmlns:p14="http://schemas.microsoft.com/office/powerpoint/2010/main" val="95138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Times New Roman" charset="0"/>
                <a:cs typeface="+mj-cs"/>
              </a:rPr>
              <a:t>Summary of the Standard Model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95300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+mn-cs"/>
              </a:rPr>
              <a:t>Particles and SU(3</a:t>
            </a: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)</a:t>
            </a: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+mn-cs"/>
              </a:rPr>
              <a:t> </a:t>
            </a: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×</a:t>
            </a: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+mn-cs"/>
              </a:rPr>
              <a:t> SU(2</a:t>
            </a: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)</a:t>
            </a: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+mn-cs"/>
              </a:rPr>
              <a:t> </a:t>
            </a: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×</a:t>
            </a: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+mn-cs"/>
              </a:rPr>
              <a:t> U(1</a:t>
            </a: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) quantum numbers:</a:t>
            </a:r>
          </a:p>
          <a:p>
            <a:pPr eaLnBrk="1" hangingPunct="1">
              <a:defRPr/>
            </a:pPr>
            <a:endParaRPr lang="en-US" sz="2400" smtClean="0">
              <a:solidFill>
                <a:srgbClr val="000000"/>
              </a:solidFill>
              <a:latin typeface="Times New Roman" charset="0"/>
              <a:cs typeface="Arial" charset="0"/>
            </a:endParaRPr>
          </a:p>
          <a:p>
            <a:pPr eaLnBrk="1" hangingPunct="1">
              <a:defRPr/>
            </a:pPr>
            <a:endParaRPr lang="en-US" sz="2400" smtClean="0">
              <a:solidFill>
                <a:srgbClr val="000000"/>
              </a:solidFill>
              <a:latin typeface="Times New Roman" charset="0"/>
              <a:cs typeface="Arial" charset="0"/>
            </a:endParaRPr>
          </a:p>
          <a:p>
            <a:pPr eaLnBrk="1" hangingPunct="1">
              <a:defRPr/>
            </a:pPr>
            <a:endParaRPr lang="en-US" sz="2400" smtClean="0">
              <a:solidFill>
                <a:srgbClr val="000000"/>
              </a:solidFill>
              <a:latin typeface="Times New Roman" charset="0"/>
              <a:cs typeface="Arial" charset="0"/>
            </a:endParaRPr>
          </a:p>
          <a:p>
            <a:pPr eaLnBrk="1" hangingPunct="1">
              <a:defRPr/>
            </a:pPr>
            <a:endParaRPr lang="en-US" sz="2400" smtClean="0">
              <a:solidFill>
                <a:srgbClr val="000000"/>
              </a:solidFill>
              <a:latin typeface="Times New Roman" charset="0"/>
              <a:cs typeface="Arial" charset="0"/>
            </a:endParaRPr>
          </a:p>
          <a:p>
            <a:pPr eaLnBrk="1" hangingPunct="1">
              <a:defRPr/>
            </a:pPr>
            <a:endParaRPr lang="en-US" sz="2400" smtClean="0">
              <a:solidFill>
                <a:srgbClr val="000000"/>
              </a:solidFill>
              <a:latin typeface="Times New Roman" charset="0"/>
              <a:cs typeface="Arial" charset="0"/>
            </a:endParaRPr>
          </a:p>
          <a:p>
            <a:pPr eaLnBrk="1" hangingPunct="1">
              <a:defRPr/>
            </a:pPr>
            <a:endParaRPr lang="en-US" sz="2400" smtClean="0">
              <a:solidFill>
                <a:srgbClr val="000000"/>
              </a:solidFill>
              <a:latin typeface="Times New Roman" charset="0"/>
              <a:cs typeface="Arial" charset="0"/>
            </a:endParaRPr>
          </a:p>
          <a:p>
            <a:pPr eaLnBrk="1" hangingPunct="1">
              <a:defRPr/>
            </a:pP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Lagrangian:				gauge interactions</a:t>
            </a:r>
          </a:p>
          <a:p>
            <a:pPr eaLnBrk="1" hangingPunct="1">
              <a:buFontTx/>
              <a:buNone/>
              <a:defRPr/>
            </a:pP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						matter fermions</a:t>
            </a:r>
          </a:p>
          <a:p>
            <a:pPr eaLnBrk="1" hangingPunct="1">
              <a:buFontTx/>
              <a:buNone/>
              <a:defRPr/>
            </a:pP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	 					Yukawa interactions </a:t>
            </a:r>
          </a:p>
          <a:p>
            <a:pPr eaLnBrk="1" hangingPunct="1">
              <a:buFontTx/>
              <a:buNone/>
              <a:defRPr/>
            </a:pPr>
            <a:r>
              <a:rPr lang="en-US" sz="24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	 					Higgs potential</a:t>
            </a:r>
          </a:p>
        </p:txBody>
      </p:sp>
      <p:pic>
        <p:nvPicPr>
          <p:cNvPr id="2283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283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068513"/>
            <a:ext cx="5961063" cy="257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2835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724400"/>
            <a:ext cx="2514600" cy="170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445375" y="5589588"/>
            <a:ext cx="1663700" cy="9048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400" b="0" dirty="0">
                <a:solidFill>
                  <a:srgbClr val="FFFF00"/>
                </a:solidFill>
                <a:cs typeface="Times New Roman" charset="0"/>
              </a:rPr>
              <a:t>Untested</a:t>
            </a:r>
          </a:p>
          <a:p>
            <a:pPr algn="ctr">
              <a:buFontTx/>
              <a:buNone/>
              <a:defRPr/>
            </a:pPr>
            <a:r>
              <a:rPr lang="en-US" sz="2400" b="0" dirty="0">
                <a:solidFill>
                  <a:srgbClr val="FFFF00"/>
                </a:solidFill>
                <a:cs typeface="Times New Roman" charset="0"/>
              </a:rPr>
              <a:t>before 2012</a:t>
            </a:r>
          </a:p>
        </p:txBody>
      </p:sp>
    </p:spTree>
    <p:extLst>
      <p:ext uri="{BB962C8B-B14F-4D97-AF65-F5344CB8AC3E}">
        <p14:creationId xmlns:p14="http://schemas.microsoft.com/office/powerpoint/2010/main" val="3785955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8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8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8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8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8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8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8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8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8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83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83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83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83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83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83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e-World-Is-Not-Enough-pos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0"/>
            <a:ext cx="9144000" cy="67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5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140200" y="404813"/>
            <a:ext cx="4897438" cy="3960812"/>
          </a:xfrm>
          <a:solidFill>
            <a:srgbClr val="BBE0E3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fr-FR" sz="2800" dirty="0" smtClean="0">
                <a:latin typeface="Times New Roman" charset="0"/>
                <a:ea typeface="ＭＳ Ｐゴシック" charset="0"/>
              </a:rPr>
              <a:t>« 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Empty</a:t>
            </a:r>
            <a:r>
              <a:rPr lang="fr-FR" sz="2800" dirty="0" smtClean="0">
                <a:latin typeface="Times New Roman" charset="0"/>
                <a:ea typeface="ＭＳ Ｐゴシック" charset="0"/>
              </a:rPr>
              <a:t> » 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space</a:t>
            </a:r>
            <a:r>
              <a:rPr lang="fr-FR" sz="2800" dirty="0" smtClean="0">
                <a:latin typeface="Times New Roman" charset="0"/>
                <a:ea typeface="ＭＳ Ｐゴシック" charset="0"/>
              </a:rPr>
              <a:t> 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is</a:t>
            </a:r>
            <a:r>
              <a:rPr lang="fr-FR" sz="2800" dirty="0" smtClean="0">
                <a:latin typeface="Times New Roman" charset="0"/>
                <a:ea typeface="ＭＳ Ｐゴシック" charset="0"/>
              </a:rPr>
              <a:t> 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unstable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 err="1">
                <a:latin typeface="Times New Roman" charset="0"/>
                <a:ea typeface="ＭＳ Ｐゴシック" charset="0"/>
              </a:rPr>
              <a:t>Dark</a:t>
            </a:r>
            <a:r>
              <a:rPr lang="fr-FR" sz="2800" dirty="0">
                <a:latin typeface="Times New Roman" charset="0"/>
                <a:ea typeface="ＭＳ Ｐゴシック" charset="0"/>
              </a:rPr>
              <a:t> </a:t>
            </a:r>
            <a:r>
              <a:rPr lang="fr-FR" sz="2800" dirty="0" err="1">
                <a:latin typeface="Times New Roman" charset="0"/>
                <a:ea typeface="ＭＳ Ｐゴシック" charset="0"/>
              </a:rPr>
              <a:t>matter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 err="1" smtClean="0">
                <a:latin typeface="Times New Roman" charset="0"/>
                <a:ea typeface="ＭＳ Ｐゴシック" charset="0"/>
              </a:rPr>
              <a:t>Origin</a:t>
            </a:r>
            <a:r>
              <a:rPr lang="fr-FR" sz="2800" dirty="0" smtClean="0">
                <a:latin typeface="Times New Roman" charset="0"/>
                <a:ea typeface="ＭＳ Ｐゴシック" charset="0"/>
              </a:rPr>
              <a:t> of 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matter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 smtClean="0">
                <a:latin typeface="Times New Roman" charset="0"/>
                <a:ea typeface="ＭＳ Ｐゴシック" charset="0"/>
              </a:rPr>
              <a:t>Masses of neutrinos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 err="1" smtClean="0">
                <a:latin typeface="Times New Roman" charset="0"/>
                <a:ea typeface="ＭＳ Ｐゴシック" charset="0"/>
              </a:rPr>
              <a:t>Hierarchy</a:t>
            </a:r>
            <a:r>
              <a:rPr lang="fr-FR" sz="2800" dirty="0" smtClean="0">
                <a:latin typeface="Times New Roman" charset="0"/>
                <a:ea typeface="ＭＳ Ｐゴシック" charset="0"/>
              </a:rPr>
              <a:t> 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problem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 smtClean="0">
                <a:latin typeface="Times New Roman" charset="0"/>
                <a:ea typeface="ＭＳ Ｐゴシック" charset="0"/>
              </a:rPr>
              <a:t>Inflation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 smtClean="0">
                <a:latin typeface="Times New Roman" charset="0"/>
                <a:ea typeface="ＭＳ Ｐゴシック" charset="0"/>
              </a:rPr>
              <a:t>Quantum </a:t>
            </a:r>
            <a:r>
              <a:rPr lang="fr-FR" sz="2800" dirty="0" err="1">
                <a:latin typeface="Times New Roman" charset="0"/>
                <a:ea typeface="ＭＳ Ｐゴシック" charset="0"/>
              </a:rPr>
              <a:t>gravity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>
                <a:latin typeface="Times New Roman" charset="0"/>
                <a:ea typeface="ＭＳ Ｐゴシック" charset="0"/>
              </a:rPr>
              <a:t>…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700338" y="4581525"/>
            <a:ext cx="3384550" cy="3683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fr-FR" sz="1600" b="0" i="1" baseline="30000">
                <a:solidFill>
                  <a:srgbClr val="FFFF00"/>
                </a:solidFill>
                <a:latin typeface="BlairMdITC TT-Medium" charset="0"/>
                <a:cs typeface="BlairMdITC TT-Medium" charset="0"/>
              </a:rPr>
              <a:t>The</a:t>
            </a:r>
            <a:r>
              <a:rPr lang="fr-FR" sz="1600" b="0" i="1">
                <a:solidFill>
                  <a:srgbClr val="FFFF00"/>
                </a:solidFill>
                <a:latin typeface="BlairMdITC TT-Medium" charset="0"/>
                <a:cs typeface="BlairMdITC TT-Medium" charset="0"/>
              </a:rPr>
              <a:t> </a:t>
            </a:r>
            <a:r>
              <a:rPr lang="fr-FR" sz="1800" b="0" i="1">
                <a:solidFill>
                  <a:srgbClr val="FFFF00"/>
                </a:solidFill>
                <a:latin typeface="BlairMdITC TT-Medium" charset="0"/>
                <a:cs typeface="BlairMdITC TT-Medium" charset="0"/>
              </a:rPr>
              <a:t>Standard Model</a:t>
            </a:r>
          </a:p>
        </p:txBody>
      </p:sp>
      <p:pic>
        <p:nvPicPr>
          <p:cNvPr id="48134" name="Picture 4" descr="Higg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71438"/>
            <a:ext cx="995363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101013" y="404813"/>
            <a:ext cx="928687" cy="461962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Run 2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101013" y="879475"/>
            <a:ext cx="928687" cy="46196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Run 2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101013" y="1311275"/>
            <a:ext cx="928687" cy="46196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Run 2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107363" y="2276475"/>
            <a:ext cx="928687" cy="461963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Run 2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101013" y="404813"/>
            <a:ext cx="966787" cy="46196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SUSY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101013" y="879475"/>
            <a:ext cx="966787" cy="4619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SUSY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8101013" y="1311275"/>
            <a:ext cx="966787" cy="4619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SUSY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8110538" y="2276475"/>
            <a:ext cx="966787" cy="4619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SUSY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8110538" y="2751138"/>
            <a:ext cx="966787" cy="46196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SUSY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8110538" y="3213100"/>
            <a:ext cx="966787" cy="4619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SUSY</a:t>
            </a:r>
          </a:p>
        </p:txBody>
      </p:sp>
      <p:pic>
        <p:nvPicPr>
          <p:cNvPr id="20" name="Picture 19" descr="Fabiol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6330">
            <a:off x="350838" y="685800"/>
            <a:ext cx="8890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45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45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45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45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45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45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45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45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45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500"/>
                            </p:stCondLst>
                            <p:childTnLst>
                              <p:par>
                                <p:cTn id="1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5795" grpId="0" build="p" animBg="1"/>
      <p:bldP spid="8" grpId="0" animBg="1"/>
      <p:bldP spid="2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02" name="Rectangle 1026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>
                <a:solidFill>
                  <a:schemeClr val="tx1"/>
                </a:solidFill>
                <a:latin typeface="Times New Roman" charset="0"/>
                <a:cs typeface="+mj-cs"/>
              </a:rPr>
              <a:t>Elementary Higgs or Composite?</a:t>
            </a:r>
          </a:p>
        </p:txBody>
      </p:sp>
      <p:sp>
        <p:nvSpPr>
          <p:cNvPr id="870403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00200"/>
            <a:ext cx="4114800" cy="41148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charset="0"/>
                <a:cs typeface="+mn-cs"/>
              </a:rPr>
              <a:t>Higgs field: </a:t>
            </a:r>
          </a:p>
          <a:p>
            <a:pPr eaLnBrk="1" hangingPunct="1">
              <a:buFontTx/>
              <a:buNone/>
              <a:defRPr/>
            </a:pPr>
            <a:r>
              <a:rPr lang="en-US">
                <a:latin typeface="Times New Roman" charset="0"/>
                <a:cs typeface="+mn-cs"/>
              </a:rPr>
              <a:t>		</a:t>
            </a:r>
            <a:r>
              <a:rPr lang="en-US">
                <a:solidFill>
                  <a:srgbClr val="FF0000"/>
                </a:solidFill>
                <a:latin typeface="Times New Roman" charset="0"/>
                <a:cs typeface="+mn-cs"/>
              </a:rPr>
              <a:t>&lt;0|H|0&gt; </a:t>
            </a:r>
            <a:r>
              <a:rPr lang="en-US">
                <a:solidFill>
                  <a:srgbClr val="FF0000"/>
                </a:solidFill>
                <a:latin typeface="Times New Roman" charset="0"/>
                <a:cs typeface="Times New Roman" charset="0"/>
              </a:rPr>
              <a:t>≠</a:t>
            </a:r>
            <a:r>
              <a:rPr lang="en-US">
                <a:solidFill>
                  <a:srgbClr val="FF0000"/>
                </a:solidFill>
                <a:latin typeface="Times New Roman" charset="0"/>
                <a:cs typeface="+mn-cs"/>
              </a:rPr>
              <a:t> 0</a:t>
            </a:r>
          </a:p>
          <a:p>
            <a:pPr eaLnBrk="1" hangingPunct="1">
              <a:defRPr/>
            </a:pPr>
            <a:r>
              <a:rPr lang="en-US">
                <a:latin typeface="Times New Roman" charset="0"/>
                <a:cs typeface="+mn-cs"/>
              </a:rPr>
              <a:t>Quantum loop problems</a:t>
            </a:r>
          </a:p>
          <a:p>
            <a:pPr eaLnBrk="1" hangingPunct="1">
              <a:defRPr/>
            </a:pPr>
            <a:endParaRPr lang="en-US">
              <a:latin typeface="Times New Roman" charset="0"/>
              <a:cs typeface="+mn-cs"/>
            </a:endParaRPr>
          </a:p>
          <a:p>
            <a:pPr eaLnBrk="1" hangingPunct="1">
              <a:defRPr/>
            </a:pPr>
            <a:endParaRPr lang="en-US">
              <a:latin typeface="Times New Roman" charset="0"/>
              <a:cs typeface="+mn-cs"/>
            </a:endParaRPr>
          </a:p>
          <a:p>
            <a:pPr eaLnBrk="1" hangingPunct="1">
              <a:defRPr/>
            </a:pP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870404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752600"/>
            <a:ext cx="4495800" cy="41148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charset="0"/>
                <a:cs typeface="+mn-cs"/>
              </a:rPr>
              <a:t>Fermion-</a:t>
            </a:r>
            <a:r>
              <a:rPr lang="en-US" dirty="0" err="1">
                <a:latin typeface="Times New Roman" charset="0"/>
                <a:cs typeface="+mn-cs"/>
              </a:rPr>
              <a:t>antifermion</a:t>
            </a:r>
            <a:r>
              <a:rPr lang="en-US" dirty="0">
                <a:latin typeface="Times New Roman" charset="0"/>
                <a:cs typeface="+mn-cs"/>
              </a:rPr>
              <a:t> condensate</a:t>
            </a:r>
          </a:p>
          <a:p>
            <a:pPr eaLnBrk="1" hangingPunct="1">
              <a:defRPr/>
            </a:pPr>
            <a:r>
              <a:rPr lang="en-US" dirty="0">
                <a:latin typeface="Times New Roman" charset="0"/>
                <a:cs typeface="+mn-cs"/>
              </a:rPr>
              <a:t>Just like QCD, BCS superconductivity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 charset="0"/>
                <a:cs typeface="+mn-cs"/>
              </a:rPr>
              <a:t>New ‘</a:t>
            </a:r>
            <a:r>
              <a:rPr lang="en-US" dirty="0" err="1" smtClean="0">
                <a:latin typeface="Times New Roman" charset="0"/>
                <a:cs typeface="+mn-cs"/>
              </a:rPr>
              <a:t>technicolour</a:t>
            </a:r>
            <a:r>
              <a:rPr lang="en-US" dirty="0" smtClean="0">
                <a:latin typeface="Times New Roman" charset="0"/>
                <a:cs typeface="+mn-cs"/>
              </a:rPr>
              <a:t>’ force?</a:t>
            </a:r>
            <a:endParaRPr lang="en-US" dirty="0">
              <a:latin typeface="Times New Roman" charset="0"/>
              <a:cs typeface="+mn-cs"/>
            </a:endParaRPr>
          </a:p>
        </p:txBody>
      </p:sp>
      <p:sp>
        <p:nvSpPr>
          <p:cNvPr id="870405" name="Text Box 1029"/>
          <p:cNvSpPr txBox="1">
            <a:spLocks noChangeArrowheads="1"/>
          </p:cNvSpPr>
          <p:nvPr/>
        </p:nvSpPr>
        <p:spPr bwMode="auto">
          <a:xfrm>
            <a:off x="4450238" y="4221088"/>
            <a:ext cx="4442242" cy="2383216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457200" indent="-457200">
              <a:lnSpc>
                <a:spcPct val="90000"/>
              </a:lnSpc>
              <a:buFontTx/>
              <a:buChar char="-"/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Heavy </a:t>
            </a: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scalar resonance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?</a:t>
            </a:r>
          </a:p>
          <a:p>
            <a:pPr marL="457200" indent="-457200">
              <a:lnSpc>
                <a:spcPct val="90000"/>
              </a:lnSpc>
              <a:buFontTx/>
              <a:buChar char="-"/>
              <a:defRPr/>
            </a:pPr>
            <a:r>
              <a:rPr lang="en-US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Problems with precision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sz="28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lang="en-US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electroweak data</a:t>
            </a:r>
            <a:endParaRPr lang="en-US" sz="28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457200" indent="-457200">
              <a:lnSpc>
                <a:spcPct val="90000"/>
              </a:lnSpc>
              <a:buFontTx/>
              <a:buChar char="-"/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Pseudo-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Nambu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-Goldstone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	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boson?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870406" name="Picture 10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00400"/>
            <a:ext cx="2971800" cy="210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70407" name="Text Box 1031"/>
          <p:cNvSpPr txBox="1">
            <a:spLocks noChangeArrowheads="1"/>
          </p:cNvSpPr>
          <p:nvPr/>
        </p:nvSpPr>
        <p:spPr bwMode="auto">
          <a:xfrm>
            <a:off x="455613" y="5589240"/>
            <a:ext cx="3720565" cy="1040285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Cut-off </a:t>
            </a:r>
            <a:r>
              <a:rPr lang="en-US" sz="28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Λ</a:t>
            </a: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 ~ 1 </a:t>
            </a:r>
            <a:r>
              <a:rPr lang="en-US" sz="28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TeV</a:t>
            </a: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 with</a:t>
            </a:r>
          </a:p>
          <a:p>
            <a:pPr>
              <a:buFontTx/>
              <a:buNone/>
              <a:defRPr/>
            </a:pPr>
            <a:r>
              <a:rPr lang="en-US" sz="2800" b="0" dirty="0">
                <a:latin typeface="Times New Roman"/>
                <a:cs typeface="Times New Roman"/>
              </a:rPr>
              <a:t>	</a:t>
            </a:r>
            <a:r>
              <a:rPr lang="en-US" sz="2800" dirty="0" err="1">
                <a:solidFill>
                  <a:srgbClr val="FF0000"/>
                </a:solidFill>
                <a:latin typeface="Times New Roman"/>
                <a:cs typeface="Times New Roman"/>
              </a:rPr>
              <a:t>Supersymmetry</a:t>
            </a:r>
            <a:r>
              <a:rPr lang="en-US" sz="2800" b="0" dirty="0">
                <a:solidFill>
                  <a:srgbClr val="FF0000"/>
                </a:solidFill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870408" name="Text Box 1032"/>
          <p:cNvSpPr txBox="1">
            <a:spLocks noChangeArrowheads="1"/>
          </p:cNvSpPr>
          <p:nvPr/>
        </p:nvSpPr>
        <p:spPr bwMode="auto">
          <a:xfrm>
            <a:off x="2743200" y="3216275"/>
            <a:ext cx="1633538" cy="9048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Cutoff </a:t>
            </a:r>
          </a:p>
          <a:p>
            <a:pPr>
              <a:buFontTx/>
              <a:buNone/>
              <a:defRPr/>
            </a:pPr>
            <a:r>
              <a:rPr lang="en-US" sz="24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Λ</a:t>
            </a:r>
            <a:r>
              <a:rPr lang="en-US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 = 10 </a:t>
            </a:r>
            <a:r>
              <a:rPr lang="en-US" sz="24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TeV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0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0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7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7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7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7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7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70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70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04" grpId="0" build="p" animBg="1"/>
      <p:bldP spid="870405" grpId="0" animBg="1" autoUpdateAnimBg="0"/>
      <p:bldP spid="870407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71438" y="1223963"/>
            <a:ext cx="8964612" cy="5518150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defRPr/>
            </a:pPr>
            <a:r>
              <a:rPr lang="en-US" b="0" dirty="0" smtClean="0">
                <a:latin typeface="Times New Roman"/>
                <a:cs typeface="Times New Roman"/>
              </a:rPr>
              <a:t>Assume custodial symmetry:</a:t>
            </a:r>
          </a:p>
          <a:p>
            <a:pPr eaLnBrk="1" hangingPunct="1">
              <a:defRPr/>
            </a:pPr>
            <a:endParaRPr lang="en-US" b="0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b="0" dirty="0" smtClean="0">
                <a:latin typeface="Times New Roman"/>
                <a:cs typeface="Times New Roman"/>
              </a:rPr>
              <a:t>Parameterize gauge bosons by 2 × 2 matrix </a:t>
            </a:r>
            <a:r>
              <a:rPr lang="en-US" b="0" dirty="0" err="1" smtClean="0">
                <a:latin typeface="Times New Roman"/>
                <a:cs typeface="Times New Roman"/>
              </a:rPr>
              <a:t>Σ</a:t>
            </a:r>
            <a:r>
              <a:rPr lang="en-US" b="0" dirty="0" smtClean="0">
                <a:latin typeface="Times New Roman"/>
                <a:cs typeface="Times New Roman"/>
              </a:rPr>
              <a:t>:</a:t>
            </a:r>
          </a:p>
          <a:p>
            <a:pPr eaLnBrk="1" hangingPunct="1">
              <a:defRPr/>
            </a:pPr>
            <a:endParaRPr lang="en-US" b="0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b="0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b="0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b="0" dirty="0" smtClean="0">
                <a:latin typeface="Times New Roman"/>
                <a:cs typeface="Times New Roman"/>
              </a:rPr>
              <a:t>Coefficients </a:t>
            </a:r>
            <a:r>
              <a:rPr lang="en-US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a = c = 1 </a:t>
            </a:r>
            <a:r>
              <a:rPr lang="en-US" b="0" dirty="0" smtClean="0">
                <a:latin typeface="Times New Roman"/>
                <a:cs typeface="Times New Roman"/>
              </a:rPr>
              <a:t>in Standard Model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175"/>
            <a:ext cx="8229600" cy="922338"/>
          </a:xfrm>
          <a:solidFill>
            <a:srgbClr val="BBE0E3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Phenomenological Framework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Content Placeholder 3" descr="Picture 3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57200" y="1838515"/>
            <a:ext cx="8229600" cy="582373"/>
          </a:xfrm>
          <a:solidFill>
            <a:srgbClr val="FFFFFF">
              <a:shade val="85000"/>
            </a:srgbClr>
          </a:solidFill>
          <a:ln w="190500" cap="rnd"/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9940" name="Picture 5" descr="Untitled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2976563"/>
            <a:ext cx="877252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Content Placeholder 3" descr="Picture 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4779963"/>
            <a:ext cx="6502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412875"/>
            <a:ext cx="8713788" cy="5256213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Rescale couplings: </a:t>
            </a:r>
            <a:r>
              <a:rPr lang="en-US" sz="2800" dirty="0" smtClean="0">
                <a:latin typeface="Times New Roman"/>
                <a:cs typeface="Times New Roman"/>
              </a:rPr>
              <a:t>to bosons by </a:t>
            </a:r>
            <a:r>
              <a:rPr lang="en-US" sz="2800" dirty="0" err="1" smtClean="0">
                <a:latin typeface="Times New Roman"/>
                <a:cs typeface="Times New Roman"/>
              </a:rPr>
              <a:t>κ</a:t>
            </a:r>
            <a:r>
              <a:rPr lang="en-US" sz="2800" baseline="-25000" dirty="0" err="1" smtClean="0">
                <a:latin typeface="Times New Roman"/>
                <a:cs typeface="Times New Roman"/>
              </a:rPr>
              <a:t>V</a:t>
            </a:r>
            <a:r>
              <a:rPr lang="en-US" sz="2800" dirty="0" smtClean="0">
                <a:latin typeface="Times New Roman"/>
                <a:cs typeface="Times New Roman"/>
              </a:rPr>
              <a:t>, to fermions by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κ</a:t>
            </a:r>
            <a:r>
              <a:rPr lang="en-US" sz="2800" baseline="-25000" dirty="0" err="1" smtClean="0">
                <a:latin typeface="Times New Roman"/>
                <a:cs typeface="Times New Roman"/>
              </a:rPr>
              <a:t>f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Standard Model: </a:t>
            </a:r>
            <a:r>
              <a:rPr lang="en-US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κ</a:t>
            </a:r>
            <a:r>
              <a:rPr lang="en-US" i="1" baseline="-25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V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= </a:t>
            </a:r>
            <a:r>
              <a:rPr lang="en-US" sz="2800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κ</a:t>
            </a:r>
            <a:r>
              <a:rPr lang="en-US" sz="2800" b="1" i="1" baseline="-25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=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1</a:t>
            </a:r>
          </a:p>
          <a:p>
            <a:pPr>
              <a:defRPr/>
            </a:pPr>
            <a:endParaRPr lang="en-US" sz="28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en-US" sz="28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en-US" sz="28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en-US" sz="28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en-US" sz="28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sz="28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Consistency between </a:t>
            </a:r>
            <a:r>
              <a:rPr lang="en-US" sz="2800" dirty="0">
                <a:latin typeface="Times New Roman"/>
                <a:cs typeface="Times New Roman"/>
              </a:rPr>
              <a:t>Higgs and </a:t>
            </a:r>
            <a:r>
              <a:rPr lang="en-US" sz="2800" dirty="0" smtClean="0">
                <a:latin typeface="Times New Roman"/>
                <a:cs typeface="Times New Roman"/>
              </a:rPr>
              <a:t>EW measurements</a:t>
            </a:r>
          </a:p>
          <a:p>
            <a:pPr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Must tune composite models to look like SM</a:t>
            </a:r>
            <a:endParaRPr lang="en-US" sz="2800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100353" name="Title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1525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>
                <a:latin typeface="Times New Roman" charset="0"/>
                <a:ea typeface="ＭＳ Ｐゴシック" charset="0"/>
                <a:cs typeface="Times New Roman" charset="0"/>
              </a:rPr>
              <a:t>Global Analysis of Higgs-like Models</a:t>
            </a:r>
          </a:p>
        </p:txBody>
      </p:sp>
      <p:pic>
        <p:nvPicPr>
          <p:cNvPr id="2" name="Picture 1" descr="KFK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113" y="2924175"/>
            <a:ext cx="5338762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kappasvscompos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620963"/>
            <a:ext cx="4554538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Gfitterkappa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20963"/>
            <a:ext cx="4249738" cy="304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/>
          <p:cNvSpPr>
            <a:spLocks noGrp="1"/>
          </p:cNvSpPr>
          <p:nvPr>
            <p:ph type="title"/>
          </p:nvPr>
        </p:nvSpPr>
        <p:spPr>
          <a:xfrm>
            <a:off x="107950" y="260350"/>
            <a:ext cx="8891588" cy="9366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Times New Roman" charset="0"/>
                <a:ea typeface="ＭＳ Ｐゴシック" charset="0"/>
                <a:cs typeface="Times New Roman" charset="0"/>
              </a:rPr>
              <a:t>Standard Model Effective Field Theory</a:t>
            </a:r>
            <a:endParaRPr lang="en-US" sz="36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268413"/>
            <a:ext cx="8964612" cy="54451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Higher-dimensional operators as relics of higher-energy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physics, e.g., dimension 6: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1600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Operators constrained by SU(2) × U(1) symmetry:</a:t>
            </a: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Constrain with precision EW, Higgs data, TGCs ...</a:t>
            </a: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24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122883" name="Picture 3" descr="CEG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844675"/>
            <a:ext cx="1944688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ESY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213100"/>
            <a:ext cx="8247062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-36513" y="44450"/>
            <a:ext cx="9240838" cy="46196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400" b="0" dirty="0">
                <a:solidFill>
                  <a:srgbClr val="FFFF00"/>
                </a:solidFill>
                <a:cs typeface="Times New Roman" charset="0"/>
              </a:rPr>
              <a:t>Assuming H(125) is SM-like: Model-independent search for new physics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itle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4751388" cy="13684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charset="0"/>
                <a:ea typeface="ＭＳ Ｐゴシック" charset="0"/>
                <a:cs typeface="Times New Roman" charset="0"/>
              </a:rPr>
              <a:t>Global Fits including</a:t>
            </a:r>
            <a:br>
              <a:rPr lang="en-US" sz="4000" dirty="0">
                <a:latin typeface="Times New Roman" charset="0"/>
                <a:ea typeface="ＭＳ Ｐゴシック" charset="0"/>
                <a:cs typeface="Times New Roman" charset="0"/>
              </a:rPr>
            </a:br>
            <a:r>
              <a:rPr lang="en-US" sz="4000" dirty="0">
                <a:latin typeface="Times New Roman" charset="0"/>
                <a:ea typeface="ＭＳ Ｐゴシック" charset="0"/>
                <a:cs typeface="Times New Roman" charset="0"/>
              </a:rPr>
              <a:t>LHC </a:t>
            </a:r>
            <a:r>
              <a:rPr lang="en-US" sz="4000" dirty="0" err="1" smtClean="0">
                <a:latin typeface="Times New Roman" charset="0"/>
                <a:ea typeface="ＭＳ Ｐゴシック" charset="0"/>
                <a:cs typeface="Times New Roman" charset="0"/>
              </a:rPr>
              <a:t>Dta</a:t>
            </a:r>
            <a:endParaRPr lang="en-US" sz="40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125954" name="Picture 3" descr="ESYfi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700213"/>
            <a:ext cx="475932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5" name="Text Box 10"/>
          <p:cNvSpPr txBox="1">
            <a:spLocks noChangeArrowheads="1"/>
          </p:cNvSpPr>
          <p:nvPr/>
        </p:nvSpPr>
        <p:spPr bwMode="auto">
          <a:xfrm>
            <a:off x="34925" y="6381750"/>
            <a:ext cx="3279775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JE, Sanz &amp; Tevong You, arXiv:1410.7703</a:t>
            </a:r>
          </a:p>
        </p:txBody>
      </p:sp>
      <p:sp>
        <p:nvSpPr>
          <p:cNvPr id="118788" name="Content Placeholder 2"/>
          <p:cNvSpPr>
            <a:spLocks noGrp="1"/>
          </p:cNvSpPr>
          <p:nvPr>
            <p:ph idx="1"/>
          </p:nvPr>
        </p:nvSpPr>
        <p:spPr>
          <a:xfrm>
            <a:off x="4716016" y="3788494"/>
            <a:ext cx="4356100" cy="2736850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solidFill>
                  <a:srgbClr val="000090"/>
                </a:solidFill>
                <a:latin typeface="Times New Roman" charset="0"/>
                <a:ea typeface="ＭＳ Ｐゴシック" charset="0"/>
                <a:cs typeface="Times New Roman" charset="0"/>
              </a:rPr>
              <a:t>Associated </a:t>
            </a:r>
            <a:r>
              <a:rPr lang="en-US" sz="2800" b="1" dirty="0" smtClean="0">
                <a:solidFill>
                  <a:srgbClr val="000090"/>
                </a:solidFill>
                <a:latin typeface="Times New Roman" charset="0"/>
                <a:ea typeface="ＭＳ Ｐゴシック" charset="0"/>
                <a:cs typeface="Times New Roman" charset="0"/>
              </a:rPr>
              <a:t>H production</a:t>
            </a:r>
            <a:endParaRPr lang="en-US" sz="2800" b="1" dirty="0">
              <a:solidFill>
                <a:srgbClr val="00009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sz="2800" b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LHC Triple-gauge couplings</a:t>
            </a:r>
          </a:p>
          <a:p>
            <a:pPr eaLnBrk="1" hangingPunct="1">
              <a:defRPr/>
            </a:pPr>
            <a:r>
              <a:rPr lang="en-US" sz="2800" dirty="0">
                <a:latin typeface="Times New Roman" charset="0"/>
                <a:ea typeface="ＭＳ Ｐゴシック" charset="0"/>
                <a:cs typeface="Times New Roman" charset="0"/>
              </a:rPr>
              <a:t>Global combination</a:t>
            </a:r>
          </a:p>
          <a:p>
            <a:pPr eaLnBrk="1" hangingPunct="1">
              <a:defRPr/>
            </a:pPr>
            <a:r>
              <a:rPr lang="en-US" sz="2800" b="1" dirty="0">
                <a:solidFill>
                  <a:srgbClr val="008000"/>
                </a:solidFill>
                <a:latin typeface="Times New Roman" charset="0"/>
                <a:ea typeface="ＭＳ Ｐゴシック" charset="0"/>
                <a:cs typeface="Times New Roman" charset="0"/>
              </a:rPr>
              <a:t>Individual operators</a:t>
            </a:r>
            <a:endParaRPr lang="en-US" sz="28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28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28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118789" name="Picture 4" descr="Falkowsk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58763"/>
            <a:ext cx="3619500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563938" y="6308725"/>
            <a:ext cx="5286375" cy="46196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400" b="0" dirty="0">
                <a:solidFill>
                  <a:srgbClr val="FFFF00"/>
                </a:solidFill>
                <a:cs typeface="Times New Roman" charset="0"/>
              </a:rPr>
              <a:t>Preferred framework for analyzing Run 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ai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8171" y="116632"/>
            <a:ext cx="1346342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Craig@LHCP</a:t>
            </a:r>
            <a:endParaRPr lang="en-US" sz="1600" b="0" dirty="0">
              <a:solidFill>
                <a:srgbClr val="FFFF00"/>
              </a:solidFill>
            </a:endParaRPr>
          </a:p>
        </p:txBody>
      </p:sp>
      <p:pic>
        <p:nvPicPr>
          <p:cNvPr id="5" name="Picture 4" descr="Ho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3" y="4581128"/>
            <a:ext cx="1671705" cy="223224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 descr="Ho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0"/>
            <a:ext cx="5102459" cy="68580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68590" y="6279703"/>
            <a:ext cx="464742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latin typeface="Times New Roman"/>
                <a:cs typeface="Times New Roman"/>
              </a:rPr>
              <a:t>If you know of a better hole, go to it</a:t>
            </a:r>
            <a:endParaRPr lang="en-US" sz="2400" b="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6569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28600"/>
            <a:ext cx="8353425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What lies beyond the Standard Model?</a:t>
            </a:r>
            <a:endParaRPr lang="en-US" sz="4000" dirty="0" smtClean="0">
              <a:solidFill>
                <a:schemeClr val="tx1"/>
              </a:solidFill>
              <a:latin typeface="Times New Roman" charset="0"/>
              <a:cs typeface="+mj-cs"/>
            </a:endParaRPr>
          </a:p>
        </p:txBody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496300" cy="1528762"/>
          </a:xfrm>
          <a:solidFill>
            <a:srgbClr val="000066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sz="9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Supersymmetry</a:t>
            </a:r>
            <a:endParaRPr lang="en-US" sz="9600" dirty="0" smtClean="0">
              <a:solidFill>
                <a:srgbClr val="FFFF00"/>
              </a:solidFill>
              <a:latin typeface="Times New Roman" charset="0"/>
              <a:cs typeface="+mn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4213" y="3284538"/>
            <a:ext cx="7775575" cy="3457575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Stabilize electroweak vacuum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Successful 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prediction for Higgs mass</a:t>
            </a:r>
          </a:p>
          <a:p>
            <a:pPr lvl="1">
              <a:defRPr/>
            </a:pP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Should be &lt; 130 </a:t>
            </a:r>
            <a:r>
              <a:rPr lang="en-US" dirty="0" err="1">
                <a:solidFill>
                  <a:srgbClr val="FF0000"/>
                </a:solidFill>
                <a:latin typeface="Times New Roman"/>
                <a:cs typeface="Times New Roman"/>
              </a:rPr>
              <a:t>GeV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 in simple models</a:t>
            </a: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Successful predictions for couplings</a:t>
            </a:r>
          </a:p>
          <a:p>
            <a:pPr lvl="1">
              <a:defRPr/>
            </a:pP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Should be within few % of SM values</a:t>
            </a:r>
          </a:p>
          <a:p>
            <a:pPr>
              <a:defRPr/>
            </a:pPr>
            <a:r>
              <a:rPr lang="en-US" b="0" dirty="0" smtClean="0">
                <a:latin typeface="Times New Roman"/>
                <a:cs typeface="Times New Roman"/>
              </a:rPr>
              <a:t>Naturalness, GUTs, string, </a:t>
            </a:r>
            <a:r>
              <a:rPr lang="en-US" b="0" dirty="0">
                <a:latin typeface="Times New Roman"/>
                <a:cs typeface="Times New Roman"/>
              </a:rPr>
              <a:t>…, </a:t>
            </a:r>
            <a:r>
              <a:rPr lang="en-US" dirty="0">
                <a:latin typeface="Times New Roman"/>
                <a:cs typeface="Times New Roman"/>
              </a:rPr>
              <a:t>dark </a:t>
            </a:r>
            <a:r>
              <a:rPr lang="en-US" dirty="0" smtClean="0">
                <a:latin typeface="Times New Roman"/>
                <a:cs typeface="Times New Roman"/>
              </a:rPr>
              <a:t>matter</a:t>
            </a:r>
          </a:p>
          <a:p>
            <a:pPr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516688" y="3068638"/>
            <a:ext cx="2363787" cy="904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New motivations</a:t>
            </a:r>
          </a:p>
          <a:p>
            <a:pPr algn="ctr"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From LHC Run 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4499" grpId="0" build="p" animBg="1"/>
      <p:bldP spid="4" grpId="0" animBg="1"/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1" descr="Supersymmet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1738"/>
            <a:ext cx="9123363" cy="536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Rectangle 2"/>
          <p:cNvSpPr txBox="1">
            <a:spLocks noChangeArrowheads="1"/>
          </p:cNvSpPr>
          <p:nvPr/>
        </p:nvSpPr>
        <p:spPr bwMode="auto">
          <a:xfrm>
            <a:off x="457200" y="190500"/>
            <a:ext cx="8229600" cy="1638300"/>
          </a:xfrm>
          <a:prstGeom prst="rect">
            <a:avLst/>
          </a:prstGeom>
          <a:solidFill>
            <a:srgbClr val="B7DEE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defTabSz="4572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4400" b="0" dirty="0">
                <a:latin typeface="Times New Roman" charset="0"/>
              </a:rPr>
              <a:t>Minimal </a:t>
            </a:r>
            <a:r>
              <a:rPr lang="en-US" sz="4400" b="0" dirty="0" err="1">
                <a:latin typeface="Times New Roman" charset="0"/>
              </a:rPr>
              <a:t>Supersymmetric</a:t>
            </a:r>
            <a:r>
              <a:rPr lang="en-US" sz="4400" b="0" dirty="0">
                <a:latin typeface="Times New Roman" charset="0"/>
              </a:rPr>
              <a:t> Extension of the Standard Model</a:t>
            </a:r>
            <a:endParaRPr lang="en-US" sz="4400" b="0" baseline="300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021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144016" y="188640"/>
            <a:ext cx="8820472" cy="10079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Nothing (yet) at the LHC</a:t>
            </a:r>
            <a:endParaRPr lang="en-US" sz="54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3" name="Picture 2" descr="NoNoth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36" y="1844824"/>
            <a:ext cx="8822952" cy="457241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32040" y="1340768"/>
            <a:ext cx="3429144" cy="58477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32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Nothing else, either</a:t>
            </a:r>
            <a:endParaRPr lang="en-US" sz="32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3312368" cy="648072"/>
          </a:xfrm>
          <a:solidFill>
            <a:schemeClr val="tx1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No </a:t>
            </a:r>
            <a:r>
              <a:rPr lang="en-US" dirty="0" err="1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supersymmetry</a:t>
            </a:r>
            <a:endParaRPr lang="en-US" dirty="0">
              <a:solidFill>
                <a:srgbClr val="FFFF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3557" y="5171708"/>
            <a:ext cx="2986765" cy="1557349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More </a:t>
            </a:r>
            <a:r>
              <a:rPr lang="en-US" sz="2800" b="0" smtClean="0">
                <a:solidFill>
                  <a:srgbClr val="FFFF00"/>
                </a:solidFill>
                <a:latin typeface="Times New Roman"/>
                <a:cs typeface="Times New Roman"/>
              </a:rPr>
              <a:t>of same?</a:t>
            </a:r>
            <a:endParaRPr lang="en-US" sz="2800" b="0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Unexplored nooks?</a:t>
            </a:r>
          </a:p>
          <a:p>
            <a:pPr algn="ctr"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Novel signatures?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921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6802" grpId="0" build="p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Msigm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6"/>
            <a:ext cx="8892480" cy="610202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9144000" cy="1224136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None/>
              <a:defRPr/>
            </a:pPr>
            <a:r>
              <a:rPr lang="en-US" sz="4300" b="0" dirty="0" smtClean="0">
                <a:latin typeface="Times New Roman"/>
                <a:cs typeface="Times New Roman"/>
              </a:rPr>
              <a:t>New Physics beyond the SM?</a:t>
            </a:r>
          </a:p>
          <a:p>
            <a:pPr>
              <a:buNone/>
              <a:defRPr/>
            </a:pPr>
            <a:r>
              <a:rPr lang="en-US" sz="3200" b="0" dirty="0" smtClean="0">
                <a:latin typeface="Times New Roman"/>
                <a:cs typeface="Times New Roman"/>
              </a:rPr>
              <a:t>Standard Model Cross-Sections @ LHC</a:t>
            </a:r>
            <a:endParaRPr lang="en-US" sz="3200" b="0" dirty="0">
              <a:latin typeface="Times New Roman"/>
              <a:cs typeface="Times New Roman"/>
            </a:endParaRPr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5436096" y="3140968"/>
            <a:ext cx="1152128" cy="288032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755628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aigSUS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Signpos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68960"/>
            <a:ext cx="1778147" cy="2060848"/>
          </a:xfrm>
          <a:prstGeom prst="rect">
            <a:avLst/>
          </a:prstGeom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9314" y="6474822"/>
            <a:ext cx="1346342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Craig@LHCP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2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5661" y="19472"/>
            <a:ext cx="7559989" cy="768099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Times New Roman"/>
                <a:cs typeface="Times New Roman"/>
              </a:rPr>
              <a:t>Inputs to Global Fits for New Physics</a:t>
            </a:r>
            <a:endParaRPr lang="en-US" sz="4000" dirty="0">
              <a:latin typeface="Times New Roman"/>
              <a:cs typeface="Times New Roman"/>
            </a:endParaRPr>
          </a:p>
        </p:txBody>
      </p:sp>
      <p:pic>
        <p:nvPicPr>
          <p:cNvPr id="4" name="Picture 3" descr="Tab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579" y="1081773"/>
            <a:ext cx="6764421" cy="57762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45" y="2090591"/>
            <a:ext cx="8943476" cy="2346521"/>
          </a:xfrm>
          <a:solidFill>
            <a:srgbClr val="CCFFCC">
              <a:alpha val="25000"/>
            </a:srgbClr>
          </a:solidFill>
          <a:ln w="76200" cmpd="sng">
            <a:solidFill>
              <a:srgbClr val="008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 err="1" smtClean="0">
                <a:latin typeface="Times New Roman"/>
                <a:cs typeface="Times New Roman"/>
              </a:rPr>
              <a:t>Flavour</a:t>
            </a:r>
            <a:r>
              <a:rPr lang="en-US" sz="2600" dirty="0" smtClean="0">
                <a:latin typeface="Times New Roman"/>
                <a:cs typeface="Times New Roman"/>
              </a:rPr>
              <a:t> 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/>
                <a:cs typeface="Times New Roman"/>
              </a:rPr>
              <a:t>observables: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/>
                <a:cs typeface="Times New Roman"/>
              </a:rPr>
              <a:t>Interpretation 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/>
                <a:cs typeface="Times New Roman"/>
              </a:rPr>
              <a:t>requires 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/>
                <a:cs typeface="Times New Roman"/>
              </a:rPr>
              <a:t>lattice inputs</a:t>
            </a:r>
            <a:endParaRPr lang="en-US" sz="2600" dirty="0">
              <a:latin typeface="Times New Roman"/>
              <a:cs typeface="Times New Roman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07504" y="1052737"/>
            <a:ext cx="8943476" cy="1008112"/>
          </a:xfrm>
          <a:prstGeom prst="rect">
            <a:avLst/>
          </a:prstGeom>
          <a:solidFill>
            <a:srgbClr val="FF0000">
              <a:alpha val="25000"/>
            </a:srgbClr>
          </a:solidFill>
          <a:ln w="76200" cmpd="sng">
            <a:solidFill>
              <a:srgbClr val="FF0000"/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600" b="0" dirty="0" smtClean="0">
                <a:latin typeface="Times New Roman"/>
                <a:cs typeface="Times New Roman"/>
              </a:rPr>
              <a:t>Electroweak</a:t>
            </a:r>
          </a:p>
          <a:p>
            <a:pPr marL="0" indent="0">
              <a:buFontTx/>
              <a:buNone/>
            </a:pPr>
            <a:r>
              <a:rPr lang="en-US" sz="2600" b="0" dirty="0" smtClean="0">
                <a:latin typeface="Times New Roman"/>
                <a:cs typeface="Times New Roman"/>
              </a:rPr>
              <a:t>observables</a:t>
            </a:r>
            <a:endParaRPr lang="en-US" sz="2600" b="0" dirty="0">
              <a:latin typeface="Times New Roman"/>
              <a:cs typeface="Times New Roman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07504" y="4824536"/>
            <a:ext cx="8943476" cy="2060848"/>
          </a:xfrm>
          <a:prstGeom prst="rect">
            <a:avLst/>
          </a:prstGeom>
          <a:solidFill>
            <a:srgbClr val="000090">
              <a:alpha val="25000"/>
            </a:srgbClr>
          </a:solidFill>
          <a:ln w="76200" cmpd="sng">
            <a:solidFill>
              <a:srgbClr val="000090"/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600" b="0" dirty="0" smtClean="0">
                <a:latin typeface="Times New Roman"/>
                <a:cs typeface="Times New Roman"/>
              </a:rPr>
              <a:t>LHC</a:t>
            </a:r>
          </a:p>
          <a:p>
            <a:pPr marL="0" indent="0">
              <a:buFontTx/>
              <a:buNone/>
            </a:pPr>
            <a:r>
              <a:rPr lang="en-US" sz="2600" b="0" dirty="0" smtClean="0">
                <a:latin typeface="Times New Roman"/>
                <a:cs typeface="Times New Roman"/>
              </a:rPr>
              <a:t>observables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07504" y="4365104"/>
            <a:ext cx="8943476" cy="548680"/>
          </a:xfrm>
          <a:prstGeom prst="rect">
            <a:avLst/>
          </a:prstGeom>
          <a:solidFill>
            <a:schemeClr val="tx1">
              <a:alpha val="25000"/>
            </a:schemeClr>
          </a:solidFill>
          <a:ln w="76200" cmpd="sng"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600" b="0" dirty="0" smtClean="0">
                <a:latin typeface="Times New Roman"/>
                <a:cs typeface="Times New Roman"/>
              </a:rPr>
              <a:t>Dark Matter</a:t>
            </a: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 rot="16200000">
            <a:off x="5487106" y="-912478"/>
            <a:ext cx="474044" cy="5760640"/>
          </a:xfrm>
          <a:prstGeom prst="ellipse">
            <a:avLst/>
          </a:prstGeom>
          <a:noFill/>
          <a:ln w="571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16200000">
            <a:off x="5487106" y="281647"/>
            <a:ext cx="474044" cy="5760640"/>
          </a:xfrm>
          <a:prstGeom prst="ellipse">
            <a:avLst/>
          </a:prstGeom>
          <a:noFill/>
          <a:ln w="571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210867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  <p:bldP spid="10" grpId="0" build="p" animBg="1"/>
      <p:bldP spid="11" grpId="0" animBg="1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0"/>
            <a:ext cx="7524328" cy="769441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4400" b="0" dirty="0" smtClean="0">
                <a:latin typeface="Times New Roman"/>
                <a:cs typeface="Times New Roman"/>
              </a:rPr>
              <a:t>Best-Fit </a:t>
            </a:r>
            <a:r>
              <a:rPr lang="en-US" sz="4400" b="0" dirty="0" err="1" smtClean="0">
                <a:latin typeface="Times New Roman"/>
                <a:cs typeface="Times New Roman"/>
              </a:rPr>
              <a:t>Sparticle</a:t>
            </a:r>
            <a:r>
              <a:rPr lang="en-US" sz="4400" b="0" dirty="0" smtClean="0">
                <a:latin typeface="Times New Roman"/>
                <a:cs typeface="Times New Roman"/>
              </a:rPr>
              <a:t> Spectrum</a:t>
            </a:r>
            <a:endParaRPr lang="en-US" sz="4400" b="0" dirty="0">
              <a:latin typeface="Times New Roman"/>
              <a:cs typeface="Times New Roman"/>
            </a:endParaRPr>
          </a:p>
        </p:txBody>
      </p:sp>
      <p:pic>
        <p:nvPicPr>
          <p:cNvPr id="3" name="Picture 2" descr="pMSSM11Spectru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7837140" cy="5154629"/>
          </a:xfrm>
          <a:prstGeom prst="rect">
            <a:avLst/>
          </a:prstGeom>
        </p:spPr>
      </p:pic>
      <p:sp>
        <p:nvSpPr>
          <p:cNvPr id="46088" name="TextBox 6"/>
          <p:cNvSpPr txBox="1">
            <a:spLocks noChangeArrowheads="1"/>
          </p:cNvSpPr>
          <p:nvPr/>
        </p:nvSpPr>
        <p:spPr bwMode="auto">
          <a:xfrm>
            <a:off x="107504" y="980728"/>
            <a:ext cx="4032448" cy="52322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800" b="0" dirty="0" smtClean="0">
                <a:solidFill>
                  <a:srgbClr val="FFFF00"/>
                </a:solidFill>
              </a:rPr>
              <a:t>Phenomenological MSSM</a:t>
            </a:r>
            <a:endParaRPr lang="en-US" sz="2800" b="0" dirty="0">
              <a:solidFill>
                <a:srgbClr val="FFFF00"/>
              </a:solidFill>
            </a:endParaRPr>
          </a:p>
        </p:txBody>
      </p:sp>
      <p:sp>
        <p:nvSpPr>
          <p:cNvPr id="46091" name="Text Box 6"/>
          <p:cNvSpPr txBox="1">
            <a:spLocks noChangeArrowheads="1"/>
          </p:cNvSpPr>
          <p:nvPr/>
        </p:nvSpPr>
        <p:spPr bwMode="auto">
          <a:xfrm>
            <a:off x="4522868" y="6546830"/>
            <a:ext cx="4174540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Sakurai, JE et </a:t>
            </a:r>
            <a:r>
              <a:rPr lang="en-US" sz="1600" b="0" dirty="0" smtClean="0">
                <a:solidFill>
                  <a:srgbClr val="FFFF00"/>
                </a:solidFill>
              </a:rPr>
              <a:t>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arXiv:1710.11091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29" name="TextBox 6"/>
          <p:cNvSpPr txBox="1">
            <a:spLocks noChangeArrowheads="1"/>
          </p:cNvSpPr>
          <p:nvPr/>
        </p:nvSpPr>
        <p:spPr bwMode="auto">
          <a:xfrm>
            <a:off x="6344236" y="2607295"/>
            <a:ext cx="2676083" cy="46166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Accessible to LHC?</a:t>
            </a:r>
            <a:endParaRPr lang="en-US" sz="24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00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0"/>
            <a:ext cx="7452320" cy="769441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4400" b="0" dirty="0" smtClean="0">
                <a:latin typeface="Times New Roman"/>
                <a:cs typeface="Times New Roman"/>
              </a:rPr>
              <a:t>Other </a:t>
            </a:r>
            <a:r>
              <a:rPr lang="en-US" sz="4400" b="0" dirty="0">
                <a:latin typeface="Times New Roman"/>
                <a:cs typeface="Times New Roman"/>
              </a:rPr>
              <a:t>Possible </a:t>
            </a:r>
            <a:r>
              <a:rPr lang="en-US" sz="4400" b="0" dirty="0" smtClean="0">
                <a:latin typeface="Times New Roman"/>
                <a:cs typeface="Times New Roman"/>
              </a:rPr>
              <a:t>LHC Signatures</a:t>
            </a:r>
            <a:endParaRPr lang="en-US" sz="4400" b="0" dirty="0">
              <a:latin typeface="Times New Roman"/>
              <a:cs typeface="Times New Roman"/>
            </a:endParaRPr>
          </a:p>
        </p:txBody>
      </p:sp>
      <p:sp>
        <p:nvSpPr>
          <p:cNvPr id="46088" name="TextBox 6"/>
          <p:cNvSpPr txBox="1">
            <a:spLocks noChangeArrowheads="1"/>
          </p:cNvSpPr>
          <p:nvPr/>
        </p:nvSpPr>
        <p:spPr bwMode="auto">
          <a:xfrm>
            <a:off x="179512" y="961564"/>
            <a:ext cx="4032448" cy="52322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800" b="0" dirty="0" smtClean="0">
                <a:solidFill>
                  <a:srgbClr val="FFFF00"/>
                </a:solidFill>
              </a:rPr>
              <a:t>Phenomenological MSSM</a:t>
            </a:r>
            <a:endParaRPr lang="en-US" sz="2800" b="0" dirty="0">
              <a:solidFill>
                <a:srgbClr val="FFFF00"/>
              </a:solidFill>
            </a:endParaRPr>
          </a:p>
        </p:txBody>
      </p:sp>
      <p:pic>
        <p:nvPicPr>
          <p:cNvPr id="2" name="Picture 1" descr="pMSSM11Bsm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03252"/>
            <a:ext cx="4622972" cy="4012580"/>
          </a:xfrm>
          <a:prstGeom prst="rect">
            <a:avLst/>
          </a:prstGeom>
        </p:spPr>
      </p:pic>
      <p:pic>
        <p:nvPicPr>
          <p:cNvPr id="4" name="Picture 3" descr="pMSSM11tauNLSP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64104"/>
            <a:ext cx="4418141" cy="37537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28780" y="5859848"/>
            <a:ext cx="4335708" cy="58477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err="1">
                <a:solidFill>
                  <a:srgbClr val="FFFF00"/>
                </a:solidFill>
                <a:latin typeface="Times New Roman"/>
                <a:cs typeface="Times New Roman"/>
              </a:rPr>
              <a:t>B</a:t>
            </a:r>
            <a:r>
              <a:rPr lang="en-US" b="0" baseline="-25000" dirty="0" err="1">
                <a:solidFill>
                  <a:srgbClr val="FFFF00"/>
                </a:solidFill>
                <a:latin typeface="Times New Roman"/>
                <a:cs typeface="Times New Roman"/>
              </a:rPr>
              <a:t>s,d</a:t>
            </a:r>
            <a:r>
              <a:rPr lang="en-US" b="0" baseline="-2500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b="0" dirty="0">
                <a:solidFill>
                  <a:srgbClr val="FFFF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b="0" dirty="0" err="1">
                <a:solidFill>
                  <a:srgbClr val="FFFF00"/>
                </a:solidFill>
                <a:latin typeface="Times New Roman"/>
                <a:cs typeface="Times New Roman"/>
              </a:rPr>
              <a:t>μ</a:t>
            </a:r>
            <a:r>
              <a:rPr lang="en-US" b="0" baseline="30000" dirty="0" err="1">
                <a:solidFill>
                  <a:srgbClr val="FFFF00"/>
                </a:solidFill>
                <a:latin typeface="Times New Roman"/>
                <a:cs typeface="Times New Roman"/>
              </a:rPr>
              <a:t>+</a:t>
            </a:r>
            <a:r>
              <a:rPr lang="en-US" b="0" dirty="0" err="1">
                <a:solidFill>
                  <a:srgbClr val="FFFF00"/>
                </a:solidFill>
                <a:latin typeface="Times New Roman"/>
                <a:cs typeface="Times New Roman"/>
              </a:rPr>
              <a:t>μ</a:t>
            </a:r>
            <a:r>
              <a:rPr lang="en-US" b="0" baseline="30000" dirty="0">
                <a:solidFill>
                  <a:srgbClr val="FFFF00"/>
                </a:solidFill>
                <a:latin typeface="Times New Roman"/>
                <a:cs typeface="Times New Roman"/>
              </a:rPr>
              <a:t>-</a:t>
            </a:r>
            <a:r>
              <a:rPr lang="en-US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decay &lt; SM?</a:t>
            </a:r>
            <a:endParaRPr lang="en-US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907" y="5868560"/>
            <a:ext cx="3682819" cy="58477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Long-lived </a:t>
            </a:r>
            <a:r>
              <a:rPr lang="en-US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sparticle</a:t>
            </a:r>
            <a:r>
              <a:rPr lang="en-US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?</a:t>
            </a:r>
            <a:endParaRPr lang="en-US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522868" y="6546830"/>
            <a:ext cx="4174540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Sakurai, JE et </a:t>
            </a:r>
            <a:r>
              <a:rPr lang="en-US" sz="1600" b="0" dirty="0" smtClean="0">
                <a:solidFill>
                  <a:srgbClr val="FFFF00"/>
                </a:solidFill>
              </a:rPr>
              <a:t>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arXiv:1710.11091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498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144016" y="188640"/>
            <a:ext cx="8820472" cy="10079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Direct Dark Matter Searches</a:t>
            </a:r>
            <a:endParaRPr lang="en-US" sz="54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23312" cy="5256584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Compilation of present and future sensitivities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2" name="Picture 1" descr="DirectSear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16832"/>
            <a:ext cx="6480720" cy="464272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09095" y="3717032"/>
            <a:ext cx="1073731" cy="83099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SUSY</a:t>
            </a:r>
          </a:p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models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24308" y="5093568"/>
            <a:ext cx="1291539" cy="830997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 smtClean="0">
                <a:latin typeface="Times New Roman"/>
                <a:cs typeface="Times New Roman"/>
              </a:rPr>
              <a:t>Neutrino</a:t>
            </a:r>
          </a:p>
          <a:p>
            <a:pPr algn="ctr">
              <a:buNone/>
            </a:pPr>
            <a:r>
              <a:rPr lang="en-US" sz="2400" b="0" dirty="0" smtClean="0">
                <a:latin typeface="Times New Roman"/>
                <a:cs typeface="Times New Roman"/>
              </a:rPr>
              <a:t>“floor”</a:t>
            </a:r>
            <a:endParaRPr lang="en-US" sz="2400" b="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84566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016"/>
            <a:ext cx="8229600" cy="90872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5400" dirty="0" smtClean="0">
                <a:latin typeface="Times New Roman"/>
                <a:cs typeface="Times New Roman"/>
              </a:rPr>
              <a:t>The LHC in Future Years</a:t>
            </a:r>
            <a:endParaRPr lang="en-US" sz="5400" dirty="0">
              <a:latin typeface="Times New Roman"/>
              <a:cs typeface="Times New Roman"/>
            </a:endParaRPr>
          </a:p>
        </p:txBody>
      </p:sp>
      <p:pic>
        <p:nvPicPr>
          <p:cNvPr id="4" name="Picture 3" descr="Lamont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6" y="1484784"/>
            <a:ext cx="9066308" cy="4824536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71051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Base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08" y="1617047"/>
            <a:ext cx="9144000" cy="5268337"/>
          </a:xfrm>
          <a:prstGeom prst="rect">
            <a:avLst/>
          </a:prstGeom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 rot="19092551">
            <a:off x="2064033" y="1470094"/>
            <a:ext cx="1554163" cy="4752473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 rot="20892189">
            <a:off x="3654535" y="4604805"/>
            <a:ext cx="5435685" cy="1184275"/>
          </a:xfrm>
          <a:prstGeom prst="ellips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188913"/>
            <a:ext cx="8134350" cy="1470025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Projected </a:t>
            </a:r>
            <a:r>
              <a:rPr lang="en-US" dirty="0" err="1" smtClean="0">
                <a:latin typeface="Times New Roman"/>
                <a:cs typeface="Times New Roman"/>
              </a:rPr>
              <a:t>e</a:t>
            </a:r>
            <a:r>
              <a:rPr lang="en-US" baseline="30000" dirty="0" err="1" smtClean="0">
                <a:latin typeface="Times New Roman"/>
                <a:cs typeface="Times New Roman"/>
              </a:rPr>
              <a:t>+</a:t>
            </a:r>
            <a:r>
              <a:rPr lang="en-US" dirty="0" err="1" smtClean="0">
                <a:latin typeface="Times New Roman"/>
                <a:cs typeface="Times New Roman"/>
              </a:rPr>
              <a:t>e</a:t>
            </a:r>
            <a:r>
              <a:rPr lang="en-US" baseline="30000" dirty="0" smtClean="0">
                <a:latin typeface="Times New Roman"/>
                <a:cs typeface="Times New Roman"/>
              </a:rPr>
              <a:t>-</a:t>
            </a:r>
            <a:r>
              <a:rPr lang="en-US" dirty="0" smtClean="0">
                <a:latin typeface="Times New Roman"/>
                <a:cs typeface="Times New Roman"/>
              </a:rPr>
              <a:t> Colliders:</a:t>
            </a:r>
            <a:br>
              <a:rPr lang="en-US" dirty="0" smtClean="0">
                <a:latin typeface="Times New Roman"/>
                <a:cs typeface="Times New Roman"/>
              </a:rPr>
            </a:br>
            <a:r>
              <a:rPr lang="en-US" dirty="0" smtClean="0">
                <a:latin typeface="Times New Roman"/>
                <a:cs typeface="Times New Roman"/>
              </a:rPr>
              <a:t>Luminosity </a:t>
            </a:r>
            <a:r>
              <a:rPr lang="en-US" dirty="0" err="1" smtClean="0">
                <a:latin typeface="Times New Roman"/>
                <a:cs typeface="Times New Roman"/>
              </a:rPr>
              <a:t>vs</a:t>
            </a:r>
            <a:r>
              <a:rPr lang="en-US" dirty="0" smtClean="0">
                <a:latin typeface="Times New Roman"/>
                <a:cs typeface="Times New Roman"/>
              </a:rPr>
              <a:t> Energy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 rot="16200000">
            <a:off x="4082951" y="3702025"/>
            <a:ext cx="1554163" cy="3456384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pic>
        <p:nvPicPr>
          <p:cNvPr id="11" name="Picture 10" descr="CLIC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120" y="2132856"/>
            <a:ext cx="2656880" cy="209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projet_boucle_100km_Eng_8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653136"/>
            <a:ext cx="2051720" cy="205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597" y="-36909"/>
            <a:ext cx="9277109" cy="69174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124744"/>
            <a:ext cx="8352928" cy="1152127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6000" dirty="0" smtClean="0">
                <a:latin typeface="Times New Roman"/>
                <a:cs typeface="Times New Roman"/>
              </a:rPr>
              <a:t>Future Circular Colliders</a:t>
            </a:r>
            <a:endParaRPr lang="en-US" sz="6000" dirty="0">
              <a:latin typeface="Times New Roman"/>
              <a:cs typeface="Times New Roman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496" y="5444579"/>
            <a:ext cx="9036495" cy="1296789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The vision:</a:t>
            </a:r>
          </a:p>
          <a:p>
            <a:pPr>
              <a:defRPr/>
            </a:pPr>
            <a:r>
              <a:rPr lang="en-US" sz="2800" dirty="0">
                <a:latin typeface="Times New Roman"/>
                <a:cs typeface="Times New Roman"/>
              </a:rPr>
              <a:t>e</a:t>
            </a:r>
            <a:r>
              <a:rPr lang="en-US" sz="2800" dirty="0" smtClean="0">
                <a:latin typeface="Times New Roman"/>
                <a:cs typeface="Times New Roman"/>
              </a:rPr>
              <a:t>xplore 10 </a:t>
            </a:r>
            <a:r>
              <a:rPr lang="en-US" sz="2800" dirty="0" err="1" smtClean="0">
                <a:latin typeface="Times New Roman"/>
                <a:cs typeface="Times New Roman"/>
              </a:rPr>
              <a:t>TeV</a:t>
            </a:r>
            <a:r>
              <a:rPr lang="en-US" sz="2800" dirty="0" smtClean="0">
                <a:latin typeface="Times New Roman"/>
                <a:cs typeface="Times New Roman"/>
              </a:rPr>
              <a:t> scale directly (100 </a:t>
            </a:r>
            <a:r>
              <a:rPr lang="en-US" sz="2800" dirty="0" err="1" smtClean="0">
                <a:latin typeface="Times New Roman"/>
                <a:cs typeface="Times New Roman"/>
              </a:rPr>
              <a:t>TeV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pp</a:t>
            </a:r>
            <a:r>
              <a:rPr lang="en-US" sz="2800" dirty="0" smtClean="0">
                <a:latin typeface="Times New Roman"/>
                <a:cs typeface="Times New Roman"/>
              </a:rPr>
              <a:t>) + indirectly (</a:t>
            </a:r>
            <a:r>
              <a:rPr lang="en-US" sz="2800" dirty="0" err="1" smtClean="0">
                <a:latin typeface="Times New Roman"/>
                <a:cs typeface="Times New Roman"/>
              </a:rPr>
              <a:t>e</a:t>
            </a:r>
            <a:r>
              <a:rPr lang="en-US" sz="2800" baseline="30000" dirty="0" err="1" smtClean="0">
                <a:latin typeface="Times New Roman"/>
                <a:cs typeface="Times New Roman"/>
              </a:rPr>
              <a:t>+</a:t>
            </a:r>
            <a:r>
              <a:rPr lang="en-US" sz="2800" dirty="0" err="1" smtClean="0">
                <a:latin typeface="Times New Roman"/>
                <a:cs typeface="Times New Roman"/>
              </a:rPr>
              <a:t>e</a:t>
            </a:r>
            <a:r>
              <a:rPr lang="en-US" sz="2800" baseline="30000" dirty="0" smtClean="0">
                <a:latin typeface="Times New Roman"/>
                <a:cs typeface="Times New Roman"/>
              </a:rPr>
              <a:t>-</a:t>
            </a:r>
            <a:r>
              <a:rPr lang="en-US" sz="2800" dirty="0" smtClean="0"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8" name="Arc 7"/>
          <p:cNvSpPr/>
          <p:nvPr/>
        </p:nvSpPr>
        <p:spPr>
          <a:xfrm>
            <a:off x="-940534" y="4113292"/>
            <a:ext cx="5870973" cy="1358292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1663800" y="4113292"/>
            <a:ext cx="2884972" cy="617406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4548772" y="4196753"/>
            <a:ext cx="381668" cy="107375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635" y="87718"/>
            <a:ext cx="2307485" cy="965018"/>
          </a:xfrm>
          <a:prstGeom prst="rect">
            <a:avLst/>
          </a:prstGeom>
        </p:spPr>
      </p:pic>
      <p:pic>
        <p:nvPicPr>
          <p:cNvPr id="3" name="Picture 2" descr="CEPC-SPP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16632"/>
            <a:ext cx="2946400" cy="762000"/>
          </a:xfrm>
          <a:prstGeom prst="rect">
            <a:avLst/>
          </a:prstGeom>
        </p:spPr>
      </p:pic>
      <p:sp>
        <p:nvSpPr>
          <p:cNvPr id="12" name="Arc 11"/>
          <p:cNvSpPr/>
          <p:nvPr/>
        </p:nvSpPr>
        <p:spPr>
          <a:xfrm>
            <a:off x="1954183" y="2987530"/>
            <a:ext cx="9962633" cy="1638687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2440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LEP_blowup_Mepsilon_CouplingsV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268413"/>
            <a:ext cx="4992688" cy="4340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2818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2"/>
          <a:stretch>
            <a:fillRect/>
          </a:stretch>
        </p:blipFill>
        <p:spPr bwMode="auto">
          <a:xfrm>
            <a:off x="-36513" y="1196975"/>
            <a:ext cx="4176713" cy="4422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0825" y="188913"/>
            <a:ext cx="8677275" cy="105251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5400" dirty="0" smtClean="0">
                <a:latin typeface="Times New Roman"/>
                <a:cs typeface="Times New Roman"/>
              </a:rPr>
              <a:t>Future Circular </a:t>
            </a:r>
            <a:r>
              <a:rPr lang="en-US" sz="5400" dirty="0" err="1" smtClean="0">
                <a:latin typeface="Times New Roman"/>
                <a:cs typeface="Times New Roman"/>
              </a:rPr>
              <a:t>e</a:t>
            </a:r>
            <a:r>
              <a:rPr lang="en-US" sz="5400" baseline="30000" dirty="0" err="1" smtClean="0">
                <a:latin typeface="Times New Roman"/>
                <a:cs typeface="Times New Roman"/>
              </a:rPr>
              <a:t>+</a:t>
            </a:r>
            <a:r>
              <a:rPr lang="en-US" sz="5400" dirty="0" err="1" smtClean="0">
                <a:latin typeface="Times New Roman"/>
                <a:cs typeface="Times New Roman"/>
              </a:rPr>
              <a:t>e</a:t>
            </a:r>
            <a:r>
              <a:rPr lang="en-US" sz="5400" baseline="30000" dirty="0" smtClean="0">
                <a:latin typeface="Times New Roman"/>
                <a:cs typeface="Times New Roman"/>
              </a:rPr>
              <a:t>-</a:t>
            </a:r>
            <a:r>
              <a:rPr lang="en-US" sz="5400" dirty="0" smtClean="0">
                <a:latin typeface="Times New Roman"/>
                <a:cs typeface="Times New Roman"/>
              </a:rPr>
              <a:t> Collider?</a:t>
            </a:r>
            <a:endParaRPr lang="en-US" sz="5400" dirty="0">
              <a:latin typeface="Times New Roman"/>
              <a:cs typeface="Times New Roman"/>
            </a:endParaRPr>
          </a:p>
        </p:txBody>
      </p:sp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732463"/>
            <a:ext cx="2052638" cy="8588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7918450" y="6137275"/>
            <a:ext cx="431800" cy="2159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450" y="5589588"/>
            <a:ext cx="5903913" cy="1152525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Not just Higgs physics:</a:t>
            </a:r>
          </a:p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Also </a:t>
            </a:r>
            <a:r>
              <a:rPr lang="en-US" dirty="0" err="1" smtClean="0">
                <a:latin typeface="Times New Roman"/>
                <a:cs typeface="Times New Roman"/>
              </a:rPr>
              <a:t>Tera</a:t>
            </a:r>
            <a:r>
              <a:rPr lang="en-US" dirty="0" smtClean="0">
                <a:latin typeface="Times New Roman"/>
                <a:cs typeface="Times New Roman"/>
              </a:rPr>
              <a:t>-Z, Oku-W, Mega-t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4" name="Picture 8" descr="Mepsil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925" y="1773238"/>
            <a:ext cx="2806700" cy="528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827588" y="1362075"/>
            <a:ext cx="3776662" cy="33813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/>
              <a:t>M = 246.0 ± 0.8 GeV, ε = 0.0000</a:t>
            </a:r>
            <a:r>
              <a:rPr lang="en-US" sz="1600" b="0" baseline="30000"/>
              <a:t>+0.0015</a:t>
            </a:r>
            <a:r>
              <a:rPr lang="en-US" sz="1600" b="0" baseline="-25000"/>
              <a:t>-0.0010 </a:t>
            </a:r>
          </a:p>
        </p:txBody>
      </p:sp>
      <p:pic>
        <p:nvPicPr>
          <p:cNvPr id="8" name="Picture 7" descr="Factory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5570538"/>
            <a:ext cx="1223963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7950" y="5661025"/>
            <a:ext cx="647700" cy="461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>
                <a:solidFill>
                  <a:schemeClr val="bg1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build="p" animBg="1"/>
      <p:bldP spid="15" grpId="0" animBg="1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88" y="1268413"/>
            <a:ext cx="6913562" cy="547370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At the LHC and beyond: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7812087" cy="9366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Higgs Cross Sections</a:t>
            </a:r>
          </a:p>
        </p:txBody>
      </p:sp>
      <p:pic>
        <p:nvPicPr>
          <p:cNvPr id="169987" name="Picture 3" descr="Higgssig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785938"/>
            <a:ext cx="6877050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148064" y="4149080"/>
            <a:ext cx="1728192" cy="108012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23528" y="188640"/>
            <a:ext cx="288032" cy="21602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1761845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WHinteracti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33513"/>
            <a:ext cx="7702550" cy="5164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charset="0"/>
              </a:rPr>
              <a:t>Higgs Boson Couplings</a:t>
            </a:r>
            <a:endParaRPr lang="en-US" dirty="0">
              <a:latin typeface="Times New Roman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660232" y="6279703"/>
            <a:ext cx="1612491" cy="46166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2400" b="0" dirty="0" smtClean="0">
                <a:solidFill>
                  <a:srgbClr val="FFFF00"/>
                </a:solidFill>
                <a:cs typeface="Times New Roman" charset="0"/>
              </a:rPr>
              <a:t>Higgs 1966</a:t>
            </a:r>
            <a:endParaRPr lang="en-US" sz="2400" b="0" dirty="0">
              <a:solidFill>
                <a:srgbClr val="FFFF00"/>
              </a:solidFill>
              <a:cs typeface="Times New Roman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832150" y="5415607"/>
            <a:ext cx="2060330" cy="46166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2400" b="0" dirty="0" smtClean="0">
                <a:solidFill>
                  <a:srgbClr val="FFFF00"/>
                </a:solidFill>
                <a:cs typeface="Times New Roman" charset="0"/>
              </a:rPr>
              <a:t>Weinberg 1967</a:t>
            </a:r>
            <a:endParaRPr lang="en-US" sz="2400" b="0" dirty="0">
              <a:solidFill>
                <a:srgbClr val="FFFF00"/>
              </a:solidFill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975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a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6986116" cy="541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269776"/>
            <a:ext cx="82804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5400" dirty="0" smtClean="0">
                <a:latin typeface="Times New Roman"/>
                <a:cs typeface="Times New Roman"/>
              </a:rPr>
              <a:t>     </a:t>
            </a:r>
            <a:r>
              <a:rPr lang="en-US" sz="5400" dirty="0" err="1" smtClean="0">
                <a:latin typeface="Times New Roman"/>
                <a:cs typeface="Times New Roman"/>
              </a:rPr>
              <a:t>Squark-Gluino</a:t>
            </a:r>
            <a:r>
              <a:rPr lang="en-US" sz="5400" dirty="0" smtClean="0">
                <a:latin typeface="Times New Roman"/>
                <a:cs typeface="Times New Roman"/>
              </a:rPr>
              <a:t> Plane</a:t>
            </a:r>
            <a:endParaRPr lang="en-US" sz="5400" dirty="0">
              <a:latin typeface="Times New Roman"/>
              <a:cs typeface="Times New Roman"/>
            </a:endParaRPr>
          </a:p>
        </p:txBody>
      </p:sp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2051720" cy="8572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75048" y="449288"/>
            <a:ext cx="432048" cy="21602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16" y="4077072"/>
            <a:ext cx="4320480" cy="1296144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Discover 12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TeV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squark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,</a:t>
            </a:r>
          </a:p>
          <a:p>
            <a:pPr marL="0" indent="0" algn="ctr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16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TeV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gluino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@ 5σ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826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223864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916831"/>
            <a:ext cx="8229600" cy="4608513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The discovery of the Higgs boson at the LHC is a big challenge for </a:t>
            </a:r>
            <a:r>
              <a:rPr lang="en-US" dirty="0">
                <a:latin typeface="Times New Roman"/>
                <a:cs typeface="Times New Roman"/>
              </a:rPr>
              <a:t>theoretical </a:t>
            </a:r>
            <a:r>
              <a:rPr lang="en-US" dirty="0" smtClean="0">
                <a:latin typeface="Times New Roman"/>
                <a:cs typeface="Times New Roman"/>
              </a:rPr>
              <a:t>physics!</a:t>
            </a:r>
            <a:endParaRPr lang="en-US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The LHC may yet discover physics beyond the SM at ~ 13 </a:t>
            </a:r>
            <a:r>
              <a:rPr lang="en-US" dirty="0" err="1" smtClean="0">
                <a:latin typeface="Times New Roman"/>
                <a:cs typeface="Times New Roman"/>
              </a:rPr>
              <a:t>TeV</a:t>
            </a:r>
            <a:endParaRPr lang="en-US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If it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does</a:t>
            </a:r>
            <a:r>
              <a:rPr lang="en-US" dirty="0" smtClean="0">
                <a:latin typeface="Times New Roman"/>
                <a:cs typeface="Times New Roman"/>
              </a:rPr>
              <a:t>, priority will be to study it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If it does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not</a:t>
            </a:r>
            <a:r>
              <a:rPr lang="en-US" dirty="0" smtClean="0">
                <a:latin typeface="Times New Roman"/>
                <a:cs typeface="Times New Roman"/>
              </a:rPr>
              <a:t>, natural to focus on the Higgs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In either case, a large circular collider offers the best prospects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441450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A Phenomenological Profile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/>
            </a:r>
            <a:b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</a:b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of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the Higgs Boson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107950" y="1700213"/>
            <a:ext cx="8713788" cy="4824412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First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attempt at systematic survey</a:t>
            </a:r>
          </a:p>
        </p:txBody>
      </p:sp>
      <p:pic>
        <p:nvPicPr>
          <p:cNvPr id="31747" name="Picture 1" descr="Profi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276475"/>
            <a:ext cx="6251575" cy="2305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Snapshot 2010-11-20 18-48-03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4652963"/>
            <a:ext cx="8307387" cy="1765300"/>
          </a:xfrm>
          <a:prstGeom prst="rect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15888" y="107950"/>
            <a:ext cx="1004887" cy="584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b="0" dirty="0">
                <a:solidFill>
                  <a:srgbClr val="FFFF00"/>
                </a:solidFill>
                <a:cs typeface="Times New Roman" charset="0"/>
              </a:rPr>
              <a:t>1975</a:t>
            </a:r>
          </a:p>
        </p:txBody>
      </p:sp>
    </p:spTree>
    <p:extLst>
      <p:ext uri="{BB962C8B-B14F-4D97-AF65-F5344CB8AC3E}">
        <p14:creationId xmlns:p14="http://schemas.microsoft.com/office/powerpoint/2010/main" val="198070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036050" cy="10080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A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Preview of the Higgs Boson @ LHC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250825" y="1484313"/>
            <a:ext cx="8713788" cy="4824412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Prepared for LHC Lausanne workshop 1984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32771" name="Picture 2" descr="EGKcov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2259013"/>
            <a:ext cx="2952750" cy="418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3" descr="EGK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88" y="2214563"/>
            <a:ext cx="3090862" cy="423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5" descr="EGK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913" y="2492375"/>
            <a:ext cx="1169987" cy="1081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EGK1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463" y="2233613"/>
            <a:ext cx="2886075" cy="421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7" descr="EGKggH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20938"/>
            <a:ext cx="1160463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34975" y="6381750"/>
            <a:ext cx="2408238" cy="307975"/>
          </a:xfrm>
          <a:prstGeom prst="rect">
            <a:avLst/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400" b="0" dirty="0">
                <a:solidFill>
                  <a:srgbClr val="FFFF00"/>
                </a:solidFill>
                <a:cs typeface="+mn-cs"/>
              </a:rPr>
              <a:t>JE, </a:t>
            </a:r>
            <a:r>
              <a:rPr lang="en-US" sz="1400" b="0" dirty="0" err="1">
                <a:solidFill>
                  <a:srgbClr val="FFFF00"/>
                </a:solidFill>
                <a:cs typeface="+mn-cs"/>
              </a:rPr>
              <a:t>Gelmini</a:t>
            </a:r>
            <a:r>
              <a:rPr lang="en-US" sz="1400" b="0" dirty="0">
                <a:solidFill>
                  <a:srgbClr val="FFFF00"/>
                </a:solidFill>
                <a:cs typeface="+mn-cs"/>
              </a:rPr>
              <a:t> &amp; Kowalski, 1984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15888" y="44450"/>
            <a:ext cx="1004887" cy="584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b="0" dirty="0">
                <a:solidFill>
                  <a:srgbClr val="FFFF00"/>
                </a:solidFill>
                <a:cs typeface="Times New Roman" charset="0"/>
              </a:rPr>
              <a:t>1984</a:t>
            </a:r>
          </a:p>
        </p:txBody>
      </p:sp>
    </p:spTree>
    <p:extLst>
      <p:ext uri="{BB962C8B-B14F-4D97-AF65-F5344CB8AC3E}">
        <p14:creationId xmlns:p14="http://schemas.microsoft.com/office/powerpoint/2010/main" val="2225086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3" descr="Hsigmas13TeV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614488"/>
            <a:ext cx="6624638" cy="466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304800"/>
            <a:ext cx="6096000" cy="1524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Higgs Production at the LHC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213"/>
            <a:ext cx="2295525" cy="285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0325" y="171450"/>
            <a:ext cx="2424113" cy="138588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2800" b="0" dirty="0">
                <a:solidFill>
                  <a:srgbClr val="FFFF00"/>
                </a:solidFill>
                <a:cs typeface="Times New Roman" charset="0"/>
              </a:rPr>
              <a:t>A la </a:t>
            </a:r>
            <a:r>
              <a:rPr lang="en-US" sz="2800" b="0" dirty="0" err="1">
                <a:solidFill>
                  <a:srgbClr val="FFFF00"/>
                </a:solidFill>
                <a:cs typeface="Times New Roman" charset="0"/>
              </a:rPr>
              <a:t>recherche</a:t>
            </a:r>
            <a:r>
              <a:rPr lang="en-US" sz="2800" b="0" dirty="0">
                <a:solidFill>
                  <a:srgbClr val="FFFF00"/>
                </a:solidFill>
                <a:cs typeface="Times New Roman" charset="0"/>
              </a:rPr>
              <a:t> du 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2800" b="0" dirty="0">
                <a:solidFill>
                  <a:srgbClr val="FFFF00"/>
                </a:solidFill>
                <a:cs typeface="Times New Roman" charset="0"/>
              </a:rPr>
              <a:t>Higgs </a:t>
            </a:r>
            <a:r>
              <a:rPr lang="en-US" sz="2800" b="0" dirty="0" err="1">
                <a:solidFill>
                  <a:srgbClr val="FFFF00"/>
                </a:solidFill>
                <a:cs typeface="Times New Roman" charset="0"/>
              </a:rPr>
              <a:t>perdu</a:t>
            </a:r>
            <a:r>
              <a:rPr lang="en-US" sz="2800" b="0" dirty="0">
                <a:solidFill>
                  <a:srgbClr val="FFFF00"/>
                </a:solidFill>
                <a:cs typeface="Times New Roman" charset="0"/>
              </a:rPr>
              <a:t> …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63550" y="6237288"/>
            <a:ext cx="8212138" cy="52387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800" b="0">
                <a:solidFill>
                  <a:srgbClr val="FFFF00"/>
                </a:solidFill>
              </a:rPr>
              <a:t>Many production modes measurable if M</a:t>
            </a:r>
            <a:r>
              <a:rPr lang="en-US" sz="2800" b="0" baseline="-25000">
                <a:solidFill>
                  <a:srgbClr val="FFFF00"/>
                </a:solidFill>
              </a:rPr>
              <a:t>h</a:t>
            </a:r>
            <a:r>
              <a:rPr lang="en-US" sz="2800" b="0">
                <a:solidFill>
                  <a:srgbClr val="FFFF00"/>
                </a:solidFill>
              </a:rPr>
              <a:t> ~ 125 GeV</a:t>
            </a:r>
          </a:p>
        </p:txBody>
      </p:sp>
      <p:pic>
        <p:nvPicPr>
          <p:cNvPr id="43014" name="Picture 2" descr="ggH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813" y="2492375"/>
            <a:ext cx="1704975" cy="7207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5" name="Picture 3" descr="VBF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640138"/>
            <a:ext cx="922338" cy="7254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6" name="Picture 4" descr="associatedH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2133600"/>
            <a:ext cx="1673225" cy="503238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7" name="Picture 5" descr="ttbarH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229225"/>
            <a:ext cx="1576388" cy="457200"/>
          </a:xfrm>
          <a:prstGeom prst="rect">
            <a:avLst/>
          </a:prstGeom>
          <a:noFill/>
          <a:ln w="28575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25413" y="5229225"/>
            <a:ext cx="2070100" cy="825500"/>
          </a:xfrm>
          <a:prstGeom prst="rect">
            <a:avLst/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1400" b="0" dirty="0">
                <a:solidFill>
                  <a:srgbClr val="FFFF00"/>
                </a:solidFill>
                <a:cs typeface="+mn-cs"/>
              </a:rPr>
              <a:t>LHC Higgs Cross-Section </a:t>
            </a:r>
          </a:p>
          <a:p>
            <a:pPr algn="ctr">
              <a:buFontTx/>
              <a:buNone/>
              <a:defRPr/>
            </a:pPr>
            <a:r>
              <a:rPr lang="en-US" sz="1400" b="0" dirty="0">
                <a:solidFill>
                  <a:srgbClr val="FFFF00"/>
                </a:solidFill>
                <a:cs typeface="+mn-cs"/>
              </a:rPr>
              <a:t>Working Group</a:t>
            </a:r>
          </a:p>
          <a:p>
            <a:pPr algn="ctr">
              <a:buFontTx/>
              <a:buNone/>
              <a:defRPr/>
            </a:pPr>
            <a:r>
              <a:rPr lang="en-US" sz="1400" b="0" dirty="0">
                <a:solidFill>
                  <a:srgbClr val="FFFF00"/>
                </a:solidFill>
                <a:cs typeface="+mn-cs"/>
              </a:rPr>
              <a:t>(LHXSWG)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cs typeface="+mn-cs"/>
              </a:rPr>
              <a:t>Couplings proportional to masses (?)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>
                <a:latin typeface="Times New Roman" charset="0"/>
                <a:cs typeface="+mn-cs"/>
              </a:rPr>
              <a:t>I</a:t>
            </a:r>
            <a:r>
              <a:rPr lang="en-US" dirty="0" smtClean="0">
                <a:latin typeface="Times New Roman" charset="0"/>
                <a:cs typeface="+mn-cs"/>
              </a:rPr>
              <a:t>mportant couplings through loops: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</a:rPr>
              <a:t>gluon + gluon </a:t>
            </a:r>
            <a:r>
              <a:rPr lang="en-US" dirty="0" smtClean="0">
                <a:latin typeface="Times New Roman" charset="0"/>
                <a:cs typeface="Lucida Grande" charset="0"/>
              </a:rPr>
              <a:t>→</a:t>
            </a:r>
            <a:r>
              <a:rPr lang="en-US" dirty="0" smtClean="0">
                <a:latin typeface="Times New Roman" charset="0"/>
                <a:cs typeface="Times New Roman" charset="0"/>
              </a:rPr>
              <a:t> Higgs </a:t>
            </a:r>
            <a:r>
              <a:rPr lang="en-US" dirty="0" smtClean="0">
                <a:latin typeface="Times New Roman" charset="0"/>
                <a:cs typeface="Lucida Grande" charset="0"/>
              </a:rPr>
              <a:t>→</a:t>
            </a:r>
            <a:r>
              <a:rPr lang="en-US" dirty="0" smtClean="0">
                <a:latin typeface="Times New Roman" charset="0"/>
                <a:cs typeface="Times New Roman" charset="0"/>
              </a:rPr>
              <a:t>  </a:t>
            </a:r>
            <a:r>
              <a:rPr lang="el-GR" dirty="0" smtClean="0">
                <a:latin typeface="Times" charset="0"/>
                <a:cs typeface="Times New Roman" charset="0"/>
              </a:rPr>
              <a:t>γγ</a:t>
            </a:r>
          </a:p>
        </p:txBody>
      </p:sp>
      <p:pic>
        <p:nvPicPr>
          <p:cNvPr id="520200" name="Picture 8" descr="Snapshot 2007-07-11 21-42-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33600"/>
            <a:ext cx="7086600" cy="276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Times New Roman" charset="0"/>
                <a:cs typeface="+mj-cs"/>
              </a:rPr>
              <a:t>Higgs Decay Branching Ratios</a:t>
            </a:r>
          </a:p>
        </p:txBody>
      </p:sp>
      <p:sp>
        <p:nvSpPr>
          <p:cNvPr id="520198" name="Oval 6"/>
          <p:cNvSpPr>
            <a:spLocks noChangeArrowheads="1"/>
          </p:cNvSpPr>
          <p:nvPr/>
        </p:nvSpPr>
        <p:spPr bwMode="auto">
          <a:xfrm>
            <a:off x="5105400" y="4005263"/>
            <a:ext cx="533400" cy="5334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b="0">
              <a:cs typeface="Times New Roman" charset="0"/>
            </a:endParaRPr>
          </a:p>
        </p:txBody>
      </p:sp>
      <p:sp>
        <p:nvSpPr>
          <p:cNvPr id="520199" name="Oval 7"/>
          <p:cNvSpPr>
            <a:spLocks noChangeArrowheads="1"/>
          </p:cNvSpPr>
          <p:nvPr/>
        </p:nvSpPr>
        <p:spPr bwMode="auto">
          <a:xfrm>
            <a:off x="5105400" y="5259388"/>
            <a:ext cx="762000" cy="762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b="0">
              <a:cs typeface="Times New Roman" charset="0"/>
            </a:endParaRPr>
          </a:p>
        </p:txBody>
      </p:sp>
      <p:sp>
        <p:nvSpPr>
          <p:cNvPr id="520202" name="Oval 10"/>
          <p:cNvSpPr>
            <a:spLocks noChangeArrowheads="1"/>
          </p:cNvSpPr>
          <p:nvPr/>
        </p:nvSpPr>
        <p:spPr bwMode="auto">
          <a:xfrm>
            <a:off x="1981200" y="2405063"/>
            <a:ext cx="838200" cy="8382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b="0">
              <a:cs typeface="Times New Roman" charset="0"/>
            </a:endParaRPr>
          </a:p>
        </p:txBody>
      </p:sp>
      <p:sp>
        <p:nvSpPr>
          <p:cNvPr id="520203" name="Oval 11"/>
          <p:cNvSpPr>
            <a:spLocks noChangeArrowheads="1"/>
          </p:cNvSpPr>
          <p:nvPr/>
        </p:nvSpPr>
        <p:spPr bwMode="auto">
          <a:xfrm>
            <a:off x="1219200" y="5183188"/>
            <a:ext cx="2133600" cy="8382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b="0">
              <a:cs typeface="Times New Roman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58850" y="6218238"/>
            <a:ext cx="7213600" cy="52387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800" b="0">
                <a:solidFill>
                  <a:srgbClr val="FFFF00"/>
                </a:solidFill>
              </a:rPr>
              <a:t>Many decay modes measurable if M</a:t>
            </a:r>
            <a:r>
              <a:rPr lang="en-US" sz="2800" b="0" baseline="-25000">
                <a:solidFill>
                  <a:srgbClr val="FFFF00"/>
                </a:solidFill>
              </a:rPr>
              <a:t>h</a:t>
            </a:r>
            <a:r>
              <a:rPr lang="en-US" sz="2800" b="0">
                <a:solidFill>
                  <a:srgbClr val="FFFF00"/>
                </a:solidFill>
              </a:rPr>
              <a:t> ~ 125 GeV</a:t>
            </a:r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4398963" y="3255963"/>
            <a:ext cx="533400" cy="5334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b="0"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0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0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0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0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0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20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0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0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0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0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0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0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20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0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20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0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0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20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0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0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20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198" grpId="0" animBg="1"/>
      <p:bldP spid="520199" grpId="0" animBg="1"/>
      <p:bldP spid="520202" grpId="0" animBg="1"/>
      <p:bldP spid="520203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0" b="25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icture 3" descr="Higgs60s.png"/>
          <p:cNvSpPr>
            <a:spLocks noChangeAspect="1"/>
          </p:cNvSpPr>
          <p:nvPr/>
        </p:nvSpPr>
        <p:spPr bwMode="auto">
          <a:xfrm>
            <a:off x="0" y="404813"/>
            <a:ext cx="9144000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19" name="Title 1"/>
          <p:cNvSpPr>
            <a:spLocks noGrp="1"/>
          </p:cNvSpPr>
          <p:nvPr>
            <p:ph type="ctrTitle"/>
          </p:nvPr>
        </p:nvSpPr>
        <p:spPr>
          <a:xfrm>
            <a:off x="611188" y="5661025"/>
            <a:ext cx="7993062" cy="1008063"/>
          </a:xfrm>
          <a:solidFill>
            <a:srgbClr val="C6D9F1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000">
                <a:latin typeface="Times New Roman" charset="0"/>
                <a:ea typeface="ＭＳ Ｐゴシック" charset="0"/>
                <a:cs typeface="Times New Roman" charset="0"/>
              </a:rPr>
              <a:t>Large Hadron Collider at CERN</a:t>
            </a:r>
          </a:p>
        </p:txBody>
      </p:sp>
    </p:spTree>
    <p:extLst>
      <p:ext uri="{BB962C8B-B14F-4D97-AF65-F5344CB8AC3E}">
        <p14:creationId xmlns:p14="http://schemas.microsoft.com/office/powerpoint/2010/main" val="2826329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43500</TotalTime>
  <Words>1116</Words>
  <Application>Microsoft Macintosh PowerPoint</Application>
  <PresentationFormat>On-screen Show (4:3)</PresentationFormat>
  <Paragraphs>294</Paragraphs>
  <Slides>41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Default Design</vt:lpstr>
      <vt:lpstr>PowerPoint Presentation</vt:lpstr>
      <vt:lpstr>Summary of the Standard Model</vt:lpstr>
      <vt:lpstr>PowerPoint Presentation</vt:lpstr>
      <vt:lpstr>Higgs Boson Couplings</vt:lpstr>
      <vt:lpstr>A Phenomenological Profile  of the Higgs Boson</vt:lpstr>
      <vt:lpstr>A Preview of the Higgs Boson @ LHC</vt:lpstr>
      <vt:lpstr>Higgs Production at the LHC</vt:lpstr>
      <vt:lpstr>Higgs Decay Branching Ratios</vt:lpstr>
      <vt:lpstr>Large Hadron Collider at CERN</vt:lpstr>
      <vt:lpstr>PowerPoint Presentation</vt:lpstr>
      <vt:lpstr>PowerPoint Presentation</vt:lpstr>
      <vt:lpstr>Higgs Mass Measurements</vt:lpstr>
      <vt:lpstr>Theoretical Constraints on Higgs Mass</vt:lpstr>
      <vt:lpstr>Vacuum Instability in the Standard Model </vt:lpstr>
      <vt:lpstr>How to Stabilize a Light Higgs Boson?</vt:lpstr>
      <vt:lpstr>What we Expect</vt:lpstr>
      <vt:lpstr>Production Measurements in Run 1</vt:lpstr>
      <vt:lpstr>It Walks and Quacks like a Higgs</vt:lpstr>
      <vt:lpstr>Dixit Swedish Academy</vt:lpstr>
      <vt:lpstr>PowerPoint Presentation</vt:lpstr>
      <vt:lpstr>Elementary Higgs or Composite?</vt:lpstr>
      <vt:lpstr>Phenomenological Framework</vt:lpstr>
      <vt:lpstr>Global Analysis of Higgs-like Models</vt:lpstr>
      <vt:lpstr>Standard Model Effective Field Theory</vt:lpstr>
      <vt:lpstr>Global Fits including LHC Dta</vt:lpstr>
      <vt:lpstr>PowerPoint Presentation</vt:lpstr>
      <vt:lpstr>What lies beyond the Standard Model?</vt:lpstr>
      <vt:lpstr>PowerPoint Presentation</vt:lpstr>
      <vt:lpstr>Nothing (yet) at the LHC</vt:lpstr>
      <vt:lpstr>PowerPoint Presentation</vt:lpstr>
      <vt:lpstr>Inputs to Global Fits for New Physics</vt:lpstr>
      <vt:lpstr>PowerPoint Presentation</vt:lpstr>
      <vt:lpstr>PowerPoint Presentation</vt:lpstr>
      <vt:lpstr>Direct Dark Matter Searches</vt:lpstr>
      <vt:lpstr>The LHC in Future Years</vt:lpstr>
      <vt:lpstr>Projected e+e- Colliders: Luminosity vs Energy</vt:lpstr>
      <vt:lpstr>Future Circular Colliders</vt:lpstr>
      <vt:lpstr>Future Circular e+e- Collider?</vt:lpstr>
      <vt:lpstr>Higgs Cross Sections</vt:lpstr>
      <vt:lpstr>     Squark-Gluino Plane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Phenomenology Beyond the Standard Model</dc:title>
  <cp:lastModifiedBy>CERN User</cp:lastModifiedBy>
  <cp:revision>276</cp:revision>
  <dcterms:modified xsi:type="dcterms:W3CDTF">2017-11-14T10:17:11Z</dcterms:modified>
</cp:coreProperties>
</file>