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hyperlink" Target="https://doi.org/10.1002/pssb.201600621" TargetMode="Externa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Jan Malamant…"/>
          <p:cNvSpPr txBox="1"/>
          <p:nvPr>
            <p:ph type="body" idx="21"/>
          </p:nvPr>
        </p:nvSpPr>
        <p:spPr>
          <a:xfrm>
            <a:off x="1201340" y="11283070"/>
            <a:ext cx="21971003" cy="12137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569594">
              <a:defRPr sz="2484"/>
            </a:pPr>
            <a:r>
              <a:t>Jan Malamant</a:t>
            </a:r>
          </a:p>
          <a:p>
            <a:pPr lvl="1" marL="0" indent="315468" defTabSz="569594">
              <a:lnSpc>
                <a:spcPct val="100000"/>
              </a:lnSpc>
              <a:spcBef>
                <a:spcPts val="0"/>
              </a:spcBef>
              <a:buSzTx/>
              <a:buNone/>
              <a:defRPr b="1" sz="2484"/>
            </a:pPr>
            <a:r>
              <a:t> PhD student at the High Energy Physics section</a:t>
            </a:r>
          </a:p>
          <a:p>
            <a:pPr lvl="1" marL="0" indent="315468" defTabSz="569594">
              <a:lnSpc>
                <a:spcPct val="100000"/>
              </a:lnSpc>
              <a:spcBef>
                <a:spcPts val="0"/>
              </a:spcBef>
              <a:buSzTx/>
              <a:buNone/>
              <a:defRPr b="1" sz="2484"/>
            </a:pPr>
            <a:r>
              <a:t> University of Oslo</a:t>
            </a:r>
          </a:p>
        </p:txBody>
      </p:sp>
      <p:sp>
        <p:nvSpPr>
          <p:cNvPr id="152" name="Breaking Moore’s Law"/>
          <p:cNvSpPr txBox="1"/>
          <p:nvPr>
            <p:ph type="ctrTitle"/>
          </p:nvPr>
        </p:nvSpPr>
        <p:spPr>
          <a:xfrm>
            <a:off x="978075" y="2574991"/>
            <a:ext cx="21971004" cy="4648201"/>
          </a:xfrm>
          <a:prstGeom prst="rect">
            <a:avLst/>
          </a:prstGeom>
        </p:spPr>
        <p:txBody>
          <a:bodyPr/>
          <a:lstStyle/>
          <a:p>
            <a:pPr lvl="1">
              <a:defRPr spc="-232" sz="11600"/>
            </a:pPr>
            <a:r>
              <a:t>Breaking Moore’s Law</a:t>
            </a:r>
          </a:p>
        </p:txBody>
      </p:sp>
      <p:sp>
        <p:nvSpPr>
          <p:cNvPr id="153" name="Challenges of quantum transport in nanoscale sensor development for particle physics"/>
          <p:cNvSpPr txBox="1"/>
          <p:nvPr>
            <p:ph type="subTitle" sz="quarter" idx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/>
          <a:p>
            <a:pPr/>
            <a:r>
              <a:t>Challenges of quantum transport in nanoscale sensor development for particle physics</a:t>
            </a:r>
          </a:p>
        </p:txBody>
      </p:sp>
      <p:sp>
        <p:nvSpPr>
          <p:cNvPr id="154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1287" y="1162222"/>
            <a:ext cx="15481426" cy="11391556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ERN’s Quantum Initiative &amp; DRD5 Collaboration"/>
          <p:cNvSpPr txBox="1"/>
          <p:nvPr>
            <p:ph type="title"/>
          </p:nvPr>
        </p:nvSpPr>
        <p:spPr>
          <a:xfrm>
            <a:off x="292508" y="83901"/>
            <a:ext cx="21971001" cy="1433164"/>
          </a:xfrm>
          <a:prstGeom prst="rect">
            <a:avLst/>
          </a:prstGeom>
        </p:spPr>
        <p:txBody>
          <a:bodyPr/>
          <a:lstStyle>
            <a:lvl1pPr defTabSz="2194505">
              <a:defRPr spc="-153" sz="7650"/>
            </a:lvl1pPr>
          </a:lstStyle>
          <a:p>
            <a:pPr/>
            <a:r>
              <a:t>CERN’s Quantum Initiative &amp; DRD5 Collaboration</a:t>
            </a:r>
          </a:p>
        </p:txBody>
      </p:sp>
      <p:sp>
        <p:nvSpPr>
          <p:cNvPr id="162" name="7 New Detector R&amp;D Collaborations at CERN…"/>
          <p:cNvSpPr txBox="1"/>
          <p:nvPr/>
        </p:nvSpPr>
        <p:spPr>
          <a:xfrm>
            <a:off x="5496871" y="3899741"/>
            <a:ext cx="13390259" cy="1256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algn="l">
              <a:buSzPct val="123000"/>
              <a:buChar char="•"/>
              <a:defRPr sz="3900"/>
            </a:pPr>
            <a:r>
              <a:t>7 New Detector R&amp;D Collaborations at CERN</a:t>
            </a:r>
          </a:p>
          <a:p>
            <a:pPr marL="304800" indent="-304800" algn="l">
              <a:buSzPct val="123000"/>
              <a:buChar char="•"/>
              <a:defRPr sz="3900"/>
            </a:pPr>
            <a:r>
              <a:t>In particular, DRD5 focuses on «Quantum Sensors»</a:t>
            </a:r>
          </a:p>
        </p:txBody>
      </p:sp>
      <p:sp>
        <p:nvSpPr>
          <p:cNvPr id="163" name="Definition: A «quantum sensor» is a device which senses quantum states…"/>
          <p:cNvSpPr txBox="1"/>
          <p:nvPr>
            <p:ph type="body" sz="quarter" idx="1"/>
          </p:nvPr>
        </p:nvSpPr>
        <p:spPr>
          <a:xfrm>
            <a:off x="4842099" y="6570103"/>
            <a:ext cx="12871819" cy="1433164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</a:lstStyle>
          <a:p>
            <a:pPr/>
            <a:r>
              <a:t>Definition: A «quantum sensor» is a device which senses quantum states…</a:t>
            </a:r>
          </a:p>
        </p:txBody>
      </p:sp>
      <p:sp>
        <p:nvSpPr>
          <p:cNvPr id="164" name="Rectangle"/>
          <p:cNvSpPr/>
          <p:nvPr/>
        </p:nvSpPr>
        <p:spPr>
          <a:xfrm>
            <a:off x="4812636" y="6570103"/>
            <a:ext cx="12930744" cy="1433164"/>
          </a:xfrm>
          <a:prstGeom prst="rect">
            <a:avLst/>
          </a:prstGeom>
          <a:ln w="63500">
            <a:solidFill>
              <a:schemeClr val="accent4">
                <a:hueOff val="348544"/>
                <a:lumOff val="7139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5" name="In particle physics context:…"/>
          <p:cNvSpPr txBox="1"/>
          <p:nvPr/>
        </p:nvSpPr>
        <p:spPr>
          <a:xfrm>
            <a:off x="5604967" y="8584901"/>
            <a:ext cx="13174067" cy="3827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09599" indent="-609599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3600">
                <a:solidFill>
                  <a:srgbClr val="000000"/>
                </a:solidFill>
              </a:defRPr>
            </a:pPr>
            <a:r>
              <a:t>In particle physics context:</a:t>
            </a:r>
          </a:p>
          <a:p>
            <a:pPr lvl="1" marL="12192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3600">
                <a:solidFill>
                  <a:srgbClr val="000000"/>
                </a:solidFill>
              </a:defRPr>
            </a:pPr>
            <a:r>
              <a:t>Incident radiation deposits energy in device</a:t>
            </a:r>
          </a:p>
          <a:p>
            <a:pPr lvl="1" marL="12192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3600">
                <a:solidFill>
                  <a:srgbClr val="000000"/>
                </a:solidFill>
              </a:defRPr>
            </a:pPr>
            <a:r>
              <a:t>So radiation induces a change in quantum state</a:t>
            </a:r>
          </a:p>
          <a:p>
            <a:pPr lvl="1" marL="12192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3600">
                <a:solidFill>
                  <a:srgbClr val="000000"/>
                </a:solidFill>
              </a:defRPr>
            </a:pPr>
            <a:r>
              <a:t>Read out quantum state for an ultra-precise measurement</a:t>
            </a:r>
          </a:p>
        </p:txBody>
      </p:sp>
      <p:sp>
        <p:nvSpPr>
          <p:cNvPr id="166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2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2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2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2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500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Class="entr" nodeType="withEffect" presetSubtype="0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3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8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3" dur="5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8" dur="5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62" grpId="1"/>
      <p:bldP build="whole" bldLvl="1" animBg="1" rev="0" advAuto="0" spid="163" grpId="3"/>
      <p:bldP build="p" bldLvl="5" animBg="1" rev="0" advAuto="0" spid="165" grpId="4"/>
      <p:bldP build="whole" bldLvl="1" animBg="1" rev="0" advAuto="0" spid="164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ERN’s Quantum Initiative &amp; DRD5 Collaboration"/>
          <p:cNvSpPr txBox="1"/>
          <p:nvPr>
            <p:ph type="title"/>
          </p:nvPr>
        </p:nvSpPr>
        <p:spPr>
          <a:xfrm>
            <a:off x="292508" y="83901"/>
            <a:ext cx="21971001" cy="1433164"/>
          </a:xfrm>
          <a:prstGeom prst="rect">
            <a:avLst/>
          </a:prstGeom>
        </p:spPr>
        <p:txBody>
          <a:bodyPr/>
          <a:lstStyle>
            <a:lvl1pPr defTabSz="2194505">
              <a:defRPr spc="-153" sz="7650"/>
            </a:lvl1pPr>
          </a:lstStyle>
          <a:p>
            <a:pPr/>
            <a:r>
              <a:t>CERN’s Quantum Initiative &amp; DRD5 Collaboration</a:t>
            </a:r>
          </a:p>
        </p:txBody>
      </p:sp>
      <p:sp>
        <p:nvSpPr>
          <p:cNvPr id="169" name="7 New Detector R&amp;D Collaborations at CERN…"/>
          <p:cNvSpPr txBox="1"/>
          <p:nvPr/>
        </p:nvSpPr>
        <p:spPr>
          <a:xfrm>
            <a:off x="5496871" y="3899741"/>
            <a:ext cx="13390259" cy="1256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algn="l">
              <a:buSzPct val="123000"/>
              <a:buChar char="•"/>
              <a:defRPr sz="3900"/>
            </a:pPr>
            <a:r>
              <a:t>7 New Detector R&amp;D Collaborations at CERN</a:t>
            </a:r>
          </a:p>
          <a:p>
            <a:pPr marL="304800" indent="-304800" algn="l">
              <a:buSzPct val="123000"/>
              <a:buChar char="•"/>
              <a:defRPr sz="3900"/>
            </a:pPr>
            <a:r>
              <a:t>In particular, DRD5 focuses on «Quantum Sensors»</a:t>
            </a:r>
          </a:p>
        </p:txBody>
      </p:sp>
      <p:sp>
        <p:nvSpPr>
          <p:cNvPr id="170" name="Meanwhile, Norway has a strong group working on semiconductor radiation trackers"/>
          <p:cNvSpPr txBox="1"/>
          <p:nvPr/>
        </p:nvSpPr>
        <p:spPr>
          <a:xfrm>
            <a:off x="5496871" y="5136974"/>
            <a:ext cx="13390259" cy="1256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algn="l">
              <a:buSzPct val="123000"/>
              <a:buChar char="•"/>
              <a:defRPr sz="3900"/>
            </a:lvl1pPr>
          </a:lstStyle>
          <a:p>
            <a:pPr/>
            <a:r>
              <a:t>Meanwhile, Norway has a strong group working on semiconductor radiation trackers</a:t>
            </a:r>
          </a:p>
        </p:txBody>
      </p:sp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3107" y="6911368"/>
            <a:ext cx="12709802" cy="5812345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2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0" grpId="1"/>
      <p:bldP build="whole" bldLvl="1" animBg="1" rev="0" advAuto="0" spid="171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ERN’s Quantum Initiative &amp; DRD5 Collaboration"/>
          <p:cNvSpPr txBox="1"/>
          <p:nvPr>
            <p:ph type="title"/>
          </p:nvPr>
        </p:nvSpPr>
        <p:spPr>
          <a:xfrm>
            <a:off x="292508" y="83901"/>
            <a:ext cx="21971001" cy="1433164"/>
          </a:xfrm>
          <a:prstGeom prst="rect">
            <a:avLst/>
          </a:prstGeom>
        </p:spPr>
        <p:txBody>
          <a:bodyPr/>
          <a:lstStyle>
            <a:lvl1pPr defTabSz="2194505">
              <a:defRPr spc="-153" sz="7650"/>
            </a:lvl1pPr>
          </a:lstStyle>
          <a:p>
            <a:pPr/>
            <a:r>
              <a:t>CERN’s Quantum Initiative &amp; DRD5 Collaboration</a:t>
            </a:r>
          </a:p>
        </p:txBody>
      </p:sp>
      <p:sp>
        <p:nvSpPr>
          <p:cNvPr id="175" name="7 New Detector R&amp;D Collaborations at CERN…"/>
          <p:cNvSpPr txBox="1"/>
          <p:nvPr/>
        </p:nvSpPr>
        <p:spPr>
          <a:xfrm>
            <a:off x="5496871" y="3899741"/>
            <a:ext cx="13390259" cy="1256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algn="l">
              <a:buSzPct val="123000"/>
              <a:buChar char="•"/>
              <a:defRPr sz="3900"/>
            </a:pPr>
            <a:r>
              <a:t>7 New Detector R&amp;D Collaborations at CERN</a:t>
            </a:r>
          </a:p>
          <a:p>
            <a:pPr marL="304800" indent="-304800" algn="l">
              <a:buSzPct val="123000"/>
              <a:buChar char="•"/>
              <a:defRPr sz="3900"/>
            </a:pPr>
            <a:r>
              <a:t>In particular, DRD5 focuses on «Quantum Sensors»</a:t>
            </a:r>
          </a:p>
        </p:txBody>
      </p:sp>
      <p:sp>
        <p:nvSpPr>
          <p:cNvPr id="176" name="Meanwhile, Norway has a strong group working on semiconductor radiation trackers"/>
          <p:cNvSpPr txBox="1"/>
          <p:nvPr/>
        </p:nvSpPr>
        <p:spPr>
          <a:xfrm>
            <a:off x="5496871" y="5136974"/>
            <a:ext cx="13390259" cy="1256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algn="l">
              <a:buSzPct val="123000"/>
              <a:buChar char="•"/>
              <a:defRPr sz="3900"/>
            </a:lvl1pPr>
          </a:lstStyle>
          <a:p>
            <a:pPr/>
            <a:r>
              <a:t>Meanwhile, Norway has a strong group working on semiconductor radiation trackers</a:t>
            </a:r>
          </a:p>
        </p:txBody>
      </p:sp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3107" y="6911368"/>
            <a:ext cx="12709802" cy="5812345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Oval"/>
          <p:cNvSpPr/>
          <p:nvPr/>
        </p:nvSpPr>
        <p:spPr>
          <a:xfrm>
            <a:off x="15354282" y="8594251"/>
            <a:ext cx="2321131" cy="776155"/>
          </a:xfrm>
          <a:prstGeom prst="ellipse">
            <a:avLst/>
          </a:prstGeom>
          <a:ln w="63500">
            <a:solidFill>
              <a:schemeClr val="accent4">
                <a:hueOff val="348544"/>
                <a:lumOff val="7139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9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emiconductor structures at nanometer scales"/>
          <p:cNvSpPr txBox="1"/>
          <p:nvPr>
            <p:ph type="title"/>
          </p:nvPr>
        </p:nvSpPr>
        <p:spPr>
          <a:xfrm>
            <a:off x="162985" y="867536"/>
            <a:ext cx="14897980" cy="1433163"/>
          </a:xfrm>
          <a:prstGeom prst="rect">
            <a:avLst/>
          </a:prstGeom>
        </p:spPr>
        <p:txBody>
          <a:bodyPr/>
          <a:lstStyle>
            <a:lvl1pPr defTabSz="1536153">
              <a:defRPr spc="-107" sz="5355"/>
            </a:lvl1pPr>
          </a:lstStyle>
          <a:p>
            <a:pPr/>
            <a:r>
              <a:t>Semiconductor structures at nanometer scales</a:t>
            </a:r>
          </a:p>
        </p:txBody>
      </p:sp>
      <p:sp>
        <p:nvSpPr>
          <p:cNvPr id="182" name="When structures reach the size of : «quantum confinement» occurs…"/>
          <p:cNvSpPr txBox="1"/>
          <p:nvPr>
            <p:ph type="body" sz="half" idx="1"/>
          </p:nvPr>
        </p:nvSpPr>
        <p:spPr>
          <a:xfrm>
            <a:off x="1190195" y="2667161"/>
            <a:ext cx="16412005" cy="4988887"/>
          </a:xfrm>
          <a:prstGeom prst="rect">
            <a:avLst/>
          </a:prstGeom>
        </p:spPr>
        <p:txBody>
          <a:bodyPr/>
          <a:lstStyle/>
          <a:p>
            <a:pPr marL="365760" indent="-365760" defTabSz="1463003">
              <a:spcBef>
                <a:spcPts val="2700"/>
              </a:spcBef>
              <a:defRPr sz="2880"/>
            </a:pPr>
            <a:r>
              <a:t>When structures reach the size of : «quantum confinement» occurs</a:t>
            </a:r>
          </a:p>
          <a:p>
            <a:pPr lvl="1" marL="731520" indent="-365760" defTabSz="1463003">
              <a:spcBef>
                <a:spcPts val="2700"/>
              </a:spcBef>
              <a:defRPr sz="2880"/>
            </a:pPr>
            <a:r>
              <a:t>The structure impacts the properties of the material itself</a:t>
            </a:r>
          </a:p>
          <a:p>
            <a:pPr lvl="1" marL="731520" indent="-365760" defTabSz="1463003">
              <a:spcBef>
                <a:spcPts val="2700"/>
              </a:spcBef>
              <a:defRPr sz="2880"/>
            </a:pPr>
            <a:r>
              <a:t>Can tune the properties to best fit the measurement you want to make</a:t>
            </a:r>
          </a:p>
          <a:p>
            <a:pPr marL="365760" indent="-365760" defTabSz="1463003">
              <a:spcBef>
                <a:spcPts val="2700"/>
              </a:spcBef>
              <a:defRPr sz="2880"/>
            </a:pPr>
            <a:r>
              <a:t>Depending on how many spatial axes are </a:t>
            </a:r>
            <a:r>
              <a:rPr b="1"/>
              <a:t>not</a:t>
            </a:r>
            <a:r>
              <a:t> «quantum confined»</a:t>
            </a:r>
          </a:p>
          <a:p>
            <a:pPr lvl="1" marL="731520" indent="-365760" defTabSz="1463003">
              <a:spcBef>
                <a:spcPts val="2700"/>
              </a:spcBef>
              <a:defRPr sz="2880"/>
            </a:pPr>
            <a:r>
              <a:t>0D: Quantum dots</a:t>
            </a:r>
          </a:p>
          <a:p>
            <a:pPr lvl="1" marL="731520" indent="-365760" defTabSz="1463003">
              <a:spcBef>
                <a:spcPts val="2700"/>
              </a:spcBef>
              <a:defRPr sz="2880"/>
            </a:pPr>
            <a:r>
              <a:t>1D: Nanowires</a:t>
            </a:r>
          </a:p>
          <a:p>
            <a:pPr lvl="1" marL="731520" indent="-365760" defTabSz="1463003">
              <a:spcBef>
                <a:spcPts val="2700"/>
              </a:spcBef>
              <a:defRPr sz="2880"/>
            </a:pPr>
            <a:r>
              <a:t>2D: Nanoplatelets</a:t>
            </a:r>
          </a:p>
        </p:txBody>
      </p:sp>
      <p:grpSp>
        <p:nvGrpSpPr>
          <p:cNvPr id="185" name="Group"/>
          <p:cNvGrpSpPr/>
          <p:nvPr/>
        </p:nvGrpSpPr>
        <p:grpSpPr>
          <a:xfrm>
            <a:off x="2714705" y="8527962"/>
            <a:ext cx="13785573" cy="5180466"/>
            <a:chOff x="0" y="0"/>
            <a:chExt cx="13785572" cy="5180465"/>
          </a:xfrm>
        </p:grpSpPr>
        <p:pic>
          <p:nvPicPr>
            <p:cNvPr id="183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3785573" cy="4249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4" name="Caption"/>
            <p:cNvSpPr/>
            <p:nvPr/>
          </p:nvSpPr>
          <p:spPr>
            <a:xfrm>
              <a:off x="0" y="4350799"/>
              <a:ext cx="13785573" cy="829667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N. Ngafwan </a:t>
              </a:r>
              <a:r>
                <a:rPr i="1"/>
                <a:t>et al</a:t>
              </a:r>
              <a:r>
                <a:t> «Study on novel fluorescent carbon nano materials in food analysis» (2021), Food Science and Technology, DOI: 10.1590/fst.37821</a:t>
              </a:r>
            </a:p>
          </p:txBody>
        </p:sp>
      </p:grpSp>
      <p:grpSp>
        <p:nvGrpSpPr>
          <p:cNvPr id="188" name="Group"/>
          <p:cNvGrpSpPr/>
          <p:nvPr/>
        </p:nvGrpSpPr>
        <p:grpSpPr>
          <a:xfrm>
            <a:off x="19043935" y="647819"/>
            <a:ext cx="3657601" cy="12847581"/>
            <a:chOff x="0" y="0"/>
            <a:chExt cx="3657600" cy="12847580"/>
          </a:xfrm>
        </p:grpSpPr>
        <p:pic>
          <p:nvPicPr>
            <p:cNvPr id="18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2396" y="0"/>
              <a:ext cx="2692808" cy="100748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7" name="Caption"/>
            <p:cNvSpPr/>
            <p:nvPr/>
          </p:nvSpPr>
          <p:spPr>
            <a:xfrm>
              <a:off x="0" y="10176414"/>
              <a:ext cx="3657601" cy="2671167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L. Leandro </a:t>
              </a:r>
              <a:r>
                <a:rPr i="1"/>
                <a:t>et al</a:t>
              </a:r>
              <a:r>
                <a:t> «Resonant excitation of nanowire quantum dots» (2020) </a:t>
              </a:r>
              <a:r>
                <a:rPr i="1"/>
                <a:t>npj Quantum Information</a:t>
              </a:r>
            </a:p>
            <a:p>
              <a:pPr/>
              <a:r>
                <a:t>https://doi.org/10.1038/s41534-020-00323-9</a:t>
              </a:r>
            </a:p>
          </p:txBody>
        </p:sp>
      </p:grpSp>
      <p:sp>
        <p:nvSpPr>
          <p:cNvPr id="189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"/>
                                        <p:tgtEl>
                                          <p:spTgt spid="1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2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3" dur="200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200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200"/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4" dur="200"/>
                                        <p:tgtEl>
                                          <p:spTgt spid="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200"/>
                                        <p:tgtEl>
                                          <p:spTgt spid="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200"/>
                                        <p:tgtEl>
                                          <p:spTgt spid="1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8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Example: Quantum dot scintillation"/>
          <p:cNvSpPr txBox="1"/>
          <p:nvPr>
            <p:ph type="title"/>
          </p:nvPr>
        </p:nvSpPr>
        <p:spPr>
          <a:xfrm>
            <a:off x="1206500" y="620363"/>
            <a:ext cx="12639306" cy="1433164"/>
          </a:xfrm>
          <a:prstGeom prst="rect">
            <a:avLst/>
          </a:prstGeom>
        </p:spPr>
        <p:txBody>
          <a:bodyPr/>
          <a:lstStyle>
            <a:lvl1pPr defTabSz="1755604">
              <a:defRPr spc="-122" sz="6120"/>
            </a:lvl1pPr>
          </a:lstStyle>
          <a:p>
            <a:pPr/>
            <a:r>
              <a:t>Example: Quantum dot scintillation</a:t>
            </a:r>
          </a:p>
        </p:txBody>
      </p:sp>
      <p:sp>
        <p:nvSpPr>
          <p:cNvPr id="192" name="Scintillation in quantum dot has impeccable timing resolution…"/>
          <p:cNvSpPr txBox="1"/>
          <p:nvPr>
            <p:ph type="body" sz="quarter" idx="1"/>
          </p:nvPr>
        </p:nvSpPr>
        <p:spPr>
          <a:xfrm>
            <a:off x="877430" y="2006056"/>
            <a:ext cx="12639307" cy="3629501"/>
          </a:xfrm>
          <a:prstGeom prst="rect">
            <a:avLst/>
          </a:prstGeom>
        </p:spPr>
        <p:txBody>
          <a:bodyPr/>
          <a:lstStyle/>
          <a:p>
            <a:pPr marL="481584" indent="-481584" defTabSz="1926287">
              <a:spcBef>
                <a:spcPts val="3500"/>
              </a:spcBef>
              <a:defRPr sz="3792"/>
            </a:pPr>
            <a:r>
              <a:t>Scintillation in quantum dot has impeccable timing resolution</a:t>
            </a:r>
          </a:p>
          <a:p>
            <a:pPr marL="481584" indent="-481584" defTabSz="1926287">
              <a:spcBef>
                <a:spcPts val="3500"/>
              </a:spcBef>
              <a:defRPr sz="3792"/>
            </a:pPr>
            <a:r>
              <a:t>Also more radiation hard than one would expect…</a:t>
            </a:r>
          </a:p>
          <a:p>
            <a:pPr marL="481584" indent="-481584" defTabSz="1926287">
              <a:spcBef>
                <a:spcPts val="3500"/>
              </a:spcBef>
              <a:defRPr sz="3792"/>
            </a:pPr>
            <a:r>
              <a:t>Emission wavelength can be tuned by quantum dot size</a:t>
            </a:r>
          </a:p>
        </p:txBody>
      </p:sp>
      <p:grpSp>
        <p:nvGrpSpPr>
          <p:cNvPr id="195" name="Group"/>
          <p:cNvGrpSpPr/>
          <p:nvPr/>
        </p:nvGrpSpPr>
        <p:grpSpPr>
          <a:xfrm>
            <a:off x="15030716" y="278914"/>
            <a:ext cx="8704122" cy="8201385"/>
            <a:chOff x="0" y="0"/>
            <a:chExt cx="8704120" cy="8201383"/>
          </a:xfrm>
        </p:grpSpPr>
        <p:pic>
          <p:nvPicPr>
            <p:cNvPr id="193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704121" cy="70837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4" name="Caption"/>
            <p:cNvSpPr/>
            <p:nvPr/>
          </p:nvSpPr>
          <p:spPr>
            <a:xfrm>
              <a:off x="0" y="7185383"/>
              <a:ext cx="8704121" cy="1016001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20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/>
              <a:r>
                <a:t>K. Decka et al., Scintillation Response Enhancement in Nanocrystalline Lead Halide Perovskite Thin Films on Scintillating Wafers. Nanomaterials 2022, 12, 14. https://doi.org/10.3390/nano12010014</a:t>
              </a:r>
            </a:p>
          </p:txBody>
        </p:sp>
      </p:grpSp>
      <p:grpSp>
        <p:nvGrpSpPr>
          <p:cNvPr id="198" name="Group"/>
          <p:cNvGrpSpPr/>
          <p:nvPr/>
        </p:nvGrpSpPr>
        <p:grpSpPr>
          <a:xfrm>
            <a:off x="1426576" y="6002080"/>
            <a:ext cx="6970632" cy="7488550"/>
            <a:chOff x="0" y="0"/>
            <a:chExt cx="6970631" cy="7488548"/>
          </a:xfrm>
        </p:grpSpPr>
        <p:pic>
          <p:nvPicPr>
            <p:cNvPr id="19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970632" cy="67011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7" name="Caption"/>
            <p:cNvSpPr/>
            <p:nvPr/>
          </p:nvSpPr>
          <p:spPr>
            <a:xfrm>
              <a:off x="0" y="6802748"/>
              <a:ext cx="6970632" cy="685801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900">
                  <a:solidFill>
                    <a:srgbClr val="000000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pPr/>
              <a:r>
                <a:t>Taken from Michael Doser’s seminar on «Quantum Sensors for High Energy Particle Physics» in March 2024</a:t>
              </a:r>
            </a:p>
          </p:txBody>
        </p:sp>
      </p:grpSp>
      <p:sp>
        <p:nvSpPr>
          <p:cNvPr id="199" name="Clear benefits of using nano engineered structures for both high and low energy physics!…"/>
          <p:cNvSpPr txBox="1"/>
          <p:nvPr/>
        </p:nvSpPr>
        <p:spPr>
          <a:xfrm>
            <a:off x="12157903" y="8616847"/>
            <a:ext cx="9322890" cy="4646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096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solidFill>
                  <a:srgbClr val="000000"/>
                </a:solidFill>
              </a:defRPr>
            </a:pPr>
            <a:r>
              <a:t>Clear benefits of using nano engineered structures for </a:t>
            </a:r>
            <a:r>
              <a:rPr u="sng"/>
              <a:t>both</a:t>
            </a:r>
            <a:r>
              <a:t> high and low energy physics!</a:t>
            </a:r>
          </a:p>
          <a:p>
            <a:pPr marL="6096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solidFill>
                  <a:srgbClr val="000000"/>
                </a:solidFill>
              </a:defRPr>
            </a:pPr>
            <a:r>
              <a:t>Actual development of devices requires quantum transport simulations…</a:t>
            </a:r>
          </a:p>
        </p:txBody>
      </p:sp>
      <p:sp>
        <p:nvSpPr>
          <p:cNvPr id="200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Why Quantum Transport Simula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Quantum Transport Simulations?</a:t>
            </a:r>
          </a:p>
        </p:txBody>
      </p:sp>
      <p:sp>
        <p:nvSpPr>
          <p:cNvPr id="203" name="Slide Number"/>
          <p:cNvSpPr txBox="1"/>
          <p:nvPr>
            <p:ph type="sldNum" sz="quarter" idx="4294967295"/>
          </p:nvPr>
        </p:nvSpPr>
        <p:spPr>
          <a:xfrm>
            <a:off x="12065050" y="13085233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caling simulations down to nanosca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Scaling simulations down to nanoscale</a:t>
            </a:r>
          </a:p>
        </p:txBody>
      </p:sp>
      <p:sp>
        <p:nvSpPr>
          <p:cNvPr id="206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7" name="Problems with quantum mechanical effects!…"/>
          <p:cNvSpPr txBox="1"/>
          <p:nvPr>
            <p:ph type="body" sz="half" idx="1"/>
          </p:nvPr>
        </p:nvSpPr>
        <p:spPr>
          <a:xfrm>
            <a:off x="5666750" y="4525966"/>
            <a:ext cx="13075900" cy="7258564"/>
          </a:xfrm>
          <a:prstGeom prst="rect">
            <a:avLst/>
          </a:prstGeom>
        </p:spPr>
        <p:txBody>
          <a:bodyPr/>
          <a:lstStyle/>
          <a:p>
            <a:pPr/>
            <a:r>
              <a:t>Problems with quantum mechanical effects!</a:t>
            </a:r>
          </a:p>
          <a:p>
            <a:pPr lvl="1"/>
            <a:r>
              <a:t>Compressive strain in materials</a:t>
            </a:r>
          </a:p>
          <a:p>
            <a:pPr lvl="1"/>
            <a:r>
              <a:t>Tensile strain in materials</a:t>
            </a:r>
          </a:p>
          <a:p>
            <a:pPr lvl="1"/>
            <a:r>
              <a:t>Electron-phonon coupling and others…</a:t>
            </a:r>
          </a:p>
          <a:p>
            <a:pPr lvl="1"/>
            <a:r>
              <a:t>Discrete Impurities</a:t>
            </a:r>
          </a:p>
        </p:txBody>
      </p:sp>
      <p:grpSp>
        <p:nvGrpSpPr>
          <p:cNvPr id="210" name="Group"/>
          <p:cNvGrpSpPr/>
          <p:nvPr/>
        </p:nvGrpSpPr>
        <p:grpSpPr>
          <a:xfrm>
            <a:off x="5942477" y="10939851"/>
            <a:ext cx="9800551" cy="1270001"/>
            <a:chOff x="0" y="0"/>
            <a:chExt cx="9800549" cy="1270000"/>
          </a:xfrm>
        </p:grpSpPr>
        <p:sp>
          <p:nvSpPr>
            <p:cNvPr id="208" name="However, these problems can «kind of» be remedied in semiclassical simulations…"/>
            <p:cNvSpPr txBox="1"/>
            <p:nvPr/>
          </p:nvSpPr>
          <p:spPr>
            <a:xfrm>
              <a:off x="30146" y="19456"/>
              <a:ext cx="9740257" cy="1231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3800">
                  <a:solidFill>
                    <a:srgbClr val="000000"/>
                  </a:solidFill>
                </a:defRPr>
              </a:pPr>
              <a:r>
                <a:t>However, these problems can «</a:t>
              </a:r>
              <a:r>
                <a:rPr i="1"/>
                <a:t>kind </a:t>
              </a:r>
              <a:r>
                <a:t>of» be remedied in semiclassical simulations…</a:t>
              </a:r>
            </a:p>
          </p:txBody>
        </p:sp>
        <p:sp>
          <p:nvSpPr>
            <p:cNvPr id="209" name="Rectangle"/>
            <p:cNvSpPr/>
            <p:nvPr/>
          </p:nvSpPr>
          <p:spPr>
            <a:xfrm>
              <a:off x="0" y="0"/>
              <a:ext cx="9800550" cy="1270000"/>
            </a:xfrm>
            <a:prstGeom prst="rect">
              <a:avLst/>
            </a:prstGeom>
            <a:noFill/>
            <a:ln w="762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211" name="Slide Number"/>
          <p:cNvSpPr txBox="1"/>
          <p:nvPr>
            <p:ph type="sldNum" sz="quarter" idx="4294967295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"/>
                                        <p:tgtEl>
                                          <p:spTgt spid="2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2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200"/>
                                        <p:tgtEl>
                                          <p:spTgt spid="2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200"/>
                                        <p:tgtEl>
                                          <p:spTgt spid="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200"/>
                                        <p:tgtEl>
                                          <p:spTgt spid="2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200"/>
                                        <p:tgtEl>
                                          <p:spTgt spid="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07" grpId="1"/>
      <p:bldP build="whole" bldLvl="1" animBg="1" rev="0" advAuto="0" spid="210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We do we need «Quantum Transport»?"/>
          <p:cNvSpPr txBox="1"/>
          <p:nvPr>
            <p:ph type="title"/>
          </p:nvPr>
        </p:nvSpPr>
        <p:spPr>
          <a:xfrm>
            <a:off x="292202" y="638677"/>
            <a:ext cx="12088662" cy="1433164"/>
          </a:xfrm>
          <a:prstGeom prst="rect">
            <a:avLst/>
          </a:prstGeom>
        </p:spPr>
        <p:txBody>
          <a:bodyPr/>
          <a:lstStyle>
            <a:lvl1pPr defTabSz="1536153">
              <a:defRPr spc="-107" sz="5355"/>
            </a:lvl1pPr>
          </a:lstStyle>
          <a:p>
            <a:pPr/>
            <a:r>
              <a:t>We do we need «Quantum Transport»?</a:t>
            </a:r>
          </a:p>
        </p:txBody>
      </p:sp>
      <p:sp>
        <p:nvSpPr>
          <p:cNvPr id="214" name="Need full quantum mechanical picture for:…"/>
          <p:cNvSpPr txBox="1"/>
          <p:nvPr>
            <p:ph type="body" sz="quarter" idx="1"/>
          </p:nvPr>
        </p:nvSpPr>
        <p:spPr>
          <a:xfrm>
            <a:off x="1043232" y="1922499"/>
            <a:ext cx="9951453" cy="2880940"/>
          </a:xfrm>
          <a:prstGeom prst="rect">
            <a:avLst/>
          </a:prstGeom>
        </p:spPr>
        <p:txBody>
          <a:bodyPr/>
          <a:lstStyle/>
          <a:p>
            <a:pPr marL="499872" indent="-499872" defTabSz="1999437">
              <a:spcBef>
                <a:spcPts val="3600"/>
              </a:spcBef>
              <a:defRPr sz="3936"/>
            </a:pPr>
            <a:r>
              <a:t>Need full quantum mechanical picture for:</a:t>
            </a:r>
          </a:p>
          <a:p>
            <a:pPr lvl="1" marL="999744" indent="-499872" defTabSz="1999437">
              <a:spcBef>
                <a:spcPts val="3600"/>
              </a:spcBef>
              <a:defRPr sz="3936"/>
            </a:pPr>
            <a:r>
              <a:t>Superpositions</a:t>
            </a:r>
          </a:p>
          <a:p>
            <a:pPr lvl="1" marL="999744" indent="-499872" defTabSz="1999437">
              <a:spcBef>
                <a:spcPts val="3600"/>
              </a:spcBef>
              <a:defRPr sz="3936"/>
            </a:pPr>
            <a:r>
              <a:t>Entanglement </a:t>
            </a:r>
          </a:p>
        </p:txBody>
      </p:sp>
      <p:sp>
        <p:nvSpPr>
          <p:cNvPr id="215" name="Can simulate things such as…"/>
          <p:cNvSpPr txBox="1"/>
          <p:nvPr/>
        </p:nvSpPr>
        <p:spPr>
          <a:xfrm>
            <a:off x="10129132" y="7616582"/>
            <a:ext cx="13482041" cy="65138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609599" indent="-609599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300">
                <a:solidFill>
                  <a:srgbClr val="000000"/>
                </a:solidFill>
              </a:defRPr>
            </a:pPr>
            <a:r>
              <a:t>Can simulate things such as</a:t>
            </a:r>
          </a:p>
          <a:p>
            <a:pPr lvl="1" marL="12192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300">
                <a:solidFill>
                  <a:srgbClr val="000000"/>
                </a:solidFill>
              </a:defRPr>
            </a:pPr>
            <a:r>
              <a:t>Interferometry with quantum point contacts (QPC)</a:t>
            </a:r>
          </a:p>
          <a:p>
            <a:pPr lvl="1" marL="12192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300">
                <a:solidFill>
                  <a:srgbClr val="000000"/>
                </a:solidFill>
              </a:defRPr>
            </a:pPr>
            <a:r>
              <a:t>Interference caused by impurities</a:t>
            </a:r>
          </a:p>
          <a:p>
            <a:pPr lvl="1" marL="12192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300">
                <a:solidFill>
                  <a:srgbClr val="000000"/>
                </a:solidFill>
              </a:defRPr>
            </a:pPr>
            <a:r>
              <a:t>Quantum tunneling</a:t>
            </a:r>
          </a:p>
          <a:p>
            <a:pPr lvl="1" marL="1219200" indent="-609600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300">
                <a:solidFill>
                  <a:srgbClr val="000000"/>
                </a:solidFill>
              </a:defRPr>
            </a:pPr>
            <a:r>
              <a:t>Others?</a:t>
            </a:r>
          </a:p>
        </p:txBody>
      </p:sp>
      <p:grpSp>
        <p:nvGrpSpPr>
          <p:cNvPr id="218" name="Group"/>
          <p:cNvGrpSpPr/>
          <p:nvPr/>
        </p:nvGrpSpPr>
        <p:grpSpPr>
          <a:xfrm>
            <a:off x="13994286" y="368377"/>
            <a:ext cx="9293559" cy="6920449"/>
            <a:chOff x="0" y="0"/>
            <a:chExt cx="9293557" cy="6920447"/>
          </a:xfrm>
        </p:grpSpPr>
        <p:pic>
          <p:nvPicPr>
            <p:cNvPr id="216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293558" cy="59891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7" name="Caption"/>
            <p:cNvSpPr/>
            <p:nvPr/>
          </p:nvSpPr>
          <p:spPr>
            <a:xfrm>
              <a:off x="0" y="6090781"/>
              <a:ext cx="9293558" cy="829667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Illustration of a quantum point contact, taken from</a:t>
              </a:r>
            </a:p>
            <a:p>
              <a:pPr/>
              <a:r>
                <a:t>https://en.wikipedia.org/wiki/Quantum_point_contact</a:t>
              </a:r>
            </a:p>
          </p:txBody>
        </p:sp>
      </p:grpSp>
      <p:grpSp>
        <p:nvGrpSpPr>
          <p:cNvPr id="221" name="Group"/>
          <p:cNvGrpSpPr/>
          <p:nvPr/>
        </p:nvGrpSpPr>
        <p:grpSpPr>
          <a:xfrm>
            <a:off x="1634471" y="4950218"/>
            <a:ext cx="7759881" cy="8744382"/>
            <a:chOff x="0" y="0"/>
            <a:chExt cx="7759879" cy="8744381"/>
          </a:xfrm>
        </p:grpSpPr>
        <p:pic>
          <p:nvPicPr>
            <p:cNvPr id="219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759880" cy="74448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0" name="Caption"/>
            <p:cNvSpPr/>
            <p:nvPr/>
          </p:nvSpPr>
          <p:spPr>
            <a:xfrm>
              <a:off x="0" y="7546416"/>
              <a:ext cx="7759881" cy="1197966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Decoherence of electron wave packet due to impurity. Quantum Transport (Left) and Semiclassical Transport (Right) </a:t>
              </a:r>
            </a:p>
          </p:txBody>
        </p:sp>
      </p:grpSp>
      <p:sp>
        <p:nvSpPr>
          <p:cNvPr id="222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2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3" dur="200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200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200"/>
                                        <p:tgtEl>
                                          <p:spTgt spid="2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Class="entr" nodeType="withEffect" presetSubtype="0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4" dur="200"/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9" dur="200"/>
                                        <p:tgtEl>
                                          <p:spTgt spid="2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4" dur="200"/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9" dur="200"/>
                                        <p:tgtEl>
                                          <p:spTgt spid="2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4" dur="200"/>
                                        <p:tgtEl>
                                          <p:spTgt spid="2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9" dur="200"/>
                                        <p:tgtEl>
                                          <p:spTgt spid="2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14" grpId="1"/>
      <p:bldP build="p" bldLvl="5" animBg="1" rev="0" advAuto="0" spid="215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Example: Mesoscopic capaci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Example: Mesoscopic capacitor</a:t>
            </a:r>
          </a:p>
        </p:txBody>
      </p:sp>
      <p:sp>
        <p:nvSpPr>
          <p:cNvPr id="225" name="Used as a single-electron emitter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Used as a single-electron emitter</a:t>
            </a:r>
          </a:p>
        </p:txBody>
      </p:sp>
      <p:sp>
        <p:nvSpPr>
          <p:cNvPr id="226" name="Quantum dots coupled to (electronic) chiral edge states via a quantum point contact…"/>
          <p:cNvSpPr txBox="1"/>
          <p:nvPr>
            <p:ph type="body" sz="quarter" idx="1"/>
          </p:nvPr>
        </p:nvSpPr>
        <p:spPr>
          <a:xfrm>
            <a:off x="1043287" y="4235804"/>
            <a:ext cx="13319684" cy="5015472"/>
          </a:xfrm>
          <a:prstGeom prst="rect">
            <a:avLst/>
          </a:prstGeom>
        </p:spPr>
        <p:txBody>
          <a:bodyPr/>
          <a:lstStyle/>
          <a:p>
            <a:pPr marL="341376" indent="-341376" defTabSz="1365469">
              <a:spcBef>
                <a:spcPts val="2500"/>
              </a:spcBef>
              <a:defRPr sz="2688"/>
            </a:pPr>
            <a:r>
              <a:t>Quantum dots coupled to (electronic) chiral edge states via a quantum point contact</a:t>
            </a:r>
          </a:p>
          <a:p>
            <a:pPr lvl="1" marL="682752" indent="-341376" defTabSz="1365469">
              <a:spcBef>
                <a:spcPts val="2500"/>
              </a:spcBef>
              <a:defRPr sz="2688"/>
            </a:pPr>
            <a:r>
              <a:t>For particle tracking… similar to pixel detectors</a:t>
            </a:r>
          </a:p>
          <a:p>
            <a:pPr marL="341376" indent="-341376" defTabSz="1365469">
              <a:spcBef>
                <a:spcPts val="2500"/>
              </a:spcBef>
              <a:defRPr sz="2688"/>
            </a:pPr>
            <a:r>
              <a:t>Incident radiation creates electron-hole pairs in QD</a:t>
            </a:r>
          </a:p>
          <a:p>
            <a:pPr marL="341376" indent="-341376" defTabSz="1365469">
              <a:spcBef>
                <a:spcPts val="2500"/>
              </a:spcBef>
              <a:defRPr sz="2688"/>
            </a:pPr>
            <a:r>
              <a:t>Tunnel through QPC within some time-frame</a:t>
            </a:r>
          </a:p>
          <a:p>
            <a:pPr marL="341376" indent="-341376" defTabSz="1365469">
              <a:spcBef>
                <a:spcPts val="2500"/>
              </a:spcBef>
              <a:defRPr sz="2688"/>
            </a:pPr>
            <a:r>
              <a:t>Couples to highly coherent chiral edge state</a:t>
            </a:r>
          </a:p>
          <a:p>
            <a:pPr lvl="1" marL="682752" indent="-341376" defTabSz="1365469">
              <a:spcBef>
                <a:spcPts val="2500"/>
              </a:spcBef>
              <a:defRPr sz="2688"/>
            </a:pPr>
            <a:r>
              <a:t>Chiral edge state can be read out as a current</a:t>
            </a:r>
          </a:p>
          <a:p>
            <a:pPr marL="341376" indent="-341376" defTabSz="1365469">
              <a:spcBef>
                <a:spcPts val="2500"/>
              </a:spcBef>
              <a:defRPr sz="2688"/>
            </a:pPr>
            <a:r>
              <a:t>Read out current</a:t>
            </a:r>
          </a:p>
        </p:txBody>
      </p:sp>
      <p:grpSp>
        <p:nvGrpSpPr>
          <p:cNvPr id="229" name="Group"/>
          <p:cNvGrpSpPr/>
          <p:nvPr/>
        </p:nvGrpSpPr>
        <p:grpSpPr>
          <a:xfrm>
            <a:off x="14312535" y="2557414"/>
            <a:ext cx="9856627" cy="9538788"/>
            <a:chOff x="0" y="0"/>
            <a:chExt cx="9856625" cy="9538786"/>
          </a:xfrm>
        </p:grpSpPr>
        <p:pic>
          <p:nvPicPr>
            <p:cNvPr id="227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349" y="0"/>
              <a:ext cx="9843927" cy="8601172"/>
            </a:xfrm>
            <a:prstGeom prst="rect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228" name="Caption"/>
            <p:cNvSpPr/>
            <p:nvPr/>
          </p:nvSpPr>
          <p:spPr>
            <a:xfrm>
              <a:off x="0" y="8709121"/>
              <a:ext cx="9856626" cy="829666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Taken from B. Roussel et al (2017), </a:t>
              </a:r>
              <a:r>
                <a:rPr u="sng">
                  <a:hlinkClick r:id="rId3" invalidUrl="" action="" tgtFrame="" tooltip="" history="1" highlightClick="0" endSnd="0"/>
                </a:rPr>
                <a:t>https://doi.org/10.1002/pssb.201600621</a:t>
              </a:r>
            </a:p>
          </p:txBody>
        </p:sp>
      </p:grpSp>
      <p:sp>
        <p:nvSpPr>
          <p:cNvPr id="230" name="Benefits:…"/>
          <p:cNvSpPr txBox="1"/>
          <p:nvPr/>
        </p:nvSpPr>
        <p:spPr>
          <a:xfrm>
            <a:off x="1129884" y="8937956"/>
            <a:ext cx="9026995" cy="4426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2900" u="sng">
                <a:solidFill>
                  <a:srgbClr val="000000"/>
                </a:solidFill>
              </a:defRPr>
            </a:pPr>
            <a:r>
              <a:t>Benefits:</a:t>
            </a:r>
          </a:p>
          <a:p>
            <a:pPr marL="609599" indent="-609599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2900">
                <a:solidFill>
                  <a:srgbClr val="000000"/>
                </a:solidFill>
              </a:defRPr>
            </a:pPr>
            <a:r>
              <a:t>Very high spatial resolution (~nm)</a:t>
            </a:r>
          </a:p>
          <a:p>
            <a:pPr marL="609599" indent="-609599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2900">
                <a:solidFill>
                  <a:srgbClr val="000000"/>
                </a:solidFill>
              </a:defRPr>
            </a:pPr>
            <a:r>
              <a:t>Radiation hard</a:t>
            </a:r>
          </a:p>
          <a:p>
            <a:pPr marL="609599" indent="-609599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2900">
                <a:solidFill>
                  <a:srgbClr val="000000"/>
                </a:solidFill>
              </a:defRPr>
            </a:pPr>
            <a:r>
              <a:t>Potentially extremely sensitive (high S/N ratio)</a:t>
            </a:r>
          </a:p>
          <a:p>
            <a:pPr marL="609599" indent="-609599" algn="l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2900">
                <a:solidFill>
                  <a:srgbClr val="000000"/>
                </a:solidFill>
              </a:defRPr>
            </a:pPr>
            <a:r>
              <a:t>High temporal resolution (?)</a:t>
            </a:r>
          </a:p>
        </p:txBody>
      </p:sp>
      <p:grpSp>
        <p:nvGrpSpPr>
          <p:cNvPr id="233" name="Group"/>
          <p:cNvGrpSpPr/>
          <p:nvPr/>
        </p:nvGrpSpPr>
        <p:grpSpPr>
          <a:xfrm>
            <a:off x="7187283" y="12285977"/>
            <a:ext cx="9194189" cy="1270001"/>
            <a:chOff x="0" y="0"/>
            <a:chExt cx="9194188" cy="1270000"/>
          </a:xfrm>
        </p:grpSpPr>
        <p:sp>
          <p:nvSpPr>
            <p:cNvPr id="231" name="Rectangle"/>
            <p:cNvSpPr/>
            <p:nvPr/>
          </p:nvSpPr>
          <p:spPr>
            <a:xfrm>
              <a:off x="0" y="0"/>
              <a:ext cx="9194189" cy="1270000"/>
            </a:xfrm>
            <a:prstGeom prst="rect">
              <a:avLst/>
            </a:prstGeom>
            <a:solidFill>
              <a:schemeClr val="accent4">
                <a:hueOff val="348544"/>
                <a:lumOff val="7139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32" name="Requires a fully quantum mechanical simulation!"/>
            <p:cNvSpPr txBox="1"/>
            <p:nvPr/>
          </p:nvSpPr>
          <p:spPr>
            <a:xfrm>
              <a:off x="299007" y="348411"/>
              <a:ext cx="8596174" cy="573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100">
                  <a:solidFill>
                    <a:srgbClr val="000000"/>
                  </a:solidFill>
                </a:defRPr>
              </a:lvl1pPr>
            </a:lstStyle>
            <a:p>
              <a:pPr/>
              <a:r>
                <a:t>Requires a fully quantum mechanical simulation!</a:t>
              </a:r>
            </a:p>
          </p:txBody>
        </p:sp>
      </p:grpSp>
      <p:sp>
        <p:nvSpPr>
          <p:cNvPr id="234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200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200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3" dur="200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8" dur="200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3" dur="200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8" dur="200"/>
                                        <p:tgtEl>
                                          <p:spTgt spid="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1" dur="200"/>
                                        <p:tgtEl>
                                          <p:spTgt spid="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6" dur="200"/>
                                        <p:tgtEl>
                                          <p:spTgt spid="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6" dur="2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3" grpId="3"/>
      <p:bldP build="p" bldLvl="1" animBg="1" rev="0" advAuto="0" spid="226" grpId="1"/>
      <p:bldP build="whole" bldLvl="1" animBg="1" rev="0" advAuto="0" spid="230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9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hank you for listening! 🧐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Thank you for listening! 🧐</a:t>
            </a:r>
          </a:p>
        </p:txBody>
      </p:sp>
      <p:sp>
        <p:nvSpPr>
          <p:cNvPr id="242" name="Slide Number"/>
          <p:cNvSpPr txBox="1"/>
          <p:nvPr>
            <p:ph type="sldNum" sz="quarter" idx="4294967295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Extra spi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Extra spice</a:t>
            </a:r>
          </a:p>
        </p:txBody>
      </p:sp>
      <p:sp>
        <p:nvSpPr>
          <p:cNvPr id="245" name="Slide Number"/>
          <p:cNvSpPr txBox="1"/>
          <p:nvPr>
            <p:ph type="sldNum" sz="quarter" idx="4294967295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hiral edge stat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Chiral edge states</a:t>
            </a:r>
          </a:p>
        </p:txBody>
      </p:sp>
      <p:sp>
        <p:nvSpPr>
          <p:cNvPr id="248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9" name="A material under a strong enough magnetic field exhibits the Quantum Hall effect…"/>
          <p:cNvSpPr txBox="1"/>
          <p:nvPr>
            <p:ph type="body" sz="half" idx="1"/>
          </p:nvPr>
        </p:nvSpPr>
        <p:spPr>
          <a:xfrm>
            <a:off x="1206500" y="4248504"/>
            <a:ext cx="13563044" cy="8256012"/>
          </a:xfrm>
          <a:prstGeom prst="rect">
            <a:avLst/>
          </a:prstGeom>
        </p:spPr>
        <p:txBody>
          <a:bodyPr/>
          <a:lstStyle/>
          <a:p>
            <a:pPr/>
            <a:r>
              <a:t>A material under a strong enough magnetic field exhibits the Quantum Hall effect</a:t>
            </a:r>
          </a:p>
          <a:p>
            <a:pPr/>
            <a:r>
              <a:t>In addition: electronic states which travel along your material with quantised energy levels</a:t>
            </a:r>
          </a:p>
          <a:p>
            <a:pPr lvl="2"/>
            <a:r>
              <a:t>These are called chiral edge states</a:t>
            </a:r>
          </a:p>
        </p:txBody>
      </p:sp>
      <p:grpSp>
        <p:nvGrpSpPr>
          <p:cNvPr id="252" name="Group"/>
          <p:cNvGrpSpPr/>
          <p:nvPr/>
        </p:nvGrpSpPr>
        <p:grpSpPr>
          <a:xfrm>
            <a:off x="15319061" y="5523532"/>
            <a:ext cx="7493001" cy="5046067"/>
            <a:chOff x="0" y="0"/>
            <a:chExt cx="7493000" cy="5046065"/>
          </a:xfrm>
        </p:grpSpPr>
        <p:pic>
          <p:nvPicPr>
            <p:cNvPr id="250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7493001" cy="3746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1" name="Caption"/>
            <p:cNvSpPr/>
            <p:nvPr/>
          </p:nvSpPr>
          <p:spPr>
            <a:xfrm>
              <a:off x="0" y="3848100"/>
              <a:ext cx="7493001" cy="1197966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Taken from </a:t>
              </a:r>
            </a:p>
            <a:p>
              <a:pPr/>
              <a:r>
                <a:t>https://topocondmat.org/w3_pump_QHE/QHEedgestates.html</a:t>
              </a:r>
            </a:p>
          </p:txBody>
        </p:sp>
      </p:grpSp>
      <p:sp>
        <p:nvSpPr>
          <p:cNvPr id="253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Discrete impuri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Discrete impurities</a:t>
            </a:r>
          </a:p>
        </p:txBody>
      </p:sp>
      <p:sp>
        <p:nvSpPr>
          <p:cNvPr id="256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7" name="Doping concentration of 1e20 cm^-3 is the same as 0.1nm^-3…"/>
          <p:cNvSpPr txBox="1"/>
          <p:nvPr>
            <p:ph type="body" sz="half" idx="1"/>
          </p:nvPr>
        </p:nvSpPr>
        <p:spPr>
          <a:xfrm>
            <a:off x="1206500" y="4248504"/>
            <a:ext cx="12416281" cy="8256012"/>
          </a:xfrm>
          <a:prstGeom prst="rect">
            <a:avLst/>
          </a:prstGeom>
        </p:spPr>
        <p:txBody>
          <a:bodyPr/>
          <a:lstStyle/>
          <a:p>
            <a:pPr/>
            <a:r>
              <a:t>Doping concentration of 1e20 cm^-3 is the same as 0.1nm^-3</a:t>
            </a:r>
          </a:p>
          <a:p>
            <a:pPr/>
            <a:r>
              <a:t>In a 10nm sized Quantum Dot: You have ONE impurity</a:t>
            </a:r>
          </a:p>
          <a:p>
            <a:pPr lvl="1"/>
            <a:r>
              <a:t>Uncertainty in doping concentration</a:t>
            </a:r>
          </a:p>
          <a:p>
            <a:pPr lvl="1"/>
            <a:r>
              <a:t>Placement of impurity</a:t>
            </a:r>
          </a:p>
        </p:txBody>
      </p:sp>
      <p:grpSp>
        <p:nvGrpSpPr>
          <p:cNvPr id="260" name="Group"/>
          <p:cNvGrpSpPr/>
          <p:nvPr/>
        </p:nvGrpSpPr>
        <p:grpSpPr>
          <a:xfrm>
            <a:off x="14423749" y="3439936"/>
            <a:ext cx="10013992" cy="7810907"/>
            <a:chOff x="0" y="0"/>
            <a:chExt cx="10013991" cy="7810906"/>
          </a:xfrm>
        </p:grpSpPr>
        <p:pic>
          <p:nvPicPr>
            <p:cNvPr id="258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0013992" cy="72479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9" name="Caption"/>
            <p:cNvSpPr/>
            <p:nvPr/>
          </p:nvSpPr>
          <p:spPr>
            <a:xfrm>
              <a:off x="0" y="7349540"/>
              <a:ext cx="10013993" cy="461367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Taken from: David K Ferry et al 2022 Semicond. Sci. Technol. 37 043001</a:t>
              </a:r>
            </a:p>
          </p:txBody>
        </p:sp>
      </p:grpSp>
      <p:sp>
        <p:nvSpPr>
          <p:cNvPr id="261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What would the current b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would the current be?</a:t>
            </a:r>
          </a:p>
        </p:txBody>
      </p:sp>
      <p:sp>
        <p:nvSpPr>
          <p:cNvPr id="26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5" name="Using e.g mesoscopic capacitors with nanometer sized QDs……"/>
          <p:cNvSpPr txBox="1"/>
          <p:nvPr>
            <p:ph type="body" sz="half" idx="1"/>
          </p:nvPr>
        </p:nvSpPr>
        <p:spPr>
          <a:xfrm>
            <a:off x="1206500" y="4248504"/>
            <a:ext cx="16024624" cy="8256012"/>
          </a:xfrm>
          <a:prstGeom prst="rect">
            <a:avLst/>
          </a:prstGeom>
        </p:spPr>
        <p:txBody>
          <a:bodyPr/>
          <a:lstStyle/>
          <a:p>
            <a:pPr marL="548639" indent="-548639" defTabSz="2194505">
              <a:spcBef>
                <a:spcPts val="4000"/>
              </a:spcBef>
              <a:defRPr sz="4319"/>
            </a:pPr>
            <a:r>
              <a:t>Using e.g mesoscopic capacitors with nanometer sized QDs…</a:t>
            </a:r>
          </a:p>
          <a:p>
            <a:pPr marL="548639" indent="-548639" defTabSz="2194505">
              <a:spcBef>
                <a:spcPts val="4000"/>
              </a:spcBef>
              <a:defRPr sz="4319"/>
            </a:pPr>
            <a:r>
              <a:t>-dE/dx of 1GeV/c muons is around 1-2 MeV per gram per cm^2 in various solids</a:t>
            </a:r>
          </a:p>
          <a:p>
            <a:pPr lvl="1" marL="1097279" indent="-548639" defTabSz="2194505">
              <a:spcBef>
                <a:spcPts val="4000"/>
              </a:spcBef>
              <a:defRPr sz="4319"/>
            </a:pPr>
            <a:r>
              <a:t>So ``at worst´´, on average 2.26eV is released per nanometer</a:t>
            </a:r>
          </a:p>
          <a:p>
            <a:pPr lvl="1" marL="1097279" indent="-548639" defTabSz="2194505">
              <a:spcBef>
                <a:spcPts val="4000"/>
              </a:spcBef>
              <a:defRPr sz="4319"/>
            </a:pPr>
            <a:r>
              <a:t>Energy required to create electron-hole pair in Si: ~3.6eV</a:t>
            </a:r>
          </a:p>
          <a:p>
            <a:pPr lvl="1" marL="1097279" indent="-548639" defTabSz="2194505">
              <a:spcBef>
                <a:spcPts val="4000"/>
              </a:spcBef>
              <a:defRPr sz="4319"/>
            </a:pPr>
            <a:r>
              <a:t>In conclusion: Only a few electron-hole pairs are created from incident radiation through nanometer-scale trackers</a:t>
            </a:r>
          </a:p>
          <a:p>
            <a:pPr lvl="1" marL="1097279" indent="-548639" defTabSz="2194505">
              <a:spcBef>
                <a:spcPts val="4000"/>
              </a:spcBef>
              <a:defRPr b="1" sz="4319"/>
            </a:pPr>
            <a:r>
              <a:t>TINY current! (picoampere?)</a:t>
            </a:r>
          </a:p>
        </p:txBody>
      </p:sp>
      <p:grpSp>
        <p:nvGrpSpPr>
          <p:cNvPr id="268" name="Group"/>
          <p:cNvGrpSpPr/>
          <p:nvPr/>
        </p:nvGrpSpPr>
        <p:grpSpPr>
          <a:xfrm>
            <a:off x="17317693" y="3625307"/>
            <a:ext cx="7018170" cy="7201312"/>
            <a:chOff x="0" y="0"/>
            <a:chExt cx="7018169" cy="7201310"/>
          </a:xfrm>
        </p:grpSpPr>
        <p:pic>
          <p:nvPicPr>
            <p:cNvPr id="266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349" y="0"/>
              <a:ext cx="7005471" cy="5895395"/>
            </a:xfrm>
            <a:prstGeom prst="rect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267" name="Caption"/>
            <p:cNvSpPr/>
            <p:nvPr/>
          </p:nvSpPr>
          <p:spPr>
            <a:xfrm>
              <a:off x="0" y="6003344"/>
              <a:ext cx="7018170" cy="1197967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  <a:r>
                <a:t>Taken from Particle Data Group «Passage of Particles Through Matter». Last updated August 2019</a:t>
              </a:r>
            </a:p>
          </p:txBody>
        </p:sp>
      </p:grpSp>
      <p:sp>
        <p:nvSpPr>
          <p:cNvPr id="269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Interesting problems for HE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Interesting problems for HEP</a:t>
            </a:r>
          </a:p>
        </p:txBody>
      </p:sp>
      <p:sp>
        <p:nvSpPr>
          <p:cNvPr id="27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3" name="Can electron interferometry be used for read-out electronics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6447" indent="-536447" defTabSz="2145738">
              <a:spcBef>
                <a:spcPts val="3900"/>
              </a:spcBef>
              <a:defRPr sz="4224"/>
            </a:pPr>
            <a:r>
              <a:t>Can electron interferometry be used for read-out electronics?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Can it be directly used in front-end?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What kind of new types of sensors can be made with interferometric techniques?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Inspiration from atom interferometry and quantum optics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GW detection? Probably not since the coherence is kept for microns, not kilometers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Reduce shot-noise? A radiating particle would disturb the superposition </a:t>
            </a:r>
          </a:p>
          <a:p>
            <a:pPr lvl="1" marL="1072895" indent="-536447" defTabSz="2145738">
              <a:spcBef>
                <a:spcPts val="3900"/>
              </a:spcBef>
              <a:defRPr sz="4224"/>
            </a:pPr>
            <a:r>
              <a:t>Mesoscopic capacitors? A QD coupled to edge channels via a quantum point contact allows to perform interferometry directly on signals generated by incident radiation</a:t>
            </a:r>
          </a:p>
        </p:txBody>
      </p:sp>
      <p:sp>
        <p:nvSpPr>
          <p:cNvPr id="274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