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12" r:id="rId2"/>
    <p:sldId id="313" r:id="rId3"/>
    <p:sldId id="315" r:id="rId4"/>
    <p:sldId id="317" r:id="rId5"/>
    <p:sldId id="314" r:id="rId6"/>
    <p:sldId id="316" r:id="rId7"/>
    <p:sldId id="319" r:id="rId8"/>
    <p:sldId id="320" r:id="rId9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301E"/>
    <a:srgbClr val="E51932"/>
    <a:srgbClr val="E51921"/>
    <a:srgbClr val="E51919"/>
    <a:srgbClr val="E53419"/>
    <a:srgbClr val="E55319"/>
    <a:srgbClr val="AD3F1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9" autoAdjust="0"/>
    <p:restoredTop sz="94639" autoAdjust="0"/>
  </p:normalViewPr>
  <p:slideViewPr>
    <p:cSldViewPr snapToGrid="0">
      <p:cViewPr>
        <p:scale>
          <a:sx n="75" d="100"/>
          <a:sy n="75" d="100"/>
        </p:scale>
        <p:origin x="1690" y="3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798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7906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0825" y="115888"/>
            <a:ext cx="2085975" cy="6010275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115888"/>
            <a:ext cx="6105525" cy="6010275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96068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15888"/>
            <a:ext cx="6953250" cy="4286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166539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49" y="89812"/>
            <a:ext cx="4124527" cy="51978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3"/>
          </p:nvPr>
        </p:nvSpPr>
        <p:spPr>
          <a:xfrm>
            <a:off x="4834646" y="762000"/>
            <a:ext cx="4114800" cy="2584316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8"/>
          <p:cNvSpPr>
            <a:spLocks noGrp="1" noChangeAspect="1"/>
          </p:cNvSpPr>
          <p:nvPr>
            <p:ph type="pic" sz="quarter" idx="14"/>
          </p:nvPr>
        </p:nvSpPr>
        <p:spPr>
          <a:xfrm>
            <a:off x="4844138" y="3549953"/>
            <a:ext cx="4114800" cy="277464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Picture Placeholder 10"/>
          <p:cNvSpPr>
            <a:spLocks noGrp="1" noChangeAspect="1"/>
          </p:cNvSpPr>
          <p:nvPr>
            <p:ph type="pic" sz="quarter" idx="15"/>
          </p:nvPr>
        </p:nvSpPr>
        <p:spPr>
          <a:xfrm>
            <a:off x="690258" y="2917792"/>
            <a:ext cx="3200400" cy="3200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/>
          </p:nvPr>
        </p:nvSpPr>
        <p:spPr>
          <a:xfrm>
            <a:off x="311286" y="2159540"/>
            <a:ext cx="4040188" cy="462807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570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64290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6114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0230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"/>
          <p:cNvSpPr txBox="1">
            <a:spLocks/>
          </p:cNvSpPr>
          <p:nvPr userDrawn="1"/>
        </p:nvSpPr>
        <p:spPr bwMode="auto">
          <a:xfrm>
            <a:off x="729761" y="115888"/>
            <a:ext cx="695325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DDDDDD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DDDDDD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DDDDDD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DDDDDD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DDDDDD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DDDDDD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DDDDDD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DDDDDD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DDDDDD"/>
                </a:solidFill>
                <a:latin typeface="Arial" charset="0"/>
              </a:defRPr>
            </a:lvl9pPr>
          </a:lstStyle>
          <a:p>
            <a:endParaRPr lang="en-US" sz="2400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799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76495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912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9366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9798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FB870FD-C888-4C75-9914-5F5770A4B9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669" t="3507" r="793" b="12230"/>
          <a:stretch/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1026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dirty="0">
              <a:solidFill>
                <a:srgbClr val="0000FF"/>
              </a:solidFill>
              <a:ea typeface="ＭＳ Ｐゴシック" charset="0"/>
            </a:endParaRPr>
          </a:p>
        </p:txBody>
      </p:sp>
      <p:sp>
        <p:nvSpPr>
          <p:cNvPr id="1027" name="Rectangle 8"/>
          <p:cNvSpPr>
            <a:spLocks noChangeArrowheads="1"/>
          </p:cNvSpPr>
          <p:nvPr userDrawn="1"/>
        </p:nvSpPr>
        <p:spPr bwMode="auto">
          <a:xfrm>
            <a:off x="0" y="6616700"/>
            <a:ext cx="91440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endParaRPr lang="fr-FR" sz="1400" dirty="0">
              <a:solidFill>
                <a:srgbClr val="0000FF"/>
              </a:solidFill>
              <a:latin typeface="Arial Rounded MT Bold" charset="0"/>
              <a:ea typeface="ＭＳ Ｐゴシック" charset="0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773725" y="115888"/>
            <a:ext cx="695325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30" name="Text Box 13"/>
          <p:cNvSpPr txBox="1">
            <a:spLocks noChangeArrowheads="1"/>
          </p:cNvSpPr>
          <p:nvPr userDrawn="1"/>
        </p:nvSpPr>
        <p:spPr bwMode="auto">
          <a:xfrm>
            <a:off x="2448658" y="6599238"/>
            <a:ext cx="4246685" cy="27699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rgbClr val="AE2F2C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rgbClr val="AE2F2C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rgbClr val="AE2F2C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rgbClr val="AE2F2C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rgbClr val="AE2F2C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AE2F2C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AE2F2C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AE2F2C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AE2F2C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chemeClr val="bg1"/>
                </a:solidFill>
              </a:rPr>
              <a:t>13.11.2020 – Antoine Camper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7BE5EA0-D02C-4900-9D64-0C8D76E6C914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49212" y="43210"/>
            <a:ext cx="587375" cy="587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445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DDDDDD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DDDDDD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DDDDDD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DDDDDD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rgbClr val="DDDDD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rgbClr val="DDDDD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rgbClr val="DDDDD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rgbClr val="DDDDDD"/>
          </a:solidFill>
          <a:latin typeface="Arial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defRPr sz="1400">
          <a:solidFill>
            <a:srgbClr val="DDDDDD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home.cern/science/physics/dark-matter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656C0-D837-4BA2-8596-C83B9558A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European Strategy Update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8D633C0-4C96-4772-9F9B-FB16CDB01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48182"/>
            <a:ext cx="8229600" cy="5914664"/>
          </a:xfrm>
        </p:spPr>
        <p:txBody>
          <a:bodyPr/>
          <a:lstStyle/>
          <a:p>
            <a:pPr algn="l">
              <a:spcAft>
                <a:spcPts val="1600"/>
              </a:spcAft>
              <a:buFont typeface="Arial" panose="020B0604020202020204" pitchFamily="34" charset="0"/>
              <a:buChar char="•"/>
            </a:pPr>
            <a:r>
              <a:rPr lang="en-GB" sz="2400" u="sng" dirty="0"/>
              <a:t>Preamble</a:t>
            </a:r>
            <a:r>
              <a:rPr lang="en-GB" sz="2400" dirty="0"/>
              <a:t>: « </a:t>
            </a:r>
            <a:r>
              <a:rPr lang="en-GB" sz="2400" i="1" dirty="0"/>
              <a:t>many of the mysteries about the universe, such as the nature of dark matter, and the </a:t>
            </a:r>
            <a:r>
              <a:rPr lang="en-GB" sz="2600" b="1" i="1" dirty="0"/>
              <a:t>preponderance of matter over antimatter</a:t>
            </a:r>
            <a:r>
              <a:rPr lang="en-GB" sz="2400" i="1" dirty="0"/>
              <a:t>, are still to be explored. </a:t>
            </a:r>
            <a:r>
              <a:rPr lang="en-GB" sz="2400" dirty="0"/>
              <a:t>»</a:t>
            </a:r>
          </a:p>
          <a:p>
            <a:pPr marL="0" indent="0">
              <a:spcAft>
                <a:spcPts val="1600"/>
              </a:spcAft>
            </a:pPr>
            <a:r>
              <a:rPr lang="en-GB" sz="2400" i="1" dirty="0"/>
              <a:t>BARYONIC ASSYMETRY </a:t>
            </a:r>
          </a:p>
          <a:p>
            <a:pPr algn="l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/>
              <a:t>Sakharov conditions</a:t>
            </a:r>
            <a:r>
              <a:rPr lang="en-GB" sz="2400" i="1" dirty="0"/>
              <a:t>:</a:t>
            </a:r>
          </a:p>
          <a:p>
            <a:pPr marL="857250" lvl="1" indent="-457200">
              <a:spcBef>
                <a:spcPts val="0"/>
              </a:spcBef>
              <a:spcAft>
                <a:spcPts val="2400"/>
              </a:spcAft>
              <a:buFont typeface="+mj-lt"/>
              <a:buAutoNum type="arabicPeriod"/>
            </a:pPr>
            <a:r>
              <a:rPr lang="en-GB" sz="2400" i="1" dirty="0"/>
              <a:t>Baryon number violation</a:t>
            </a:r>
          </a:p>
          <a:p>
            <a:pPr marL="857250" lvl="1" indent="-457200">
              <a:spcBef>
                <a:spcPts val="0"/>
              </a:spcBef>
              <a:spcAft>
                <a:spcPts val="9600"/>
              </a:spcAft>
              <a:buFont typeface="+mj-lt"/>
              <a:buAutoNum type="arabicPeriod"/>
            </a:pPr>
            <a:r>
              <a:rPr lang="en-GB" sz="2400" i="1" dirty="0"/>
              <a:t>CP symmetry violation</a:t>
            </a:r>
          </a:p>
          <a:p>
            <a:pPr marL="857250" lvl="1" indent="-457200">
              <a:spcBef>
                <a:spcPts val="0"/>
              </a:spcBef>
              <a:spcAft>
                <a:spcPts val="6400"/>
              </a:spcAft>
              <a:buFont typeface="+mj-lt"/>
              <a:buAutoNum type="arabicPeriod"/>
            </a:pPr>
            <a:r>
              <a:rPr lang="en-GB" sz="2400" i="1" dirty="0"/>
              <a:t>Universe out of thermal equilibrium: thermal fluctuations balance everything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D0B25E3-386D-4D7E-9866-166E2737D32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67" t="49004" r="39872" b="33034"/>
          <a:stretch/>
        </p:blipFill>
        <p:spPr>
          <a:xfrm>
            <a:off x="4991647" y="3270523"/>
            <a:ext cx="2639027" cy="92177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D5AA176-2CCD-4990-A4A5-6105218EC2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9" t="63586" r="23022" b="17803"/>
          <a:stretch/>
        </p:blipFill>
        <p:spPr>
          <a:xfrm>
            <a:off x="1135746" y="4593264"/>
            <a:ext cx="6494928" cy="95504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5E8402D-A21F-4EC5-9FD2-A0457E959967}"/>
              </a:ext>
            </a:extLst>
          </p:cNvPr>
          <p:cNvSpPr txBox="1"/>
          <p:nvPr/>
        </p:nvSpPr>
        <p:spPr>
          <a:xfrm rot="5400000">
            <a:off x="6577624" y="4619734"/>
            <a:ext cx="3261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Pretty much physics (</a:t>
            </a:r>
            <a:r>
              <a:rPr lang="en-GB" sz="1400" dirty="0" err="1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youtube</a:t>
            </a:r>
            <a:r>
              <a:rPr lang="en-GB" sz="14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44606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5F28CD03-8762-4F20-AE41-FEDD64048E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2841" y="1379772"/>
            <a:ext cx="4461029" cy="639762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Neutral meson oscillations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C421E261-E6A5-4990-868B-9FF6FAEFAC01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457199" y="2038846"/>
                <a:ext cx="4310110" cy="4768037"/>
              </a:xfrm>
            </p:spPr>
            <p:txBody>
              <a:bodyPr/>
              <a:lstStyle/>
              <a:p>
                <a:pPr algn="l">
                  <a:spcBef>
                    <a:spcPts val="0"/>
                  </a:spcBef>
                  <a:spcAft>
                    <a:spcPts val="3200"/>
                  </a:spcAft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1"/>
                    </a:solidFill>
                  </a:rPr>
                  <a:t>K</a:t>
                </a:r>
                <a:r>
                  <a:rPr lang="en-GB" baseline="30000" dirty="0">
                    <a:solidFill>
                      <a:schemeClr val="bg1"/>
                    </a:solidFill>
                  </a:rPr>
                  <a:t>0</a:t>
                </a:r>
                <a:r>
                  <a:rPr lang="en-GB" dirty="0">
                    <a:solidFill>
                      <a:schemeClr val="bg1"/>
                    </a:solidFill>
                  </a:rPr>
                  <a:t>(d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</m:acc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): Brookhaven (1964)</a:t>
                </a:r>
              </a:p>
              <a:p>
                <a:pPr algn="l">
                  <a:spcBef>
                    <a:spcPts val="0"/>
                  </a:spcBef>
                  <a:spcAft>
                    <a:spcPts val="3200"/>
                  </a:spcAft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bg1"/>
                  </a:solidFill>
                </a:endParaRPr>
              </a:p>
              <a:p>
                <a:pPr algn="l">
                  <a:spcBef>
                    <a:spcPts val="0"/>
                  </a:spcBef>
                  <a:spcAft>
                    <a:spcPts val="3200"/>
                  </a:spcAft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bg1"/>
                  </a:solidFill>
                </a:endParaRPr>
              </a:p>
              <a:p>
                <a:pPr algn="l">
                  <a:spcAft>
                    <a:spcPts val="1600"/>
                  </a:spcAft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1"/>
                    </a:solidFill>
                  </a:rPr>
                  <a:t>B</a:t>
                </a:r>
                <a:r>
                  <a:rPr lang="en-GB" baseline="30000" dirty="0">
                    <a:solidFill>
                      <a:schemeClr val="bg1"/>
                    </a:solidFill>
                  </a:rPr>
                  <a:t>0</a:t>
                </a:r>
                <a:r>
                  <a:rPr lang="en-GB" dirty="0">
                    <a:solidFill>
                      <a:schemeClr val="bg1"/>
                    </a:solidFill>
                  </a:rPr>
                  <a:t>(</a:t>
                </a:r>
                <a:r>
                  <a:rPr lang="en-GB" dirty="0" err="1">
                    <a:solidFill>
                      <a:schemeClr val="bg1"/>
                    </a:solidFill>
                  </a:rPr>
                  <a:t>dƀ</a:t>
                </a:r>
                <a:r>
                  <a:rPr lang="en-GB" dirty="0">
                    <a:solidFill>
                      <a:schemeClr val="bg1"/>
                    </a:solidFill>
                  </a:rPr>
                  <a:t>): Babar and Belle (2001)</a:t>
                </a:r>
              </a:p>
              <a:p>
                <a:pPr algn="l">
                  <a:spcAft>
                    <a:spcPts val="1600"/>
                  </a:spcAft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1"/>
                    </a:solidFill>
                  </a:rPr>
                  <a:t>B</a:t>
                </a:r>
                <a:r>
                  <a:rPr lang="en-GB" baseline="30000" dirty="0">
                    <a:solidFill>
                      <a:schemeClr val="bg1"/>
                    </a:solidFill>
                  </a:rPr>
                  <a:t>0</a:t>
                </a:r>
                <a:r>
                  <a:rPr lang="en-GB" baseline="-25000" dirty="0">
                    <a:solidFill>
                      <a:schemeClr val="bg1"/>
                    </a:solidFill>
                  </a:rPr>
                  <a:t>s</a:t>
                </a:r>
                <a:r>
                  <a:rPr lang="en-GB" dirty="0">
                    <a:solidFill>
                      <a:schemeClr val="bg1"/>
                    </a:solidFill>
                  </a:rPr>
                  <a:t>(</a:t>
                </a:r>
                <a:r>
                  <a:rPr lang="en-GB" dirty="0" err="1">
                    <a:solidFill>
                      <a:schemeClr val="bg1"/>
                    </a:solidFill>
                  </a:rPr>
                  <a:t>sƀ</a:t>
                </a:r>
                <a:r>
                  <a:rPr lang="en-GB" dirty="0">
                    <a:solidFill>
                      <a:schemeClr val="bg1"/>
                    </a:solidFill>
                  </a:rPr>
                  <a:t>): </a:t>
                </a:r>
                <a:r>
                  <a:rPr lang="en-GB" dirty="0" err="1">
                    <a:solidFill>
                      <a:schemeClr val="bg1"/>
                    </a:solidFill>
                  </a:rPr>
                  <a:t>LHCb</a:t>
                </a:r>
                <a:r>
                  <a:rPr lang="en-GB" dirty="0">
                    <a:solidFill>
                      <a:schemeClr val="bg1"/>
                    </a:solidFill>
                  </a:rPr>
                  <a:t> (2013)</a:t>
                </a:r>
              </a:p>
              <a:p>
                <a:pPr algn="l">
                  <a:spcAft>
                    <a:spcPts val="1600"/>
                  </a:spcAft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bg1"/>
                    </a:solidFill>
                  </a:rPr>
                  <a:t>D</a:t>
                </a:r>
                <a:r>
                  <a:rPr lang="en-GB" baseline="30000" dirty="0">
                    <a:solidFill>
                      <a:schemeClr val="bg1"/>
                    </a:solidFill>
                  </a:rPr>
                  <a:t>0</a:t>
                </a:r>
                <a:r>
                  <a:rPr lang="en-GB" dirty="0">
                    <a:solidFill>
                      <a:schemeClr val="bg1"/>
                    </a:solidFill>
                  </a:rPr>
                  <a:t>(</a:t>
                </a:r>
                <a:r>
                  <a:rPr lang="en-GB" dirty="0" err="1">
                    <a:solidFill>
                      <a:schemeClr val="bg1"/>
                    </a:solidFill>
                  </a:rPr>
                  <a:t>cū</a:t>
                </a:r>
                <a:r>
                  <a:rPr lang="en-GB" dirty="0">
                    <a:solidFill>
                      <a:schemeClr val="bg1"/>
                    </a:solidFill>
                  </a:rPr>
                  <a:t>): </a:t>
                </a:r>
                <a:r>
                  <a:rPr lang="en-GB" dirty="0" err="1">
                    <a:solidFill>
                      <a:schemeClr val="bg1"/>
                    </a:solidFill>
                  </a:rPr>
                  <a:t>LHCb</a:t>
                </a:r>
                <a:r>
                  <a:rPr lang="en-GB" dirty="0">
                    <a:solidFill>
                      <a:schemeClr val="bg1"/>
                    </a:solidFill>
                  </a:rPr>
                  <a:t> (2019)</a:t>
                </a:r>
              </a:p>
              <a:p>
                <a:pPr algn="l">
                  <a:spcAft>
                    <a:spcPts val="3200"/>
                  </a:spcAft>
                  <a:buFont typeface="Arial" panose="020B0604020202020204" pitchFamily="34" charset="0"/>
                  <a:buChar char="•"/>
                </a:pPr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C421E261-E6A5-4990-868B-9FF6FAEFAC0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57199" y="2038846"/>
                <a:ext cx="4310110" cy="4768037"/>
              </a:xfrm>
              <a:blipFill>
                <a:blip r:embed="rId2"/>
                <a:stretch>
                  <a:fillRect l="-1839" t="-8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02912A28-9D15-4E3F-809C-1C19BB51A4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06167" y="3532665"/>
            <a:ext cx="4041775" cy="639762"/>
          </a:xfrm>
        </p:spPr>
        <p:txBody>
          <a:bodyPr/>
          <a:lstStyle/>
          <a:p>
            <a:r>
              <a:rPr lang="en-GB" sz="2400" dirty="0">
                <a:solidFill>
                  <a:schemeClr val="bg1"/>
                </a:solidFill>
              </a:rPr>
              <a:t>Going 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B32E981-556B-42A9-A2C8-0CCC61CD23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45025" y="4318643"/>
            <a:ext cx="4041775" cy="2213919"/>
          </a:xfrm>
        </p:spPr>
        <p:txBody>
          <a:bodyPr/>
          <a:lstStyle/>
          <a:p>
            <a:pPr algn="l"/>
            <a:r>
              <a:rPr lang="en-GB" sz="2400" dirty="0">
                <a:solidFill>
                  <a:schemeClr val="bg1"/>
                </a:solidFill>
              </a:rPr>
              <a:t>ATLAS &amp; CMS</a:t>
            </a:r>
          </a:p>
          <a:p>
            <a:pPr algn="l">
              <a:spcAft>
                <a:spcPts val="3200"/>
              </a:spcAft>
            </a:pPr>
            <a:r>
              <a:rPr lang="en-GB" sz="2000" dirty="0">
                <a:solidFill>
                  <a:schemeClr val="bg1"/>
                </a:solidFill>
              </a:rPr>
              <a:t>Searching for matter–antimatter asymmetry in the Higgs boson–top quark interaction</a:t>
            </a:r>
          </a:p>
          <a:p>
            <a:pPr algn="l">
              <a:spcAft>
                <a:spcPts val="6400"/>
              </a:spcAft>
            </a:pPr>
            <a:r>
              <a:rPr lang="en-GB" sz="2000" dirty="0">
                <a:solidFill>
                  <a:schemeClr val="bg1"/>
                </a:solidFill>
              </a:rPr>
              <a:t>DUNE: CP violation in the lepton sector</a:t>
            </a:r>
            <a:endParaRPr lang="en-GB" sz="1400" dirty="0">
              <a:solidFill>
                <a:schemeClr val="bg1"/>
              </a:solidFill>
            </a:endParaRPr>
          </a:p>
          <a:p>
            <a:endParaRPr lang="en-GB" sz="1400" dirty="0">
              <a:solidFill>
                <a:schemeClr val="bg1"/>
              </a:solidFill>
            </a:endParaRPr>
          </a:p>
          <a:p>
            <a:endParaRPr lang="en-GB" sz="1400" dirty="0">
              <a:solidFill>
                <a:schemeClr val="bg1"/>
              </a:solidFill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8D25BE2F-1209-4859-BC9C-968F7395452B}"/>
              </a:ext>
            </a:extLst>
          </p:cNvPr>
          <p:cNvSpPr txBox="1">
            <a:spLocks/>
          </p:cNvSpPr>
          <p:nvPr/>
        </p:nvSpPr>
        <p:spPr>
          <a:xfrm>
            <a:off x="665712" y="-19230"/>
            <a:ext cx="8549407" cy="1516558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DDDDDD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DDDDDD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DDDDDD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DDDDDD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DDDDDD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DDDDDD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DDDDDD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DDDDDD"/>
                </a:solidFill>
                <a:latin typeface="Arial" charset="0"/>
              </a:defRPr>
            </a:lvl9pPr>
          </a:lstStyle>
          <a:p>
            <a:r>
              <a:rPr lang="en-GB" sz="2400" b="0" i="1" u="none" strike="noStrike" baseline="0" dirty="0">
                <a:latin typeface="Helvetica" panose="020B0604020202020204" pitchFamily="34" charset="0"/>
              </a:rPr>
              <a:t>«The first priority is the completion of the programme of measurements of the oscillation parameters, most notably the CP-violating phase of the mixing matrix and the neutrino mass ordering. » </a:t>
            </a:r>
            <a:endParaRPr lang="en-GB" sz="2400" i="1" kern="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92C2B69-7FC9-45BD-8ABC-1DD53EB021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507" y="2412523"/>
            <a:ext cx="2495699" cy="207893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345D2278-8065-4D5D-8B83-B1E408D5FC8A}"/>
              </a:ext>
            </a:extLst>
          </p:cNvPr>
          <p:cNvSpPr txBox="1"/>
          <p:nvPr/>
        </p:nvSpPr>
        <p:spPr>
          <a:xfrm>
            <a:off x="4918228" y="1398962"/>
            <a:ext cx="3936405" cy="2482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2400" dirty="0" err="1">
                <a:solidFill>
                  <a:schemeClr val="bg1"/>
                </a:solidFill>
              </a:rPr>
              <a:t>LHCb</a:t>
            </a:r>
            <a:r>
              <a:rPr lang="en-GB" sz="2400" dirty="0">
                <a:solidFill>
                  <a:schemeClr val="bg1"/>
                </a:solidFill>
              </a:rPr>
              <a:t> (2020):</a:t>
            </a:r>
          </a:p>
          <a:p>
            <a:pPr algn="l">
              <a:spcAft>
                <a:spcPts val="1600"/>
              </a:spcAft>
            </a:pPr>
            <a:r>
              <a:rPr lang="en-GB" sz="2400" dirty="0">
                <a:solidFill>
                  <a:schemeClr val="bg1"/>
                </a:solidFill>
              </a:rPr>
              <a:t>1</a:t>
            </a:r>
            <a:r>
              <a:rPr lang="en-GB" sz="2400" baseline="30000" dirty="0">
                <a:solidFill>
                  <a:schemeClr val="bg1"/>
                </a:solidFill>
              </a:rPr>
              <a:t>st</a:t>
            </a:r>
            <a:r>
              <a:rPr lang="en-GB" sz="2400" dirty="0">
                <a:solidFill>
                  <a:schemeClr val="bg1"/>
                </a:solidFill>
              </a:rPr>
              <a:t> observation of time-dependent CP violation in B</a:t>
            </a:r>
            <a:r>
              <a:rPr lang="en-GB" sz="2400" baseline="-25000" dirty="0">
                <a:solidFill>
                  <a:schemeClr val="bg1"/>
                </a:solidFill>
              </a:rPr>
              <a:t>s</a:t>
            </a:r>
            <a:r>
              <a:rPr lang="en-GB" sz="2400" baseline="30000" dirty="0">
                <a:solidFill>
                  <a:schemeClr val="bg1"/>
                </a:solidFill>
              </a:rPr>
              <a:t>0</a:t>
            </a:r>
            <a:r>
              <a:rPr lang="en-GB" sz="2400" dirty="0">
                <a:solidFill>
                  <a:schemeClr val="bg1"/>
                </a:solidFill>
              </a:rPr>
              <a:t> mesons, in their decays into charged K mesons. </a:t>
            </a:r>
          </a:p>
          <a:p>
            <a:pPr algn="l">
              <a:spcAft>
                <a:spcPts val="160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136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A99F0-277F-46A5-B7A2-7F686606D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A tool for dark matter research: axions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F5C64A-A2C4-4645-9234-F5D4780590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GB" sz="2400" dirty="0"/>
              <a:t>ALICE: </a:t>
            </a:r>
            <a:endParaRPr lang="en-GB" dirty="0"/>
          </a:p>
          <a:p>
            <a:pPr algn="l">
              <a:spcAft>
                <a:spcPts val="6400"/>
              </a:spcAft>
            </a:pPr>
            <a:r>
              <a:rPr lang="en-GB" sz="2000" i="1" kern="1200" dirty="0">
                <a:ea typeface="+mn-ea"/>
                <a:cs typeface="+mn-cs"/>
              </a:rPr>
              <a:t>New results on the production rates of </a:t>
            </a:r>
            <a:r>
              <a:rPr lang="en-GB" sz="2400" b="1" i="1" kern="1200" dirty="0">
                <a:ea typeface="+mn-ea"/>
                <a:cs typeface="+mn-cs"/>
              </a:rPr>
              <a:t>antideuterons</a:t>
            </a:r>
            <a:r>
              <a:rPr lang="en-GB" sz="2000" i="1" kern="1200" dirty="0">
                <a:ea typeface="+mn-ea"/>
                <a:cs typeface="+mn-cs"/>
              </a:rPr>
              <a:t> based on data collected at the highest collision energy delivered so far at the Large Hadron Collider. […] the presence of antideuterons in space is a promising indirect signature of </a:t>
            </a:r>
            <a:r>
              <a:rPr lang="en-GB" sz="2000" i="1" kern="1200" dirty="0">
                <a:ea typeface="+mn-ea"/>
                <a:cs typeface="+mn-cs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dark matter</a:t>
            </a:r>
            <a:r>
              <a:rPr lang="en-GB" sz="2000" i="1" kern="1200" dirty="0">
                <a:ea typeface="+mn-ea"/>
                <a:cs typeface="+mn-cs"/>
              </a:rPr>
              <a:t> candidates. </a:t>
            </a:r>
          </a:p>
          <a:p>
            <a:pPr algn="l"/>
            <a:r>
              <a:rPr lang="en-GB" sz="2400" dirty="0"/>
              <a:t>BASE: </a:t>
            </a:r>
            <a:endParaRPr lang="en-GB" sz="2000" kern="1200" dirty="0">
              <a:ea typeface="+mn-ea"/>
              <a:cs typeface="+mn-cs"/>
            </a:endParaRPr>
          </a:p>
          <a:p>
            <a:pPr algn="l"/>
            <a:r>
              <a:rPr lang="en-GB" sz="2000" i="1" kern="1200" dirty="0">
                <a:ea typeface="+mn-ea"/>
                <a:cs typeface="+mn-cs"/>
              </a:rPr>
              <a:t>The BASE collaboration reports the first laboratory search for an interaction between antimatter and a candidate particle for </a:t>
            </a:r>
            <a:r>
              <a:rPr lang="en-GB" sz="2000" i="1" u="sng" kern="1200" dirty="0">
                <a:ea typeface="+mn-ea"/>
                <a:cs typeface="+mn-cs"/>
              </a:rPr>
              <a:t>dark matter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C813A4-139A-457B-960B-B4B4B533E143}"/>
              </a:ext>
            </a:extLst>
          </p:cNvPr>
          <p:cNvSpPr txBox="1"/>
          <p:nvPr/>
        </p:nvSpPr>
        <p:spPr>
          <a:xfrm rot="10800000">
            <a:off x="5220071" y="1682614"/>
            <a:ext cx="1038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aseline="-250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- </a:t>
            </a:r>
            <a:r>
              <a:rPr lang="en-GB" sz="2800" u="sng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sz="280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sz="2800" u="sng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</a:t>
            </a:r>
          </a:p>
        </p:txBody>
      </p:sp>
    </p:spTree>
    <p:extLst>
      <p:ext uri="{BB962C8B-B14F-4D97-AF65-F5344CB8AC3E}">
        <p14:creationId xmlns:p14="http://schemas.microsoft.com/office/powerpoint/2010/main" val="3153640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B846A-C676-4D98-865B-CACAA72E5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81" y="303212"/>
            <a:ext cx="8346375" cy="428625"/>
          </a:xfrm>
        </p:spPr>
        <p:txBody>
          <a:bodyPr/>
          <a:lstStyle/>
          <a:p>
            <a:r>
              <a:rPr lang="en-GB" sz="2400" dirty="0"/>
              <a:t>AMS-02: Alpha Magnetic Spectrometer </a:t>
            </a:r>
            <a:br>
              <a:rPr lang="en-GB" sz="2400" dirty="0"/>
            </a:br>
            <a:r>
              <a:rPr lang="en-GB" sz="2400" dirty="0"/>
              <a:t>Antimatter in cosmic rays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B36B68-20C5-48C7-92B8-3390EF955D7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48" y="1166970"/>
            <a:ext cx="4389120" cy="29260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B341A59-1006-41D6-AC35-1F2CF39967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2463" y="2024110"/>
            <a:ext cx="3040596" cy="445497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53EB9BB-63BF-4D7D-A54A-03926453FFC0}"/>
              </a:ext>
            </a:extLst>
          </p:cNvPr>
          <p:cNvSpPr txBox="1"/>
          <p:nvPr/>
        </p:nvSpPr>
        <p:spPr>
          <a:xfrm flipH="1">
            <a:off x="5382461" y="1377779"/>
            <a:ext cx="30405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Aguilar et al., Phys. Rev. Lett. </a:t>
            </a:r>
            <a:r>
              <a:rPr lang="en-GB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113</a:t>
            </a:r>
            <a:r>
              <a:rPr lang="en-GB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, 121102 (2014)</a:t>
            </a:r>
          </a:p>
        </p:txBody>
      </p:sp>
    </p:spTree>
    <p:extLst>
      <p:ext uri="{BB962C8B-B14F-4D97-AF65-F5344CB8AC3E}">
        <p14:creationId xmlns:p14="http://schemas.microsoft.com/office/powerpoint/2010/main" val="14594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656C0-D837-4BA2-8596-C83B9558A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Synergies with </a:t>
            </a:r>
            <a:r>
              <a:rPr lang="en-GB" sz="2400" dirty="0" err="1"/>
              <a:t>neighboring</a:t>
            </a:r>
            <a:r>
              <a:rPr lang="en-GB" sz="2400" dirty="0"/>
              <a:t> fields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8D633C0-4C96-4772-9F9B-FB16CDB01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27463"/>
            <a:ext cx="8229600" cy="5186807"/>
          </a:xfrm>
        </p:spPr>
        <p:txBody>
          <a:bodyPr/>
          <a:lstStyle/>
          <a:p>
            <a:pPr algn="l">
              <a:spcBef>
                <a:spcPts val="0"/>
              </a:spcBef>
              <a:spcAft>
                <a:spcPts val="6400"/>
              </a:spcAft>
              <a:buFont typeface="Arial" panose="020B0604020202020204" pitchFamily="34" charset="0"/>
              <a:buChar char="•"/>
            </a:pPr>
            <a:r>
              <a:rPr lang="en-GB" sz="2400" u="sng" dirty="0"/>
              <a:t>Section 5 of the deliberation document - Synergies with neighbouring fields</a:t>
            </a:r>
            <a:r>
              <a:rPr lang="en-GB" sz="2400" dirty="0"/>
              <a:t>: </a:t>
            </a:r>
            <a:r>
              <a:rPr lang="en-GB" sz="2400" i="1" dirty="0"/>
              <a:t>«There are also synergies with atomic physics, as exemplified by the </a:t>
            </a:r>
            <a:r>
              <a:rPr lang="en-GB" sz="2600" b="1" i="1" dirty="0"/>
              <a:t>antihydrogen </a:t>
            </a:r>
            <a:r>
              <a:rPr lang="en-GB" sz="2400" i="1" dirty="0"/>
              <a:t>experimental programme at </a:t>
            </a:r>
            <a:r>
              <a:rPr lang="en-GB" sz="2600" b="1" i="1" dirty="0"/>
              <a:t>CERN’s AD antiproton decelerator and </a:t>
            </a:r>
            <a:r>
              <a:rPr lang="en-GB" sz="2400" i="1" dirty="0"/>
              <a:t>its upgrade,</a:t>
            </a:r>
            <a:r>
              <a:rPr lang="en-GB" sz="2600" b="1" i="1" dirty="0"/>
              <a:t> ELENA</a:t>
            </a:r>
            <a:r>
              <a:rPr lang="en-GB" sz="2400" i="1" dirty="0"/>
              <a:t>.»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2400" u="sng" dirty="0"/>
              <a:t>The quest for new physics with the Physics Beyond Colliders programme,  J. </a:t>
            </a:r>
            <a:r>
              <a:rPr lang="en-GB" sz="2400" u="sng" dirty="0" err="1"/>
              <a:t>Jaeckel</a:t>
            </a:r>
            <a:r>
              <a:rPr lang="en-GB" sz="2400" u="sng" dirty="0"/>
              <a:t> et al. Nat. Phys (2020):</a:t>
            </a:r>
          </a:p>
          <a:p>
            <a:pPr algn="l"/>
            <a:r>
              <a:rPr lang="en-GB" sz="2400" i="1" dirty="0"/>
              <a:t>«Lower-energy facilities, such as […] the antimatter factory, have been recently upgraded […] and were therefore not considered within the PBC study. »</a:t>
            </a:r>
          </a:p>
        </p:txBody>
      </p:sp>
    </p:spTree>
    <p:extLst>
      <p:ext uri="{BB962C8B-B14F-4D97-AF65-F5344CB8AC3E}">
        <p14:creationId xmlns:p14="http://schemas.microsoft.com/office/powerpoint/2010/main" val="3478332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1678AFB-3778-40EA-8C5D-92960D89E7C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2" t="5413" r="312" b="13622"/>
          <a:stretch/>
        </p:blipFill>
        <p:spPr>
          <a:xfrm>
            <a:off x="155360" y="3481627"/>
            <a:ext cx="5415947" cy="29256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066D302-EF3C-4938-B879-BCD368454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Antiproton Decelerator / ELENA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1014D7-F243-4759-B3C6-D5577A449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360" y="825623"/>
            <a:ext cx="8531440" cy="5300541"/>
          </a:xfrm>
        </p:spPr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sz="2000" dirty="0"/>
              <a:t>Probing the Weak Equivalence Principle on antimatter: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000" dirty="0"/>
              <a:t>gravity on neutral antimatter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sz="2000" dirty="0"/>
              <a:t>Search for CPT violation: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000" dirty="0"/>
              <a:t>antihydrogen spectroscopy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000" dirty="0"/>
              <a:t>antiproton magnetic moment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000" dirty="0"/>
              <a:t>antiprotonic helium (masse of antiprotons)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000" dirty="0"/>
              <a:t>antiproton Electric Dipole Moment</a:t>
            </a:r>
          </a:p>
          <a:p>
            <a:pPr algn="l"/>
            <a:endParaRPr lang="en-GB" sz="2000" dirty="0"/>
          </a:p>
          <a:p>
            <a:pPr algn="l"/>
            <a:r>
              <a:rPr lang="en-GB" sz="2000" dirty="0"/>
              <a:t> </a:t>
            </a:r>
          </a:p>
          <a:p>
            <a:pPr algn="l"/>
            <a:endParaRPr lang="en-GB" sz="2000" dirty="0"/>
          </a:p>
          <a:p>
            <a:pPr algn="l"/>
            <a:endParaRPr lang="en-GB" sz="20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C3C7B72-F09A-4DF8-B400-0735F70F5AB5}"/>
              </a:ext>
            </a:extLst>
          </p:cNvPr>
          <p:cNvGrpSpPr/>
          <p:nvPr/>
        </p:nvGrpSpPr>
        <p:grpSpPr>
          <a:xfrm>
            <a:off x="7271397" y="115888"/>
            <a:ext cx="1717243" cy="1484299"/>
            <a:chOff x="6735590" y="1484569"/>
            <a:chExt cx="1717243" cy="148429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BF35E5D-85F2-422F-9DF8-73CBD39605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50580" r="-1"/>
            <a:stretch/>
          </p:blipFill>
          <p:spPr>
            <a:xfrm>
              <a:off x="7524750" y="1484569"/>
              <a:ext cx="928083" cy="1484299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8AD2A25-3CB5-40BC-AEE6-75C7B4615D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35590" y="1586009"/>
              <a:ext cx="623590" cy="1074304"/>
            </a:xfrm>
            <a:prstGeom prst="rect">
              <a:avLst/>
            </a:prstGeom>
          </p:spPr>
        </p:pic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947C5C31-B411-4E54-84FE-29F476D771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2935" y="1501116"/>
            <a:ext cx="2314785" cy="150736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055BC44-7227-472A-8104-08A816824F41}"/>
              </a:ext>
            </a:extLst>
          </p:cNvPr>
          <p:cNvSpPr txBox="1"/>
          <p:nvPr/>
        </p:nvSpPr>
        <p:spPr>
          <a:xfrm>
            <a:off x="5525637" y="3849522"/>
            <a:ext cx="3770763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1" u="none" strike="noStrike" baseline="0">
                <a:solidFill>
                  <a:schemeClr val="bg1"/>
                </a:solidFill>
                <a:latin typeface="Helvetica" panose="020B0604020202020204" pitchFamily="34" charset="0"/>
              </a:rPr>
              <a:t>«… flavour </a:t>
            </a:r>
            <a:r>
              <a:rPr lang="en-GB" sz="1800" b="0" i="1" u="none" strike="noStrike" baseline="0" dirty="0">
                <a:solidFill>
                  <a:schemeClr val="bg1"/>
                </a:solidFill>
                <a:latin typeface="Helvetica" panose="020B0604020202020204" pitchFamily="34" charset="0"/>
              </a:rPr>
              <a:t>physics and CP violation, which play a vital role in determining the parameters of the Standard Model, are explored by a wide spectrum of experiments all over the world. These include measurements of electric or magnetic dipole moments of charged and neutral particles, atoms and molecules, …»</a:t>
            </a:r>
            <a:endParaRPr lang="en-GB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648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63">
            <a:extLst>
              <a:ext uri="{FF2B5EF4-FFF2-40B4-BE49-F238E27FC236}">
                <a16:creationId xmlns:a16="http://schemas.microsoft.com/office/drawing/2014/main" id="{E45E62BF-84EE-4459-80F1-3740BC9A69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0" t="5598" r="4405"/>
          <a:stretch/>
        </p:blipFill>
        <p:spPr>
          <a:xfrm>
            <a:off x="4508948" y="659514"/>
            <a:ext cx="4298163" cy="269743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F65D43E-3BB7-43ED-BEEC-4C6056D9C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Nuclear physics with antiprotons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7A052982-88A5-41A5-9A1F-93B2E389C21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10" b="27653"/>
          <a:stretch/>
        </p:blipFill>
        <p:spPr>
          <a:xfrm>
            <a:off x="568737" y="3500024"/>
            <a:ext cx="8006526" cy="3119120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0D6BA31-801F-433B-A736-63E3AFAD32A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62" t="5418" r="13962" b="10731"/>
          <a:stretch/>
        </p:blipFill>
        <p:spPr>
          <a:xfrm>
            <a:off x="336889" y="682629"/>
            <a:ext cx="4038600" cy="2709427"/>
          </a:xfrm>
        </p:spPr>
      </p:pic>
      <p:pic>
        <p:nvPicPr>
          <p:cNvPr id="14" name="Graphic 13" descr="Truck">
            <a:extLst>
              <a:ext uri="{FF2B5EF4-FFF2-40B4-BE49-F238E27FC236}">
                <a16:creationId xmlns:a16="http://schemas.microsoft.com/office/drawing/2014/main" id="{CBAC6517-F9BB-4998-889B-AC9CA79A0F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68843">
            <a:off x="3793150" y="5120513"/>
            <a:ext cx="914400" cy="914400"/>
          </a:xfrm>
          <a:prstGeom prst="rect">
            <a:avLst/>
          </a:prstGeom>
        </p:spPr>
      </p:pic>
      <p:pic>
        <p:nvPicPr>
          <p:cNvPr id="20" name="Graphic 19" descr="Truck">
            <a:extLst>
              <a:ext uri="{FF2B5EF4-FFF2-40B4-BE49-F238E27FC236}">
                <a16:creationId xmlns:a16="http://schemas.microsoft.com/office/drawing/2014/main" id="{CE01D2C0-F972-4130-BFE6-627584A101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68843">
            <a:off x="4165601" y="4296813"/>
            <a:ext cx="914400" cy="914400"/>
          </a:xfrm>
          <a:prstGeom prst="rect">
            <a:avLst/>
          </a:prstGeom>
        </p:spPr>
      </p:pic>
      <p:pic>
        <p:nvPicPr>
          <p:cNvPr id="22" name="Graphic 21" descr="Truck">
            <a:extLst>
              <a:ext uri="{FF2B5EF4-FFF2-40B4-BE49-F238E27FC236}">
                <a16:creationId xmlns:a16="http://schemas.microsoft.com/office/drawing/2014/main" id="{D6058191-F373-416E-8C0F-74A1957B90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668843">
            <a:off x="4524670" y="3473319"/>
            <a:ext cx="914400" cy="914400"/>
          </a:xfrm>
          <a:prstGeom prst="rect">
            <a:avLst/>
          </a:prstGeom>
        </p:spPr>
      </p:pic>
      <p:pic>
        <p:nvPicPr>
          <p:cNvPr id="24" name="Graphic 23" descr="Truck">
            <a:extLst>
              <a:ext uri="{FF2B5EF4-FFF2-40B4-BE49-F238E27FC236}">
                <a16:creationId xmlns:a16="http://schemas.microsoft.com/office/drawing/2014/main" id="{60207142-CECF-4803-8BD5-00B08AE942E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313087">
            <a:off x="5449064" y="3078526"/>
            <a:ext cx="914400" cy="914400"/>
          </a:xfrm>
          <a:prstGeom prst="rect">
            <a:avLst/>
          </a:prstGeom>
        </p:spPr>
      </p:pic>
      <p:pic>
        <p:nvPicPr>
          <p:cNvPr id="28" name="Graphic 27" descr="Truck">
            <a:extLst>
              <a:ext uri="{FF2B5EF4-FFF2-40B4-BE49-F238E27FC236}">
                <a16:creationId xmlns:a16="http://schemas.microsoft.com/office/drawing/2014/main" id="{9F57D594-F479-4224-BC6B-1AF95B78EF0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313087">
            <a:off x="6464489" y="3484207"/>
            <a:ext cx="914400" cy="914400"/>
          </a:xfrm>
          <a:prstGeom prst="rect">
            <a:avLst/>
          </a:prstGeom>
        </p:spPr>
      </p:pic>
      <p:pic>
        <p:nvPicPr>
          <p:cNvPr id="30" name="Graphic 29" descr="Truck">
            <a:extLst>
              <a:ext uri="{FF2B5EF4-FFF2-40B4-BE49-F238E27FC236}">
                <a16:creationId xmlns:a16="http://schemas.microsoft.com/office/drawing/2014/main" id="{49BA7E89-2A7F-4A01-83F8-092DE524A6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313087">
            <a:off x="7454823" y="3884510"/>
            <a:ext cx="914400" cy="914400"/>
          </a:xfrm>
          <a:prstGeom prst="rect">
            <a:avLst/>
          </a:prstGeom>
        </p:spPr>
      </p:pic>
      <p:pic>
        <p:nvPicPr>
          <p:cNvPr id="32" name="Graphic 31" descr="Truck">
            <a:extLst>
              <a:ext uri="{FF2B5EF4-FFF2-40B4-BE49-F238E27FC236}">
                <a16:creationId xmlns:a16="http://schemas.microsoft.com/office/drawing/2014/main" id="{85D02152-06B6-4A07-812A-D9074244E7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2113087">
            <a:off x="7114950" y="4725891"/>
            <a:ext cx="914400" cy="914400"/>
          </a:xfrm>
          <a:prstGeom prst="rect">
            <a:avLst/>
          </a:prstGeom>
        </p:spPr>
      </p:pic>
      <p:pic>
        <p:nvPicPr>
          <p:cNvPr id="34" name="Graphic 33" descr="Truck">
            <a:extLst>
              <a:ext uri="{FF2B5EF4-FFF2-40B4-BE49-F238E27FC236}">
                <a16:creationId xmlns:a16="http://schemas.microsoft.com/office/drawing/2014/main" id="{6025E376-C46C-4601-B1ED-7D76C1BFEE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6713087">
            <a:off x="7973223" y="4602383"/>
            <a:ext cx="914400" cy="914400"/>
          </a:xfrm>
          <a:prstGeom prst="rect">
            <a:avLst/>
          </a:prstGeom>
        </p:spPr>
      </p:pic>
      <p:pic>
        <p:nvPicPr>
          <p:cNvPr id="36" name="Graphic 35" descr="Truck">
            <a:extLst>
              <a:ext uri="{FF2B5EF4-FFF2-40B4-BE49-F238E27FC236}">
                <a16:creationId xmlns:a16="http://schemas.microsoft.com/office/drawing/2014/main" id="{84E7DB72-3AC9-468B-AC01-F7364C6FB3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313087">
            <a:off x="3286757" y="5223040"/>
            <a:ext cx="914400" cy="914400"/>
          </a:xfrm>
          <a:prstGeom prst="rect">
            <a:avLst/>
          </a:prstGeom>
        </p:spPr>
      </p:pic>
      <p:pic>
        <p:nvPicPr>
          <p:cNvPr id="40" name="Graphic 39" descr="Truck">
            <a:extLst>
              <a:ext uri="{FF2B5EF4-FFF2-40B4-BE49-F238E27FC236}">
                <a16:creationId xmlns:a16="http://schemas.microsoft.com/office/drawing/2014/main" id="{2B608AE0-D4A7-4B93-99CF-FC6BC0A9E7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17517994" flipH="1" flipV="1">
            <a:off x="6589025" y="4739909"/>
            <a:ext cx="914400" cy="914400"/>
          </a:xfrm>
          <a:prstGeom prst="rect">
            <a:avLst/>
          </a:prstGeom>
        </p:spPr>
      </p:pic>
      <p:pic>
        <p:nvPicPr>
          <p:cNvPr id="43" name="Graphic 42" descr="Truck">
            <a:extLst>
              <a:ext uri="{FF2B5EF4-FFF2-40B4-BE49-F238E27FC236}">
                <a16:creationId xmlns:a16="http://schemas.microsoft.com/office/drawing/2014/main" id="{C5647323-AFCC-420C-A59B-82C7F637F8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740259" y="4418430"/>
            <a:ext cx="914400" cy="914400"/>
          </a:xfrm>
          <a:prstGeom prst="rect">
            <a:avLst/>
          </a:prstGeom>
        </p:spPr>
      </p:pic>
      <p:pic>
        <p:nvPicPr>
          <p:cNvPr id="44" name="Graphic 43" descr="Truck">
            <a:extLst>
              <a:ext uri="{FF2B5EF4-FFF2-40B4-BE49-F238E27FC236}">
                <a16:creationId xmlns:a16="http://schemas.microsoft.com/office/drawing/2014/main" id="{BDC30F69-70E4-485A-A204-74F697B984C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22972" y="4623905"/>
            <a:ext cx="914400" cy="914400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91965019-4446-4504-B366-0C6D94A6EB18}"/>
              </a:ext>
            </a:extLst>
          </p:cNvPr>
          <p:cNvSpPr txBox="1"/>
          <p:nvPr/>
        </p:nvSpPr>
        <p:spPr>
          <a:xfrm rot="10800000">
            <a:off x="1697489" y="4602825"/>
            <a:ext cx="65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endParaRPr lang="en-GB" u="sng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03A6147-65CD-4AF3-9A10-9AE7CCCBF38B}"/>
              </a:ext>
            </a:extLst>
          </p:cNvPr>
          <p:cNvGrpSpPr/>
          <p:nvPr/>
        </p:nvGrpSpPr>
        <p:grpSpPr>
          <a:xfrm>
            <a:off x="2729517" y="4730234"/>
            <a:ext cx="914400" cy="974509"/>
            <a:chOff x="2729517" y="4659210"/>
            <a:chExt cx="914400" cy="974509"/>
          </a:xfrm>
        </p:grpSpPr>
        <p:pic>
          <p:nvPicPr>
            <p:cNvPr id="42" name="Graphic 41" descr="Truck">
              <a:extLst>
                <a:ext uri="{FF2B5EF4-FFF2-40B4-BE49-F238E27FC236}">
                  <a16:creationId xmlns:a16="http://schemas.microsoft.com/office/drawing/2014/main" id="{01EA9990-31DE-4586-BA81-EB6A46827F4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 rot="3647772">
              <a:off x="2729517" y="4719319"/>
              <a:ext cx="914400" cy="914400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90A26E2-5ABA-4568-A457-031CFE4E1FC4}"/>
                </a:ext>
              </a:extLst>
            </p:cNvPr>
            <p:cNvSpPr txBox="1"/>
            <p:nvPr/>
          </p:nvSpPr>
          <p:spPr>
            <a:xfrm rot="14535010">
              <a:off x="2851135" y="4803894"/>
              <a:ext cx="658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u="sng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itchFamily="34" charset="0"/>
                  <a:cs typeface="Calibri" pitchFamily="34" charset="0"/>
                </a:rPr>
                <a:t>d</a:t>
              </a:r>
              <a:r>
                <a:rPr lang="en-GB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GB" u="sng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itchFamily="34" charset="0"/>
                  <a:cs typeface="Calibri" pitchFamily="34" charset="0"/>
                </a:rPr>
                <a:t>d</a:t>
              </a:r>
              <a:r>
                <a:rPr lang="en-GB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itchFamily="34" charset="0"/>
                  <a:cs typeface="Calibri" pitchFamily="34" charset="0"/>
                </a:rPr>
                <a:t> </a:t>
              </a:r>
              <a:r>
                <a:rPr lang="en-GB" u="sng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itchFamily="34" charset="0"/>
                  <a:cs typeface="Calibri" pitchFamily="34" charset="0"/>
                </a:rPr>
                <a:t>d</a:t>
              </a:r>
              <a:endParaRPr lang="en-GB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0C87028D-970F-4BA9-800A-D533D681FE32}"/>
              </a:ext>
            </a:extLst>
          </p:cNvPr>
          <p:cNvSpPr txBox="1"/>
          <p:nvPr/>
        </p:nvSpPr>
        <p:spPr>
          <a:xfrm rot="12193167">
            <a:off x="3279452" y="5332830"/>
            <a:ext cx="65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endParaRPr lang="en-GB" u="sng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7952203-3346-483E-964F-E022AB68F0E5}"/>
              </a:ext>
            </a:extLst>
          </p:cNvPr>
          <p:cNvSpPr txBox="1"/>
          <p:nvPr/>
        </p:nvSpPr>
        <p:spPr>
          <a:xfrm rot="6794447">
            <a:off x="3772023" y="5512148"/>
            <a:ext cx="65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endParaRPr lang="en-GB" u="sng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5AF03E9-CF79-48BE-B7FB-DCFB796C78B6}"/>
              </a:ext>
            </a:extLst>
          </p:cNvPr>
          <p:cNvSpPr txBox="1"/>
          <p:nvPr/>
        </p:nvSpPr>
        <p:spPr>
          <a:xfrm rot="6794447">
            <a:off x="4148412" y="4673631"/>
            <a:ext cx="65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endParaRPr lang="en-GB" u="sng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CCB48D9-9E10-48E6-B783-57883330C9E0}"/>
              </a:ext>
            </a:extLst>
          </p:cNvPr>
          <p:cNvSpPr txBox="1"/>
          <p:nvPr/>
        </p:nvSpPr>
        <p:spPr>
          <a:xfrm rot="6794447">
            <a:off x="4503068" y="3862054"/>
            <a:ext cx="65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endParaRPr lang="en-GB" u="sng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84A30FF-DA9A-4EE5-A6DE-478CC2D539EC}"/>
              </a:ext>
            </a:extLst>
          </p:cNvPr>
          <p:cNvSpPr txBox="1"/>
          <p:nvPr/>
        </p:nvSpPr>
        <p:spPr>
          <a:xfrm rot="12058703">
            <a:off x="5456269" y="3196222"/>
            <a:ext cx="65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endParaRPr lang="en-GB" u="sng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36AB6E7A-E7E9-43E6-8C0F-A72EDB1C31E6}"/>
              </a:ext>
            </a:extLst>
          </p:cNvPr>
          <p:cNvSpPr txBox="1"/>
          <p:nvPr/>
        </p:nvSpPr>
        <p:spPr>
          <a:xfrm rot="12058703">
            <a:off x="6494443" y="3603509"/>
            <a:ext cx="65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endParaRPr lang="en-GB" u="sng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8ACADD7-21C7-4C47-9B19-F646CBF53FDE}"/>
              </a:ext>
            </a:extLst>
          </p:cNvPr>
          <p:cNvSpPr txBox="1"/>
          <p:nvPr/>
        </p:nvSpPr>
        <p:spPr>
          <a:xfrm rot="12058703">
            <a:off x="7463837" y="4005317"/>
            <a:ext cx="65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endParaRPr lang="en-GB" u="sng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AA5AF52-368B-4694-90BA-8B21ADFFD64A}"/>
              </a:ext>
            </a:extLst>
          </p:cNvPr>
          <p:cNvSpPr txBox="1"/>
          <p:nvPr/>
        </p:nvSpPr>
        <p:spPr>
          <a:xfrm rot="17513176">
            <a:off x="8245913" y="4762205"/>
            <a:ext cx="65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endParaRPr lang="en-GB" u="sng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FA79903-E532-4513-A0C7-CB7AA645D66E}"/>
              </a:ext>
            </a:extLst>
          </p:cNvPr>
          <p:cNvSpPr txBox="1"/>
          <p:nvPr/>
        </p:nvSpPr>
        <p:spPr>
          <a:xfrm rot="1334467">
            <a:off x="7346706" y="5148164"/>
            <a:ext cx="65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endParaRPr lang="en-GB" u="sng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DAED59F-AB59-48D2-98B0-70B0B7312B52}"/>
              </a:ext>
            </a:extLst>
          </p:cNvPr>
          <p:cNvSpPr txBox="1"/>
          <p:nvPr/>
        </p:nvSpPr>
        <p:spPr>
          <a:xfrm rot="17381092">
            <a:off x="6864374" y="4880066"/>
            <a:ext cx="65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endParaRPr lang="en-GB" u="sng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4DD4D8A-430B-4937-8A32-880113FF81A4}"/>
              </a:ext>
            </a:extLst>
          </p:cNvPr>
          <p:cNvSpPr txBox="1"/>
          <p:nvPr/>
        </p:nvSpPr>
        <p:spPr>
          <a:xfrm rot="10800000">
            <a:off x="5709860" y="4805463"/>
            <a:ext cx="65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GB" u="sng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d</a:t>
            </a:r>
            <a:endParaRPr lang="en-GB" u="sng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72E156-D610-4D83-A4BE-970B49D6CD59}"/>
              </a:ext>
            </a:extLst>
          </p:cNvPr>
          <p:cNvSpPr txBox="1"/>
          <p:nvPr/>
        </p:nvSpPr>
        <p:spPr>
          <a:xfrm>
            <a:off x="285720" y="3458264"/>
            <a:ext cx="4572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ISOLDE and the PUMA (</a:t>
            </a:r>
            <a:r>
              <a:rPr lang="en-GB" sz="2400" dirty="0" err="1">
                <a:solidFill>
                  <a:schemeClr val="bg1"/>
                </a:solidFill>
              </a:rPr>
              <a:t>antiProton</a:t>
            </a:r>
            <a:r>
              <a:rPr lang="en-GB" sz="2400" dirty="0">
                <a:solidFill>
                  <a:schemeClr val="bg1"/>
                </a:solidFill>
              </a:rPr>
              <a:t> Unstable Matter Annihilation) 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8A304803-29B4-4725-B94D-8BB69D926C76}"/>
              </a:ext>
            </a:extLst>
          </p:cNvPr>
          <p:cNvSpPr txBox="1"/>
          <p:nvPr/>
        </p:nvSpPr>
        <p:spPr>
          <a:xfrm>
            <a:off x="37814" y="919922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BASE-STEP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D372FA4-A362-4F59-8641-7F6BAAB486B4}"/>
              </a:ext>
            </a:extLst>
          </p:cNvPr>
          <p:cNvGrpSpPr/>
          <p:nvPr/>
        </p:nvGrpSpPr>
        <p:grpSpPr>
          <a:xfrm>
            <a:off x="549429" y="4498947"/>
            <a:ext cx="816934" cy="510132"/>
            <a:chOff x="311668" y="5128736"/>
            <a:chExt cx="816934" cy="510132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3738836-A251-4ED8-B6EC-CB0E22027DB6}"/>
                </a:ext>
              </a:extLst>
            </p:cNvPr>
            <p:cNvSpPr txBox="1"/>
            <p:nvPr/>
          </p:nvSpPr>
          <p:spPr>
            <a:xfrm>
              <a:off x="311668" y="5128736"/>
              <a:ext cx="6687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10</a:t>
              </a:r>
              <a:r>
                <a:rPr lang="en-GB" sz="2400" baseline="30000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9</a:t>
              </a:r>
              <a:r>
                <a:rPr lang="en-GB" sz="2400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 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51C4C0EE-3354-4121-8530-3BC1086F106D}"/>
                </a:ext>
              </a:extLst>
            </p:cNvPr>
            <p:cNvSpPr txBox="1"/>
            <p:nvPr/>
          </p:nvSpPr>
          <p:spPr>
            <a:xfrm rot="10800000">
              <a:off x="782032" y="5177203"/>
              <a:ext cx="34657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u="sng" dirty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d</a:t>
              </a:r>
              <a:endParaRPr lang="en-GB" u="sng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6242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1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2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3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4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5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6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7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8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90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090"/>
                            </p:stCondLst>
                            <p:childTnLst>
                              <p:par>
                                <p:cTn id="9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590"/>
                            </p:stCondLst>
                            <p:childTnLst>
                              <p:par>
                                <p:cTn id="10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uild="allAtOnce"/>
      <p:bldP spid="48" grpId="0"/>
      <p:bldP spid="48" grpId="1"/>
      <p:bldP spid="49" grpId="0"/>
      <p:bldP spid="49" grpId="1"/>
      <p:bldP spid="50" grpId="0"/>
      <p:bldP spid="50" grpId="1"/>
      <p:bldP spid="51" grpId="0"/>
      <p:bldP spid="51" grpId="1"/>
      <p:bldP spid="52" grpId="0"/>
      <p:bldP spid="52" grpId="1"/>
      <p:bldP spid="53" grpId="0"/>
      <p:bldP spid="53" grpId="1"/>
      <p:bldP spid="54" grpId="0"/>
      <p:bldP spid="54" grpId="1"/>
      <p:bldP spid="55" grpId="0"/>
      <p:bldP spid="55" grpId="1"/>
      <p:bldP spid="56" grpId="0"/>
      <p:bldP spid="56" grpId="1"/>
      <p:bldP spid="57" grpId="0"/>
      <p:bldP spid="57" grpId="1"/>
      <p:bldP spid="58" grpId="0"/>
      <p:bldP spid="5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CBC22B-2811-4DD8-98A6-EC17733CC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58638F3-5C0D-45D0-89CF-E470838BFF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GB" sz="2400" dirty="0"/>
              <a:t>Antimatter is part and will be part of: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en-GB" sz="2400" dirty="0"/>
              <a:t>Search for CP violation beyond the Standard Model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en-GB" sz="2400" dirty="0"/>
              <a:t>Search for dark matter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en-GB" sz="2400" dirty="0" err="1"/>
              <a:t>Astroparticle</a:t>
            </a:r>
            <a:r>
              <a:rPr lang="en-GB" sz="2400" dirty="0"/>
              <a:t> physics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en-GB" sz="2400" dirty="0"/>
              <a:t>Search for CPT violation (atomic physics)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en-GB" sz="2400" dirty="0"/>
              <a:t>Nuclear physics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endParaRPr lang="en-GB" sz="2400" dirty="0"/>
          </a:p>
          <a:p>
            <a:pPr marL="457200" indent="-457200" algn="l">
              <a:buFont typeface="Wingdings" panose="05000000000000000000" pitchFamily="2" charset="2"/>
              <a:buChar char="ü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6125837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  <a:no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200" b="0" i="0" u="none" strike="noStrike" cap="none" normalizeH="0" baseline="0" dirty="0" smtClean="0">
            <a:ln>
              <a:noFill/>
            </a:ln>
            <a:solidFill>
              <a:srgbClr val="AE2F2C"/>
            </a:solidFill>
            <a:effectLst/>
            <a:latin typeface="Arial" charset="0"/>
          </a:defRPr>
        </a:defPPr>
      </a:lstStyle>
    </a:spDef>
    <a:lnDef>
      <a:spPr bwMode="auto">
        <a:ln w="25400">
          <a:solidFill>
            <a:srgbClr val="0070C0"/>
          </a:solidFill>
          <a:headEnd type="none" w="med" len="med"/>
          <a:tailEnd type="none"/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>
                <a:lumMod val="85000"/>
                <a:lumOff val="15000"/>
              </a:schemeClr>
            </a:solidFill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17723</TotalTime>
  <Words>564</Words>
  <Application>Microsoft Office PowerPoint</Application>
  <PresentationFormat>On-screen Show (4:3)</PresentationFormat>
  <Paragraphs>72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Rounded MT Bold</vt:lpstr>
      <vt:lpstr>Calibri</vt:lpstr>
      <vt:lpstr>Cambria Math</vt:lpstr>
      <vt:lpstr>Helvetica</vt:lpstr>
      <vt:lpstr>Wingdings</vt:lpstr>
      <vt:lpstr>Default Design</vt:lpstr>
      <vt:lpstr>European Strategy Update</vt:lpstr>
      <vt:lpstr>PowerPoint Presentation</vt:lpstr>
      <vt:lpstr>A tool for dark matter research: axions</vt:lpstr>
      <vt:lpstr>AMS-02: Alpha Magnetic Spectrometer  Antimatter in cosmic rays</vt:lpstr>
      <vt:lpstr>Synergies with neighboring fields</vt:lpstr>
      <vt:lpstr>Antiproton Decelerator / ELENA</vt:lpstr>
      <vt:lpstr>Nuclear physics with antiprotons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Stephen B. Schoun</dc:creator>
  <cp:lastModifiedBy>Antoine Camper</cp:lastModifiedBy>
  <cp:revision>644</cp:revision>
  <dcterms:created xsi:type="dcterms:W3CDTF">2014-10-17T11:38:24Z</dcterms:created>
  <dcterms:modified xsi:type="dcterms:W3CDTF">2020-11-13T15:27:35Z</dcterms:modified>
</cp:coreProperties>
</file>