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404" r:id="rId2"/>
    <p:sldId id="401" r:id="rId3"/>
    <p:sldId id="480" r:id="rId4"/>
    <p:sldId id="407" r:id="rId5"/>
    <p:sldId id="439" r:id="rId6"/>
    <p:sldId id="440" r:id="rId7"/>
    <p:sldId id="441" r:id="rId8"/>
    <p:sldId id="414" r:id="rId9"/>
    <p:sldId id="470" r:id="rId10"/>
    <p:sldId id="486" r:id="rId11"/>
    <p:sldId id="431" r:id="rId12"/>
    <p:sldId id="485" r:id="rId13"/>
    <p:sldId id="428" r:id="rId14"/>
    <p:sldId id="450" r:id="rId15"/>
    <p:sldId id="481" r:id="rId16"/>
    <p:sldId id="479" r:id="rId17"/>
    <p:sldId id="477" r:id="rId18"/>
    <p:sldId id="482" r:id="rId19"/>
    <p:sldId id="463" r:id="rId20"/>
    <p:sldId id="472" r:id="rId21"/>
    <p:sldId id="476" r:id="rId22"/>
    <p:sldId id="459" r:id="rId23"/>
    <p:sldId id="471" r:id="rId24"/>
    <p:sldId id="455" r:id="rId25"/>
    <p:sldId id="475"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EC3BB95-AD2A-A940-B1FB-44F4C2851B8D}">
          <p14:sldIdLst>
            <p14:sldId id="404"/>
            <p14:sldId id="401"/>
            <p14:sldId id="480"/>
            <p14:sldId id="407"/>
            <p14:sldId id="439"/>
            <p14:sldId id="440"/>
            <p14:sldId id="441"/>
            <p14:sldId id="414"/>
            <p14:sldId id="470"/>
            <p14:sldId id="486"/>
            <p14:sldId id="431"/>
            <p14:sldId id="485"/>
            <p14:sldId id="428"/>
            <p14:sldId id="450"/>
            <p14:sldId id="481"/>
            <p14:sldId id="479"/>
            <p14:sldId id="477"/>
            <p14:sldId id="482"/>
            <p14:sldId id="463"/>
            <p14:sldId id="472"/>
            <p14:sldId id="476"/>
            <p14:sldId id="459"/>
            <p14:sldId id="471"/>
            <p14:sldId id="455"/>
            <p14:sldId id="475"/>
          </p14:sldIdLst>
        </p14:section>
      </p14:sectionLst>
    </p:ext>
    <p:ext uri="{EFAFB233-063F-42B5-8137-9DF3F51BA10A}">
      <p15:sldGuideLst xmlns:p15="http://schemas.microsoft.com/office/powerpoint/2012/main">
        <p15:guide id="1" orient="horz" pos="2419">
          <p15:clr>
            <a:srgbClr val="A4A3A4"/>
          </p15:clr>
        </p15:guide>
        <p15:guide id="2" pos="270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14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156" autoAdjust="0"/>
    <p:restoredTop sz="93790"/>
  </p:normalViewPr>
  <p:slideViewPr>
    <p:cSldViewPr snapToGrid="0" snapToObjects="1" showGuides="1">
      <p:cViewPr>
        <p:scale>
          <a:sx n="56" d="100"/>
          <a:sy n="56" d="100"/>
        </p:scale>
        <p:origin x="1232" y="1152"/>
      </p:cViewPr>
      <p:guideLst>
        <p:guide orient="horz" pos="2419"/>
        <p:guide pos="2703"/>
      </p:guideLst>
    </p:cSldViewPr>
  </p:slideViewPr>
  <p:notesTextViewPr>
    <p:cViewPr>
      <p:scale>
        <a:sx n="70" d="100"/>
        <a:sy n="7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19915E-8CA3-3045-964B-18956FDE19C8}" type="datetimeFigureOut">
              <a:rPr lang="en-US" smtClean="0"/>
              <a:t>10/15/19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5ADE1F-7DB0-F64F-808F-83FE82BE1CBD}" type="slidenum">
              <a:rPr lang="en-US" smtClean="0"/>
              <a:t>‹#›</a:t>
            </a:fld>
            <a:endParaRPr lang="en-US"/>
          </a:p>
        </p:txBody>
      </p:sp>
    </p:spTree>
    <p:extLst>
      <p:ext uri="{BB962C8B-B14F-4D97-AF65-F5344CB8AC3E}">
        <p14:creationId xmlns:p14="http://schemas.microsoft.com/office/powerpoint/2010/main" val="229700267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a:t>Thanks to the organisers for the invitation to speak</a:t>
            </a:r>
          </a:p>
          <a:p>
            <a:pPr marL="171450" indent="-171450">
              <a:buFontTx/>
              <a:buChar char="-"/>
            </a:pPr>
            <a:r>
              <a:rPr lang="en-US" baseline="0" dirty="0"/>
              <a:t>PP at the energo frontier.  </a:t>
            </a:r>
          </a:p>
          <a:p>
            <a:pPr marL="171450" indent="-171450">
              <a:buFontTx/>
              <a:buChar char="-"/>
            </a:pPr>
            <a:r>
              <a:rPr lang="en-US" baseline="0" dirty="0"/>
              <a:t>Try to give you some insight in how the future of the field may look like </a:t>
            </a:r>
            <a:r>
              <a:rPr lang="mr-IN" baseline="0" dirty="0"/>
              <a:t>–</a:t>
            </a:r>
            <a:r>
              <a:rPr lang="en-US" baseline="0" dirty="0"/>
              <a:t> especially in terms of the next collider - and why</a:t>
            </a:r>
          </a:p>
          <a:p>
            <a:pPr marL="171450" indent="-171450">
              <a:buFontTx/>
              <a:buChar char="-"/>
            </a:pPr>
            <a:r>
              <a:rPr lang="en-US" dirty="0"/>
              <a:t>Currently</a:t>
            </a:r>
            <a:r>
              <a:rPr lang="en-US" baseline="0" dirty="0"/>
              <a:t> there is a European startegy discussion ongoing in the community, and this talk reflects the current status.  Much material are taken from the meetings.</a:t>
            </a:r>
          </a:p>
        </p:txBody>
      </p:sp>
      <p:sp>
        <p:nvSpPr>
          <p:cNvPr id="4" name="Slide Number Placeholder 3"/>
          <p:cNvSpPr>
            <a:spLocks noGrp="1"/>
          </p:cNvSpPr>
          <p:nvPr>
            <p:ph type="sldNum" sz="quarter" idx="10"/>
          </p:nvPr>
        </p:nvSpPr>
        <p:spPr/>
        <p:txBody>
          <a:bodyPr/>
          <a:lstStyle/>
          <a:p>
            <a:fld id="{4F5ADE1F-7DB0-F64F-808F-83FE82BE1CBD}" type="slidenum">
              <a:rPr lang="en-US" smtClean="0"/>
              <a:t>1</a:t>
            </a:fld>
            <a:endParaRPr lang="en-US" dirty="0"/>
          </a:p>
        </p:txBody>
      </p:sp>
    </p:spTree>
    <p:extLst>
      <p:ext uri="{BB962C8B-B14F-4D97-AF65-F5344CB8AC3E}">
        <p14:creationId xmlns:p14="http://schemas.microsoft.com/office/powerpoint/2010/main" val="2036960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5ADE1F-7DB0-F64F-808F-83FE82BE1CBD}" type="slidenum">
              <a:rPr lang="en-US" smtClean="0"/>
              <a:t>18</a:t>
            </a:fld>
            <a:endParaRPr lang="en-US" dirty="0"/>
          </a:p>
        </p:txBody>
      </p:sp>
    </p:spTree>
    <p:extLst>
      <p:ext uri="{BB962C8B-B14F-4D97-AF65-F5344CB8AC3E}">
        <p14:creationId xmlns:p14="http://schemas.microsoft.com/office/powerpoint/2010/main" val="2096444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5ADE1F-7DB0-F64F-808F-83FE82BE1CBD}" type="slidenum">
              <a:rPr lang="en-US" smtClean="0"/>
              <a:t>21</a:t>
            </a:fld>
            <a:endParaRPr lang="en-US" dirty="0"/>
          </a:p>
        </p:txBody>
      </p:sp>
    </p:spTree>
    <p:extLst>
      <p:ext uri="{BB962C8B-B14F-4D97-AF65-F5344CB8AC3E}">
        <p14:creationId xmlns:p14="http://schemas.microsoft.com/office/powerpoint/2010/main" val="1424569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Elementary Particle Physics is described by The Standard Model </a:t>
            </a:r>
            <a:r>
              <a:rPr lang="mr-IN" baseline="0" dirty="0"/>
              <a:t>–</a:t>
            </a:r>
            <a:r>
              <a:rPr lang="en-US" baseline="0" dirty="0"/>
              <a:t> the model that described all the fundamental particles we have observed.  The matter particles, fermions, the interaction bosons, the Higgs boson.The SM decribes equally well all interactions between the particles, and the quantum fields their represent. Using QFT the model can be described as a Lagrangian, here in a very compact form populareized by CERN.  The terms in the Lagrangian describes the interaction bosons, how they interact with fermions, mass terms by couplings to the Higgs field , and the Higgs field itself.  “Read”.</a:t>
            </a:r>
            <a:endParaRPr lang="en-US" dirty="0"/>
          </a:p>
        </p:txBody>
      </p:sp>
      <p:sp>
        <p:nvSpPr>
          <p:cNvPr id="4" name="Slide Number Placeholder 3"/>
          <p:cNvSpPr>
            <a:spLocks noGrp="1"/>
          </p:cNvSpPr>
          <p:nvPr>
            <p:ph type="sldNum" sz="quarter" idx="10"/>
          </p:nvPr>
        </p:nvSpPr>
        <p:spPr/>
        <p:txBody>
          <a:bodyPr/>
          <a:lstStyle/>
          <a:p>
            <a:fld id="{4F5ADE1F-7DB0-F64F-808F-83FE82BE1CBD}" type="slidenum">
              <a:rPr lang="en-US" smtClean="0"/>
              <a:t>2</a:t>
            </a:fld>
            <a:endParaRPr lang="en-US" dirty="0"/>
          </a:p>
        </p:txBody>
      </p:sp>
    </p:spTree>
    <p:extLst>
      <p:ext uri="{BB962C8B-B14F-4D97-AF65-F5344CB8AC3E}">
        <p14:creationId xmlns:p14="http://schemas.microsoft.com/office/powerpoint/2010/main" val="600795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speak aboit the ENergy Fronter,</a:t>
            </a:r>
            <a:r>
              <a:rPr lang="en-US" baseline="0" dirty="0"/>
              <a:t> and which particle accelerators we consider for the next steps.  The reason I focus on partilce accelerators can be seen here ...</a:t>
            </a:r>
          </a:p>
        </p:txBody>
      </p:sp>
      <p:sp>
        <p:nvSpPr>
          <p:cNvPr id="4" name="Slide Number Placeholder 3"/>
          <p:cNvSpPr>
            <a:spLocks noGrp="1"/>
          </p:cNvSpPr>
          <p:nvPr>
            <p:ph type="sldNum" sz="quarter" idx="10"/>
          </p:nvPr>
        </p:nvSpPr>
        <p:spPr/>
        <p:txBody>
          <a:bodyPr/>
          <a:lstStyle/>
          <a:p>
            <a:fld id="{4F5ADE1F-7DB0-F64F-808F-83FE82BE1CBD}" type="slidenum">
              <a:rPr lang="en-US" smtClean="0"/>
              <a:t>3</a:t>
            </a:fld>
            <a:endParaRPr lang="en-US" dirty="0"/>
          </a:p>
        </p:txBody>
      </p:sp>
    </p:spTree>
    <p:extLst>
      <p:ext uri="{BB962C8B-B14F-4D97-AF65-F5344CB8AC3E}">
        <p14:creationId xmlns:p14="http://schemas.microsoft.com/office/powerpoint/2010/main" val="291838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5ADE1F-7DB0-F64F-808F-83FE82BE1CBD}" type="slidenum">
              <a:rPr lang="en-US" smtClean="0"/>
              <a:t>4</a:t>
            </a:fld>
            <a:endParaRPr lang="en-US"/>
          </a:p>
        </p:txBody>
      </p:sp>
    </p:spTree>
    <p:extLst>
      <p:ext uri="{BB962C8B-B14F-4D97-AF65-F5344CB8AC3E}">
        <p14:creationId xmlns:p14="http://schemas.microsoft.com/office/powerpoint/2010/main" val="1069246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consider</a:t>
            </a:r>
            <a:r>
              <a:rPr lang="en-US" baseline="0" dirty="0"/>
              <a:t> changing to e- e+ ?  They are fundamental particles.  These has several effects on the analysis;</a:t>
            </a:r>
          </a:p>
          <a:p>
            <a:r>
              <a:rPr lang="en-US" baseline="0" dirty="0"/>
              <a:t>Protons are composite objects, while it is the partons, the quarks and gluons that rise to processes that we are interested in. </a:t>
            </a:r>
            <a:endParaRPr lang="en-US" dirty="0"/>
          </a:p>
        </p:txBody>
      </p:sp>
      <p:sp>
        <p:nvSpPr>
          <p:cNvPr id="4" name="Slide Number Placeholder 3"/>
          <p:cNvSpPr>
            <a:spLocks noGrp="1"/>
          </p:cNvSpPr>
          <p:nvPr>
            <p:ph type="sldNum" sz="quarter" idx="10"/>
          </p:nvPr>
        </p:nvSpPr>
        <p:spPr/>
        <p:txBody>
          <a:bodyPr/>
          <a:lstStyle/>
          <a:p>
            <a:fld id="{4F5ADE1F-7DB0-F64F-808F-83FE82BE1CBD}" type="slidenum">
              <a:rPr lang="en-US" smtClean="0"/>
              <a:t>5</a:t>
            </a:fld>
            <a:endParaRPr lang="en-US" dirty="0"/>
          </a:p>
        </p:txBody>
      </p:sp>
    </p:spTree>
    <p:extLst>
      <p:ext uri="{BB962C8B-B14F-4D97-AF65-F5344CB8AC3E}">
        <p14:creationId xmlns:p14="http://schemas.microsoft.com/office/powerpoint/2010/main" val="21420884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5ADE1F-7DB0-F64F-808F-83FE82BE1CBD}" type="slidenum">
              <a:rPr lang="en-US" smtClean="0"/>
              <a:t>9</a:t>
            </a:fld>
            <a:endParaRPr lang="en-US" dirty="0"/>
          </a:p>
        </p:txBody>
      </p:sp>
    </p:spTree>
    <p:extLst>
      <p:ext uri="{BB962C8B-B14F-4D97-AF65-F5344CB8AC3E}">
        <p14:creationId xmlns:p14="http://schemas.microsoft.com/office/powerpoint/2010/main" val="10271030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F5ADE1F-7DB0-F64F-808F-83FE82BE1CBD}" type="slidenum">
              <a:rPr lang="en-US" smtClean="0"/>
              <a:t>12</a:t>
            </a:fld>
            <a:endParaRPr lang="en-US" dirty="0"/>
          </a:p>
        </p:txBody>
      </p:sp>
    </p:spTree>
    <p:extLst>
      <p:ext uri="{BB962C8B-B14F-4D97-AF65-F5344CB8AC3E}">
        <p14:creationId xmlns:p14="http://schemas.microsoft.com/office/powerpoint/2010/main" val="1978902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Despite</a:t>
            </a:r>
            <a:r>
              <a:rPr lang="en-US" baseline="0" dirty="0"/>
              <a:t> the fact that the SM can be used to calculate all processes observed so far in Part Acc., there are many outstanding questions in particle physics.</a:t>
            </a:r>
            <a:endParaRPr lang="en-US" dirty="0"/>
          </a:p>
        </p:txBody>
      </p:sp>
      <p:sp>
        <p:nvSpPr>
          <p:cNvPr id="4" name="Slide Number Placeholder 3"/>
          <p:cNvSpPr>
            <a:spLocks noGrp="1"/>
          </p:cNvSpPr>
          <p:nvPr>
            <p:ph type="sldNum" sz="quarter" idx="10"/>
          </p:nvPr>
        </p:nvSpPr>
        <p:spPr/>
        <p:txBody>
          <a:bodyPr/>
          <a:lstStyle/>
          <a:p>
            <a:fld id="{4F5ADE1F-7DB0-F64F-808F-83FE82BE1CBD}" type="slidenum">
              <a:rPr lang="en-US" smtClean="0"/>
              <a:t>15</a:t>
            </a:fld>
            <a:endParaRPr lang="en-US" dirty="0"/>
          </a:p>
        </p:txBody>
      </p:sp>
    </p:spTree>
    <p:extLst>
      <p:ext uri="{BB962C8B-B14F-4D97-AF65-F5344CB8AC3E}">
        <p14:creationId xmlns:p14="http://schemas.microsoft.com/office/powerpoint/2010/main" val="243333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LHC at CERN has collided</a:t>
            </a:r>
            <a:r>
              <a:rPr lang="en-US" baseline="0" dirty="0"/>
              <a:t> particle for about 10 years, and will do so for maybe 20 more.  It is a .... analysis are done by four exp around the ring, ATLAS and ALICE, where the Norwegian community is very active, the centre of mass energy, which I here for simplicity call the collision energy</a:t>
            </a:r>
            <a:endParaRPr lang="en-US" dirty="0"/>
          </a:p>
        </p:txBody>
      </p:sp>
      <p:sp>
        <p:nvSpPr>
          <p:cNvPr id="4" name="Slide Number Placeholder 3"/>
          <p:cNvSpPr>
            <a:spLocks noGrp="1"/>
          </p:cNvSpPr>
          <p:nvPr>
            <p:ph type="sldNum" sz="quarter" idx="10"/>
          </p:nvPr>
        </p:nvSpPr>
        <p:spPr/>
        <p:txBody>
          <a:bodyPr/>
          <a:lstStyle/>
          <a:p>
            <a:fld id="{4F5ADE1F-7DB0-F64F-808F-83FE82BE1CBD}" type="slidenum">
              <a:rPr lang="en-US" smtClean="0"/>
              <a:t>16</a:t>
            </a:fld>
            <a:endParaRPr lang="en-US" dirty="0"/>
          </a:p>
        </p:txBody>
      </p:sp>
    </p:spTree>
    <p:extLst>
      <p:ext uri="{BB962C8B-B14F-4D97-AF65-F5344CB8AC3E}">
        <p14:creationId xmlns:p14="http://schemas.microsoft.com/office/powerpoint/2010/main" val="11741900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C46C96-BBBC-764E-AA37-136D6611620B}" type="datetimeFigureOut">
              <a:rPr lang="en-US" smtClean="0"/>
              <a:t>10/15/19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1781570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C46C96-BBBC-764E-AA37-136D6611620B}" type="datetimeFigureOut">
              <a:rPr lang="en-US" smtClean="0"/>
              <a:t>10/15/19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15687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C46C96-BBBC-764E-AA37-136D6611620B}" type="datetimeFigureOut">
              <a:rPr lang="en-US" smtClean="0"/>
              <a:t>10/15/19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71695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7C46C96-BBBC-764E-AA37-136D6611620B}" type="datetimeFigureOut">
              <a:rPr lang="en-US" smtClean="0"/>
              <a:t>10/15/19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1802908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C46C96-BBBC-764E-AA37-136D6611620B}" type="datetimeFigureOut">
              <a:rPr lang="en-US" smtClean="0"/>
              <a:t>10/15/19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990741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7C46C96-BBBC-764E-AA37-136D6611620B}" type="datetimeFigureOut">
              <a:rPr lang="en-US" smtClean="0"/>
              <a:t>10/15/19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27073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7C46C96-BBBC-764E-AA37-136D6611620B}" type="datetimeFigureOut">
              <a:rPr lang="en-US" smtClean="0"/>
              <a:t>10/15/19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1696094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7C46C96-BBBC-764E-AA37-136D6611620B}" type="datetimeFigureOut">
              <a:rPr lang="en-US" smtClean="0"/>
              <a:t>10/15/19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113986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C46C96-BBBC-764E-AA37-136D6611620B}" type="datetimeFigureOut">
              <a:rPr lang="en-US" smtClean="0"/>
              <a:t>10/15/19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1627395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46C96-BBBC-764E-AA37-136D6611620B}" type="datetimeFigureOut">
              <a:rPr lang="en-US" smtClean="0"/>
              <a:t>10/15/19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3443792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46C96-BBBC-764E-AA37-136D6611620B}" type="datetimeFigureOut">
              <a:rPr lang="en-US" smtClean="0"/>
              <a:t>10/15/19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2FD7A0-54E7-9B4D-9D77-C3CDA25ABC95}" type="slidenum">
              <a:rPr lang="en-US" smtClean="0"/>
              <a:t>‹#›</a:t>
            </a:fld>
            <a:endParaRPr lang="en-US"/>
          </a:p>
        </p:txBody>
      </p:sp>
    </p:spTree>
    <p:extLst>
      <p:ext uri="{BB962C8B-B14F-4D97-AF65-F5344CB8AC3E}">
        <p14:creationId xmlns:p14="http://schemas.microsoft.com/office/powerpoint/2010/main" val="38879349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13549"/>
            <a:ext cx="8229600" cy="481289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49314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C46C96-BBBC-764E-AA37-136D6611620B}" type="datetimeFigureOut">
              <a:rPr lang="en-US" smtClean="0"/>
              <a:t>10/15/19</a:t>
            </a:fld>
            <a:endParaRPr lang="en-US"/>
          </a:p>
        </p:txBody>
      </p:sp>
      <p:sp>
        <p:nvSpPr>
          <p:cNvPr id="5" name="Footer Placeholder 4"/>
          <p:cNvSpPr>
            <a:spLocks noGrp="1"/>
          </p:cNvSpPr>
          <p:nvPr>
            <p:ph type="ftr" sz="quarter" idx="3"/>
          </p:nvPr>
        </p:nvSpPr>
        <p:spPr>
          <a:xfrm>
            <a:off x="3124200" y="649314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49314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2FD7A0-54E7-9B4D-9D77-C3CDA25ABC95}" type="slidenum">
              <a:rPr lang="en-US" smtClean="0"/>
              <a:t>‹#›</a:t>
            </a:fld>
            <a:endParaRPr lang="en-US"/>
          </a:p>
        </p:txBody>
      </p:sp>
    </p:spTree>
    <p:extLst>
      <p:ext uri="{BB962C8B-B14F-4D97-AF65-F5344CB8AC3E}">
        <p14:creationId xmlns:p14="http://schemas.microsoft.com/office/powerpoint/2010/main" val="42326884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europeanstrategyupdate.web.cern.ch/"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tiff"/><Relationship Id="rId3" Type="http://schemas.openxmlformats.org/officeDocument/2006/relationships/image" Target="../media/image43.tiff"/></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png"/><Relationship Id="rId7" Type="http://schemas.openxmlformats.org/officeDocument/2006/relationships/image" Target="../media/image2.png"/><Relationship Id="rId8" Type="http://schemas.openxmlformats.org/officeDocument/2006/relationships/image" Target="../media/image47.png"/><Relationship Id="rId9" Type="http://schemas.openxmlformats.org/officeDocument/2006/relationships/hyperlink" Target="https://arxiv.org/abs/1905.03764" TargetMode="External"/><Relationship Id="rId10" Type="http://schemas.openxmlformats.org/officeDocument/2006/relationships/image" Target="../media/image18.png"/><Relationship Id="rId11"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hyperlink" Target="https://indico.cern.ch/event/765096/contributions/3295608/attachments/1785163/2906110/I43-research-plans-norway.pdf" TargetMode="External"/><Relationship Id="rId4" Type="http://schemas.openxmlformats.org/officeDocument/2006/relationships/hyperlink" Target="https://cafpe.ugr.es/eppsu2019/" TargetMode="External"/><Relationship Id="rId1" Type="http://schemas.openxmlformats.org/officeDocument/2006/relationships/slideLayout" Target="../slideLayouts/slideLayout2.xml"/><Relationship Id="rId2" Type="http://schemas.openxmlformats.org/officeDocument/2006/relationships/image" Target="../media/image49.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18.png"/><Relationship Id="rId7"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3" Type="http://schemas.openxmlformats.org/officeDocument/2006/relationships/image" Target="../media/image54.jpeg"/><Relationship Id="rId4" Type="http://schemas.openxmlformats.org/officeDocument/2006/relationships/image" Target="../media/image55.png"/><Relationship Id="rId5" Type="http://schemas.openxmlformats.org/officeDocument/2006/relationships/image" Target="../media/image56.png"/><Relationship Id="rId6" Type="http://schemas.openxmlformats.org/officeDocument/2006/relationships/image" Target="../media/image57.png"/><Relationship Id="rId7" Type="http://schemas.openxmlformats.org/officeDocument/2006/relationships/image" Target="../media/image58.png"/><Relationship Id="rId8"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31.png"/><Relationship Id="rId6" Type="http://schemas.openxmlformats.org/officeDocument/2006/relationships/image" Target="../media/image65.tif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5" Type="http://schemas.openxmlformats.org/officeDocument/2006/relationships/image" Target="../media/image69.png"/><Relationship Id="rId6" Type="http://schemas.openxmlformats.org/officeDocument/2006/relationships/image" Target="../media/image70.png"/><Relationship Id="rId7" Type="http://schemas.openxmlformats.org/officeDocument/2006/relationships/image" Target="../media/image71.png"/><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jpg"/><Relationship Id="rId1" Type="http://schemas.openxmlformats.org/officeDocument/2006/relationships/slideLayout" Target="../slideLayouts/slideLayout2.xml"/><Relationship Id="rId2" Type="http://schemas.openxmlformats.org/officeDocument/2006/relationships/image" Target="../media/image72.png"/></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hyperlink" Target="https://arxiv.org/abs/1905.03764" TargetMode="External"/><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tif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png"/><Relationship Id="rId3"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tiff"/><Relationship Id="rId7" Type="http://schemas.openxmlformats.org/officeDocument/2006/relationships/image" Target="../media/image21.png"/><Relationship Id="rId8"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1.xml"/><Relationship Id="rId2"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emf"/><Relationship Id="rId5" Type="http://schemas.openxmlformats.org/officeDocument/2006/relationships/image" Target="../media/image34.jpeg"/><Relationship Id="rId6" Type="http://schemas.openxmlformats.org/officeDocument/2006/relationships/image" Target="../media/image35.jpeg"/><Relationship Id="rId7"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330741"/>
            <a:ext cx="9347696" cy="7364214"/>
          </a:xfrm>
          <a:prstGeom prst="rect">
            <a:avLst/>
          </a:prstGeom>
        </p:spPr>
      </p:pic>
      <p:sp>
        <p:nvSpPr>
          <p:cNvPr id="16" name="Rectangle 2"/>
          <p:cNvSpPr txBox="1">
            <a:spLocks noChangeArrowheads="1"/>
          </p:cNvSpPr>
          <p:nvPr/>
        </p:nvSpPr>
        <p:spPr>
          <a:xfrm>
            <a:off x="-1256297" y="887545"/>
            <a:ext cx="9358828" cy="1507962"/>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5100" b="1" dirty="0">
                <a:solidFill>
                  <a:srgbClr val="FF0000"/>
                </a:solidFill>
                <a:latin typeface="Lucida Calligraphy" charset="0"/>
                <a:ea typeface="Lucida Calligraphy" charset="0"/>
                <a:cs typeface="Lucida Calligraphy" charset="0"/>
              </a:rPr>
              <a:t>Hva skjer etter LHC?</a:t>
            </a:r>
          </a:p>
          <a:p>
            <a:pPr>
              <a:lnSpc>
                <a:spcPct val="170000"/>
              </a:lnSpc>
            </a:pPr>
            <a:r>
              <a:rPr lang="en-US" sz="3100" dirty="0">
                <a:solidFill>
                  <a:srgbClr val="FF0000"/>
                </a:solidFill>
                <a:latin typeface="Arial" charset="0"/>
                <a:cs typeface="Arial" charset="0"/>
              </a:rPr>
              <a:t>Fremtidige partikkelknusere</a:t>
            </a:r>
            <a:endParaRPr lang="en-US" sz="3100" b="1" dirty="0">
              <a:solidFill>
                <a:srgbClr val="FF0000"/>
              </a:solidFill>
              <a:latin typeface="Lucida Calligraphy" charset="0"/>
              <a:ea typeface="Lucida Calligraphy" charset="0"/>
              <a:cs typeface="Lucida Calligraphy" charset="0"/>
            </a:endParaRPr>
          </a:p>
        </p:txBody>
      </p:sp>
      <p:sp>
        <p:nvSpPr>
          <p:cNvPr id="6" name="Rectangle 2"/>
          <p:cNvSpPr txBox="1">
            <a:spLocks noChangeArrowheads="1"/>
          </p:cNvSpPr>
          <p:nvPr/>
        </p:nvSpPr>
        <p:spPr>
          <a:xfrm>
            <a:off x="5507629" y="3613793"/>
            <a:ext cx="5096364" cy="1094361"/>
          </a:xfrm>
          <a:prstGeom prst="rect">
            <a:avLst/>
          </a:prstGeom>
        </p:spPr>
        <p:txBody>
          <a:bodyPr vert="horz" lIns="91440" tIns="45720" rIns="91440" bIns="45720" rtlCol="0"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800" b="1" dirty="0">
                <a:solidFill>
                  <a:srgbClr val="FF0000"/>
                </a:solidFill>
                <a:latin typeface="Arial" charset="0"/>
                <a:cs typeface="Arial" charset="0"/>
              </a:rPr>
              <a:t>Erik Adli</a:t>
            </a:r>
          </a:p>
          <a:p>
            <a:pPr algn="l"/>
            <a:r>
              <a:rPr lang="en-US" sz="1800" dirty="0">
                <a:solidFill>
                  <a:srgbClr val="FF0000"/>
                </a:solidFill>
                <a:latin typeface="Arial" charset="0"/>
                <a:cs typeface="Arial" charset="0"/>
              </a:rPr>
              <a:t>Department of Physics, U. Oslo</a:t>
            </a:r>
          </a:p>
          <a:p>
            <a:pPr algn="l"/>
            <a:r>
              <a:rPr lang="en-US" sz="1800" dirty="0">
                <a:solidFill>
                  <a:srgbClr val="FF0000"/>
                </a:solidFill>
                <a:latin typeface="Arial" charset="0"/>
                <a:cs typeface="Arial" charset="0"/>
              </a:rPr>
              <a:t>Fysikermøtet 2019</a:t>
            </a:r>
          </a:p>
          <a:p>
            <a:pPr algn="l"/>
            <a:r>
              <a:rPr lang="en-US" sz="1800" dirty="0">
                <a:solidFill>
                  <a:srgbClr val="FF0000"/>
                </a:solidFill>
                <a:latin typeface="Arial" charset="0"/>
                <a:cs typeface="Arial" charset="0"/>
              </a:rPr>
              <a:t>Oslo, Norway</a:t>
            </a:r>
          </a:p>
        </p:txBody>
      </p:sp>
      <p:sp>
        <p:nvSpPr>
          <p:cNvPr id="7" name="Rectangle 2"/>
          <p:cNvSpPr txBox="1">
            <a:spLocks noChangeArrowheads="1"/>
          </p:cNvSpPr>
          <p:nvPr/>
        </p:nvSpPr>
        <p:spPr>
          <a:xfrm>
            <a:off x="6278176" y="4889325"/>
            <a:ext cx="2582047" cy="161921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dirty="0">
                <a:solidFill>
                  <a:srgbClr val="FF0000"/>
                </a:solidFill>
                <a:latin typeface="Arial" charset="0"/>
                <a:cs typeface="Arial" charset="0"/>
              </a:rPr>
              <a:t>Strategioppdateringen 2018-2020: </a:t>
            </a:r>
          </a:p>
          <a:p>
            <a:pPr algn="l"/>
            <a:r>
              <a:rPr lang="en-US" sz="1400" dirty="0">
                <a:solidFill>
                  <a:srgbClr val="FF0000"/>
                </a:solidFill>
                <a:latin typeface="Arial" charset="0"/>
                <a:cs typeface="Arial" charset="0"/>
                <a:hlinkClick r:id="rId4"/>
              </a:rPr>
              <a:t>Update of The European Strategy for Particle Physics. </a:t>
            </a:r>
            <a:endParaRPr lang="en-US" sz="1400" dirty="0">
              <a:solidFill>
                <a:srgbClr val="FF0000"/>
              </a:solidFill>
              <a:latin typeface="Arial" charset="0"/>
              <a:cs typeface="Arial" charset="0"/>
            </a:endParaRPr>
          </a:p>
        </p:txBody>
      </p:sp>
    </p:spTree>
    <p:extLst>
      <p:ext uri="{BB962C8B-B14F-4D97-AF65-F5344CB8AC3E}">
        <p14:creationId xmlns:p14="http://schemas.microsoft.com/office/powerpoint/2010/main" val="11009151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80698"/>
            <a:ext cx="9949912" cy="584775"/>
          </a:xfrm>
          <a:prstGeom prst="rect">
            <a:avLst/>
          </a:prstGeom>
          <a:noFill/>
        </p:spPr>
        <p:txBody>
          <a:bodyPr wrap="square" rtlCol="0">
            <a:spAutoFit/>
          </a:bodyPr>
          <a:lstStyle/>
          <a:p>
            <a:r>
              <a:rPr lang="en-US" sz="3200" dirty="0"/>
              <a:t>Novel accelerator concepts: </a:t>
            </a:r>
            <a:r>
              <a:rPr lang="en-US" sz="3200" b="1" dirty="0"/>
              <a:t>plasma acceleration</a:t>
            </a:r>
          </a:p>
        </p:txBody>
      </p:sp>
      <p:pic>
        <p:nvPicPr>
          <p:cNvPr id="3" name="Picture 2"/>
          <p:cNvPicPr>
            <a:picLocks noChangeAspect="1"/>
          </p:cNvPicPr>
          <p:nvPr/>
        </p:nvPicPr>
        <p:blipFill>
          <a:blip r:embed="rId2"/>
          <a:stretch>
            <a:fillRect/>
          </a:stretch>
        </p:blipFill>
        <p:spPr>
          <a:xfrm>
            <a:off x="-98016" y="909951"/>
            <a:ext cx="5241987" cy="3098711"/>
          </a:xfrm>
          <a:prstGeom prst="rect">
            <a:avLst/>
          </a:prstGeom>
        </p:spPr>
      </p:pic>
      <p:sp>
        <p:nvSpPr>
          <p:cNvPr id="23" name="TextBox 22"/>
          <p:cNvSpPr txBox="1"/>
          <p:nvPr/>
        </p:nvSpPr>
        <p:spPr>
          <a:xfrm>
            <a:off x="5499252" y="2841104"/>
            <a:ext cx="3339865" cy="523220"/>
          </a:xfrm>
          <a:prstGeom prst="rect">
            <a:avLst/>
          </a:prstGeom>
          <a:noFill/>
        </p:spPr>
        <p:txBody>
          <a:bodyPr wrap="square" rtlCol="0">
            <a:spAutoFit/>
          </a:bodyPr>
          <a:lstStyle/>
          <a:p>
            <a:r>
              <a:rPr lang="en-US" sz="1400" b="1" dirty="0">
                <a:latin typeface="Verdana"/>
                <a:cs typeface="Verdana"/>
              </a:rPr>
              <a:t>Plasma density</a:t>
            </a:r>
            <a:r>
              <a:rPr lang="en-US" sz="1400" b="0" dirty="0" smtClean="0">
                <a:latin typeface="Verdana"/>
                <a:cs typeface="Verdana"/>
              </a:rPr>
              <a:t> ~ </a:t>
            </a:r>
            <a:r>
              <a:rPr lang="en-US" sz="1400" b="1" dirty="0" smtClean="0">
                <a:latin typeface="Verdana"/>
                <a:cs typeface="Verdana"/>
              </a:rPr>
              <a:t>10</a:t>
            </a:r>
            <a:r>
              <a:rPr lang="en-US" sz="1400" b="1" baseline="30000" dirty="0" smtClean="0">
                <a:latin typeface="Verdana"/>
                <a:cs typeface="Verdana"/>
              </a:rPr>
              <a:t>16-	18</a:t>
            </a:r>
            <a:r>
              <a:rPr lang="en-US" sz="1400" b="1" dirty="0" smtClean="0">
                <a:latin typeface="Verdana"/>
                <a:cs typeface="Verdana"/>
              </a:rPr>
              <a:t>/cm</a:t>
            </a:r>
            <a:r>
              <a:rPr lang="en-US" sz="1400" b="1" baseline="30000" dirty="0" smtClean="0">
                <a:latin typeface="Verdana"/>
                <a:cs typeface="Verdana"/>
              </a:rPr>
              <a:t>3</a:t>
            </a:r>
            <a:r>
              <a:rPr lang="en-US" sz="1400" b="1" dirty="0" smtClean="0">
                <a:latin typeface="Verdana"/>
                <a:cs typeface="Verdana"/>
              </a:rPr>
              <a:t> </a:t>
            </a:r>
          </a:p>
          <a:p>
            <a:r>
              <a:rPr lang="en-US" sz="1400" b="1" dirty="0" smtClean="0">
                <a:latin typeface="Verdana"/>
                <a:cs typeface="Verdana"/>
              </a:rPr>
              <a:t>Field scale: 10-100 GV/m</a:t>
            </a:r>
            <a:endParaRPr lang="en-US" sz="1400" baseline="-25000" dirty="0">
              <a:latin typeface="Verdana"/>
              <a:cs typeface="Verdana"/>
            </a:endParaRPr>
          </a:p>
        </p:txBody>
      </p:sp>
      <p:sp>
        <p:nvSpPr>
          <p:cNvPr id="25" name="TextBox 24"/>
          <p:cNvSpPr txBox="1"/>
          <p:nvPr/>
        </p:nvSpPr>
        <p:spPr>
          <a:xfrm>
            <a:off x="5781443" y="2534167"/>
            <a:ext cx="2853549" cy="369332"/>
          </a:xfrm>
          <a:prstGeom prst="rect">
            <a:avLst/>
          </a:prstGeom>
          <a:noFill/>
        </p:spPr>
        <p:txBody>
          <a:bodyPr wrap="square" rtlCol="0">
            <a:spAutoFit/>
          </a:bodyPr>
          <a:lstStyle/>
          <a:p>
            <a:r>
              <a:rPr lang="en-US" dirty="0" smtClean="0"/>
              <a:t>Typical numbers :</a:t>
            </a:r>
            <a:endParaRPr lang="en-US" dirty="0"/>
          </a:p>
        </p:txBody>
      </p:sp>
      <p:sp>
        <p:nvSpPr>
          <p:cNvPr id="27" name="TextBox 26"/>
          <p:cNvSpPr txBox="1"/>
          <p:nvPr/>
        </p:nvSpPr>
        <p:spPr>
          <a:xfrm>
            <a:off x="6933153" y="3312701"/>
            <a:ext cx="2369293" cy="307777"/>
          </a:xfrm>
          <a:prstGeom prst="rect">
            <a:avLst/>
          </a:prstGeom>
          <a:noFill/>
        </p:spPr>
        <p:txBody>
          <a:bodyPr wrap="square" rtlCol="0">
            <a:spAutoFit/>
          </a:bodyPr>
          <a:lstStyle/>
          <a:p>
            <a:r>
              <a:rPr lang="en-US" sz="1400" dirty="0" smtClean="0">
                <a:latin typeface="Symbol" charset="2"/>
                <a:cs typeface="Symbol" charset="2"/>
              </a:rPr>
              <a:t>l</a:t>
            </a:r>
            <a:r>
              <a:rPr lang="en-US" sz="1400" baseline="-25000" dirty="0" smtClean="0">
                <a:latin typeface="Verdana"/>
                <a:cs typeface="Verdana"/>
              </a:rPr>
              <a:t>p</a:t>
            </a:r>
            <a:r>
              <a:rPr lang="en-US" sz="1400" dirty="0" smtClean="0">
                <a:latin typeface="Verdana"/>
                <a:cs typeface="Verdana"/>
              </a:rPr>
              <a:t>/2</a:t>
            </a:r>
            <a:r>
              <a:rPr lang="en-US" sz="1400" dirty="0" smtClean="0">
                <a:latin typeface="Symbol" charset="2"/>
                <a:cs typeface="Symbol" charset="2"/>
              </a:rPr>
              <a:t>p</a:t>
            </a:r>
            <a:r>
              <a:rPr lang="en-US" sz="1400" dirty="0" smtClean="0">
                <a:latin typeface="Verdana"/>
                <a:cs typeface="Verdana"/>
              </a:rPr>
              <a:t>=</a:t>
            </a:r>
            <a:r>
              <a:rPr lang="en-US" sz="1400" b="1" dirty="0" smtClean="0">
                <a:latin typeface="Verdana"/>
                <a:cs typeface="Verdana"/>
              </a:rPr>
              <a:t>10-100 </a:t>
            </a:r>
            <a:r>
              <a:rPr lang="en-US" sz="1400" b="1" dirty="0" smtClean="0">
                <a:latin typeface="Symbol" charset="2"/>
                <a:cs typeface="Symbol" charset="2"/>
              </a:rPr>
              <a:t>m</a:t>
            </a:r>
            <a:r>
              <a:rPr lang="en-US" sz="1400" b="1" dirty="0" smtClean="0">
                <a:latin typeface="Verdana"/>
                <a:cs typeface="Verdana"/>
              </a:rPr>
              <a:t>m</a:t>
            </a:r>
            <a:endParaRPr lang="en-US" sz="1400" b="1" dirty="0">
              <a:latin typeface="Verdana"/>
              <a:cs typeface="Verdana"/>
            </a:endParaRPr>
          </a:p>
        </p:txBody>
      </p:sp>
      <p:sp>
        <p:nvSpPr>
          <p:cNvPr id="28" name="Rectangle 27"/>
          <p:cNvSpPr/>
          <p:nvPr/>
        </p:nvSpPr>
        <p:spPr>
          <a:xfrm>
            <a:off x="5499252" y="3315970"/>
            <a:ext cx="1585690" cy="307777"/>
          </a:xfrm>
          <a:prstGeom prst="rect">
            <a:avLst/>
          </a:prstGeom>
        </p:spPr>
        <p:txBody>
          <a:bodyPr wrap="none">
            <a:spAutoFit/>
          </a:bodyPr>
          <a:lstStyle/>
          <a:p>
            <a:r>
              <a:rPr lang="en-US" sz="1400" b="1" dirty="0">
                <a:solidFill>
                  <a:prstClr val="black"/>
                </a:solidFill>
                <a:latin typeface="Verdana"/>
                <a:cs typeface="Verdana"/>
              </a:rPr>
              <a:t>Length </a:t>
            </a:r>
            <a:r>
              <a:rPr lang="en-US" sz="1400" b="1" dirty="0" smtClean="0">
                <a:solidFill>
                  <a:prstClr val="black"/>
                </a:solidFill>
                <a:latin typeface="Verdana"/>
                <a:cs typeface="Verdana"/>
              </a:rPr>
              <a:t>scale :</a:t>
            </a:r>
            <a:endParaRPr lang="en-US" sz="1400" dirty="0"/>
          </a:p>
        </p:txBody>
      </p:sp>
      <p:sp>
        <p:nvSpPr>
          <p:cNvPr id="29" name="TextBox 28"/>
          <p:cNvSpPr txBox="1"/>
          <p:nvPr/>
        </p:nvSpPr>
        <p:spPr>
          <a:xfrm>
            <a:off x="4964488" y="528615"/>
            <a:ext cx="4179511" cy="1815882"/>
          </a:xfrm>
          <a:prstGeom prst="rect">
            <a:avLst/>
          </a:prstGeom>
          <a:noFill/>
          <a:ln>
            <a:solidFill>
              <a:schemeClr val="accent1"/>
            </a:solidFill>
          </a:ln>
        </p:spPr>
        <p:txBody>
          <a:bodyPr wrap="square" rtlCol="0">
            <a:spAutoFit/>
          </a:bodyPr>
          <a:lstStyle/>
          <a:p>
            <a:r>
              <a:rPr lang="en-US" sz="1600" b="1" dirty="0" smtClean="0"/>
              <a:t>RF cavities</a:t>
            </a:r>
            <a:r>
              <a:rPr lang="en-US" sz="1600" dirty="0" smtClean="0"/>
              <a:t>: limited by metal surface break down</a:t>
            </a:r>
          </a:p>
          <a:p>
            <a:r>
              <a:rPr lang="en-US" sz="1600" b="1" dirty="0" smtClean="0"/>
              <a:t>Alternative: high fields inside plasmas:</a:t>
            </a:r>
            <a:endParaRPr lang="en-US" sz="1600" dirty="0" smtClean="0"/>
          </a:p>
          <a:p>
            <a:pPr marL="285750" indent="-285750">
              <a:buFont typeface="Arial" charset="0"/>
              <a:buChar char="•"/>
            </a:pPr>
            <a:r>
              <a:rPr lang="en-US" sz="1600" dirty="0"/>
              <a:t>Plasmas </a:t>
            </a:r>
            <a:r>
              <a:rPr lang="en-US" sz="1600" dirty="0" smtClean="0"/>
              <a:t>are already broken down; can </a:t>
            </a:r>
            <a:r>
              <a:rPr lang="en-US" sz="1600" b="1" dirty="0" smtClean="0"/>
              <a:t>sustain the very high fields.</a:t>
            </a:r>
          </a:p>
          <a:p>
            <a:pPr marL="285750" indent="-285750">
              <a:buFont typeface="Arial" charset="0"/>
              <a:buChar char="•"/>
            </a:pPr>
            <a:r>
              <a:rPr lang="en-US" sz="1600" b="1" dirty="0"/>
              <a:t>100 GV/m </a:t>
            </a:r>
            <a:r>
              <a:rPr lang="en-US" sz="1600" dirty="0"/>
              <a:t>accelerating fields,				as opposed to 100 MV/m</a:t>
            </a:r>
          </a:p>
          <a:p>
            <a:pPr marL="285750" indent="-285750">
              <a:buFont typeface="Arial" charset="0"/>
              <a:buChar char="•"/>
            </a:pPr>
            <a:endParaRPr lang="en-US" sz="1600" b="1" dirty="0" smtClean="0"/>
          </a:p>
        </p:txBody>
      </p:sp>
      <p:sp>
        <p:nvSpPr>
          <p:cNvPr id="2" name="Rectangle 1"/>
          <p:cNvSpPr/>
          <p:nvPr/>
        </p:nvSpPr>
        <p:spPr>
          <a:xfrm>
            <a:off x="5469847" y="2569453"/>
            <a:ext cx="3506723" cy="108856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noChangeAspect="1"/>
          </p:cNvPicPr>
          <p:nvPr/>
        </p:nvPicPr>
        <p:blipFill>
          <a:blip r:embed="rId3"/>
          <a:stretch>
            <a:fillRect/>
          </a:stretch>
        </p:blipFill>
        <p:spPr>
          <a:xfrm>
            <a:off x="259609" y="3835939"/>
            <a:ext cx="3546144" cy="2332272"/>
          </a:xfrm>
          <a:prstGeom prst="rect">
            <a:avLst/>
          </a:prstGeom>
        </p:spPr>
      </p:pic>
      <p:sp>
        <p:nvSpPr>
          <p:cNvPr id="14" name="TextBox 13"/>
          <p:cNvSpPr txBox="1"/>
          <p:nvPr/>
        </p:nvSpPr>
        <p:spPr>
          <a:xfrm>
            <a:off x="7054244" y="6337876"/>
            <a:ext cx="1488036" cy="400110"/>
          </a:xfrm>
          <a:prstGeom prst="rect">
            <a:avLst/>
          </a:prstGeom>
          <a:noFill/>
        </p:spPr>
        <p:txBody>
          <a:bodyPr wrap="none" rtlCol="0">
            <a:spAutoFit/>
          </a:bodyPr>
          <a:lstStyle/>
          <a:p>
            <a:r>
              <a:rPr lang="en-US" sz="2000" b="1" dirty="0">
                <a:solidFill>
                  <a:srgbClr val="009143"/>
                </a:solidFill>
              </a:rPr>
              <a:t>CLEAR visit !</a:t>
            </a:r>
          </a:p>
        </p:txBody>
      </p:sp>
      <p:sp>
        <p:nvSpPr>
          <p:cNvPr id="21" name="Rectangle 20"/>
          <p:cNvSpPr/>
          <p:nvPr/>
        </p:nvSpPr>
        <p:spPr>
          <a:xfrm>
            <a:off x="2376441" y="5898906"/>
            <a:ext cx="1492716" cy="230832"/>
          </a:xfrm>
          <a:prstGeom prst="rect">
            <a:avLst/>
          </a:prstGeom>
        </p:spPr>
        <p:txBody>
          <a:bodyPr wrap="none">
            <a:spAutoFit/>
          </a:bodyPr>
          <a:lstStyle/>
          <a:p>
            <a:r>
              <a:rPr lang="en-US" sz="900" dirty="0">
                <a:solidFill>
                  <a:schemeClr val="bg1">
                    <a:lumMod val="95000"/>
                  </a:schemeClr>
                </a:solidFill>
                <a:latin typeface="Proxima Nova"/>
              </a:rPr>
              <a:t>Credit: Frank Tsung, UCLA</a:t>
            </a:r>
            <a:endParaRPr lang="en-US" sz="900" dirty="0">
              <a:solidFill>
                <a:schemeClr val="bg1">
                  <a:lumMod val="95000"/>
                </a:schemeClr>
              </a:solidFill>
            </a:endParaRPr>
          </a:p>
        </p:txBody>
      </p:sp>
      <p:sp>
        <p:nvSpPr>
          <p:cNvPr id="9" name="TextBox 8"/>
          <p:cNvSpPr txBox="1"/>
          <p:nvPr/>
        </p:nvSpPr>
        <p:spPr>
          <a:xfrm>
            <a:off x="6612425" y="6048873"/>
            <a:ext cx="2616935" cy="307777"/>
          </a:xfrm>
          <a:prstGeom prst="rect">
            <a:avLst/>
          </a:prstGeom>
          <a:noFill/>
        </p:spPr>
        <p:txBody>
          <a:bodyPr wrap="none" rtlCol="0">
            <a:spAutoFit/>
          </a:bodyPr>
          <a:lstStyle/>
          <a:p>
            <a:r>
              <a:rPr lang="en-US" sz="1400" b="1" dirty="0"/>
              <a:t>Plasma lenses for particle beams</a:t>
            </a:r>
          </a:p>
        </p:txBody>
      </p:sp>
      <p:sp>
        <p:nvSpPr>
          <p:cNvPr id="10" name="TextBox 9"/>
          <p:cNvSpPr txBox="1"/>
          <p:nvPr/>
        </p:nvSpPr>
        <p:spPr>
          <a:xfrm>
            <a:off x="292034" y="3891559"/>
            <a:ext cx="2051908" cy="646331"/>
          </a:xfrm>
          <a:prstGeom prst="rect">
            <a:avLst/>
          </a:prstGeom>
          <a:noFill/>
        </p:spPr>
        <p:txBody>
          <a:bodyPr wrap="none" rtlCol="0">
            <a:spAutoFit/>
          </a:bodyPr>
          <a:lstStyle/>
          <a:p>
            <a:r>
              <a:rPr lang="en-US" dirty="0">
                <a:solidFill>
                  <a:schemeClr val="bg1"/>
                </a:solidFill>
              </a:rPr>
              <a:t>Plasma acceleration</a:t>
            </a:r>
          </a:p>
          <a:p>
            <a:r>
              <a:rPr lang="en-US" dirty="0">
                <a:solidFill>
                  <a:schemeClr val="bg1"/>
                </a:solidFill>
              </a:rPr>
              <a:t>of positrons</a:t>
            </a:r>
          </a:p>
        </p:txBody>
      </p:sp>
      <p:pic>
        <p:nvPicPr>
          <p:cNvPr id="11" name="Picture 10"/>
          <p:cNvPicPr>
            <a:picLocks noChangeAspect="1"/>
          </p:cNvPicPr>
          <p:nvPr/>
        </p:nvPicPr>
        <p:blipFill>
          <a:blip r:embed="rId4"/>
          <a:stretch>
            <a:fillRect/>
          </a:stretch>
        </p:blipFill>
        <p:spPr>
          <a:xfrm>
            <a:off x="3838178" y="4018941"/>
            <a:ext cx="2621893" cy="1818938"/>
          </a:xfrm>
          <a:prstGeom prst="rect">
            <a:avLst/>
          </a:prstGeom>
        </p:spPr>
      </p:pic>
      <p:sp>
        <p:nvSpPr>
          <p:cNvPr id="16" name="TextBox 15"/>
          <p:cNvSpPr txBox="1"/>
          <p:nvPr/>
        </p:nvSpPr>
        <p:spPr>
          <a:xfrm>
            <a:off x="4126661" y="5891030"/>
            <a:ext cx="2009140" cy="307777"/>
          </a:xfrm>
          <a:prstGeom prst="rect">
            <a:avLst/>
          </a:prstGeom>
          <a:noFill/>
        </p:spPr>
        <p:txBody>
          <a:bodyPr wrap="none" rtlCol="0">
            <a:spAutoFit/>
          </a:bodyPr>
          <a:lstStyle/>
          <a:p>
            <a:r>
              <a:rPr lang="en-US" sz="1400" b="1"/>
              <a:t>TW-PW laser technology</a:t>
            </a:r>
          </a:p>
        </p:txBody>
      </p:sp>
      <p:pic>
        <p:nvPicPr>
          <p:cNvPr id="24" name="Picture 23"/>
          <p:cNvPicPr>
            <a:picLocks noChangeAspect="1"/>
          </p:cNvPicPr>
          <p:nvPr/>
        </p:nvPicPr>
        <p:blipFill>
          <a:blip r:embed="rId5"/>
          <a:stretch>
            <a:fillRect/>
          </a:stretch>
        </p:blipFill>
        <p:spPr>
          <a:xfrm>
            <a:off x="6702188" y="3996503"/>
            <a:ext cx="2294524" cy="2058846"/>
          </a:xfrm>
          <a:prstGeom prst="rect">
            <a:avLst/>
          </a:prstGeom>
        </p:spPr>
      </p:pic>
      <p:pic>
        <p:nvPicPr>
          <p:cNvPr id="30" name="Picture 29"/>
          <p:cNvPicPr>
            <a:picLocks noChangeAspect="1"/>
          </p:cNvPicPr>
          <p:nvPr/>
        </p:nvPicPr>
        <p:blipFill>
          <a:blip r:embed="rId6"/>
          <a:stretch>
            <a:fillRect/>
          </a:stretch>
        </p:blipFill>
        <p:spPr>
          <a:xfrm>
            <a:off x="2343941" y="3238542"/>
            <a:ext cx="1384177" cy="589011"/>
          </a:xfrm>
          <a:prstGeom prst="rect">
            <a:avLst/>
          </a:prstGeom>
        </p:spPr>
      </p:pic>
      <p:sp>
        <p:nvSpPr>
          <p:cNvPr id="31" name="TextBox 30"/>
          <p:cNvSpPr txBox="1"/>
          <p:nvPr/>
        </p:nvSpPr>
        <p:spPr>
          <a:xfrm>
            <a:off x="1963738" y="3167830"/>
            <a:ext cx="2925801" cy="584775"/>
          </a:xfrm>
          <a:prstGeom prst="rect">
            <a:avLst/>
          </a:prstGeom>
          <a:noFill/>
        </p:spPr>
        <p:txBody>
          <a:bodyPr wrap="none" rtlCol="0">
            <a:spAutoFit/>
          </a:bodyPr>
          <a:lstStyle/>
          <a:p>
            <a:r>
              <a:rPr lang="en-US" sz="1600" b="1" i="1"/>
              <a:t>Principle: </a:t>
            </a:r>
            <a:r>
              <a:rPr lang="en-US" sz="1600" i="1"/>
              <a:t>drive a wave in plasma</a:t>
            </a:r>
          </a:p>
          <a:p>
            <a:r>
              <a:rPr lang="en-US" sz="1600" i="1"/>
              <a:t>with particle or laser beams</a:t>
            </a:r>
          </a:p>
        </p:txBody>
      </p:sp>
    </p:spTree>
    <p:extLst>
      <p:ext uri="{BB962C8B-B14F-4D97-AF65-F5344CB8AC3E}">
        <p14:creationId xmlns:p14="http://schemas.microsoft.com/office/powerpoint/2010/main" val="5340971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8636" y="393722"/>
            <a:ext cx="9009627" cy="646331"/>
          </a:xfrm>
          <a:prstGeom prst="rect">
            <a:avLst/>
          </a:prstGeom>
          <a:noFill/>
        </p:spPr>
        <p:txBody>
          <a:bodyPr wrap="square" rtlCol="0">
            <a:spAutoFit/>
          </a:bodyPr>
          <a:lstStyle/>
          <a:p>
            <a:r>
              <a:rPr lang="en-US" dirty="0"/>
              <a:t>Novel concepts: boost accelerator performance with </a:t>
            </a:r>
            <a:r>
              <a:rPr lang="en-US" b="1" dirty="0"/>
              <a:t>radical change in technology</a:t>
            </a:r>
          </a:p>
          <a:p>
            <a:r>
              <a:rPr lang="en-US" dirty="0"/>
              <a:t>Very promising and interesting research, many hurdles to overcome before use in a collider. </a:t>
            </a:r>
          </a:p>
        </p:txBody>
      </p:sp>
      <p:pic>
        <p:nvPicPr>
          <p:cNvPr id="15" name="Picture 14" descr="p4.tiff"/>
          <p:cNvPicPr>
            <a:picLocks noChangeAspect="1"/>
          </p:cNvPicPr>
          <p:nvPr/>
        </p:nvPicPr>
        <p:blipFill>
          <a:blip r:embed="rId2"/>
          <a:srcRect b="50107"/>
          <a:stretch>
            <a:fillRect/>
          </a:stretch>
        </p:blipFill>
        <p:spPr>
          <a:xfrm>
            <a:off x="0" y="2327585"/>
            <a:ext cx="9144000" cy="2259717"/>
          </a:xfrm>
          <a:prstGeom prst="rect">
            <a:avLst/>
          </a:prstGeom>
        </p:spPr>
      </p:pic>
      <p:sp>
        <p:nvSpPr>
          <p:cNvPr id="16" name="TextBox 15"/>
          <p:cNvSpPr txBox="1"/>
          <p:nvPr/>
        </p:nvSpPr>
        <p:spPr>
          <a:xfrm>
            <a:off x="0" y="4578062"/>
            <a:ext cx="2523620" cy="923330"/>
          </a:xfrm>
          <a:prstGeom prst="rect">
            <a:avLst/>
          </a:prstGeom>
          <a:noFill/>
        </p:spPr>
        <p:txBody>
          <a:bodyPr wrap="square" rtlCol="0">
            <a:spAutoFit/>
          </a:bodyPr>
          <a:lstStyle/>
          <a:p>
            <a:r>
              <a:rPr lang="en-US" dirty="0" smtClean="0"/>
              <a:t>Protons on target hadronic showers,</a:t>
            </a:r>
          </a:p>
          <a:p>
            <a:r>
              <a:rPr lang="en-US" dirty="0" smtClean="0"/>
              <a:t>Pions decay into muons</a:t>
            </a:r>
          </a:p>
        </p:txBody>
      </p:sp>
      <p:sp>
        <p:nvSpPr>
          <p:cNvPr id="17" name="TextBox 16"/>
          <p:cNvSpPr txBox="1"/>
          <p:nvPr/>
        </p:nvSpPr>
        <p:spPr>
          <a:xfrm>
            <a:off x="2431883" y="4578452"/>
            <a:ext cx="2701104" cy="646331"/>
          </a:xfrm>
          <a:prstGeom prst="rect">
            <a:avLst/>
          </a:prstGeom>
          <a:noFill/>
        </p:spPr>
        <p:txBody>
          <a:bodyPr wrap="square" rtlCol="0">
            <a:spAutoFit/>
          </a:bodyPr>
          <a:lstStyle/>
          <a:p>
            <a:r>
              <a:rPr lang="en-US" dirty="0" smtClean="0"/>
              <a:t>Muon are captured, bunched and then cooled.</a:t>
            </a:r>
          </a:p>
        </p:txBody>
      </p:sp>
      <p:sp>
        <p:nvSpPr>
          <p:cNvPr id="18" name="TextBox 17"/>
          <p:cNvSpPr txBox="1"/>
          <p:nvPr/>
        </p:nvSpPr>
        <p:spPr>
          <a:xfrm>
            <a:off x="5688438" y="4501738"/>
            <a:ext cx="1901286" cy="646331"/>
          </a:xfrm>
          <a:prstGeom prst="rect">
            <a:avLst/>
          </a:prstGeom>
          <a:noFill/>
        </p:spPr>
        <p:txBody>
          <a:bodyPr wrap="square" rtlCol="0">
            <a:spAutoFit/>
          </a:bodyPr>
          <a:lstStyle/>
          <a:p>
            <a:r>
              <a:rPr lang="en-US" dirty="0" smtClean="0"/>
              <a:t>Rapid acceleration to collision energy</a:t>
            </a:r>
          </a:p>
        </p:txBody>
      </p:sp>
      <p:sp>
        <p:nvSpPr>
          <p:cNvPr id="19" name="TextBox 18"/>
          <p:cNvSpPr txBox="1"/>
          <p:nvPr/>
        </p:nvSpPr>
        <p:spPr>
          <a:xfrm>
            <a:off x="7892499" y="4563222"/>
            <a:ext cx="1012335" cy="369332"/>
          </a:xfrm>
          <a:prstGeom prst="rect">
            <a:avLst/>
          </a:prstGeom>
          <a:noFill/>
        </p:spPr>
        <p:txBody>
          <a:bodyPr wrap="square" rtlCol="0">
            <a:spAutoFit/>
          </a:bodyPr>
          <a:lstStyle/>
          <a:p>
            <a:r>
              <a:rPr lang="en-US" dirty="0" smtClean="0"/>
              <a:t>Collision</a:t>
            </a:r>
          </a:p>
        </p:txBody>
      </p:sp>
      <p:pic>
        <p:nvPicPr>
          <p:cNvPr id="20" name="Content Placeholder 3" descr="p0.tiff"/>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748851" y="5134843"/>
            <a:ext cx="2818342" cy="1769557"/>
          </a:xfrm>
          <a:prstGeom prst="rect">
            <a:avLst/>
          </a:prstGeom>
        </p:spPr>
      </p:pic>
      <p:sp>
        <p:nvSpPr>
          <p:cNvPr id="21" name="TextBox 20"/>
          <p:cNvSpPr txBox="1"/>
          <p:nvPr/>
        </p:nvSpPr>
        <p:spPr>
          <a:xfrm>
            <a:off x="2340731" y="5501392"/>
            <a:ext cx="3838069" cy="1477328"/>
          </a:xfrm>
          <a:prstGeom prst="rect">
            <a:avLst/>
          </a:prstGeom>
          <a:noFill/>
        </p:spPr>
        <p:txBody>
          <a:bodyPr wrap="square" rtlCol="0">
            <a:spAutoFit/>
          </a:bodyPr>
          <a:lstStyle/>
          <a:p>
            <a:r>
              <a:rPr lang="en-US" dirty="0">
                <a:effectLst/>
              </a:rPr>
              <a:t>Precision, plus discovery potential!</a:t>
            </a:r>
          </a:p>
          <a:p>
            <a:r>
              <a:rPr lang="en-US" b="1" dirty="0">
                <a:effectLst/>
              </a:rPr>
              <a:t>		3 TeV </a:t>
            </a:r>
            <a:r>
              <a:rPr lang="en-US" b="1" dirty="0">
                <a:latin typeface="Symbol" charset="2"/>
                <a:ea typeface="Symbol" charset="2"/>
                <a:cs typeface="Symbol" charset="2"/>
              </a:rPr>
              <a:t>~</a:t>
            </a:r>
            <a:r>
              <a:rPr lang="en-US" b="1" dirty="0">
                <a:effectLst/>
              </a:rPr>
              <a:t> LHC</a:t>
            </a:r>
          </a:p>
          <a:p>
            <a:r>
              <a:rPr lang="en-US" b="1" dirty="0">
                <a:effectLst/>
              </a:rPr>
              <a:t>		14 TeV </a:t>
            </a:r>
            <a:r>
              <a:rPr lang="en-US" b="1" dirty="0">
                <a:effectLst/>
                <a:latin typeface="Symbol" charset="2"/>
                <a:ea typeface="Symbol" charset="2"/>
                <a:cs typeface="Symbol" charset="2"/>
              </a:rPr>
              <a:t>~ </a:t>
            </a:r>
            <a:r>
              <a:rPr lang="en-US" b="1" dirty="0">
                <a:effectLst/>
              </a:rPr>
              <a:t>FCC-hh; </a:t>
            </a:r>
          </a:p>
          <a:p>
            <a:r>
              <a:rPr lang="en-US" b="1" dirty="0">
                <a:effectLst/>
              </a:rPr>
              <a:t>		30 TeV </a:t>
            </a:r>
            <a:r>
              <a:rPr lang="en-US" b="1" dirty="0">
                <a:latin typeface="Symbol" charset="2"/>
                <a:ea typeface="Symbol" charset="2"/>
                <a:cs typeface="Symbol" charset="2"/>
              </a:rPr>
              <a:t>~</a:t>
            </a:r>
            <a:r>
              <a:rPr lang="en-US" b="1" dirty="0">
                <a:effectLst/>
              </a:rPr>
              <a:t> “amazing</a:t>
            </a:r>
            <a:r>
              <a:rPr lang="en-US" dirty="0"/>
              <a:t>"</a:t>
            </a:r>
            <a:endParaRPr lang="en-US" dirty="0">
              <a:effectLst/>
            </a:endParaRPr>
          </a:p>
          <a:p>
            <a:endParaRPr lang="en-US" dirty="0"/>
          </a:p>
        </p:txBody>
      </p:sp>
      <p:sp>
        <p:nvSpPr>
          <p:cNvPr id="22" name="TextBox 21"/>
          <p:cNvSpPr txBox="1"/>
          <p:nvPr/>
        </p:nvSpPr>
        <p:spPr>
          <a:xfrm>
            <a:off x="0" y="1835532"/>
            <a:ext cx="9144000" cy="430887"/>
          </a:xfrm>
          <a:prstGeom prst="rect">
            <a:avLst/>
          </a:prstGeom>
          <a:noFill/>
        </p:spPr>
        <p:txBody>
          <a:bodyPr wrap="square" rtlCol="0">
            <a:spAutoFit/>
          </a:bodyPr>
          <a:lstStyle/>
          <a:p>
            <a:r>
              <a:rPr lang="en-US" sz="2200" dirty="0"/>
              <a:t>Main challenge: </a:t>
            </a:r>
            <a:r>
              <a:rPr lang="en-US" sz="2200" dirty="0">
                <a:latin typeface="Symbol" charset="2"/>
                <a:ea typeface="Symbol" charset="2"/>
                <a:cs typeface="Symbol" charset="2"/>
              </a:rPr>
              <a:t>t</a:t>
            </a:r>
            <a:r>
              <a:rPr lang="en-US" sz="2200" baseline="-25000" dirty="0">
                <a:latin typeface="Symbol" charset="2"/>
                <a:ea typeface="Symbol" charset="2"/>
                <a:cs typeface="Symbol" charset="2"/>
              </a:rPr>
              <a:t>m</a:t>
            </a:r>
            <a:r>
              <a:rPr lang="en-US" sz="2200" dirty="0"/>
              <a:t> = 2.2 </a:t>
            </a:r>
            <a:r>
              <a:rPr lang="en-US" sz="2200" dirty="0">
                <a:latin typeface="Symbol" charset="2"/>
                <a:ea typeface="Symbol" charset="2"/>
                <a:cs typeface="Symbol" charset="2"/>
              </a:rPr>
              <a:t>m</a:t>
            </a:r>
            <a:r>
              <a:rPr lang="en-US" sz="2200" dirty="0"/>
              <a:t>s</a:t>
            </a:r>
          </a:p>
        </p:txBody>
      </p:sp>
      <p:sp>
        <p:nvSpPr>
          <p:cNvPr id="23" name="TextBox 22"/>
          <p:cNvSpPr txBox="1"/>
          <p:nvPr/>
        </p:nvSpPr>
        <p:spPr>
          <a:xfrm>
            <a:off x="4572000" y="1395990"/>
            <a:ext cx="5374888" cy="923330"/>
          </a:xfrm>
          <a:prstGeom prst="rect">
            <a:avLst/>
          </a:prstGeom>
          <a:noFill/>
        </p:spPr>
        <p:txBody>
          <a:bodyPr wrap="square" rtlCol="0">
            <a:spAutoFit/>
          </a:bodyPr>
          <a:lstStyle/>
          <a:p>
            <a:pPr marL="285750" indent="-285750">
              <a:buFont typeface="Arial" charset="0"/>
              <a:buChar char="•"/>
            </a:pPr>
            <a:r>
              <a:rPr lang="en-US" dirty="0"/>
              <a:t>Produce sufficiently dense muon beams</a:t>
            </a:r>
          </a:p>
          <a:p>
            <a:pPr marL="285750" indent="-285750">
              <a:buFont typeface="Arial" charset="0"/>
              <a:buChar char="•"/>
            </a:pPr>
            <a:r>
              <a:rPr lang="en-US" dirty="0"/>
              <a:t>Rapid acceleration</a:t>
            </a:r>
          </a:p>
          <a:p>
            <a:pPr marL="285750" indent="-285750">
              <a:buFont typeface="Arial" charset="0"/>
              <a:buChar char="•"/>
            </a:pPr>
            <a:r>
              <a:rPr lang="en-US" dirty="0"/>
              <a:t>Mitigate radiation hazards</a:t>
            </a:r>
          </a:p>
        </p:txBody>
      </p:sp>
      <p:sp>
        <p:nvSpPr>
          <p:cNvPr id="24" name="TextBox 23"/>
          <p:cNvSpPr txBox="1"/>
          <p:nvPr/>
        </p:nvSpPr>
        <p:spPr>
          <a:xfrm>
            <a:off x="7364373" y="5695610"/>
            <a:ext cx="1179682" cy="646331"/>
          </a:xfrm>
          <a:prstGeom prst="rect">
            <a:avLst/>
          </a:prstGeom>
          <a:noFill/>
        </p:spPr>
        <p:txBody>
          <a:bodyPr wrap="none" rtlCol="0">
            <a:spAutoFit/>
          </a:bodyPr>
          <a:lstStyle/>
          <a:p>
            <a:r>
              <a:rPr lang="en-US" b="1" dirty="0"/>
              <a:t>lepton </a:t>
            </a:r>
          </a:p>
          <a:p>
            <a:r>
              <a:rPr lang="en-US" b="1" dirty="0"/>
              <a:t>vs protons</a:t>
            </a:r>
          </a:p>
        </p:txBody>
      </p:sp>
      <p:sp>
        <p:nvSpPr>
          <p:cNvPr id="25" name="TextBox 24"/>
          <p:cNvSpPr txBox="1"/>
          <p:nvPr/>
        </p:nvSpPr>
        <p:spPr>
          <a:xfrm>
            <a:off x="0" y="1426573"/>
            <a:ext cx="9144000" cy="430887"/>
          </a:xfrm>
          <a:prstGeom prst="rect">
            <a:avLst/>
          </a:prstGeom>
          <a:noFill/>
        </p:spPr>
        <p:txBody>
          <a:bodyPr wrap="square" rtlCol="0">
            <a:spAutoFit/>
          </a:bodyPr>
          <a:lstStyle/>
          <a:p>
            <a:r>
              <a:rPr lang="en-US" sz="2200" dirty="0"/>
              <a:t>Negligible synchrotron radiation</a:t>
            </a:r>
          </a:p>
        </p:txBody>
      </p:sp>
      <p:sp>
        <p:nvSpPr>
          <p:cNvPr id="26" name="Left Brace 25"/>
          <p:cNvSpPr/>
          <p:nvPr/>
        </p:nvSpPr>
        <p:spPr>
          <a:xfrm>
            <a:off x="4259766" y="1440898"/>
            <a:ext cx="312234" cy="77958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cxnSp>
        <p:nvCxnSpPr>
          <p:cNvPr id="27" name="Straight Connector 26"/>
          <p:cNvCxnSpPr/>
          <p:nvPr/>
        </p:nvCxnSpPr>
        <p:spPr>
          <a:xfrm flipV="1">
            <a:off x="3270142" y="1872645"/>
            <a:ext cx="896635" cy="177701"/>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18382" y="1095350"/>
            <a:ext cx="3498778" cy="430887"/>
          </a:xfrm>
          <a:prstGeom prst="rect">
            <a:avLst/>
          </a:prstGeom>
          <a:noFill/>
        </p:spPr>
        <p:txBody>
          <a:bodyPr wrap="none" rtlCol="0">
            <a:spAutoFit/>
          </a:bodyPr>
          <a:lstStyle/>
          <a:p>
            <a:r>
              <a:rPr lang="en-US" sz="2200" b="1" u="sng" dirty="0"/>
              <a:t>Muon collider pros and cons</a:t>
            </a:r>
          </a:p>
        </p:txBody>
      </p:sp>
      <p:sp>
        <p:nvSpPr>
          <p:cNvPr id="32" name="TextBox 31"/>
          <p:cNvSpPr txBox="1"/>
          <p:nvPr/>
        </p:nvSpPr>
        <p:spPr>
          <a:xfrm>
            <a:off x="0" y="-80698"/>
            <a:ext cx="9949912" cy="584775"/>
          </a:xfrm>
          <a:prstGeom prst="rect">
            <a:avLst/>
          </a:prstGeom>
          <a:noFill/>
        </p:spPr>
        <p:txBody>
          <a:bodyPr wrap="square" rtlCol="0">
            <a:spAutoFit/>
          </a:bodyPr>
          <a:lstStyle/>
          <a:p>
            <a:r>
              <a:rPr lang="en-US" sz="3200" dirty="0"/>
              <a:t>Novel accelerator concepts: </a:t>
            </a:r>
            <a:r>
              <a:rPr lang="en-US" sz="3200" b="1" dirty="0"/>
              <a:t>muon collider </a:t>
            </a:r>
          </a:p>
        </p:txBody>
      </p:sp>
    </p:spTree>
    <p:extLst>
      <p:ext uri="{BB962C8B-B14F-4D97-AF65-F5344CB8AC3E}">
        <p14:creationId xmlns:p14="http://schemas.microsoft.com/office/powerpoint/2010/main" val="21098457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4543597" y="940301"/>
            <a:ext cx="4580293" cy="4243304"/>
          </a:xfrm>
          <a:prstGeom prst="rect">
            <a:avLst/>
          </a:prstGeom>
        </p:spPr>
      </p:pic>
      <p:sp>
        <p:nvSpPr>
          <p:cNvPr id="4" name="TextBox 3"/>
          <p:cNvSpPr txBox="1"/>
          <p:nvPr/>
        </p:nvSpPr>
        <p:spPr>
          <a:xfrm>
            <a:off x="101505" y="707760"/>
            <a:ext cx="7051728" cy="369332"/>
          </a:xfrm>
          <a:prstGeom prst="rect">
            <a:avLst/>
          </a:prstGeom>
          <a:noFill/>
        </p:spPr>
        <p:txBody>
          <a:bodyPr wrap="square" rtlCol="0">
            <a:spAutoFit/>
          </a:bodyPr>
          <a:lstStyle/>
          <a:p>
            <a:r>
              <a:rPr lang="en-US" b="1" i="1" dirty="0"/>
              <a:t>Precision measurements of Higgs couplings</a:t>
            </a:r>
          </a:p>
        </p:txBody>
      </p:sp>
      <p:sp>
        <p:nvSpPr>
          <p:cNvPr id="7" name="TextBox 6"/>
          <p:cNvSpPr txBox="1"/>
          <p:nvPr/>
        </p:nvSpPr>
        <p:spPr>
          <a:xfrm>
            <a:off x="141564" y="15838"/>
            <a:ext cx="9358036" cy="584775"/>
          </a:xfrm>
          <a:prstGeom prst="rect">
            <a:avLst/>
          </a:prstGeom>
          <a:noFill/>
        </p:spPr>
        <p:txBody>
          <a:bodyPr wrap="square" rtlCol="0">
            <a:spAutoFit/>
          </a:bodyPr>
          <a:lstStyle/>
          <a:p>
            <a:r>
              <a:rPr lang="en-US" sz="3200" b="1" dirty="0"/>
              <a:t>Comparison of machine physics potential: examples</a:t>
            </a:r>
          </a:p>
        </p:txBody>
      </p:sp>
      <p:sp>
        <p:nvSpPr>
          <p:cNvPr id="8" name="TextBox 7"/>
          <p:cNvSpPr txBox="1"/>
          <p:nvPr/>
        </p:nvSpPr>
        <p:spPr>
          <a:xfrm>
            <a:off x="918543" y="6092576"/>
            <a:ext cx="7359772" cy="369332"/>
          </a:xfrm>
          <a:prstGeom prst="rect">
            <a:avLst/>
          </a:prstGeom>
          <a:noFill/>
        </p:spPr>
        <p:txBody>
          <a:bodyPr wrap="none" rtlCol="0">
            <a:spAutoFit/>
          </a:bodyPr>
          <a:lstStyle/>
          <a:p>
            <a:r>
              <a:rPr lang="en-US" b="1" dirty="0"/>
              <a:t>Current opinions seem to be: an e-e+ Higgs factory desired as first machine</a:t>
            </a:r>
          </a:p>
        </p:txBody>
      </p:sp>
      <p:pic>
        <p:nvPicPr>
          <p:cNvPr id="2" name="Picture 1"/>
          <p:cNvPicPr>
            <a:picLocks noChangeAspect="1"/>
          </p:cNvPicPr>
          <p:nvPr/>
        </p:nvPicPr>
        <p:blipFill>
          <a:blip r:embed="rId4"/>
          <a:stretch>
            <a:fillRect/>
          </a:stretch>
        </p:blipFill>
        <p:spPr>
          <a:xfrm>
            <a:off x="62485" y="5332676"/>
            <a:ext cx="4481112" cy="490121"/>
          </a:xfrm>
          <a:prstGeom prst="rect">
            <a:avLst/>
          </a:prstGeom>
        </p:spPr>
      </p:pic>
      <p:sp>
        <p:nvSpPr>
          <p:cNvPr id="10" name="Rectangle 9"/>
          <p:cNvSpPr/>
          <p:nvPr/>
        </p:nvSpPr>
        <p:spPr>
          <a:xfrm>
            <a:off x="141564" y="3704884"/>
            <a:ext cx="2814488" cy="369332"/>
          </a:xfrm>
          <a:prstGeom prst="rect">
            <a:avLst/>
          </a:prstGeom>
        </p:spPr>
        <p:txBody>
          <a:bodyPr wrap="none">
            <a:spAutoFit/>
          </a:bodyPr>
          <a:lstStyle/>
          <a:p>
            <a:r>
              <a:rPr lang="en-US" b="1" i="1" dirty="0"/>
              <a:t>Probing the Higgs potential</a:t>
            </a:r>
          </a:p>
        </p:txBody>
      </p:sp>
      <p:sp>
        <p:nvSpPr>
          <p:cNvPr id="11" name="TextBox 10"/>
          <p:cNvSpPr txBox="1"/>
          <p:nvPr/>
        </p:nvSpPr>
        <p:spPr>
          <a:xfrm>
            <a:off x="0" y="5834847"/>
            <a:ext cx="9196858" cy="369332"/>
          </a:xfrm>
          <a:prstGeom prst="rect">
            <a:avLst/>
          </a:prstGeom>
          <a:noFill/>
        </p:spPr>
        <p:txBody>
          <a:bodyPr wrap="square" rtlCol="0">
            <a:spAutoFit/>
          </a:bodyPr>
          <a:lstStyle/>
          <a:p>
            <a:r>
              <a:rPr lang="en-US" dirty="0"/>
              <a:t>Measurements of the Higgs potential could be done at a FCC-hh, or at a Multi-TeV e- e+ collider</a:t>
            </a:r>
          </a:p>
        </p:txBody>
      </p:sp>
      <p:sp>
        <p:nvSpPr>
          <p:cNvPr id="12" name="TextBox 11"/>
          <p:cNvSpPr txBox="1"/>
          <p:nvPr/>
        </p:nvSpPr>
        <p:spPr>
          <a:xfrm>
            <a:off x="4543598" y="669617"/>
            <a:ext cx="4604364" cy="369332"/>
          </a:xfrm>
          <a:prstGeom prst="rect">
            <a:avLst/>
          </a:prstGeom>
          <a:noFill/>
        </p:spPr>
        <p:txBody>
          <a:bodyPr wrap="square" rtlCol="0">
            <a:spAutoFit/>
          </a:bodyPr>
          <a:lstStyle/>
          <a:p>
            <a:r>
              <a:rPr lang="en-US" dirty="0"/>
              <a:t>Improvement of precision compared to HL-LHC</a:t>
            </a:r>
          </a:p>
        </p:txBody>
      </p:sp>
      <p:pic>
        <p:nvPicPr>
          <p:cNvPr id="13" name="Picture 12"/>
          <p:cNvPicPr>
            <a:picLocks noChangeAspect="1"/>
          </p:cNvPicPr>
          <p:nvPr/>
        </p:nvPicPr>
        <p:blipFill>
          <a:blip r:embed="rId5"/>
          <a:stretch>
            <a:fillRect/>
          </a:stretch>
        </p:blipFill>
        <p:spPr>
          <a:xfrm>
            <a:off x="1217490" y="1033888"/>
            <a:ext cx="2389612" cy="446567"/>
          </a:xfrm>
          <a:prstGeom prst="rect">
            <a:avLst/>
          </a:prstGeom>
        </p:spPr>
      </p:pic>
      <p:pic>
        <p:nvPicPr>
          <p:cNvPr id="14" name="Picture 13"/>
          <p:cNvPicPr>
            <a:picLocks noChangeAspect="1"/>
          </p:cNvPicPr>
          <p:nvPr/>
        </p:nvPicPr>
        <p:blipFill>
          <a:blip r:embed="rId6"/>
          <a:stretch>
            <a:fillRect/>
          </a:stretch>
        </p:blipFill>
        <p:spPr>
          <a:xfrm>
            <a:off x="2303041" y="1842623"/>
            <a:ext cx="2374966" cy="1588798"/>
          </a:xfrm>
          <a:prstGeom prst="rect">
            <a:avLst/>
          </a:prstGeom>
          <a:ln w="9525">
            <a:solidFill>
              <a:schemeClr val="tx1"/>
            </a:solidFill>
          </a:ln>
        </p:spPr>
      </p:pic>
      <p:pic>
        <p:nvPicPr>
          <p:cNvPr id="15" name="Picture 14"/>
          <p:cNvPicPr>
            <a:picLocks noChangeAspect="1"/>
          </p:cNvPicPr>
          <p:nvPr/>
        </p:nvPicPr>
        <p:blipFill>
          <a:blip r:embed="rId7"/>
          <a:stretch>
            <a:fillRect/>
          </a:stretch>
        </p:blipFill>
        <p:spPr>
          <a:xfrm>
            <a:off x="225963" y="4113531"/>
            <a:ext cx="1983054" cy="1179829"/>
          </a:xfrm>
          <a:prstGeom prst="rect">
            <a:avLst/>
          </a:prstGeom>
        </p:spPr>
      </p:pic>
      <p:pic>
        <p:nvPicPr>
          <p:cNvPr id="16" name="Picture 15"/>
          <p:cNvPicPr>
            <a:picLocks noChangeAspect="1"/>
          </p:cNvPicPr>
          <p:nvPr/>
        </p:nvPicPr>
        <p:blipFill>
          <a:blip r:embed="rId8"/>
          <a:stretch>
            <a:fillRect/>
          </a:stretch>
        </p:blipFill>
        <p:spPr>
          <a:xfrm>
            <a:off x="97714" y="1535253"/>
            <a:ext cx="2242905" cy="2110969"/>
          </a:xfrm>
          <a:prstGeom prst="rect">
            <a:avLst/>
          </a:prstGeom>
        </p:spPr>
      </p:pic>
      <p:sp>
        <p:nvSpPr>
          <p:cNvPr id="17" name="TextBox 16"/>
          <p:cNvSpPr txBox="1"/>
          <p:nvPr/>
        </p:nvSpPr>
        <p:spPr>
          <a:xfrm>
            <a:off x="141564" y="4526496"/>
            <a:ext cx="184731" cy="369332"/>
          </a:xfrm>
          <a:prstGeom prst="rect">
            <a:avLst/>
          </a:prstGeom>
          <a:noFill/>
        </p:spPr>
        <p:txBody>
          <a:bodyPr wrap="none" rtlCol="0">
            <a:spAutoFit/>
          </a:bodyPr>
          <a:lstStyle/>
          <a:p>
            <a:endParaRPr lang="en-US" dirty="0"/>
          </a:p>
        </p:txBody>
      </p:sp>
      <p:sp>
        <p:nvSpPr>
          <p:cNvPr id="18" name="Rectangle 17"/>
          <p:cNvSpPr/>
          <p:nvPr/>
        </p:nvSpPr>
        <p:spPr>
          <a:xfrm>
            <a:off x="4820582" y="5194176"/>
            <a:ext cx="2299027" cy="246221"/>
          </a:xfrm>
          <a:prstGeom prst="rect">
            <a:avLst/>
          </a:prstGeom>
        </p:spPr>
        <p:txBody>
          <a:bodyPr wrap="none">
            <a:spAutoFit/>
          </a:bodyPr>
          <a:lstStyle/>
          <a:p>
            <a:r>
              <a:rPr lang="en-US" sz="1000" dirty="0"/>
              <a:t>M. Cepeda, ESU meeting, Granada, 2019</a:t>
            </a:r>
          </a:p>
        </p:txBody>
      </p:sp>
      <p:sp>
        <p:nvSpPr>
          <p:cNvPr id="5" name="Rectangle 4"/>
          <p:cNvSpPr/>
          <p:nvPr/>
        </p:nvSpPr>
        <p:spPr>
          <a:xfrm>
            <a:off x="6965343" y="5169124"/>
            <a:ext cx="2236510" cy="276999"/>
          </a:xfrm>
          <a:prstGeom prst="rect">
            <a:avLst/>
          </a:prstGeom>
        </p:spPr>
        <p:txBody>
          <a:bodyPr wrap="none">
            <a:spAutoFit/>
          </a:bodyPr>
          <a:lstStyle/>
          <a:p>
            <a:r>
              <a:rPr lang="mr-IN" sz="1200" i="0" u="none" strike="noStrike" dirty="0">
                <a:effectLst/>
                <a:latin typeface="Lucida Grande" charset="0"/>
                <a:hlinkClick r:id="rId9"/>
              </a:rPr>
              <a:t>arXiv:1905.03764</a:t>
            </a:r>
            <a:r>
              <a:rPr lang="mr-IN" sz="1200" i="0" dirty="0">
                <a:solidFill>
                  <a:srgbClr val="000000"/>
                </a:solidFill>
                <a:effectLst/>
                <a:latin typeface="Lucida Grande" charset="0"/>
              </a:rPr>
              <a:t> [hep-ph]</a:t>
            </a:r>
            <a:endParaRPr lang="en-US" sz="1200" dirty="0"/>
          </a:p>
        </p:txBody>
      </p:sp>
      <p:cxnSp>
        <p:nvCxnSpPr>
          <p:cNvPr id="20" name="Straight Connector 19"/>
          <p:cNvCxnSpPr/>
          <p:nvPr/>
        </p:nvCxnSpPr>
        <p:spPr>
          <a:xfrm>
            <a:off x="3294345" y="1535253"/>
            <a:ext cx="501041" cy="1057635"/>
          </a:xfrm>
          <a:prstGeom prst="line">
            <a:avLst/>
          </a:prstGeom>
          <a:ln w="9525">
            <a:solidFill>
              <a:schemeClr val="tx1"/>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pic>
        <p:nvPicPr>
          <p:cNvPr id="29" name="Picture 4" descr="pic_higgs_pot_new2.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538264" y="4053052"/>
            <a:ext cx="1807689" cy="1425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 name="TextBox 31"/>
          <p:cNvSpPr txBox="1"/>
          <p:nvPr/>
        </p:nvSpPr>
        <p:spPr>
          <a:xfrm>
            <a:off x="280235" y="6346366"/>
            <a:ext cx="8916623" cy="338554"/>
          </a:xfrm>
          <a:prstGeom prst="rect">
            <a:avLst/>
          </a:prstGeom>
          <a:noFill/>
        </p:spPr>
        <p:txBody>
          <a:bodyPr wrap="square" rtlCol="0">
            <a:spAutoFit/>
          </a:bodyPr>
          <a:lstStyle/>
          <a:p>
            <a:r>
              <a:rPr lang="en-US" sz="1600" dirty="0">
                <a:effectLst/>
              </a:rPr>
              <a:t>“The guaranteed physics of new machines is centered on revealing </a:t>
            </a:r>
            <a:r>
              <a:rPr lang="en-US" sz="1600" b="1" dirty="0">
                <a:effectLst/>
              </a:rPr>
              <a:t>the deeper nature of the Higgs</a:t>
            </a:r>
            <a:r>
              <a:rPr lang="en-US" sz="1600" dirty="0">
                <a:effectLst/>
              </a:rPr>
              <a:t>.”</a:t>
            </a:r>
            <a:endParaRPr lang="en-US" sz="1600" dirty="0"/>
          </a:p>
        </p:txBody>
      </p:sp>
      <p:sp>
        <p:nvSpPr>
          <p:cNvPr id="33" name="TextBox 32"/>
          <p:cNvSpPr txBox="1"/>
          <p:nvPr/>
        </p:nvSpPr>
        <p:spPr>
          <a:xfrm>
            <a:off x="326295" y="6592903"/>
            <a:ext cx="5006715" cy="307777"/>
          </a:xfrm>
          <a:prstGeom prst="rect">
            <a:avLst/>
          </a:prstGeom>
          <a:noFill/>
        </p:spPr>
        <p:txBody>
          <a:bodyPr wrap="square" rtlCol="0">
            <a:spAutoFit/>
          </a:bodyPr>
          <a:lstStyle/>
          <a:p>
            <a:r>
              <a:rPr lang="en-US" sz="1400" dirty="0"/>
              <a:t>Nima Arkani-Hamed</a:t>
            </a:r>
          </a:p>
        </p:txBody>
      </p:sp>
      <p:pic>
        <p:nvPicPr>
          <p:cNvPr id="34" name="Picture 33"/>
          <p:cNvPicPr>
            <a:picLocks noChangeAspect="1"/>
          </p:cNvPicPr>
          <p:nvPr/>
        </p:nvPicPr>
        <p:blipFill>
          <a:blip r:embed="rId11"/>
          <a:stretch>
            <a:fillRect/>
          </a:stretch>
        </p:blipFill>
        <p:spPr>
          <a:xfrm>
            <a:off x="3190173" y="3677958"/>
            <a:ext cx="733351" cy="423714"/>
          </a:xfrm>
          <a:prstGeom prst="rect">
            <a:avLst/>
          </a:prstGeom>
        </p:spPr>
      </p:pic>
      <p:sp>
        <p:nvSpPr>
          <p:cNvPr id="35" name="TextBox 34"/>
          <p:cNvSpPr txBox="1"/>
          <p:nvPr/>
        </p:nvSpPr>
        <p:spPr>
          <a:xfrm>
            <a:off x="3597389" y="2577062"/>
            <a:ext cx="296876" cy="384721"/>
          </a:xfrm>
          <a:prstGeom prst="rect">
            <a:avLst/>
          </a:prstGeom>
          <a:noFill/>
        </p:spPr>
        <p:txBody>
          <a:bodyPr wrap="none" rtlCol="0">
            <a:spAutoFit/>
          </a:bodyPr>
          <a:lstStyle/>
          <a:p>
            <a:r>
              <a:rPr lang="en-US" sz="1900" b="1" dirty="0">
                <a:solidFill>
                  <a:srgbClr val="FF0000"/>
                </a:solidFill>
              </a:rPr>
              <a:t>?</a:t>
            </a:r>
          </a:p>
        </p:txBody>
      </p:sp>
    </p:spTree>
    <p:extLst>
      <p:ext uri="{BB962C8B-B14F-4D97-AF65-F5344CB8AC3E}">
        <p14:creationId xmlns:p14="http://schemas.microsoft.com/office/powerpoint/2010/main" val="20190615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8091" y="0"/>
            <a:ext cx="4417017" cy="584775"/>
          </a:xfrm>
          <a:prstGeom prst="rect">
            <a:avLst/>
          </a:prstGeom>
          <a:noFill/>
        </p:spPr>
        <p:txBody>
          <a:bodyPr wrap="square" rtlCol="0">
            <a:spAutoFit/>
          </a:bodyPr>
          <a:lstStyle/>
          <a:p>
            <a:r>
              <a:rPr lang="en-US" sz="3200" b="1" dirty="0"/>
              <a:t>Summary</a:t>
            </a:r>
          </a:p>
        </p:txBody>
      </p:sp>
      <p:pic>
        <p:nvPicPr>
          <p:cNvPr id="6" name="Picture 5">
            <a:extLst>
              <a:ext uri="{FF2B5EF4-FFF2-40B4-BE49-F238E27FC236}">
                <a16:creationId xmlns="" xmlns:a16="http://schemas.microsoft.com/office/drawing/2014/main" id="{3B764341-1980-FD41-93A7-97B7F7BED3E3}"/>
              </a:ext>
            </a:extLst>
          </p:cNvPr>
          <p:cNvPicPr>
            <a:picLocks noChangeAspect="1"/>
          </p:cNvPicPr>
          <p:nvPr/>
        </p:nvPicPr>
        <p:blipFill>
          <a:blip r:embed="rId2"/>
          <a:stretch>
            <a:fillRect/>
          </a:stretch>
        </p:blipFill>
        <p:spPr>
          <a:xfrm>
            <a:off x="1139252" y="2296613"/>
            <a:ext cx="7495285" cy="3955002"/>
          </a:xfrm>
          <a:prstGeom prst="rect">
            <a:avLst/>
          </a:prstGeom>
        </p:spPr>
      </p:pic>
      <p:sp>
        <p:nvSpPr>
          <p:cNvPr id="3" name="TextBox 2"/>
          <p:cNvSpPr txBox="1"/>
          <p:nvPr/>
        </p:nvSpPr>
        <p:spPr>
          <a:xfrm>
            <a:off x="545719" y="6511915"/>
            <a:ext cx="8315806" cy="369332"/>
          </a:xfrm>
          <a:prstGeom prst="rect">
            <a:avLst/>
          </a:prstGeom>
          <a:noFill/>
        </p:spPr>
        <p:txBody>
          <a:bodyPr wrap="square" rtlCol="0">
            <a:spAutoFit/>
          </a:bodyPr>
          <a:lstStyle/>
          <a:p>
            <a:r>
              <a:rPr lang="en-US" dirty="0">
                <a:hlinkClick r:id="rId3"/>
              </a:rPr>
              <a:t>Link to input from the Norwegian CERN community to the European Strategy Update</a:t>
            </a:r>
            <a:endParaRPr lang="en-US" dirty="0"/>
          </a:p>
        </p:txBody>
      </p:sp>
      <p:sp>
        <p:nvSpPr>
          <p:cNvPr id="7" name="TextBox 6"/>
          <p:cNvSpPr txBox="1"/>
          <p:nvPr/>
        </p:nvSpPr>
        <p:spPr>
          <a:xfrm>
            <a:off x="-33399" y="6251615"/>
            <a:ext cx="9301387" cy="369332"/>
          </a:xfrm>
          <a:prstGeom prst="rect">
            <a:avLst/>
          </a:prstGeom>
          <a:noFill/>
        </p:spPr>
        <p:txBody>
          <a:bodyPr wrap="square" rtlCol="0">
            <a:spAutoFit/>
          </a:bodyPr>
          <a:lstStyle/>
          <a:p>
            <a:r>
              <a:rPr lang="en-US" dirty="0">
                <a:hlinkClick r:id="rId4"/>
              </a:rPr>
              <a:t>Acknowledgements: much material taken from the European Strategy Update meeting, May 2019</a:t>
            </a:r>
            <a:endParaRPr lang="en-US" dirty="0"/>
          </a:p>
        </p:txBody>
      </p:sp>
      <p:sp>
        <p:nvSpPr>
          <p:cNvPr id="5" name="TextBox 4"/>
          <p:cNvSpPr txBox="1"/>
          <p:nvPr/>
        </p:nvSpPr>
        <p:spPr>
          <a:xfrm>
            <a:off x="163236" y="584775"/>
            <a:ext cx="8897637" cy="1969770"/>
          </a:xfrm>
          <a:prstGeom prst="rect">
            <a:avLst/>
          </a:prstGeom>
          <a:noFill/>
        </p:spPr>
        <p:txBody>
          <a:bodyPr wrap="square" rtlCol="0">
            <a:spAutoFit/>
          </a:bodyPr>
          <a:lstStyle/>
          <a:p>
            <a:pPr marL="285750" indent="-285750">
              <a:buFont typeface="Arial" charset="0"/>
              <a:buChar char="•"/>
            </a:pPr>
            <a:r>
              <a:rPr lang="en-US" dirty="0"/>
              <a:t>LHC will continue </a:t>
            </a:r>
            <a:r>
              <a:rPr lang="en-US" dirty="0">
                <a:latin typeface="Symbol" charset="2"/>
                <a:ea typeface="Symbol" charset="2"/>
                <a:cs typeface="Symbol" charset="2"/>
              </a:rPr>
              <a:t>~</a:t>
            </a:r>
            <a:r>
              <a:rPr lang="en-US" dirty="0"/>
              <a:t>20 years, HL-LHC upgrade from </a:t>
            </a:r>
            <a:r>
              <a:rPr lang="en-US" dirty="0">
                <a:latin typeface="Symbol" charset="2"/>
                <a:ea typeface="Symbol" charset="2"/>
                <a:cs typeface="Symbol" charset="2"/>
              </a:rPr>
              <a:t>~</a:t>
            </a:r>
            <a:r>
              <a:rPr lang="en-US" dirty="0"/>
              <a:t>2026 </a:t>
            </a:r>
          </a:p>
          <a:p>
            <a:pPr marL="285750" indent="-285750">
              <a:buFont typeface="Arial" charset="0"/>
              <a:buChar char="•"/>
            </a:pPr>
            <a:r>
              <a:rPr lang="en-US" dirty="0"/>
              <a:t>Several future projects suggested, FCC and linear colliders, to address open questions. Novel technology being developed, great promise, not yet ready to consider for a collider</a:t>
            </a:r>
          </a:p>
          <a:p>
            <a:pPr marL="285750" indent="-285750">
              <a:buFont typeface="Arial" charset="0"/>
              <a:buChar char="•"/>
            </a:pPr>
            <a:r>
              <a:rPr lang="en-US" dirty="0"/>
              <a:t>Best option? Depends on time scale, and budget. Strong potential for future upgrades and reuses are important considerations</a:t>
            </a:r>
          </a:p>
          <a:p>
            <a:pPr marL="285750" indent="-285750">
              <a:buFont typeface="Arial" charset="0"/>
              <a:buChar char="•"/>
            </a:pPr>
            <a:r>
              <a:rPr lang="en-US" dirty="0"/>
              <a:t>Exiting future for the field ahead!</a:t>
            </a:r>
          </a:p>
          <a:p>
            <a:endParaRPr lang="en-US" sz="1400" dirty="0"/>
          </a:p>
        </p:txBody>
      </p:sp>
    </p:spTree>
    <p:extLst>
      <p:ext uri="{BB962C8B-B14F-4D97-AF65-F5344CB8AC3E}">
        <p14:creationId xmlns:p14="http://schemas.microsoft.com/office/powerpoint/2010/main" val="1825234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06782"/>
            <a:ext cx="8229600" cy="1143000"/>
          </a:xfrm>
        </p:spPr>
        <p:txBody>
          <a:bodyPr/>
          <a:lstStyle/>
          <a:p>
            <a:r>
              <a:rPr lang="en-US" dirty="0"/>
              <a:t>Extra</a:t>
            </a:r>
          </a:p>
        </p:txBody>
      </p:sp>
    </p:spTree>
    <p:extLst>
      <p:ext uri="{BB962C8B-B14F-4D97-AF65-F5344CB8AC3E}">
        <p14:creationId xmlns:p14="http://schemas.microsoft.com/office/powerpoint/2010/main" val="18709959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6811426" y="3524253"/>
            <a:ext cx="2294934" cy="1704160"/>
          </a:xfrm>
          <a:prstGeom prst="rect">
            <a:avLst/>
          </a:prstGeom>
        </p:spPr>
      </p:pic>
      <p:pic>
        <p:nvPicPr>
          <p:cNvPr id="2" name="Picture 1"/>
          <p:cNvPicPr>
            <a:picLocks noChangeAspect="1"/>
          </p:cNvPicPr>
          <p:nvPr/>
        </p:nvPicPr>
        <p:blipFill>
          <a:blip r:embed="rId4"/>
          <a:stretch>
            <a:fillRect/>
          </a:stretch>
        </p:blipFill>
        <p:spPr>
          <a:xfrm>
            <a:off x="6389750" y="1293770"/>
            <a:ext cx="2673621" cy="2133756"/>
          </a:xfrm>
          <a:prstGeom prst="rect">
            <a:avLst/>
          </a:prstGeom>
        </p:spPr>
      </p:pic>
      <p:pic>
        <p:nvPicPr>
          <p:cNvPr id="18" name="Picture 17"/>
          <p:cNvPicPr>
            <a:picLocks noChangeAspect="1"/>
          </p:cNvPicPr>
          <p:nvPr/>
        </p:nvPicPr>
        <p:blipFill>
          <a:blip r:embed="rId5"/>
          <a:stretch>
            <a:fillRect/>
          </a:stretch>
        </p:blipFill>
        <p:spPr>
          <a:xfrm>
            <a:off x="2303404" y="3781262"/>
            <a:ext cx="1773607" cy="2107302"/>
          </a:xfrm>
          <a:prstGeom prst="rect">
            <a:avLst/>
          </a:prstGeom>
        </p:spPr>
      </p:pic>
      <p:sp>
        <p:nvSpPr>
          <p:cNvPr id="4" name="TextBox 3"/>
          <p:cNvSpPr txBox="1"/>
          <p:nvPr/>
        </p:nvSpPr>
        <p:spPr>
          <a:xfrm>
            <a:off x="1925092" y="125104"/>
            <a:ext cx="8249056" cy="584775"/>
          </a:xfrm>
          <a:prstGeom prst="rect">
            <a:avLst/>
          </a:prstGeom>
          <a:noFill/>
        </p:spPr>
        <p:txBody>
          <a:bodyPr wrap="square" rtlCol="0">
            <a:spAutoFit/>
          </a:bodyPr>
          <a:lstStyle/>
          <a:p>
            <a:r>
              <a:rPr lang="en-US" sz="3200" b="1" dirty="0"/>
              <a:t>Unanswered questions</a:t>
            </a:r>
          </a:p>
        </p:txBody>
      </p:sp>
      <p:sp>
        <p:nvSpPr>
          <p:cNvPr id="5" name="TextBox 4"/>
          <p:cNvSpPr txBox="1"/>
          <p:nvPr/>
        </p:nvSpPr>
        <p:spPr>
          <a:xfrm>
            <a:off x="139758" y="1461054"/>
            <a:ext cx="3997214" cy="2862322"/>
          </a:xfrm>
          <a:prstGeom prst="rect">
            <a:avLst/>
          </a:prstGeom>
          <a:noFill/>
        </p:spPr>
        <p:txBody>
          <a:bodyPr wrap="square" rtlCol="0">
            <a:spAutoFit/>
          </a:bodyPr>
          <a:lstStyle/>
          <a:p>
            <a:pPr marL="285750" indent="-285750">
              <a:buFont typeface="Arial" charset="0"/>
              <a:buChar char="•"/>
            </a:pPr>
            <a:r>
              <a:rPr lang="en-US" dirty="0"/>
              <a:t>Three families? 19+7 free parameters? </a:t>
            </a:r>
          </a:p>
          <a:p>
            <a:pPr marL="285750" indent="-285750">
              <a:buFont typeface="Arial" charset="0"/>
              <a:buChar char="•"/>
            </a:pPr>
            <a:r>
              <a:rPr lang="en-US" dirty="0"/>
              <a:t>Nature of the Higgs field?</a:t>
            </a:r>
          </a:p>
          <a:p>
            <a:pPr marL="285750" indent="-285750">
              <a:buFont typeface="Arial" charset="0"/>
              <a:buChar char="•"/>
            </a:pPr>
            <a:r>
              <a:rPr lang="en-US" dirty="0"/>
              <a:t>Difference matter-antimatter?</a:t>
            </a:r>
          </a:p>
          <a:p>
            <a:pPr marL="285750" indent="-285750">
              <a:buFont typeface="Arial" charset="0"/>
              <a:buChar char="•"/>
            </a:pPr>
            <a:r>
              <a:rPr lang="en-US" dirty="0"/>
              <a:t>95% of universe non-baryonic matter? Dark matter?</a:t>
            </a:r>
          </a:p>
          <a:p>
            <a:pPr marL="285750" indent="-285750">
              <a:buFont typeface="Arial" charset="0"/>
              <a:buChar char="•"/>
            </a:pPr>
            <a:r>
              <a:rPr lang="en-US" dirty="0"/>
              <a:t>..</a:t>
            </a:r>
          </a:p>
          <a:p>
            <a:pPr marL="285750" indent="-285750">
              <a:buFont typeface="Arial" charset="0"/>
              <a:buChar char="•"/>
            </a:pPr>
            <a:endParaRPr lang="en-US" dirty="0"/>
          </a:p>
          <a:p>
            <a:pPr marL="285750" indent="-285750">
              <a:buFont typeface="Arial" charset="0"/>
              <a:buChar char="•"/>
            </a:pPr>
            <a:endParaRPr lang="en-US" dirty="0"/>
          </a:p>
          <a:p>
            <a:pPr marL="285750" indent="-285750">
              <a:buFont typeface="Arial" charset="0"/>
              <a:buChar char="•"/>
            </a:pPr>
            <a:endParaRPr lang="en-US" dirty="0"/>
          </a:p>
        </p:txBody>
      </p:sp>
      <p:sp>
        <p:nvSpPr>
          <p:cNvPr id="6" name="TextBox 5"/>
          <p:cNvSpPr txBox="1"/>
          <p:nvPr/>
        </p:nvSpPr>
        <p:spPr>
          <a:xfrm>
            <a:off x="412517" y="3772634"/>
            <a:ext cx="4338536" cy="1200329"/>
          </a:xfrm>
          <a:prstGeom prst="rect">
            <a:avLst/>
          </a:prstGeom>
          <a:noFill/>
        </p:spPr>
        <p:txBody>
          <a:bodyPr wrap="square" rtlCol="0">
            <a:spAutoFit/>
          </a:bodyPr>
          <a:lstStyle/>
          <a:p>
            <a:pPr marL="285750" indent="-285750">
              <a:buFont typeface="Arial" charset="0"/>
              <a:buChar char="•"/>
            </a:pPr>
            <a:r>
              <a:rPr lang="en-US" dirty="0"/>
              <a:t>Supersymmetry (SUSY)</a:t>
            </a:r>
          </a:p>
          <a:p>
            <a:pPr marL="285750" indent="-285750">
              <a:buFont typeface="Arial" charset="0"/>
              <a:buChar char="•"/>
            </a:pPr>
            <a:r>
              <a:rPr lang="en-US" dirty="0"/>
              <a:t>Extra dimensions</a:t>
            </a:r>
          </a:p>
          <a:p>
            <a:pPr marL="285750" indent="-285750">
              <a:buFont typeface="Arial" charset="0"/>
              <a:buChar char="•"/>
            </a:pPr>
            <a:r>
              <a:rPr lang="en-US" dirty="0"/>
              <a:t>String Theory</a:t>
            </a:r>
          </a:p>
          <a:p>
            <a:pPr marL="285750" indent="-285750">
              <a:buFont typeface="Arial" charset="0"/>
              <a:buChar char="•"/>
            </a:pPr>
            <a:r>
              <a:rPr lang="en-US" dirty="0"/>
              <a:t>..</a:t>
            </a:r>
          </a:p>
        </p:txBody>
      </p:sp>
      <p:sp>
        <p:nvSpPr>
          <p:cNvPr id="7" name="TextBox 6"/>
          <p:cNvSpPr txBox="1"/>
          <p:nvPr/>
        </p:nvSpPr>
        <p:spPr>
          <a:xfrm>
            <a:off x="1653371" y="3487602"/>
            <a:ext cx="8249056" cy="369332"/>
          </a:xfrm>
          <a:prstGeom prst="rect">
            <a:avLst/>
          </a:prstGeom>
          <a:noFill/>
        </p:spPr>
        <p:txBody>
          <a:bodyPr wrap="square" rtlCol="0">
            <a:spAutoFit/>
          </a:bodyPr>
          <a:lstStyle/>
          <a:p>
            <a:r>
              <a:rPr lang="en-US" b="1" dirty="0"/>
              <a:t>Theories and predictions</a:t>
            </a:r>
          </a:p>
        </p:txBody>
      </p:sp>
      <p:sp>
        <p:nvSpPr>
          <p:cNvPr id="9" name="TextBox 8"/>
          <p:cNvSpPr txBox="1"/>
          <p:nvPr/>
        </p:nvSpPr>
        <p:spPr>
          <a:xfrm>
            <a:off x="5777899" y="723442"/>
            <a:ext cx="8249056" cy="369332"/>
          </a:xfrm>
          <a:prstGeom prst="rect">
            <a:avLst/>
          </a:prstGeom>
          <a:noFill/>
        </p:spPr>
        <p:txBody>
          <a:bodyPr wrap="square" rtlCol="0">
            <a:spAutoFit/>
          </a:bodyPr>
          <a:lstStyle/>
          <a:p>
            <a:r>
              <a:rPr lang="en-US" b="1" dirty="0"/>
              <a:t>Searches and analyses</a:t>
            </a:r>
          </a:p>
        </p:txBody>
      </p:sp>
      <p:sp>
        <p:nvSpPr>
          <p:cNvPr id="10" name="TextBox 9"/>
          <p:cNvSpPr txBox="1"/>
          <p:nvPr/>
        </p:nvSpPr>
        <p:spPr>
          <a:xfrm>
            <a:off x="4543427" y="948690"/>
            <a:ext cx="2627873" cy="5632311"/>
          </a:xfrm>
          <a:prstGeom prst="rect">
            <a:avLst/>
          </a:prstGeom>
          <a:noFill/>
        </p:spPr>
        <p:txBody>
          <a:bodyPr wrap="square" rtlCol="0">
            <a:spAutoFit/>
          </a:bodyPr>
          <a:lstStyle/>
          <a:p>
            <a:pPr marL="285750" indent="-285750">
              <a:buFont typeface="Arial" charset="0"/>
              <a:buChar char="•"/>
            </a:pPr>
            <a:r>
              <a:rPr lang="en-US" dirty="0"/>
              <a:t>Direct discovery of new physics. e.g. dark matter particle</a:t>
            </a:r>
          </a:p>
          <a:p>
            <a:endParaRPr lang="en-US" dirty="0"/>
          </a:p>
          <a:p>
            <a:endParaRPr lang="en-US" dirty="0"/>
          </a:p>
          <a:p>
            <a:endParaRPr lang="en-US" dirty="0"/>
          </a:p>
          <a:p>
            <a:endParaRPr lang="en-US" dirty="0"/>
          </a:p>
          <a:p>
            <a:endParaRPr lang="en-US" dirty="0"/>
          </a:p>
          <a:p>
            <a:pPr marL="285750" indent="-285750">
              <a:buFont typeface="Arial" charset="0"/>
              <a:buChar char="•"/>
            </a:pPr>
            <a:endParaRPr lang="en-US" dirty="0"/>
          </a:p>
          <a:p>
            <a:pPr marL="285750" indent="-285750">
              <a:buFont typeface="Arial" charset="0"/>
              <a:buChar char="•"/>
            </a:pPr>
            <a:r>
              <a:rPr lang="en-US" dirty="0"/>
              <a:t>Constraining theories, e.g. exclude SUSY parameter space</a:t>
            </a:r>
          </a:p>
          <a:p>
            <a:endParaRPr lang="en-US" dirty="0"/>
          </a:p>
          <a:p>
            <a:endParaRPr lang="en-US" dirty="0"/>
          </a:p>
          <a:p>
            <a:endParaRPr lang="en-US" dirty="0"/>
          </a:p>
          <a:p>
            <a:pPr marL="285750" indent="-285750">
              <a:buFont typeface="Arial" charset="0"/>
              <a:buChar char="•"/>
            </a:pPr>
            <a:r>
              <a:rPr lang="en-US" dirty="0"/>
              <a:t>Precision measurement as proof for new physics, e.g. deviation from coupling parameters</a:t>
            </a:r>
          </a:p>
        </p:txBody>
      </p:sp>
      <p:pic>
        <p:nvPicPr>
          <p:cNvPr id="12" name="Picture 4" descr="pic_higgs_pot_new2.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81685" y="5271156"/>
            <a:ext cx="2027241" cy="15984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TextBox 15"/>
          <p:cNvSpPr txBox="1"/>
          <p:nvPr/>
        </p:nvSpPr>
        <p:spPr>
          <a:xfrm>
            <a:off x="152587" y="5903102"/>
            <a:ext cx="4896860" cy="400110"/>
          </a:xfrm>
          <a:prstGeom prst="rect">
            <a:avLst/>
          </a:prstGeom>
          <a:noFill/>
        </p:spPr>
        <p:txBody>
          <a:bodyPr wrap="square" rtlCol="0">
            <a:spAutoFit/>
          </a:bodyPr>
          <a:lstStyle/>
          <a:p>
            <a:r>
              <a:rPr lang="en-US" sz="2000" b="1" dirty="0">
                <a:solidFill>
                  <a:srgbClr val="FF0000"/>
                </a:solidFill>
              </a:rPr>
              <a:t>Experimental results required to guide us!</a:t>
            </a:r>
          </a:p>
        </p:txBody>
      </p:sp>
      <p:pic>
        <p:nvPicPr>
          <p:cNvPr id="17" name="Picture 16"/>
          <p:cNvPicPr>
            <a:picLocks noChangeAspect="1"/>
          </p:cNvPicPr>
          <p:nvPr/>
        </p:nvPicPr>
        <p:blipFill>
          <a:blip r:embed="rId7"/>
          <a:stretch>
            <a:fillRect/>
          </a:stretch>
        </p:blipFill>
        <p:spPr>
          <a:xfrm>
            <a:off x="57915" y="40473"/>
            <a:ext cx="1905795" cy="1440542"/>
          </a:xfrm>
          <a:prstGeom prst="rect">
            <a:avLst/>
          </a:prstGeom>
        </p:spPr>
      </p:pic>
      <p:sp>
        <p:nvSpPr>
          <p:cNvPr id="19" name="TextBox 18"/>
          <p:cNvSpPr txBox="1"/>
          <p:nvPr/>
        </p:nvSpPr>
        <p:spPr>
          <a:xfrm>
            <a:off x="3660211" y="5136824"/>
            <a:ext cx="712054" cy="338554"/>
          </a:xfrm>
          <a:prstGeom prst="rect">
            <a:avLst/>
          </a:prstGeom>
          <a:noFill/>
        </p:spPr>
        <p:txBody>
          <a:bodyPr wrap="none" rtlCol="0">
            <a:spAutoFit/>
          </a:bodyPr>
          <a:lstStyle/>
          <a:p>
            <a:r>
              <a:rPr lang="en-US" sz="800" dirty="0"/>
              <a:t>STFC/</a:t>
            </a:r>
          </a:p>
          <a:p>
            <a:r>
              <a:rPr lang="en-US" sz="800" dirty="0"/>
              <a:t>Ben Gilliland</a:t>
            </a:r>
          </a:p>
        </p:txBody>
      </p:sp>
      <p:sp>
        <p:nvSpPr>
          <p:cNvPr id="8" name="TextBox 7"/>
          <p:cNvSpPr txBox="1"/>
          <p:nvPr/>
        </p:nvSpPr>
        <p:spPr>
          <a:xfrm>
            <a:off x="6811426" y="2326967"/>
            <a:ext cx="614271" cy="215444"/>
          </a:xfrm>
          <a:prstGeom prst="rect">
            <a:avLst/>
          </a:prstGeom>
          <a:noFill/>
        </p:spPr>
        <p:txBody>
          <a:bodyPr wrap="none" rtlCol="0">
            <a:spAutoFit/>
          </a:bodyPr>
          <a:lstStyle/>
          <a:p>
            <a:r>
              <a:rPr lang="en-US" sz="800" dirty="0"/>
              <a:t>K.O. Vadla</a:t>
            </a:r>
          </a:p>
        </p:txBody>
      </p:sp>
      <p:sp>
        <p:nvSpPr>
          <p:cNvPr id="20" name="TextBox 19"/>
          <p:cNvSpPr txBox="1"/>
          <p:nvPr/>
        </p:nvSpPr>
        <p:spPr>
          <a:xfrm>
            <a:off x="1335392" y="3146665"/>
            <a:ext cx="1936236" cy="307777"/>
          </a:xfrm>
          <a:prstGeom prst="rect">
            <a:avLst/>
          </a:prstGeom>
          <a:noFill/>
        </p:spPr>
        <p:txBody>
          <a:bodyPr wrap="none" rtlCol="0">
            <a:spAutoFit/>
          </a:bodyPr>
          <a:lstStyle/>
          <a:p>
            <a:r>
              <a:rPr lang="en-US" sz="1400" dirty="0">
                <a:solidFill>
                  <a:srgbClr val="009143"/>
                </a:solidFill>
              </a:rPr>
              <a:t>See talk by A. Kvellestad</a:t>
            </a:r>
          </a:p>
        </p:txBody>
      </p:sp>
    </p:spTree>
    <p:extLst>
      <p:ext uri="{BB962C8B-B14F-4D97-AF65-F5344CB8AC3E}">
        <p14:creationId xmlns:p14="http://schemas.microsoft.com/office/powerpoint/2010/main" val="741229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7" descr="lh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042" y="726437"/>
            <a:ext cx="2710776" cy="24142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7"/>
          <p:cNvPicPr>
            <a:picLocks noChangeAspect="1"/>
          </p:cNvPicPr>
          <p:nvPr/>
        </p:nvPicPr>
        <p:blipFill>
          <a:blip r:embed="rId4"/>
          <a:stretch>
            <a:fillRect/>
          </a:stretch>
        </p:blipFill>
        <p:spPr>
          <a:xfrm>
            <a:off x="2183053" y="3711007"/>
            <a:ext cx="3470215" cy="2820743"/>
          </a:xfrm>
          <a:prstGeom prst="rect">
            <a:avLst/>
          </a:prstGeom>
        </p:spPr>
      </p:pic>
      <p:pic>
        <p:nvPicPr>
          <p:cNvPr id="9" name="Picture 8"/>
          <p:cNvPicPr>
            <a:picLocks noChangeAspect="1"/>
          </p:cNvPicPr>
          <p:nvPr/>
        </p:nvPicPr>
        <p:blipFill>
          <a:blip r:embed="rId5"/>
          <a:stretch>
            <a:fillRect/>
          </a:stretch>
        </p:blipFill>
        <p:spPr>
          <a:xfrm>
            <a:off x="102196" y="3569345"/>
            <a:ext cx="2092792" cy="2853806"/>
          </a:xfrm>
          <a:prstGeom prst="rect">
            <a:avLst/>
          </a:prstGeom>
        </p:spPr>
      </p:pic>
      <p:sp>
        <p:nvSpPr>
          <p:cNvPr id="10" name="TextBox 9"/>
          <p:cNvSpPr txBox="1"/>
          <p:nvPr/>
        </p:nvSpPr>
        <p:spPr>
          <a:xfrm>
            <a:off x="5699636" y="5601034"/>
            <a:ext cx="6011694" cy="1231106"/>
          </a:xfrm>
          <a:prstGeom prst="rect">
            <a:avLst/>
          </a:prstGeom>
          <a:noFill/>
        </p:spPr>
        <p:txBody>
          <a:bodyPr wrap="square" rtlCol="0">
            <a:spAutoFit/>
          </a:bodyPr>
          <a:lstStyle/>
          <a:p>
            <a:r>
              <a:rPr lang="en-US" b="1" dirty="0"/>
              <a:t>	What defines a collider :</a:t>
            </a:r>
          </a:p>
          <a:p>
            <a:r>
              <a:rPr lang="en-US" b="1" i="1" dirty="0"/>
              <a:t>∙ </a:t>
            </a:r>
            <a:r>
              <a:rPr lang="en-US" dirty="0"/>
              <a:t>particle type</a:t>
            </a:r>
          </a:p>
          <a:p>
            <a:r>
              <a:rPr lang="en-US" b="1" i="1" dirty="0"/>
              <a:t>∙ </a:t>
            </a:r>
            <a:r>
              <a:rPr lang="en-US" dirty="0"/>
              <a:t>collision energy</a:t>
            </a:r>
          </a:p>
          <a:p>
            <a:r>
              <a:rPr lang="en-US" b="1" i="1" dirty="0"/>
              <a:t>∙ </a:t>
            </a:r>
            <a:r>
              <a:rPr lang="en-US" dirty="0"/>
              <a:t>luminosity</a:t>
            </a:r>
          </a:p>
        </p:txBody>
      </p:sp>
      <p:pic>
        <p:nvPicPr>
          <p:cNvPr id="12" name="Picture 11"/>
          <p:cNvPicPr>
            <a:picLocks noChangeAspect="1"/>
          </p:cNvPicPr>
          <p:nvPr/>
        </p:nvPicPr>
        <p:blipFill>
          <a:blip r:embed="rId6"/>
          <a:stretch>
            <a:fillRect/>
          </a:stretch>
        </p:blipFill>
        <p:spPr>
          <a:xfrm>
            <a:off x="2882540" y="1283522"/>
            <a:ext cx="3370597" cy="1973740"/>
          </a:xfrm>
          <a:prstGeom prst="rect">
            <a:avLst/>
          </a:prstGeom>
        </p:spPr>
      </p:pic>
      <p:sp>
        <p:nvSpPr>
          <p:cNvPr id="13" name="TextBox 12"/>
          <p:cNvSpPr txBox="1"/>
          <p:nvPr/>
        </p:nvSpPr>
        <p:spPr>
          <a:xfrm>
            <a:off x="3073038" y="6531750"/>
            <a:ext cx="2213939" cy="276999"/>
          </a:xfrm>
          <a:prstGeom prst="rect">
            <a:avLst/>
          </a:prstGeom>
          <a:noFill/>
        </p:spPr>
        <p:txBody>
          <a:bodyPr wrap="none" rtlCol="0">
            <a:spAutoFit/>
          </a:bodyPr>
          <a:lstStyle/>
          <a:p>
            <a:r>
              <a:rPr lang="en-US" sz="1200" i="1" dirty="0"/>
              <a:t>Higgs discovery at the LHC, 2012</a:t>
            </a:r>
          </a:p>
        </p:txBody>
      </p:sp>
      <p:sp>
        <p:nvSpPr>
          <p:cNvPr id="14" name="TextBox 13"/>
          <p:cNvSpPr txBox="1"/>
          <p:nvPr/>
        </p:nvSpPr>
        <p:spPr>
          <a:xfrm>
            <a:off x="5540517" y="3328093"/>
            <a:ext cx="3766088" cy="2154436"/>
          </a:xfrm>
          <a:prstGeom prst="rect">
            <a:avLst/>
          </a:prstGeom>
          <a:noFill/>
        </p:spPr>
        <p:txBody>
          <a:bodyPr wrap="square" rtlCol="0">
            <a:spAutoFit/>
          </a:bodyPr>
          <a:lstStyle/>
          <a:p>
            <a:r>
              <a:rPr lang="en-US" sz="2000" i="1" dirty="0"/>
              <a:t>The </a:t>
            </a:r>
            <a:r>
              <a:rPr lang="en-US" sz="2000" b="1" i="1" dirty="0"/>
              <a:t>Large Hadron Collider, LHC</a:t>
            </a:r>
          </a:p>
          <a:p>
            <a:r>
              <a:rPr lang="en-US" sz="1900" b="1" dirty="0"/>
              <a:t>∙ proton</a:t>
            </a:r>
            <a:r>
              <a:rPr lang="en-US" sz="1900" dirty="0"/>
              <a:t>-proton collisions (Pb, Au)</a:t>
            </a:r>
          </a:p>
          <a:p>
            <a:r>
              <a:rPr lang="en-US" sz="1900" b="1" dirty="0"/>
              <a:t>∙ collision energy of </a:t>
            </a:r>
            <a:r>
              <a:rPr lang="en-US" sz="1900" dirty="0"/>
              <a:t>14 TeV </a:t>
            </a:r>
          </a:p>
          <a:p>
            <a:r>
              <a:rPr lang="en-US" sz="1900" b="1" dirty="0"/>
              <a:t>∙ </a:t>
            </a:r>
            <a:r>
              <a:rPr lang="en-US" sz="1900" dirty="0"/>
              <a:t>10</a:t>
            </a:r>
            <a:r>
              <a:rPr lang="en-US" sz="1900" baseline="30000" dirty="0"/>
              <a:t>11 </a:t>
            </a:r>
            <a:r>
              <a:rPr lang="en-US" sz="1900" dirty="0"/>
              <a:t>protons at 40 MHz, squeezed to a width of 10 </a:t>
            </a:r>
            <a:r>
              <a:rPr lang="en-US" sz="1900" dirty="0">
                <a:latin typeface="Symbol" charset="2"/>
                <a:ea typeface="Symbol" charset="2"/>
                <a:cs typeface="Symbol" charset="2"/>
              </a:rPr>
              <a:t>m</a:t>
            </a:r>
            <a:r>
              <a:rPr lang="en-US" sz="1900" dirty="0"/>
              <a:t>m, yielding a </a:t>
            </a:r>
            <a:r>
              <a:rPr lang="en-US" sz="1900" b="1" dirty="0"/>
              <a:t>luminosity = </a:t>
            </a:r>
            <a:r>
              <a:rPr lang="en-US" sz="1900" dirty="0"/>
              <a:t>rate/cross-section of 10</a:t>
            </a:r>
            <a:r>
              <a:rPr lang="en-US" sz="1900" baseline="30000" dirty="0"/>
              <a:t>34</a:t>
            </a:r>
            <a:r>
              <a:rPr lang="en-US" sz="1900" dirty="0"/>
              <a:t> cm</a:t>
            </a:r>
            <a:r>
              <a:rPr lang="en-US" sz="1900" baseline="30000" dirty="0"/>
              <a:t>-2 </a:t>
            </a:r>
            <a:r>
              <a:rPr lang="en-US" sz="1900" dirty="0"/>
              <a:t>s</a:t>
            </a:r>
            <a:r>
              <a:rPr lang="en-US" sz="1900" baseline="30000" dirty="0"/>
              <a:t>-1</a:t>
            </a:r>
          </a:p>
        </p:txBody>
      </p:sp>
      <p:sp>
        <p:nvSpPr>
          <p:cNvPr id="2" name="TextBox 1"/>
          <p:cNvSpPr txBox="1"/>
          <p:nvPr/>
        </p:nvSpPr>
        <p:spPr>
          <a:xfrm>
            <a:off x="0" y="0"/>
            <a:ext cx="6315639" cy="584775"/>
          </a:xfrm>
          <a:prstGeom prst="rect">
            <a:avLst/>
          </a:prstGeom>
          <a:noFill/>
        </p:spPr>
        <p:txBody>
          <a:bodyPr wrap="square" rtlCol="0">
            <a:spAutoFit/>
          </a:bodyPr>
          <a:lstStyle/>
          <a:p>
            <a:r>
              <a:rPr lang="en-US" sz="3200" b="1" dirty="0"/>
              <a:t>Where are we now?</a:t>
            </a:r>
          </a:p>
        </p:txBody>
      </p:sp>
      <p:pic>
        <p:nvPicPr>
          <p:cNvPr id="3" name="Picture 2"/>
          <p:cNvPicPr>
            <a:picLocks noChangeAspect="1"/>
          </p:cNvPicPr>
          <p:nvPr/>
        </p:nvPicPr>
        <p:blipFill>
          <a:blip r:embed="rId7"/>
          <a:stretch>
            <a:fillRect/>
          </a:stretch>
        </p:blipFill>
        <p:spPr>
          <a:xfrm>
            <a:off x="4778345" y="160893"/>
            <a:ext cx="2646473" cy="916446"/>
          </a:xfrm>
          <a:prstGeom prst="rect">
            <a:avLst/>
          </a:prstGeom>
        </p:spPr>
      </p:pic>
      <p:pic>
        <p:nvPicPr>
          <p:cNvPr id="6" name="Picture 5"/>
          <p:cNvPicPr>
            <a:picLocks noChangeAspect="1"/>
          </p:cNvPicPr>
          <p:nvPr/>
        </p:nvPicPr>
        <p:blipFill>
          <a:blip r:embed="rId8"/>
          <a:stretch>
            <a:fillRect/>
          </a:stretch>
        </p:blipFill>
        <p:spPr>
          <a:xfrm>
            <a:off x="6478363" y="1245869"/>
            <a:ext cx="2547813" cy="1729028"/>
          </a:xfrm>
          <a:prstGeom prst="rect">
            <a:avLst/>
          </a:prstGeom>
        </p:spPr>
      </p:pic>
      <p:sp>
        <p:nvSpPr>
          <p:cNvPr id="7" name="TextBox 6"/>
          <p:cNvSpPr txBox="1"/>
          <p:nvPr/>
        </p:nvSpPr>
        <p:spPr>
          <a:xfrm>
            <a:off x="4791979" y="2840256"/>
            <a:ext cx="748538" cy="369332"/>
          </a:xfrm>
          <a:prstGeom prst="rect">
            <a:avLst/>
          </a:prstGeom>
          <a:noFill/>
        </p:spPr>
        <p:txBody>
          <a:bodyPr wrap="none" rtlCol="0">
            <a:spAutoFit/>
          </a:bodyPr>
          <a:lstStyle/>
          <a:p>
            <a:r>
              <a:rPr lang="en-US" dirty="0"/>
              <a:t>ATLAS</a:t>
            </a:r>
          </a:p>
        </p:txBody>
      </p:sp>
      <p:sp>
        <p:nvSpPr>
          <p:cNvPr id="15" name="TextBox 14"/>
          <p:cNvSpPr txBox="1"/>
          <p:nvPr/>
        </p:nvSpPr>
        <p:spPr>
          <a:xfrm>
            <a:off x="6325674" y="2807164"/>
            <a:ext cx="708848" cy="369332"/>
          </a:xfrm>
          <a:prstGeom prst="rect">
            <a:avLst/>
          </a:prstGeom>
          <a:noFill/>
        </p:spPr>
        <p:txBody>
          <a:bodyPr wrap="none" rtlCol="0">
            <a:spAutoFit/>
          </a:bodyPr>
          <a:lstStyle/>
          <a:p>
            <a:r>
              <a:rPr lang="en-US" dirty="0"/>
              <a:t>ALICE</a:t>
            </a:r>
          </a:p>
        </p:txBody>
      </p:sp>
    </p:spTree>
    <p:extLst>
      <p:ext uri="{BB962C8B-B14F-4D97-AF65-F5344CB8AC3E}">
        <p14:creationId xmlns:p14="http://schemas.microsoft.com/office/powerpoint/2010/main" val="411882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0" y="5879306"/>
            <a:ext cx="9143999" cy="978694"/>
          </a:xfrm>
          <a:prstGeom prst="rect">
            <a:avLst/>
          </a:prstGeom>
          <a:ln>
            <a:solidFill>
              <a:srgbClr val="00B050"/>
            </a:solidFill>
          </a:ln>
        </p:spPr>
      </p:pic>
      <p:pic>
        <p:nvPicPr>
          <p:cNvPr id="7" name="Picture 6"/>
          <p:cNvPicPr>
            <a:picLocks noChangeAspect="1"/>
          </p:cNvPicPr>
          <p:nvPr/>
        </p:nvPicPr>
        <p:blipFill>
          <a:blip r:embed="rId3"/>
          <a:stretch>
            <a:fillRect/>
          </a:stretch>
        </p:blipFill>
        <p:spPr>
          <a:xfrm>
            <a:off x="5993410" y="3837482"/>
            <a:ext cx="3212551" cy="2117112"/>
          </a:xfrm>
          <a:prstGeom prst="rect">
            <a:avLst/>
          </a:prstGeom>
        </p:spPr>
      </p:pic>
      <p:pic>
        <p:nvPicPr>
          <p:cNvPr id="4" name="Picture 3"/>
          <p:cNvPicPr>
            <a:picLocks noChangeAspect="1"/>
          </p:cNvPicPr>
          <p:nvPr/>
        </p:nvPicPr>
        <p:blipFill>
          <a:blip r:embed="rId4"/>
          <a:stretch>
            <a:fillRect/>
          </a:stretch>
        </p:blipFill>
        <p:spPr>
          <a:xfrm>
            <a:off x="1038385" y="1481041"/>
            <a:ext cx="5887071" cy="2109817"/>
          </a:xfrm>
          <a:prstGeom prst="rect">
            <a:avLst/>
          </a:prstGeom>
        </p:spPr>
      </p:pic>
      <p:sp>
        <p:nvSpPr>
          <p:cNvPr id="6" name="Rectangle 5"/>
          <p:cNvSpPr/>
          <p:nvPr/>
        </p:nvSpPr>
        <p:spPr>
          <a:xfrm>
            <a:off x="-14992" y="3568413"/>
            <a:ext cx="6774875" cy="2246769"/>
          </a:xfrm>
          <a:prstGeom prst="rect">
            <a:avLst/>
          </a:prstGeom>
        </p:spPr>
        <p:txBody>
          <a:bodyPr wrap="square">
            <a:spAutoFit/>
          </a:bodyPr>
          <a:lstStyle/>
          <a:p>
            <a:pPr marL="285750" indent="-285750">
              <a:buFont typeface="Arial" charset="0"/>
              <a:buChar char="•"/>
            </a:pPr>
            <a:r>
              <a:rPr lang="en-US" sz="2000" dirty="0">
                <a:cs typeface="Verdana"/>
              </a:rPr>
              <a:t>Development of SCRF cavities with 31.5 MV/m, mostly done. Technology proven (XFEL).</a:t>
            </a:r>
          </a:p>
          <a:p>
            <a:pPr marL="285750" indent="-285750">
              <a:buFont typeface="Arial" charset="0"/>
              <a:buChar char="•"/>
            </a:pPr>
            <a:r>
              <a:rPr lang="en-US" sz="2000" dirty="0">
                <a:cs typeface="Verdana"/>
              </a:rPr>
              <a:t>Technical Design done </a:t>
            </a:r>
            <a:r>
              <a:rPr lang="mr-IN" sz="2000" dirty="0">
                <a:cs typeface="Verdana"/>
              </a:rPr>
              <a:t>–</a:t>
            </a:r>
            <a:r>
              <a:rPr lang="en-US" sz="2000" dirty="0">
                <a:cs typeface="Verdana"/>
              </a:rPr>
              <a:t> almost ready for construction</a:t>
            </a:r>
          </a:p>
          <a:p>
            <a:pPr marL="285750" indent="-285750">
              <a:buFont typeface="Arial" charset="0"/>
              <a:buChar char="•"/>
            </a:pPr>
            <a:r>
              <a:rPr lang="en-US" sz="2000" dirty="0"/>
              <a:t>Cost: </a:t>
            </a:r>
            <a:r>
              <a:rPr lang="en-US" sz="2000" b="1" dirty="0"/>
              <a:t>4.8-6.3B 2012$ </a:t>
            </a:r>
            <a:r>
              <a:rPr lang="en-US" sz="2000" dirty="0"/>
              <a:t>(250 GeV)</a:t>
            </a:r>
            <a:endParaRPr lang="en-US" sz="2000" dirty="0">
              <a:cs typeface="Verdana"/>
            </a:endParaRPr>
          </a:p>
          <a:p>
            <a:pPr marL="285750" indent="-285750">
              <a:buFont typeface="Arial" charset="0"/>
              <a:buChar char="•"/>
            </a:pPr>
            <a:r>
              <a:rPr lang="en-US" sz="2000" dirty="0">
                <a:cs typeface="Verdana"/>
              </a:rPr>
              <a:t>May go forward if the Japanese government agrees to pay the bulk, and with sufficient support from Europe and USA. decision process has taken a long time</a:t>
            </a:r>
          </a:p>
        </p:txBody>
      </p:sp>
      <p:sp>
        <p:nvSpPr>
          <p:cNvPr id="8" name="Title 1"/>
          <p:cNvSpPr>
            <a:spLocks noGrp="1"/>
          </p:cNvSpPr>
          <p:nvPr>
            <p:ph type="title"/>
          </p:nvPr>
        </p:nvSpPr>
        <p:spPr>
          <a:xfrm>
            <a:off x="0" y="-400698"/>
            <a:ext cx="8229600" cy="1143000"/>
          </a:xfrm>
        </p:spPr>
        <p:txBody>
          <a:bodyPr>
            <a:normAutofit/>
          </a:bodyPr>
          <a:lstStyle/>
          <a:p>
            <a:pPr algn="l"/>
            <a:r>
              <a:rPr lang="en-US" sz="3200" dirty="0" smtClean="0">
                <a:latin typeface="+mn-lt"/>
              </a:rPr>
              <a:t>Linear</a:t>
            </a:r>
            <a:r>
              <a:rPr lang="en-US" sz="3200" dirty="0" smtClean="0"/>
              <a:t> Electron Positron Colliders: </a:t>
            </a:r>
            <a:r>
              <a:rPr lang="en-US" sz="3200" b="1" dirty="0" smtClean="0"/>
              <a:t>ILC</a:t>
            </a:r>
            <a:endParaRPr lang="en-US" sz="3200" b="1" dirty="0"/>
          </a:p>
        </p:txBody>
      </p:sp>
      <p:sp>
        <p:nvSpPr>
          <p:cNvPr id="9" name="TextBox 8"/>
          <p:cNvSpPr txBox="1"/>
          <p:nvPr/>
        </p:nvSpPr>
        <p:spPr>
          <a:xfrm>
            <a:off x="215900" y="520105"/>
            <a:ext cx="8928100" cy="923330"/>
          </a:xfrm>
          <a:prstGeom prst="rect">
            <a:avLst/>
          </a:prstGeom>
          <a:noFill/>
        </p:spPr>
        <p:txBody>
          <a:bodyPr wrap="square" rtlCol="0">
            <a:spAutoFit/>
          </a:bodyPr>
          <a:lstStyle/>
          <a:p>
            <a:r>
              <a:rPr lang="en-US" sz="2200" b="0" i="1" u="sng" dirty="0" smtClean="0">
                <a:latin typeface="Verdana"/>
                <a:cs typeface="Verdana"/>
              </a:rPr>
              <a:t>The International Linear Collider, </a:t>
            </a:r>
            <a:r>
              <a:rPr lang="en-US" sz="2200" i="1" u="sng" dirty="0" smtClean="0">
                <a:latin typeface="Verdana"/>
                <a:cs typeface="Verdana"/>
              </a:rPr>
              <a:t>ILC - Japan potential host</a:t>
            </a:r>
          </a:p>
          <a:p>
            <a:r>
              <a:rPr lang="en-US" sz="1600" dirty="0" smtClean="0">
                <a:latin typeface="Verdana"/>
                <a:cs typeface="Verdana"/>
              </a:rPr>
              <a:t>Superconducting 1.3 GHz cavities, 31.5 MV/m,</a:t>
            </a:r>
          </a:p>
          <a:p>
            <a:r>
              <a:rPr lang="en-US" sz="1600" b="1" dirty="0" smtClean="0">
                <a:latin typeface="Verdana"/>
                <a:cs typeface="Verdana"/>
              </a:rPr>
              <a:t>First stage </a:t>
            </a:r>
            <a:r>
              <a:rPr lang="en-US" sz="1600" b="1" dirty="0">
                <a:latin typeface="Verdana"/>
                <a:cs typeface="Verdana"/>
              </a:rPr>
              <a:t>250 GeV, 31 km. Upgradable to 1 TeV, ~50 km.</a:t>
            </a:r>
            <a:endParaRPr lang="en-US" sz="2000" b="1" dirty="0">
              <a:latin typeface="Verdana"/>
              <a:cs typeface="Verdana"/>
            </a:endParaRPr>
          </a:p>
        </p:txBody>
      </p:sp>
    </p:spTree>
    <p:extLst>
      <p:ext uri="{BB962C8B-B14F-4D97-AF65-F5344CB8AC3E}">
        <p14:creationId xmlns:p14="http://schemas.microsoft.com/office/powerpoint/2010/main" val="2641216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 xmlns:a16="http://schemas.microsoft.com/office/drawing/2014/main" id="{21466828-276D-2144-BC1C-29522FA08D61}"/>
              </a:ext>
            </a:extLst>
          </p:cNvPr>
          <p:cNvPicPr>
            <a:picLocks noChangeAspect="1"/>
          </p:cNvPicPr>
          <p:nvPr/>
        </p:nvPicPr>
        <p:blipFill rotWithShape="1">
          <a:blip r:embed="rId3">
            <a:extLst>
              <a:ext uri="{28A0092B-C50C-407E-A947-70E740481C1C}">
                <a14:useLocalDpi xmlns:a14="http://schemas.microsoft.com/office/drawing/2010/main" val="0"/>
              </a:ext>
            </a:extLst>
          </a:blip>
          <a:srcRect l="36803"/>
          <a:stretch/>
        </p:blipFill>
        <p:spPr>
          <a:xfrm>
            <a:off x="494516" y="1901276"/>
            <a:ext cx="3288726" cy="2871148"/>
          </a:xfrm>
          <a:prstGeom prst="rect">
            <a:avLst/>
          </a:prstGeom>
        </p:spPr>
      </p:pic>
      <p:sp>
        <p:nvSpPr>
          <p:cNvPr id="5" name="TextBox 4"/>
          <p:cNvSpPr txBox="1"/>
          <p:nvPr/>
        </p:nvSpPr>
        <p:spPr>
          <a:xfrm>
            <a:off x="1892347" y="0"/>
            <a:ext cx="5978944" cy="553998"/>
          </a:xfrm>
          <a:prstGeom prst="rect">
            <a:avLst/>
          </a:prstGeom>
          <a:noFill/>
        </p:spPr>
        <p:txBody>
          <a:bodyPr wrap="none" rtlCol="0">
            <a:spAutoFit/>
          </a:bodyPr>
          <a:lstStyle/>
          <a:p>
            <a:r>
              <a:rPr lang="en-US" sz="3000" b="1" dirty="0"/>
              <a:t>FCC-ee </a:t>
            </a:r>
            <a:r>
              <a:rPr lang="mr-IN" sz="3000" dirty="0"/>
              <a:t>–</a:t>
            </a:r>
            <a:r>
              <a:rPr lang="en-US" sz="3000" dirty="0"/>
              <a:t> an e- e+ collider as first step</a:t>
            </a:r>
          </a:p>
        </p:txBody>
      </p:sp>
      <p:pic>
        <p:nvPicPr>
          <p:cNvPr id="9" name="Picture 8"/>
          <p:cNvPicPr>
            <a:picLocks noChangeAspect="1"/>
          </p:cNvPicPr>
          <p:nvPr/>
        </p:nvPicPr>
        <p:blipFill>
          <a:blip r:embed="rId4"/>
          <a:stretch>
            <a:fillRect/>
          </a:stretch>
        </p:blipFill>
        <p:spPr>
          <a:xfrm>
            <a:off x="3492500" y="3206750"/>
            <a:ext cx="2159000" cy="444500"/>
          </a:xfrm>
          <a:prstGeom prst="rect">
            <a:avLst/>
          </a:prstGeom>
        </p:spPr>
      </p:pic>
      <p:pic>
        <p:nvPicPr>
          <p:cNvPr id="11" name="Picture 10"/>
          <p:cNvPicPr>
            <a:picLocks noChangeAspect="1"/>
          </p:cNvPicPr>
          <p:nvPr/>
        </p:nvPicPr>
        <p:blipFill>
          <a:blip r:embed="rId5"/>
          <a:stretch>
            <a:fillRect/>
          </a:stretch>
        </p:blipFill>
        <p:spPr>
          <a:xfrm>
            <a:off x="0" y="4757434"/>
            <a:ext cx="9144000" cy="2071688"/>
          </a:xfrm>
          <a:prstGeom prst="rect">
            <a:avLst/>
          </a:prstGeom>
          <a:ln>
            <a:solidFill>
              <a:srgbClr val="00B050"/>
            </a:solidFill>
          </a:ln>
        </p:spPr>
      </p:pic>
      <p:sp>
        <p:nvSpPr>
          <p:cNvPr id="8" name="TextBox 7"/>
          <p:cNvSpPr txBox="1"/>
          <p:nvPr/>
        </p:nvSpPr>
        <p:spPr>
          <a:xfrm>
            <a:off x="227248" y="674876"/>
            <a:ext cx="8916752" cy="1200329"/>
          </a:xfrm>
          <a:prstGeom prst="rect">
            <a:avLst/>
          </a:prstGeom>
          <a:solidFill>
            <a:srgbClr val="FFFFFF">
              <a:alpha val="50196"/>
            </a:srgbClr>
          </a:solidFill>
          <a:ln>
            <a:solidFill>
              <a:schemeClr val="tx1"/>
            </a:solidFill>
          </a:ln>
        </p:spPr>
        <p:txBody>
          <a:bodyPr wrap="square" rtlCol="0">
            <a:spAutoFit/>
          </a:bodyPr>
          <a:lstStyle/>
          <a:p>
            <a:r>
              <a:rPr lang="en-US" b="1" dirty="0"/>
              <a:t>Idea: </a:t>
            </a:r>
            <a:r>
              <a:rPr lang="en-US" dirty="0"/>
              <a:t>Use the FCC tunnel first for </a:t>
            </a:r>
            <a:r>
              <a:rPr lang="en-US" b="1" dirty="0"/>
              <a:t>e- e+ collisions</a:t>
            </a:r>
            <a:r>
              <a:rPr lang="en-US" dirty="0"/>
              <a:t>, up to 365 GeV (1.7 x LEP energy).  Charge adjusted to keep </a:t>
            </a:r>
            <a:r>
              <a:rPr lang="en-US" b="1" dirty="0"/>
              <a:t>synchrotron radiation loss at 100 MW </a:t>
            </a:r>
            <a:r>
              <a:rPr lang="en-US" dirty="0"/>
              <a:t>for all energies. </a:t>
            </a:r>
            <a:endParaRPr lang="en-US" dirty="0">
              <a:effectLst/>
            </a:endParaRPr>
          </a:p>
          <a:p>
            <a:r>
              <a:rPr lang="en-US" b="1" dirty="0"/>
              <a:t>No technological show stoppers</a:t>
            </a:r>
            <a:r>
              <a:rPr lang="en-US" dirty="0"/>
              <a:t>. Cost: </a:t>
            </a:r>
            <a:r>
              <a:rPr lang="en-US" b="1" dirty="0"/>
              <a:t>total 11.5 BCHF </a:t>
            </a:r>
            <a:r>
              <a:rPr lang="en-US" dirty="0"/>
              <a:t>(+/- 30</a:t>
            </a:r>
            <a:r>
              <a:rPr lang="en-US" b="1" dirty="0"/>
              <a:t>%).  </a:t>
            </a:r>
            <a:r>
              <a:rPr lang="en-US" dirty="0"/>
              <a:t>FCC magnet development in parallel.</a:t>
            </a:r>
          </a:p>
        </p:txBody>
      </p:sp>
      <p:sp>
        <p:nvSpPr>
          <p:cNvPr id="12" name="TextBox 11"/>
          <p:cNvSpPr txBox="1"/>
          <p:nvPr/>
        </p:nvSpPr>
        <p:spPr>
          <a:xfrm>
            <a:off x="5219174" y="1988369"/>
            <a:ext cx="2982355" cy="461665"/>
          </a:xfrm>
          <a:prstGeom prst="rect">
            <a:avLst/>
          </a:prstGeom>
          <a:noFill/>
        </p:spPr>
        <p:txBody>
          <a:bodyPr wrap="none" rtlCol="0">
            <a:spAutoFit/>
          </a:bodyPr>
          <a:lstStyle/>
          <a:p>
            <a:pPr algn="ctr"/>
            <a:r>
              <a:rPr lang="en-US" sz="2400" b="1" dirty="0"/>
              <a:t>Chinese ”FCC” studies</a:t>
            </a:r>
          </a:p>
        </p:txBody>
      </p:sp>
      <p:sp>
        <p:nvSpPr>
          <p:cNvPr id="4" name="TextBox 3"/>
          <p:cNvSpPr txBox="1"/>
          <p:nvPr/>
        </p:nvSpPr>
        <p:spPr>
          <a:xfrm>
            <a:off x="4480560" y="2408847"/>
            <a:ext cx="4127862" cy="2031325"/>
          </a:xfrm>
          <a:prstGeom prst="rect">
            <a:avLst/>
          </a:prstGeom>
          <a:noFill/>
        </p:spPr>
        <p:txBody>
          <a:bodyPr wrap="square" rtlCol="0">
            <a:spAutoFit/>
          </a:bodyPr>
          <a:lstStyle/>
          <a:p>
            <a:pPr marL="285750" indent="-285750">
              <a:buFont typeface="Arial" charset="0"/>
              <a:buChar char="•"/>
            </a:pPr>
            <a:r>
              <a:rPr lang="en-US" dirty="0"/>
              <a:t>Chinese has proposed a ”FCC-ee“ (CEPC) and a “FCC-hh” (SppS), to be built in China (2012)</a:t>
            </a:r>
          </a:p>
          <a:p>
            <a:pPr marL="285750" indent="-285750">
              <a:buFont typeface="Arial" charset="0"/>
              <a:buChar char="•"/>
            </a:pPr>
            <a:r>
              <a:rPr lang="en-US" dirty="0"/>
              <a:t>Would be very similar to the FCCs</a:t>
            </a:r>
          </a:p>
          <a:p>
            <a:pPr marL="285750" indent="-285750">
              <a:buFont typeface="Arial" charset="0"/>
              <a:buChar char="•"/>
            </a:pPr>
            <a:r>
              <a:rPr lang="en-US" dirty="0"/>
              <a:t>CEPC CDR finalized (2018)</a:t>
            </a:r>
          </a:p>
          <a:p>
            <a:pPr marL="285750" indent="-285750">
              <a:buFont typeface="Arial" charset="0"/>
              <a:buChar char="•"/>
            </a:pPr>
            <a:r>
              <a:rPr lang="en-US" dirty="0"/>
              <a:t>Funding not ensured</a:t>
            </a:r>
          </a:p>
          <a:p>
            <a:pPr marL="285750" indent="-285750">
              <a:buFont typeface="Arial" charset="0"/>
              <a:buChar char="•"/>
            </a:pPr>
            <a:r>
              <a:rPr lang="en-US" dirty="0"/>
              <a:t>Requires international cooperation</a:t>
            </a:r>
          </a:p>
        </p:txBody>
      </p:sp>
      <p:pic>
        <p:nvPicPr>
          <p:cNvPr id="2" name="Picture 1"/>
          <p:cNvPicPr>
            <a:picLocks noChangeAspect="1"/>
          </p:cNvPicPr>
          <p:nvPr/>
        </p:nvPicPr>
        <p:blipFill>
          <a:blip r:embed="rId6">
            <a:alphaModFix amt="56000"/>
          </a:blip>
          <a:stretch>
            <a:fillRect/>
          </a:stretch>
        </p:blipFill>
        <p:spPr>
          <a:xfrm>
            <a:off x="4657912" y="2034990"/>
            <a:ext cx="3334056" cy="2561730"/>
          </a:xfrm>
          <a:prstGeom prst="rect">
            <a:avLst/>
          </a:prstGeom>
        </p:spPr>
      </p:pic>
      <p:sp>
        <p:nvSpPr>
          <p:cNvPr id="3" name="Rectangle 2"/>
          <p:cNvSpPr/>
          <p:nvPr/>
        </p:nvSpPr>
        <p:spPr>
          <a:xfrm>
            <a:off x="4496059" y="1958774"/>
            <a:ext cx="3873026" cy="259772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extBox 5"/>
          <p:cNvSpPr txBox="1"/>
          <p:nvPr/>
        </p:nvSpPr>
        <p:spPr>
          <a:xfrm>
            <a:off x="1690872" y="2634713"/>
            <a:ext cx="836832" cy="369332"/>
          </a:xfrm>
          <a:prstGeom prst="rect">
            <a:avLst/>
          </a:prstGeom>
          <a:noFill/>
        </p:spPr>
        <p:txBody>
          <a:bodyPr wrap="none" rtlCol="0">
            <a:spAutoFit/>
          </a:bodyPr>
          <a:lstStyle/>
          <a:p>
            <a:r>
              <a:rPr lang="en-US" dirty="0"/>
              <a:t>FCC-ee</a:t>
            </a:r>
          </a:p>
        </p:txBody>
      </p:sp>
      <p:sp>
        <p:nvSpPr>
          <p:cNvPr id="7" name="TextBox 6"/>
          <p:cNvSpPr txBox="1"/>
          <p:nvPr/>
        </p:nvSpPr>
        <p:spPr>
          <a:xfrm>
            <a:off x="3071348" y="2423967"/>
            <a:ext cx="1444626" cy="369332"/>
          </a:xfrm>
          <a:prstGeom prst="rect">
            <a:avLst/>
          </a:prstGeom>
          <a:noFill/>
        </p:spPr>
        <p:txBody>
          <a:bodyPr wrap="none" rtlCol="0">
            <a:spAutoFit/>
          </a:bodyPr>
          <a:lstStyle/>
          <a:p>
            <a:r>
              <a:rPr lang="en-US" b="1" dirty="0"/>
              <a:t>98 km tunnel</a:t>
            </a:r>
          </a:p>
        </p:txBody>
      </p:sp>
    </p:spTree>
    <p:extLst>
      <p:ext uri="{BB962C8B-B14F-4D97-AF65-F5344CB8AC3E}">
        <p14:creationId xmlns:p14="http://schemas.microsoft.com/office/powerpoint/2010/main" val="1926944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a:stretch>
            <a:fillRect/>
          </a:stretch>
        </p:blipFill>
        <p:spPr>
          <a:xfrm>
            <a:off x="7083736" y="5544227"/>
            <a:ext cx="2060264" cy="1181018"/>
          </a:xfrm>
          <a:prstGeom prst="rect">
            <a:avLst/>
          </a:prstGeom>
        </p:spPr>
      </p:pic>
      <p:sp>
        <p:nvSpPr>
          <p:cNvPr id="4" name="TextBox 3"/>
          <p:cNvSpPr txBox="1"/>
          <p:nvPr/>
        </p:nvSpPr>
        <p:spPr>
          <a:xfrm>
            <a:off x="0" y="0"/>
            <a:ext cx="7904136" cy="1969770"/>
          </a:xfrm>
          <a:prstGeom prst="rect">
            <a:avLst/>
          </a:prstGeom>
          <a:noFill/>
        </p:spPr>
        <p:txBody>
          <a:bodyPr wrap="square" rtlCol="0">
            <a:spAutoFit/>
          </a:bodyPr>
          <a:lstStyle/>
          <a:p>
            <a:r>
              <a:rPr lang="en-US" sz="3200" b="1" dirty="0"/>
              <a:t>AWAKE: proton-driven plasma</a:t>
            </a:r>
          </a:p>
          <a:p>
            <a:r>
              <a:rPr lang="en-US" dirty="0"/>
              <a:t>Full reuse of the CERN accelerator complex</a:t>
            </a:r>
          </a:p>
          <a:p>
            <a:endParaRPr lang="en-US" dirty="0"/>
          </a:p>
          <a:p>
            <a:endParaRPr lang="en-US" dirty="0"/>
          </a:p>
          <a:p>
            <a:endParaRPr lang="en-US" dirty="0"/>
          </a:p>
          <a:p>
            <a:endParaRPr lang="en-US" dirty="0"/>
          </a:p>
        </p:txBody>
      </p:sp>
      <p:pic>
        <p:nvPicPr>
          <p:cNvPr id="3" name="Picture 2"/>
          <p:cNvPicPr>
            <a:picLocks noChangeAspect="1"/>
          </p:cNvPicPr>
          <p:nvPr/>
        </p:nvPicPr>
        <p:blipFill>
          <a:blip r:embed="rId3"/>
          <a:stretch>
            <a:fillRect/>
          </a:stretch>
        </p:blipFill>
        <p:spPr>
          <a:xfrm>
            <a:off x="222780" y="5390565"/>
            <a:ext cx="4849630" cy="1413061"/>
          </a:xfrm>
          <a:prstGeom prst="rect">
            <a:avLst/>
          </a:prstGeom>
        </p:spPr>
      </p:pic>
      <p:sp>
        <p:nvSpPr>
          <p:cNvPr id="5" name="TextBox 4"/>
          <p:cNvSpPr txBox="1"/>
          <p:nvPr/>
        </p:nvSpPr>
        <p:spPr>
          <a:xfrm>
            <a:off x="157520" y="3313310"/>
            <a:ext cx="3360067" cy="461665"/>
          </a:xfrm>
          <a:prstGeom prst="rect">
            <a:avLst/>
          </a:prstGeom>
          <a:noFill/>
        </p:spPr>
        <p:txBody>
          <a:bodyPr wrap="square" rtlCol="0">
            <a:spAutoFit/>
          </a:bodyPr>
          <a:lstStyle/>
          <a:p>
            <a:r>
              <a:rPr lang="en-US" sz="1200" dirty="0" smtClean="0"/>
              <a:t>AWAKE is installed at the</a:t>
            </a:r>
            <a:r>
              <a:rPr lang="en-US" sz="1200" dirty="0"/>
              <a:t> </a:t>
            </a:r>
            <a:r>
              <a:rPr lang="en-US" sz="1200" dirty="0" smtClean="0"/>
              <a:t>CNGS beam line.  An SPS bunch drives the plasma.</a:t>
            </a:r>
            <a:endParaRPr lang="en-US" sz="1200" dirty="0"/>
          </a:p>
        </p:txBody>
      </p:sp>
      <p:pic>
        <p:nvPicPr>
          <p:cNvPr id="6" name="Picture 5"/>
          <p:cNvPicPr>
            <a:picLocks noChangeAspect="1"/>
          </p:cNvPicPr>
          <p:nvPr/>
        </p:nvPicPr>
        <p:blipFill>
          <a:blip r:embed="rId4"/>
          <a:stretch>
            <a:fillRect/>
          </a:stretch>
        </p:blipFill>
        <p:spPr>
          <a:xfrm>
            <a:off x="4484914" y="501227"/>
            <a:ext cx="4598124" cy="2983923"/>
          </a:xfrm>
          <a:prstGeom prst="rect">
            <a:avLst/>
          </a:prstGeom>
          <a:ln>
            <a:solidFill>
              <a:schemeClr val="accent1"/>
            </a:solidFill>
          </a:ln>
        </p:spPr>
      </p:pic>
      <p:pic>
        <p:nvPicPr>
          <p:cNvPr id="17" name="Picture 16"/>
          <p:cNvPicPr>
            <a:picLocks noChangeAspect="1"/>
          </p:cNvPicPr>
          <p:nvPr/>
        </p:nvPicPr>
        <p:blipFill>
          <a:blip r:embed="rId5"/>
          <a:stretch>
            <a:fillRect/>
          </a:stretch>
        </p:blipFill>
        <p:spPr>
          <a:xfrm>
            <a:off x="6377969" y="3750892"/>
            <a:ext cx="1735899" cy="1732220"/>
          </a:xfrm>
          <a:prstGeom prst="rect">
            <a:avLst/>
          </a:prstGeom>
        </p:spPr>
      </p:pic>
      <p:sp>
        <p:nvSpPr>
          <p:cNvPr id="18" name="TextBox 17"/>
          <p:cNvSpPr txBox="1"/>
          <p:nvPr/>
        </p:nvSpPr>
        <p:spPr>
          <a:xfrm>
            <a:off x="5241737" y="5736453"/>
            <a:ext cx="2239041" cy="830997"/>
          </a:xfrm>
          <a:prstGeom prst="rect">
            <a:avLst/>
          </a:prstGeom>
          <a:noFill/>
        </p:spPr>
        <p:txBody>
          <a:bodyPr wrap="square" rtlCol="0">
            <a:spAutoFit/>
          </a:bodyPr>
          <a:lstStyle/>
          <a:p>
            <a:r>
              <a:rPr lang="en-US" sz="1200" i="1" dirty="0" smtClean="0"/>
              <a:t>Using an LHC bunch as driver, Multi TeV- electron could be produced in a few km, and collided with another LHC bunch</a:t>
            </a:r>
          </a:p>
        </p:txBody>
      </p:sp>
      <p:sp>
        <p:nvSpPr>
          <p:cNvPr id="19" name="TextBox 18"/>
          <p:cNvSpPr txBox="1"/>
          <p:nvPr/>
        </p:nvSpPr>
        <p:spPr>
          <a:xfrm>
            <a:off x="6658898" y="6689681"/>
            <a:ext cx="3620273" cy="338554"/>
          </a:xfrm>
          <a:prstGeom prst="rect">
            <a:avLst/>
          </a:prstGeom>
          <a:noFill/>
        </p:spPr>
        <p:txBody>
          <a:bodyPr wrap="square" rtlCol="0">
            <a:spAutoFit/>
          </a:bodyPr>
          <a:lstStyle/>
          <a:p>
            <a:pPr lvl="0"/>
            <a:r>
              <a:rPr lang="en-GB" sz="800" b="1" dirty="0"/>
              <a:t>M. Wing, </a:t>
            </a:r>
            <a:r>
              <a:rPr lang="pt-BR" sz="800" b="1" dirty="0"/>
              <a:t>Phil. Trans. R. Soc. A 377: 20180185 (2019)</a:t>
            </a:r>
          </a:p>
          <a:p>
            <a:endParaRPr lang="en-US" sz="800" b="1" dirty="0"/>
          </a:p>
        </p:txBody>
      </p:sp>
      <p:sp>
        <p:nvSpPr>
          <p:cNvPr id="22" name="TextBox 21"/>
          <p:cNvSpPr txBox="1"/>
          <p:nvPr/>
        </p:nvSpPr>
        <p:spPr>
          <a:xfrm>
            <a:off x="5575267" y="3456235"/>
            <a:ext cx="3110147" cy="215444"/>
          </a:xfrm>
          <a:prstGeom prst="rect">
            <a:avLst/>
          </a:prstGeom>
          <a:noFill/>
        </p:spPr>
        <p:txBody>
          <a:bodyPr wrap="none" rtlCol="0">
            <a:spAutoFit/>
          </a:bodyPr>
          <a:lstStyle/>
          <a:p>
            <a:r>
              <a:rPr lang="en-GB" sz="800" b="1" dirty="0"/>
              <a:t>E. Adli et al. (The AWAKE collaboration),</a:t>
            </a:r>
            <a:r>
              <a:rPr lang="en-GB" sz="800" b="1" dirty="0">
                <a:effectLst/>
              </a:rPr>
              <a:t> </a:t>
            </a:r>
            <a:r>
              <a:rPr lang="en-US" sz="800" b="1" dirty="0"/>
              <a:t>Nature 561, </a:t>
            </a:r>
            <a:r>
              <a:rPr lang="en-GB" sz="800" b="1" dirty="0"/>
              <a:t>363–367 (2018)</a:t>
            </a:r>
            <a:endParaRPr lang="en-US" sz="800" b="1" dirty="0"/>
          </a:p>
        </p:txBody>
      </p:sp>
      <p:pic>
        <p:nvPicPr>
          <p:cNvPr id="2" name="Picture 1"/>
          <p:cNvPicPr>
            <a:picLocks noChangeAspect="1"/>
          </p:cNvPicPr>
          <p:nvPr/>
        </p:nvPicPr>
        <p:blipFill>
          <a:blip r:embed="rId6"/>
          <a:stretch>
            <a:fillRect/>
          </a:stretch>
        </p:blipFill>
        <p:spPr>
          <a:xfrm>
            <a:off x="517639" y="963157"/>
            <a:ext cx="2999948" cy="2223402"/>
          </a:xfrm>
          <a:prstGeom prst="rect">
            <a:avLst/>
          </a:prstGeom>
        </p:spPr>
      </p:pic>
      <p:pic>
        <p:nvPicPr>
          <p:cNvPr id="23" name="Picture 22"/>
          <p:cNvPicPr>
            <a:picLocks noChangeAspect="1"/>
          </p:cNvPicPr>
          <p:nvPr/>
        </p:nvPicPr>
        <p:blipFill>
          <a:blip r:embed="rId7"/>
          <a:stretch>
            <a:fillRect/>
          </a:stretch>
        </p:blipFill>
        <p:spPr>
          <a:xfrm>
            <a:off x="3517588" y="3624391"/>
            <a:ext cx="1890436" cy="1745548"/>
          </a:xfrm>
          <a:prstGeom prst="rect">
            <a:avLst/>
          </a:prstGeom>
        </p:spPr>
      </p:pic>
      <p:cxnSp>
        <p:nvCxnSpPr>
          <p:cNvPr id="25" name="Straight Arrow Connector 24"/>
          <p:cNvCxnSpPr/>
          <p:nvPr/>
        </p:nvCxnSpPr>
        <p:spPr>
          <a:xfrm flipV="1">
            <a:off x="3049837" y="4193172"/>
            <a:ext cx="1621316" cy="3749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1837553" y="4131955"/>
            <a:ext cx="1472527" cy="646331"/>
          </a:xfrm>
          <a:prstGeom prst="rect">
            <a:avLst/>
          </a:prstGeom>
          <a:noFill/>
        </p:spPr>
        <p:txBody>
          <a:bodyPr wrap="square" rtlCol="0">
            <a:spAutoFit/>
          </a:bodyPr>
          <a:lstStyle/>
          <a:p>
            <a:r>
              <a:rPr lang="en-US" sz="1200" dirty="0"/>
              <a:t>Electrons plasma-accelerated</a:t>
            </a:r>
          </a:p>
          <a:p>
            <a:r>
              <a:rPr lang="en-US" sz="1200" dirty="0"/>
              <a:t>by SPS protons</a:t>
            </a:r>
          </a:p>
        </p:txBody>
      </p:sp>
    </p:spTree>
    <p:extLst>
      <p:ext uri="{BB962C8B-B14F-4D97-AF65-F5344CB8AC3E}">
        <p14:creationId xmlns:p14="http://schemas.microsoft.com/office/powerpoint/2010/main" val="885813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5218843" y="2135006"/>
            <a:ext cx="2822688" cy="1679374"/>
          </a:xfrm>
          <a:prstGeom prst="rect">
            <a:avLst/>
          </a:prstGeom>
        </p:spPr>
      </p:pic>
      <p:pic>
        <p:nvPicPr>
          <p:cNvPr id="4" name="Picture 3"/>
          <p:cNvPicPr>
            <a:picLocks noChangeAspect="1"/>
          </p:cNvPicPr>
          <p:nvPr/>
        </p:nvPicPr>
        <p:blipFill>
          <a:blip r:embed="rId4"/>
          <a:stretch>
            <a:fillRect/>
          </a:stretch>
        </p:blipFill>
        <p:spPr>
          <a:xfrm>
            <a:off x="1118420" y="3814380"/>
            <a:ext cx="3317771" cy="2469350"/>
          </a:xfrm>
          <a:prstGeom prst="rect">
            <a:avLst/>
          </a:prstGeom>
        </p:spPr>
      </p:pic>
      <p:sp>
        <p:nvSpPr>
          <p:cNvPr id="6" name="Rectangle 5"/>
          <p:cNvSpPr/>
          <p:nvPr/>
        </p:nvSpPr>
        <p:spPr>
          <a:xfrm>
            <a:off x="603198" y="6240492"/>
            <a:ext cx="7993124" cy="923330"/>
          </a:xfrm>
          <a:prstGeom prst="rect">
            <a:avLst/>
          </a:prstGeom>
        </p:spPr>
        <p:txBody>
          <a:bodyPr wrap="square">
            <a:spAutoFit/>
          </a:bodyPr>
          <a:lstStyle/>
          <a:p>
            <a:pPr algn="ctr"/>
            <a:r>
              <a:rPr lang="en-US" dirty="0">
                <a:effectLst/>
              </a:rPr>
              <a:t>The Standard Model is a relativistic quantum-field theory, consistent and predictive. It describes all phenomena accessible at colliders. </a:t>
            </a:r>
          </a:p>
          <a:p>
            <a:pPr algn="ctr"/>
            <a:endParaRPr lang="en-US" dirty="0"/>
          </a:p>
        </p:txBody>
      </p:sp>
      <p:pic>
        <p:nvPicPr>
          <p:cNvPr id="8" name="Picture 7"/>
          <p:cNvPicPr>
            <a:picLocks noChangeAspect="1"/>
          </p:cNvPicPr>
          <p:nvPr/>
        </p:nvPicPr>
        <p:blipFill>
          <a:blip r:embed="rId5"/>
          <a:stretch>
            <a:fillRect/>
          </a:stretch>
        </p:blipFill>
        <p:spPr>
          <a:xfrm>
            <a:off x="4549516" y="549207"/>
            <a:ext cx="2614574" cy="1749090"/>
          </a:xfrm>
          <a:prstGeom prst="rect">
            <a:avLst/>
          </a:prstGeom>
        </p:spPr>
      </p:pic>
      <p:pic>
        <p:nvPicPr>
          <p:cNvPr id="2" name="Picture 1"/>
          <p:cNvPicPr>
            <a:picLocks noChangeAspect="1"/>
          </p:cNvPicPr>
          <p:nvPr/>
        </p:nvPicPr>
        <p:blipFill>
          <a:blip r:embed="rId6"/>
          <a:stretch>
            <a:fillRect/>
          </a:stretch>
        </p:blipFill>
        <p:spPr>
          <a:xfrm>
            <a:off x="328613" y="466074"/>
            <a:ext cx="3774499" cy="3211288"/>
          </a:xfrm>
          <a:prstGeom prst="rect">
            <a:avLst/>
          </a:prstGeom>
        </p:spPr>
      </p:pic>
      <p:sp>
        <p:nvSpPr>
          <p:cNvPr id="3" name="TextBox 2"/>
          <p:cNvSpPr txBox="1"/>
          <p:nvPr/>
        </p:nvSpPr>
        <p:spPr>
          <a:xfrm>
            <a:off x="2777306" y="-62077"/>
            <a:ext cx="3644909" cy="584775"/>
          </a:xfrm>
          <a:prstGeom prst="rect">
            <a:avLst/>
          </a:prstGeom>
          <a:noFill/>
        </p:spPr>
        <p:txBody>
          <a:bodyPr wrap="none" rtlCol="0">
            <a:spAutoFit/>
          </a:bodyPr>
          <a:lstStyle/>
          <a:p>
            <a:r>
              <a:rPr lang="en-US" sz="3200" b="1" dirty="0"/>
              <a:t>The Standard Model</a:t>
            </a:r>
          </a:p>
        </p:txBody>
      </p:sp>
      <p:sp>
        <p:nvSpPr>
          <p:cNvPr id="14" name="TextBox 13"/>
          <p:cNvSpPr txBox="1"/>
          <p:nvPr/>
        </p:nvSpPr>
        <p:spPr>
          <a:xfrm>
            <a:off x="872990" y="3601041"/>
            <a:ext cx="1068113" cy="276999"/>
          </a:xfrm>
          <a:prstGeom prst="rect">
            <a:avLst/>
          </a:prstGeom>
          <a:noFill/>
        </p:spPr>
        <p:txBody>
          <a:bodyPr wrap="none" rtlCol="0">
            <a:spAutoFit/>
          </a:bodyPr>
          <a:lstStyle/>
          <a:p>
            <a:r>
              <a:rPr lang="en-US" sz="1200" dirty="0"/>
              <a:t>+ antiparticles</a:t>
            </a:r>
          </a:p>
        </p:txBody>
      </p:sp>
      <p:sp>
        <p:nvSpPr>
          <p:cNvPr id="15" name="TextBox 14"/>
          <p:cNvSpPr txBox="1"/>
          <p:nvPr/>
        </p:nvSpPr>
        <p:spPr>
          <a:xfrm>
            <a:off x="3027059" y="3614325"/>
            <a:ext cx="548548" cy="200055"/>
          </a:xfrm>
          <a:prstGeom prst="rect">
            <a:avLst/>
          </a:prstGeom>
          <a:noFill/>
        </p:spPr>
        <p:txBody>
          <a:bodyPr wrap="none" rtlCol="0">
            <a:spAutoFit/>
          </a:bodyPr>
          <a:lstStyle/>
          <a:p>
            <a:r>
              <a:rPr lang="en-US" sz="700" dirty="0"/>
              <a:t>Wikipedia</a:t>
            </a:r>
          </a:p>
        </p:txBody>
      </p:sp>
      <p:sp>
        <p:nvSpPr>
          <p:cNvPr id="5" name="TextBox 4"/>
          <p:cNvSpPr txBox="1"/>
          <p:nvPr/>
        </p:nvSpPr>
        <p:spPr>
          <a:xfrm>
            <a:off x="5280849" y="3975406"/>
            <a:ext cx="3891914" cy="2308324"/>
          </a:xfrm>
          <a:prstGeom prst="rect">
            <a:avLst/>
          </a:prstGeom>
          <a:noFill/>
        </p:spPr>
        <p:txBody>
          <a:bodyPr wrap="square" rtlCol="0">
            <a:spAutoFit/>
          </a:bodyPr>
          <a:lstStyle/>
          <a:p>
            <a:r>
              <a:rPr lang="en-US" b="1" dirty="0"/>
              <a:t>Unanswered questions:</a:t>
            </a:r>
          </a:p>
          <a:p>
            <a:pPr marL="285750" indent="-285750">
              <a:buFont typeface="Arial" charset="0"/>
              <a:buChar char="•"/>
            </a:pPr>
            <a:r>
              <a:rPr lang="en-US" b="1" dirty="0"/>
              <a:t>Three families? 19+7 free parameters? </a:t>
            </a:r>
          </a:p>
          <a:p>
            <a:pPr marL="285750" indent="-285750">
              <a:buFont typeface="Arial" charset="0"/>
              <a:buChar char="•"/>
            </a:pPr>
            <a:r>
              <a:rPr lang="en-US" b="1" dirty="0"/>
              <a:t>Nature of the Higgs field?</a:t>
            </a:r>
          </a:p>
          <a:p>
            <a:pPr marL="285750" indent="-285750">
              <a:buFont typeface="Arial" charset="0"/>
              <a:buChar char="•"/>
            </a:pPr>
            <a:r>
              <a:rPr lang="en-US" dirty="0"/>
              <a:t>Anti-matter</a:t>
            </a:r>
          </a:p>
          <a:p>
            <a:pPr marL="285750" indent="-285750">
              <a:buFont typeface="Arial" charset="0"/>
              <a:buChar char="•"/>
            </a:pPr>
            <a:r>
              <a:rPr lang="en-US" dirty="0"/>
              <a:t>Dark matter</a:t>
            </a:r>
          </a:p>
          <a:p>
            <a:pPr marL="285750" indent="-285750">
              <a:buFont typeface="Arial" charset="0"/>
              <a:buChar char="•"/>
            </a:pPr>
            <a:r>
              <a:rPr lang="en-US" dirty="0"/>
              <a:t>...</a:t>
            </a:r>
          </a:p>
          <a:p>
            <a:endParaRPr lang="en-US"/>
          </a:p>
        </p:txBody>
      </p:sp>
      <p:sp>
        <p:nvSpPr>
          <p:cNvPr id="16" name="TextBox 15"/>
          <p:cNvSpPr txBox="1"/>
          <p:nvPr/>
        </p:nvSpPr>
        <p:spPr>
          <a:xfrm>
            <a:off x="4549516" y="5956865"/>
            <a:ext cx="4896860" cy="400110"/>
          </a:xfrm>
          <a:prstGeom prst="rect">
            <a:avLst/>
          </a:prstGeom>
          <a:noFill/>
        </p:spPr>
        <p:txBody>
          <a:bodyPr wrap="square" rtlCol="0">
            <a:spAutoFit/>
          </a:bodyPr>
          <a:lstStyle/>
          <a:p>
            <a:r>
              <a:rPr lang="en-US" sz="2000" b="1" dirty="0">
                <a:solidFill>
                  <a:srgbClr val="FF0000"/>
                </a:solidFill>
              </a:rPr>
              <a:t>Experimental results required to guide us!</a:t>
            </a:r>
          </a:p>
        </p:txBody>
      </p:sp>
    </p:spTree>
    <p:extLst>
      <p:ext uri="{BB962C8B-B14F-4D97-AF65-F5344CB8AC3E}">
        <p14:creationId xmlns:p14="http://schemas.microsoft.com/office/powerpoint/2010/main" val="12707329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4"/>
          <p:cNvGrpSpPr>
            <a:grpSpLocks/>
          </p:cNvGrpSpPr>
          <p:nvPr/>
        </p:nvGrpSpPr>
        <p:grpSpPr bwMode="auto">
          <a:xfrm>
            <a:off x="359793" y="594686"/>
            <a:ext cx="8561151" cy="960844"/>
            <a:chOff x="138" y="1912"/>
            <a:chExt cx="5500" cy="582"/>
          </a:xfrm>
        </p:grpSpPr>
        <p:sp>
          <p:nvSpPr>
            <p:cNvPr id="5" name="Line 75"/>
            <p:cNvSpPr>
              <a:spLocks noChangeShapeType="1"/>
            </p:cNvSpPr>
            <p:nvPr/>
          </p:nvSpPr>
          <p:spPr bwMode="auto">
            <a:xfrm>
              <a:off x="2640" y="1912"/>
              <a:ext cx="237" cy="367"/>
            </a:xfrm>
            <a:prstGeom prst="line">
              <a:avLst/>
            </a:prstGeom>
            <a:noFill/>
            <a:ln w="0">
              <a:solidFill>
                <a:srgbClr val="99CCFF"/>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6" name="Line 76"/>
            <p:cNvSpPr>
              <a:spLocks noChangeShapeType="1"/>
            </p:cNvSpPr>
            <p:nvPr/>
          </p:nvSpPr>
          <p:spPr bwMode="auto">
            <a:xfrm flipH="1" flipV="1">
              <a:off x="2877" y="2279"/>
              <a:ext cx="161" cy="0"/>
            </a:xfrm>
            <a:prstGeom prst="line">
              <a:avLst/>
            </a:prstGeom>
            <a:noFill/>
            <a:ln w="0">
              <a:solidFill>
                <a:srgbClr val="FF66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7" name="Line 77"/>
            <p:cNvSpPr>
              <a:spLocks noChangeShapeType="1"/>
            </p:cNvSpPr>
            <p:nvPr/>
          </p:nvSpPr>
          <p:spPr bwMode="auto">
            <a:xfrm>
              <a:off x="2705" y="2279"/>
              <a:ext cx="172" cy="0"/>
            </a:xfrm>
            <a:prstGeom prst="line">
              <a:avLst/>
            </a:prstGeom>
            <a:noFill/>
            <a:ln w="0">
              <a:solidFill>
                <a:srgbClr val="009999"/>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8" name="Line 78"/>
            <p:cNvSpPr>
              <a:spLocks noChangeShapeType="1"/>
            </p:cNvSpPr>
            <p:nvPr/>
          </p:nvSpPr>
          <p:spPr bwMode="auto">
            <a:xfrm>
              <a:off x="2640" y="2041"/>
              <a:ext cx="237" cy="238"/>
            </a:xfrm>
            <a:prstGeom prst="line">
              <a:avLst/>
            </a:prstGeom>
            <a:noFill/>
            <a:ln w="0">
              <a:solidFill>
                <a:srgbClr val="FF66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9" name="Line 79"/>
            <p:cNvSpPr>
              <a:spLocks noChangeShapeType="1"/>
            </p:cNvSpPr>
            <p:nvPr/>
          </p:nvSpPr>
          <p:spPr bwMode="auto">
            <a:xfrm>
              <a:off x="2793" y="1996"/>
              <a:ext cx="84" cy="283"/>
            </a:xfrm>
            <a:prstGeom prst="line">
              <a:avLst/>
            </a:prstGeom>
            <a:noFill/>
            <a:ln w="0">
              <a:solidFill>
                <a:srgbClr val="00FF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10" name="Line 80"/>
            <p:cNvSpPr>
              <a:spLocks noChangeShapeType="1"/>
            </p:cNvSpPr>
            <p:nvPr/>
          </p:nvSpPr>
          <p:spPr bwMode="auto">
            <a:xfrm flipH="1">
              <a:off x="2793" y="2279"/>
              <a:ext cx="84" cy="137"/>
            </a:xfrm>
            <a:prstGeom prst="line">
              <a:avLst/>
            </a:prstGeom>
            <a:noFill/>
            <a:ln w="0">
              <a:solidFill>
                <a:srgbClr val="0000FF"/>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11" name="Line 81"/>
            <p:cNvSpPr>
              <a:spLocks noChangeShapeType="1"/>
            </p:cNvSpPr>
            <p:nvPr/>
          </p:nvSpPr>
          <p:spPr bwMode="auto">
            <a:xfrm>
              <a:off x="2877" y="2279"/>
              <a:ext cx="102" cy="215"/>
            </a:xfrm>
            <a:prstGeom prst="line">
              <a:avLst/>
            </a:prstGeom>
            <a:noFill/>
            <a:ln w="0">
              <a:solidFill>
                <a:srgbClr val="FF00FF"/>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12" name="Line 82"/>
            <p:cNvSpPr>
              <a:spLocks noChangeShapeType="1"/>
            </p:cNvSpPr>
            <p:nvPr/>
          </p:nvSpPr>
          <p:spPr bwMode="auto">
            <a:xfrm>
              <a:off x="2877" y="2279"/>
              <a:ext cx="102" cy="95"/>
            </a:xfrm>
            <a:prstGeom prst="line">
              <a:avLst/>
            </a:prstGeom>
            <a:noFill/>
            <a:ln w="0">
              <a:solidFill>
                <a:srgbClr val="FF00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13" name="Rectangle 83"/>
            <p:cNvSpPr>
              <a:spLocks noChangeArrowheads="1"/>
            </p:cNvSpPr>
            <p:nvPr/>
          </p:nvSpPr>
          <p:spPr bwMode="auto">
            <a:xfrm>
              <a:off x="2321" y="1945"/>
              <a:ext cx="452" cy="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0">
                  <a:solidFill>
                    <a:srgbClr val="000000"/>
                  </a:solidFill>
                  <a:miter lim="800000"/>
                  <a:headEnd/>
                  <a:tailEnd/>
                </a14:hiddenLine>
              </a:ext>
            </a:extLst>
          </p:spPr>
          <p:txBody>
            <a:bodyPr wrap="none">
              <a:spAutoFit/>
            </a:bodyPr>
            <a:lstStyle/>
            <a:p>
              <a:pPr algn="ctr" eaLnBrk="0" hangingPunct="0"/>
              <a:r>
                <a:rPr lang="en-US" sz="1200" dirty="0">
                  <a:solidFill>
                    <a:srgbClr val="009999"/>
                  </a:solidFill>
                  <a:latin typeface="Comic Sans MS" charset="0"/>
                </a:rPr>
                <a:t>e+</a:t>
              </a:r>
            </a:p>
          </p:txBody>
        </p:sp>
        <p:sp>
          <p:nvSpPr>
            <p:cNvPr id="14" name="Rectangle 84"/>
            <p:cNvSpPr>
              <a:spLocks noChangeArrowheads="1"/>
            </p:cNvSpPr>
            <p:nvPr/>
          </p:nvSpPr>
          <p:spPr bwMode="auto">
            <a:xfrm>
              <a:off x="3001" y="1934"/>
              <a:ext cx="452" cy="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0">
                  <a:solidFill>
                    <a:srgbClr val="000000"/>
                  </a:solidFill>
                  <a:miter lim="800000"/>
                  <a:headEnd/>
                  <a:tailEnd/>
                </a14:hiddenLine>
              </a:ext>
            </a:extLst>
          </p:spPr>
          <p:txBody>
            <a:bodyPr wrap="none">
              <a:spAutoFit/>
            </a:bodyPr>
            <a:lstStyle/>
            <a:p>
              <a:pPr algn="ctr" eaLnBrk="0" hangingPunct="0"/>
              <a:r>
                <a:rPr lang="en-US" sz="1200" dirty="0">
                  <a:solidFill>
                    <a:srgbClr val="FF6600"/>
                  </a:solidFill>
                  <a:latin typeface="Comic Sans MS" charset="0"/>
                </a:rPr>
                <a:t>e-</a:t>
              </a:r>
            </a:p>
          </p:txBody>
        </p:sp>
        <p:sp>
          <p:nvSpPr>
            <p:cNvPr id="15" name="Rectangle 85"/>
            <p:cNvSpPr>
              <a:spLocks noChangeArrowheads="1"/>
            </p:cNvSpPr>
            <p:nvPr/>
          </p:nvSpPr>
          <p:spPr bwMode="auto">
            <a:xfrm>
              <a:off x="2548" y="2265"/>
              <a:ext cx="170"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pPr algn="ctr"/>
              <a:endParaRPr lang="en-GB" dirty="0"/>
            </a:p>
          </p:txBody>
        </p:sp>
        <p:sp>
          <p:nvSpPr>
            <p:cNvPr id="16" name="Line 86"/>
            <p:cNvSpPr>
              <a:spLocks noChangeShapeType="1"/>
            </p:cNvSpPr>
            <p:nvPr/>
          </p:nvSpPr>
          <p:spPr bwMode="auto">
            <a:xfrm>
              <a:off x="364" y="2265"/>
              <a:ext cx="312" cy="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17" name="Rectangle 87"/>
            <p:cNvSpPr>
              <a:spLocks noChangeArrowheads="1"/>
            </p:cNvSpPr>
            <p:nvPr/>
          </p:nvSpPr>
          <p:spPr bwMode="auto">
            <a:xfrm>
              <a:off x="251" y="2265"/>
              <a:ext cx="397"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pPr algn="ctr"/>
              <a:endParaRPr lang="en-GB" dirty="0"/>
            </a:p>
          </p:txBody>
        </p:sp>
        <p:sp>
          <p:nvSpPr>
            <p:cNvPr id="18" name="AutoShape 88"/>
            <p:cNvSpPr>
              <a:spLocks noChangeArrowheads="1"/>
            </p:cNvSpPr>
            <p:nvPr/>
          </p:nvSpPr>
          <p:spPr bwMode="auto">
            <a:xfrm>
              <a:off x="2547" y="2209"/>
              <a:ext cx="52" cy="14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lgn="ctr">
                <a:defRPr/>
              </a:pPr>
              <a:endParaRPr lang="en-US" dirty="0">
                <a:cs typeface="Arial" charset="0"/>
              </a:endParaRPr>
            </a:p>
          </p:txBody>
        </p:sp>
        <p:sp>
          <p:nvSpPr>
            <p:cNvPr id="19" name="AutoShape 89"/>
            <p:cNvSpPr>
              <a:spLocks noChangeArrowheads="1"/>
            </p:cNvSpPr>
            <p:nvPr/>
          </p:nvSpPr>
          <p:spPr bwMode="auto">
            <a:xfrm>
              <a:off x="2632" y="2209"/>
              <a:ext cx="57" cy="14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lgn="ctr">
                <a:defRPr/>
              </a:pPr>
              <a:endParaRPr lang="en-US" dirty="0">
                <a:cs typeface="Arial" charset="0"/>
              </a:endParaRPr>
            </a:p>
          </p:txBody>
        </p:sp>
        <p:sp>
          <p:nvSpPr>
            <p:cNvPr id="20" name="AutoShape 90"/>
            <p:cNvSpPr>
              <a:spLocks noChangeArrowheads="1"/>
            </p:cNvSpPr>
            <p:nvPr/>
          </p:nvSpPr>
          <p:spPr bwMode="auto">
            <a:xfrm>
              <a:off x="336" y="2010"/>
              <a:ext cx="283" cy="28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29 w 21600"/>
                <a:gd name="T25" fmla="*/ 3194 h 21600"/>
                <a:gd name="T26" fmla="*/ 18471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US" dirty="0"/>
            </a:p>
          </p:txBody>
        </p:sp>
        <p:sp>
          <p:nvSpPr>
            <p:cNvPr id="21" name="AutoShape 91"/>
            <p:cNvSpPr>
              <a:spLocks noChangeArrowheads="1"/>
            </p:cNvSpPr>
            <p:nvPr/>
          </p:nvSpPr>
          <p:spPr bwMode="auto">
            <a:xfrm>
              <a:off x="138" y="2209"/>
              <a:ext cx="142" cy="141"/>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p>
              <a:pPr algn="ctr"/>
              <a:endParaRPr lang="en-GB" dirty="0"/>
            </a:p>
          </p:txBody>
        </p:sp>
        <p:sp>
          <p:nvSpPr>
            <p:cNvPr id="22" name="Rectangle 92"/>
            <p:cNvSpPr>
              <a:spLocks noChangeArrowheads="1"/>
            </p:cNvSpPr>
            <p:nvPr/>
          </p:nvSpPr>
          <p:spPr bwMode="auto">
            <a:xfrm>
              <a:off x="3030" y="2265"/>
              <a:ext cx="113"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pPr algn="ctr"/>
              <a:endParaRPr lang="en-GB" dirty="0"/>
            </a:p>
          </p:txBody>
        </p:sp>
        <p:sp>
          <p:nvSpPr>
            <p:cNvPr id="23" name="AutoShape 93"/>
            <p:cNvSpPr>
              <a:spLocks noChangeArrowheads="1"/>
            </p:cNvSpPr>
            <p:nvPr/>
          </p:nvSpPr>
          <p:spPr bwMode="auto">
            <a:xfrm>
              <a:off x="3144" y="2209"/>
              <a:ext cx="55" cy="14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lgn="ctr">
                <a:defRPr/>
              </a:pPr>
              <a:endParaRPr lang="en-US" dirty="0">
                <a:cs typeface="Arial" charset="0"/>
              </a:endParaRPr>
            </a:p>
          </p:txBody>
        </p:sp>
        <p:sp>
          <p:nvSpPr>
            <p:cNvPr id="24" name="AutoShape 94"/>
            <p:cNvSpPr>
              <a:spLocks noChangeArrowheads="1"/>
            </p:cNvSpPr>
            <p:nvPr/>
          </p:nvSpPr>
          <p:spPr bwMode="auto">
            <a:xfrm>
              <a:off x="3058" y="2209"/>
              <a:ext cx="55" cy="14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lgn="ctr">
                <a:defRPr/>
              </a:pPr>
              <a:endParaRPr lang="en-US" dirty="0">
                <a:cs typeface="Arial" charset="0"/>
              </a:endParaRPr>
            </a:p>
          </p:txBody>
        </p:sp>
        <p:sp>
          <p:nvSpPr>
            <p:cNvPr id="25" name="Line 95"/>
            <p:cNvSpPr>
              <a:spLocks noChangeShapeType="1"/>
            </p:cNvSpPr>
            <p:nvPr/>
          </p:nvSpPr>
          <p:spPr bwMode="auto">
            <a:xfrm flipH="1">
              <a:off x="5100" y="2265"/>
              <a:ext cx="312" cy="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26" name="Rectangle 96"/>
            <p:cNvSpPr>
              <a:spLocks noChangeArrowheads="1"/>
            </p:cNvSpPr>
            <p:nvPr/>
          </p:nvSpPr>
          <p:spPr bwMode="auto">
            <a:xfrm flipH="1">
              <a:off x="5128" y="2265"/>
              <a:ext cx="397"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pPr algn="ctr"/>
              <a:endParaRPr lang="en-GB" dirty="0"/>
            </a:p>
          </p:txBody>
        </p:sp>
        <p:sp>
          <p:nvSpPr>
            <p:cNvPr id="27" name="AutoShape 97"/>
            <p:cNvSpPr>
              <a:spLocks noChangeArrowheads="1"/>
            </p:cNvSpPr>
            <p:nvPr/>
          </p:nvSpPr>
          <p:spPr bwMode="auto">
            <a:xfrm flipH="1">
              <a:off x="5157" y="2010"/>
              <a:ext cx="283" cy="28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29 w 21600"/>
                <a:gd name="T25" fmla="*/ 3194 h 21600"/>
                <a:gd name="T26" fmla="*/ 18471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US" dirty="0"/>
            </a:p>
          </p:txBody>
        </p:sp>
        <p:sp>
          <p:nvSpPr>
            <p:cNvPr id="28" name="AutoShape 98"/>
            <p:cNvSpPr>
              <a:spLocks noChangeArrowheads="1"/>
            </p:cNvSpPr>
            <p:nvPr/>
          </p:nvSpPr>
          <p:spPr bwMode="auto">
            <a:xfrm flipH="1">
              <a:off x="5496" y="2209"/>
              <a:ext cx="142" cy="141"/>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p>
              <a:pPr algn="ctr"/>
              <a:endParaRPr lang="en-GB" dirty="0"/>
            </a:p>
          </p:txBody>
        </p:sp>
        <p:grpSp>
          <p:nvGrpSpPr>
            <p:cNvPr id="29" name="Group 103"/>
            <p:cNvGrpSpPr>
              <a:grpSpLocks/>
            </p:cNvGrpSpPr>
            <p:nvPr/>
          </p:nvGrpSpPr>
          <p:grpSpPr bwMode="auto">
            <a:xfrm>
              <a:off x="619" y="2209"/>
              <a:ext cx="1929" cy="133"/>
              <a:chOff x="619" y="2209"/>
              <a:chExt cx="1929" cy="133"/>
            </a:xfrm>
          </p:grpSpPr>
          <p:sp>
            <p:nvSpPr>
              <p:cNvPr id="50" name="Rectangle 104"/>
              <p:cNvSpPr>
                <a:spLocks noChangeArrowheads="1"/>
              </p:cNvSpPr>
              <p:nvPr/>
            </p:nvSpPr>
            <p:spPr bwMode="auto">
              <a:xfrm>
                <a:off x="619"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grpSp>
            <p:nvGrpSpPr>
              <p:cNvPr id="51" name="Group 105"/>
              <p:cNvGrpSpPr>
                <a:grpSpLocks/>
              </p:cNvGrpSpPr>
              <p:nvPr/>
            </p:nvGrpSpPr>
            <p:grpSpPr bwMode="auto">
              <a:xfrm flipH="1">
                <a:off x="988" y="2209"/>
                <a:ext cx="1529" cy="133"/>
                <a:chOff x="2766" y="2443"/>
                <a:chExt cx="1529" cy="133"/>
              </a:xfrm>
            </p:grpSpPr>
            <p:grpSp>
              <p:nvGrpSpPr>
                <p:cNvPr id="55" name="Group 106"/>
                <p:cNvGrpSpPr>
                  <a:grpSpLocks/>
                </p:cNvGrpSpPr>
                <p:nvPr/>
              </p:nvGrpSpPr>
              <p:grpSpPr bwMode="auto">
                <a:xfrm>
                  <a:off x="4014" y="2443"/>
                  <a:ext cx="281" cy="133"/>
                  <a:chOff x="2737" y="1615"/>
                  <a:chExt cx="281" cy="133"/>
                </a:xfrm>
              </p:grpSpPr>
              <p:sp>
                <p:nvSpPr>
                  <p:cNvPr id="68" name="Rectangle 10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9" name="Line 108"/>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56" name="Group 109"/>
                <p:cNvGrpSpPr>
                  <a:grpSpLocks/>
                </p:cNvGrpSpPr>
                <p:nvPr/>
              </p:nvGrpSpPr>
              <p:grpSpPr bwMode="auto">
                <a:xfrm>
                  <a:off x="3078" y="2443"/>
                  <a:ext cx="281" cy="133"/>
                  <a:chOff x="2737" y="1615"/>
                  <a:chExt cx="281" cy="133"/>
                </a:xfrm>
              </p:grpSpPr>
              <p:sp>
                <p:nvSpPr>
                  <p:cNvPr id="66" name="Rectangle 11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7" name="Line 111"/>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57" name="Group 112"/>
                <p:cNvGrpSpPr>
                  <a:grpSpLocks/>
                </p:cNvGrpSpPr>
                <p:nvPr/>
              </p:nvGrpSpPr>
              <p:grpSpPr bwMode="auto">
                <a:xfrm>
                  <a:off x="2766" y="2443"/>
                  <a:ext cx="281" cy="133"/>
                  <a:chOff x="2737" y="1615"/>
                  <a:chExt cx="281" cy="133"/>
                </a:xfrm>
              </p:grpSpPr>
              <p:sp>
                <p:nvSpPr>
                  <p:cNvPr id="64" name="Rectangle 11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5" name="Line 114"/>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58" name="Group 115"/>
                <p:cNvGrpSpPr>
                  <a:grpSpLocks/>
                </p:cNvGrpSpPr>
                <p:nvPr/>
              </p:nvGrpSpPr>
              <p:grpSpPr bwMode="auto">
                <a:xfrm>
                  <a:off x="3390" y="2443"/>
                  <a:ext cx="281" cy="133"/>
                  <a:chOff x="2737" y="1615"/>
                  <a:chExt cx="281" cy="133"/>
                </a:xfrm>
              </p:grpSpPr>
              <p:sp>
                <p:nvSpPr>
                  <p:cNvPr id="62" name="Rectangle 11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3" name="Line 117"/>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59" name="Group 118"/>
                <p:cNvGrpSpPr>
                  <a:grpSpLocks/>
                </p:cNvGrpSpPr>
                <p:nvPr/>
              </p:nvGrpSpPr>
              <p:grpSpPr bwMode="auto">
                <a:xfrm>
                  <a:off x="3702" y="2443"/>
                  <a:ext cx="281" cy="133"/>
                  <a:chOff x="2737" y="1615"/>
                  <a:chExt cx="281" cy="133"/>
                </a:xfrm>
              </p:grpSpPr>
              <p:sp>
                <p:nvSpPr>
                  <p:cNvPr id="60" name="Rectangle 11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1" name="Line 120"/>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grpSp>
            <p:nvGrpSpPr>
              <p:cNvPr id="52" name="Group 121"/>
              <p:cNvGrpSpPr>
                <a:grpSpLocks/>
              </p:cNvGrpSpPr>
              <p:nvPr/>
            </p:nvGrpSpPr>
            <p:grpSpPr bwMode="auto">
              <a:xfrm flipH="1">
                <a:off x="676" y="2209"/>
                <a:ext cx="281" cy="133"/>
                <a:chOff x="2737" y="1615"/>
                <a:chExt cx="281" cy="133"/>
              </a:xfrm>
            </p:grpSpPr>
            <p:sp>
              <p:nvSpPr>
                <p:cNvPr id="53" name="Rectangle 122"/>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54" name="Line 123"/>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grpSp>
          <p:nvGrpSpPr>
            <p:cNvPr id="30" name="Group 124"/>
            <p:cNvGrpSpPr>
              <a:grpSpLocks/>
            </p:cNvGrpSpPr>
            <p:nvPr/>
          </p:nvGrpSpPr>
          <p:grpSpPr bwMode="auto">
            <a:xfrm>
              <a:off x="3200" y="2209"/>
              <a:ext cx="1929" cy="133"/>
              <a:chOff x="3200" y="2209"/>
              <a:chExt cx="1929" cy="133"/>
            </a:xfrm>
          </p:grpSpPr>
          <p:sp>
            <p:nvSpPr>
              <p:cNvPr id="31" name="Rectangle 125"/>
              <p:cNvSpPr>
                <a:spLocks noChangeArrowheads="1"/>
              </p:cNvSpPr>
              <p:nvPr/>
            </p:nvSpPr>
            <p:spPr bwMode="auto">
              <a:xfrm>
                <a:off x="3200"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grpSp>
            <p:nvGrpSpPr>
              <p:cNvPr id="32" name="Group 126"/>
              <p:cNvGrpSpPr>
                <a:grpSpLocks/>
              </p:cNvGrpSpPr>
              <p:nvPr/>
            </p:nvGrpSpPr>
            <p:grpSpPr bwMode="auto">
              <a:xfrm>
                <a:off x="4477" y="2209"/>
                <a:ext cx="281" cy="133"/>
                <a:chOff x="2737" y="1615"/>
                <a:chExt cx="281" cy="133"/>
              </a:xfrm>
            </p:grpSpPr>
            <p:sp>
              <p:nvSpPr>
                <p:cNvPr id="48" name="Rectangle 12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49" name="Line 128"/>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33" name="Group 129"/>
              <p:cNvGrpSpPr>
                <a:grpSpLocks/>
              </p:cNvGrpSpPr>
              <p:nvPr/>
            </p:nvGrpSpPr>
            <p:grpSpPr bwMode="auto">
              <a:xfrm>
                <a:off x="3541" y="2209"/>
                <a:ext cx="281" cy="133"/>
                <a:chOff x="2737" y="1615"/>
                <a:chExt cx="281" cy="133"/>
              </a:xfrm>
            </p:grpSpPr>
            <p:sp>
              <p:nvSpPr>
                <p:cNvPr id="46" name="Rectangle 13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47" name="Line 131"/>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34" name="Group 132"/>
              <p:cNvGrpSpPr>
                <a:grpSpLocks/>
              </p:cNvGrpSpPr>
              <p:nvPr/>
            </p:nvGrpSpPr>
            <p:grpSpPr bwMode="auto">
              <a:xfrm>
                <a:off x="3229" y="2209"/>
                <a:ext cx="281" cy="133"/>
                <a:chOff x="2737" y="1615"/>
                <a:chExt cx="281" cy="133"/>
              </a:xfrm>
            </p:grpSpPr>
            <p:sp>
              <p:nvSpPr>
                <p:cNvPr id="44" name="Rectangle 13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45" name="Line 134"/>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35" name="Group 135"/>
              <p:cNvGrpSpPr>
                <a:grpSpLocks/>
              </p:cNvGrpSpPr>
              <p:nvPr/>
            </p:nvGrpSpPr>
            <p:grpSpPr bwMode="auto">
              <a:xfrm>
                <a:off x="3853" y="2209"/>
                <a:ext cx="281" cy="133"/>
                <a:chOff x="2737" y="1615"/>
                <a:chExt cx="281" cy="133"/>
              </a:xfrm>
            </p:grpSpPr>
            <p:sp>
              <p:nvSpPr>
                <p:cNvPr id="42" name="Rectangle 13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43" name="Line 137"/>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36" name="Group 138"/>
              <p:cNvGrpSpPr>
                <a:grpSpLocks/>
              </p:cNvGrpSpPr>
              <p:nvPr/>
            </p:nvGrpSpPr>
            <p:grpSpPr bwMode="auto">
              <a:xfrm>
                <a:off x="4165" y="2209"/>
                <a:ext cx="281" cy="133"/>
                <a:chOff x="2737" y="1615"/>
                <a:chExt cx="281" cy="133"/>
              </a:xfrm>
            </p:grpSpPr>
            <p:sp>
              <p:nvSpPr>
                <p:cNvPr id="40" name="Rectangle 13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41" name="Line 140"/>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37" name="Group 141"/>
              <p:cNvGrpSpPr>
                <a:grpSpLocks/>
              </p:cNvGrpSpPr>
              <p:nvPr/>
            </p:nvGrpSpPr>
            <p:grpSpPr bwMode="auto">
              <a:xfrm>
                <a:off x="4788" y="2209"/>
                <a:ext cx="281" cy="133"/>
                <a:chOff x="2737" y="1615"/>
                <a:chExt cx="281" cy="133"/>
              </a:xfrm>
            </p:grpSpPr>
            <p:sp>
              <p:nvSpPr>
                <p:cNvPr id="38" name="Rectangle 142"/>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39" name="Line 143"/>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grpSp>
      <p:pic>
        <p:nvPicPr>
          <p:cNvPr id="70" name="Picture 69"/>
          <p:cNvPicPr>
            <a:picLocks noChangeAspect="1"/>
          </p:cNvPicPr>
          <p:nvPr/>
        </p:nvPicPr>
        <p:blipFill>
          <a:blip r:embed="rId2"/>
          <a:stretch>
            <a:fillRect/>
          </a:stretch>
        </p:blipFill>
        <p:spPr>
          <a:xfrm>
            <a:off x="-11147" y="1578413"/>
            <a:ext cx="9303032" cy="2233754"/>
          </a:xfrm>
          <a:prstGeom prst="rect">
            <a:avLst/>
          </a:prstGeom>
        </p:spPr>
      </p:pic>
      <p:pic>
        <p:nvPicPr>
          <p:cNvPr id="71" name="Picture 70">
            <a:extLst>
              <a:ext uri="{FF2B5EF4-FFF2-40B4-BE49-F238E27FC236}">
                <a16:creationId xmlns:a16="http://schemas.microsoft.com/office/drawing/2014/main" xmlns="" id="{5F030805-B857-DE4B-9CB3-EC658DDD32E2}"/>
              </a:ext>
            </a:extLst>
          </p:cNvPr>
          <p:cNvPicPr>
            <a:picLocks noChangeAspect="1"/>
          </p:cNvPicPr>
          <p:nvPr/>
        </p:nvPicPr>
        <p:blipFill>
          <a:blip r:embed="rId3"/>
          <a:stretch>
            <a:fillRect/>
          </a:stretch>
        </p:blipFill>
        <p:spPr>
          <a:xfrm>
            <a:off x="4438792" y="4119738"/>
            <a:ext cx="3644716" cy="2624606"/>
          </a:xfrm>
          <a:prstGeom prst="rect">
            <a:avLst/>
          </a:prstGeom>
        </p:spPr>
      </p:pic>
      <p:pic>
        <p:nvPicPr>
          <p:cNvPr id="72" name="Picture 71" descr="plotIntegratedLumi_updatedJune18.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9793" y="4285654"/>
            <a:ext cx="2837632" cy="2363215"/>
          </a:xfrm>
          <a:prstGeom prst="rect">
            <a:avLst/>
          </a:prstGeom>
        </p:spPr>
      </p:pic>
      <p:sp>
        <p:nvSpPr>
          <p:cNvPr id="73" name="Rectangle 72"/>
          <p:cNvSpPr/>
          <p:nvPr/>
        </p:nvSpPr>
        <p:spPr>
          <a:xfrm>
            <a:off x="105619" y="3812166"/>
            <a:ext cx="9748368" cy="369332"/>
          </a:xfrm>
          <a:prstGeom prst="rect">
            <a:avLst/>
          </a:prstGeom>
        </p:spPr>
        <p:txBody>
          <a:bodyPr wrap="square">
            <a:spAutoFit/>
          </a:bodyPr>
          <a:lstStyle/>
          <a:p>
            <a:r>
              <a:rPr lang="en-US" dirty="0"/>
              <a:t>CLIC cost: </a:t>
            </a:r>
            <a:r>
              <a:rPr lang="en-US" b="1" dirty="0"/>
              <a:t>5.9 GCHF </a:t>
            </a:r>
            <a:r>
              <a:rPr lang="en-US" dirty="0"/>
              <a:t>(380 GeV) + 5.1 GCHF (1.5 TeV) + 7.3 GCHF (3 TeV) = </a:t>
            </a:r>
            <a:r>
              <a:rPr lang="en-US" b="1" dirty="0"/>
              <a:t>18.3 GCHF total</a:t>
            </a:r>
          </a:p>
        </p:txBody>
      </p:sp>
      <p:sp>
        <p:nvSpPr>
          <p:cNvPr id="74" name="Title 1"/>
          <p:cNvSpPr>
            <a:spLocks noGrp="1"/>
          </p:cNvSpPr>
          <p:nvPr>
            <p:ph type="title"/>
          </p:nvPr>
        </p:nvSpPr>
        <p:spPr>
          <a:xfrm>
            <a:off x="152400" y="-172049"/>
            <a:ext cx="8229600" cy="1143000"/>
          </a:xfrm>
        </p:spPr>
        <p:txBody>
          <a:bodyPr>
            <a:normAutofit/>
          </a:bodyPr>
          <a:lstStyle/>
          <a:p>
            <a:pPr algn="l"/>
            <a:r>
              <a:rPr lang="en-US" sz="3200" b="1" dirty="0" smtClean="0">
                <a:latin typeface="+mn-lt"/>
              </a:rPr>
              <a:t>Linear Colliders: energy extendibility</a:t>
            </a:r>
            <a:endParaRPr lang="en-US" sz="3200" b="1" dirty="0">
              <a:latin typeface="+mn-lt"/>
            </a:endParaRPr>
          </a:p>
        </p:txBody>
      </p:sp>
    </p:spTree>
    <p:extLst>
      <p:ext uri="{BB962C8B-B14F-4D97-AF65-F5344CB8AC3E}">
        <p14:creationId xmlns:p14="http://schemas.microsoft.com/office/powerpoint/2010/main" val="9217479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79837" y="1780333"/>
            <a:ext cx="4695989" cy="3514753"/>
          </a:xfrm>
          <a:prstGeom prst="rect">
            <a:avLst/>
          </a:prstGeom>
        </p:spPr>
      </p:pic>
      <p:pic>
        <p:nvPicPr>
          <p:cNvPr id="11" name="Picture 10"/>
          <p:cNvPicPr>
            <a:picLocks noChangeAspect="1"/>
          </p:cNvPicPr>
          <p:nvPr/>
        </p:nvPicPr>
        <p:blipFill>
          <a:blip r:embed="rId4"/>
          <a:stretch>
            <a:fillRect/>
          </a:stretch>
        </p:blipFill>
        <p:spPr>
          <a:xfrm>
            <a:off x="4775826" y="2458387"/>
            <a:ext cx="4368173" cy="2329088"/>
          </a:xfrm>
          <a:prstGeom prst="rect">
            <a:avLst/>
          </a:prstGeom>
        </p:spPr>
      </p:pic>
      <p:sp>
        <p:nvSpPr>
          <p:cNvPr id="12" name="TextBox 11"/>
          <p:cNvSpPr txBox="1"/>
          <p:nvPr/>
        </p:nvSpPr>
        <p:spPr>
          <a:xfrm>
            <a:off x="1798820" y="194872"/>
            <a:ext cx="5981075" cy="584775"/>
          </a:xfrm>
          <a:prstGeom prst="rect">
            <a:avLst/>
          </a:prstGeom>
          <a:noFill/>
        </p:spPr>
        <p:txBody>
          <a:bodyPr wrap="square" rtlCol="0">
            <a:spAutoFit/>
          </a:bodyPr>
          <a:lstStyle/>
          <a:p>
            <a:r>
              <a:rPr lang="en-US" sz="3200" b="1" dirty="0"/>
              <a:t>Luminosity, Luminosity per power</a:t>
            </a:r>
          </a:p>
        </p:txBody>
      </p:sp>
      <p:sp>
        <p:nvSpPr>
          <p:cNvPr id="13" name="TextBox 12"/>
          <p:cNvSpPr txBox="1"/>
          <p:nvPr/>
        </p:nvSpPr>
        <p:spPr>
          <a:xfrm>
            <a:off x="5966085" y="4971920"/>
            <a:ext cx="2908091" cy="646331"/>
          </a:xfrm>
          <a:prstGeom prst="rect">
            <a:avLst/>
          </a:prstGeom>
          <a:noFill/>
        </p:spPr>
        <p:txBody>
          <a:bodyPr wrap="square" rtlCol="0">
            <a:spAutoFit/>
          </a:bodyPr>
          <a:lstStyle/>
          <a:p>
            <a:r>
              <a:rPr lang="en-US" dirty="0"/>
              <a:t>All projects strive towards energy efficiency.</a:t>
            </a:r>
          </a:p>
        </p:txBody>
      </p:sp>
    </p:spTree>
    <p:extLst>
      <p:ext uri="{BB962C8B-B14F-4D97-AF65-F5344CB8AC3E}">
        <p14:creationId xmlns:p14="http://schemas.microsoft.com/office/powerpoint/2010/main" val="1274596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Gamma-gamma collider</a:t>
            </a:r>
          </a:p>
        </p:txBody>
      </p:sp>
      <p:pic>
        <p:nvPicPr>
          <p:cNvPr id="5" name="Picture 4"/>
          <p:cNvPicPr>
            <a:picLocks noChangeAspect="1"/>
          </p:cNvPicPr>
          <p:nvPr/>
        </p:nvPicPr>
        <p:blipFill>
          <a:blip r:embed="rId2"/>
          <a:stretch>
            <a:fillRect/>
          </a:stretch>
        </p:blipFill>
        <p:spPr>
          <a:xfrm>
            <a:off x="0" y="850242"/>
            <a:ext cx="9144000" cy="5157515"/>
          </a:xfrm>
          <a:prstGeom prst="rect">
            <a:avLst/>
          </a:prstGeom>
        </p:spPr>
      </p:pic>
    </p:spTree>
    <p:extLst>
      <p:ext uri="{BB962C8B-B14F-4D97-AF65-F5344CB8AC3E}">
        <p14:creationId xmlns:p14="http://schemas.microsoft.com/office/powerpoint/2010/main" val="10636478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92178" y="912840"/>
            <a:ext cx="8651822" cy="5945160"/>
          </a:xfrm>
          <a:prstGeom prst="rect">
            <a:avLst/>
          </a:prstGeom>
        </p:spPr>
      </p:pic>
      <p:pic>
        <p:nvPicPr>
          <p:cNvPr id="5" name="Picture 4"/>
          <p:cNvPicPr>
            <a:picLocks noChangeAspect="1"/>
          </p:cNvPicPr>
          <p:nvPr/>
        </p:nvPicPr>
        <p:blipFill>
          <a:blip r:embed="rId3"/>
          <a:stretch>
            <a:fillRect/>
          </a:stretch>
        </p:blipFill>
        <p:spPr>
          <a:xfrm>
            <a:off x="1" y="1"/>
            <a:ext cx="1189830" cy="1102290"/>
          </a:xfrm>
          <a:prstGeom prst="rect">
            <a:avLst/>
          </a:prstGeom>
        </p:spPr>
      </p:pic>
      <p:sp>
        <p:nvSpPr>
          <p:cNvPr id="6" name="Rectangle 5"/>
          <p:cNvSpPr/>
          <p:nvPr/>
        </p:nvSpPr>
        <p:spPr>
          <a:xfrm>
            <a:off x="1189831" y="243369"/>
            <a:ext cx="2574744" cy="307777"/>
          </a:xfrm>
          <a:prstGeom prst="rect">
            <a:avLst/>
          </a:prstGeom>
        </p:spPr>
        <p:txBody>
          <a:bodyPr wrap="none">
            <a:spAutoFit/>
          </a:bodyPr>
          <a:lstStyle/>
          <a:p>
            <a:r>
              <a:rPr lang="mr-IN" sz="1400" i="0" u="none" strike="noStrike" dirty="0">
                <a:effectLst/>
                <a:latin typeface="Lucida Grande" charset="0"/>
                <a:hlinkClick r:id="rId4"/>
              </a:rPr>
              <a:t>arXiv:1905.03764</a:t>
            </a:r>
            <a:r>
              <a:rPr lang="mr-IN" sz="1400" i="0" dirty="0">
                <a:solidFill>
                  <a:srgbClr val="000000"/>
                </a:solidFill>
                <a:effectLst/>
                <a:latin typeface="Lucida Grande" charset="0"/>
              </a:rPr>
              <a:t> [hep-ph]</a:t>
            </a:r>
            <a:endParaRPr lang="en-US" sz="1400" dirty="0"/>
          </a:p>
        </p:txBody>
      </p:sp>
    </p:spTree>
    <p:extLst>
      <p:ext uri="{BB962C8B-B14F-4D97-AF65-F5344CB8AC3E}">
        <p14:creationId xmlns:p14="http://schemas.microsoft.com/office/powerpoint/2010/main" val="2097306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93748"/>
          </a:xfrm>
        </p:spPr>
        <p:txBody>
          <a:bodyPr>
            <a:normAutofit fontScale="90000"/>
          </a:bodyPr>
          <a:lstStyle/>
          <a:p>
            <a:r>
              <a:rPr lang="en-US" smtClean="0"/>
              <a:t>The Muon Collider LEMMA Scheme</a:t>
            </a:r>
            <a:endParaRPr lang="en-US"/>
          </a:p>
        </p:txBody>
      </p:sp>
      <p:sp>
        <p:nvSpPr>
          <p:cNvPr id="3" name="Content Placeholder 2"/>
          <p:cNvSpPr>
            <a:spLocks noGrp="1"/>
          </p:cNvSpPr>
          <p:nvPr>
            <p:ph idx="1"/>
          </p:nvPr>
        </p:nvSpPr>
        <p:spPr>
          <a:xfrm>
            <a:off x="37794" y="3299776"/>
            <a:ext cx="3599644" cy="1081659"/>
          </a:xfrm>
        </p:spPr>
        <p:txBody>
          <a:bodyPr>
            <a:normAutofit/>
          </a:bodyPr>
          <a:lstStyle/>
          <a:p>
            <a:pPr>
              <a:lnSpc>
                <a:spcPct val="80000"/>
              </a:lnSpc>
              <a:buNone/>
            </a:pPr>
            <a:r>
              <a:rPr lang="en-US" sz="1800" smtClean="0"/>
              <a:t>Key concept:</a:t>
            </a:r>
          </a:p>
          <a:p>
            <a:pPr>
              <a:lnSpc>
                <a:spcPct val="80000"/>
              </a:lnSpc>
              <a:buNone/>
            </a:pPr>
            <a:r>
              <a:rPr lang="en-US" sz="1800" smtClean="0"/>
              <a:t>Produce muon beam with low emittance using a positron beam</a:t>
            </a:r>
          </a:p>
          <a:p>
            <a:pPr>
              <a:lnSpc>
                <a:spcPct val="80000"/>
              </a:lnSpc>
              <a:buNone/>
            </a:pPr>
            <a:r>
              <a:rPr lang="en-US" sz="1800" smtClean="0"/>
              <a:t>No cooling required</a:t>
            </a:r>
          </a:p>
        </p:txBody>
      </p:sp>
      <p:pic>
        <p:nvPicPr>
          <p:cNvPr id="4" name="Picture 3" descr="p4.tiff"/>
          <p:cNvPicPr>
            <a:picLocks noChangeAspect="1"/>
          </p:cNvPicPr>
          <p:nvPr/>
        </p:nvPicPr>
        <p:blipFill>
          <a:blip r:embed="rId2"/>
          <a:srcRect t="50107"/>
          <a:stretch>
            <a:fillRect/>
          </a:stretch>
        </p:blipFill>
        <p:spPr>
          <a:xfrm>
            <a:off x="0" y="907116"/>
            <a:ext cx="9144000" cy="2259717"/>
          </a:xfrm>
          <a:prstGeom prst="rect">
            <a:avLst/>
          </a:prstGeom>
        </p:spPr>
      </p:pic>
      <p:sp>
        <p:nvSpPr>
          <p:cNvPr id="5" name="Date Placeholder 4"/>
          <p:cNvSpPr>
            <a:spLocks noGrp="1"/>
          </p:cNvSpPr>
          <p:nvPr>
            <p:ph type="dt" sz="half" idx="10"/>
          </p:nvPr>
        </p:nvSpPr>
        <p:spPr/>
        <p:txBody>
          <a:bodyPr/>
          <a:lstStyle/>
          <a:p>
            <a:r>
              <a:rPr lang="fr-CH" smtClean="0"/>
              <a:t>D. Schulte</a:t>
            </a:r>
            <a:endParaRPr lang="en-US"/>
          </a:p>
        </p:txBody>
      </p:sp>
      <p:sp>
        <p:nvSpPr>
          <p:cNvPr id="6" name="Slide Number Placeholder 5"/>
          <p:cNvSpPr>
            <a:spLocks noGrp="1"/>
          </p:cNvSpPr>
          <p:nvPr>
            <p:ph type="sldNum" sz="quarter" idx="12"/>
          </p:nvPr>
        </p:nvSpPr>
        <p:spPr/>
        <p:txBody>
          <a:bodyPr/>
          <a:lstStyle/>
          <a:p>
            <a:fld id="{3478A56A-6164-B14D-A8F7-980D09C4DD92}" type="slidenum">
              <a:rPr lang="en-US" smtClean="0"/>
              <a:pPr/>
              <a:t>24</a:t>
            </a:fld>
            <a:endParaRPr lang="en-US"/>
          </a:p>
        </p:txBody>
      </p:sp>
      <p:sp>
        <p:nvSpPr>
          <p:cNvPr id="7" name="Footer Placeholder 6"/>
          <p:cNvSpPr>
            <a:spLocks noGrp="1"/>
          </p:cNvSpPr>
          <p:nvPr>
            <p:ph type="ftr" sz="quarter" idx="11"/>
          </p:nvPr>
        </p:nvSpPr>
        <p:spPr/>
        <p:txBody>
          <a:bodyPr/>
          <a:lstStyle/>
          <a:p>
            <a:r>
              <a:rPr lang="en-US" smtClean="0"/>
              <a:t>Muon Colliders, EPS, July 2019</a:t>
            </a:r>
            <a:endParaRPr lang="en-US"/>
          </a:p>
        </p:txBody>
      </p:sp>
      <p:sp>
        <p:nvSpPr>
          <p:cNvPr id="10" name="TextBox 9"/>
          <p:cNvSpPr txBox="1"/>
          <p:nvPr/>
        </p:nvSpPr>
        <p:spPr>
          <a:xfrm>
            <a:off x="152401" y="4602023"/>
            <a:ext cx="3760500" cy="1754327"/>
          </a:xfrm>
          <a:prstGeom prst="rect">
            <a:avLst/>
          </a:prstGeom>
          <a:noFill/>
        </p:spPr>
        <p:txBody>
          <a:bodyPr wrap="square" rtlCol="0">
            <a:spAutoFit/>
          </a:bodyPr>
          <a:lstStyle/>
          <a:p>
            <a:r>
              <a:rPr lang="en-US" smtClean="0"/>
              <a:t>Muon current 10</a:t>
            </a:r>
            <a:r>
              <a:rPr lang="en-US" baseline="30000" smtClean="0"/>
              <a:t>11</a:t>
            </a:r>
            <a:r>
              <a:rPr lang="en-US" smtClean="0"/>
              <a:t> s</a:t>
            </a:r>
            <a:r>
              <a:rPr lang="en-US" baseline="30000" smtClean="0"/>
              <a:t>-1</a:t>
            </a:r>
            <a:r>
              <a:rPr lang="en-US" smtClean="0"/>
              <a:t> is 300 times lower compared to 3 x 10</a:t>
            </a:r>
            <a:r>
              <a:rPr lang="en-US" baseline="30000" smtClean="0"/>
              <a:t>13 </a:t>
            </a:r>
            <a:r>
              <a:rPr lang="en-US" smtClean="0"/>
              <a:t>s</a:t>
            </a:r>
            <a:r>
              <a:rPr lang="en-US" baseline="30000" smtClean="0"/>
              <a:t>-1</a:t>
            </a:r>
            <a:r>
              <a:rPr lang="en-US" smtClean="0"/>
              <a:t> for proton driver</a:t>
            </a:r>
          </a:p>
          <a:p>
            <a:endParaRPr lang="en-US"/>
          </a:p>
          <a:p>
            <a:r>
              <a:rPr lang="en-US" smtClean="0"/>
              <a:t>Emittance O(10</a:t>
            </a:r>
            <a:r>
              <a:rPr lang="en-US" baseline="30000" smtClean="0"/>
              <a:t>-3</a:t>
            </a:r>
            <a:r>
              <a:rPr lang="en-US" smtClean="0"/>
              <a:t>) smaller than in proton scheme, 40 ns vs. 25 μm</a:t>
            </a:r>
            <a:endParaRPr lang="en-US"/>
          </a:p>
        </p:txBody>
      </p:sp>
      <p:cxnSp>
        <p:nvCxnSpPr>
          <p:cNvPr id="17" name="Straight Connector 16"/>
          <p:cNvCxnSpPr/>
          <p:nvPr/>
        </p:nvCxnSpPr>
        <p:spPr>
          <a:xfrm flipH="1">
            <a:off x="4097981" y="2351100"/>
            <a:ext cx="407798" cy="2312618"/>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542208" y="2334638"/>
            <a:ext cx="410934" cy="2312618"/>
          </a:xfrm>
          <a:prstGeom prst="line">
            <a:avLst/>
          </a:prstGeom>
        </p:spPr>
        <p:style>
          <a:lnRef idx="2">
            <a:schemeClr val="accent1"/>
          </a:lnRef>
          <a:fillRef idx="0">
            <a:schemeClr val="accent1"/>
          </a:fillRef>
          <a:effectRef idx="1">
            <a:schemeClr val="accent1"/>
          </a:effectRef>
          <a:fontRef idx="minor">
            <a:schemeClr val="tx1"/>
          </a:fontRef>
        </p:style>
      </p:cxnSp>
      <p:pic>
        <p:nvPicPr>
          <p:cNvPr id="23" name="Picture 22" descr="p4.tiff"/>
          <p:cNvPicPr>
            <a:picLocks noChangeAspect="1"/>
          </p:cNvPicPr>
          <p:nvPr/>
        </p:nvPicPr>
        <p:blipFill rotWithShape="1">
          <a:blip r:embed="rId2"/>
          <a:srcRect l="48352" t="50107" r="38637"/>
          <a:stretch/>
        </p:blipFill>
        <p:spPr>
          <a:xfrm>
            <a:off x="4082416" y="3142639"/>
            <a:ext cx="1870726" cy="3553180"/>
          </a:xfrm>
          <a:prstGeom prst="rect">
            <a:avLst/>
          </a:prstGeom>
        </p:spPr>
      </p:pic>
      <p:cxnSp>
        <p:nvCxnSpPr>
          <p:cNvPr id="24" name="Straight Arrow Connector 23"/>
          <p:cNvCxnSpPr/>
          <p:nvPr/>
        </p:nvCxnSpPr>
        <p:spPr>
          <a:xfrm>
            <a:off x="3637438" y="3940902"/>
            <a:ext cx="641459" cy="1639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6086440" y="3514787"/>
            <a:ext cx="2945305" cy="2585323"/>
          </a:xfrm>
          <a:prstGeom prst="rect">
            <a:avLst/>
          </a:prstGeom>
          <a:noFill/>
        </p:spPr>
        <p:txBody>
          <a:bodyPr wrap="square" rtlCol="0">
            <a:spAutoFit/>
          </a:bodyPr>
          <a:lstStyle/>
          <a:p>
            <a:r>
              <a:rPr lang="en-US" smtClean="0"/>
              <a:t>In design of 2018 two important issues were found</a:t>
            </a:r>
          </a:p>
          <a:p>
            <a:pPr marL="285750" indent="-285750">
              <a:buFont typeface="Arial"/>
              <a:buChar char="•"/>
            </a:pPr>
            <a:r>
              <a:rPr lang="en-US" smtClean="0"/>
              <a:t>Muon multiple scattering</a:t>
            </a:r>
          </a:p>
          <a:p>
            <a:pPr marL="285750" indent="-285750">
              <a:buFont typeface="Arial"/>
              <a:buChar char="•"/>
            </a:pPr>
            <a:r>
              <a:rPr lang="en-US" smtClean="0"/>
              <a:t>Issue with phase space</a:t>
            </a:r>
          </a:p>
          <a:p>
            <a:pPr marL="285750" indent="-285750">
              <a:buFont typeface="Arial"/>
              <a:buChar char="•"/>
            </a:pPr>
            <a:endParaRPr lang="en-US" smtClean="0"/>
          </a:p>
          <a:p>
            <a:pPr marL="285750" indent="-285750">
              <a:buFont typeface="Arial"/>
              <a:buChar char="•"/>
            </a:pPr>
            <a:endParaRPr lang="en-US"/>
          </a:p>
          <a:p>
            <a:r>
              <a:rPr lang="en-US" smtClean="0"/>
              <a:t>Attempt to consolidate is ongoing</a:t>
            </a:r>
          </a:p>
          <a:p>
            <a:pPr marL="285750" indent="-285750">
              <a:buFont typeface="Symbol" charset="0"/>
              <a:buChar char=""/>
            </a:pPr>
            <a:r>
              <a:rPr lang="en-US" smtClean="0"/>
              <a:t>Nadia’s talk</a:t>
            </a:r>
          </a:p>
        </p:txBody>
      </p:sp>
    </p:spTree>
    <p:extLst>
      <p:ext uri="{BB962C8B-B14F-4D97-AF65-F5344CB8AC3E}">
        <p14:creationId xmlns:p14="http://schemas.microsoft.com/office/powerpoint/2010/main" val="12152562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986" y="-599"/>
            <a:ext cx="8980714" cy="809165"/>
          </a:xfrm>
        </p:spPr>
        <p:txBody>
          <a:bodyPr>
            <a:normAutofit/>
          </a:bodyPr>
          <a:lstStyle/>
          <a:p>
            <a:pPr marL="0" indent="0">
              <a:buNone/>
            </a:pPr>
            <a:r>
              <a:rPr lang="en-US" b="1"/>
              <a:t>FCC magnet developments</a:t>
            </a:r>
          </a:p>
        </p:txBody>
      </p:sp>
      <p:grpSp>
        <p:nvGrpSpPr>
          <p:cNvPr id="38" name="Group 37"/>
          <p:cNvGrpSpPr/>
          <p:nvPr/>
        </p:nvGrpSpPr>
        <p:grpSpPr>
          <a:xfrm>
            <a:off x="246253" y="808566"/>
            <a:ext cx="7325919" cy="3870424"/>
            <a:chOff x="45722" y="3156829"/>
            <a:chExt cx="5694426" cy="3008475"/>
          </a:xfrm>
        </p:grpSpPr>
        <p:pic>
          <p:nvPicPr>
            <p:cNvPr id="39" name="Picture 38"/>
            <p:cNvPicPr>
              <a:picLocks noChangeAspect="1"/>
            </p:cNvPicPr>
            <p:nvPr/>
          </p:nvPicPr>
          <p:blipFill>
            <a:blip r:embed="rId2"/>
            <a:stretch>
              <a:fillRect/>
            </a:stretch>
          </p:blipFill>
          <p:spPr>
            <a:xfrm>
              <a:off x="45722" y="3156829"/>
              <a:ext cx="5694426" cy="3008475"/>
            </a:xfrm>
            <a:prstGeom prst="rect">
              <a:avLst/>
            </a:prstGeom>
          </p:spPr>
        </p:pic>
        <p:sp>
          <p:nvSpPr>
            <p:cNvPr id="40" name="TextBox 39"/>
            <p:cNvSpPr txBox="1"/>
            <p:nvPr/>
          </p:nvSpPr>
          <p:spPr>
            <a:xfrm>
              <a:off x="4439815" y="4419859"/>
              <a:ext cx="1217903"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smtClean="0">
                  <a:ln>
                    <a:noFill/>
                  </a:ln>
                  <a:solidFill>
                    <a:schemeClr val="accent1">
                      <a:lumMod val="10000"/>
                    </a:schemeClr>
                  </a:solidFill>
                  <a:effectLst/>
                  <a:uLnTx/>
                  <a:uFillTx/>
                  <a:latin typeface="Arial"/>
                  <a:ea typeface="+mn-ea"/>
                  <a:cs typeface="+mn-cs"/>
                </a:rPr>
                <a:t>FCC goal</a:t>
              </a:r>
              <a:endParaRPr kumimoji="0" lang="en-US" b="1" i="0" u="none" strike="noStrike" kern="1200" cap="none" spc="0" normalizeH="0" baseline="0" noProof="0">
                <a:ln>
                  <a:noFill/>
                </a:ln>
                <a:solidFill>
                  <a:schemeClr val="accent1">
                    <a:lumMod val="10000"/>
                  </a:schemeClr>
                </a:solidFill>
                <a:effectLst/>
                <a:uLnTx/>
                <a:uFillTx/>
                <a:latin typeface="Arial"/>
                <a:ea typeface="+mn-ea"/>
                <a:cs typeface="+mn-cs"/>
              </a:endParaRPr>
            </a:p>
          </p:txBody>
        </p:sp>
        <p:sp>
          <p:nvSpPr>
            <p:cNvPr id="41" name="5-Point Star 40"/>
            <p:cNvSpPr/>
            <p:nvPr/>
          </p:nvSpPr>
          <p:spPr>
            <a:xfrm>
              <a:off x="5068630" y="4814405"/>
              <a:ext cx="245662" cy="217616"/>
            </a:xfrm>
            <a:prstGeom prst="star5">
              <a:avLst/>
            </a:prstGeom>
            <a:solidFill>
              <a:srgbClr val="F43AD9"/>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42" name="Picture 41"/>
          <p:cNvPicPr>
            <a:picLocks noChangeAspect="1"/>
          </p:cNvPicPr>
          <p:nvPr/>
        </p:nvPicPr>
        <p:blipFill>
          <a:blip r:embed="rId3"/>
          <a:stretch>
            <a:fillRect/>
          </a:stretch>
        </p:blipFill>
        <p:spPr>
          <a:xfrm>
            <a:off x="246253" y="4678990"/>
            <a:ext cx="5012839" cy="1908077"/>
          </a:xfrm>
          <a:prstGeom prst="rect">
            <a:avLst/>
          </a:prstGeom>
        </p:spPr>
      </p:pic>
      <p:sp>
        <p:nvSpPr>
          <p:cNvPr id="43" name="TextBox 42"/>
          <p:cNvSpPr txBox="1"/>
          <p:nvPr/>
        </p:nvSpPr>
        <p:spPr>
          <a:xfrm>
            <a:off x="5259093" y="4678990"/>
            <a:ext cx="3781608" cy="2031325"/>
          </a:xfrm>
          <a:prstGeom prst="rect">
            <a:avLst/>
          </a:prstGeom>
          <a:noFill/>
        </p:spPr>
        <p:txBody>
          <a:bodyPr wrap="square" rtlCol="0">
            <a:spAutoFit/>
          </a:bodyPr>
          <a:lstStyle/>
          <a:p>
            <a:pPr marL="285750" indent="-285750">
              <a:buFont typeface="Arial" charset="0"/>
              <a:buChar char="•"/>
            </a:pPr>
            <a:r>
              <a:rPr lang="en-US"/>
              <a:t>The move from the  8T NbTi LHC magnet, to the 16T Nb</a:t>
            </a:r>
            <a:r>
              <a:rPr lang="en-US" baseline="30000"/>
              <a:t>3</a:t>
            </a:r>
            <a:r>
              <a:rPr lang="en-US"/>
              <a:t>Sn FCC magnets are considered the </a:t>
            </a:r>
            <a:r>
              <a:rPr lang="en-US" b="1"/>
              <a:t>major challenge for FCC-hh</a:t>
            </a:r>
          </a:p>
          <a:p>
            <a:pPr marL="285750" indent="-285750">
              <a:buFont typeface="Arial" charset="0"/>
              <a:buChar char="•"/>
            </a:pPr>
            <a:r>
              <a:rPr lang="en-US"/>
              <a:t>Requires many years of intensive R&amp;D</a:t>
            </a:r>
          </a:p>
          <a:p>
            <a:pPr marL="285750" indent="-285750">
              <a:buFont typeface="Arial" charset="0"/>
              <a:buChar char="•"/>
            </a:pPr>
            <a:endParaRPr lang="en-US"/>
          </a:p>
        </p:txBody>
      </p:sp>
    </p:spTree>
    <p:extLst>
      <p:ext uri="{BB962C8B-B14F-4D97-AF65-F5344CB8AC3E}">
        <p14:creationId xmlns:p14="http://schemas.microsoft.com/office/powerpoint/2010/main" val="1984282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64307" y="781452"/>
            <a:ext cx="4372050" cy="6119131"/>
          </a:xfrm>
          <a:prstGeom prst="rect">
            <a:avLst/>
          </a:prstGeom>
        </p:spPr>
      </p:pic>
      <p:pic>
        <p:nvPicPr>
          <p:cNvPr id="12" name="Picture 11"/>
          <p:cNvPicPr>
            <a:picLocks noChangeAspect="1"/>
          </p:cNvPicPr>
          <p:nvPr/>
        </p:nvPicPr>
        <p:blipFill>
          <a:blip r:embed="rId4"/>
          <a:stretch>
            <a:fillRect/>
          </a:stretch>
        </p:blipFill>
        <p:spPr>
          <a:xfrm>
            <a:off x="4475182" y="1514082"/>
            <a:ext cx="4523287" cy="4627919"/>
          </a:xfrm>
          <a:prstGeom prst="rect">
            <a:avLst/>
          </a:prstGeom>
        </p:spPr>
      </p:pic>
      <p:sp>
        <p:nvSpPr>
          <p:cNvPr id="7" name="TextBox 6"/>
          <p:cNvSpPr txBox="1"/>
          <p:nvPr/>
        </p:nvSpPr>
        <p:spPr>
          <a:xfrm>
            <a:off x="2121078" y="258670"/>
            <a:ext cx="5557675" cy="584775"/>
          </a:xfrm>
          <a:prstGeom prst="rect">
            <a:avLst/>
          </a:prstGeom>
          <a:noFill/>
        </p:spPr>
        <p:txBody>
          <a:bodyPr wrap="none" rtlCol="0">
            <a:spAutoFit/>
          </a:bodyPr>
          <a:lstStyle/>
          <a:p>
            <a:r>
              <a:rPr lang="en-US" sz="3200" b="1" dirty="0"/>
              <a:t>The role of particle accelerators</a:t>
            </a:r>
          </a:p>
        </p:txBody>
      </p:sp>
      <p:sp>
        <p:nvSpPr>
          <p:cNvPr id="3" name="TextBox 2"/>
          <p:cNvSpPr txBox="1"/>
          <p:nvPr/>
        </p:nvSpPr>
        <p:spPr>
          <a:xfrm>
            <a:off x="8896979" y="1469112"/>
            <a:ext cx="338554" cy="492443"/>
          </a:xfrm>
          <a:prstGeom prst="rect">
            <a:avLst/>
          </a:prstGeom>
          <a:noFill/>
        </p:spPr>
        <p:txBody>
          <a:bodyPr wrap="none" rtlCol="0">
            <a:spAutoFit/>
          </a:bodyPr>
          <a:lstStyle/>
          <a:p>
            <a:r>
              <a:rPr lang="en-US" sz="2600" b="1" dirty="0">
                <a:solidFill>
                  <a:srgbClr val="FF0000"/>
                </a:solidFill>
              </a:rPr>
              <a:t>?</a:t>
            </a:r>
          </a:p>
        </p:txBody>
      </p:sp>
      <p:cxnSp>
        <p:nvCxnSpPr>
          <p:cNvPr id="8" name="Straight Arrow Connector 7"/>
          <p:cNvCxnSpPr/>
          <p:nvPr/>
        </p:nvCxnSpPr>
        <p:spPr>
          <a:xfrm flipH="1">
            <a:off x="4406203" y="1207722"/>
            <a:ext cx="707020" cy="158505"/>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113223" y="929307"/>
            <a:ext cx="3291157" cy="830997"/>
          </a:xfrm>
          <a:prstGeom prst="rect">
            <a:avLst/>
          </a:prstGeom>
          <a:noFill/>
        </p:spPr>
        <p:txBody>
          <a:bodyPr wrap="none" rtlCol="0">
            <a:spAutoFit/>
          </a:bodyPr>
          <a:lstStyle/>
          <a:p>
            <a:r>
              <a:rPr lang="en-US" sz="1200" dirty="0">
                <a:solidFill>
                  <a:srgbClr val="FF0000"/>
                </a:solidFill>
              </a:rPr>
              <a:t>The last particle predicted by the standard model,</a:t>
            </a:r>
          </a:p>
          <a:p>
            <a:r>
              <a:rPr lang="en-US" sz="1200" dirty="0">
                <a:solidFill>
                  <a:srgbClr val="FF0000"/>
                </a:solidFill>
              </a:rPr>
              <a:t>discovered at the LHC in 2012.</a:t>
            </a:r>
          </a:p>
          <a:p>
            <a:endParaRPr lang="en-US" sz="1200" dirty="0">
              <a:solidFill>
                <a:srgbClr val="FF0000"/>
              </a:solidFill>
            </a:endParaRPr>
          </a:p>
          <a:p>
            <a:endParaRPr lang="en-US" sz="1200" dirty="0">
              <a:solidFill>
                <a:srgbClr val="FF0000"/>
              </a:solidFill>
            </a:endParaRPr>
          </a:p>
        </p:txBody>
      </p:sp>
    </p:spTree>
    <p:extLst>
      <p:ext uri="{BB962C8B-B14F-4D97-AF65-F5344CB8AC3E}">
        <p14:creationId xmlns:p14="http://schemas.microsoft.com/office/powerpoint/2010/main" val="4769946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28879" y="450009"/>
            <a:ext cx="5045361" cy="3009848"/>
          </a:xfrm>
          <a:prstGeom prst="rect">
            <a:avLst/>
          </a:prstGeom>
        </p:spPr>
      </p:pic>
      <p:pic>
        <p:nvPicPr>
          <p:cNvPr id="4" name="Picture 3"/>
          <p:cNvPicPr>
            <a:picLocks noChangeAspect="1"/>
          </p:cNvPicPr>
          <p:nvPr/>
        </p:nvPicPr>
        <p:blipFill>
          <a:blip r:embed="rId4"/>
          <a:stretch>
            <a:fillRect/>
          </a:stretch>
        </p:blipFill>
        <p:spPr>
          <a:xfrm>
            <a:off x="0" y="4375957"/>
            <a:ext cx="9144000" cy="739588"/>
          </a:xfrm>
          <a:prstGeom prst="rect">
            <a:avLst/>
          </a:prstGeom>
          <a:ln>
            <a:solidFill>
              <a:srgbClr val="00B050"/>
            </a:solidFill>
          </a:ln>
        </p:spPr>
      </p:pic>
      <p:sp>
        <p:nvSpPr>
          <p:cNvPr id="12" name="TextBox 11"/>
          <p:cNvSpPr txBox="1"/>
          <p:nvPr/>
        </p:nvSpPr>
        <p:spPr>
          <a:xfrm>
            <a:off x="2493802" y="4301250"/>
            <a:ext cx="184731" cy="369332"/>
          </a:xfrm>
          <a:prstGeom prst="rect">
            <a:avLst/>
          </a:prstGeom>
          <a:noFill/>
        </p:spPr>
        <p:txBody>
          <a:bodyPr wrap="none" rtlCol="0">
            <a:spAutoFit/>
          </a:bodyPr>
          <a:lstStyle/>
          <a:p>
            <a:endParaRPr lang="en-US" b="1" dirty="0"/>
          </a:p>
        </p:txBody>
      </p:sp>
      <p:sp>
        <p:nvSpPr>
          <p:cNvPr id="13" name="TextBox 12"/>
          <p:cNvSpPr txBox="1"/>
          <p:nvPr/>
        </p:nvSpPr>
        <p:spPr>
          <a:xfrm>
            <a:off x="222816" y="5208822"/>
            <a:ext cx="8696332" cy="1477328"/>
          </a:xfrm>
          <a:prstGeom prst="rect">
            <a:avLst/>
          </a:prstGeom>
          <a:noFill/>
        </p:spPr>
        <p:txBody>
          <a:bodyPr wrap="square" rtlCol="0">
            <a:spAutoFit/>
          </a:bodyPr>
          <a:lstStyle/>
          <a:p>
            <a:pPr marL="285750" indent="-285750">
              <a:buFont typeface="Arial" charset="0"/>
              <a:buChar char="•"/>
            </a:pPr>
            <a:r>
              <a:rPr lang="en-US" dirty="0"/>
              <a:t>Beyond HL-LHC we need to either </a:t>
            </a:r>
            <a:r>
              <a:rPr lang="en-US" b="1" dirty="0"/>
              <a:t>change to e- e+</a:t>
            </a:r>
            <a:r>
              <a:rPr lang="en-US" dirty="0"/>
              <a:t>, or </a:t>
            </a:r>
            <a:r>
              <a:rPr lang="en-US" b="1" dirty="0"/>
              <a:t>to increase the collision energy</a:t>
            </a:r>
            <a:r>
              <a:rPr lang="en-US" dirty="0"/>
              <a:t>, while retaining a high luminosity</a:t>
            </a:r>
            <a:endParaRPr lang="en-US" dirty="0">
              <a:effectLst/>
            </a:endParaRPr>
          </a:p>
          <a:p>
            <a:pPr marL="285750" indent="-285750">
              <a:buFont typeface="Arial" charset="0"/>
              <a:buChar char="•"/>
            </a:pPr>
            <a:r>
              <a:rPr lang="en-US" b="1" dirty="0">
                <a:effectLst/>
              </a:rPr>
              <a:t>LHC was 25 years in the maki</a:t>
            </a:r>
            <a:r>
              <a:rPr lang="en-US" b="1" dirty="0"/>
              <a:t>ng</a:t>
            </a:r>
            <a:r>
              <a:rPr lang="en-US" dirty="0">
                <a:effectLst/>
              </a:rPr>
              <a:t>, decision to </a:t>
            </a:r>
            <a:r>
              <a:rPr lang="en-US" b="1" dirty="0">
                <a:effectLst/>
              </a:rPr>
              <a:t>fund in 1995</a:t>
            </a:r>
            <a:r>
              <a:rPr lang="en-US" dirty="0">
                <a:effectLst/>
              </a:rPr>
              <a:t>. </a:t>
            </a:r>
            <a:r>
              <a:rPr lang="en-US" b="1" dirty="0">
                <a:effectLst/>
              </a:rPr>
              <a:t>Urgen</a:t>
            </a:r>
            <a:r>
              <a:rPr lang="en-US" dirty="0">
                <a:effectLst/>
              </a:rPr>
              <a:t>t to plan new project for the future </a:t>
            </a:r>
            <a:endParaRPr lang="en-US" dirty="0"/>
          </a:p>
          <a:p>
            <a:pPr marL="285750" indent="-285750">
              <a:buFont typeface="Arial" charset="0"/>
              <a:buChar char="•"/>
            </a:pPr>
            <a:r>
              <a:rPr lang="en-US" b="1" dirty="0"/>
              <a:t>Proposed </a:t>
            </a:r>
            <a:r>
              <a:rPr lang="en-US" b="1" dirty="0">
                <a:effectLst/>
              </a:rPr>
              <a:t>projects on the energy frontier:</a:t>
            </a:r>
            <a:r>
              <a:rPr lang="en-US" dirty="0"/>
              <a:t> proton-proton or e- e+? Circular or linear?</a:t>
            </a:r>
          </a:p>
        </p:txBody>
      </p:sp>
      <p:sp>
        <p:nvSpPr>
          <p:cNvPr id="10" name="TextBox 9"/>
          <p:cNvSpPr txBox="1"/>
          <p:nvPr/>
        </p:nvSpPr>
        <p:spPr>
          <a:xfrm>
            <a:off x="222816" y="-40162"/>
            <a:ext cx="6315639" cy="584775"/>
          </a:xfrm>
          <a:prstGeom prst="rect">
            <a:avLst/>
          </a:prstGeom>
          <a:noFill/>
        </p:spPr>
        <p:txBody>
          <a:bodyPr wrap="square" rtlCol="0">
            <a:spAutoFit/>
          </a:bodyPr>
          <a:lstStyle/>
          <a:p>
            <a:r>
              <a:rPr lang="en-US" sz="3200" b="1" dirty="0"/>
              <a:t>“Near” future: LHC upgrades</a:t>
            </a:r>
          </a:p>
        </p:txBody>
      </p:sp>
      <p:sp>
        <p:nvSpPr>
          <p:cNvPr id="3" name="TextBox 2"/>
          <p:cNvSpPr txBox="1"/>
          <p:nvPr/>
        </p:nvSpPr>
        <p:spPr>
          <a:xfrm>
            <a:off x="4959458" y="759753"/>
            <a:ext cx="1262012" cy="276999"/>
          </a:xfrm>
          <a:prstGeom prst="rect">
            <a:avLst/>
          </a:prstGeom>
          <a:noFill/>
        </p:spPr>
        <p:txBody>
          <a:bodyPr wrap="none" rtlCol="0">
            <a:spAutoFit/>
          </a:bodyPr>
          <a:lstStyle/>
          <a:p>
            <a:r>
              <a:rPr lang="en-US" sz="1200" dirty="0">
                <a:solidFill>
                  <a:schemeClr val="bg1"/>
                </a:solidFill>
              </a:rPr>
              <a:t>LHC track density</a:t>
            </a:r>
          </a:p>
        </p:txBody>
      </p:sp>
      <p:sp>
        <p:nvSpPr>
          <p:cNvPr id="19" name="TextBox 18"/>
          <p:cNvSpPr txBox="1"/>
          <p:nvPr/>
        </p:nvSpPr>
        <p:spPr>
          <a:xfrm>
            <a:off x="4877906" y="1987508"/>
            <a:ext cx="1504066" cy="276999"/>
          </a:xfrm>
          <a:prstGeom prst="rect">
            <a:avLst/>
          </a:prstGeom>
          <a:noFill/>
        </p:spPr>
        <p:txBody>
          <a:bodyPr wrap="none" rtlCol="0">
            <a:spAutoFit/>
          </a:bodyPr>
          <a:lstStyle/>
          <a:p>
            <a:r>
              <a:rPr lang="en-US" sz="1200" dirty="0">
                <a:solidFill>
                  <a:schemeClr val="bg1"/>
                </a:solidFill>
              </a:rPr>
              <a:t>HL-LHC track density</a:t>
            </a:r>
          </a:p>
        </p:txBody>
      </p:sp>
      <p:sp>
        <p:nvSpPr>
          <p:cNvPr id="20" name="TextBox 19"/>
          <p:cNvSpPr txBox="1"/>
          <p:nvPr/>
        </p:nvSpPr>
        <p:spPr>
          <a:xfrm>
            <a:off x="998796" y="1460340"/>
            <a:ext cx="965329" cy="369332"/>
          </a:xfrm>
          <a:prstGeom prst="rect">
            <a:avLst/>
          </a:prstGeom>
          <a:noFill/>
        </p:spPr>
        <p:txBody>
          <a:bodyPr wrap="none" rtlCol="0">
            <a:spAutoFit/>
          </a:bodyPr>
          <a:lstStyle/>
          <a:p>
            <a:r>
              <a:rPr lang="en-US" b="1" dirty="0">
                <a:latin typeface="Apple Chancery" charset="0"/>
                <a:ea typeface="Apple Chancery" charset="0"/>
                <a:cs typeface="Apple Chancery" charset="0"/>
              </a:rPr>
              <a:t>L</a:t>
            </a:r>
            <a:r>
              <a:rPr lang="en-US" b="1" dirty="0"/>
              <a:t> x 5-10</a:t>
            </a:r>
          </a:p>
        </p:txBody>
      </p:sp>
      <p:sp>
        <p:nvSpPr>
          <p:cNvPr id="27" name="Rectangle 26"/>
          <p:cNvSpPr/>
          <p:nvPr/>
        </p:nvSpPr>
        <p:spPr>
          <a:xfrm>
            <a:off x="759751" y="1183026"/>
            <a:ext cx="2935419" cy="369332"/>
          </a:xfrm>
          <a:prstGeom prst="rect">
            <a:avLst/>
          </a:prstGeom>
        </p:spPr>
        <p:txBody>
          <a:bodyPr wrap="none">
            <a:spAutoFit/>
          </a:bodyPr>
          <a:lstStyle/>
          <a:p>
            <a:r>
              <a:rPr lang="en-US" b="1" dirty="0"/>
              <a:t>HL-LHC: High Luminosity LHC</a:t>
            </a:r>
          </a:p>
        </p:txBody>
      </p:sp>
      <p:sp>
        <p:nvSpPr>
          <p:cNvPr id="21" name="Rectangle 20"/>
          <p:cNvSpPr/>
          <p:nvPr/>
        </p:nvSpPr>
        <p:spPr>
          <a:xfrm>
            <a:off x="2513436" y="4396594"/>
            <a:ext cx="1181734" cy="276999"/>
          </a:xfrm>
          <a:prstGeom prst="rect">
            <a:avLst/>
          </a:prstGeom>
        </p:spPr>
        <p:txBody>
          <a:bodyPr wrap="none">
            <a:spAutoFit/>
          </a:bodyPr>
          <a:lstStyle/>
          <a:p>
            <a:r>
              <a:rPr lang="en-US" sz="1200" b="0" i="0" dirty="0">
                <a:effectLst/>
                <a:latin typeface="arial" charset="0"/>
              </a:rPr>
              <a:t>Ursula Bassler</a:t>
            </a:r>
            <a:endParaRPr lang="en-US" sz="1200" dirty="0"/>
          </a:p>
        </p:txBody>
      </p:sp>
      <p:sp>
        <p:nvSpPr>
          <p:cNvPr id="7" name="TextBox 6"/>
          <p:cNvSpPr txBox="1"/>
          <p:nvPr/>
        </p:nvSpPr>
        <p:spPr>
          <a:xfrm>
            <a:off x="-98377" y="4093789"/>
            <a:ext cx="4025654" cy="307777"/>
          </a:xfrm>
          <a:prstGeom prst="rect">
            <a:avLst/>
          </a:prstGeom>
          <a:noFill/>
        </p:spPr>
        <p:txBody>
          <a:bodyPr wrap="none" rtlCol="0">
            <a:spAutoFit/>
          </a:bodyPr>
          <a:lstStyle/>
          <a:p>
            <a:r>
              <a:rPr lang="en-US" sz="1400" b="1" dirty="0"/>
              <a:t>“Timeline plot” </a:t>
            </a:r>
            <a:r>
              <a:rPr lang="mr-IN" sz="1400" dirty="0"/>
              <a:t>–</a:t>
            </a:r>
            <a:r>
              <a:rPr lang="en-US" sz="1400" dirty="0"/>
              <a:t> as used in the strategy discussions:</a:t>
            </a:r>
          </a:p>
        </p:txBody>
      </p:sp>
      <p:sp>
        <p:nvSpPr>
          <p:cNvPr id="22" name="TextBox 21"/>
          <p:cNvSpPr txBox="1"/>
          <p:nvPr/>
        </p:nvSpPr>
        <p:spPr>
          <a:xfrm>
            <a:off x="5216483" y="2981202"/>
            <a:ext cx="6011694" cy="1231106"/>
          </a:xfrm>
          <a:prstGeom prst="rect">
            <a:avLst/>
          </a:prstGeom>
          <a:noFill/>
        </p:spPr>
        <p:txBody>
          <a:bodyPr wrap="square" rtlCol="0">
            <a:spAutoFit/>
          </a:bodyPr>
          <a:lstStyle/>
          <a:p>
            <a:r>
              <a:rPr lang="en-US" b="1" dirty="0"/>
              <a:t>	What defines a collider :</a:t>
            </a:r>
          </a:p>
          <a:p>
            <a:r>
              <a:rPr lang="en-US" b="1" i="1" dirty="0"/>
              <a:t>∙ </a:t>
            </a:r>
            <a:r>
              <a:rPr lang="en-US" dirty="0"/>
              <a:t>particle type</a:t>
            </a:r>
          </a:p>
          <a:p>
            <a:r>
              <a:rPr lang="en-US" b="1" i="1" dirty="0"/>
              <a:t>∙ </a:t>
            </a:r>
            <a:r>
              <a:rPr lang="en-US" dirty="0"/>
              <a:t>collision energy</a:t>
            </a:r>
          </a:p>
          <a:p>
            <a:r>
              <a:rPr lang="en-US" b="1" i="1" dirty="0"/>
              <a:t>∙ </a:t>
            </a:r>
            <a:r>
              <a:rPr lang="en-US" dirty="0"/>
              <a:t>luminosity</a:t>
            </a:r>
          </a:p>
        </p:txBody>
      </p:sp>
      <p:sp>
        <p:nvSpPr>
          <p:cNvPr id="23" name="TextBox 22"/>
          <p:cNvSpPr txBox="1"/>
          <p:nvPr/>
        </p:nvSpPr>
        <p:spPr>
          <a:xfrm>
            <a:off x="5057364" y="708261"/>
            <a:ext cx="3766088" cy="2154436"/>
          </a:xfrm>
          <a:prstGeom prst="rect">
            <a:avLst/>
          </a:prstGeom>
          <a:noFill/>
        </p:spPr>
        <p:txBody>
          <a:bodyPr wrap="square" rtlCol="0">
            <a:spAutoFit/>
          </a:bodyPr>
          <a:lstStyle/>
          <a:p>
            <a:r>
              <a:rPr lang="en-US" sz="2000" b="1" i="1" dirty="0"/>
              <a:t>L</a:t>
            </a:r>
            <a:r>
              <a:rPr lang="en-US" sz="2000" b="1" i="1" dirty="0"/>
              <a:t>arge Hadron Collider</a:t>
            </a:r>
          </a:p>
          <a:p>
            <a:r>
              <a:rPr lang="en-US" sz="1900" b="1" dirty="0"/>
              <a:t>∙ proton</a:t>
            </a:r>
            <a:r>
              <a:rPr lang="en-US" sz="1900" dirty="0"/>
              <a:t>-proton collisions (Pb, Au)</a:t>
            </a:r>
          </a:p>
          <a:p>
            <a:r>
              <a:rPr lang="en-US" sz="1900" b="1" dirty="0"/>
              <a:t>∙ collision energy of </a:t>
            </a:r>
            <a:r>
              <a:rPr lang="en-US" sz="1900" dirty="0"/>
              <a:t>14 TeV </a:t>
            </a:r>
          </a:p>
          <a:p>
            <a:r>
              <a:rPr lang="en-US" sz="1900" b="1" dirty="0"/>
              <a:t>∙ </a:t>
            </a:r>
            <a:r>
              <a:rPr lang="en-US" sz="1900" dirty="0"/>
              <a:t>10</a:t>
            </a:r>
            <a:r>
              <a:rPr lang="en-US" sz="1900" baseline="30000" dirty="0"/>
              <a:t>11 </a:t>
            </a:r>
            <a:r>
              <a:rPr lang="en-US" sz="1900" dirty="0"/>
              <a:t>protons at 40 MHz, squeezed to a width of 10 </a:t>
            </a:r>
            <a:r>
              <a:rPr lang="en-US" sz="1900" dirty="0">
                <a:latin typeface="Symbol" charset="2"/>
                <a:ea typeface="Symbol" charset="2"/>
                <a:cs typeface="Symbol" charset="2"/>
              </a:rPr>
              <a:t>m</a:t>
            </a:r>
            <a:r>
              <a:rPr lang="en-US" sz="1900" dirty="0"/>
              <a:t>m, yielding a </a:t>
            </a:r>
            <a:r>
              <a:rPr lang="en-US" sz="1900" b="1" dirty="0"/>
              <a:t>luminosity = </a:t>
            </a:r>
            <a:r>
              <a:rPr lang="en-US" sz="1900" dirty="0"/>
              <a:t>rate/cross-section of 10</a:t>
            </a:r>
            <a:r>
              <a:rPr lang="en-US" sz="1900" baseline="30000" dirty="0"/>
              <a:t>34</a:t>
            </a:r>
            <a:r>
              <a:rPr lang="en-US" sz="1900" dirty="0"/>
              <a:t> cm</a:t>
            </a:r>
            <a:r>
              <a:rPr lang="en-US" sz="1900" baseline="30000" dirty="0"/>
              <a:t>-2 </a:t>
            </a:r>
            <a:r>
              <a:rPr lang="en-US" sz="1900" dirty="0"/>
              <a:t>s</a:t>
            </a:r>
            <a:r>
              <a:rPr lang="en-US" sz="1900" baseline="30000" dirty="0"/>
              <a:t>-1</a:t>
            </a:r>
          </a:p>
        </p:txBody>
      </p:sp>
      <p:pic>
        <p:nvPicPr>
          <p:cNvPr id="26" name="Picture 25" descr="Screen Shot 2015-11-20 at 13.52.4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6411" y="3051573"/>
            <a:ext cx="1443822" cy="1031707"/>
          </a:xfrm>
          <a:prstGeom prst="rect">
            <a:avLst/>
          </a:prstGeom>
        </p:spPr>
      </p:pic>
      <p:pic>
        <p:nvPicPr>
          <p:cNvPr id="28" name="Picture 27" descr="Screen Shot 2015-11-20 at 13.52.5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82233" y="3075413"/>
            <a:ext cx="1490087" cy="1069356"/>
          </a:xfrm>
          <a:prstGeom prst="rect">
            <a:avLst/>
          </a:prstGeom>
        </p:spPr>
      </p:pic>
    </p:spTree>
    <p:extLst>
      <p:ext uri="{BB962C8B-B14F-4D97-AF65-F5344CB8AC3E}">
        <p14:creationId xmlns:p14="http://schemas.microsoft.com/office/powerpoint/2010/main" val="1785754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26015" y="9429"/>
            <a:ext cx="8276096" cy="584775"/>
          </a:xfrm>
          <a:prstGeom prst="rect">
            <a:avLst/>
          </a:prstGeom>
          <a:noFill/>
        </p:spPr>
        <p:txBody>
          <a:bodyPr wrap="square" rtlCol="0">
            <a:spAutoFit/>
          </a:bodyPr>
          <a:lstStyle/>
          <a:p>
            <a:r>
              <a:rPr lang="en-US" sz="3200" b="1" dirty="0"/>
              <a:t>proton-proton versus e- e+ colliders</a:t>
            </a:r>
          </a:p>
        </p:txBody>
      </p:sp>
      <p:pic>
        <p:nvPicPr>
          <p:cNvPr id="3" name="Picture 2"/>
          <p:cNvPicPr>
            <a:picLocks noChangeAspect="1"/>
          </p:cNvPicPr>
          <p:nvPr/>
        </p:nvPicPr>
        <p:blipFill>
          <a:blip r:embed="rId3"/>
          <a:stretch>
            <a:fillRect/>
          </a:stretch>
        </p:blipFill>
        <p:spPr>
          <a:xfrm>
            <a:off x="193131" y="325726"/>
            <a:ext cx="2089908" cy="1610458"/>
          </a:xfrm>
          <a:prstGeom prst="rect">
            <a:avLst/>
          </a:prstGeom>
        </p:spPr>
      </p:pic>
      <p:pic>
        <p:nvPicPr>
          <p:cNvPr id="7" name="Picture 6"/>
          <p:cNvPicPr>
            <a:picLocks noChangeAspect="1"/>
          </p:cNvPicPr>
          <p:nvPr/>
        </p:nvPicPr>
        <p:blipFill>
          <a:blip r:embed="rId4"/>
          <a:stretch>
            <a:fillRect/>
          </a:stretch>
        </p:blipFill>
        <p:spPr>
          <a:xfrm>
            <a:off x="754513" y="1995965"/>
            <a:ext cx="7541003" cy="3381309"/>
          </a:xfrm>
          <a:prstGeom prst="rect">
            <a:avLst/>
          </a:prstGeom>
        </p:spPr>
      </p:pic>
      <p:sp>
        <p:nvSpPr>
          <p:cNvPr id="8" name="TextBox 7"/>
          <p:cNvSpPr txBox="1"/>
          <p:nvPr/>
        </p:nvSpPr>
        <p:spPr>
          <a:xfrm>
            <a:off x="-10858" y="5414962"/>
            <a:ext cx="4473745" cy="923330"/>
          </a:xfrm>
          <a:prstGeom prst="rect">
            <a:avLst/>
          </a:prstGeom>
          <a:noFill/>
        </p:spPr>
        <p:txBody>
          <a:bodyPr wrap="square" rtlCol="0">
            <a:spAutoFit/>
          </a:bodyPr>
          <a:lstStyle/>
          <a:p>
            <a:pPr marL="285750" indent="-285750">
              <a:buFont typeface="Arial" charset="0"/>
              <a:buChar char="•"/>
            </a:pPr>
            <a:r>
              <a:rPr lang="en-US" dirty="0"/>
              <a:t>Initial state not available</a:t>
            </a:r>
          </a:p>
          <a:p>
            <a:pPr marL="285750" indent="-285750">
              <a:buFont typeface="Arial" charset="0"/>
              <a:buChar char="•"/>
            </a:pPr>
            <a:r>
              <a:rPr lang="en-US" dirty="0"/>
              <a:t>Strong background, busy events, filtering, triggers</a:t>
            </a:r>
          </a:p>
        </p:txBody>
      </p:sp>
      <p:sp>
        <p:nvSpPr>
          <p:cNvPr id="9" name="TextBox 8"/>
          <p:cNvSpPr txBox="1"/>
          <p:nvPr/>
        </p:nvSpPr>
        <p:spPr>
          <a:xfrm>
            <a:off x="4377559" y="5139796"/>
            <a:ext cx="4876800" cy="2031325"/>
          </a:xfrm>
          <a:prstGeom prst="rect">
            <a:avLst/>
          </a:prstGeom>
          <a:noFill/>
        </p:spPr>
        <p:txBody>
          <a:bodyPr wrap="square" rtlCol="0">
            <a:spAutoFit/>
          </a:bodyPr>
          <a:lstStyle/>
          <a:p>
            <a:pPr marL="285750" indent="-285750">
              <a:buFont typeface="Arial" charset="0"/>
              <a:buChar char="•"/>
            </a:pPr>
            <a:r>
              <a:rPr lang="en-US" dirty="0"/>
              <a:t>High signal-to-noise; cleaner events</a:t>
            </a:r>
          </a:p>
          <a:p>
            <a:pPr marL="285750" indent="-285750">
              <a:buFont typeface="Arial" charset="0"/>
              <a:buChar char="•"/>
            </a:pPr>
            <a:r>
              <a:rPr lang="en-US" dirty="0"/>
              <a:t>Well defined initial stage</a:t>
            </a:r>
          </a:p>
          <a:p>
            <a:pPr marL="742950" lvl="1" indent="-285750">
              <a:buFont typeface="Arial" charset="0"/>
              <a:buChar char="•"/>
            </a:pPr>
            <a:r>
              <a:rPr lang="en-US" dirty="0"/>
              <a:t>Higgs decay width can be established. &gt; model independent measurements</a:t>
            </a:r>
          </a:p>
          <a:p>
            <a:pPr marL="285750" indent="-285750">
              <a:buFont typeface="Arial" charset="0"/>
              <a:buChar char="•"/>
            </a:pPr>
            <a:endParaRPr lang="en-US" dirty="0"/>
          </a:p>
          <a:p>
            <a:pPr marL="285750" indent="-285750">
              <a:buFont typeface="Arial" charset="0"/>
              <a:buChar char="•"/>
            </a:pPr>
            <a:endParaRPr lang="en-US" dirty="0"/>
          </a:p>
          <a:p>
            <a:pPr marL="285750" indent="-285750">
              <a:buFont typeface="Arial" charset="0"/>
              <a:buChar char="•"/>
            </a:pPr>
            <a:endParaRPr lang="en-US" dirty="0"/>
          </a:p>
        </p:txBody>
      </p:sp>
      <p:pic>
        <p:nvPicPr>
          <p:cNvPr id="4" name="Picture 3"/>
          <p:cNvPicPr>
            <a:picLocks noChangeAspect="1"/>
          </p:cNvPicPr>
          <p:nvPr/>
        </p:nvPicPr>
        <p:blipFill>
          <a:blip r:embed="rId5"/>
          <a:stretch>
            <a:fillRect/>
          </a:stretch>
        </p:blipFill>
        <p:spPr>
          <a:xfrm>
            <a:off x="1063881" y="2081722"/>
            <a:ext cx="342900" cy="241300"/>
          </a:xfrm>
          <a:prstGeom prst="rect">
            <a:avLst/>
          </a:prstGeom>
        </p:spPr>
      </p:pic>
      <p:pic>
        <p:nvPicPr>
          <p:cNvPr id="10" name="Picture 9"/>
          <p:cNvPicPr>
            <a:picLocks noChangeAspect="1"/>
          </p:cNvPicPr>
          <p:nvPr/>
        </p:nvPicPr>
        <p:blipFill>
          <a:blip r:embed="rId5"/>
          <a:stretch>
            <a:fillRect/>
          </a:stretch>
        </p:blipFill>
        <p:spPr>
          <a:xfrm>
            <a:off x="3127930" y="5139796"/>
            <a:ext cx="342900" cy="241300"/>
          </a:xfrm>
          <a:prstGeom prst="rect">
            <a:avLst/>
          </a:prstGeom>
        </p:spPr>
      </p:pic>
      <p:pic>
        <p:nvPicPr>
          <p:cNvPr id="6" name="Picture 5"/>
          <p:cNvPicPr>
            <a:picLocks noChangeAspect="1"/>
          </p:cNvPicPr>
          <p:nvPr/>
        </p:nvPicPr>
        <p:blipFill>
          <a:blip r:embed="rId6"/>
          <a:stretch>
            <a:fillRect/>
          </a:stretch>
        </p:blipFill>
        <p:spPr>
          <a:xfrm>
            <a:off x="6421896" y="480376"/>
            <a:ext cx="2492470" cy="1601345"/>
          </a:xfrm>
          <a:prstGeom prst="rect">
            <a:avLst/>
          </a:prstGeom>
        </p:spPr>
      </p:pic>
    </p:spTree>
    <p:extLst>
      <p:ext uri="{BB962C8B-B14F-4D97-AF65-F5344CB8AC3E}">
        <p14:creationId xmlns:p14="http://schemas.microsoft.com/office/powerpoint/2010/main" val="59289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148" y="791961"/>
            <a:ext cx="3897712" cy="27841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44286" y="571734"/>
            <a:ext cx="3239899" cy="32055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5"/>
          <p:cNvSpPr txBox="1"/>
          <p:nvPr/>
        </p:nvSpPr>
        <p:spPr>
          <a:xfrm>
            <a:off x="2019634" y="931547"/>
            <a:ext cx="2601907" cy="461665"/>
          </a:xfrm>
          <a:prstGeom prst="rect">
            <a:avLst/>
          </a:prstGeom>
          <a:noFill/>
        </p:spPr>
        <p:txBody>
          <a:bodyPr wrap="square" rtlCol="0">
            <a:spAutoFit/>
          </a:bodyPr>
          <a:lstStyle/>
          <a:p>
            <a:r>
              <a:rPr lang="en-US" sz="2400" b="1" dirty="0" smtClean="0">
                <a:solidFill>
                  <a:schemeClr val="bg1"/>
                </a:solidFill>
              </a:rPr>
              <a:t>1983</a:t>
            </a:r>
            <a:endParaRPr lang="en-US" sz="2400" b="1" dirty="0">
              <a:solidFill>
                <a:schemeClr val="bg1"/>
              </a:solidFill>
            </a:endParaRPr>
          </a:p>
        </p:txBody>
      </p:sp>
      <p:sp>
        <p:nvSpPr>
          <p:cNvPr id="7" name="TextBox 6"/>
          <p:cNvSpPr txBox="1"/>
          <p:nvPr/>
        </p:nvSpPr>
        <p:spPr>
          <a:xfrm>
            <a:off x="7154296" y="717433"/>
            <a:ext cx="2601907" cy="461665"/>
          </a:xfrm>
          <a:prstGeom prst="rect">
            <a:avLst/>
          </a:prstGeom>
          <a:noFill/>
        </p:spPr>
        <p:txBody>
          <a:bodyPr wrap="square" rtlCol="0">
            <a:spAutoFit/>
          </a:bodyPr>
          <a:lstStyle/>
          <a:p>
            <a:r>
              <a:rPr lang="en-US" sz="2400" b="1" dirty="0" smtClean="0"/>
              <a:t>2000</a:t>
            </a:r>
            <a:endParaRPr lang="en-US" sz="2400" b="1" dirty="0"/>
          </a:p>
        </p:txBody>
      </p:sp>
      <p:pic>
        <p:nvPicPr>
          <p:cNvPr id="8" name="Picture 4" descr="pic_higgs_pot_new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44286" y="3915555"/>
            <a:ext cx="3594705" cy="2834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Content Placeholder 3" descr="pic_atlas_ip_higgs.png"/>
          <p:cNvPicPr>
            <a:picLocks noGrp="1" noChangeAspect="1"/>
          </p:cNvPicPr>
          <p:nvPr>
            <p:ph idx="1"/>
          </p:nvPr>
        </p:nvPicPr>
        <p:blipFill>
          <a:blip r:embed="rId5">
            <a:extLst>
              <a:ext uri="{28A0092B-C50C-407E-A947-70E740481C1C}">
                <a14:useLocalDpi xmlns:a14="http://schemas.microsoft.com/office/drawing/2010/main" val="0"/>
              </a:ext>
            </a:extLst>
          </a:blip>
          <a:srcRect l="-16232" r="-16232"/>
          <a:stretch>
            <a:fillRect/>
          </a:stretch>
        </p:blipFill>
        <p:spPr>
          <a:xfrm>
            <a:off x="67144" y="4094409"/>
            <a:ext cx="3897712" cy="2557835"/>
          </a:xfrm>
        </p:spPr>
      </p:pic>
      <p:sp>
        <p:nvSpPr>
          <p:cNvPr id="10" name="TextBox 9"/>
          <p:cNvSpPr txBox="1"/>
          <p:nvPr/>
        </p:nvSpPr>
        <p:spPr>
          <a:xfrm>
            <a:off x="1044385" y="4301693"/>
            <a:ext cx="2601907" cy="461665"/>
          </a:xfrm>
          <a:prstGeom prst="rect">
            <a:avLst/>
          </a:prstGeom>
          <a:noFill/>
        </p:spPr>
        <p:txBody>
          <a:bodyPr wrap="square" rtlCol="0">
            <a:spAutoFit/>
          </a:bodyPr>
          <a:lstStyle/>
          <a:p>
            <a:r>
              <a:rPr lang="en-US" sz="2400" b="1" dirty="0" smtClean="0">
                <a:solidFill>
                  <a:schemeClr val="bg1"/>
                </a:solidFill>
              </a:rPr>
              <a:t>2012</a:t>
            </a:r>
            <a:endParaRPr lang="en-US" sz="2400" b="1" dirty="0">
              <a:solidFill>
                <a:schemeClr val="bg1"/>
              </a:solidFill>
            </a:endParaRPr>
          </a:p>
        </p:txBody>
      </p:sp>
      <p:pic>
        <p:nvPicPr>
          <p:cNvPr id="12" name="Picture 11"/>
          <p:cNvPicPr>
            <a:picLocks noChangeAspect="1"/>
          </p:cNvPicPr>
          <p:nvPr/>
        </p:nvPicPr>
        <p:blipFill>
          <a:blip r:embed="rId6"/>
          <a:stretch>
            <a:fillRect/>
          </a:stretch>
        </p:blipFill>
        <p:spPr>
          <a:xfrm>
            <a:off x="2824641" y="2914472"/>
            <a:ext cx="991892" cy="453819"/>
          </a:xfrm>
          <a:prstGeom prst="rect">
            <a:avLst/>
          </a:prstGeom>
        </p:spPr>
      </p:pic>
      <p:pic>
        <p:nvPicPr>
          <p:cNvPr id="13" name="Picture 12"/>
          <p:cNvPicPr>
            <a:picLocks noChangeAspect="1"/>
          </p:cNvPicPr>
          <p:nvPr/>
        </p:nvPicPr>
        <p:blipFill>
          <a:blip r:embed="rId7"/>
          <a:stretch>
            <a:fillRect/>
          </a:stretch>
        </p:blipFill>
        <p:spPr>
          <a:xfrm>
            <a:off x="7295918" y="2944994"/>
            <a:ext cx="552067" cy="226909"/>
          </a:xfrm>
          <a:prstGeom prst="rect">
            <a:avLst/>
          </a:prstGeom>
        </p:spPr>
      </p:pic>
      <p:pic>
        <p:nvPicPr>
          <p:cNvPr id="14" name="Picture 13"/>
          <p:cNvPicPr>
            <a:picLocks noChangeAspect="1"/>
          </p:cNvPicPr>
          <p:nvPr/>
        </p:nvPicPr>
        <p:blipFill>
          <a:blip r:embed="rId8"/>
          <a:stretch>
            <a:fillRect/>
          </a:stretch>
        </p:blipFill>
        <p:spPr>
          <a:xfrm>
            <a:off x="2514356" y="6237612"/>
            <a:ext cx="854608" cy="336549"/>
          </a:xfrm>
          <a:prstGeom prst="rect">
            <a:avLst/>
          </a:prstGeom>
        </p:spPr>
      </p:pic>
      <p:sp>
        <p:nvSpPr>
          <p:cNvPr id="2" name="TextBox 1"/>
          <p:cNvSpPr txBox="1"/>
          <p:nvPr/>
        </p:nvSpPr>
        <p:spPr>
          <a:xfrm>
            <a:off x="5325847" y="4172728"/>
            <a:ext cx="2327688" cy="461665"/>
          </a:xfrm>
          <a:prstGeom prst="rect">
            <a:avLst/>
          </a:prstGeom>
          <a:noFill/>
        </p:spPr>
        <p:txBody>
          <a:bodyPr wrap="none" rtlCol="0">
            <a:spAutoFit/>
          </a:bodyPr>
          <a:lstStyle/>
          <a:p>
            <a:r>
              <a:rPr lang="en-US" sz="2400" b="1" dirty="0">
                <a:solidFill>
                  <a:schemeClr val="bg1"/>
                </a:solidFill>
              </a:rPr>
              <a:t>Future machine?</a:t>
            </a:r>
          </a:p>
        </p:txBody>
      </p:sp>
      <p:sp>
        <p:nvSpPr>
          <p:cNvPr id="11" name="TextBox 10"/>
          <p:cNvSpPr txBox="1"/>
          <p:nvPr/>
        </p:nvSpPr>
        <p:spPr>
          <a:xfrm>
            <a:off x="278193" y="3183625"/>
            <a:ext cx="1573572" cy="369332"/>
          </a:xfrm>
          <a:prstGeom prst="rect">
            <a:avLst/>
          </a:prstGeom>
          <a:noFill/>
        </p:spPr>
        <p:txBody>
          <a:bodyPr wrap="none" rtlCol="0">
            <a:spAutoFit/>
          </a:bodyPr>
          <a:lstStyle/>
          <a:p>
            <a:r>
              <a:rPr lang="en-US" b="1" dirty="0">
                <a:solidFill>
                  <a:schemeClr val="bg1"/>
                </a:solidFill>
              </a:rPr>
              <a:t>Z, W discovery</a:t>
            </a:r>
          </a:p>
        </p:txBody>
      </p:sp>
      <p:sp>
        <p:nvSpPr>
          <p:cNvPr id="16" name="TextBox 15"/>
          <p:cNvSpPr txBox="1"/>
          <p:nvPr/>
        </p:nvSpPr>
        <p:spPr>
          <a:xfrm>
            <a:off x="496782" y="6256985"/>
            <a:ext cx="1653979" cy="369332"/>
          </a:xfrm>
          <a:prstGeom prst="rect">
            <a:avLst/>
          </a:prstGeom>
          <a:noFill/>
        </p:spPr>
        <p:txBody>
          <a:bodyPr wrap="none" rtlCol="0">
            <a:spAutoFit/>
          </a:bodyPr>
          <a:lstStyle/>
          <a:p>
            <a:r>
              <a:rPr lang="en-US" b="1" dirty="0">
                <a:solidFill>
                  <a:schemeClr val="bg1"/>
                </a:solidFill>
              </a:rPr>
              <a:t>Higgs discovery</a:t>
            </a:r>
          </a:p>
        </p:txBody>
      </p:sp>
      <p:sp>
        <p:nvSpPr>
          <p:cNvPr id="15" name="Rectangle 14"/>
          <p:cNvSpPr/>
          <p:nvPr/>
        </p:nvSpPr>
        <p:spPr>
          <a:xfrm>
            <a:off x="4371303" y="3623398"/>
            <a:ext cx="5179426" cy="307777"/>
          </a:xfrm>
          <a:prstGeom prst="rect">
            <a:avLst/>
          </a:prstGeom>
        </p:spPr>
        <p:txBody>
          <a:bodyPr wrap="square">
            <a:spAutoFit/>
          </a:bodyPr>
          <a:lstStyle/>
          <a:p>
            <a:r>
              <a:rPr lang="en-US" sz="1400" b="0" i="0" dirty="0">
                <a:solidFill>
                  <a:srgbClr val="000000"/>
                </a:solidFill>
                <a:effectLst/>
              </a:rPr>
              <a:t>“LEP changed high-energy physics from a 10% to a 1% science.”</a:t>
            </a:r>
          </a:p>
        </p:txBody>
      </p:sp>
      <p:sp>
        <p:nvSpPr>
          <p:cNvPr id="17" name="Rectangle 16"/>
          <p:cNvSpPr/>
          <p:nvPr/>
        </p:nvSpPr>
        <p:spPr>
          <a:xfrm>
            <a:off x="4478217" y="6442141"/>
            <a:ext cx="4965598" cy="307777"/>
          </a:xfrm>
          <a:prstGeom prst="rect">
            <a:avLst/>
          </a:prstGeom>
        </p:spPr>
        <p:txBody>
          <a:bodyPr wrap="square">
            <a:spAutoFit/>
          </a:bodyPr>
          <a:lstStyle/>
          <a:p>
            <a:r>
              <a:rPr lang="en-US" sz="1400" b="0" i="0" dirty="0">
                <a:solidFill>
                  <a:srgbClr val="000000"/>
                </a:solidFill>
                <a:effectLst/>
              </a:rPr>
              <a:t>Future machine: </a:t>
            </a:r>
            <a:r>
              <a:rPr lang="en-US" sz="1400" b="1" dirty="0">
                <a:solidFill>
                  <a:srgbClr val="000000"/>
                </a:solidFill>
              </a:rPr>
              <a:t>per mille</a:t>
            </a:r>
            <a:r>
              <a:rPr lang="en-US" sz="1400" b="1" i="0" dirty="0">
                <a:solidFill>
                  <a:srgbClr val="000000"/>
                </a:solidFill>
                <a:effectLst/>
              </a:rPr>
              <a:t> precision</a:t>
            </a:r>
            <a:r>
              <a:rPr lang="en-US" sz="1400" b="0" i="0" dirty="0">
                <a:solidFill>
                  <a:srgbClr val="000000"/>
                </a:solidFill>
                <a:effectLst/>
              </a:rPr>
              <a:t>, model independence</a:t>
            </a:r>
            <a:endParaRPr lang="en-US" sz="1400" dirty="0"/>
          </a:p>
        </p:txBody>
      </p:sp>
      <p:sp>
        <p:nvSpPr>
          <p:cNvPr id="4" name="TextBox 3"/>
          <p:cNvSpPr txBox="1"/>
          <p:nvPr/>
        </p:nvSpPr>
        <p:spPr>
          <a:xfrm>
            <a:off x="67144" y="6029"/>
            <a:ext cx="5980483" cy="584775"/>
          </a:xfrm>
          <a:prstGeom prst="rect">
            <a:avLst/>
          </a:prstGeom>
          <a:noFill/>
        </p:spPr>
        <p:txBody>
          <a:bodyPr wrap="none" rtlCol="0">
            <a:spAutoFit/>
          </a:bodyPr>
          <a:lstStyle/>
          <a:p>
            <a:r>
              <a:rPr lang="en-US" sz="3200" b="1" dirty="0"/>
              <a:t>Example: recent colliders at CERN </a:t>
            </a:r>
          </a:p>
        </p:txBody>
      </p:sp>
    </p:spTree>
    <p:extLst>
      <p:ext uri="{BB962C8B-B14F-4D97-AF65-F5344CB8AC3E}">
        <p14:creationId xmlns:p14="http://schemas.microsoft.com/office/powerpoint/2010/main" val="461134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9337" y="2846968"/>
            <a:ext cx="2642561" cy="7747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Rectangle 3"/>
          <p:cNvSpPr/>
          <p:nvPr/>
        </p:nvSpPr>
        <p:spPr>
          <a:xfrm>
            <a:off x="19877" y="8410"/>
            <a:ext cx="10570956" cy="584775"/>
          </a:xfrm>
          <a:prstGeom prst="rect">
            <a:avLst/>
          </a:prstGeom>
        </p:spPr>
        <p:txBody>
          <a:bodyPr wrap="square">
            <a:spAutoFit/>
          </a:bodyPr>
          <a:lstStyle/>
          <a:p>
            <a:r>
              <a:rPr lang="en-US" sz="3200" b="1" dirty="0"/>
              <a:t>Energy and luminosity limitations, for rings and linacs</a:t>
            </a:r>
            <a:endParaRPr lang="en-US" sz="3200" b="1" dirty="0">
              <a:effectLst/>
            </a:endParaRPr>
          </a:p>
        </p:txBody>
      </p:sp>
      <p:sp>
        <p:nvSpPr>
          <p:cNvPr id="5" name="TextBox 4"/>
          <p:cNvSpPr txBox="1"/>
          <p:nvPr/>
        </p:nvSpPr>
        <p:spPr>
          <a:xfrm>
            <a:off x="-15245" y="6440619"/>
            <a:ext cx="9144000" cy="369332"/>
          </a:xfrm>
          <a:prstGeom prst="rect">
            <a:avLst/>
          </a:prstGeom>
          <a:noFill/>
        </p:spPr>
        <p:txBody>
          <a:bodyPr wrap="square" rtlCol="0">
            <a:spAutoFit/>
          </a:bodyPr>
          <a:lstStyle/>
          <a:p>
            <a:r>
              <a:rPr lang="en-US" dirty="0"/>
              <a:t>Progress on the Energy Frontier relies on the evolution </a:t>
            </a:r>
            <a:r>
              <a:rPr lang="mr-IN" dirty="0"/>
              <a:t>–</a:t>
            </a:r>
            <a:r>
              <a:rPr lang="en-US" dirty="0"/>
              <a:t> or revolution </a:t>
            </a:r>
            <a:r>
              <a:rPr lang="mr-IN" dirty="0"/>
              <a:t>–</a:t>
            </a:r>
            <a:r>
              <a:rPr lang="en-US" dirty="0"/>
              <a:t> of </a:t>
            </a:r>
            <a:r>
              <a:rPr lang="en-US" b="1" dirty="0"/>
              <a:t>particle accelerators</a:t>
            </a:r>
          </a:p>
        </p:txBody>
      </p:sp>
      <p:sp>
        <p:nvSpPr>
          <p:cNvPr id="6" name="Rectangle 5"/>
          <p:cNvSpPr/>
          <p:nvPr/>
        </p:nvSpPr>
        <p:spPr>
          <a:xfrm>
            <a:off x="6122831" y="3066240"/>
            <a:ext cx="3097232" cy="646331"/>
          </a:xfrm>
          <a:prstGeom prst="rect">
            <a:avLst/>
          </a:prstGeom>
        </p:spPr>
        <p:txBody>
          <a:bodyPr wrap="square">
            <a:spAutoFit/>
          </a:bodyPr>
          <a:lstStyle/>
          <a:p>
            <a:r>
              <a:rPr lang="en-US" dirty="0">
                <a:effectLst/>
              </a:rPr>
              <a:t>Synchrotron radiation loss constrains charge</a:t>
            </a:r>
            <a:endParaRPr lang="en-US" dirty="0"/>
          </a:p>
        </p:txBody>
      </p:sp>
      <p:sp>
        <p:nvSpPr>
          <p:cNvPr id="2" name="TextBox 1"/>
          <p:cNvSpPr txBox="1"/>
          <p:nvPr/>
        </p:nvSpPr>
        <p:spPr>
          <a:xfrm>
            <a:off x="390130" y="682476"/>
            <a:ext cx="7005234" cy="369332"/>
          </a:xfrm>
          <a:prstGeom prst="rect">
            <a:avLst/>
          </a:prstGeom>
          <a:noFill/>
        </p:spPr>
        <p:txBody>
          <a:bodyPr wrap="square" rtlCol="0">
            <a:spAutoFit/>
          </a:bodyPr>
          <a:lstStyle/>
          <a:p>
            <a:r>
              <a:rPr lang="en-US" b="1" dirty="0">
                <a:solidFill>
                  <a:srgbClr val="FF0000"/>
                </a:solidFill>
              </a:rPr>
              <a:t>Energy challenges</a:t>
            </a:r>
          </a:p>
        </p:txBody>
      </p:sp>
      <p:sp>
        <p:nvSpPr>
          <p:cNvPr id="7" name="TextBox 6"/>
          <p:cNvSpPr txBox="1"/>
          <p:nvPr/>
        </p:nvSpPr>
        <p:spPr>
          <a:xfrm>
            <a:off x="5806142" y="711637"/>
            <a:ext cx="7005234" cy="369332"/>
          </a:xfrm>
          <a:prstGeom prst="rect">
            <a:avLst/>
          </a:prstGeom>
          <a:noFill/>
        </p:spPr>
        <p:txBody>
          <a:bodyPr wrap="square" rtlCol="0">
            <a:spAutoFit/>
          </a:bodyPr>
          <a:lstStyle/>
          <a:p>
            <a:r>
              <a:rPr lang="en-US" b="1" dirty="0">
                <a:solidFill>
                  <a:srgbClr val="FF0000"/>
                </a:solidFill>
              </a:rPr>
              <a:t>Luminosity challenges (examples)</a:t>
            </a:r>
          </a:p>
        </p:txBody>
      </p:sp>
      <p:sp>
        <p:nvSpPr>
          <p:cNvPr id="8" name="TextBox 7"/>
          <p:cNvSpPr txBox="1"/>
          <p:nvPr/>
        </p:nvSpPr>
        <p:spPr>
          <a:xfrm>
            <a:off x="10632" y="1078521"/>
            <a:ext cx="8992669" cy="369332"/>
          </a:xfrm>
          <a:prstGeom prst="rect">
            <a:avLst/>
          </a:prstGeom>
          <a:noFill/>
          <a:ln>
            <a:noFill/>
          </a:ln>
        </p:spPr>
        <p:txBody>
          <a:bodyPr wrap="square" rtlCol="0">
            <a:spAutoFit/>
          </a:bodyPr>
          <a:lstStyle/>
          <a:p>
            <a:r>
              <a:rPr lang="en-US" b="1" i="1" dirty="0"/>
              <a:t>Circular proton-proton colliders</a:t>
            </a:r>
          </a:p>
        </p:txBody>
      </p:sp>
      <p:pic>
        <p:nvPicPr>
          <p:cNvPr id="9" name="Picture 8"/>
          <p:cNvPicPr>
            <a:picLocks noChangeAspect="1"/>
          </p:cNvPicPr>
          <p:nvPr/>
        </p:nvPicPr>
        <p:blipFill>
          <a:blip r:embed="rId3"/>
          <a:stretch>
            <a:fillRect/>
          </a:stretch>
        </p:blipFill>
        <p:spPr>
          <a:xfrm>
            <a:off x="301832" y="2081624"/>
            <a:ext cx="1559083" cy="413002"/>
          </a:xfrm>
          <a:prstGeom prst="rect">
            <a:avLst/>
          </a:prstGeom>
        </p:spPr>
      </p:pic>
      <p:sp>
        <p:nvSpPr>
          <p:cNvPr id="13" name="TextBox 12"/>
          <p:cNvSpPr txBox="1"/>
          <p:nvPr/>
        </p:nvSpPr>
        <p:spPr>
          <a:xfrm>
            <a:off x="5607174" y="1596797"/>
            <a:ext cx="3411190" cy="646331"/>
          </a:xfrm>
          <a:prstGeom prst="rect">
            <a:avLst/>
          </a:prstGeom>
          <a:noFill/>
        </p:spPr>
        <p:txBody>
          <a:bodyPr wrap="none" rtlCol="0">
            <a:spAutoFit/>
          </a:bodyPr>
          <a:lstStyle/>
          <a:p>
            <a:r>
              <a:rPr lang="en-US" dirty="0"/>
              <a:t>Collective electromagnetic effects</a:t>
            </a:r>
          </a:p>
          <a:p>
            <a:r>
              <a:rPr lang="en-US" dirty="0"/>
              <a:t>constrain charge</a:t>
            </a:r>
          </a:p>
        </p:txBody>
      </p:sp>
      <p:sp>
        <p:nvSpPr>
          <p:cNvPr id="15" name="Rectangle 14"/>
          <p:cNvSpPr/>
          <p:nvPr/>
        </p:nvSpPr>
        <p:spPr>
          <a:xfrm>
            <a:off x="81868" y="1358394"/>
            <a:ext cx="4572000" cy="646331"/>
          </a:xfrm>
          <a:prstGeom prst="rect">
            <a:avLst/>
          </a:prstGeom>
        </p:spPr>
        <p:txBody>
          <a:bodyPr>
            <a:spAutoFit/>
          </a:bodyPr>
          <a:lstStyle/>
          <a:p>
            <a:r>
              <a:rPr lang="en-US" dirty="0"/>
              <a:t>LHC: 14 TeV collision energy, </a:t>
            </a:r>
            <a:r>
              <a:rPr lang="en-US" b="1" dirty="0"/>
              <a:t>limited by 8T</a:t>
            </a:r>
            <a:r>
              <a:rPr lang="en-US" dirty="0"/>
              <a:t> SC magnet field</a:t>
            </a:r>
          </a:p>
        </p:txBody>
      </p:sp>
      <p:sp>
        <p:nvSpPr>
          <p:cNvPr id="16" name="Rectangle 15"/>
          <p:cNvSpPr/>
          <p:nvPr/>
        </p:nvSpPr>
        <p:spPr>
          <a:xfrm>
            <a:off x="66370" y="1078007"/>
            <a:ext cx="9031721" cy="165062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p:cNvSpPr/>
          <p:nvPr/>
        </p:nvSpPr>
        <p:spPr>
          <a:xfrm>
            <a:off x="46749" y="2774502"/>
            <a:ext cx="9031721" cy="13961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Rectangle 17"/>
          <p:cNvSpPr/>
          <p:nvPr/>
        </p:nvSpPr>
        <p:spPr>
          <a:xfrm>
            <a:off x="-15245" y="2715601"/>
            <a:ext cx="2282548" cy="369332"/>
          </a:xfrm>
          <a:prstGeom prst="rect">
            <a:avLst/>
          </a:prstGeom>
        </p:spPr>
        <p:txBody>
          <a:bodyPr wrap="none">
            <a:spAutoFit/>
          </a:bodyPr>
          <a:lstStyle/>
          <a:p>
            <a:r>
              <a:rPr lang="en-US" b="1" i="1" dirty="0"/>
              <a:t>Circular e- e+ colliders</a:t>
            </a:r>
          </a:p>
        </p:txBody>
      </p:sp>
      <p:pic>
        <p:nvPicPr>
          <p:cNvPr id="19" name="Picture 18"/>
          <p:cNvPicPr>
            <a:picLocks noChangeAspect="1"/>
          </p:cNvPicPr>
          <p:nvPr/>
        </p:nvPicPr>
        <p:blipFill>
          <a:blip r:embed="rId4"/>
          <a:stretch>
            <a:fillRect/>
          </a:stretch>
        </p:blipFill>
        <p:spPr>
          <a:xfrm>
            <a:off x="3696386" y="3510619"/>
            <a:ext cx="2086872" cy="581387"/>
          </a:xfrm>
          <a:prstGeom prst="rect">
            <a:avLst/>
          </a:prstGeom>
          <a:ln>
            <a:solidFill>
              <a:srgbClr val="000000"/>
            </a:solidFill>
          </a:ln>
        </p:spPr>
      </p:pic>
      <p:sp>
        <p:nvSpPr>
          <p:cNvPr id="21" name="TextBox 20"/>
          <p:cNvSpPr txBox="1"/>
          <p:nvPr/>
        </p:nvSpPr>
        <p:spPr>
          <a:xfrm>
            <a:off x="36812" y="3285981"/>
            <a:ext cx="3151920" cy="923330"/>
          </a:xfrm>
          <a:prstGeom prst="rect">
            <a:avLst/>
          </a:prstGeom>
          <a:noFill/>
        </p:spPr>
        <p:txBody>
          <a:bodyPr wrap="square" rtlCol="0">
            <a:spAutoFit/>
          </a:bodyPr>
          <a:lstStyle/>
          <a:p>
            <a:r>
              <a:rPr lang="en-US" dirty="0"/>
              <a:t>Synchrotron radiation loss  limited LEP collision energy to 209 GeV.</a:t>
            </a:r>
          </a:p>
        </p:txBody>
      </p:sp>
      <p:pic>
        <p:nvPicPr>
          <p:cNvPr id="22" name="Picture 21"/>
          <p:cNvPicPr>
            <a:picLocks noChangeAspect="1"/>
          </p:cNvPicPr>
          <p:nvPr/>
        </p:nvPicPr>
        <p:blipFill>
          <a:blip r:embed="rId5"/>
          <a:stretch>
            <a:fillRect/>
          </a:stretch>
        </p:blipFill>
        <p:spPr>
          <a:xfrm>
            <a:off x="3426701" y="520045"/>
            <a:ext cx="2299353" cy="827767"/>
          </a:xfrm>
          <a:prstGeom prst="rect">
            <a:avLst/>
          </a:prstGeom>
        </p:spPr>
      </p:pic>
      <p:grpSp>
        <p:nvGrpSpPr>
          <p:cNvPr id="23" name="Group 74"/>
          <p:cNvGrpSpPr>
            <a:grpSpLocks/>
          </p:cNvGrpSpPr>
          <p:nvPr/>
        </p:nvGrpSpPr>
        <p:grpSpPr bwMode="auto">
          <a:xfrm>
            <a:off x="1512822" y="4171942"/>
            <a:ext cx="6040005" cy="677888"/>
            <a:chOff x="138" y="1912"/>
            <a:chExt cx="5500" cy="582"/>
          </a:xfrm>
        </p:grpSpPr>
        <p:sp>
          <p:nvSpPr>
            <p:cNvPr id="24" name="Line 75"/>
            <p:cNvSpPr>
              <a:spLocks noChangeShapeType="1"/>
            </p:cNvSpPr>
            <p:nvPr/>
          </p:nvSpPr>
          <p:spPr bwMode="auto">
            <a:xfrm>
              <a:off x="2640" y="1912"/>
              <a:ext cx="237" cy="367"/>
            </a:xfrm>
            <a:prstGeom prst="line">
              <a:avLst/>
            </a:prstGeom>
            <a:noFill/>
            <a:ln w="0">
              <a:solidFill>
                <a:srgbClr val="99CCFF"/>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25" name="Line 76"/>
            <p:cNvSpPr>
              <a:spLocks noChangeShapeType="1"/>
            </p:cNvSpPr>
            <p:nvPr/>
          </p:nvSpPr>
          <p:spPr bwMode="auto">
            <a:xfrm flipH="1" flipV="1">
              <a:off x="2877" y="2279"/>
              <a:ext cx="161" cy="0"/>
            </a:xfrm>
            <a:prstGeom prst="line">
              <a:avLst/>
            </a:prstGeom>
            <a:noFill/>
            <a:ln w="0">
              <a:solidFill>
                <a:srgbClr val="FF6600"/>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26" name="Line 77"/>
            <p:cNvSpPr>
              <a:spLocks noChangeShapeType="1"/>
            </p:cNvSpPr>
            <p:nvPr/>
          </p:nvSpPr>
          <p:spPr bwMode="auto">
            <a:xfrm>
              <a:off x="2705" y="2279"/>
              <a:ext cx="172" cy="0"/>
            </a:xfrm>
            <a:prstGeom prst="line">
              <a:avLst/>
            </a:prstGeom>
            <a:noFill/>
            <a:ln w="0">
              <a:solidFill>
                <a:srgbClr val="009999"/>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27" name="Line 78"/>
            <p:cNvSpPr>
              <a:spLocks noChangeShapeType="1"/>
            </p:cNvSpPr>
            <p:nvPr/>
          </p:nvSpPr>
          <p:spPr bwMode="auto">
            <a:xfrm>
              <a:off x="2640" y="2041"/>
              <a:ext cx="237" cy="238"/>
            </a:xfrm>
            <a:prstGeom prst="line">
              <a:avLst/>
            </a:prstGeom>
            <a:noFill/>
            <a:ln w="0">
              <a:solidFill>
                <a:srgbClr val="FF66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28" name="Line 79"/>
            <p:cNvSpPr>
              <a:spLocks noChangeShapeType="1"/>
            </p:cNvSpPr>
            <p:nvPr/>
          </p:nvSpPr>
          <p:spPr bwMode="auto">
            <a:xfrm>
              <a:off x="2793" y="1996"/>
              <a:ext cx="84" cy="283"/>
            </a:xfrm>
            <a:prstGeom prst="line">
              <a:avLst/>
            </a:prstGeom>
            <a:noFill/>
            <a:ln w="0">
              <a:solidFill>
                <a:srgbClr val="00FF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29" name="Line 80"/>
            <p:cNvSpPr>
              <a:spLocks noChangeShapeType="1"/>
            </p:cNvSpPr>
            <p:nvPr/>
          </p:nvSpPr>
          <p:spPr bwMode="auto">
            <a:xfrm flipH="1">
              <a:off x="2793" y="2279"/>
              <a:ext cx="84" cy="137"/>
            </a:xfrm>
            <a:prstGeom prst="line">
              <a:avLst/>
            </a:prstGeom>
            <a:noFill/>
            <a:ln w="0">
              <a:solidFill>
                <a:srgbClr val="0000FF"/>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30" name="Line 81"/>
            <p:cNvSpPr>
              <a:spLocks noChangeShapeType="1"/>
            </p:cNvSpPr>
            <p:nvPr/>
          </p:nvSpPr>
          <p:spPr bwMode="auto">
            <a:xfrm>
              <a:off x="2877" y="2279"/>
              <a:ext cx="102" cy="215"/>
            </a:xfrm>
            <a:prstGeom prst="line">
              <a:avLst/>
            </a:prstGeom>
            <a:noFill/>
            <a:ln w="0">
              <a:solidFill>
                <a:srgbClr val="FF00FF"/>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31" name="Line 82"/>
            <p:cNvSpPr>
              <a:spLocks noChangeShapeType="1"/>
            </p:cNvSpPr>
            <p:nvPr/>
          </p:nvSpPr>
          <p:spPr bwMode="auto">
            <a:xfrm>
              <a:off x="2877" y="2279"/>
              <a:ext cx="102" cy="95"/>
            </a:xfrm>
            <a:prstGeom prst="line">
              <a:avLst/>
            </a:prstGeom>
            <a:noFill/>
            <a:ln w="0">
              <a:solidFill>
                <a:srgbClr val="FF00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32" name="Rectangle 83"/>
            <p:cNvSpPr>
              <a:spLocks noChangeArrowheads="1"/>
            </p:cNvSpPr>
            <p:nvPr/>
          </p:nvSpPr>
          <p:spPr bwMode="auto">
            <a:xfrm>
              <a:off x="2321" y="1945"/>
              <a:ext cx="452" cy="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0">
                  <a:solidFill>
                    <a:srgbClr val="000000"/>
                  </a:solidFill>
                  <a:miter lim="800000"/>
                  <a:headEnd/>
                  <a:tailEnd/>
                </a14:hiddenLine>
              </a:ext>
            </a:extLst>
          </p:spPr>
          <p:txBody>
            <a:bodyPr wrap="none">
              <a:spAutoFit/>
            </a:bodyPr>
            <a:lstStyle/>
            <a:p>
              <a:pPr algn="ctr" eaLnBrk="0" hangingPunct="0"/>
              <a:r>
                <a:rPr lang="en-US" sz="1200" dirty="0">
                  <a:solidFill>
                    <a:srgbClr val="009999"/>
                  </a:solidFill>
                  <a:latin typeface="Comic Sans MS" charset="0"/>
                </a:rPr>
                <a:t>e+</a:t>
              </a:r>
            </a:p>
          </p:txBody>
        </p:sp>
        <p:sp>
          <p:nvSpPr>
            <p:cNvPr id="33" name="Rectangle 84"/>
            <p:cNvSpPr>
              <a:spLocks noChangeArrowheads="1"/>
            </p:cNvSpPr>
            <p:nvPr/>
          </p:nvSpPr>
          <p:spPr bwMode="auto">
            <a:xfrm>
              <a:off x="3001" y="1934"/>
              <a:ext cx="452" cy="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0">
                  <a:solidFill>
                    <a:srgbClr val="000000"/>
                  </a:solidFill>
                  <a:miter lim="800000"/>
                  <a:headEnd/>
                  <a:tailEnd/>
                </a14:hiddenLine>
              </a:ext>
            </a:extLst>
          </p:spPr>
          <p:txBody>
            <a:bodyPr wrap="none">
              <a:spAutoFit/>
            </a:bodyPr>
            <a:lstStyle/>
            <a:p>
              <a:pPr algn="ctr" eaLnBrk="0" hangingPunct="0"/>
              <a:r>
                <a:rPr lang="en-US" sz="1200" dirty="0">
                  <a:solidFill>
                    <a:srgbClr val="FF6600"/>
                  </a:solidFill>
                  <a:latin typeface="Comic Sans MS" charset="0"/>
                </a:rPr>
                <a:t>e-</a:t>
              </a:r>
            </a:p>
          </p:txBody>
        </p:sp>
        <p:sp>
          <p:nvSpPr>
            <p:cNvPr id="34" name="Rectangle 85"/>
            <p:cNvSpPr>
              <a:spLocks noChangeArrowheads="1"/>
            </p:cNvSpPr>
            <p:nvPr/>
          </p:nvSpPr>
          <p:spPr bwMode="auto">
            <a:xfrm>
              <a:off x="2548" y="2265"/>
              <a:ext cx="170"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pPr algn="ctr"/>
              <a:endParaRPr lang="en-GB" dirty="0"/>
            </a:p>
          </p:txBody>
        </p:sp>
        <p:sp>
          <p:nvSpPr>
            <p:cNvPr id="35" name="Line 86"/>
            <p:cNvSpPr>
              <a:spLocks noChangeShapeType="1"/>
            </p:cNvSpPr>
            <p:nvPr/>
          </p:nvSpPr>
          <p:spPr bwMode="auto">
            <a:xfrm>
              <a:off x="364" y="2265"/>
              <a:ext cx="312" cy="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36" name="Rectangle 87"/>
            <p:cNvSpPr>
              <a:spLocks noChangeArrowheads="1"/>
            </p:cNvSpPr>
            <p:nvPr/>
          </p:nvSpPr>
          <p:spPr bwMode="auto">
            <a:xfrm>
              <a:off x="251" y="2265"/>
              <a:ext cx="397"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pPr algn="ctr"/>
              <a:endParaRPr lang="en-GB" dirty="0"/>
            </a:p>
          </p:txBody>
        </p:sp>
        <p:sp>
          <p:nvSpPr>
            <p:cNvPr id="37" name="AutoShape 88"/>
            <p:cNvSpPr>
              <a:spLocks noChangeArrowheads="1"/>
            </p:cNvSpPr>
            <p:nvPr/>
          </p:nvSpPr>
          <p:spPr bwMode="auto">
            <a:xfrm>
              <a:off x="2547" y="2209"/>
              <a:ext cx="52" cy="14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lgn="ctr">
                <a:defRPr/>
              </a:pPr>
              <a:endParaRPr lang="en-US" dirty="0">
                <a:cs typeface="Arial" charset="0"/>
              </a:endParaRPr>
            </a:p>
          </p:txBody>
        </p:sp>
        <p:sp>
          <p:nvSpPr>
            <p:cNvPr id="38" name="AutoShape 89"/>
            <p:cNvSpPr>
              <a:spLocks noChangeArrowheads="1"/>
            </p:cNvSpPr>
            <p:nvPr/>
          </p:nvSpPr>
          <p:spPr bwMode="auto">
            <a:xfrm>
              <a:off x="2632" y="2209"/>
              <a:ext cx="57" cy="14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lgn="ctr">
                <a:defRPr/>
              </a:pPr>
              <a:endParaRPr lang="en-US" dirty="0">
                <a:cs typeface="Arial" charset="0"/>
              </a:endParaRPr>
            </a:p>
          </p:txBody>
        </p:sp>
        <p:sp>
          <p:nvSpPr>
            <p:cNvPr id="39" name="AutoShape 90"/>
            <p:cNvSpPr>
              <a:spLocks noChangeArrowheads="1"/>
            </p:cNvSpPr>
            <p:nvPr/>
          </p:nvSpPr>
          <p:spPr bwMode="auto">
            <a:xfrm>
              <a:off x="336" y="2010"/>
              <a:ext cx="283" cy="28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29 w 21600"/>
                <a:gd name="T25" fmla="*/ 3194 h 21600"/>
                <a:gd name="T26" fmla="*/ 18471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US" dirty="0"/>
            </a:p>
          </p:txBody>
        </p:sp>
        <p:sp>
          <p:nvSpPr>
            <p:cNvPr id="40" name="AutoShape 91"/>
            <p:cNvSpPr>
              <a:spLocks noChangeArrowheads="1"/>
            </p:cNvSpPr>
            <p:nvPr/>
          </p:nvSpPr>
          <p:spPr bwMode="auto">
            <a:xfrm>
              <a:off x="138" y="2209"/>
              <a:ext cx="142" cy="141"/>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p>
              <a:pPr algn="ctr"/>
              <a:endParaRPr lang="en-GB" dirty="0"/>
            </a:p>
          </p:txBody>
        </p:sp>
        <p:sp>
          <p:nvSpPr>
            <p:cNvPr id="41" name="Rectangle 92"/>
            <p:cNvSpPr>
              <a:spLocks noChangeArrowheads="1"/>
            </p:cNvSpPr>
            <p:nvPr/>
          </p:nvSpPr>
          <p:spPr bwMode="auto">
            <a:xfrm>
              <a:off x="3030" y="2265"/>
              <a:ext cx="113"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pPr algn="ctr"/>
              <a:endParaRPr lang="en-GB" dirty="0"/>
            </a:p>
          </p:txBody>
        </p:sp>
        <p:sp>
          <p:nvSpPr>
            <p:cNvPr id="42" name="AutoShape 93"/>
            <p:cNvSpPr>
              <a:spLocks noChangeArrowheads="1"/>
            </p:cNvSpPr>
            <p:nvPr/>
          </p:nvSpPr>
          <p:spPr bwMode="auto">
            <a:xfrm>
              <a:off x="3144" y="2209"/>
              <a:ext cx="55" cy="14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lgn="ctr">
                <a:defRPr/>
              </a:pPr>
              <a:endParaRPr lang="en-US" dirty="0">
                <a:cs typeface="Arial" charset="0"/>
              </a:endParaRPr>
            </a:p>
          </p:txBody>
        </p:sp>
        <p:sp>
          <p:nvSpPr>
            <p:cNvPr id="43" name="AutoShape 94"/>
            <p:cNvSpPr>
              <a:spLocks noChangeArrowheads="1"/>
            </p:cNvSpPr>
            <p:nvPr/>
          </p:nvSpPr>
          <p:spPr bwMode="auto">
            <a:xfrm>
              <a:off x="3058" y="2209"/>
              <a:ext cx="55" cy="142"/>
            </a:xfrm>
            <a:prstGeom prst="plaque">
              <a:avLst>
                <a:gd name="adj" fmla="val 34116"/>
              </a:avLst>
            </a:prstGeom>
            <a:gradFill rotWithShape="1">
              <a:gsLst>
                <a:gs pos="0">
                  <a:schemeClr val="accent1"/>
                </a:gs>
                <a:gs pos="100000">
                  <a:schemeClr val="accent1">
                    <a:gamma/>
                    <a:shade val="46275"/>
                    <a:invGamma/>
                  </a:schemeClr>
                </a:gs>
              </a:gsLst>
              <a:path path="shape">
                <a:fillToRect l="50000" t="50000" r="50000" b="50000"/>
              </a:path>
            </a:gradFill>
            <a:ln w="0">
              <a:solidFill>
                <a:srgbClr val="000000"/>
              </a:solidFill>
              <a:miter lim="800000"/>
              <a:headEnd/>
              <a:tailEnd/>
            </a:ln>
            <a:effectLst/>
          </p:spPr>
          <p:txBody>
            <a:bodyPr wrap="none" anchor="ctr"/>
            <a:lstStyle/>
            <a:p>
              <a:pPr algn="ctr">
                <a:defRPr/>
              </a:pPr>
              <a:endParaRPr lang="en-US" dirty="0">
                <a:cs typeface="Arial" charset="0"/>
              </a:endParaRPr>
            </a:p>
          </p:txBody>
        </p:sp>
        <p:sp>
          <p:nvSpPr>
            <p:cNvPr id="44" name="Line 95"/>
            <p:cNvSpPr>
              <a:spLocks noChangeShapeType="1"/>
            </p:cNvSpPr>
            <p:nvPr/>
          </p:nvSpPr>
          <p:spPr bwMode="auto">
            <a:xfrm flipH="1">
              <a:off x="5100" y="2265"/>
              <a:ext cx="312" cy="0"/>
            </a:xfrm>
            <a:prstGeom prst="line">
              <a:avLst/>
            </a:prstGeom>
            <a:noFill/>
            <a:ln w="0">
              <a:solidFill>
                <a:srgbClr val="000000"/>
              </a:solidFill>
              <a:round/>
              <a:headEnd/>
              <a:tailEnd/>
            </a:ln>
            <a:extLst>
              <a:ext uri="{909E8E84-426E-40dd-AFC4-6F175D3DCCD1}">
                <a14:hiddenFill xmlns="" xmlns:a14="http://schemas.microsoft.com/office/drawing/2010/main">
                  <a:noFill/>
                </a14:hiddenFill>
              </a:ext>
            </a:extLst>
          </p:spPr>
          <p:txBody>
            <a:bodyPr wrap="none" anchor="ctr"/>
            <a:lstStyle/>
            <a:p>
              <a:endParaRPr lang="en-US" dirty="0"/>
            </a:p>
          </p:txBody>
        </p:sp>
        <p:sp>
          <p:nvSpPr>
            <p:cNvPr id="45" name="Rectangle 96"/>
            <p:cNvSpPr>
              <a:spLocks noChangeArrowheads="1"/>
            </p:cNvSpPr>
            <p:nvPr/>
          </p:nvSpPr>
          <p:spPr bwMode="auto">
            <a:xfrm flipH="1">
              <a:off x="5128" y="2265"/>
              <a:ext cx="397" cy="29"/>
            </a:xfrm>
            <a:prstGeom prst="rect">
              <a:avLst/>
            </a:prstGeom>
            <a:gradFill rotWithShape="0">
              <a:gsLst>
                <a:gs pos="0">
                  <a:srgbClr val="5E5E76"/>
                </a:gs>
                <a:gs pos="50000">
                  <a:srgbClr val="CCCCFF"/>
                </a:gs>
                <a:gs pos="100000">
                  <a:srgbClr val="5E5E76"/>
                </a:gs>
              </a:gsLst>
              <a:lin ang="5400000" scaled="1"/>
            </a:gradFill>
            <a:ln w="9525">
              <a:solidFill>
                <a:schemeClr val="tx1"/>
              </a:solidFill>
              <a:miter lim="800000"/>
              <a:headEnd/>
              <a:tailEnd/>
            </a:ln>
          </p:spPr>
          <p:txBody>
            <a:bodyPr wrap="none" anchor="ctr"/>
            <a:lstStyle/>
            <a:p>
              <a:pPr algn="ctr"/>
              <a:endParaRPr lang="en-GB" dirty="0"/>
            </a:p>
          </p:txBody>
        </p:sp>
        <p:sp>
          <p:nvSpPr>
            <p:cNvPr id="46" name="AutoShape 97"/>
            <p:cNvSpPr>
              <a:spLocks noChangeArrowheads="1"/>
            </p:cNvSpPr>
            <p:nvPr/>
          </p:nvSpPr>
          <p:spPr bwMode="auto">
            <a:xfrm flipH="1">
              <a:off x="5157" y="2010"/>
              <a:ext cx="283" cy="28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29 w 21600"/>
                <a:gd name="T25" fmla="*/ 3194 h 21600"/>
                <a:gd name="T26" fmla="*/ 18471 w 21600"/>
                <a:gd name="T27" fmla="*/ 1840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442" y="10800"/>
                  </a:moveTo>
                  <a:cubicBezTo>
                    <a:pt x="2442" y="15416"/>
                    <a:pt x="6184" y="19158"/>
                    <a:pt x="10800" y="19158"/>
                  </a:cubicBezTo>
                  <a:cubicBezTo>
                    <a:pt x="15416" y="19158"/>
                    <a:pt x="19158" y="15416"/>
                    <a:pt x="19158" y="10800"/>
                  </a:cubicBezTo>
                  <a:cubicBezTo>
                    <a:pt x="19158" y="6184"/>
                    <a:pt x="15416" y="2442"/>
                    <a:pt x="10800" y="2442"/>
                  </a:cubicBezTo>
                  <a:cubicBezTo>
                    <a:pt x="6184" y="2442"/>
                    <a:pt x="2442" y="6184"/>
                    <a:pt x="2442" y="10800"/>
                  </a:cubicBezTo>
                  <a:close/>
                </a:path>
              </a:pathLst>
            </a:custGeom>
            <a:gradFill rotWithShape="1">
              <a:gsLst>
                <a:gs pos="0">
                  <a:srgbClr val="CCCCFF"/>
                </a:gs>
                <a:gs pos="50000">
                  <a:srgbClr val="545469"/>
                </a:gs>
                <a:gs pos="100000">
                  <a:srgbClr val="CCCCFF"/>
                </a:gs>
              </a:gsLst>
              <a:lin ang="2700000" scaled="1"/>
            </a:gradFill>
            <a:ln w="0">
              <a:solidFill>
                <a:srgbClr val="000000"/>
              </a:solidFill>
              <a:round/>
              <a:headEnd/>
              <a:tailEnd/>
            </a:ln>
          </p:spPr>
          <p:txBody>
            <a:bodyPr wrap="none" anchor="ctr"/>
            <a:lstStyle/>
            <a:p>
              <a:endParaRPr lang="en-US" dirty="0"/>
            </a:p>
          </p:txBody>
        </p:sp>
        <p:sp>
          <p:nvSpPr>
            <p:cNvPr id="47" name="AutoShape 98"/>
            <p:cNvSpPr>
              <a:spLocks noChangeArrowheads="1"/>
            </p:cNvSpPr>
            <p:nvPr/>
          </p:nvSpPr>
          <p:spPr bwMode="auto">
            <a:xfrm flipH="1">
              <a:off x="5496" y="2209"/>
              <a:ext cx="142" cy="141"/>
            </a:xfrm>
            <a:prstGeom prst="roundRect">
              <a:avLst>
                <a:gd name="adj" fmla="val 16667"/>
              </a:avLst>
            </a:prstGeom>
            <a:gradFill rotWithShape="1">
              <a:gsLst>
                <a:gs pos="0">
                  <a:srgbClr val="CCCCFF"/>
                </a:gs>
                <a:gs pos="100000">
                  <a:srgbClr val="5E5E76"/>
                </a:gs>
              </a:gsLst>
              <a:path path="shape">
                <a:fillToRect l="50000" t="50000" r="50000" b="50000"/>
              </a:path>
            </a:gradFill>
            <a:ln w="0">
              <a:solidFill>
                <a:schemeClr val="tx1"/>
              </a:solidFill>
              <a:round/>
              <a:headEnd/>
              <a:tailEnd/>
            </a:ln>
          </p:spPr>
          <p:txBody>
            <a:bodyPr wrap="none" anchor="ctr"/>
            <a:lstStyle/>
            <a:p>
              <a:pPr algn="ctr"/>
              <a:endParaRPr lang="en-GB" dirty="0"/>
            </a:p>
          </p:txBody>
        </p:sp>
        <p:grpSp>
          <p:nvGrpSpPr>
            <p:cNvPr id="48" name="Group 103"/>
            <p:cNvGrpSpPr>
              <a:grpSpLocks/>
            </p:cNvGrpSpPr>
            <p:nvPr/>
          </p:nvGrpSpPr>
          <p:grpSpPr bwMode="auto">
            <a:xfrm>
              <a:off x="619" y="2209"/>
              <a:ext cx="1929" cy="133"/>
              <a:chOff x="619" y="2209"/>
              <a:chExt cx="1929" cy="133"/>
            </a:xfrm>
          </p:grpSpPr>
          <p:sp>
            <p:nvSpPr>
              <p:cNvPr id="69" name="Rectangle 104"/>
              <p:cNvSpPr>
                <a:spLocks noChangeArrowheads="1"/>
              </p:cNvSpPr>
              <p:nvPr/>
            </p:nvSpPr>
            <p:spPr bwMode="auto">
              <a:xfrm>
                <a:off x="619"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grpSp>
            <p:nvGrpSpPr>
              <p:cNvPr id="70" name="Group 105"/>
              <p:cNvGrpSpPr>
                <a:grpSpLocks/>
              </p:cNvGrpSpPr>
              <p:nvPr/>
            </p:nvGrpSpPr>
            <p:grpSpPr bwMode="auto">
              <a:xfrm flipH="1">
                <a:off x="988" y="2209"/>
                <a:ext cx="1529" cy="133"/>
                <a:chOff x="2766" y="2443"/>
                <a:chExt cx="1529" cy="133"/>
              </a:xfrm>
            </p:grpSpPr>
            <p:grpSp>
              <p:nvGrpSpPr>
                <p:cNvPr id="74" name="Group 106"/>
                <p:cNvGrpSpPr>
                  <a:grpSpLocks/>
                </p:cNvGrpSpPr>
                <p:nvPr/>
              </p:nvGrpSpPr>
              <p:grpSpPr bwMode="auto">
                <a:xfrm>
                  <a:off x="4014" y="2443"/>
                  <a:ext cx="281" cy="133"/>
                  <a:chOff x="2737" y="1615"/>
                  <a:chExt cx="281" cy="133"/>
                </a:xfrm>
              </p:grpSpPr>
              <p:sp>
                <p:nvSpPr>
                  <p:cNvPr id="87" name="Rectangle 10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88" name="Line 108"/>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75" name="Group 109"/>
                <p:cNvGrpSpPr>
                  <a:grpSpLocks/>
                </p:cNvGrpSpPr>
                <p:nvPr/>
              </p:nvGrpSpPr>
              <p:grpSpPr bwMode="auto">
                <a:xfrm>
                  <a:off x="3078" y="2443"/>
                  <a:ext cx="281" cy="133"/>
                  <a:chOff x="2737" y="1615"/>
                  <a:chExt cx="281" cy="133"/>
                </a:xfrm>
              </p:grpSpPr>
              <p:sp>
                <p:nvSpPr>
                  <p:cNvPr id="85" name="Rectangle 11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86" name="Line 111"/>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76" name="Group 112"/>
                <p:cNvGrpSpPr>
                  <a:grpSpLocks/>
                </p:cNvGrpSpPr>
                <p:nvPr/>
              </p:nvGrpSpPr>
              <p:grpSpPr bwMode="auto">
                <a:xfrm>
                  <a:off x="2766" y="2443"/>
                  <a:ext cx="281" cy="133"/>
                  <a:chOff x="2737" y="1615"/>
                  <a:chExt cx="281" cy="133"/>
                </a:xfrm>
              </p:grpSpPr>
              <p:sp>
                <p:nvSpPr>
                  <p:cNvPr id="83" name="Rectangle 11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84" name="Line 114"/>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77" name="Group 115"/>
                <p:cNvGrpSpPr>
                  <a:grpSpLocks/>
                </p:cNvGrpSpPr>
                <p:nvPr/>
              </p:nvGrpSpPr>
              <p:grpSpPr bwMode="auto">
                <a:xfrm>
                  <a:off x="3390" y="2443"/>
                  <a:ext cx="281" cy="133"/>
                  <a:chOff x="2737" y="1615"/>
                  <a:chExt cx="281" cy="133"/>
                </a:xfrm>
              </p:grpSpPr>
              <p:sp>
                <p:nvSpPr>
                  <p:cNvPr id="81" name="Rectangle 11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82" name="Line 117"/>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78" name="Group 118"/>
                <p:cNvGrpSpPr>
                  <a:grpSpLocks/>
                </p:cNvGrpSpPr>
                <p:nvPr/>
              </p:nvGrpSpPr>
              <p:grpSpPr bwMode="auto">
                <a:xfrm>
                  <a:off x="3702" y="2443"/>
                  <a:ext cx="281" cy="133"/>
                  <a:chOff x="2737" y="1615"/>
                  <a:chExt cx="281" cy="133"/>
                </a:xfrm>
              </p:grpSpPr>
              <p:sp>
                <p:nvSpPr>
                  <p:cNvPr id="79" name="Rectangle 11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80" name="Line 120"/>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grpSp>
            <p:nvGrpSpPr>
              <p:cNvPr id="71" name="Group 121"/>
              <p:cNvGrpSpPr>
                <a:grpSpLocks/>
              </p:cNvGrpSpPr>
              <p:nvPr/>
            </p:nvGrpSpPr>
            <p:grpSpPr bwMode="auto">
              <a:xfrm flipH="1">
                <a:off x="676" y="2209"/>
                <a:ext cx="281" cy="133"/>
                <a:chOff x="2737" y="1615"/>
                <a:chExt cx="281" cy="133"/>
              </a:xfrm>
            </p:grpSpPr>
            <p:sp>
              <p:nvSpPr>
                <p:cNvPr id="72" name="Rectangle 122"/>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73" name="Line 123"/>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grpSp>
          <p:nvGrpSpPr>
            <p:cNvPr id="49" name="Group 124"/>
            <p:cNvGrpSpPr>
              <a:grpSpLocks/>
            </p:cNvGrpSpPr>
            <p:nvPr/>
          </p:nvGrpSpPr>
          <p:grpSpPr bwMode="auto">
            <a:xfrm>
              <a:off x="3200" y="2209"/>
              <a:ext cx="1929" cy="133"/>
              <a:chOff x="3200" y="2209"/>
              <a:chExt cx="1929" cy="133"/>
            </a:xfrm>
          </p:grpSpPr>
          <p:sp>
            <p:nvSpPr>
              <p:cNvPr id="50" name="Rectangle 125"/>
              <p:cNvSpPr>
                <a:spLocks noChangeArrowheads="1"/>
              </p:cNvSpPr>
              <p:nvPr/>
            </p:nvSpPr>
            <p:spPr bwMode="auto">
              <a:xfrm>
                <a:off x="3200" y="2265"/>
                <a:ext cx="1929" cy="29"/>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grpSp>
            <p:nvGrpSpPr>
              <p:cNvPr id="51" name="Group 126"/>
              <p:cNvGrpSpPr>
                <a:grpSpLocks/>
              </p:cNvGrpSpPr>
              <p:nvPr/>
            </p:nvGrpSpPr>
            <p:grpSpPr bwMode="auto">
              <a:xfrm>
                <a:off x="4477" y="2209"/>
                <a:ext cx="281" cy="133"/>
                <a:chOff x="2737" y="1615"/>
                <a:chExt cx="281" cy="133"/>
              </a:xfrm>
            </p:grpSpPr>
            <p:sp>
              <p:nvSpPr>
                <p:cNvPr id="67" name="Rectangle 127"/>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8" name="Line 128"/>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52" name="Group 129"/>
              <p:cNvGrpSpPr>
                <a:grpSpLocks/>
              </p:cNvGrpSpPr>
              <p:nvPr/>
            </p:nvGrpSpPr>
            <p:grpSpPr bwMode="auto">
              <a:xfrm>
                <a:off x="3541" y="2209"/>
                <a:ext cx="281" cy="133"/>
                <a:chOff x="2737" y="1615"/>
                <a:chExt cx="281" cy="133"/>
              </a:xfrm>
            </p:grpSpPr>
            <p:sp>
              <p:nvSpPr>
                <p:cNvPr id="65" name="Rectangle 130"/>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6" name="Line 131"/>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53" name="Group 132"/>
              <p:cNvGrpSpPr>
                <a:grpSpLocks/>
              </p:cNvGrpSpPr>
              <p:nvPr/>
            </p:nvGrpSpPr>
            <p:grpSpPr bwMode="auto">
              <a:xfrm>
                <a:off x="3229" y="2209"/>
                <a:ext cx="281" cy="133"/>
                <a:chOff x="2737" y="1615"/>
                <a:chExt cx="281" cy="133"/>
              </a:xfrm>
            </p:grpSpPr>
            <p:sp>
              <p:nvSpPr>
                <p:cNvPr id="63" name="Rectangle 133"/>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4" name="Line 134"/>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54" name="Group 135"/>
              <p:cNvGrpSpPr>
                <a:grpSpLocks/>
              </p:cNvGrpSpPr>
              <p:nvPr/>
            </p:nvGrpSpPr>
            <p:grpSpPr bwMode="auto">
              <a:xfrm>
                <a:off x="3853" y="2209"/>
                <a:ext cx="281" cy="133"/>
                <a:chOff x="2737" y="1615"/>
                <a:chExt cx="281" cy="133"/>
              </a:xfrm>
            </p:grpSpPr>
            <p:sp>
              <p:nvSpPr>
                <p:cNvPr id="61" name="Rectangle 136"/>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2" name="Line 137"/>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55" name="Group 138"/>
              <p:cNvGrpSpPr>
                <a:grpSpLocks/>
              </p:cNvGrpSpPr>
              <p:nvPr/>
            </p:nvGrpSpPr>
            <p:grpSpPr bwMode="auto">
              <a:xfrm>
                <a:off x="4165" y="2209"/>
                <a:ext cx="281" cy="133"/>
                <a:chOff x="2737" y="1615"/>
                <a:chExt cx="281" cy="133"/>
              </a:xfrm>
            </p:grpSpPr>
            <p:sp>
              <p:nvSpPr>
                <p:cNvPr id="59" name="Rectangle 139"/>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60" name="Line 140"/>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nvGrpSpPr>
              <p:cNvPr id="56" name="Group 141"/>
              <p:cNvGrpSpPr>
                <a:grpSpLocks/>
              </p:cNvGrpSpPr>
              <p:nvPr/>
            </p:nvGrpSpPr>
            <p:grpSpPr bwMode="auto">
              <a:xfrm>
                <a:off x="4788" y="2209"/>
                <a:ext cx="281" cy="133"/>
                <a:chOff x="2737" y="1615"/>
                <a:chExt cx="281" cy="133"/>
              </a:xfrm>
            </p:grpSpPr>
            <p:sp>
              <p:nvSpPr>
                <p:cNvPr id="57" name="Rectangle 142"/>
                <p:cNvSpPr>
                  <a:spLocks noChangeArrowheads="1"/>
                </p:cNvSpPr>
                <p:nvPr/>
              </p:nvSpPr>
              <p:spPr bwMode="auto">
                <a:xfrm>
                  <a:off x="2737" y="1615"/>
                  <a:ext cx="281" cy="133"/>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lstStyle/>
                <a:p>
                  <a:pPr algn="ctr"/>
                  <a:endParaRPr lang="en-GB" dirty="0"/>
                </a:p>
              </p:txBody>
            </p:sp>
            <p:sp>
              <p:nvSpPr>
                <p:cNvPr id="58" name="Line 143"/>
                <p:cNvSpPr>
                  <a:spLocks noChangeShapeType="1"/>
                </p:cNvSpPr>
                <p:nvPr/>
              </p:nvSpPr>
              <p:spPr bwMode="auto">
                <a:xfrm flipH="1">
                  <a:off x="2774" y="1685"/>
                  <a:ext cx="207" cy="0"/>
                </a:xfrm>
                <a:prstGeom prst="line">
                  <a:avLst/>
                </a:prstGeom>
                <a:noFill/>
                <a:ln w="9525">
                  <a:solidFill>
                    <a:srgbClr val="0000FF"/>
                  </a:solidFill>
                  <a:round/>
                  <a:headEnd/>
                  <a:tailEnd type="triangle" w="sm" len="sm"/>
                </a:ln>
                <a:extLst>
                  <a:ext uri="{909E8E84-426E-40dd-AFC4-6F175D3DCCD1}">
                    <a14:hiddenFill xmlns="" xmlns:a14="http://schemas.microsoft.com/office/drawing/2010/main">
                      <a:noFill/>
                    </a14:hiddenFill>
                  </a:ext>
                </a:extLst>
              </p:spPr>
              <p:txBody>
                <a:bodyPr/>
                <a:lstStyle/>
                <a:p>
                  <a:endParaRPr lang="en-US" dirty="0"/>
                </a:p>
              </p:txBody>
            </p:sp>
          </p:grpSp>
        </p:grpSp>
      </p:grpSp>
      <p:sp>
        <p:nvSpPr>
          <p:cNvPr id="89" name="Rectangle 88"/>
          <p:cNvSpPr/>
          <p:nvPr/>
        </p:nvSpPr>
        <p:spPr>
          <a:xfrm>
            <a:off x="5504280" y="5006369"/>
            <a:ext cx="3514084" cy="923330"/>
          </a:xfrm>
          <a:prstGeom prst="rect">
            <a:avLst/>
          </a:prstGeom>
        </p:spPr>
        <p:txBody>
          <a:bodyPr wrap="square">
            <a:spAutoFit/>
          </a:bodyPr>
          <a:lstStyle/>
          <a:p>
            <a:r>
              <a:rPr lang="en-US" dirty="0"/>
              <a:t>Colliding beams with nm width</a:t>
            </a:r>
            <a:r>
              <a:rPr lang="en-US" b="1" dirty="0"/>
              <a:t>,</a:t>
            </a:r>
            <a:r>
              <a:rPr lang="en-US" dirty="0"/>
              <a:t> as opposed to </a:t>
            </a:r>
            <a:r>
              <a:rPr lang="en-US" dirty="0">
                <a:latin typeface="Symbol" charset="2"/>
                <a:ea typeface="Symbol" charset="2"/>
                <a:cs typeface="Symbol" charset="2"/>
              </a:rPr>
              <a:t>m</a:t>
            </a:r>
            <a:r>
              <a:rPr lang="en-US" dirty="0"/>
              <a:t>m width for LHC, required for the same luminosity.</a:t>
            </a:r>
          </a:p>
        </p:txBody>
      </p:sp>
      <p:sp>
        <p:nvSpPr>
          <p:cNvPr id="90" name="Rectangle 89"/>
          <p:cNvSpPr/>
          <p:nvPr/>
        </p:nvSpPr>
        <p:spPr>
          <a:xfrm>
            <a:off x="46749" y="4811642"/>
            <a:ext cx="9031721" cy="15461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1" name="Rectangle 90"/>
          <p:cNvSpPr/>
          <p:nvPr/>
        </p:nvSpPr>
        <p:spPr>
          <a:xfrm>
            <a:off x="10632" y="4785717"/>
            <a:ext cx="2197589" cy="369332"/>
          </a:xfrm>
          <a:prstGeom prst="rect">
            <a:avLst/>
          </a:prstGeom>
        </p:spPr>
        <p:txBody>
          <a:bodyPr wrap="none">
            <a:spAutoFit/>
          </a:bodyPr>
          <a:lstStyle/>
          <a:p>
            <a:r>
              <a:rPr lang="en-US" b="1" i="1" dirty="0"/>
              <a:t>Linear e- e+ colliders</a:t>
            </a:r>
          </a:p>
        </p:txBody>
      </p:sp>
      <p:pic>
        <p:nvPicPr>
          <p:cNvPr id="93" name="Picture 92"/>
          <p:cNvPicPr>
            <a:picLocks noChangeAspect="1"/>
          </p:cNvPicPr>
          <p:nvPr/>
        </p:nvPicPr>
        <p:blipFill>
          <a:blip r:embed="rId6"/>
          <a:stretch>
            <a:fillRect/>
          </a:stretch>
        </p:blipFill>
        <p:spPr>
          <a:xfrm>
            <a:off x="2022795" y="1665512"/>
            <a:ext cx="2445033" cy="1034952"/>
          </a:xfrm>
          <a:prstGeom prst="rect">
            <a:avLst/>
          </a:prstGeom>
        </p:spPr>
      </p:pic>
      <p:pic>
        <p:nvPicPr>
          <p:cNvPr id="94" name="Picture 93"/>
          <p:cNvPicPr>
            <a:picLocks noChangeAspect="1"/>
          </p:cNvPicPr>
          <p:nvPr/>
        </p:nvPicPr>
        <p:blipFill>
          <a:blip r:embed="rId7"/>
          <a:stretch>
            <a:fillRect/>
          </a:stretch>
        </p:blipFill>
        <p:spPr>
          <a:xfrm>
            <a:off x="2901307" y="4876032"/>
            <a:ext cx="1916928" cy="1395968"/>
          </a:xfrm>
          <a:prstGeom prst="rect">
            <a:avLst/>
          </a:prstGeom>
        </p:spPr>
      </p:pic>
      <p:sp>
        <p:nvSpPr>
          <p:cNvPr id="96" name="TextBox 95"/>
          <p:cNvSpPr txBox="1"/>
          <p:nvPr/>
        </p:nvSpPr>
        <p:spPr>
          <a:xfrm>
            <a:off x="81868" y="5155049"/>
            <a:ext cx="2632366" cy="1200329"/>
          </a:xfrm>
          <a:prstGeom prst="rect">
            <a:avLst/>
          </a:prstGeom>
          <a:noFill/>
        </p:spPr>
        <p:txBody>
          <a:bodyPr wrap="square" rtlCol="0">
            <a:spAutoFit/>
          </a:bodyPr>
          <a:lstStyle/>
          <a:p>
            <a:r>
              <a:rPr lang="en-US" dirty="0"/>
              <a:t>Reaching high accelerating RF fields.</a:t>
            </a:r>
          </a:p>
          <a:p>
            <a:r>
              <a:rPr lang="en-US" b="1" dirty="0"/>
              <a:t>100 MV/m </a:t>
            </a:r>
            <a:r>
              <a:rPr lang="en-US" dirty="0"/>
              <a:t>is the state of the art. 10 km &lt;= 1 TeV.</a:t>
            </a:r>
          </a:p>
        </p:txBody>
      </p:sp>
    </p:spTree>
    <p:extLst>
      <p:ext uri="{BB962C8B-B14F-4D97-AF65-F5344CB8AC3E}">
        <p14:creationId xmlns:p14="http://schemas.microsoft.com/office/powerpoint/2010/main" val="6739682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12778" b="314"/>
          <a:stretch/>
        </p:blipFill>
        <p:spPr>
          <a:xfrm>
            <a:off x="21624" y="13173"/>
            <a:ext cx="9122376" cy="4913474"/>
          </a:xfrm>
          <a:prstGeom prst="rect">
            <a:avLst/>
          </a:prstGeom>
        </p:spPr>
      </p:pic>
      <p:sp>
        <p:nvSpPr>
          <p:cNvPr id="2" name="TextBox 1"/>
          <p:cNvSpPr txBox="1"/>
          <p:nvPr/>
        </p:nvSpPr>
        <p:spPr>
          <a:xfrm>
            <a:off x="1892347" y="0"/>
            <a:ext cx="5675400" cy="584775"/>
          </a:xfrm>
          <a:prstGeom prst="rect">
            <a:avLst/>
          </a:prstGeom>
          <a:noFill/>
        </p:spPr>
        <p:txBody>
          <a:bodyPr wrap="none" rtlCol="0">
            <a:spAutoFit/>
          </a:bodyPr>
          <a:lstStyle/>
          <a:p>
            <a:r>
              <a:rPr lang="en-US" sz="3200" dirty="0"/>
              <a:t>The Future Circular Collider - </a:t>
            </a:r>
            <a:r>
              <a:rPr lang="en-US" sz="3200" b="1" dirty="0"/>
              <a:t>FCC</a:t>
            </a:r>
            <a:endParaRPr lang="en-US" sz="3200" dirty="0"/>
          </a:p>
        </p:txBody>
      </p:sp>
      <p:sp>
        <p:nvSpPr>
          <p:cNvPr id="3" name="TextBox 2"/>
          <p:cNvSpPr txBox="1"/>
          <p:nvPr/>
        </p:nvSpPr>
        <p:spPr>
          <a:xfrm>
            <a:off x="95122" y="682759"/>
            <a:ext cx="8944376" cy="1692771"/>
          </a:xfrm>
          <a:prstGeom prst="rect">
            <a:avLst/>
          </a:prstGeom>
          <a:solidFill>
            <a:srgbClr val="FFFFFF">
              <a:alpha val="50196"/>
            </a:srgbClr>
          </a:solidFill>
          <a:ln>
            <a:solidFill>
              <a:schemeClr val="tx1"/>
            </a:solidFill>
          </a:ln>
        </p:spPr>
        <p:txBody>
          <a:bodyPr wrap="square" rtlCol="0">
            <a:spAutoFit/>
          </a:bodyPr>
          <a:lstStyle/>
          <a:p>
            <a:r>
              <a:rPr lang="en-US" sz="1500" b="1" dirty="0"/>
              <a:t>Idea: </a:t>
            </a:r>
            <a:r>
              <a:rPr lang="en-US" sz="1500" dirty="0"/>
              <a:t>Increase </a:t>
            </a:r>
            <a:r>
              <a:rPr lang="en-US" sz="1500" dirty="0">
                <a:effectLst/>
              </a:rPr>
              <a:t>energy to </a:t>
            </a:r>
            <a:r>
              <a:rPr lang="en-US" sz="1500" b="1" dirty="0">
                <a:effectLst/>
              </a:rPr>
              <a:t>7 times that of LHC </a:t>
            </a:r>
            <a:r>
              <a:rPr lang="en-US" sz="1500" dirty="0">
                <a:effectLst/>
              </a:rPr>
              <a:t>. Tunnel of </a:t>
            </a:r>
            <a:r>
              <a:rPr lang="en-US" sz="1500" b="1" dirty="0">
                <a:effectLst/>
              </a:rPr>
              <a:t>98 km</a:t>
            </a:r>
            <a:r>
              <a:rPr lang="en-US" sz="1500" dirty="0">
                <a:effectLst/>
              </a:rPr>
              <a:t>.  </a:t>
            </a:r>
            <a:r>
              <a:rPr lang="en-US" sz="1500" b="1" dirty="0">
                <a:effectLst/>
              </a:rPr>
              <a:t>16T Nb</a:t>
            </a:r>
            <a:r>
              <a:rPr lang="en-US" sz="1500" b="1" baseline="-25000" dirty="0">
                <a:effectLst/>
              </a:rPr>
              <a:t>3</a:t>
            </a:r>
            <a:r>
              <a:rPr lang="en-US" sz="1500" b="1" dirty="0">
                <a:effectLst/>
              </a:rPr>
              <a:t>Sn magnets </a:t>
            </a:r>
            <a:r>
              <a:rPr lang="en-US" sz="1500" dirty="0">
                <a:effectLst/>
              </a:rPr>
              <a:t>at 2K</a:t>
            </a:r>
            <a:r>
              <a:rPr lang="en-US" sz="1500" b="1" dirty="0">
                <a:effectLst/>
              </a:rPr>
              <a:t>.  Re-use of </a:t>
            </a:r>
            <a:r>
              <a:rPr lang="en-US" sz="1500" b="1" dirty="0"/>
              <a:t>LHC </a:t>
            </a:r>
            <a:r>
              <a:rPr lang="en-US" sz="1500" dirty="0"/>
              <a:t>for 3</a:t>
            </a:r>
            <a:r>
              <a:rPr lang="en-US" sz="1500" dirty="0">
                <a:effectLst/>
              </a:rPr>
              <a:t>.3 TeV injection. </a:t>
            </a:r>
          </a:p>
          <a:p>
            <a:r>
              <a:rPr lang="en-US" sz="1500" b="1" dirty="0"/>
              <a:t>Main challenge</a:t>
            </a:r>
            <a:r>
              <a:rPr lang="en-US" sz="1500" dirty="0"/>
              <a:t>: magnet development. </a:t>
            </a:r>
            <a:r>
              <a:rPr lang="en-US" sz="1500" dirty="0">
                <a:effectLst/>
              </a:rPr>
              <a:t>15-20 years R&amp;D, first possible start T0+23 years (8+15).</a:t>
            </a:r>
            <a:r>
              <a:rPr lang="en-US" sz="1500" dirty="0"/>
              <a:t> Cost: </a:t>
            </a:r>
            <a:r>
              <a:rPr lang="en-US" sz="1500" b="1" dirty="0"/>
              <a:t>tunnel 6 BCHF</a:t>
            </a:r>
            <a:r>
              <a:rPr lang="en-US" sz="1500" dirty="0"/>
              <a:t>, total </a:t>
            </a:r>
            <a:r>
              <a:rPr lang="en-US" sz="1500" b="1" dirty="0"/>
              <a:t>24 BCHF (+/- 30%).</a:t>
            </a:r>
          </a:p>
          <a:p>
            <a:r>
              <a:rPr lang="en-US" sz="1500" b="1" dirty="0"/>
              <a:t>Option: </a:t>
            </a:r>
            <a:r>
              <a:rPr lang="en-US" sz="1500" dirty="0"/>
              <a:t>use the tunnel for </a:t>
            </a:r>
            <a:r>
              <a:rPr lang="en-US" sz="1500" b="1" dirty="0"/>
              <a:t>e- e+ collisions first</a:t>
            </a:r>
            <a:r>
              <a:rPr lang="en-US" sz="1500" dirty="0"/>
              <a:t>, up to 365 GeV (1.7 x LEP energy).  Charge adjusted to keep </a:t>
            </a:r>
            <a:r>
              <a:rPr lang="en-US" sz="1500" b="1" dirty="0"/>
              <a:t>synchrotron radiation loss at 100 MW </a:t>
            </a:r>
            <a:r>
              <a:rPr lang="en-US" sz="1500" dirty="0"/>
              <a:t>for all energies. </a:t>
            </a:r>
          </a:p>
          <a:p>
            <a:pPr marL="285750" indent="-285750">
              <a:buFont typeface="Arial" charset="0"/>
              <a:buChar char="•"/>
            </a:pPr>
            <a:r>
              <a:rPr lang="en-US" sz="1400" b="1" dirty="0"/>
              <a:t>For FCC-ee: no technological show stoppers</a:t>
            </a:r>
            <a:r>
              <a:rPr lang="en-US" sz="1400" dirty="0"/>
              <a:t>. Cost: </a:t>
            </a:r>
            <a:r>
              <a:rPr lang="en-US" sz="1400" b="1" dirty="0"/>
              <a:t>total 11.5 BCHF </a:t>
            </a:r>
            <a:r>
              <a:rPr lang="en-US" sz="1400" dirty="0"/>
              <a:t>(+/- 30</a:t>
            </a:r>
            <a:r>
              <a:rPr lang="en-US" sz="1400" b="1" dirty="0"/>
              <a:t>%).  </a:t>
            </a:r>
            <a:r>
              <a:rPr lang="en-US" sz="1400" dirty="0"/>
              <a:t>FCC magnet development in parallel.</a:t>
            </a:r>
          </a:p>
        </p:txBody>
      </p:sp>
      <p:sp>
        <p:nvSpPr>
          <p:cNvPr id="8" name="Rectangle 7"/>
          <p:cNvSpPr/>
          <p:nvPr/>
        </p:nvSpPr>
        <p:spPr>
          <a:xfrm>
            <a:off x="5751533" y="3341433"/>
            <a:ext cx="2336666" cy="143805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p:cNvPicPr>
            <a:picLocks noChangeAspect="1"/>
          </p:cNvPicPr>
          <p:nvPr/>
        </p:nvPicPr>
        <p:blipFill>
          <a:blip r:embed="rId3"/>
          <a:stretch>
            <a:fillRect/>
          </a:stretch>
        </p:blipFill>
        <p:spPr>
          <a:xfrm>
            <a:off x="5839365" y="3984892"/>
            <a:ext cx="2041414" cy="777039"/>
          </a:xfrm>
          <a:prstGeom prst="rect">
            <a:avLst/>
          </a:prstGeom>
        </p:spPr>
      </p:pic>
      <p:sp>
        <p:nvSpPr>
          <p:cNvPr id="7" name="TextBox 6"/>
          <p:cNvSpPr txBox="1"/>
          <p:nvPr/>
        </p:nvSpPr>
        <p:spPr>
          <a:xfrm>
            <a:off x="5759905" y="3341433"/>
            <a:ext cx="2882125" cy="646331"/>
          </a:xfrm>
          <a:prstGeom prst="rect">
            <a:avLst/>
          </a:prstGeom>
          <a:noFill/>
        </p:spPr>
        <p:txBody>
          <a:bodyPr wrap="square" rtlCol="0">
            <a:spAutoFit/>
          </a:bodyPr>
          <a:lstStyle/>
          <a:p>
            <a:r>
              <a:rPr lang="en-US" b="1" dirty="0"/>
              <a:t>Main challenge: </a:t>
            </a:r>
          </a:p>
          <a:p>
            <a:r>
              <a:rPr lang="en-US" dirty="0"/>
              <a:t>16T Nb</a:t>
            </a:r>
            <a:r>
              <a:rPr lang="en-US" baseline="-25000" dirty="0"/>
              <a:t>3</a:t>
            </a:r>
            <a:r>
              <a:rPr lang="en-US" dirty="0"/>
              <a:t>Sn magnets</a:t>
            </a:r>
          </a:p>
        </p:txBody>
      </p:sp>
      <p:pic>
        <p:nvPicPr>
          <p:cNvPr id="9" name="Picture 8"/>
          <p:cNvPicPr>
            <a:picLocks noChangeAspect="1"/>
          </p:cNvPicPr>
          <p:nvPr/>
        </p:nvPicPr>
        <p:blipFill>
          <a:blip r:embed="rId4"/>
          <a:stretch>
            <a:fillRect/>
          </a:stretch>
        </p:blipFill>
        <p:spPr>
          <a:xfrm>
            <a:off x="-4690" y="4779491"/>
            <a:ext cx="9144000" cy="2071688"/>
          </a:xfrm>
          <a:prstGeom prst="rect">
            <a:avLst/>
          </a:prstGeom>
          <a:ln>
            <a:solidFill>
              <a:srgbClr val="00B050"/>
            </a:solidFill>
          </a:ln>
        </p:spPr>
      </p:pic>
    </p:spTree>
    <p:extLst>
      <p:ext uri="{BB962C8B-B14F-4D97-AF65-F5344CB8AC3E}">
        <p14:creationId xmlns:p14="http://schemas.microsoft.com/office/powerpoint/2010/main" val="1016654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1"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 y="3335042"/>
            <a:ext cx="5486400" cy="2554545"/>
          </a:xfrm>
          <a:prstGeom prst="rect">
            <a:avLst/>
          </a:prstGeom>
        </p:spPr>
        <p:txBody>
          <a:bodyPr wrap="square">
            <a:spAutoFit/>
          </a:bodyPr>
          <a:lstStyle/>
          <a:p>
            <a:pPr marL="285750" indent="-285750">
              <a:buFont typeface="Arial" charset="0"/>
              <a:buChar char="•"/>
            </a:pPr>
            <a:r>
              <a:rPr lang="en-US" sz="2000" dirty="0">
                <a:cs typeface="Verdana"/>
              </a:rPr>
              <a:t>Two-beam acceleration with </a:t>
            </a:r>
            <a:r>
              <a:rPr lang="en-US" sz="2000" b="1" dirty="0">
                <a:cs typeface="Verdana"/>
              </a:rPr>
              <a:t>100 MV/m demonstrated</a:t>
            </a:r>
            <a:r>
              <a:rPr lang="en-US" sz="2000" dirty="0">
                <a:cs typeface="Verdana"/>
              </a:rPr>
              <a:t> at CERN</a:t>
            </a:r>
          </a:p>
          <a:p>
            <a:pPr marL="285750" indent="-285750">
              <a:buFont typeface="Arial" charset="0"/>
              <a:buChar char="•"/>
            </a:pPr>
            <a:r>
              <a:rPr lang="en-US" sz="2000" b="1" dirty="0">
                <a:cs typeface="Verdana"/>
              </a:rPr>
              <a:t>Conceptual Design done </a:t>
            </a:r>
            <a:r>
              <a:rPr lang="mr-IN" sz="2000" dirty="0">
                <a:cs typeface="Verdana"/>
              </a:rPr>
              <a:t>–</a:t>
            </a:r>
            <a:r>
              <a:rPr lang="en-US" sz="2000" dirty="0">
                <a:cs typeface="Verdana"/>
              </a:rPr>
              <a:t> about 5 years of technical design required before construction</a:t>
            </a:r>
          </a:p>
          <a:p>
            <a:pPr marL="285750" indent="-285750">
              <a:buFont typeface="Arial" charset="0"/>
              <a:buChar char="•"/>
            </a:pPr>
            <a:r>
              <a:rPr lang="en-US" sz="2000" dirty="0"/>
              <a:t>Cost: </a:t>
            </a:r>
            <a:r>
              <a:rPr lang="en-US" sz="2000" b="1" dirty="0"/>
              <a:t>5.9 BCHF </a:t>
            </a:r>
            <a:r>
              <a:rPr lang="en-US" sz="2000" dirty="0"/>
              <a:t>(380 GeV) + 5.1 BCHF (1.5 TeV)   + 7.3 BCHF (3 TeV) = </a:t>
            </a:r>
            <a:r>
              <a:rPr lang="en-US" sz="2000" b="1" dirty="0"/>
              <a:t>18.3 BCHF total</a:t>
            </a:r>
          </a:p>
          <a:p>
            <a:pPr marL="285750" indent="-285750">
              <a:buFont typeface="Arial" charset="0"/>
              <a:buChar char="•"/>
            </a:pPr>
            <a:r>
              <a:rPr lang="en-US" sz="2000" dirty="0"/>
              <a:t>Also Japanese site option: “ILC”</a:t>
            </a:r>
          </a:p>
          <a:p>
            <a:pPr marL="285750" indent="-285750">
              <a:buFont typeface="Arial" charset="0"/>
              <a:buChar char="•"/>
            </a:pPr>
            <a:endParaRPr lang="en-US" sz="2000" dirty="0">
              <a:cs typeface="Verdana"/>
            </a:endParaRPr>
          </a:p>
        </p:txBody>
      </p:sp>
      <p:sp>
        <p:nvSpPr>
          <p:cNvPr id="7" name="Title 1"/>
          <p:cNvSpPr>
            <a:spLocks noGrp="1"/>
          </p:cNvSpPr>
          <p:nvPr>
            <p:ph type="title"/>
          </p:nvPr>
        </p:nvSpPr>
        <p:spPr>
          <a:xfrm>
            <a:off x="0" y="-400698"/>
            <a:ext cx="8229600" cy="1143000"/>
          </a:xfrm>
        </p:spPr>
        <p:txBody>
          <a:bodyPr>
            <a:normAutofit/>
          </a:bodyPr>
          <a:lstStyle/>
          <a:p>
            <a:pPr algn="l"/>
            <a:r>
              <a:rPr lang="en-US" sz="3200" dirty="0" smtClean="0">
                <a:latin typeface="+mn-lt"/>
              </a:rPr>
              <a:t>Linear</a:t>
            </a:r>
            <a:r>
              <a:rPr lang="en-US" sz="3200" dirty="0" smtClean="0"/>
              <a:t> Electron Positron Colliders: </a:t>
            </a:r>
            <a:r>
              <a:rPr lang="en-US" sz="3200" b="1" dirty="0" smtClean="0"/>
              <a:t>CLIC</a:t>
            </a:r>
            <a:endParaRPr lang="en-US" sz="3200" b="1" dirty="0"/>
          </a:p>
        </p:txBody>
      </p:sp>
      <p:pic>
        <p:nvPicPr>
          <p:cNvPr id="11" name="Picture 10"/>
          <p:cNvPicPr>
            <a:picLocks noChangeAspect="1"/>
          </p:cNvPicPr>
          <p:nvPr/>
        </p:nvPicPr>
        <p:blipFill>
          <a:blip r:embed="rId3"/>
          <a:stretch>
            <a:fillRect/>
          </a:stretch>
        </p:blipFill>
        <p:spPr>
          <a:xfrm>
            <a:off x="0" y="1565249"/>
            <a:ext cx="7514431" cy="1559752"/>
          </a:xfrm>
          <a:prstGeom prst="rect">
            <a:avLst/>
          </a:prstGeom>
        </p:spPr>
      </p:pic>
      <p:pic>
        <p:nvPicPr>
          <p:cNvPr id="12" name="Picture 11" descr="CLIC_twobeam-nocaption.eps"/>
          <p:cNvPicPr>
            <a:picLocks noChangeAspect="1"/>
          </p:cNvPicPr>
          <p:nvPr/>
        </p:nvPicPr>
        <p:blipFill>
          <a:blip r:embed="rId4"/>
          <a:stretch>
            <a:fillRect/>
          </a:stretch>
        </p:blipFill>
        <p:spPr>
          <a:xfrm>
            <a:off x="6224535" y="2931040"/>
            <a:ext cx="3151939" cy="1382867"/>
          </a:xfrm>
          <a:prstGeom prst="rect">
            <a:avLst/>
          </a:prstGeom>
        </p:spPr>
      </p:pic>
      <p:sp>
        <p:nvSpPr>
          <p:cNvPr id="13" name="TextBox 12"/>
          <p:cNvSpPr txBox="1"/>
          <p:nvPr/>
        </p:nvSpPr>
        <p:spPr>
          <a:xfrm>
            <a:off x="152400" y="484045"/>
            <a:ext cx="8991600" cy="1938992"/>
          </a:xfrm>
          <a:prstGeom prst="rect">
            <a:avLst/>
          </a:prstGeom>
          <a:noFill/>
        </p:spPr>
        <p:txBody>
          <a:bodyPr wrap="square" rtlCol="0">
            <a:spAutoFit/>
          </a:bodyPr>
          <a:lstStyle/>
          <a:p>
            <a:r>
              <a:rPr lang="en-US" sz="2200" b="0" i="1" u="sng" dirty="0" smtClean="0">
                <a:latin typeface="Verdana"/>
                <a:cs typeface="Verdana"/>
              </a:rPr>
              <a:t>The Compact Linear Collider, </a:t>
            </a:r>
            <a:r>
              <a:rPr lang="en-US" sz="2200" i="1" u="sng" dirty="0" smtClean="0">
                <a:latin typeface="Verdana"/>
                <a:cs typeface="Verdana"/>
              </a:rPr>
              <a:t>CLIC </a:t>
            </a:r>
          </a:p>
          <a:p>
            <a:r>
              <a:rPr lang="en-US" sz="1600" dirty="0" smtClean="0">
                <a:latin typeface="Verdana"/>
                <a:cs typeface="Verdana"/>
              </a:rPr>
              <a:t>Normal conducting 12 GHz, two-beam acceleration, 100 MV/m.</a:t>
            </a:r>
          </a:p>
          <a:p>
            <a:r>
              <a:rPr lang="en-US" sz="1600" b="1" dirty="0" smtClean="0">
                <a:latin typeface="Verdana"/>
                <a:cs typeface="Verdana"/>
              </a:rPr>
              <a:t>First stage 380 GeV, 11 km. Upgradable to 3 TeV, 50 km.</a:t>
            </a:r>
          </a:p>
          <a:p>
            <a:endParaRPr lang="en-US" sz="2200" b="0" dirty="0" smtClean="0">
              <a:latin typeface="Verdana"/>
              <a:cs typeface="Verdana"/>
            </a:endParaRPr>
          </a:p>
          <a:p>
            <a:endParaRPr lang="en-US" sz="2200" b="0" dirty="0" smtClean="0">
              <a:latin typeface="Verdana"/>
              <a:cs typeface="Verdana"/>
            </a:endParaRPr>
          </a:p>
          <a:p>
            <a:endParaRPr lang="en-US" sz="2200" b="0" dirty="0">
              <a:latin typeface="Verdana"/>
              <a:cs typeface="Verdana"/>
            </a:endParaRPr>
          </a:p>
        </p:txBody>
      </p:sp>
      <p:pic>
        <p:nvPicPr>
          <p:cNvPr id="14" name="Picture 11" descr="CLIC_map_CLIC380_zoom_wtext.jpeg"/>
          <p:cNvPicPr>
            <a:picLocks noChangeAspect="1"/>
          </p:cNvPicPr>
          <p:nvPr/>
        </p:nvPicPr>
        <p:blipFill>
          <a:blip r:embed="rId5">
            <a:extLst>
              <a:ext uri="{28A0092B-C50C-407E-A947-70E740481C1C}">
                <a14:useLocalDpi xmlns:a14="http://schemas.microsoft.com/office/drawing/2010/main" val="0"/>
              </a:ext>
            </a:extLst>
          </a:blip>
          <a:srcRect l="20735" t="15607" r="13411" b="24234"/>
          <a:stretch>
            <a:fillRect/>
          </a:stretch>
        </p:blipFill>
        <p:spPr bwMode="auto">
          <a:xfrm>
            <a:off x="6850252" y="1157811"/>
            <a:ext cx="2261141" cy="1548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rcRect l="12411" t="11815" r="18323" b="36876"/>
          <a:stretch>
            <a:fillRect/>
          </a:stretch>
        </p:blipFill>
        <p:spPr bwMode="auto">
          <a:xfrm>
            <a:off x="5455405" y="4045554"/>
            <a:ext cx="2782107" cy="154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393413" y="5513902"/>
            <a:ext cx="2986715" cy="307777"/>
          </a:xfrm>
          <a:prstGeom prst="rect">
            <a:avLst/>
          </a:prstGeom>
          <a:noFill/>
        </p:spPr>
        <p:txBody>
          <a:bodyPr wrap="none" rtlCol="0">
            <a:spAutoFit/>
          </a:bodyPr>
          <a:lstStyle/>
          <a:p>
            <a:r>
              <a:rPr lang="en-US" sz="1400" b="1" dirty="0"/>
              <a:t>CLIC 100 MV/m accelerating structure</a:t>
            </a:r>
          </a:p>
        </p:txBody>
      </p:sp>
      <p:pic>
        <p:nvPicPr>
          <p:cNvPr id="4" name="Picture 3"/>
          <p:cNvPicPr>
            <a:picLocks noChangeAspect="1"/>
          </p:cNvPicPr>
          <p:nvPr/>
        </p:nvPicPr>
        <p:blipFill>
          <a:blip r:embed="rId7"/>
          <a:stretch>
            <a:fillRect/>
          </a:stretch>
        </p:blipFill>
        <p:spPr>
          <a:xfrm>
            <a:off x="0" y="5879306"/>
            <a:ext cx="9144000" cy="978694"/>
          </a:xfrm>
          <a:prstGeom prst="rect">
            <a:avLst/>
          </a:prstGeom>
          <a:ln>
            <a:solidFill>
              <a:srgbClr val="00B050"/>
            </a:solidFill>
          </a:ln>
        </p:spPr>
      </p:pic>
    </p:spTree>
    <p:extLst>
      <p:ext uri="{BB962C8B-B14F-4D97-AF65-F5344CB8AC3E}">
        <p14:creationId xmlns:p14="http://schemas.microsoft.com/office/powerpoint/2010/main" val="1056017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38513</TotalTime>
  <Words>2040</Words>
  <Application>Microsoft Macintosh PowerPoint</Application>
  <PresentationFormat>On-screen Show (4:3)</PresentationFormat>
  <Paragraphs>269</Paragraphs>
  <Slides>25</Slides>
  <Notes>11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Apple Chancery</vt:lpstr>
      <vt:lpstr>Calibri</vt:lpstr>
      <vt:lpstr>Comic Sans MS</vt:lpstr>
      <vt:lpstr>Lucida Calligraphy</vt:lpstr>
      <vt:lpstr>Lucida Grande</vt:lpstr>
      <vt:lpstr>Mangal</vt:lpstr>
      <vt:lpstr>Proxima Nova</vt:lpstr>
      <vt:lpstr>Symbol</vt:lpstr>
      <vt:lpstr>Verdana</vt:lpstr>
      <vt:lpstr>Arial</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Linear Electron Positron Colliders: CLIC</vt:lpstr>
      <vt:lpstr>PowerPoint Presentation</vt:lpstr>
      <vt:lpstr>PowerPoint Presentation</vt:lpstr>
      <vt:lpstr>PowerPoint Presentation</vt:lpstr>
      <vt:lpstr>PowerPoint Presentation</vt:lpstr>
      <vt:lpstr>Extra</vt:lpstr>
      <vt:lpstr>PowerPoint Presentation</vt:lpstr>
      <vt:lpstr>PowerPoint Presentation</vt:lpstr>
      <vt:lpstr>Linear Electron Positron Colliders: ILC</vt:lpstr>
      <vt:lpstr>PowerPoint Presentation</vt:lpstr>
      <vt:lpstr>PowerPoint Presentation</vt:lpstr>
      <vt:lpstr>Linear Colliders: energy extendibility</vt:lpstr>
      <vt:lpstr>PowerPoint Presentation</vt:lpstr>
      <vt:lpstr>Gamma-gamma collider</vt:lpstr>
      <vt:lpstr>PowerPoint Presentation</vt:lpstr>
      <vt:lpstr>The Muon Collider LEMMA Scheme</vt:lpstr>
      <vt:lpstr>PowerPoint Presentation</vt:lpstr>
    </vt:vector>
  </TitlesOfParts>
  <Company>SLAC</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Erik Adli</dc:creator>
  <cp:lastModifiedBy>Erik Adli</cp:lastModifiedBy>
  <cp:revision>1858</cp:revision>
  <dcterms:created xsi:type="dcterms:W3CDTF">2014-08-01T23:32:30Z</dcterms:created>
  <dcterms:modified xsi:type="dcterms:W3CDTF">2019-10-16T06:36:58Z</dcterms:modified>
</cp:coreProperties>
</file>