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390" r:id="rId2"/>
    <p:sldId id="527" r:id="rId3"/>
    <p:sldId id="529" r:id="rId4"/>
    <p:sldId id="528" r:id="rId5"/>
    <p:sldId id="53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B400"/>
    <a:srgbClr val="009B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5" autoAdjust="0"/>
    <p:restoredTop sz="86465" autoAdjust="0"/>
  </p:normalViewPr>
  <p:slideViewPr>
    <p:cSldViewPr snapToGrid="0" snapToObjects="1">
      <p:cViewPr>
        <p:scale>
          <a:sx n="90" d="100"/>
          <a:sy n="90" d="100"/>
        </p:scale>
        <p:origin x="1736" y="2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14C34D-610D-9F4D-BD57-774D39D88842}" type="datetimeFigureOut">
              <a:rPr lang="en-US" smtClean="0"/>
              <a:t>11/7/18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F6EF3C-24CC-B84B-9788-4A033699DF75}" type="slidenum">
              <a:rPr lang="en-US" smtClean="0"/>
              <a:t>‹#›</a:t>
            </a:fld>
            <a:endParaRPr lang="en-US" dirty="0"/>
          </a:p>
        </p:txBody>
      </p:sp>
    </p:spTree>
    <p:extLst>
      <p:ext uri="{BB962C8B-B14F-4D97-AF65-F5344CB8AC3E}">
        <p14:creationId xmlns:p14="http://schemas.microsoft.com/office/powerpoint/2010/main" val="33393644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7FE9F50-21F5-8B41-B1FC-AF6422195452}"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EF3C-24CC-B84B-9788-4A033699DF75}" type="slidenum">
              <a:rPr lang="en-US" smtClean="0"/>
              <a:t>4</a:t>
            </a:fld>
            <a:endParaRPr lang="en-US" dirty="0"/>
          </a:p>
        </p:txBody>
      </p:sp>
    </p:spTree>
    <p:extLst>
      <p:ext uri="{BB962C8B-B14F-4D97-AF65-F5344CB8AC3E}">
        <p14:creationId xmlns:p14="http://schemas.microsoft.com/office/powerpoint/2010/main" val="65833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6C1394-8DD7-6247-AB05-503F148BCC91}" type="datetimeFigureOut">
              <a:rPr lang="en-US" smtClean="0"/>
              <a:t>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165220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6C1394-8DD7-6247-AB05-503F148BCC91}" type="datetimeFigureOut">
              <a:rPr lang="en-US" smtClean="0"/>
              <a:t>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1617137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6C1394-8DD7-6247-AB05-503F148BCC91}" type="datetimeFigureOut">
              <a:rPr lang="en-US" smtClean="0"/>
              <a:t>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4243685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6C1394-8DD7-6247-AB05-503F148BCC91}" type="datetimeFigureOut">
              <a:rPr lang="en-US" smtClean="0"/>
              <a:t>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1889278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6C1394-8DD7-6247-AB05-503F148BCC91}" type="datetimeFigureOut">
              <a:rPr lang="en-US" smtClean="0"/>
              <a:t>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2530537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6C1394-8DD7-6247-AB05-503F148BCC91}" type="datetimeFigureOut">
              <a:rPr lang="en-US" smtClean="0"/>
              <a:t>11/7/18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2547003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6C1394-8DD7-6247-AB05-503F148BCC91}" type="datetimeFigureOut">
              <a:rPr lang="en-US" smtClean="0"/>
              <a:t>11/7/18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502782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6C1394-8DD7-6247-AB05-503F148BCC91}" type="datetimeFigureOut">
              <a:rPr lang="en-US" smtClean="0"/>
              <a:t>11/7/18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1702470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6C1394-8DD7-6247-AB05-503F148BCC91}" type="datetimeFigureOut">
              <a:rPr lang="en-US" smtClean="0"/>
              <a:t>11/7/18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515223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6C1394-8DD7-6247-AB05-503F148BCC91}" type="datetimeFigureOut">
              <a:rPr lang="en-US" smtClean="0"/>
              <a:t>11/7/18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3235274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6C1394-8DD7-6247-AB05-503F148BCC91}" type="datetimeFigureOut">
              <a:rPr lang="en-US" smtClean="0"/>
              <a:t>11/7/18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991EEF-0135-4B4A-AE3E-E6C1D67174AB}" type="slidenum">
              <a:rPr lang="en-US" smtClean="0"/>
              <a:t>‹#›</a:t>
            </a:fld>
            <a:endParaRPr lang="en-US" dirty="0"/>
          </a:p>
        </p:txBody>
      </p:sp>
    </p:spTree>
    <p:extLst>
      <p:ext uri="{BB962C8B-B14F-4D97-AF65-F5344CB8AC3E}">
        <p14:creationId xmlns:p14="http://schemas.microsoft.com/office/powerpoint/2010/main" val="7310402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6C1394-8DD7-6247-AB05-503F148BCC91}" type="datetimeFigureOut">
              <a:rPr lang="en-US" smtClean="0"/>
              <a:t>11/7/18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991EEF-0135-4B4A-AE3E-E6C1D67174AB}" type="slidenum">
              <a:rPr lang="en-US" smtClean="0"/>
              <a:t>‹#›</a:t>
            </a:fld>
            <a:endParaRPr lang="en-US" dirty="0"/>
          </a:p>
        </p:txBody>
      </p:sp>
    </p:spTree>
    <p:extLst>
      <p:ext uri="{BB962C8B-B14F-4D97-AF65-F5344CB8AC3E}">
        <p14:creationId xmlns:p14="http://schemas.microsoft.com/office/powerpoint/2010/main" val="557413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hyperlink" Target="https://indico.esss.lu.se/event/912/" TargetMode="External"/><Relationship Id="rId6" Type="http://schemas.openxmlformats.org/officeDocument/2006/relationships/hyperlink" Target="https://chess.esss.lu.se/enovia/link/ESS-0331227.1/21308.51166.34048.63462"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433866"/>
            <a:ext cx="7772400" cy="1470025"/>
          </a:xfrm>
        </p:spPr>
        <p:txBody>
          <a:bodyPr>
            <a:noAutofit/>
          </a:bodyPr>
          <a:lstStyle/>
          <a:p>
            <a:pPr algn="l"/>
            <a:r>
              <a:rPr lang="en-GB" sz="3000" b="1" dirty="0" smtClean="0"/>
              <a:t>ESS </a:t>
            </a:r>
            <a:r>
              <a:rPr lang="en-GB" sz="3000" b="1" dirty="0"/>
              <a:t>Tuning Dump Imaging System</a:t>
            </a:r>
            <a:br>
              <a:rPr lang="en-GB" sz="3000" b="1" dirty="0"/>
            </a:br>
            <a:r>
              <a:rPr lang="en-GB" sz="2400" b="1" dirty="0"/>
              <a:t>Input to the Vacuum Vessel CDR</a:t>
            </a:r>
            <a:endParaRPr lang="en-US" sz="2400" b="1" dirty="0"/>
          </a:p>
        </p:txBody>
      </p:sp>
      <p:sp>
        <p:nvSpPr>
          <p:cNvPr id="3" name="Subtitle 2"/>
          <p:cNvSpPr>
            <a:spLocks noGrp="1"/>
          </p:cNvSpPr>
          <p:nvPr>
            <p:ph type="subTitle" idx="1"/>
          </p:nvPr>
        </p:nvSpPr>
        <p:spPr>
          <a:xfrm>
            <a:off x="1" y="3112522"/>
            <a:ext cx="8619066" cy="467691"/>
          </a:xfrm>
        </p:spPr>
        <p:txBody>
          <a:bodyPr>
            <a:noAutofit/>
          </a:bodyPr>
          <a:lstStyle/>
          <a:p>
            <a:r>
              <a:rPr lang="en-US" sz="1800" b="1" dirty="0" smtClean="0">
                <a:solidFill>
                  <a:schemeClr val="tx1"/>
                </a:solidFill>
              </a:rPr>
              <a:t>Prof. Erik Adli</a:t>
            </a:r>
            <a:endParaRPr lang="en-US" sz="1800" b="1" dirty="0">
              <a:solidFill>
                <a:schemeClr val="tx1"/>
              </a:solidFill>
            </a:endParaRPr>
          </a:p>
          <a:p>
            <a:r>
              <a:rPr lang="en-US" sz="1800" b="1" dirty="0" smtClean="0">
                <a:solidFill>
                  <a:schemeClr val="tx1"/>
                </a:solidFill>
              </a:rPr>
              <a:t>Department of Physics, University of Oslo, Norway</a:t>
            </a:r>
          </a:p>
          <a:p>
            <a:endParaRPr lang="en-US" sz="2400" dirty="0" smtClean="0"/>
          </a:p>
          <a:p>
            <a:endParaRPr lang="en-US" sz="2400" dirty="0"/>
          </a:p>
          <a:p>
            <a:r>
              <a:rPr lang="en-US" sz="2400" dirty="0" smtClean="0"/>
              <a:t>Cockcroft Institute, November 6, 2018</a:t>
            </a:r>
            <a:endParaRPr lang="en-US" sz="2400" dirty="0" smtClean="0">
              <a:solidFill>
                <a:schemeClr val="tx1"/>
              </a:solidFill>
            </a:endParaRPr>
          </a:p>
          <a:p>
            <a:endParaRPr lang="en-US" sz="2400" dirty="0">
              <a:solidFill>
                <a:schemeClr val="tx1"/>
              </a:solidFill>
            </a:endParaRPr>
          </a:p>
        </p:txBody>
      </p:sp>
      <p:sp>
        <p:nvSpPr>
          <p:cNvPr id="7" name="TextBox 6"/>
          <p:cNvSpPr txBox="1"/>
          <p:nvPr/>
        </p:nvSpPr>
        <p:spPr>
          <a:xfrm>
            <a:off x="2662552" y="6655053"/>
            <a:ext cx="184666" cy="369332"/>
          </a:xfrm>
          <a:prstGeom prst="rect">
            <a:avLst/>
          </a:prstGeom>
          <a:noFill/>
        </p:spPr>
        <p:txBody>
          <a:bodyPr wrap="none" rtlCol="0">
            <a:spAutoFit/>
          </a:bodyPr>
          <a:lstStyle/>
          <a:p>
            <a:endParaRPr lang="en-US" dirty="0"/>
          </a:p>
        </p:txBody>
      </p:sp>
      <p:pic>
        <p:nvPicPr>
          <p:cNvPr id="8" name="Picture 7"/>
          <p:cNvPicPr>
            <a:picLocks noChangeAspect="1"/>
          </p:cNvPicPr>
          <p:nvPr/>
        </p:nvPicPr>
        <p:blipFill>
          <a:blip r:embed="rId3"/>
          <a:stretch>
            <a:fillRect/>
          </a:stretch>
        </p:blipFill>
        <p:spPr>
          <a:xfrm>
            <a:off x="50799" y="5429623"/>
            <a:ext cx="1428377" cy="1428377"/>
          </a:xfrm>
          <a:prstGeom prst="rect">
            <a:avLst/>
          </a:prstGeom>
        </p:spPr>
      </p:pic>
      <p:pic>
        <p:nvPicPr>
          <p:cNvPr id="9" name="Picture 8"/>
          <p:cNvPicPr>
            <a:picLocks noChangeAspect="1"/>
          </p:cNvPicPr>
          <p:nvPr/>
        </p:nvPicPr>
        <p:blipFill>
          <a:blip r:embed="rId4"/>
          <a:stretch>
            <a:fillRect/>
          </a:stretch>
        </p:blipFill>
        <p:spPr>
          <a:xfrm>
            <a:off x="7724588" y="5467501"/>
            <a:ext cx="1434353" cy="1409623"/>
          </a:xfrm>
          <a:prstGeom prst="rect">
            <a:avLst/>
          </a:prstGeom>
        </p:spPr>
      </p:pic>
    </p:spTree>
    <p:extLst>
      <p:ext uri="{BB962C8B-B14F-4D97-AF65-F5344CB8AC3E}">
        <p14:creationId xmlns:p14="http://schemas.microsoft.com/office/powerpoint/2010/main" val="2659687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34"/>
            <a:ext cx="8229600" cy="1143000"/>
          </a:xfrm>
        </p:spPr>
        <p:txBody>
          <a:bodyPr>
            <a:normAutofit fontScale="90000"/>
          </a:bodyPr>
          <a:lstStyle/>
          <a:p>
            <a:r>
              <a:rPr lang="en-US" dirty="0"/>
              <a:t>Some overall requirements of Im. Sys.</a:t>
            </a:r>
          </a:p>
        </p:txBody>
      </p:sp>
      <p:sp>
        <p:nvSpPr>
          <p:cNvPr id="3" name="Content Placeholder 2"/>
          <p:cNvSpPr>
            <a:spLocks noGrp="1"/>
          </p:cNvSpPr>
          <p:nvPr>
            <p:ph idx="1"/>
          </p:nvPr>
        </p:nvSpPr>
        <p:spPr>
          <a:xfrm>
            <a:off x="0" y="939799"/>
            <a:ext cx="8229600" cy="4525963"/>
          </a:xfrm>
        </p:spPr>
        <p:txBody>
          <a:bodyPr>
            <a:normAutofit/>
          </a:bodyPr>
          <a:lstStyle/>
          <a:p>
            <a:pPr defTabSz="914400">
              <a:spcBef>
                <a:spcPts val="0"/>
              </a:spcBef>
            </a:pPr>
            <a:r>
              <a:rPr lang="en-US" sz="2000" dirty="0"/>
              <a:t>For the tuning dump, the overall limit is the 12kW. </a:t>
            </a:r>
          </a:p>
          <a:p>
            <a:pPr defTabSz="914400">
              <a:spcBef>
                <a:spcPts val="0"/>
              </a:spcBef>
            </a:pPr>
            <a:r>
              <a:rPr lang="en-US" sz="2000" dirty="0"/>
              <a:t>Full pulse are allowed a low frequency to stay below the 12kW limit overall (around 1 pulse/30 sec). </a:t>
            </a:r>
          </a:p>
          <a:p>
            <a:pPr defTabSz="914400">
              <a:spcBef>
                <a:spcPts val="0"/>
              </a:spcBef>
            </a:pPr>
            <a:r>
              <a:rPr lang="en-US" sz="2000" dirty="0"/>
              <a:t>If we send one full pulse we will be quite sure that the transversal optics is accurate so the beam size will be close to the nominal design. </a:t>
            </a:r>
          </a:p>
          <a:p>
            <a:pPr defTabSz="914400">
              <a:spcBef>
                <a:spcPts val="0"/>
              </a:spcBef>
            </a:pPr>
            <a:r>
              <a:rPr lang="en-US" sz="2000" dirty="0"/>
              <a:t>Although the nominal beam size is not larger than 1x1 mm</a:t>
            </a:r>
            <a:r>
              <a:rPr lang="en-US" sz="2000" baseline="30000" dirty="0"/>
              <a:t>2</a:t>
            </a:r>
            <a:r>
              <a:rPr lang="en-US" sz="2000" dirty="0"/>
              <a:t> at the dump, during beam tune up, the </a:t>
            </a:r>
            <a:r>
              <a:rPr lang="en-US" sz="2000" b="1" dirty="0"/>
              <a:t>dump line optics allows for very large beam sizes </a:t>
            </a:r>
            <a:r>
              <a:rPr lang="en-US" sz="2000" dirty="0"/>
              <a:t>at the dump and at the imaging systems.</a:t>
            </a:r>
          </a:p>
        </p:txBody>
      </p:sp>
      <p:pic>
        <p:nvPicPr>
          <p:cNvPr id="5" name="Picture 4"/>
          <p:cNvPicPr>
            <a:picLocks noChangeAspect="1"/>
          </p:cNvPicPr>
          <p:nvPr/>
        </p:nvPicPr>
        <p:blipFill>
          <a:blip r:embed="rId2"/>
          <a:stretch>
            <a:fillRect/>
          </a:stretch>
        </p:blipFill>
        <p:spPr>
          <a:xfrm>
            <a:off x="122861" y="3538637"/>
            <a:ext cx="4634975" cy="2271935"/>
          </a:xfrm>
          <a:prstGeom prst="rect">
            <a:avLst/>
          </a:prstGeom>
        </p:spPr>
      </p:pic>
      <p:sp>
        <p:nvSpPr>
          <p:cNvPr id="7" name="TextBox 6"/>
          <p:cNvSpPr txBox="1"/>
          <p:nvPr/>
        </p:nvSpPr>
        <p:spPr>
          <a:xfrm>
            <a:off x="4880697" y="4452074"/>
            <a:ext cx="4131733" cy="1200329"/>
          </a:xfrm>
          <a:prstGeom prst="rect">
            <a:avLst/>
          </a:prstGeom>
          <a:noFill/>
        </p:spPr>
        <p:txBody>
          <a:bodyPr wrap="square" rtlCol="0">
            <a:spAutoFit/>
          </a:bodyPr>
          <a:lstStyle/>
          <a:p>
            <a:r>
              <a:rPr lang="en-US" dirty="0"/>
              <a:t>Imaging systems, including optical system and screen </a:t>
            </a:r>
            <a:r>
              <a:rPr lang="en-US" b="1" dirty="0"/>
              <a:t>designed to maximalize FOV </a:t>
            </a:r>
            <a:r>
              <a:rPr lang="en-US" dirty="0"/>
              <a:t>in the beam plane, </a:t>
            </a:r>
            <a:r>
              <a:rPr lang="en-US" b="1" dirty="0"/>
              <a:t>while at the same providing a resolution of sub. 1 mm.</a:t>
            </a:r>
          </a:p>
        </p:txBody>
      </p:sp>
      <p:sp>
        <p:nvSpPr>
          <p:cNvPr id="8" name="TextBox 7"/>
          <p:cNvSpPr txBox="1"/>
          <p:nvPr/>
        </p:nvSpPr>
        <p:spPr>
          <a:xfrm>
            <a:off x="0" y="5903893"/>
            <a:ext cx="4397807" cy="954107"/>
          </a:xfrm>
          <a:prstGeom prst="rect">
            <a:avLst/>
          </a:prstGeom>
          <a:noFill/>
        </p:spPr>
        <p:txBody>
          <a:bodyPr wrap="none" rtlCol="0">
            <a:spAutoFit/>
          </a:bodyPr>
          <a:lstStyle/>
          <a:p>
            <a:r>
              <a:rPr lang="is-IS" sz="1400" b="1"/>
              <a:t>ESS-0191105 </a:t>
            </a:r>
          </a:p>
          <a:p>
            <a:r>
              <a:rPr lang="en-US" sz="1400"/>
              <a:t>Beam Size Range on the Dump During Transverse Tuning </a:t>
            </a:r>
            <a:endParaRPr lang="en-US" sz="1400"/>
          </a:p>
          <a:p>
            <a:endParaRPr lang="is-IS" sz="1400" b="1"/>
          </a:p>
          <a:p>
            <a:endParaRPr lang="en-US" sz="1400" b="1" dirty="0"/>
          </a:p>
        </p:txBody>
      </p:sp>
      <p:pic>
        <p:nvPicPr>
          <p:cNvPr id="9" name="Picture 8"/>
          <p:cNvPicPr>
            <a:picLocks noChangeAspect="1"/>
          </p:cNvPicPr>
          <p:nvPr/>
        </p:nvPicPr>
        <p:blipFill>
          <a:blip r:embed="rId3"/>
          <a:stretch>
            <a:fillRect/>
          </a:stretch>
        </p:blipFill>
        <p:spPr>
          <a:xfrm>
            <a:off x="5395074" y="3202780"/>
            <a:ext cx="2197288" cy="1199746"/>
          </a:xfrm>
          <a:prstGeom prst="rect">
            <a:avLst/>
          </a:prstGeom>
        </p:spPr>
      </p:pic>
      <p:sp>
        <p:nvSpPr>
          <p:cNvPr id="4" name="Right Brace 3"/>
          <p:cNvSpPr/>
          <p:nvPr/>
        </p:nvSpPr>
        <p:spPr>
          <a:xfrm>
            <a:off x="7592362" y="3614738"/>
            <a:ext cx="108601" cy="48577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TextBox 5"/>
          <p:cNvSpPr txBox="1"/>
          <p:nvPr/>
        </p:nvSpPr>
        <p:spPr>
          <a:xfrm>
            <a:off x="7843838" y="3614738"/>
            <a:ext cx="957313" cy="369332"/>
          </a:xfrm>
          <a:prstGeom prst="rect">
            <a:avLst/>
          </a:prstGeom>
          <a:noFill/>
        </p:spPr>
        <p:txBody>
          <a:bodyPr wrap="none" rtlCol="0">
            <a:spAutoFit/>
          </a:bodyPr>
          <a:lstStyle/>
          <a:p>
            <a:r>
              <a:rPr lang="en-US"/>
              <a:t>250 mm</a:t>
            </a:r>
          </a:p>
        </p:txBody>
      </p:sp>
      <p:sp>
        <p:nvSpPr>
          <p:cNvPr id="10" name="TextBox 9"/>
          <p:cNvSpPr txBox="1"/>
          <p:nvPr/>
        </p:nvSpPr>
        <p:spPr>
          <a:xfrm>
            <a:off x="4880697" y="5618381"/>
            <a:ext cx="3806103" cy="1200329"/>
          </a:xfrm>
          <a:prstGeom prst="rect">
            <a:avLst/>
          </a:prstGeom>
          <a:noFill/>
          <a:ln>
            <a:solidFill>
              <a:schemeClr val="accent1"/>
            </a:solidFill>
          </a:ln>
        </p:spPr>
        <p:txBody>
          <a:bodyPr wrap="square" rtlCol="0">
            <a:spAutoFit/>
          </a:bodyPr>
          <a:lstStyle/>
          <a:p>
            <a:r>
              <a:rPr lang="en-US" b="1"/>
              <a:t>Key challenges for system related to:</a:t>
            </a:r>
          </a:p>
          <a:p>
            <a:pPr marL="285750" indent="-285750">
              <a:buFont typeface="Arial" charset="0"/>
              <a:buChar char="•"/>
            </a:pPr>
            <a:r>
              <a:rPr lang="en-US"/>
              <a:t>large screens, long travel</a:t>
            </a:r>
          </a:p>
          <a:p>
            <a:pPr marL="285750" indent="-285750">
              <a:buFont typeface="Arial" charset="0"/>
              <a:buChar char="•"/>
            </a:pPr>
            <a:r>
              <a:rPr lang="en-US"/>
              <a:t>large FOV</a:t>
            </a:r>
          </a:p>
          <a:p>
            <a:pPr marL="285750" indent="-285750">
              <a:buFont typeface="Arial" charset="0"/>
              <a:buChar char="•"/>
            </a:pPr>
            <a:r>
              <a:rPr lang="en-US"/>
              <a:t>radiation environment</a:t>
            </a:r>
          </a:p>
        </p:txBody>
      </p:sp>
    </p:spTree>
    <p:extLst>
      <p:ext uri="{BB962C8B-B14F-4D97-AF65-F5344CB8AC3E}">
        <p14:creationId xmlns:p14="http://schemas.microsoft.com/office/powerpoint/2010/main" val="295306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34"/>
            <a:ext cx="8229600" cy="1143000"/>
          </a:xfrm>
        </p:spPr>
        <p:txBody>
          <a:bodyPr>
            <a:normAutofit/>
          </a:bodyPr>
          <a:lstStyle/>
          <a:p>
            <a:r>
              <a:rPr lang="en-US" dirty="0"/>
              <a:t>Two imaging systems </a:t>
            </a:r>
          </a:p>
        </p:txBody>
      </p:sp>
      <p:pic>
        <p:nvPicPr>
          <p:cNvPr id="8" name="Picture 7"/>
          <p:cNvPicPr>
            <a:picLocks noChangeAspect="1"/>
          </p:cNvPicPr>
          <p:nvPr/>
        </p:nvPicPr>
        <p:blipFill>
          <a:blip r:embed="rId2"/>
          <a:stretch>
            <a:fillRect/>
          </a:stretch>
        </p:blipFill>
        <p:spPr>
          <a:xfrm>
            <a:off x="-135467" y="2148596"/>
            <a:ext cx="7845866" cy="4432405"/>
          </a:xfrm>
          <a:prstGeom prst="rect">
            <a:avLst/>
          </a:prstGeom>
        </p:spPr>
      </p:pic>
      <p:sp>
        <p:nvSpPr>
          <p:cNvPr id="9" name="TextBox 8"/>
          <p:cNvSpPr txBox="1"/>
          <p:nvPr/>
        </p:nvSpPr>
        <p:spPr>
          <a:xfrm>
            <a:off x="25400" y="822573"/>
            <a:ext cx="8661400" cy="1477328"/>
          </a:xfrm>
          <a:prstGeom prst="rect">
            <a:avLst/>
          </a:prstGeom>
          <a:noFill/>
        </p:spPr>
        <p:txBody>
          <a:bodyPr wrap="square" rtlCol="0">
            <a:spAutoFit/>
          </a:bodyPr>
          <a:lstStyle/>
          <a:p>
            <a:pPr marL="285750" indent="-285750">
              <a:buFont typeface="Arial" charset="0"/>
              <a:buChar char="•"/>
            </a:pPr>
            <a:r>
              <a:rPr lang="en-US" dirty="0"/>
              <a:t>Two imaging systems are required to measure both spot size and divergence.</a:t>
            </a:r>
          </a:p>
          <a:p>
            <a:pPr marL="285750" indent="-285750">
              <a:buFont typeface="Arial" charset="0"/>
              <a:buChar char="•"/>
            </a:pPr>
            <a:r>
              <a:rPr lang="en-US" dirty="0"/>
              <a:t>A third imaging system was discussed, but will not be installed due to cost.</a:t>
            </a:r>
          </a:p>
          <a:p>
            <a:pPr marL="285750" indent="-285750">
              <a:buFont typeface="Arial" charset="0"/>
              <a:buChar char="•"/>
            </a:pPr>
            <a:r>
              <a:rPr lang="en-US" dirty="0"/>
              <a:t>Each imaging system will be equipped with two screens.  The two screens gives redundancy, or, the possibility to test different materials/coatings (test beam for target coatings).</a:t>
            </a:r>
          </a:p>
        </p:txBody>
      </p:sp>
      <p:pic>
        <p:nvPicPr>
          <p:cNvPr id="10" name="Picture 9"/>
          <p:cNvPicPr>
            <a:picLocks noChangeAspect="1"/>
          </p:cNvPicPr>
          <p:nvPr/>
        </p:nvPicPr>
        <p:blipFill>
          <a:blip r:embed="rId3"/>
          <a:stretch>
            <a:fillRect/>
          </a:stretch>
        </p:blipFill>
        <p:spPr>
          <a:xfrm>
            <a:off x="5147420" y="3928533"/>
            <a:ext cx="3909483" cy="2076735"/>
          </a:xfrm>
          <a:prstGeom prst="rect">
            <a:avLst/>
          </a:prstGeom>
          <a:ln>
            <a:solidFill>
              <a:schemeClr val="accent1"/>
            </a:solidFill>
          </a:ln>
        </p:spPr>
      </p:pic>
      <p:sp>
        <p:nvSpPr>
          <p:cNvPr id="11" name="TextBox 10"/>
          <p:cNvSpPr txBox="1"/>
          <p:nvPr/>
        </p:nvSpPr>
        <p:spPr>
          <a:xfrm>
            <a:off x="6197600" y="2726267"/>
            <a:ext cx="2140714" cy="646331"/>
          </a:xfrm>
          <a:prstGeom prst="rect">
            <a:avLst/>
          </a:prstGeom>
          <a:noFill/>
        </p:spPr>
        <p:txBody>
          <a:bodyPr wrap="none" rtlCol="0">
            <a:spAutoFit/>
          </a:bodyPr>
          <a:lstStyle/>
          <a:p>
            <a:r>
              <a:rPr lang="en-US" dirty="0"/>
              <a:t>(details in talks from </a:t>
            </a:r>
          </a:p>
          <a:p>
            <a:r>
              <a:rPr lang="en-US" dirty="0"/>
              <a:t>Mark and Grey)</a:t>
            </a:r>
          </a:p>
        </p:txBody>
      </p:sp>
    </p:spTree>
    <p:extLst>
      <p:ext uri="{BB962C8B-B14F-4D97-AF65-F5344CB8AC3E}">
        <p14:creationId xmlns:p14="http://schemas.microsoft.com/office/powerpoint/2010/main" val="121419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5" y="-128154"/>
            <a:ext cx="9130145" cy="1143000"/>
          </a:xfrm>
        </p:spPr>
        <p:txBody>
          <a:bodyPr>
            <a:noAutofit/>
          </a:bodyPr>
          <a:lstStyle/>
          <a:p>
            <a:r>
              <a:rPr lang="en-US" sz="3600" dirty="0"/>
              <a:t>Interfaces imaging system and vacuum vessel</a:t>
            </a:r>
          </a:p>
        </p:txBody>
      </p:sp>
      <p:pic>
        <p:nvPicPr>
          <p:cNvPr id="6" name="Picture 5"/>
          <p:cNvPicPr>
            <a:picLocks noChangeAspect="1"/>
          </p:cNvPicPr>
          <p:nvPr/>
        </p:nvPicPr>
        <p:blipFill>
          <a:blip r:embed="rId3"/>
          <a:stretch>
            <a:fillRect/>
          </a:stretch>
        </p:blipFill>
        <p:spPr>
          <a:xfrm>
            <a:off x="623454" y="2073499"/>
            <a:ext cx="4833869" cy="2567773"/>
          </a:xfrm>
          <a:prstGeom prst="rect">
            <a:avLst/>
          </a:prstGeom>
          <a:ln>
            <a:solidFill>
              <a:schemeClr val="accent1"/>
            </a:solidFill>
          </a:ln>
        </p:spPr>
      </p:pic>
      <p:pic>
        <p:nvPicPr>
          <p:cNvPr id="7" name="Picture 6"/>
          <p:cNvPicPr>
            <a:picLocks noChangeAspect="1"/>
          </p:cNvPicPr>
          <p:nvPr/>
        </p:nvPicPr>
        <p:blipFill>
          <a:blip r:embed="rId4"/>
          <a:stretch>
            <a:fillRect/>
          </a:stretch>
        </p:blipFill>
        <p:spPr>
          <a:xfrm>
            <a:off x="5777102" y="2073499"/>
            <a:ext cx="2720319" cy="4572641"/>
          </a:xfrm>
          <a:prstGeom prst="rect">
            <a:avLst/>
          </a:prstGeom>
        </p:spPr>
      </p:pic>
      <p:sp>
        <p:nvSpPr>
          <p:cNvPr id="8" name="TextBox 7"/>
          <p:cNvSpPr txBox="1"/>
          <p:nvPr/>
        </p:nvSpPr>
        <p:spPr>
          <a:xfrm>
            <a:off x="152400" y="4641273"/>
            <a:ext cx="5509491" cy="2308324"/>
          </a:xfrm>
          <a:prstGeom prst="rect">
            <a:avLst/>
          </a:prstGeom>
          <a:noFill/>
        </p:spPr>
        <p:txBody>
          <a:bodyPr wrap="square" rtlCol="0">
            <a:spAutoFit/>
          </a:bodyPr>
          <a:lstStyle/>
          <a:p>
            <a:r>
              <a:rPr lang="en-US" dirty="0"/>
              <a:t>Gray zones and interfaces (know from the PDR and previously) seems to have been sorted out by now :</a:t>
            </a:r>
          </a:p>
          <a:p>
            <a:pPr marL="285750" indent="-285750">
              <a:buFont typeface="Arial" charset="0"/>
              <a:buChar char="•"/>
            </a:pPr>
            <a:r>
              <a:rPr lang="en-US" dirty="0"/>
              <a:t>The main mechanical interface imaging system and vacuum is the linear actuator.  The actuator has been chosen in agreement with ESS, STFC and Oslo, and will be procured and integrated by STFC.</a:t>
            </a:r>
          </a:p>
          <a:p>
            <a:pPr marL="285750" indent="-285750">
              <a:buFont typeface="Arial" charset="0"/>
              <a:buChar char="•"/>
            </a:pPr>
            <a:r>
              <a:rPr lang="en-US" dirty="0"/>
              <a:t>The screen holders, screens, motor control will be provided by Oslo.</a:t>
            </a:r>
          </a:p>
        </p:txBody>
      </p:sp>
      <p:sp>
        <p:nvSpPr>
          <p:cNvPr id="9" name="TextBox 8"/>
          <p:cNvSpPr txBox="1"/>
          <p:nvPr/>
        </p:nvSpPr>
        <p:spPr>
          <a:xfrm>
            <a:off x="13855" y="775855"/>
            <a:ext cx="8608258" cy="1200329"/>
          </a:xfrm>
          <a:prstGeom prst="rect">
            <a:avLst/>
          </a:prstGeom>
          <a:noFill/>
        </p:spPr>
        <p:txBody>
          <a:bodyPr wrap="square" rtlCol="0">
            <a:spAutoFit/>
          </a:bodyPr>
          <a:lstStyle/>
          <a:p>
            <a:pPr marL="285750" indent="-285750">
              <a:buFont typeface="Arial" charset="0"/>
              <a:buChar char="•"/>
            </a:pPr>
            <a:r>
              <a:rPr lang="en-US" dirty="0"/>
              <a:t>The imaging systems themselves passed their </a:t>
            </a:r>
            <a:r>
              <a:rPr lang="en-US" dirty="0">
                <a:hlinkClick r:id="rId5"/>
              </a:rPr>
              <a:t>CDR in Oslo, 25-27 October 2017</a:t>
            </a:r>
            <a:r>
              <a:rPr lang="en-US" dirty="0"/>
              <a:t>, with update to simplified system </a:t>
            </a:r>
            <a:r>
              <a:rPr lang="is-IS">
                <a:hlinkClick r:id="rId6"/>
              </a:rPr>
              <a:t>ESS-0331227</a:t>
            </a:r>
            <a:r>
              <a:rPr lang="is-IS"/>
              <a:t>.</a:t>
            </a:r>
            <a:endParaRPr lang="en-US" dirty="0"/>
          </a:p>
          <a:p>
            <a:pPr marL="285750" indent="-285750">
              <a:buFont typeface="Arial" charset="0"/>
              <a:buChar char="•"/>
            </a:pPr>
            <a:r>
              <a:rPr lang="en-US" dirty="0"/>
              <a:t>Interfaces to vacuum vessel was not discussed at this time, but was discussed later at a meeting at Daresbury March 2018, and around the  vacuum vessel PDR in August 2018.</a:t>
            </a:r>
          </a:p>
        </p:txBody>
      </p:sp>
    </p:spTree>
    <p:extLst>
      <p:ext uri="{BB962C8B-B14F-4D97-AF65-F5344CB8AC3E}">
        <p14:creationId xmlns:p14="http://schemas.microsoft.com/office/powerpoint/2010/main" val="943804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8762" y="549597"/>
            <a:ext cx="8035638" cy="6252988"/>
          </a:xfrm>
          <a:prstGeom prst="rect">
            <a:avLst/>
          </a:prstGeom>
          <a:ln>
            <a:solidFill>
              <a:schemeClr val="accent1"/>
            </a:solidFill>
          </a:ln>
        </p:spPr>
      </p:pic>
      <p:sp>
        <p:nvSpPr>
          <p:cNvPr id="5" name="TextBox 4"/>
          <p:cNvSpPr txBox="1"/>
          <p:nvPr/>
        </p:nvSpPr>
        <p:spPr>
          <a:xfrm>
            <a:off x="3508549" y="-130964"/>
            <a:ext cx="1796967" cy="707886"/>
          </a:xfrm>
          <a:prstGeom prst="rect">
            <a:avLst/>
          </a:prstGeom>
          <a:noFill/>
        </p:spPr>
        <p:txBody>
          <a:bodyPr wrap="none" rtlCol="0">
            <a:spAutoFit/>
          </a:bodyPr>
          <a:lstStyle/>
          <a:p>
            <a:r>
              <a:rPr lang="en-US" sz="4000" b="1" dirty="0"/>
              <a:t>Agenda</a:t>
            </a:r>
          </a:p>
        </p:txBody>
      </p:sp>
      <p:sp>
        <p:nvSpPr>
          <p:cNvPr id="6" name="Right Brace 5"/>
          <p:cNvSpPr/>
          <p:nvPr/>
        </p:nvSpPr>
        <p:spPr>
          <a:xfrm>
            <a:off x="5153891" y="942109"/>
            <a:ext cx="284016" cy="308956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 name="TextBox 6"/>
          <p:cNvSpPr txBox="1"/>
          <p:nvPr/>
        </p:nvSpPr>
        <p:spPr>
          <a:xfrm>
            <a:off x="5666509" y="2025271"/>
            <a:ext cx="2355273" cy="1200329"/>
          </a:xfrm>
          <a:prstGeom prst="rect">
            <a:avLst/>
          </a:prstGeom>
          <a:noFill/>
        </p:spPr>
        <p:txBody>
          <a:bodyPr wrap="square" rtlCol="0">
            <a:spAutoFit/>
          </a:bodyPr>
          <a:lstStyle/>
          <a:p>
            <a:r>
              <a:rPr lang="en-US" dirty="0"/>
              <a:t>Present all interfacing systems to the vacuum vessel</a:t>
            </a:r>
          </a:p>
          <a:p>
            <a:endParaRPr lang="en-US" dirty="0"/>
          </a:p>
        </p:txBody>
      </p:sp>
      <p:sp>
        <p:nvSpPr>
          <p:cNvPr id="8" name="Right Brace 7"/>
          <p:cNvSpPr/>
          <p:nvPr/>
        </p:nvSpPr>
        <p:spPr>
          <a:xfrm>
            <a:off x="5167744" y="4267200"/>
            <a:ext cx="145473" cy="7481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9" name="TextBox 8"/>
          <p:cNvSpPr txBox="1"/>
          <p:nvPr/>
        </p:nvSpPr>
        <p:spPr>
          <a:xfrm>
            <a:off x="5666508" y="4267200"/>
            <a:ext cx="2355273" cy="923330"/>
          </a:xfrm>
          <a:prstGeom prst="rect">
            <a:avLst/>
          </a:prstGeom>
          <a:noFill/>
        </p:spPr>
        <p:txBody>
          <a:bodyPr wrap="square" rtlCol="0">
            <a:spAutoFit/>
          </a:bodyPr>
          <a:lstStyle/>
          <a:p>
            <a:r>
              <a:rPr lang="en-US" dirty="0"/>
              <a:t>Present vacuum vessel design</a:t>
            </a:r>
          </a:p>
          <a:p>
            <a:endParaRPr lang="en-US" dirty="0"/>
          </a:p>
        </p:txBody>
      </p:sp>
      <p:sp>
        <p:nvSpPr>
          <p:cNvPr id="10" name="Right Brace 9"/>
          <p:cNvSpPr/>
          <p:nvPr/>
        </p:nvSpPr>
        <p:spPr>
          <a:xfrm>
            <a:off x="5167744" y="5321833"/>
            <a:ext cx="145473" cy="7481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2" name="TextBox 11"/>
          <p:cNvSpPr txBox="1"/>
          <p:nvPr/>
        </p:nvSpPr>
        <p:spPr>
          <a:xfrm>
            <a:off x="5746172" y="5326573"/>
            <a:ext cx="2355273" cy="369332"/>
          </a:xfrm>
          <a:prstGeom prst="rect">
            <a:avLst/>
          </a:prstGeom>
          <a:noFill/>
        </p:spPr>
        <p:txBody>
          <a:bodyPr wrap="square" rtlCol="0">
            <a:spAutoFit/>
          </a:bodyPr>
          <a:lstStyle/>
          <a:p>
            <a:r>
              <a:rPr lang="en-US" dirty="0"/>
              <a:t>Way forward</a:t>
            </a:r>
          </a:p>
        </p:txBody>
      </p:sp>
    </p:spTree>
    <p:extLst>
      <p:ext uri="{BB962C8B-B14F-4D97-AF65-F5344CB8AC3E}">
        <p14:creationId xmlns:p14="http://schemas.microsoft.com/office/powerpoint/2010/main" val="2069631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14708</TotalTime>
  <Words>411</Words>
  <Application>Microsoft Macintosh PowerPoint</Application>
  <PresentationFormat>On-screen Show (4:3)</PresentationFormat>
  <Paragraphs>37</Paragraphs>
  <Slides>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Calibri</vt:lpstr>
      <vt:lpstr>Arial</vt:lpstr>
      <vt:lpstr>Office Theme</vt:lpstr>
      <vt:lpstr>ESS Tuning Dump Imaging System Input to the Vacuum Vessel CDR</vt:lpstr>
      <vt:lpstr>Some overall requirements of Im. Sys.</vt:lpstr>
      <vt:lpstr>Two imaging systems </vt:lpstr>
      <vt:lpstr>Interfaces imaging system and vacuum vessel</vt:lpstr>
      <vt:lpstr>PowerPoint Presentation</vt:lpstr>
    </vt:vector>
  </TitlesOfParts>
  <Company>CERN</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  Target Proton Beam Imaging System  Oslo internal kick-off meeting</dc:title>
  <dc:creator>E A</dc:creator>
  <cp:lastModifiedBy>Erik Adli</cp:lastModifiedBy>
  <cp:revision>2112</cp:revision>
  <cp:lastPrinted>2016-01-25T00:04:44Z</cp:lastPrinted>
  <dcterms:created xsi:type="dcterms:W3CDTF">2016-01-16T09:38:07Z</dcterms:created>
  <dcterms:modified xsi:type="dcterms:W3CDTF">2018-11-07T08:49:53Z</dcterms:modified>
</cp:coreProperties>
</file>