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7" r:id="rId2"/>
    <p:sldId id="651" r:id="rId3"/>
    <p:sldId id="278" r:id="rId4"/>
    <p:sldId id="261" r:id="rId5"/>
    <p:sldId id="257" r:id="rId6"/>
    <p:sldId id="682" r:id="rId7"/>
    <p:sldId id="681" r:id="rId8"/>
    <p:sldId id="289" r:id="rId9"/>
    <p:sldId id="684" r:id="rId10"/>
    <p:sldId id="685" r:id="rId11"/>
    <p:sldId id="683" r:id="rId12"/>
    <p:sldId id="262" r:id="rId13"/>
    <p:sldId id="679" r:id="rId14"/>
    <p:sldId id="662" r:id="rId15"/>
    <p:sldId id="680" r:id="rId16"/>
    <p:sldId id="265" r:id="rId17"/>
    <p:sldId id="256" r:id="rId18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94"/>
  </p:normalViewPr>
  <p:slideViewPr>
    <p:cSldViewPr snapToGrid="0">
      <p:cViewPr varScale="1">
        <p:scale>
          <a:sx n="121" d="100"/>
          <a:sy n="121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1E2BF-994A-9D2E-EA82-11C586963D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7A3492-5FFD-46AC-81C6-3482CC1F9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7A17A-C608-BB1A-DD36-3FEBFEF1A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F058B-A704-CA45-2D20-7A2D8BA04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95090-DEE5-478A-79F0-A00DFE342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690748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F7E13-1BD0-AE83-856E-40F4EB14C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B1F90D-6793-4113-AE72-2318613E1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35F85-BC44-F18B-40BF-165FEE09B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8CCC8-70D9-5141-1FAA-D190A2AB4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6DE46-5016-5C45-43A5-0DFCF6DEE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0774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5C8EBD-77B1-22FD-68C0-51DCC05751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0BA498-1FAD-5C03-7649-4DEA593394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36935-C17F-2C82-5AFF-6ECEE5A07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64CD9-D7D5-3ED3-CBFF-D30813997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D41AA-2667-85BD-B1C3-68BBBDE4F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795484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age"/>
          <p:cNvSpPr txBox="1"/>
          <p:nvPr/>
        </p:nvSpPr>
        <p:spPr>
          <a:xfrm>
            <a:off x="11346773" y="6315519"/>
            <a:ext cx="296556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900"/>
              <a:t>Page</a:t>
            </a:r>
          </a:p>
        </p:txBody>
      </p:sp>
      <p:sp>
        <p:nvSpPr>
          <p:cNvPr id="28" name="Lysbildenummer"/>
          <p:cNvSpPr txBox="1">
            <a:spLocks noGrp="1"/>
          </p:cNvSpPr>
          <p:nvPr>
            <p:ph type="sldNum" sz="quarter" idx="2"/>
          </p:nvPr>
        </p:nvSpPr>
        <p:spPr>
          <a:xfrm>
            <a:off x="11681955" y="6314177"/>
            <a:ext cx="324092" cy="180411"/>
          </a:xfrm>
          <a:prstGeom prst="rect">
            <a:avLst/>
          </a:prstGeom>
        </p:spPr>
        <p:txBody>
          <a:bodyPr wrap="square"/>
          <a:lstStyle>
            <a:lvl1pPr algn="l"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9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93" y="6280277"/>
            <a:ext cx="736158" cy="193554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2024-10-05  |  Ben Chen  |  HALHF Workshop 3-8 October 2024"/>
          <p:cNvSpPr txBox="1"/>
          <p:nvPr/>
        </p:nvSpPr>
        <p:spPr>
          <a:xfrm>
            <a:off x="1593835" y="6307204"/>
            <a:ext cx="3329925" cy="180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900"/>
              <a:t>2024-10-0</a:t>
            </a:r>
            <a:r>
              <a:rPr lang="nb-NO" sz="900"/>
              <a:t>7</a:t>
            </a:r>
            <a:r>
              <a:rPr sz="900"/>
              <a:t>  |  </a:t>
            </a:r>
            <a:r>
              <a:rPr lang="nb-NO" sz="900"/>
              <a:t>Erik Adli</a:t>
            </a:r>
            <a:r>
              <a:rPr sz="900"/>
              <a:t>  |  HALHF Workshop 3-8 October 2024 </a:t>
            </a:r>
          </a:p>
        </p:txBody>
      </p:sp>
      <p:sp>
        <p:nvSpPr>
          <p:cNvPr id="31" name="Heading"/>
          <p:cNvSpPr txBox="1">
            <a:spLocks noGrp="1"/>
          </p:cNvSpPr>
          <p:nvPr>
            <p:ph type="body" sz="quarter" idx="21"/>
          </p:nvPr>
        </p:nvSpPr>
        <p:spPr>
          <a:xfrm>
            <a:off x="379292" y="381821"/>
            <a:ext cx="7266605" cy="541617"/>
          </a:xfrm>
          <a:prstGeom prst="rect">
            <a:avLst/>
          </a:prstGeom>
        </p:spPr>
        <p:txBody>
          <a:bodyPr/>
          <a:lstStyle>
            <a:lvl1pPr defTabSz="1219169">
              <a:defRPr sz="3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Heading</a:t>
            </a:r>
          </a:p>
        </p:txBody>
      </p:sp>
      <p:sp>
        <p:nvSpPr>
          <p:cNvPr id="32" name="Subheading"/>
          <p:cNvSpPr txBox="1">
            <a:spLocks noGrp="1"/>
          </p:cNvSpPr>
          <p:nvPr>
            <p:ph type="body" sz="quarter" idx="22"/>
          </p:nvPr>
        </p:nvSpPr>
        <p:spPr>
          <a:xfrm>
            <a:off x="379293" y="1035731"/>
            <a:ext cx="5612653" cy="4801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Subheading</a:t>
            </a:r>
          </a:p>
        </p:txBody>
      </p:sp>
      <p:sp>
        <p:nvSpPr>
          <p:cNvPr id="33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sz="half" idx="23"/>
          </p:nvPr>
        </p:nvSpPr>
        <p:spPr>
          <a:xfrm>
            <a:off x="379292" y="1583640"/>
            <a:ext cx="6572301" cy="4308481"/>
          </a:xfrm>
          <a:prstGeom prst="rect">
            <a:avLst/>
          </a:prstGeom>
        </p:spPr>
        <p:txBody>
          <a:bodyPr>
            <a:noAutofit/>
          </a:bodyPr>
          <a:lstStyle>
            <a:lvl1pPr marL="292100" indent="-29210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20000"/>
              <a:buChar char="&gt;"/>
              <a:defRPr>
                <a:latin typeface="Helvetica Neue Light"/>
                <a:ea typeface="Helvetica Neue Light"/>
                <a:sym typeface="Helvetica Neue Light"/>
              </a:defRPr>
            </a:lvl1pPr>
          </a:lstStyle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520700" lvl="1" indent="-29210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1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elit.</a:t>
            </a:r>
          </a:p>
        </p:txBody>
      </p:sp>
      <p:sp>
        <p:nvSpPr>
          <p:cNvPr id="34" name="bilde"/>
          <p:cNvSpPr>
            <a:spLocks noGrp="1"/>
          </p:cNvSpPr>
          <p:nvPr>
            <p:ph type="pic" idx="24"/>
          </p:nvPr>
        </p:nvSpPr>
        <p:spPr>
          <a:xfrm>
            <a:off x="7327969" y="897942"/>
            <a:ext cx="8413700" cy="49167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" name="Infotekst"/>
          <p:cNvSpPr>
            <a:spLocks noGrp="1"/>
          </p:cNvSpPr>
          <p:nvPr>
            <p:ph type="body" sz="quarter" idx="25"/>
          </p:nvPr>
        </p:nvSpPr>
        <p:spPr>
          <a:xfrm>
            <a:off x="7327969" y="5865497"/>
            <a:ext cx="4133057" cy="230683"/>
          </a:xfrm>
          <a:prstGeom prst="roundRect">
            <a:avLst>
              <a:gd name="adj" fmla="val 0"/>
            </a:avLst>
          </a:prstGeom>
        </p:spPr>
        <p:txBody>
          <a:bodyPr anchor="ctr">
            <a:noAutofit/>
          </a:bodyPr>
          <a:lstStyle>
            <a:lvl1pPr algn="ctr" defTabSz="1219169">
              <a:defRPr sz="12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Infotekst</a:t>
            </a:r>
          </a:p>
        </p:txBody>
      </p:sp>
    </p:spTree>
    <p:extLst>
      <p:ext uri="{BB962C8B-B14F-4D97-AF65-F5344CB8AC3E}">
        <p14:creationId xmlns:p14="http://schemas.microsoft.com/office/powerpoint/2010/main" val="365362410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ADC06-833E-3B0B-3B8C-24EE1FCD2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09F41-4951-8CF5-4926-83237C7D7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EFDC7-68BE-1662-D43E-3172AD53A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8AC27-6AA7-8210-B099-F34727634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3895C-B4DF-5F79-4553-298002DF2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096577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2F88F-C648-9472-84DD-E86E34A85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0E374-EF87-5B19-6014-F9421954AC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EB624-655A-FFE1-04EC-BCE523905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42FF6-1960-B81C-6B24-B5AEFF1AB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1D66C-9EF5-7B11-F19F-662434DC0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387098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9DDF5-D526-C478-D157-295388640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0BE57-D30D-B65A-9BB0-A019CA9A9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6E5A3F-C5D6-0AAA-C43F-A015BC0712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D56280-019F-B3D3-0B9B-240F62E8A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78E645-D4D8-8384-406A-A0E1A631E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DDA025-2258-A9D6-8B01-735269096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564869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13C9D-00B0-97FD-4954-439008D88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D4BE98-0433-D37B-B5A5-EC989DF90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064CEE-FF61-73CE-0A06-D2CD8E5FCF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753259-87A9-22DD-6902-814D093000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700F61-5B3D-C4AC-70E3-46574F3A20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B2E876-EE3A-85A0-5CF9-153EAC934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F6E20E-D33D-996D-9225-E974E0D9A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EB18B1-F016-DC7C-ED11-A01181CFC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662987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28F87-0C2F-39F7-9189-373B2F9D2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285E00-3567-3B4B-521B-BCDF3FA06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7987C-F281-2F4A-B92D-E7CD67591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957B6-0EB5-E723-E456-2A1F30EE9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40452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836B6A-AAD0-8CE6-7C6A-E03AFE32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6B14E4-FC6C-6C51-4572-F24EC4182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AEFBB-8892-1B72-99C8-BABB3ED55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142301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3E551-5B97-CFA2-3576-10001D484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5F798-16C6-A6E5-26C6-8DD87FF0E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3ABF05-A759-542F-5C10-7105F2470E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6CDB31-96DA-5809-8D72-3F60E199F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0AB239-EB78-1B8D-4592-276BEAF1E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2255C5-6662-9DD4-EC4A-F64FAC894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002523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F3777-7368-2062-332D-647A66F0C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4DA637-FEAA-3747-24BB-601A653741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316264-44B6-869D-0B90-694BA7BA62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B3BCBD-F0DD-206F-4D7E-57502BE44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D38FFE-DA8C-B0FC-DEF9-50DBB69C8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2FAA6-5D5F-AA45-0935-3DC9F3502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453712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9514E4-1C07-C811-A132-183469047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94FD4E-FC72-84C7-0FDC-E3CEFDA91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C6B35-CD05-9A87-53C7-4B7BDA33D5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E47FF3-E9D6-0941-A83B-53B5621A12B2}" type="datetimeFigureOut">
              <a:t>07/10/2024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95C0A-5417-3997-F52D-1E2050B6CA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FF573-4D13-397B-D84C-03B5CEC2D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B54F66-A389-E345-8BFC-85E2E68C5F86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64391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WVhAIBmzCfsgf4IFPF3oQ1ktqOBREEMRxNHSKycPASs/edit?gid=714001891#gid=71400189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5.png"/><Relationship Id="rId7" Type="http://schemas.openxmlformats.org/officeDocument/2006/relationships/hyperlink" Target="https://link.aps.org/doi/10.1103/PhysRevSTAB.15.08130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journals.aps.org/prab/abstract/10.1103/PhysRevAccelBeams.21.041301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26.png"/><Relationship Id="rId9" Type="http://schemas.openxmlformats.org/officeDocument/2006/relationships/image" Target="../media/image10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gif"/><Relationship Id="rId10" Type="http://schemas.openxmlformats.org/officeDocument/2006/relationships/image" Target="../media/image11.png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104.14460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A8870AF-CE0E-5B8E-753B-D5FDB711D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712" y="887982"/>
            <a:ext cx="9213477" cy="5082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79D029-252A-1DF1-1DDF-2CE3622CF2EB}"/>
              </a:ext>
            </a:extLst>
          </p:cNvPr>
          <p:cNvSpPr txBox="1"/>
          <p:nvPr/>
        </p:nvSpPr>
        <p:spPr>
          <a:xfrm>
            <a:off x="134945" y="-13171"/>
            <a:ext cx="11922110" cy="789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5400" tIns="25400" rIns="25400" bIns="25400" numCol="1" spcCol="38100" rtlCol="0" anchor="ctr">
            <a:spAutoFit/>
          </a:bodyPr>
          <a:lstStyle/>
          <a:p>
            <a:pPr algn="ctr" defTabSz="1219169" hangingPunct="0"/>
            <a:endParaRPr lang="en-NO" sz="2400" b="1">
              <a:hlinkClick r:id="rId3"/>
            </a:endParaRPr>
          </a:p>
          <a:p>
            <a:pPr algn="ctr" defTabSz="1219169" hangingPunct="0"/>
            <a:r>
              <a:rPr lang="en-NO" sz="2400" b="1">
                <a:hlinkClick r:id="rId3"/>
              </a:rPr>
              <a:t>Sources of emittance growth in plasma linacs, and status of start-to-end simulations.</a:t>
            </a:r>
            <a:endParaRPr lang="en-NO" sz="2400" b="1">
              <a:solidFill>
                <a:srgbClr val="5E5E5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ECE452-649C-32DD-0307-30DFBA651C65}"/>
              </a:ext>
            </a:extLst>
          </p:cNvPr>
          <p:cNvSpPr txBox="1"/>
          <p:nvPr/>
        </p:nvSpPr>
        <p:spPr>
          <a:xfrm>
            <a:off x="134945" y="73572"/>
            <a:ext cx="4464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/>
              <a:t>HALHF workshop: summary of sessions Q6</a:t>
            </a:r>
          </a:p>
        </p:txBody>
      </p:sp>
    </p:spTree>
    <p:extLst>
      <p:ext uri="{BB962C8B-B14F-4D97-AF65-F5344CB8AC3E}">
        <p14:creationId xmlns:p14="http://schemas.microsoft.com/office/powerpoint/2010/main" val="25609425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90247-7EA9-6252-4CAD-A03A23F1B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Question 6 (first half)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A0746-1EC3-758C-0620-D7F8079C5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Discussion: what emtitance/growth tolerances needs to be quantified, and how :</a:t>
            </a:r>
          </a:p>
          <a:p>
            <a:pPr algn="l"/>
            <a:r>
              <a:rPr lang="en-GB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- in time for ESU update</a:t>
            </a:r>
          </a:p>
          <a:p>
            <a:pPr algn="l"/>
            <a:r>
              <a:rPr lang="en-GB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— work needed</a:t>
            </a:r>
          </a:p>
          <a:p>
            <a:pPr algn="l"/>
            <a:r>
              <a:rPr lang="en-GB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- on a longer time scale,  </a:t>
            </a:r>
          </a:p>
          <a:p>
            <a:pPr algn="l"/>
            <a:r>
              <a:rPr lang="en-GB" b="0" i="0" u="none" strike="noStrike">
                <a:solidFill>
                  <a:srgbClr val="000000"/>
                </a:solidFill>
                <a:effectLst/>
                <a:latin typeface="Helvetica" pitchFamily="2" charset="0"/>
              </a:rPr>
              <a:t>— work needed</a:t>
            </a:r>
          </a:p>
          <a:p>
            <a:br>
              <a:rPr lang="en-GB"/>
            </a:br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500931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67BDF-D6D8-17A9-7D4E-9E5849A99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(more stuff)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8EE67-8937-F573-9DF6-A9F5335C4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590694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510A7E-98CB-63C8-F96F-F0AC7043F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22" y="866900"/>
            <a:ext cx="5543465" cy="3084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2D9EC20-D5B3-008D-8D0C-080CD59B0E12}"/>
              </a:ext>
            </a:extLst>
          </p:cNvPr>
          <p:cNvSpPr txBox="1"/>
          <p:nvPr/>
        </p:nvSpPr>
        <p:spPr>
          <a:xfrm>
            <a:off x="998483" y="106352"/>
            <a:ext cx="4739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3200"/>
              <a:t>HALHF (7e21/m3 ) – 7 THz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4C3054-23C9-24B6-DCBD-CA8EE1351418}"/>
              </a:ext>
            </a:extLst>
          </p:cNvPr>
          <p:cNvSpPr txBox="1"/>
          <p:nvPr/>
        </p:nvSpPr>
        <p:spPr>
          <a:xfrm>
            <a:off x="7909033" y="117287"/>
            <a:ext cx="2653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3200"/>
              <a:t>CLIC - 12 GHz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33A9EC-CF53-FEFE-BCA1-EFD1E97DD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3085" y="691127"/>
            <a:ext cx="2327894" cy="23547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C8EF32-02B1-36AB-4210-CEF54FE97DBA}"/>
              </a:ext>
            </a:extLst>
          </p:cNvPr>
          <p:cNvSpPr txBox="1"/>
          <p:nvPr/>
        </p:nvSpPr>
        <p:spPr>
          <a:xfrm>
            <a:off x="9851878" y="1707084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/>
              <a:t>iris r = 2 – 3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E795E6-5C0D-3F22-71DC-857AB5D03E44}"/>
              </a:ext>
            </a:extLst>
          </p:cNvPr>
          <p:cNvSpPr txBox="1"/>
          <p:nvPr/>
        </p:nvSpPr>
        <p:spPr>
          <a:xfrm>
            <a:off x="10208563" y="5084803"/>
            <a:ext cx="1303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>
                <a:latin typeface="Symbol" pitchFamily="2" charset="2"/>
              </a:rPr>
              <a:t>l</a:t>
            </a:r>
            <a:r>
              <a:rPr lang="en-NO" baseline="-25000"/>
              <a:t>rf</a:t>
            </a:r>
            <a:r>
              <a:rPr lang="en-NO"/>
              <a:t> = 2.5 cm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4012FA-189D-B101-05D1-F6142A7454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8512" y="4089118"/>
            <a:ext cx="2597039" cy="19913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49F29ED-2605-6F9E-9DCF-A2E5E9FB206F}"/>
              </a:ext>
            </a:extLst>
          </p:cNvPr>
          <p:cNvSpPr txBox="1"/>
          <p:nvPr/>
        </p:nvSpPr>
        <p:spPr>
          <a:xfrm>
            <a:off x="7262431" y="3167582"/>
            <a:ext cx="2333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/>
              <a:t>transverse kicks</a:t>
            </a:r>
          </a:p>
          <a:p>
            <a:r>
              <a:rPr lang="en-NO"/>
              <a:t>transverse wakefields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EAAC9FD-2FD2-9BFE-6442-85B0A3F8C9FA}"/>
              </a:ext>
            </a:extLst>
          </p:cNvPr>
          <p:cNvCxnSpPr/>
          <p:nvPr/>
        </p:nvCxnSpPr>
        <p:spPr>
          <a:xfrm>
            <a:off x="9440948" y="3429000"/>
            <a:ext cx="76761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22ADC17-F676-0598-8EA3-6C5055E72B95}"/>
              </a:ext>
            </a:extLst>
          </p:cNvPr>
          <p:cNvSpPr txBox="1"/>
          <p:nvPr/>
        </p:nvSpPr>
        <p:spPr>
          <a:xfrm>
            <a:off x="10172159" y="3167582"/>
            <a:ext cx="1928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/>
              <a:t>emittance growth</a:t>
            </a:r>
          </a:p>
          <a:p>
            <a:r>
              <a:rPr lang="en-NO"/>
              <a:t>IP position jitter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8C47DF-281E-5B76-4E85-7FECDDE2A43F}"/>
              </a:ext>
            </a:extLst>
          </p:cNvPr>
          <p:cNvSpPr txBox="1"/>
          <p:nvPr/>
        </p:nvSpPr>
        <p:spPr>
          <a:xfrm>
            <a:off x="1156138" y="4582510"/>
            <a:ext cx="54250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/>
              <a:t>Particularites of PWFA:</a:t>
            </a:r>
          </a:p>
          <a:p>
            <a:pPr marL="285750" indent="-285750">
              <a:buFontTx/>
              <a:buChar char="-"/>
            </a:pPr>
            <a:r>
              <a:rPr lang="en-NO"/>
              <a:t>small transverse and longitudinal dimensions</a:t>
            </a:r>
          </a:p>
          <a:p>
            <a:pPr marL="742950" lvl="1" indent="-285750">
              <a:buFontTx/>
              <a:buChar char="-"/>
            </a:pPr>
            <a:r>
              <a:rPr lang="en-NO"/>
              <a:t>strong focusing kicks</a:t>
            </a:r>
          </a:p>
          <a:p>
            <a:pPr marL="742950" lvl="1" indent="-285750">
              <a:buFontTx/>
              <a:buChar char="-"/>
            </a:pPr>
            <a:r>
              <a:rPr lang="en-NO"/>
              <a:t>strong wakefields</a:t>
            </a:r>
          </a:p>
          <a:p>
            <a:pPr marL="742950" lvl="1" indent="-285750">
              <a:buFontTx/>
              <a:buChar char="-"/>
            </a:pPr>
            <a:r>
              <a:rPr lang="en-NO"/>
              <a:t>tight tolerances</a:t>
            </a:r>
          </a:p>
          <a:p>
            <a:pPr marL="285750" indent="-285750">
              <a:buFontTx/>
              <a:buChar char="-"/>
            </a:pPr>
            <a:r>
              <a:rPr lang="en-NO"/>
              <a:t>driver generates cavity, drive beam jitter important</a:t>
            </a:r>
          </a:p>
          <a:p>
            <a:pPr marL="285750" indent="-285750">
              <a:buFontTx/>
              <a:buChar char="-"/>
            </a:pPr>
            <a:endParaRPr lang="en-NO"/>
          </a:p>
          <a:p>
            <a:pPr marL="285750" indent="-285750">
              <a:buFontTx/>
              <a:buChar char="-"/>
            </a:pPr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793529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D2010-EEE0-D042-8B90-BB29047C5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547673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CE069-8C9F-5444-89A8-E11435272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98994800-C1F8-CE4B-BD60-3140FEBB089F}"/>
              </a:ext>
            </a:extLst>
          </p:cNvPr>
          <p:cNvGraphicFramePr>
            <a:graphicFrameLocks noGrp="1"/>
          </p:cNvGraphicFramePr>
          <p:nvPr/>
        </p:nvGraphicFramePr>
        <p:xfrm>
          <a:off x="1591378" y="671838"/>
          <a:ext cx="9076623" cy="6302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306">
                  <a:extLst>
                    <a:ext uri="{9D8B030D-6E8A-4147-A177-3AD203B41FA5}">
                      <a16:colId xmlns:a16="http://schemas.microsoft.com/office/drawing/2014/main" val="2782951277"/>
                    </a:ext>
                  </a:extLst>
                </a:gridCol>
                <a:gridCol w="1439428">
                  <a:extLst>
                    <a:ext uri="{9D8B030D-6E8A-4147-A177-3AD203B41FA5}">
                      <a16:colId xmlns:a16="http://schemas.microsoft.com/office/drawing/2014/main" val="2848349987"/>
                    </a:ext>
                  </a:extLst>
                </a:gridCol>
                <a:gridCol w="3218149">
                  <a:extLst>
                    <a:ext uri="{9D8B030D-6E8A-4147-A177-3AD203B41FA5}">
                      <a16:colId xmlns:a16="http://schemas.microsoft.com/office/drawing/2014/main" val="2830324090"/>
                    </a:ext>
                  </a:extLst>
                </a:gridCol>
                <a:gridCol w="3458740">
                  <a:extLst>
                    <a:ext uri="{9D8B030D-6E8A-4147-A177-3AD203B41FA5}">
                      <a16:colId xmlns:a16="http://schemas.microsoft.com/office/drawing/2014/main" val="264168731"/>
                    </a:ext>
                  </a:extLst>
                </a:gridCol>
              </a:tblGrid>
              <a:tr h="992715">
                <a:tc>
                  <a:txBody>
                    <a:bodyPr/>
                    <a:lstStyle/>
                    <a:p>
                      <a:r>
                        <a:rPr lang="en-US" sz="1200" dirty="0"/>
                        <a:t>System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Issues to demonstrate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r>
                        <a:rPr lang="en-CH" sz="1200"/>
                        <a:t>Simulation and design studies</a:t>
                      </a:r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r>
                        <a:rPr lang="en-CH" sz="1200"/>
                        <a:t>Experiments and test-facilities</a:t>
                      </a:r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3857206258"/>
                  </a:ext>
                </a:extLst>
              </a:tr>
              <a:tr h="137692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Single stage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Gradient, energy gain, length, efficiency, rep. rate,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(see HALHF </a:t>
                      </a:r>
                      <a:r>
                        <a:rPr lang="en-US" sz="1200" dirty="0" err="1"/>
                        <a:t>linac</a:t>
                      </a:r>
                      <a:r>
                        <a:rPr lang="en-US" sz="1200" dirty="0"/>
                        <a:t> table)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High-res, full PIC simulations of first and last plasma stage</a:t>
                      </a:r>
                      <a:r>
                        <a:rPr lang="nb-NO" sz="1200" dirty="0"/>
                        <a:t>, all relevant </a:t>
                      </a:r>
                      <a:r>
                        <a:rPr lang="nb-NO" sz="1200" dirty="0" err="1"/>
                        <a:t>physics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included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/>
                        <a:t>Demonstrate </a:t>
                      </a:r>
                      <a:r>
                        <a:rPr lang="nb-NO" sz="1200" dirty="0"/>
                        <a:t>2B </a:t>
                      </a:r>
                      <a:r>
                        <a:rPr lang="en-CH" sz="1200"/>
                        <a:t>PWFA with </a:t>
                      </a:r>
                      <a:r>
                        <a:rPr lang="nb-NO" sz="1200" dirty="0" err="1"/>
                        <a:t>simultaneous</a:t>
                      </a:r>
                      <a:r>
                        <a:rPr lang="en-CH" sz="1200"/>
                        <a:t> HALHF parameters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Demonstrate high-rep rate, long lifetime plasma source</a:t>
                      </a:r>
                      <a:r>
                        <a:rPr lang="nb-NO" sz="1200" dirty="0"/>
                        <a:t>s</a:t>
                      </a:r>
                      <a:endParaRPr lang="en-CH" sz="120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Demonstrate cooling of plasma stage, energy recovery?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Precise Instrumentation</a:t>
                      </a:r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3581771377"/>
                  </a:ext>
                </a:extLst>
              </a:tr>
              <a:tr h="114494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Interstage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Optics performance, non-linear lenses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Lattice design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/>
                        <a:t>Component design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 dirty="0"/>
                        <a:t>Any LWFA/PWFA staging preservering charge!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Demonstrate novel components (non-linear plasma lens)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Demonstrate staging </a:t>
                      </a:r>
                      <a:r>
                        <a:rPr lang="en-CH" sz="1200"/>
                        <a:t>with </a:t>
                      </a:r>
                      <a:r>
                        <a:rPr lang="nb-NO" sz="1200" dirty="0" err="1"/>
                        <a:t>proposed</a:t>
                      </a:r>
                      <a:r>
                        <a:rPr lang="nb-NO" sz="1200" dirty="0"/>
                        <a:t> </a:t>
                      </a:r>
                      <a:r>
                        <a:rPr lang="en-CH" sz="1200"/>
                        <a:t>interstage design</a:t>
                      </a:r>
                      <a:r>
                        <a:rPr lang="nb-NO" sz="1200" dirty="0"/>
                        <a:t>,</a:t>
                      </a:r>
                      <a:r>
                        <a:rPr lang="en-US" sz="1200" dirty="0"/>
                        <a:t> and </a:t>
                      </a:r>
                      <a:r>
                        <a:rPr lang="en-CH" sz="1200"/>
                        <a:t>HALHF-like </a:t>
                      </a:r>
                      <a:r>
                        <a:rPr lang="nb-NO" sz="1200" dirty="0"/>
                        <a:t>beam </a:t>
                      </a:r>
                      <a:r>
                        <a:rPr lang="en-CH" sz="1200"/>
                        <a:t>parameters</a:t>
                      </a:r>
                      <a:endParaRPr lang="en-CH" sz="1200" dirty="0"/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2406309493"/>
                  </a:ext>
                </a:extLst>
              </a:tr>
              <a:tr h="96150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Multi-stage effects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nb-NO" sz="1200" b="0" i="0" dirty="0"/>
                        <a:t>Wakefields/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nb-NO" sz="1200" b="0" i="0" dirty="0" err="1"/>
                        <a:t>transverse</a:t>
                      </a:r>
                      <a:r>
                        <a:rPr lang="nb-NO" sz="1200" b="0" i="0" dirty="0"/>
                        <a:t> </a:t>
                      </a:r>
                      <a:r>
                        <a:rPr lang="nb-NO" sz="1200" b="0" i="0" dirty="0" err="1"/>
                        <a:t>instabilities</a:t>
                      </a:r>
                      <a:r>
                        <a:rPr lang="nb-NO" sz="1200" b="0" i="0" dirty="0"/>
                        <a:t>, </a:t>
                      </a:r>
                      <a:r>
                        <a:rPr lang="en-CH" sz="1200" b="0" i="0"/>
                        <a:t>Radiation reaction</a:t>
                      </a:r>
                      <a:r>
                        <a:rPr lang="nb-NO" sz="1200" b="0" i="0" dirty="0"/>
                        <a:t>, Beam and </a:t>
                      </a:r>
                      <a:r>
                        <a:rPr lang="nb-NO" sz="1200" b="0" i="0" dirty="0" err="1"/>
                        <a:t>component</a:t>
                      </a:r>
                      <a:r>
                        <a:rPr lang="nb-NO" sz="1200" b="0" i="0" dirty="0"/>
                        <a:t> </a:t>
                      </a:r>
                      <a:r>
                        <a:rPr lang="nb-NO" sz="1200" b="0" i="0" dirty="0" err="1"/>
                        <a:t>jitter</a:t>
                      </a:r>
                      <a:r>
                        <a:rPr lang="en-US" sz="1200" b="0" i="0" dirty="0"/>
                        <a:t>, </a:t>
                      </a:r>
                      <a:r>
                        <a:rPr lang="en-CH" sz="1200" b="0" i="0"/>
                        <a:t>Scattering</a:t>
                      </a:r>
                      <a:r>
                        <a:rPr lang="en-US" sz="1200" b="0" i="0" dirty="0"/>
                        <a:t>, </a:t>
                      </a:r>
                      <a:r>
                        <a:rPr lang="en-CH" sz="1200" b="0" i="0"/>
                        <a:t>Ion motion</a:t>
                      </a:r>
                      <a:r>
                        <a:rPr lang="en-US" sz="1200" b="0" i="0" dirty="0"/>
                        <a:t>, </a:t>
                      </a:r>
                      <a:r>
                        <a:rPr lang="en-CH" sz="1200" b="0" i="0"/>
                        <a:t>Spin-transport</a:t>
                      </a:r>
                      <a:r>
                        <a:rPr lang="nb-NO" sz="1200" b="0" i="0" dirty="0"/>
                        <a:t> ....</a:t>
                      </a:r>
                      <a:endParaRPr lang="en-CH" sz="1200" b="0" i="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Multi-stage beam dynamics (self-correction)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b-NO" sz="1200" dirty="0"/>
                        <a:t>Show</a:t>
                      </a:r>
                      <a:r>
                        <a:rPr lang="en-CH" sz="1200"/>
                        <a:t> </a:t>
                      </a:r>
                      <a:r>
                        <a:rPr lang="en-CH" sz="1200" dirty="0"/>
                        <a:t>sufficient surpression of </a:t>
                      </a:r>
                      <a:r>
                        <a:rPr lang="en-CH" sz="1200"/>
                        <a:t>transverse instabilities</a:t>
                      </a:r>
                      <a:endParaRPr lang="nb-NO" sz="12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b-NO" sz="1200" dirty="0"/>
                        <a:t>Show </a:t>
                      </a:r>
                      <a:r>
                        <a:rPr lang="nb-NO" sz="1200" dirty="0" err="1"/>
                        <a:t>acceptable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radiation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reaction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effect</a:t>
                      </a:r>
                      <a:endParaRPr lang="en-CH" sz="12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Establish beam and component jitter tolerances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b-NO" sz="1200" dirty="0" err="1"/>
                        <a:t>Verify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effects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of</a:t>
                      </a:r>
                      <a:r>
                        <a:rPr lang="nb-NO" sz="1200" dirty="0"/>
                        <a:t> I</a:t>
                      </a:r>
                      <a:r>
                        <a:rPr lang="en-CH" sz="1200"/>
                        <a:t>on </a:t>
                      </a:r>
                      <a:r>
                        <a:rPr lang="en-CH" sz="1200" dirty="0"/>
                        <a:t>motion, scattering</a:t>
                      </a:r>
                      <a:r>
                        <a:rPr lang="en-CH" sz="1200"/>
                        <a:t>, spin</a:t>
                      </a:r>
                      <a:r>
                        <a:rPr lang="nb-NO" sz="1200" dirty="0"/>
                        <a:t> ..</a:t>
                      </a:r>
                      <a:endParaRPr lang="en-CH" sz="1200" dirty="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/>
                        <a:t>Demonstrate stability</a:t>
                      </a:r>
                      <a:r>
                        <a:rPr lang="en-CH" sz="1200" dirty="0"/>
                        <a:t>/jitter </a:t>
                      </a:r>
                      <a:r>
                        <a:rPr lang="nb-NO" sz="1200"/>
                        <a:t>in</a:t>
                      </a:r>
                      <a:r>
                        <a:rPr lang="en-CH" sz="1200"/>
                        <a:t> accelera</a:t>
                      </a:r>
                      <a:r>
                        <a:rPr lang="nb-NO" sz="1200" dirty="0"/>
                        <a:t>t</a:t>
                      </a:r>
                      <a:r>
                        <a:rPr lang="en-CH" sz="1200"/>
                        <a:t>ion process </a:t>
                      </a:r>
                      <a:r>
                        <a:rPr lang="en-CH" sz="1200" dirty="0"/>
                        <a:t>in single stage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 dirty="0"/>
                        <a:t>Benchmark physics </a:t>
                      </a:r>
                      <a:r>
                        <a:rPr lang="en-CH" sz="1200"/>
                        <a:t>models </a:t>
                      </a:r>
                      <a:r>
                        <a:rPr lang="nb-NO" sz="1200" dirty="0" err="1"/>
                        <a:t>with</a:t>
                      </a:r>
                      <a:r>
                        <a:rPr lang="en-CH" sz="1200"/>
                        <a:t> </a:t>
                      </a:r>
                      <a:r>
                        <a:rPr lang="en-CH" sz="1200" dirty="0"/>
                        <a:t>single stage</a:t>
                      </a:r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3673332161"/>
                  </a:ext>
                </a:extLst>
              </a:tr>
              <a:tr h="100281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Drive-beam distribution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TBD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Invent appropriate concept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Lattice design</a:t>
                      </a:r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Demonstrate </a:t>
                      </a:r>
                      <a:r>
                        <a:rPr lang="en-CH" sz="1200"/>
                        <a:t>specialized </a:t>
                      </a:r>
                      <a:r>
                        <a:rPr lang="en-US" sz="1200" dirty="0"/>
                        <a:t>components, e.g. </a:t>
                      </a:r>
                      <a:r>
                        <a:rPr lang="en-CH" sz="1200"/>
                        <a:t>magnets/kickers</a:t>
                      </a:r>
                      <a:endParaRPr lang="en-US" sz="12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Staging including drive beam injection</a:t>
                      </a:r>
                      <a:endParaRPr lang="en-CH" sz="1200" dirty="0"/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125898501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B4645AC-96D7-C448-8C92-764323C3BE95}"/>
              </a:ext>
            </a:extLst>
          </p:cNvPr>
          <p:cNvSpPr txBox="1"/>
          <p:nvPr/>
        </p:nvSpPr>
        <p:spPr>
          <a:xfrm>
            <a:off x="1709739" y="147100"/>
            <a:ext cx="8813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 err="1"/>
              <a:t>Feasibility</a:t>
            </a:r>
            <a:r>
              <a:rPr lang="nb-NO" sz="3200" b="1" dirty="0"/>
              <a:t> </a:t>
            </a:r>
            <a:r>
              <a:rPr lang="nb-NO" sz="3200" b="1" dirty="0" err="1"/>
              <a:t>issues</a:t>
            </a:r>
            <a:r>
              <a:rPr lang="nb-NO" sz="3200" b="1" dirty="0"/>
              <a:t>, </a:t>
            </a:r>
            <a:r>
              <a:rPr lang="en-CH" sz="3200" b="1"/>
              <a:t>open questions, plans</a:t>
            </a:r>
            <a:r>
              <a:rPr lang="nb-NO" sz="3200" b="1" dirty="0"/>
              <a:t> (v0.3)</a:t>
            </a:r>
            <a:endParaRPr lang="en-GB" sz="3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145397-3F5B-8AD5-AC8B-03558EE11487}"/>
              </a:ext>
            </a:extLst>
          </p:cNvPr>
          <p:cNvSpPr txBox="1"/>
          <p:nvPr/>
        </p:nvSpPr>
        <p:spPr>
          <a:xfrm>
            <a:off x="4738839" y="0"/>
            <a:ext cx="2837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/>
              <a:t>HALHF, PWFA LINAC ONLY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3460A5-8129-50AA-3318-2BB076343EE7}"/>
              </a:ext>
            </a:extLst>
          </p:cNvPr>
          <p:cNvSpPr/>
          <p:nvPr/>
        </p:nvSpPr>
        <p:spPr>
          <a:xfrm>
            <a:off x="4245701" y="1028369"/>
            <a:ext cx="2699203" cy="584775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sz="1200" dirty="0"/>
              <a:t>Time scale for progress:</a:t>
            </a:r>
          </a:p>
          <a:p>
            <a:pPr algn="ctr"/>
            <a:r>
              <a:rPr lang="en-GB" sz="1200" b="1" dirty="0"/>
              <a:t>Few m</a:t>
            </a:r>
            <a:r>
              <a:rPr lang="en-NO" sz="1200" b="1" dirty="0"/>
              <a:t>onths to few years. Possibly in time for ESU/pre-CDR.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9808BA-3291-8B0E-6702-260BD63A1D20}"/>
              </a:ext>
            </a:extLst>
          </p:cNvPr>
          <p:cNvSpPr/>
          <p:nvPr/>
        </p:nvSpPr>
        <p:spPr>
          <a:xfrm>
            <a:off x="7456851" y="1043605"/>
            <a:ext cx="2699203" cy="456489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sz="1200" dirty="0"/>
              <a:t>Time scale:</a:t>
            </a:r>
          </a:p>
          <a:p>
            <a:pPr algn="ctr"/>
            <a:r>
              <a:rPr lang="en-NO" sz="1200" b="1" dirty="0"/>
              <a:t>Few- to several years.</a:t>
            </a:r>
          </a:p>
        </p:txBody>
      </p:sp>
    </p:spTree>
    <p:extLst>
      <p:ext uri="{BB962C8B-B14F-4D97-AF65-F5344CB8AC3E}">
        <p14:creationId xmlns:p14="http://schemas.microsoft.com/office/powerpoint/2010/main" val="1978995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D2010-EEE0-D042-8B90-BB29047C5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547673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CE069-8C9F-5444-89A8-E11435272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14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98994800-C1F8-CE4B-BD60-3140FEBB089F}"/>
              </a:ext>
            </a:extLst>
          </p:cNvPr>
          <p:cNvGraphicFramePr>
            <a:graphicFrameLocks noGrp="1"/>
          </p:cNvGraphicFramePr>
          <p:nvPr/>
        </p:nvGraphicFramePr>
        <p:xfrm>
          <a:off x="1591378" y="671838"/>
          <a:ext cx="9076623" cy="6302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306">
                  <a:extLst>
                    <a:ext uri="{9D8B030D-6E8A-4147-A177-3AD203B41FA5}">
                      <a16:colId xmlns:a16="http://schemas.microsoft.com/office/drawing/2014/main" val="2782951277"/>
                    </a:ext>
                  </a:extLst>
                </a:gridCol>
                <a:gridCol w="1439428">
                  <a:extLst>
                    <a:ext uri="{9D8B030D-6E8A-4147-A177-3AD203B41FA5}">
                      <a16:colId xmlns:a16="http://schemas.microsoft.com/office/drawing/2014/main" val="2848349987"/>
                    </a:ext>
                  </a:extLst>
                </a:gridCol>
                <a:gridCol w="3218149">
                  <a:extLst>
                    <a:ext uri="{9D8B030D-6E8A-4147-A177-3AD203B41FA5}">
                      <a16:colId xmlns:a16="http://schemas.microsoft.com/office/drawing/2014/main" val="2830324090"/>
                    </a:ext>
                  </a:extLst>
                </a:gridCol>
                <a:gridCol w="3458740">
                  <a:extLst>
                    <a:ext uri="{9D8B030D-6E8A-4147-A177-3AD203B41FA5}">
                      <a16:colId xmlns:a16="http://schemas.microsoft.com/office/drawing/2014/main" val="264168731"/>
                    </a:ext>
                  </a:extLst>
                </a:gridCol>
              </a:tblGrid>
              <a:tr h="992715">
                <a:tc>
                  <a:txBody>
                    <a:bodyPr/>
                    <a:lstStyle/>
                    <a:p>
                      <a:r>
                        <a:rPr lang="en-US" sz="1200" dirty="0"/>
                        <a:t>System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Issues to demonstrate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r>
                        <a:rPr lang="en-CH" sz="1200"/>
                        <a:t>Simulation and design studies</a:t>
                      </a:r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r>
                        <a:rPr lang="en-CH" sz="1200"/>
                        <a:t>Experiments and test-facilities</a:t>
                      </a:r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3857206258"/>
                  </a:ext>
                </a:extLst>
              </a:tr>
              <a:tr h="137692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Single stage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Gradient, energy gain, length, efficiency, rep. rate,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(see HALHF </a:t>
                      </a:r>
                      <a:r>
                        <a:rPr lang="en-US" sz="1200" dirty="0" err="1"/>
                        <a:t>linac</a:t>
                      </a:r>
                      <a:r>
                        <a:rPr lang="en-US" sz="1200" dirty="0"/>
                        <a:t> table)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High-res, full PIC simulations of first and last plasma stage</a:t>
                      </a:r>
                      <a:r>
                        <a:rPr lang="nb-NO" sz="1200" dirty="0"/>
                        <a:t>, all relevant </a:t>
                      </a:r>
                      <a:r>
                        <a:rPr lang="nb-NO" sz="1200" dirty="0" err="1"/>
                        <a:t>physics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included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/>
                        <a:t>Demonstrate </a:t>
                      </a:r>
                      <a:r>
                        <a:rPr lang="nb-NO" sz="1200" dirty="0"/>
                        <a:t>2B </a:t>
                      </a:r>
                      <a:r>
                        <a:rPr lang="en-CH" sz="1200"/>
                        <a:t>PWFA with </a:t>
                      </a:r>
                      <a:r>
                        <a:rPr lang="nb-NO" sz="1200" dirty="0" err="1"/>
                        <a:t>simultaneous</a:t>
                      </a:r>
                      <a:r>
                        <a:rPr lang="en-CH" sz="1200"/>
                        <a:t> HALHF parameters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Demonstrate high-rep rate, long lifetime plasma source</a:t>
                      </a:r>
                      <a:r>
                        <a:rPr lang="nb-NO" sz="1200" dirty="0"/>
                        <a:t>s</a:t>
                      </a:r>
                      <a:endParaRPr lang="en-CH" sz="120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Demonstrate cooling of plasma stage, energy recovery?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Precise Instrumentation</a:t>
                      </a:r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3581771377"/>
                  </a:ext>
                </a:extLst>
              </a:tr>
              <a:tr h="114494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Interstage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Optics performance, non-linear lenses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Lattice design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/>
                        <a:t>Component design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 dirty="0"/>
                        <a:t>Any LWFA/PWFA staging preservering charge!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Demonstrate novel components (non-linear plasma lens)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Demonstrate staging </a:t>
                      </a:r>
                      <a:r>
                        <a:rPr lang="en-CH" sz="1200"/>
                        <a:t>with </a:t>
                      </a:r>
                      <a:r>
                        <a:rPr lang="nb-NO" sz="1200" dirty="0" err="1"/>
                        <a:t>proposed</a:t>
                      </a:r>
                      <a:r>
                        <a:rPr lang="nb-NO" sz="1200" dirty="0"/>
                        <a:t> </a:t>
                      </a:r>
                      <a:r>
                        <a:rPr lang="en-CH" sz="1200"/>
                        <a:t>interstage design</a:t>
                      </a:r>
                      <a:r>
                        <a:rPr lang="nb-NO" sz="1200" dirty="0"/>
                        <a:t>,</a:t>
                      </a:r>
                      <a:r>
                        <a:rPr lang="en-US" sz="1200" dirty="0"/>
                        <a:t> and </a:t>
                      </a:r>
                      <a:r>
                        <a:rPr lang="en-CH" sz="1200"/>
                        <a:t>HALHF-like </a:t>
                      </a:r>
                      <a:r>
                        <a:rPr lang="nb-NO" sz="1200" dirty="0"/>
                        <a:t>beam </a:t>
                      </a:r>
                      <a:r>
                        <a:rPr lang="en-CH" sz="1200"/>
                        <a:t>parameters</a:t>
                      </a:r>
                      <a:endParaRPr lang="en-CH" sz="1200" dirty="0"/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2406309493"/>
                  </a:ext>
                </a:extLst>
              </a:tr>
              <a:tr h="96150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Multi-stage effects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nb-NO" sz="1200" b="0" i="0" dirty="0"/>
                        <a:t>Wakefields/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nb-NO" sz="1200" b="0" i="0" dirty="0" err="1"/>
                        <a:t>transverse</a:t>
                      </a:r>
                      <a:r>
                        <a:rPr lang="nb-NO" sz="1200" b="0" i="0" dirty="0"/>
                        <a:t> </a:t>
                      </a:r>
                      <a:r>
                        <a:rPr lang="nb-NO" sz="1200" b="0" i="0" dirty="0" err="1"/>
                        <a:t>instabilities</a:t>
                      </a:r>
                      <a:r>
                        <a:rPr lang="nb-NO" sz="1200" b="0" i="0" dirty="0"/>
                        <a:t>, </a:t>
                      </a:r>
                      <a:r>
                        <a:rPr lang="en-CH" sz="1200" b="0" i="0"/>
                        <a:t>Radiation reaction</a:t>
                      </a:r>
                      <a:r>
                        <a:rPr lang="nb-NO" sz="1200" b="0" i="0" dirty="0"/>
                        <a:t>, Beam and </a:t>
                      </a:r>
                      <a:r>
                        <a:rPr lang="nb-NO" sz="1200" b="0" i="0" dirty="0" err="1"/>
                        <a:t>component</a:t>
                      </a:r>
                      <a:r>
                        <a:rPr lang="nb-NO" sz="1200" b="0" i="0" dirty="0"/>
                        <a:t> </a:t>
                      </a:r>
                      <a:r>
                        <a:rPr lang="nb-NO" sz="1200" b="0" i="0" dirty="0" err="1"/>
                        <a:t>jitter</a:t>
                      </a:r>
                      <a:r>
                        <a:rPr lang="en-US" sz="1200" b="0" i="0" dirty="0"/>
                        <a:t>, </a:t>
                      </a:r>
                      <a:r>
                        <a:rPr lang="en-CH" sz="1200" b="0" i="0"/>
                        <a:t>Scattering</a:t>
                      </a:r>
                      <a:r>
                        <a:rPr lang="en-US" sz="1200" b="0" i="0" dirty="0"/>
                        <a:t>, </a:t>
                      </a:r>
                      <a:r>
                        <a:rPr lang="en-CH" sz="1200" b="0" i="0"/>
                        <a:t>Ion motion</a:t>
                      </a:r>
                      <a:r>
                        <a:rPr lang="en-US" sz="1200" b="0" i="0" dirty="0"/>
                        <a:t>, </a:t>
                      </a:r>
                      <a:r>
                        <a:rPr lang="en-CH" sz="1200" b="0" i="0"/>
                        <a:t>Spin-transport</a:t>
                      </a:r>
                      <a:r>
                        <a:rPr lang="nb-NO" sz="1200" b="0" i="0" dirty="0"/>
                        <a:t> ....</a:t>
                      </a:r>
                      <a:endParaRPr lang="en-CH" sz="1200" b="0" i="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Multi-stage beam dynamics (self-correction)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b-NO" sz="1200" dirty="0"/>
                        <a:t>Show</a:t>
                      </a:r>
                      <a:r>
                        <a:rPr lang="en-CH" sz="1200"/>
                        <a:t> </a:t>
                      </a:r>
                      <a:r>
                        <a:rPr lang="en-CH" sz="1200" dirty="0"/>
                        <a:t>sufficient surpression of </a:t>
                      </a:r>
                      <a:r>
                        <a:rPr lang="en-CH" sz="1200"/>
                        <a:t>transverse instabilities</a:t>
                      </a:r>
                      <a:endParaRPr lang="nb-NO" sz="12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b-NO" sz="1200" dirty="0"/>
                        <a:t>Show </a:t>
                      </a:r>
                      <a:r>
                        <a:rPr lang="nb-NO" sz="1200" dirty="0" err="1"/>
                        <a:t>acceptable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radiation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reaction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effect</a:t>
                      </a:r>
                      <a:endParaRPr lang="en-CH" sz="12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Establish beam and component jitter tolerances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b-NO" sz="1200" dirty="0" err="1"/>
                        <a:t>Verify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effects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of</a:t>
                      </a:r>
                      <a:r>
                        <a:rPr lang="nb-NO" sz="1200" dirty="0"/>
                        <a:t> I</a:t>
                      </a:r>
                      <a:r>
                        <a:rPr lang="en-CH" sz="1200"/>
                        <a:t>on </a:t>
                      </a:r>
                      <a:r>
                        <a:rPr lang="en-CH" sz="1200" dirty="0"/>
                        <a:t>motion, scattering</a:t>
                      </a:r>
                      <a:r>
                        <a:rPr lang="en-CH" sz="1200"/>
                        <a:t>, spin</a:t>
                      </a:r>
                      <a:r>
                        <a:rPr lang="nb-NO" sz="1200" dirty="0"/>
                        <a:t> ..</a:t>
                      </a:r>
                      <a:endParaRPr lang="en-CH" sz="1200" dirty="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/>
                        <a:t>Demonstrate stability</a:t>
                      </a:r>
                      <a:r>
                        <a:rPr lang="en-CH" sz="1200" dirty="0"/>
                        <a:t>/jitter </a:t>
                      </a:r>
                      <a:r>
                        <a:rPr lang="en-CH" sz="1200"/>
                        <a:t>of accelera</a:t>
                      </a:r>
                      <a:r>
                        <a:rPr lang="nb-NO" sz="1200" dirty="0"/>
                        <a:t>t</a:t>
                      </a:r>
                      <a:r>
                        <a:rPr lang="en-CH" sz="1200"/>
                        <a:t>ion process </a:t>
                      </a:r>
                      <a:r>
                        <a:rPr lang="en-CH" sz="1200" dirty="0"/>
                        <a:t>in single stage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 dirty="0"/>
                        <a:t>Benchmark physics </a:t>
                      </a:r>
                      <a:r>
                        <a:rPr lang="en-CH" sz="1200"/>
                        <a:t>models </a:t>
                      </a:r>
                      <a:r>
                        <a:rPr lang="nb-NO" sz="1200" dirty="0" err="1"/>
                        <a:t>with</a:t>
                      </a:r>
                      <a:r>
                        <a:rPr lang="en-CH" sz="1200"/>
                        <a:t> </a:t>
                      </a:r>
                      <a:r>
                        <a:rPr lang="en-CH" sz="1200" dirty="0"/>
                        <a:t>single stage</a:t>
                      </a:r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3673332161"/>
                  </a:ext>
                </a:extLst>
              </a:tr>
              <a:tr h="100281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Drive-beam distribution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TBD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Invent appropriate concept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Lattice design</a:t>
                      </a:r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Demonstrate </a:t>
                      </a:r>
                      <a:r>
                        <a:rPr lang="en-CH" sz="1200"/>
                        <a:t>specialized </a:t>
                      </a:r>
                      <a:r>
                        <a:rPr lang="en-US" sz="1200" dirty="0"/>
                        <a:t>components, e.g. </a:t>
                      </a:r>
                      <a:r>
                        <a:rPr lang="en-CH" sz="1200"/>
                        <a:t>magnets/kickers</a:t>
                      </a:r>
                      <a:endParaRPr lang="en-US" sz="12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Staging including drive beam injection</a:t>
                      </a:r>
                      <a:endParaRPr lang="en-CH" sz="1200" dirty="0"/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125898501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B4645AC-96D7-C448-8C92-764323C3BE95}"/>
              </a:ext>
            </a:extLst>
          </p:cNvPr>
          <p:cNvSpPr txBox="1"/>
          <p:nvPr/>
        </p:nvSpPr>
        <p:spPr>
          <a:xfrm>
            <a:off x="1709739" y="147100"/>
            <a:ext cx="8813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 err="1"/>
              <a:t>Feasibility</a:t>
            </a:r>
            <a:r>
              <a:rPr lang="nb-NO" sz="3200" b="1" dirty="0"/>
              <a:t> </a:t>
            </a:r>
            <a:r>
              <a:rPr lang="nb-NO" sz="3200" b="1" dirty="0" err="1"/>
              <a:t>issues</a:t>
            </a:r>
            <a:r>
              <a:rPr lang="nb-NO" sz="3200" b="1" dirty="0"/>
              <a:t>, </a:t>
            </a:r>
            <a:r>
              <a:rPr lang="en-CH" sz="3200" b="1"/>
              <a:t>open questions, plans</a:t>
            </a:r>
            <a:r>
              <a:rPr lang="nb-NO" sz="3200" b="1" dirty="0"/>
              <a:t> (v0.3)</a:t>
            </a:r>
            <a:endParaRPr lang="en-GB" sz="3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145397-3F5B-8AD5-AC8B-03558EE11487}"/>
              </a:ext>
            </a:extLst>
          </p:cNvPr>
          <p:cNvSpPr txBox="1"/>
          <p:nvPr/>
        </p:nvSpPr>
        <p:spPr>
          <a:xfrm>
            <a:off x="4738839" y="0"/>
            <a:ext cx="2837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/>
              <a:t>HALHF, PWFA LINAC ONLY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3460A5-8129-50AA-3318-2BB076343EE7}"/>
              </a:ext>
            </a:extLst>
          </p:cNvPr>
          <p:cNvSpPr/>
          <p:nvPr/>
        </p:nvSpPr>
        <p:spPr>
          <a:xfrm>
            <a:off x="4245701" y="1028369"/>
            <a:ext cx="2699203" cy="584775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sz="1200" dirty="0"/>
              <a:t>Time scale for progress:</a:t>
            </a:r>
          </a:p>
          <a:p>
            <a:pPr algn="ctr"/>
            <a:r>
              <a:rPr lang="en-GB" sz="1200" b="1" dirty="0"/>
              <a:t>Few m</a:t>
            </a:r>
            <a:r>
              <a:rPr lang="en-NO" sz="1200" b="1" dirty="0"/>
              <a:t>onths to few years. Possibly in time for ESU/pre-CDR.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9808BA-3291-8B0E-6702-260BD63A1D20}"/>
              </a:ext>
            </a:extLst>
          </p:cNvPr>
          <p:cNvSpPr/>
          <p:nvPr/>
        </p:nvSpPr>
        <p:spPr>
          <a:xfrm>
            <a:off x="7456851" y="1043605"/>
            <a:ext cx="2699203" cy="456489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sz="1200" dirty="0"/>
              <a:t>Time scale:</a:t>
            </a:r>
          </a:p>
          <a:p>
            <a:pPr algn="ctr"/>
            <a:r>
              <a:rPr lang="en-NO" sz="1200" b="1" dirty="0"/>
              <a:t>Few- to several years.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AA0A1E-79E5-3E33-2D08-90EBAC43EA76}"/>
              </a:ext>
            </a:extLst>
          </p:cNvPr>
          <p:cNvSpPr/>
          <p:nvPr/>
        </p:nvSpPr>
        <p:spPr>
          <a:xfrm>
            <a:off x="4245700" y="2196590"/>
            <a:ext cx="2460665" cy="584775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Progress: </a:t>
            </a:r>
            <a:r>
              <a:rPr lang="nb-NO" sz="1200" dirty="0"/>
              <a:t>detailed HIPACE++ simulations performed, leading to important findings (Maxence)</a:t>
            </a:r>
            <a:endParaRPr lang="en-NO" sz="12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C774F-E982-B703-C709-802E57EAD6F8}"/>
              </a:ext>
            </a:extLst>
          </p:cNvPr>
          <p:cNvSpPr/>
          <p:nvPr/>
        </p:nvSpPr>
        <p:spPr>
          <a:xfrm>
            <a:off x="4294032" y="3597163"/>
            <a:ext cx="2412333" cy="39924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Progress: </a:t>
            </a:r>
            <a:r>
              <a:rPr lang="nb-NO" sz="1200" dirty="0"/>
              <a:t>design and prototyping of NL APL started (Pierre)</a:t>
            </a:r>
            <a:endParaRPr lang="en-NO" sz="12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F9A1CD-156F-EC78-5260-03F864992709}"/>
              </a:ext>
            </a:extLst>
          </p:cNvPr>
          <p:cNvSpPr/>
          <p:nvPr/>
        </p:nvSpPr>
        <p:spPr>
          <a:xfrm>
            <a:off x="4294031" y="4500547"/>
            <a:ext cx="2795072" cy="39924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Progress betatron: developed </a:t>
            </a:r>
            <a:r>
              <a:rPr lang="nb-NO" sz="1200" dirty="0"/>
              <a:t>theory and simulations to identifying limits (Daniel)</a:t>
            </a:r>
            <a:endParaRPr lang="en-NO" sz="12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DBBD7C-A890-30BE-5FF2-7EC79662E3F2}"/>
              </a:ext>
            </a:extLst>
          </p:cNvPr>
          <p:cNvSpPr/>
          <p:nvPr/>
        </p:nvSpPr>
        <p:spPr>
          <a:xfrm>
            <a:off x="4164278" y="4940943"/>
            <a:ext cx="2699203" cy="39924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Progress wakefield: </a:t>
            </a:r>
            <a:r>
              <a:rPr lang="nb-NO" sz="1200" dirty="0"/>
              <a:t>may be acceptable with new parameters (Ben)</a:t>
            </a:r>
            <a:endParaRPr lang="en-NO" sz="1200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6D90CD-C9A7-818C-3667-EDAC65539EF5}"/>
              </a:ext>
            </a:extLst>
          </p:cNvPr>
          <p:cNvSpPr/>
          <p:nvPr/>
        </p:nvSpPr>
        <p:spPr>
          <a:xfrm>
            <a:off x="4289199" y="5390242"/>
            <a:ext cx="2699203" cy="39924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Jitter tolerances: </a:t>
            </a:r>
            <a:r>
              <a:rPr lang="nb-NO" sz="1200" dirty="0"/>
              <a:t>studies started (Ben)</a:t>
            </a:r>
            <a:endParaRPr lang="en-NO" sz="12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5C773D-1B18-B59A-BAB7-97296297E1A4}"/>
              </a:ext>
            </a:extLst>
          </p:cNvPr>
          <p:cNvSpPr/>
          <p:nvPr/>
        </p:nvSpPr>
        <p:spPr>
          <a:xfrm>
            <a:off x="7671816" y="4500547"/>
            <a:ext cx="2699203" cy="39924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Progress: </a:t>
            </a:r>
            <a:r>
              <a:rPr lang="nb-NO" sz="1200" dirty="0"/>
              <a:t>FACET-II E302 (slowly) being prepared at SLAC</a:t>
            </a:r>
            <a:endParaRPr lang="en-NO" sz="12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2F37CB-7CC8-00FC-F914-34C90C61B93D}"/>
              </a:ext>
            </a:extLst>
          </p:cNvPr>
          <p:cNvSpPr/>
          <p:nvPr/>
        </p:nvSpPr>
        <p:spPr>
          <a:xfrm>
            <a:off x="7671815" y="3220507"/>
            <a:ext cx="2699203" cy="39924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Progress: </a:t>
            </a:r>
            <a:r>
              <a:rPr lang="nb-NO" sz="1200" dirty="0"/>
              <a:t>CLEAR experiments being prepared</a:t>
            </a:r>
            <a:endParaRPr lang="en-NO" sz="1200" b="1" dirty="0"/>
          </a:p>
        </p:txBody>
      </p:sp>
    </p:spTree>
    <p:extLst>
      <p:ext uri="{BB962C8B-B14F-4D97-AF65-F5344CB8AC3E}">
        <p14:creationId xmlns:p14="http://schemas.microsoft.com/office/powerpoint/2010/main" val="321261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92F8E8-604D-2F5E-E3C0-E5F9EAF80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16204-CD2A-AAC4-B564-E1D336CD0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547673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  <a:p>
            <a:pPr marL="0" indent="0">
              <a:buNone/>
            </a:pP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B10FD4-E2D8-D89A-4D31-1DC239E27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15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239FFF6-8DB5-F282-22CC-7F828D416C45}"/>
              </a:ext>
            </a:extLst>
          </p:cNvPr>
          <p:cNvGraphicFramePr>
            <a:graphicFrameLocks noGrp="1"/>
          </p:cNvGraphicFramePr>
          <p:nvPr/>
        </p:nvGraphicFramePr>
        <p:xfrm>
          <a:off x="1591378" y="671838"/>
          <a:ext cx="9076623" cy="6302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306">
                  <a:extLst>
                    <a:ext uri="{9D8B030D-6E8A-4147-A177-3AD203B41FA5}">
                      <a16:colId xmlns:a16="http://schemas.microsoft.com/office/drawing/2014/main" val="2782951277"/>
                    </a:ext>
                  </a:extLst>
                </a:gridCol>
                <a:gridCol w="1439428">
                  <a:extLst>
                    <a:ext uri="{9D8B030D-6E8A-4147-A177-3AD203B41FA5}">
                      <a16:colId xmlns:a16="http://schemas.microsoft.com/office/drawing/2014/main" val="2848349987"/>
                    </a:ext>
                  </a:extLst>
                </a:gridCol>
                <a:gridCol w="3218149">
                  <a:extLst>
                    <a:ext uri="{9D8B030D-6E8A-4147-A177-3AD203B41FA5}">
                      <a16:colId xmlns:a16="http://schemas.microsoft.com/office/drawing/2014/main" val="2830324090"/>
                    </a:ext>
                  </a:extLst>
                </a:gridCol>
                <a:gridCol w="3458740">
                  <a:extLst>
                    <a:ext uri="{9D8B030D-6E8A-4147-A177-3AD203B41FA5}">
                      <a16:colId xmlns:a16="http://schemas.microsoft.com/office/drawing/2014/main" val="264168731"/>
                    </a:ext>
                  </a:extLst>
                </a:gridCol>
              </a:tblGrid>
              <a:tr h="992715">
                <a:tc>
                  <a:txBody>
                    <a:bodyPr/>
                    <a:lstStyle/>
                    <a:p>
                      <a:r>
                        <a:rPr lang="en-US" sz="1200" dirty="0"/>
                        <a:t>System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Issues to demonstrate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r>
                        <a:rPr lang="en-CH" sz="1200"/>
                        <a:t>Simulation and design studies</a:t>
                      </a:r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r>
                        <a:rPr lang="en-CH" sz="1200"/>
                        <a:t>Experiments and test-facilities</a:t>
                      </a:r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3857206258"/>
                  </a:ext>
                </a:extLst>
              </a:tr>
              <a:tr h="137692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Single stage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Gradient, energy gain, length, efficiency, rep. rate,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(see HALHF </a:t>
                      </a:r>
                      <a:r>
                        <a:rPr lang="en-US" sz="1200" dirty="0" err="1"/>
                        <a:t>linac</a:t>
                      </a:r>
                      <a:r>
                        <a:rPr lang="en-US" sz="1200" dirty="0"/>
                        <a:t> table)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High-res, full PIC simulations of first and last plasma stage</a:t>
                      </a:r>
                      <a:r>
                        <a:rPr lang="nb-NO" sz="1200" dirty="0"/>
                        <a:t>, all relevant </a:t>
                      </a:r>
                      <a:r>
                        <a:rPr lang="nb-NO" sz="1200" dirty="0" err="1"/>
                        <a:t>physics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included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/>
                        <a:t>Demonstrate </a:t>
                      </a:r>
                      <a:r>
                        <a:rPr lang="nb-NO" sz="1200" dirty="0"/>
                        <a:t>2B </a:t>
                      </a:r>
                      <a:r>
                        <a:rPr lang="en-CH" sz="1200"/>
                        <a:t>PWFA with </a:t>
                      </a:r>
                      <a:r>
                        <a:rPr lang="nb-NO" sz="1200" dirty="0" err="1"/>
                        <a:t>simultaneous</a:t>
                      </a:r>
                      <a:r>
                        <a:rPr lang="en-CH" sz="1200"/>
                        <a:t> HALHF parameters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Demonstrate high-rep rate, long lifetime plasma source</a:t>
                      </a:r>
                      <a:r>
                        <a:rPr lang="nb-NO" sz="1200" dirty="0"/>
                        <a:t>s</a:t>
                      </a:r>
                      <a:endParaRPr lang="en-CH" sz="120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Demonstrate cooling of plasma stage, energy recovery?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Precise Instrumentation</a:t>
                      </a:r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3581771377"/>
                  </a:ext>
                </a:extLst>
              </a:tr>
              <a:tr h="114494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Interstage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Optics performance, non-linear lenses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Lattice design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/>
                        <a:t>Component design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 dirty="0"/>
                        <a:t>Any LWFA/PWFA staging preservering charge!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Demonstrate novel components (non-linear plasma lens)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Demonstrate staging </a:t>
                      </a:r>
                      <a:r>
                        <a:rPr lang="en-CH" sz="1200"/>
                        <a:t>with </a:t>
                      </a:r>
                      <a:r>
                        <a:rPr lang="nb-NO" sz="1200" dirty="0" err="1"/>
                        <a:t>proposed</a:t>
                      </a:r>
                      <a:r>
                        <a:rPr lang="nb-NO" sz="1200" dirty="0"/>
                        <a:t> </a:t>
                      </a:r>
                      <a:r>
                        <a:rPr lang="en-CH" sz="1200"/>
                        <a:t>interstage design</a:t>
                      </a:r>
                      <a:r>
                        <a:rPr lang="nb-NO" sz="1200" dirty="0"/>
                        <a:t>,</a:t>
                      </a:r>
                      <a:r>
                        <a:rPr lang="en-US" sz="1200" dirty="0"/>
                        <a:t> and </a:t>
                      </a:r>
                      <a:r>
                        <a:rPr lang="en-CH" sz="1200"/>
                        <a:t>HALHF-like </a:t>
                      </a:r>
                      <a:r>
                        <a:rPr lang="nb-NO" sz="1200" dirty="0"/>
                        <a:t>beam </a:t>
                      </a:r>
                      <a:r>
                        <a:rPr lang="en-CH" sz="1200"/>
                        <a:t>parameters</a:t>
                      </a:r>
                      <a:endParaRPr lang="en-CH" sz="1200" dirty="0"/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2406309493"/>
                  </a:ext>
                </a:extLst>
              </a:tr>
              <a:tr h="96150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Multi-stage effects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nb-NO" sz="1200" b="0" i="0" dirty="0"/>
                        <a:t>Wakefields/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nb-NO" sz="1200" b="0" i="0" dirty="0" err="1"/>
                        <a:t>transverse</a:t>
                      </a:r>
                      <a:r>
                        <a:rPr lang="nb-NO" sz="1200" b="0" i="0" dirty="0"/>
                        <a:t> </a:t>
                      </a:r>
                      <a:r>
                        <a:rPr lang="nb-NO" sz="1200" b="0" i="0" dirty="0" err="1"/>
                        <a:t>instabilities</a:t>
                      </a:r>
                      <a:r>
                        <a:rPr lang="nb-NO" sz="1200" b="0" i="0" dirty="0"/>
                        <a:t>, </a:t>
                      </a:r>
                      <a:r>
                        <a:rPr lang="en-CH" sz="1200" b="0" i="0"/>
                        <a:t>Radiation reaction</a:t>
                      </a:r>
                      <a:r>
                        <a:rPr lang="nb-NO" sz="1200" b="0" i="0" dirty="0"/>
                        <a:t>, Beam and </a:t>
                      </a:r>
                      <a:r>
                        <a:rPr lang="nb-NO" sz="1200" b="0" i="0" dirty="0" err="1"/>
                        <a:t>component</a:t>
                      </a:r>
                      <a:r>
                        <a:rPr lang="nb-NO" sz="1200" b="0" i="0" dirty="0"/>
                        <a:t> </a:t>
                      </a:r>
                      <a:r>
                        <a:rPr lang="nb-NO" sz="1200" b="0" i="0" dirty="0" err="1"/>
                        <a:t>jitter</a:t>
                      </a:r>
                      <a:r>
                        <a:rPr lang="en-US" sz="1200" b="0" i="0" dirty="0"/>
                        <a:t>, </a:t>
                      </a:r>
                      <a:r>
                        <a:rPr lang="en-CH" sz="1200" b="0" i="0"/>
                        <a:t>Scattering</a:t>
                      </a:r>
                      <a:r>
                        <a:rPr lang="en-US" sz="1200" b="0" i="0" dirty="0"/>
                        <a:t>, </a:t>
                      </a:r>
                      <a:r>
                        <a:rPr lang="en-CH" sz="1200" b="0" i="0"/>
                        <a:t>Ion motion</a:t>
                      </a:r>
                      <a:r>
                        <a:rPr lang="en-US" sz="1200" b="0" i="0" dirty="0"/>
                        <a:t>, </a:t>
                      </a:r>
                      <a:r>
                        <a:rPr lang="en-CH" sz="1200" b="0" i="0"/>
                        <a:t>Spin-transport</a:t>
                      </a:r>
                      <a:r>
                        <a:rPr lang="nb-NO" sz="1200" b="0" i="0" dirty="0"/>
                        <a:t> ....</a:t>
                      </a:r>
                      <a:endParaRPr lang="en-CH" sz="1200" b="0" i="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Multi-stage beam dynamics (self-correction)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b-NO" sz="1200" dirty="0"/>
                        <a:t>Show</a:t>
                      </a:r>
                      <a:r>
                        <a:rPr lang="en-CH" sz="1200"/>
                        <a:t> </a:t>
                      </a:r>
                      <a:r>
                        <a:rPr lang="en-CH" sz="1200" dirty="0"/>
                        <a:t>sufficient surpression of </a:t>
                      </a:r>
                      <a:r>
                        <a:rPr lang="en-CH" sz="1200"/>
                        <a:t>transverse instabilities</a:t>
                      </a:r>
                      <a:endParaRPr lang="nb-NO" sz="12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b-NO" sz="1200" dirty="0"/>
                        <a:t>Show </a:t>
                      </a:r>
                      <a:r>
                        <a:rPr lang="nb-NO" sz="1200" dirty="0" err="1"/>
                        <a:t>acceptable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radiation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reaction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effect</a:t>
                      </a:r>
                      <a:endParaRPr lang="en-CH" sz="12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Establish beam and component jitter tolerances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nb-NO" sz="1200" dirty="0" err="1"/>
                        <a:t>Verify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effects</a:t>
                      </a:r>
                      <a:r>
                        <a:rPr lang="nb-NO" sz="1200" dirty="0"/>
                        <a:t> </a:t>
                      </a:r>
                      <a:r>
                        <a:rPr lang="nb-NO" sz="1200" dirty="0" err="1"/>
                        <a:t>of</a:t>
                      </a:r>
                      <a:r>
                        <a:rPr lang="nb-NO" sz="1200" dirty="0"/>
                        <a:t> I</a:t>
                      </a:r>
                      <a:r>
                        <a:rPr lang="en-CH" sz="1200"/>
                        <a:t>on </a:t>
                      </a:r>
                      <a:r>
                        <a:rPr lang="en-CH" sz="1200" dirty="0"/>
                        <a:t>motion, scattering</a:t>
                      </a:r>
                      <a:r>
                        <a:rPr lang="en-CH" sz="1200"/>
                        <a:t>, spin</a:t>
                      </a:r>
                      <a:r>
                        <a:rPr lang="nb-NO" sz="1200" dirty="0"/>
                        <a:t> ..</a:t>
                      </a:r>
                      <a:endParaRPr lang="en-CH" sz="1200" dirty="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/>
                        <a:t>Demonstrate stability</a:t>
                      </a:r>
                      <a:r>
                        <a:rPr lang="en-CH" sz="1200" dirty="0"/>
                        <a:t>/jitter </a:t>
                      </a:r>
                      <a:r>
                        <a:rPr lang="en-CH" sz="1200"/>
                        <a:t>of accelera</a:t>
                      </a:r>
                      <a:r>
                        <a:rPr lang="nb-NO" sz="1200" dirty="0"/>
                        <a:t>t</a:t>
                      </a:r>
                      <a:r>
                        <a:rPr lang="en-CH" sz="1200"/>
                        <a:t>ion process </a:t>
                      </a:r>
                      <a:r>
                        <a:rPr lang="en-CH" sz="1200" dirty="0"/>
                        <a:t>in single stage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200" dirty="0"/>
                        <a:t>Benchmark physics </a:t>
                      </a:r>
                      <a:r>
                        <a:rPr lang="en-CH" sz="1200"/>
                        <a:t>models </a:t>
                      </a:r>
                      <a:r>
                        <a:rPr lang="nb-NO" sz="1200" dirty="0" err="1"/>
                        <a:t>with</a:t>
                      </a:r>
                      <a:r>
                        <a:rPr lang="en-CH" sz="1200"/>
                        <a:t> </a:t>
                      </a:r>
                      <a:r>
                        <a:rPr lang="en-CH" sz="1200" dirty="0"/>
                        <a:t>single stage</a:t>
                      </a:r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3673332161"/>
                  </a:ext>
                </a:extLst>
              </a:tr>
              <a:tr h="100281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/>
                        <a:t>Drive-beam distribution</a:t>
                      </a:r>
                    </a:p>
                    <a:p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TBD</a:t>
                      </a:r>
                      <a:endParaRPr lang="en-CH" sz="1200"/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Invent appropriate concept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/>
                        <a:t>Lattice design</a:t>
                      </a:r>
                    </a:p>
                  </a:txBody>
                  <a:tcPr marL="108015" marR="108015" marT="54008" marB="54008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H" sz="1200" dirty="0"/>
                        <a:t>Demonstrate </a:t>
                      </a:r>
                      <a:r>
                        <a:rPr lang="en-CH" sz="1200"/>
                        <a:t>specialized </a:t>
                      </a:r>
                      <a:r>
                        <a:rPr lang="en-US" sz="1200" dirty="0"/>
                        <a:t>components, e.g. </a:t>
                      </a:r>
                      <a:r>
                        <a:rPr lang="en-CH" sz="1200"/>
                        <a:t>magnets/kickers</a:t>
                      </a:r>
                      <a:endParaRPr lang="en-US" sz="12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Staging including drive beam injection</a:t>
                      </a:r>
                      <a:endParaRPr lang="en-CH" sz="1200" dirty="0"/>
                    </a:p>
                  </a:txBody>
                  <a:tcPr marL="108015" marR="108015" marT="54008" marB="54008"/>
                </a:tc>
                <a:extLst>
                  <a:ext uri="{0D108BD9-81ED-4DB2-BD59-A6C34878D82A}">
                    <a16:rowId xmlns:a16="http://schemas.microsoft.com/office/drawing/2014/main" val="125898501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A6724AC-F2DE-388E-89E4-8F22F3D90F51}"/>
              </a:ext>
            </a:extLst>
          </p:cNvPr>
          <p:cNvSpPr txBox="1"/>
          <p:nvPr/>
        </p:nvSpPr>
        <p:spPr>
          <a:xfrm>
            <a:off x="1709739" y="147100"/>
            <a:ext cx="8813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200" b="1" dirty="0" err="1"/>
              <a:t>Feasibility</a:t>
            </a:r>
            <a:r>
              <a:rPr lang="nb-NO" sz="3200" b="1" dirty="0"/>
              <a:t> </a:t>
            </a:r>
            <a:r>
              <a:rPr lang="nb-NO" sz="3200" b="1" dirty="0" err="1"/>
              <a:t>issues</a:t>
            </a:r>
            <a:r>
              <a:rPr lang="nb-NO" sz="3200" b="1" dirty="0"/>
              <a:t>, </a:t>
            </a:r>
            <a:r>
              <a:rPr lang="en-CH" sz="3200" b="1"/>
              <a:t>open questions, plans</a:t>
            </a:r>
            <a:r>
              <a:rPr lang="nb-NO" sz="3200" b="1" dirty="0"/>
              <a:t> (v0.3)</a:t>
            </a:r>
            <a:endParaRPr lang="en-GB" sz="3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52CD15-B627-3B72-93F2-51A66DA45E87}"/>
              </a:ext>
            </a:extLst>
          </p:cNvPr>
          <p:cNvSpPr txBox="1"/>
          <p:nvPr/>
        </p:nvSpPr>
        <p:spPr>
          <a:xfrm>
            <a:off x="4738839" y="0"/>
            <a:ext cx="2837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/>
              <a:t>HALHF, PWFA LINAC ONLY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F4C686-EA1B-DB16-5870-CE1C322F4F79}"/>
              </a:ext>
            </a:extLst>
          </p:cNvPr>
          <p:cNvSpPr/>
          <p:nvPr/>
        </p:nvSpPr>
        <p:spPr>
          <a:xfrm>
            <a:off x="4245701" y="1028369"/>
            <a:ext cx="2699203" cy="584775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sz="1200" dirty="0"/>
              <a:t>Time scale for progress:</a:t>
            </a:r>
          </a:p>
          <a:p>
            <a:pPr algn="ctr"/>
            <a:r>
              <a:rPr lang="en-GB" sz="1200" b="1" dirty="0"/>
              <a:t>Few m</a:t>
            </a:r>
            <a:r>
              <a:rPr lang="en-NO" sz="1200" b="1" dirty="0"/>
              <a:t>onths to few years. Possibly in time for ESU/pre-CDR.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1153FF-608E-9170-20FA-AC0C47711C16}"/>
              </a:ext>
            </a:extLst>
          </p:cNvPr>
          <p:cNvSpPr/>
          <p:nvPr/>
        </p:nvSpPr>
        <p:spPr>
          <a:xfrm>
            <a:off x="7456851" y="1043605"/>
            <a:ext cx="2699203" cy="456489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sz="1200" dirty="0"/>
              <a:t>Time scale:</a:t>
            </a:r>
          </a:p>
          <a:p>
            <a:pPr algn="ctr"/>
            <a:r>
              <a:rPr lang="en-NO" sz="1200" b="1" dirty="0"/>
              <a:t>Few- to several years.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8EA85C-0DC1-EC9B-6149-EDB3A47CD7E2}"/>
              </a:ext>
            </a:extLst>
          </p:cNvPr>
          <p:cNvSpPr/>
          <p:nvPr/>
        </p:nvSpPr>
        <p:spPr>
          <a:xfrm>
            <a:off x="4245700" y="2196590"/>
            <a:ext cx="2460665" cy="584775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Progress:ion motion shown to mitigate wake</a:t>
            </a:r>
            <a:endParaRPr lang="en-NO" sz="12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34F0F0-D7AB-6D29-1E72-D699CB4E89C7}"/>
              </a:ext>
            </a:extLst>
          </p:cNvPr>
          <p:cNvSpPr/>
          <p:nvPr/>
        </p:nvSpPr>
        <p:spPr>
          <a:xfrm>
            <a:off x="4294031" y="4500547"/>
            <a:ext cx="2795072" cy="39924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Progress betatron: simulations of HALHF and scaling laws</a:t>
            </a:r>
            <a:r>
              <a:rPr lang="nb-NO" sz="1200" dirty="0"/>
              <a:t> (Daniel)</a:t>
            </a:r>
            <a:endParaRPr lang="en-NO" sz="12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C383DB-C528-4B06-9AFF-2A0C357686F3}"/>
              </a:ext>
            </a:extLst>
          </p:cNvPr>
          <p:cNvSpPr/>
          <p:nvPr/>
        </p:nvSpPr>
        <p:spPr>
          <a:xfrm>
            <a:off x="4164278" y="4940943"/>
            <a:ext cx="2699203" cy="39924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Progress wakefield: </a:t>
            </a:r>
            <a:r>
              <a:rPr lang="nb-NO" sz="1200" dirty="0"/>
              <a:t>ion motion (Ben)</a:t>
            </a:r>
            <a:endParaRPr lang="en-NO" sz="1200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472303-2169-6936-330F-8E4C73765725}"/>
              </a:ext>
            </a:extLst>
          </p:cNvPr>
          <p:cNvSpPr/>
          <p:nvPr/>
        </p:nvSpPr>
        <p:spPr>
          <a:xfrm>
            <a:off x="4289199" y="5390242"/>
            <a:ext cx="2699203" cy="39924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Jitter tolerances: </a:t>
            </a:r>
            <a:r>
              <a:rPr lang="nb-NO" sz="1200" dirty="0"/>
              <a:t>offet tolerances studied (Ben)</a:t>
            </a:r>
            <a:endParaRPr lang="en-NO" sz="12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D2C12-3DBB-B78E-A3DC-9DABF3FA08E7}"/>
              </a:ext>
            </a:extLst>
          </p:cNvPr>
          <p:cNvSpPr/>
          <p:nvPr/>
        </p:nvSpPr>
        <p:spPr>
          <a:xfrm>
            <a:off x="4294032" y="3597163"/>
            <a:ext cx="2412333" cy="39924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Progress: </a:t>
            </a:r>
            <a:r>
              <a:rPr lang="nb-NO" sz="1200" dirty="0"/>
              <a:t>component tolerances studies performed (Ben)</a:t>
            </a:r>
            <a:endParaRPr lang="en-NO" sz="12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F66C772-30E1-28BD-5872-32D62BE19BC9}"/>
              </a:ext>
            </a:extLst>
          </p:cNvPr>
          <p:cNvSpPr/>
          <p:nvPr/>
        </p:nvSpPr>
        <p:spPr>
          <a:xfrm>
            <a:off x="7600285" y="3528974"/>
            <a:ext cx="2412333" cy="39924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200" b="1" dirty="0"/>
              <a:t>Progress: </a:t>
            </a:r>
            <a:r>
              <a:rPr lang="nb-NO" sz="1200" dirty="0"/>
              <a:t>first texperiments in APL@CELAR (Pierre)</a:t>
            </a:r>
            <a:endParaRPr lang="en-NO" sz="1200" b="1" dirty="0"/>
          </a:p>
        </p:txBody>
      </p:sp>
    </p:spTree>
    <p:extLst>
      <p:ext uri="{BB962C8B-B14F-4D97-AF65-F5344CB8AC3E}">
        <p14:creationId xmlns:p14="http://schemas.microsoft.com/office/powerpoint/2010/main" val="1108576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  <p:bldP spid="10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age"/>
          <p:cNvSpPr txBox="1"/>
          <p:nvPr/>
        </p:nvSpPr>
        <p:spPr>
          <a:xfrm>
            <a:off x="11346773" y="6315519"/>
            <a:ext cx="296556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900"/>
              <a:t>Page</a:t>
            </a:r>
          </a:p>
        </p:txBody>
      </p:sp>
      <p:pic>
        <p:nvPicPr>
          <p:cNvPr id="202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93" y="6280277"/>
            <a:ext cx="736158" cy="193554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2024-10-05  |  Ben Chen  |  HALHF Workshop 3-8 October 2024"/>
          <p:cNvSpPr txBox="1"/>
          <p:nvPr/>
        </p:nvSpPr>
        <p:spPr>
          <a:xfrm>
            <a:off x="1547551" y="6133766"/>
            <a:ext cx="3329925" cy="180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900"/>
              <a:t>2024-10-05  |  Ben Chen  |  HALHF Workshop 3-8 October 2024 </a:t>
            </a:r>
          </a:p>
        </p:txBody>
      </p:sp>
      <p:sp>
        <p:nvSpPr>
          <p:cNvPr id="204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205" name="Simplified transverse wake instability model"/>
          <p:cNvSpPr txBox="1"/>
          <p:nvPr/>
        </p:nvSpPr>
        <p:spPr>
          <a:xfrm>
            <a:off x="379293" y="381821"/>
            <a:ext cx="7266605" cy="541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>
            <a:normAutofit/>
          </a:bodyPr>
          <a:lstStyle>
            <a:lvl1pPr algn="l" defTabSz="2194505">
              <a:defRPr sz="5400" b="1">
                <a:solidFill>
                  <a:srgbClr val="000000"/>
                </a:solidFill>
              </a:defRPr>
            </a:lvl1pPr>
          </a:lstStyle>
          <a:p>
            <a:r>
              <a:rPr sz="2700"/>
              <a:t>Simplified transverse wake instability model</a:t>
            </a:r>
          </a:p>
        </p:txBody>
      </p:sp>
      <p:sp>
        <p:nvSpPr>
          <p:cNvPr id="206" name="Tekst"/>
          <p:cNvSpPr txBox="1"/>
          <p:nvPr/>
        </p:nvSpPr>
        <p:spPr>
          <a:xfrm>
            <a:off x="379293" y="1035731"/>
            <a:ext cx="5612653" cy="320601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>
            <a:spAutoFit/>
          </a:bodyPr>
          <a:lstStyle/>
          <a:p>
            <a:pPr defTabSz="412750">
              <a:defRPr sz="3500">
                <a:solidFill>
                  <a:srgbClr val="000000"/>
                </a:solidFill>
              </a:defRPr>
            </a:pPr>
            <a:endParaRPr sz="1750"/>
          </a:p>
        </p:txBody>
      </p:sp>
      <p:sp>
        <p:nvSpPr>
          <p:cNvPr id="207" name="Rektangel"/>
          <p:cNvSpPr txBox="1"/>
          <p:nvPr/>
        </p:nvSpPr>
        <p:spPr>
          <a:xfrm>
            <a:off x="379293" y="3179346"/>
            <a:ext cx="11430001" cy="2712775"/>
          </a:xfrm>
          <a:prstGeom prst="rect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25400" tIns="25400" rIns="25400" bIns="25400"/>
          <a:lstStyle/>
          <a:p>
            <a:pPr defTabSz="412750">
              <a:lnSpc>
                <a:spcPct val="110000"/>
              </a:lnSpc>
              <a:spcBef>
                <a:spcPts val="900"/>
              </a:spcBef>
              <a:defRPr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300"/>
          </a:p>
        </p:txBody>
      </p:sp>
      <p:grpSp>
        <p:nvGrpSpPr>
          <p:cNvPr id="210" name="Gruppér"/>
          <p:cNvGrpSpPr/>
          <p:nvPr/>
        </p:nvGrpSpPr>
        <p:grpSpPr>
          <a:xfrm>
            <a:off x="4245848" y="1178696"/>
            <a:ext cx="7319260" cy="1575501"/>
            <a:chOff x="0" y="0"/>
            <a:chExt cx="14638519" cy="3150999"/>
          </a:xfrm>
        </p:grpSpPr>
        <p:pic>
          <p:nvPicPr>
            <p:cNvPr id="208" name="WakeT_stage_interstage_flow_diagram.pdf" descr="WakeT_stage_interstage_flow_diagram.pdf"/>
            <p:cNvPicPr>
              <a:picLocks noChangeAspect="1"/>
            </p:cNvPicPr>
            <p:nvPr/>
          </p:nvPicPr>
          <p:blipFill>
            <a:blip r:embed="rId3"/>
            <a:srcRect t="34284" b="34284"/>
            <a:stretch>
              <a:fillRect/>
            </a:stretch>
          </p:blipFill>
          <p:spPr>
            <a:xfrm>
              <a:off x="0" y="0"/>
              <a:ext cx="14638519" cy="2588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9" name="Caption"/>
            <p:cNvSpPr/>
            <p:nvPr/>
          </p:nvSpPr>
          <p:spPr>
            <a:xfrm>
              <a:off x="0" y="2689633"/>
              <a:ext cx="14638520" cy="461367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t">
              <a:noAutofit/>
            </a:bodyPr>
            <a:lstStyle/>
            <a:p>
              <a:r>
                <a:rPr sz="900"/>
                <a:t>Outline for start-to-end simulation processes using simplified transverse instability model.</a:t>
              </a:r>
            </a:p>
          </p:txBody>
        </p:sp>
      </p:grpSp>
      <p:sp>
        <p:nvSpPr>
          <p:cNvPr id="211" name="Wakefield formalism has been used in CLIC to study the limitations on charge and efficiency.…"/>
          <p:cNvSpPr txBox="1"/>
          <p:nvPr/>
        </p:nvSpPr>
        <p:spPr>
          <a:xfrm>
            <a:off x="381000" y="1452952"/>
            <a:ext cx="3817130" cy="12064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>
            <a:spAutoFit/>
          </a:bodyPr>
          <a:lstStyle/>
          <a:p>
            <a:pPr marL="292100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10000"/>
              <a:buChar char="&gt;"/>
              <a:defRPr sz="25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250"/>
              <a:t>Wakefield formalism has been used in CLIC to study the limitations on charge and efficiency.</a:t>
            </a:r>
          </a:p>
          <a:p>
            <a:pPr marL="292100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10000"/>
              <a:buChar char="&gt;"/>
              <a:defRPr sz="25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250"/>
              <a:t>Ansatz: for small offsets/perturbations, transverse instability in PWFA should behave similarly to BBU in conventional accelerators.</a:t>
            </a:r>
          </a:p>
        </p:txBody>
      </p:sp>
      <p:grpSp>
        <p:nvGrpSpPr>
          <p:cNvPr id="214" name="Gruppér"/>
          <p:cNvGrpSpPr/>
          <p:nvPr/>
        </p:nvGrpSpPr>
        <p:grpSpPr>
          <a:xfrm>
            <a:off x="4230606" y="3344275"/>
            <a:ext cx="4625338" cy="2445886"/>
            <a:chOff x="0" y="0"/>
            <a:chExt cx="9250674" cy="4891769"/>
          </a:xfrm>
        </p:grpSpPr>
        <p:pic>
          <p:nvPicPr>
            <p:cNvPr id="212" name="bilde" descr="bild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9250675" cy="37642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3" name="Caption"/>
                <p:cNvSpPr/>
                <p:nvPr/>
              </p:nvSpPr>
              <p:spPr>
                <a:xfrm>
                  <a:off x="0" y="3865873"/>
                  <a:ext cx="9250674" cy="1025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00">
                    <a:alpha val="0"/>
                  </a:srgbClr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t">
                  <a:noAutofit/>
                </a:bodyPr>
                <a:lstStyle/>
                <a:p>
                  <a:pPr defTabSz="412750">
                    <a:lnSpc>
                      <a:spcPct val="110000"/>
                    </a:lnSpc>
                    <a:spcBef>
                      <a:spcPts val="900"/>
                    </a:spcBef>
                    <a:defRPr sz="2500">
                      <a:solidFill>
                        <a:srgbClr val="000000"/>
                      </a:solidFill>
                      <a:latin typeface="Helvetica Neue Light"/>
                      <a:ea typeface="Helvetica Neue Light"/>
                      <a:cs typeface="Helvetica Neue Light"/>
                      <a:sym typeface="Helvetica Neue Light"/>
                    </a:defRPr>
                  </a:pPr>
                  <a:r>
                    <a:rPr sz="1250"/>
                    <a:t>Need initial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1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15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sz="1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1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sz="15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sz="1250"/>
                    <a:t>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1575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575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1575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sz="1575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1575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sz="1575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sz="1250"/>
                    <a:t> as inputs from e.g. a PIC code (Wake-T used here).</a:t>
                  </a:r>
                </a:p>
              </p:txBody>
            </p:sp>
          </mc:Choice>
          <mc:Fallback xmlns="">
            <p:sp>
              <p:nvSpPr>
                <p:cNvPr id="213" name="Caption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3865873"/>
                  <a:ext cx="9250674" cy="1025897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5"/>
                  <a:stretch>
                    <a:fillRect l="-1509" b="-9639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5" name="Linje"/>
          <p:cNvSpPr/>
          <p:nvPr/>
        </p:nvSpPr>
        <p:spPr>
          <a:xfrm flipV="1">
            <a:off x="379762" y="2104355"/>
            <a:ext cx="6035920" cy="10738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16" name="Linje"/>
          <p:cNvSpPr/>
          <p:nvPr/>
        </p:nvSpPr>
        <p:spPr>
          <a:xfrm flipH="1" flipV="1">
            <a:off x="7468694" y="2103626"/>
            <a:ext cx="4340850" cy="107527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7" name="Transverse intra-beam wakefield (G. Stupakov):…"/>
              <p:cNvSpPr txBox="1"/>
              <p:nvPr/>
            </p:nvSpPr>
            <p:spPr>
              <a:xfrm>
                <a:off x="474559" y="3403629"/>
                <a:ext cx="3717159" cy="226421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marL="292100" indent="-292100" defTabSz="412750">
                  <a:lnSpc>
                    <a:spcPct val="110000"/>
                  </a:lnSpc>
                  <a:spcBef>
                    <a:spcPts val="900"/>
                  </a:spcBef>
                  <a:buClr>
                    <a:srgbClr val="D49956"/>
                  </a:buClr>
                  <a:buSzPct val="120000"/>
                  <a:buChar char="&gt;"/>
                  <a:defRPr sz="26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rPr sz="1300"/>
                  <a:t>Transverse intra-beam wakefield (</a:t>
                </a:r>
                <a:r>
                  <a:rPr sz="1300" u="sng">
                    <a:solidFill>
                      <a:schemeClr val="accent1">
                        <a:lumOff val="-13575"/>
                      </a:schemeClr>
                    </a:solidFill>
                    <a:hlinkClick r:id="rId6"/>
                  </a:rPr>
                  <a:t>G. Stupakov</a:t>
                </a:r>
                <a:r>
                  <a:rPr sz="1300"/>
                  <a:t>):</a:t>
                </a:r>
              </a:p>
              <a:p>
                <a:pPr lvl="1" defTabSz="412750">
                  <a:lnSpc>
                    <a:spcPct val="110000"/>
                  </a:lnSpc>
                  <a:spcBef>
                    <a:spcPts val="900"/>
                  </a:spcBef>
                  <a:defRPr sz="15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𝒲</m:t>
                          </m:r>
                        </m:e>
                        <m:sub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)=−</m:t>
                      </m:r>
                      <m:f>
                        <m:fPr>
                          <m:ctrlP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limUpp>
                        <m:limUppPr>
                          <m:ctrlP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limLow>
                            <m:limLowPr>
                              <m:ctrlP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</m:e>
                            <m:lim>
                              <m:sSub>
                                <m:sSubPr>
                                  <m:ctrlPr>
                                    <a:rPr sz="9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9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sz="9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lim>
                          </m:limLow>
                        </m:e>
                        <m:lim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lim>
                      </m:limUpp>
                      <m:f>
                        <m:fPr>
                          <m:ctrlP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num>
                        <m:den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)+</m:t>
                          </m:r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sSubSup>
                            <m:sSubSupPr>
                              <m:ctrlP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  <m:sup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sSup>
                            <m:sSupPr>
                              <m:ctrlP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sz="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m:rPr>
                          <m:sty m:val="p"/>
                        </m:rP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Θ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sty m:val="p"/>
                        </m:rPr>
                        <a:rPr sz="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sz="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sz="750"/>
              </a:p>
              <a:p>
                <a:pPr marL="292100" indent="-292100" defTabSz="412750">
                  <a:lnSpc>
                    <a:spcPct val="110000"/>
                  </a:lnSpc>
                  <a:spcBef>
                    <a:spcPts val="900"/>
                  </a:spcBef>
                  <a:buClr>
                    <a:srgbClr val="D49956"/>
                  </a:buClr>
                  <a:buSzPct val="120000"/>
                  <a:buChar char="&gt;"/>
                  <a:defRPr sz="26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rPr sz="1300"/>
                  <a:t>Combine with </a:t>
                </a:r>
                <a:r>
                  <a:rPr sz="1300" u="sng">
                    <a:solidFill>
                      <a:schemeClr val="accent1">
                        <a:lumOff val="-13575"/>
                      </a:schemeClr>
                    </a:solidFill>
                    <a:hlinkClick r:id="rId7"/>
                  </a:rPr>
                  <a:t>Deng et al.</a:t>
                </a:r>
                <a:r>
                  <a:rPr sz="1300"/>
                  <a:t> equations for radiation reaction:</a:t>
                </a:r>
              </a:p>
              <a:p>
                <a:pPr marL="520700" lvl="1" indent="-292100" defTabSz="412750">
                  <a:lnSpc>
                    <a:spcPct val="110000"/>
                  </a:lnSpc>
                  <a:spcBef>
                    <a:spcPts val="900"/>
                  </a:spcBef>
                  <a:buClr>
                    <a:srgbClr val="D49956"/>
                  </a:buClr>
                  <a:buSzPct val="150000"/>
                  <a:buChar char="&gt;"/>
                  <a:defRPr sz="15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14:m>
                  <m:oMath xmlns:m="http://schemas.openxmlformats.org/officeDocument/2006/math">
                    <m:f>
                      <m:f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f>
                      <m:f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sSub>
                          <m:sSub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≈−</m:t>
                    </m:r>
                    <m:f>
                      <m:f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sSub>
                          <m:sSub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  <m:sSup>
                          <m:sSup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𝒲</m:t>
                        </m:r>
                      </m:e>
                      <m:sub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sSub>
                      <m:sSub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  <m:sup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sz="750"/>
              </a:p>
              <a:p>
                <a:pPr marL="520700" lvl="1" indent="-292100" defTabSz="412750">
                  <a:lnSpc>
                    <a:spcPct val="110000"/>
                  </a:lnSpc>
                  <a:spcBef>
                    <a:spcPts val="900"/>
                  </a:spcBef>
                  <a:buClr>
                    <a:srgbClr val="D49956"/>
                  </a:buClr>
                  <a:buSzPct val="150000"/>
                  <a:buChar char="&gt;"/>
                  <a:defRPr sz="15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14:m>
                  <m:oMath xmlns:m="http://schemas.openxmlformats.org/officeDocument/2006/math">
                    <m:f>
                      <m:f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f>
                      <m:f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sSub>
                          <m:sSub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f>
                      <m:f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Sup>
                      <m:sSubSup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sSup>
                      <m:sSup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sz="750"/>
              </a:p>
              <a:p>
                <a:pPr marL="520700" lvl="1" indent="-292100" defTabSz="412750">
                  <a:lnSpc>
                    <a:spcPct val="110000"/>
                  </a:lnSpc>
                  <a:spcBef>
                    <a:spcPts val="900"/>
                  </a:spcBef>
                  <a:buClr>
                    <a:srgbClr val="D49956"/>
                  </a:buClr>
                  <a:buSzPct val="150000"/>
                  <a:buChar char="&gt;"/>
                  <a:defRPr sz="15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14:m>
                  <m:oMath xmlns:m="http://schemas.openxmlformats.org/officeDocument/2006/math">
                    <m:f>
                      <m:f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sz="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sz="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  <m:r>
                      <a:rPr sz="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sz="750"/>
              </a:p>
            </p:txBody>
          </p:sp>
        </mc:Choice>
        <mc:Fallback xmlns="">
          <p:sp>
            <p:nvSpPr>
              <p:cNvPr id="217" name="Transverse intra-beam wakefield (G. Stupakov):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59" y="3403629"/>
                <a:ext cx="3717159" cy="2264210"/>
              </a:xfrm>
              <a:prstGeom prst="rect">
                <a:avLst/>
              </a:prstGeom>
              <a:blipFill>
                <a:blip r:embed="rId8"/>
                <a:stretch>
                  <a:fillRect l="-2381" t="-1667" r="-1361" b="-55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: beam location.…"/>
              <p:cNvSpPr txBox="1"/>
              <p:nvPr/>
            </p:nvSpPr>
            <p:spPr>
              <a:xfrm>
                <a:off x="8985153" y="3274555"/>
                <a:ext cx="2679993" cy="2522357"/>
              </a:xfrm>
              <a:prstGeom prst="rect">
                <a:avLst/>
              </a:prstGeom>
              <a:ln w="12700">
                <a:solidFill>
                  <a:schemeClr val="accent1">
                    <a:hueOff val="114395"/>
                    <a:lumOff val="-24975"/>
                  </a:schemeClr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13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beam location.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sz="117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117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r>
                          <a:rPr sz="117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long. coordinate of driving particle.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13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long. coordinate of reference particle.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127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27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127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long. coordinate of beam head.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127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numerical factor ~1.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sz="127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127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127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sz="127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plasma skin depth.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sz="12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Θ</m:t>
                    </m:r>
                    <m:r>
                      <a:rPr sz="12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12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sz="12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Heaviside step function.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long. beam number density.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12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12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12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sz="12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12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sz="12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particle transverse offset.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𝐮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𝐩</m:t>
                    </m:r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sz="122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22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1225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sz="1225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normalised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13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sz="13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sz="13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 momentum.</a:t>
                </a:r>
              </a:p>
              <a:p>
                <a:pPr algn="l">
                  <a:defRPr sz="2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225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225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1225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  <m:r>
                        <a:rPr sz="1225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sz="1225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225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1225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  <m:r>
                        <a:rPr sz="1225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/3</m:t>
                      </m:r>
                      <m:r>
                        <a:rPr sz="1225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sz="1000">
                  <a:latin typeface="Helvetica Neue Light"/>
                  <a:ea typeface="Helvetica Neue Light"/>
                  <a:cs typeface="Helvetica Neue Light"/>
                  <a:sym typeface="Helvetica Neue Light"/>
                </a:endParaRP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12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2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sz="12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sz="12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sz="12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2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12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sz="12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sz="12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2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12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sz="12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sz="12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sz="1000"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wavebreaking field.</a:t>
                </a:r>
              </a:p>
            </p:txBody>
          </p:sp>
        </mc:Choice>
        <mc:Fallback xmlns="">
          <p:sp>
            <p:nvSpPr>
              <p:cNvPr id="218" name=": beam location.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5153" y="3274555"/>
                <a:ext cx="2679993" cy="2522357"/>
              </a:xfrm>
              <a:prstGeom prst="rect">
                <a:avLst/>
              </a:prstGeom>
              <a:blipFill>
                <a:blip r:embed="rId9"/>
                <a:stretch>
                  <a:fillRect l="-1878" b="-500"/>
                </a:stretch>
              </a:blipFill>
              <a:ln w="12700">
                <a:solidFill>
                  <a:schemeClr val="accent1">
                    <a:hueOff val="114395"/>
                    <a:lumOff val="-24975"/>
                  </a:schemeClr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559796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3960D1-9C4A-B2E8-14EB-C35BDA1EC0BC}"/>
              </a:ext>
            </a:extLst>
          </p:cNvPr>
          <p:cNvSpPr txBox="1"/>
          <p:nvPr/>
        </p:nvSpPr>
        <p:spPr>
          <a:xfrm>
            <a:off x="444843" y="284205"/>
            <a:ext cx="1133114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latin typeface="SFRM1000"/>
              </a:rPr>
              <a:t>	</a:t>
            </a:r>
            <a:r>
              <a:rPr lang="en-GB" sz="3200" b="1">
                <a:latin typeface="SFRM1000"/>
              </a:rPr>
              <a:t>Tolerances in linear colliders</a:t>
            </a:r>
          </a:p>
          <a:p>
            <a:endParaRPr lang="en-GB">
              <a:latin typeface="SFRM1000"/>
            </a:endParaRPr>
          </a:p>
          <a:p>
            <a:r>
              <a:rPr lang="en-GB">
                <a:latin typeface="SFRM1000"/>
              </a:rPr>
              <a:t>Example from CLIC documentation : </a:t>
            </a:r>
            <a:r>
              <a:rPr lang="en-GB" sz="1800">
                <a:effectLst/>
                <a:latin typeface="SFRM1000"/>
              </a:rPr>
              <a:t>A start-to-end simulation of a </a:t>
            </a:r>
            <a:r>
              <a:rPr lang="en-GB" sz="1800" b="1">
                <a:effectLst/>
                <a:latin typeface="SFRM1000"/>
              </a:rPr>
              <a:t>perfect machine </a:t>
            </a:r>
            <a:r>
              <a:rPr lang="en-GB" sz="1800">
                <a:effectLst/>
                <a:latin typeface="SFRM1000"/>
              </a:rPr>
              <a:t>shows that a luminosity of </a:t>
            </a:r>
            <a:r>
              <a:rPr lang="en-GB" sz="1800">
                <a:effectLst/>
                <a:latin typeface="CMR10"/>
              </a:rPr>
              <a:t>4.3 </a:t>
            </a:r>
            <a:r>
              <a:rPr lang="en-GB" sz="1800">
                <a:effectLst/>
                <a:latin typeface="CMSY10"/>
              </a:rPr>
              <a:t>× </a:t>
            </a:r>
            <a:r>
              <a:rPr lang="en-GB" sz="1800">
                <a:effectLst/>
                <a:latin typeface="CMR10"/>
              </a:rPr>
              <a:t>10</a:t>
            </a:r>
            <a:r>
              <a:rPr lang="en-GB" sz="1800">
                <a:effectLst/>
                <a:latin typeface="CMR7"/>
              </a:rPr>
              <a:t>34 </a:t>
            </a:r>
            <a:r>
              <a:rPr lang="en-GB" sz="1800">
                <a:effectLst/>
                <a:latin typeface="SFRM1000"/>
              </a:rPr>
              <a:t>cm</a:t>
            </a:r>
            <a:r>
              <a:rPr lang="en-GB" sz="1800">
                <a:effectLst/>
                <a:latin typeface="CMSY7"/>
              </a:rPr>
              <a:t>−</a:t>
            </a:r>
            <a:r>
              <a:rPr lang="en-GB" sz="1800">
                <a:effectLst/>
                <a:latin typeface="CMR7"/>
              </a:rPr>
              <a:t>2</a:t>
            </a:r>
            <a:r>
              <a:rPr lang="en-GB" sz="1800">
                <a:effectLst/>
                <a:latin typeface="SFRM1000"/>
              </a:rPr>
              <a:t>s</a:t>
            </a:r>
            <a:r>
              <a:rPr lang="en-GB" sz="1800">
                <a:effectLst/>
                <a:latin typeface="CMSY7"/>
              </a:rPr>
              <a:t>−</a:t>
            </a:r>
            <a:r>
              <a:rPr lang="en-GB" sz="1800">
                <a:effectLst/>
                <a:latin typeface="CMR7"/>
              </a:rPr>
              <a:t>1 </a:t>
            </a:r>
            <a:r>
              <a:rPr lang="en-GB" sz="1800">
                <a:effectLst/>
                <a:latin typeface="SFRM1000"/>
              </a:rPr>
              <a:t>would be achieved. </a:t>
            </a:r>
            <a:endParaRPr lang="en-NO"/>
          </a:p>
          <a:p>
            <a:r>
              <a:rPr lang="en-GB" sz="1800">
                <a:effectLst/>
                <a:latin typeface="SFRM1000"/>
              </a:rPr>
              <a:t>For the </a:t>
            </a:r>
            <a:r>
              <a:rPr lang="en-GB" sz="1800" b="1">
                <a:effectLst/>
                <a:latin typeface="SFRM1000"/>
              </a:rPr>
              <a:t>expected alignment imperfections ...</a:t>
            </a:r>
            <a:r>
              <a:rPr lang="en-GB" sz="1800">
                <a:effectLst/>
                <a:latin typeface="SFRM1000"/>
              </a:rPr>
              <a:t> 90% of machines achieve a luminosity of </a:t>
            </a:r>
            <a:r>
              <a:rPr lang="en-GB" sz="1800">
                <a:effectLst/>
                <a:latin typeface="CMR10"/>
              </a:rPr>
              <a:t>2.3</a:t>
            </a:r>
            <a:r>
              <a:rPr lang="en-GB" sz="1800">
                <a:effectLst/>
                <a:latin typeface="CMSY10"/>
              </a:rPr>
              <a:t>×</a:t>
            </a:r>
            <a:r>
              <a:rPr lang="en-GB" sz="1800">
                <a:effectLst/>
                <a:latin typeface="CMR10"/>
              </a:rPr>
              <a:t>10</a:t>
            </a:r>
            <a:r>
              <a:rPr lang="en-GB" sz="1800">
                <a:effectLst/>
                <a:latin typeface="CMR7"/>
              </a:rPr>
              <a:t>34 </a:t>
            </a:r>
            <a:r>
              <a:rPr lang="en-GB" sz="1800">
                <a:effectLst/>
                <a:latin typeface="SFRM1000"/>
              </a:rPr>
              <a:t>cm</a:t>
            </a:r>
            <a:r>
              <a:rPr lang="en-GB" sz="1800">
                <a:effectLst/>
                <a:latin typeface="CMSY7"/>
              </a:rPr>
              <a:t>−</a:t>
            </a:r>
            <a:r>
              <a:rPr lang="en-GB" sz="1800">
                <a:effectLst/>
                <a:latin typeface="CMR7"/>
              </a:rPr>
              <a:t>2</a:t>
            </a:r>
            <a:r>
              <a:rPr lang="en-GB" sz="1800">
                <a:effectLst/>
                <a:latin typeface="SFRM1000"/>
              </a:rPr>
              <a:t>s</a:t>
            </a:r>
            <a:r>
              <a:rPr lang="en-GB" sz="1800">
                <a:effectLst/>
                <a:latin typeface="CMSY7"/>
              </a:rPr>
              <a:t>−</a:t>
            </a:r>
            <a:r>
              <a:rPr lang="en-GB" sz="1800">
                <a:effectLst/>
                <a:latin typeface="CMR7"/>
              </a:rPr>
              <a:t>1 </a:t>
            </a:r>
            <a:r>
              <a:rPr lang="en-GB" sz="1800">
                <a:effectLst/>
                <a:latin typeface="SFRM1000"/>
              </a:rPr>
              <a:t>or greater.  </a:t>
            </a:r>
            <a:r>
              <a:rPr lang="en-GB" sz="1800" b="1">
                <a:effectLst/>
                <a:latin typeface="SFRM1000"/>
              </a:rPr>
              <a:t>The impact of static and dynamic imperfections is studied </a:t>
            </a:r>
            <a:r>
              <a:rPr lang="en-GB" sz="1800">
                <a:effectLst/>
                <a:latin typeface="SFRM1000"/>
              </a:rPr>
              <a:t>in [</a:t>
            </a:r>
            <a:r>
              <a:rPr lang="en-GB" sz="1800">
                <a:solidFill>
                  <a:srgbClr val="0000FF"/>
                </a:solidFill>
                <a:effectLst/>
                <a:latin typeface="SFRM1000"/>
              </a:rPr>
              <a:t>17</a:t>
            </a:r>
            <a:r>
              <a:rPr lang="en-GB" sz="1800">
                <a:effectLst/>
                <a:latin typeface="SFRM1000"/>
              </a:rPr>
              <a:t>].  The studies results in </a:t>
            </a:r>
            <a:r>
              <a:rPr lang="en-GB" sz="1800" b="1">
                <a:effectLst/>
                <a:latin typeface="SFRM1000"/>
              </a:rPr>
              <a:t>transverse and longitudinal tolerances</a:t>
            </a:r>
            <a:r>
              <a:rPr lang="en-GB" sz="1800">
                <a:effectLst/>
                <a:latin typeface="SFRM1000"/>
              </a:rPr>
              <a:t>, eventually on component level.</a:t>
            </a:r>
          </a:p>
          <a:p>
            <a:endParaRPr lang="en-GB">
              <a:latin typeface="SFRM1000"/>
            </a:endParaRPr>
          </a:p>
          <a:p>
            <a:endParaRPr lang="en-GB" sz="1800">
              <a:effectLst/>
              <a:latin typeface="SFRM1000"/>
            </a:endParaRPr>
          </a:p>
          <a:p>
            <a:endParaRPr lang="en-GB">
              <a:latin typeface="SFRM100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DEFABE-2C36-5D0D-7351-54EDEEAF6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10" y="3711474"/>
            <a:ext cx="11866179" cy="29437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3CDC44-9AC1-E80A-64B6-5F561471B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137" y="2494675"/>
            <a:ext cx="2957987" cy="18845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78BA07-DBED-7E54-AE21-C6727B5A4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910" y="3217074"/>
            <a:ext cx="2715829" cy="916297"/>
          </a:xfrm>
          <a:prstGeom prst="rect">
            <a:avLst/>
          </a:prstGeom>
        </p:spPr>
      </p:pic>
      <p:pic>
        <p:nvPicPr>
          <p:cNvPr id="8" name="Bilde 11" descr="Et bilde som inneholder tekst, kart&#10;&#10;Automatisk generert beskrivelse">
            <a:extLst>
              <a:ext uri="{FF2B5EF4-FFF2-40B4-BE49-F238E27FC236}">
                <a16:creationId xmlns:a16="http://schemas.microsoft.com/office/drawing/2014/main" id="{213F69A4-E7D8-BE51-9611-107548DD65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1609" y="2548578"/>
            <a:ext cx="1747826" cy="155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C8AEA49-717B-AF4C-A942-D0C69D8069F8}"/>
              </a:ext>
            </a:extLst>
          </p:cNvPr>
          <p:cNvSpPr txBox="1"/>
          <p:nvPr/>
        </p:nvSpPr>
        <p:spPr>
          <a:xfrm>
            <a:off x="1709739" y="147100"/>
            <a:ext cx="3684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Multi-stage effects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6F02E4-FB0B-0946-BEB0-D194CC928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623" y="1840037"/>
            <a:ext cx="8595886" cy="30669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0DACC0-EC19-3847-880E-34282CEB33D8}"/>
              </a:ext>
            </a:extLst>
          </p:cNvPr>
          <p:cNvSpPr txBox="1"/>
          <p:nvPr/>
        </p:nvSpPr>
        <p:spPr>
          <a:xfrm>
            <a:off x="1709739" y="731874"/>
            <a:ext cx="8587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Examples: instabilities build</a:t>
            </a:r>
            <a:r>
              <a:rPr lang="nb-NO" dirty="0"/>
              <a:t>-up </a:t>
            </a:r>
            <a:r>
              <a:rPr lang="nb-NO" dirty="0" err="1"/>
              <a:t>along</a:t>
            </a:r>
            <a:r>
              <a:rPr lang="en-CH"/>
              <a:t> the linac</a:t>
            </a:r>
            <a:r>
              <a:rPr lang="nb-NO" dirty="0"/>
              <a:t>,</a:t>
            </a:r>
            <a:r>
              <a:rPr lang="en-CH"/>
              <a:t> total effect of </a:t>
            </a:r>
            <a:r>
              <a:rPr lang="nb-NO" dirty="0"/>
              <a:t>different j</a:t>
            </a:r>
            <a:r>
              <a:rPr lang="en-CH"/>
              <a:t>itter on luminosity</a:t>
            </a:r>
          </a:p>
          <a:p>
            <a:r>
              <a:rPr lang="nb-NO"/>
              <a:t>ABEL: framework for </a:t>
            </a:r>
            <a:r>
              <a:rPr lang="en-CH" b="1"/>
              <a:t>integrated simulations</a:t>
            </a:r>
            <a:r>
              <a:rPr lang="en-CH"/>
              <a:t>, including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en-CH"/>
              <a:t> </a:t>
            </a:r>
            <a:r>
              <a:rPr lang="en-CH" b="1" dirty="0"/>
              <a:t>dynamics of interstages</a:t>
            </a:r>
            <a:r>
              <a:rPr lang="en-CH"/>
              <a:t>. </a:t>
            </a:r>
            <a:r>
              <a:rPr lang="nb-NO" b="1" dirty="0"/>
              <a:t>Fast parameter-</a:t>
            </a:r>
            <a:r>
              <a:rPr lang="nb-NO" b="1" dirty="0" err="1"/>
              <a:t>scans</a:t>
            </a:r>
            <a:r>
              <a:rPr lang="nb-NO" b="1" dirty="0"/>
              <a:t> </a:t>
            </a:r>
            <a:r>
              <a:rPr lang="nb-NO" dirty="0" err="1"/>
              <a:t>requires</a:t>
            </a:r>
            <a:r>
              <a:rPr lang="nb-NO" dirty="0"/>
              <a:t> m</a:t>
            </a:r>
            <a:r>
              <a:rPr lang="en-CH"/>
              <a:t>ixture </a:t>
            </a:r>
            <a:r>
              <a:rPr lang="en-CH" dirty="0"/>
              <a:t>of tracking, PIC and </a:t>
            </a:r>
            <a:r>
              <a:rPr lang="en-CH"/>
              <a:t>specialized </a:t>
            </a:r>
            <a:r>
              <a:rPr lang="nb-NO"/>
              <a:t>fast sims</a:t>
            </a:r>
            <a:r>
              <a:rPr lang="nb-NO" dirty="0"/>
              <a:t>. </a:t>
            </a:r>
            <a:endParaRPr lang="en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955321-81D1-3541-B4EE-863C3CC63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76C0A-C6E8-564A-B44C-7BBAE53B951E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24F905-7576-A160-383A-CC3EE0E42648}"/>
              </a:ext>
            </a:extLst>
          </p:cNvPr>
          <p:cNvSpPr txBox="1"/>
          <p:nvPr/>
        </p:nvSpPr>
        <p:spPr>
          <a:xfrm>
            <a:off x="1429411" y="4824822"/>
            <a:ext cx="8679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err="1"/>
              <a:t>Examples</a:t>
            </a:r>
            <a:r>
              <a:rPr lang="nb-NO" b="1" dirty="0"/>
              <a:t> </a:t>
            </a:r>
            <a:r>
              <a:rPr lang="nb-NO" b="1" dirty="0" err="1"/>
              <a:t>of</a:t>
            </a:r>
            <a:r>
              <a:rPr lang="nb-NO" b="1" dirty="0"/>
              <a:t> </a:t>
            </a:r>
            <a:r>
              <a:rPr lang="nb-NO" b="1" dirty="0" err="1"/>
              <a:t>multi</a:t>
            </a:r>
            <a:r>
              <a:rPr lang="nb-NO" b="1" dirty="0"/>
              <a:t>-stage </a:t>
            </a:r>
            <a:r>
              <a:rPr lang="nb-NO" b="1" dirty="0" err="1"/>
              <a:t>effects</a:t>
            </a:r>
            <a:r>
              <a:rPr lang="nb-NO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400" b="1" i="1" dirty="0"/>
              <a:t>Wakefields/</a:t>
            </a:r>
            <a:r>
              <a:rPr lang="nb-NO" sz="1400" b="1" i="1" dirty="0" err="1"/>
              <a:t>transverse</a:t>
            </a:r>
            <a:r>
              <a:rPr lang="nb-NO" sz="1400" b="1" i="1" dirty="0"/>
              <a:t> </a:t>
            </a:r>
            <a:r>
              <a:rPr lang="nb-NO" sz="1400" b="1" i="1" dirty="0" err="1"/>
              <a:t>instabilities</a:t>
            </a:r>
            <a:r>
              <a:rPr lang="nb-NO" sz="1400" b="1" i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b="1" i="1"/>
              <a:t>Radiation reaction</a:t>
            </a:r>
            <a:endParaRPr lang="nb-NO" sz="1400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400" b="1" dirty="0"/>
              <a:t>Beam and </a:t>
            </a:r>
            <a:r>
              <a:rPr lang="nb-NO" sz="1400" b="1" dirty="0" err="1"/>
              <a:t>component</a:t>
            </a:r>
            <a:r>
              <a:rPr lang="nb-NO" sz="1400" b="1" dirty="0"/>
              <a:t> </a:t>
            </a:r>
            <a:r>
              <a:rPr lang="nb-NO" sz="1400" b="1" dirty="0" err="1"/>
              <a:t>jitter</a:t>
            </a:r>
            <a:endParaRPr lang="en-CH" sz="14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/>
              <a:t>Scattering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b="1"/>
              <a:t>Ion motion</a:t>
            </a:r>
            <a:endParaRPr lang="nb-NO" sz="14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400" b="1"/>
              <a:t>Plasma ramps</a:t>
            </a:r>
            <a:endParaRPr lang="en-CH" sz="14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/>
              <a:t>Spin-transport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/>
              <a:t>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60960EBA-5125-4D4B-A62C-3DED8EE00CA3}"/>
              </a:ext>
            </a:extLst>
          </p:cNvPr>
          <p:cNvSpPr/>
          <p:nvPr/>
        </p:nvSpPr>
        <p:spPr>
          <a:xfrm>
            <a:off x="4588748" y="5466582"/>
            <a:ext cx="100484" cy="341644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59376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age"/>
          <p:cNvSpPr txBox="1"/>
          <p:nvPr/>
        </p:nvSpPr>
        <p:spPr>
          <a:xfrm>
            <a:off x="11346773" y="6315519"/>
            <a:ext cx="296556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900"/>
              <a:t>Page</a:t>
            </a:r>
          </a:p>
        </p:txBody>
      </p:sp>
      <p:sp>
        <p:nvSpPr>
          <p:cNvPr id="395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396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93" y="6280277"/>
            <a:ext cx="736158" cy="193554"/>
          </a:xfrm>
          <a:prstGeom prst="rect">
            <a:avLst/>
          </a:prstGeom>
          <a:ln w="12700">
            <a:miter lim="400000"/>
          </a:ln>
        </p:spPr>
      </p:pic>
      <p:sp>
        <p:nvSpPr>
          <p:cNvPr id="397" name="2024-10-05  |  Ben Chen  |  HALHF Workshop 3-8 October 2024"/>
          <p:cNvSpPr txBox="1"/>
          <p:nvPr/>
        </p:nvSpPr>
        <p:spPr>
          <a:xfrm>
            <a:off x="1577638" y="6104709"/>
            <a:ext cx="3329925" cy="180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900"/>
              <a:t>2024-10-05  |  Ben Chen  |  HALHF Workshop 3-8 October 2024 </a:t>
            </a:r>
          </a:p>
        </p:txBody>
      </p:sp>
      <p:sp>
        <p:nvSpPr>
          <p:cNvPr id="398" name="Updated drive beam jitter sca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Updated drive beam jitter scan</a:t>
            </a:r>
          </a:p>
        </p:txBody>
      </p:sp>
      <p:sp>
        <p:nvSpPr>
          <p:cNvPr id="399" name="Initial emittances 15 / 0.1 mm mrad"/>
          <p:cNvSpPr txBox="1">
            <a:spLocks noGrp="1"/>
          </p:cNvSpPr>
          <p:nvPr>
            <p:ph type="body" idx="22"/>
          </p:nvPr>
        </p:nvSpPr>
        <p:spPr>
          <a:xfrm>
            <a:off x="379293" y="1035731"/>
            <a:ext cx="5612653" cy="286232"/>
          </a:xfrm>
          <a:prstGeom prst="rect">
            <a:avLst/>
          </a:prstGeom>
        </p:spPr>
        <p:txBody>
          <a:bodyPr/>
          <a:lstStyle/>
          <a:p>
            <a:r>
              <a:rPr sz="1400"/>
              <a:t>Initial emittances 15 / 0.1 mm mrad </a:t>
            </a:r>
          </a:p>
        </p:txBody>
      </p:sp>
      <p:sp>
        <p:nvSpPr>
          <p:cNvPr id="400" name="Transverse wake enabled, ion motion disabled"/>
          <p:cNvSpPr txBox="1"/>
          <p:nvPr/>
        </p:nvSpPr>
        <p:spPr>
          <a:xfrm>
            <a:off x="942610" y="1594982"/>
            <a:ext cx="4478790" cy="32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 defTabSz="825500">
              <a:defRPr sz="3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1750"/>
              <a:t>Transverse wake enabled, ion motion disabled</a:t>
            </a:r>
          </a:p>
        </p:txBody>
      </p:sp>
      <p:sp>
        <p:nvSpPr>
          <p:cNvPr id="401" name="Linje"/>
          <p:cNvSpPr/>
          <p:nvPr/>
        </p:nvSpPr>
        <p:spPr>
          <a:xfrm flipV="1">
            <a:off x="6096000" y="1386860"/>
            <a:ext cx="0" cy="4682520"/>
          </a:xfrm>
          <a:prstGeom prst="line">
            <a:avLst/>
          </a:prstGeom>
          <a:ln w="50800">
            <a:solidFill>
              <a:schemeClr val="accent4">
                <a:hueOff val="-1247790"/>
                <a:lumOff val="-12326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02" name="All physics effect enabled"/>
          <p:cNvSpPr txBox="1"/>
          <p:nvPr/>
        </p:nvSpPr>
        <p:spPr>
          <a:xfrm>
            <a:off x="7687139" y="1594982"/>
            <a:ext cx="2519921" cy="32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 defTabSz="825500">
              <a:defRPr sz="35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1750"/>
              <a:t>All physics effect enabled</a:t>
            </a:r>
          </a:p>
        </p:txBody>
      </p:sp>
      <p:pic>
        <p:nvPicPr>
          <p:cNvPr id="403" name="norm_emitt_x__driver_xy_jitter_scan.pdf" descr="norm_emitt_x__driver_xy_jitter_scan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06" y="2023855"/>
            <a:ext cx="2857501" cy="14009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4" name="sideview_y_shot50.gif" descr="sideview_y_shot50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097331" y="3716758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5" name="sideview_x_shot50.gif" descr="sideview_x_shot50.gif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70527" y="3716758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6" name="waterfalls_shot50.png" descr="waterfalls_shot5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4135" y="3441568"/>
            <a:ext cx="2042418" cy="2776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7" name="norm_emitt_y__driver_xy_jitter_scan.pdf" descr="norm_emitt_y__driver_xy_jitter_scan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3369" y="2023855"/>
            <a:ext cx="2887044" cy="1400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8" name="sideview_y_shot50.gif" descr="sideview_y_shot50.gif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8015161" y="3716758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9" name="sideview_x_shot50.gif" descr="sideview_x_shot50.gif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6125447" y="3716758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0" name="waterfalls_shot50.png" descr="waterfalls_shot50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88304" y="3441700"/>
            <a:ext cx="2044701" cy="2779896"/>
          </a:xfrm>
          <a:prstGeom prst="rect">
            <a:avLst/>
          </a:prstGeom>
          <a:ln w="12700">
            <a:miter lim="400000"/>
          </a:ln>
        </p:spPr>
      </p:pic>
      <p:pic>
        <p:nvPicPr>
          <p:cNvPr id="411" name="norm_emitt_y__driver_xy_jitter_ion_motion_scan.pdf" descr="norm_emitt_y__driver_xy_jitter_ion_motion_scan.pd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83677" y="2022594"/>
            <a:ext cx="2889251" cy="1417230"/>
          </a:xfrm>
          <a:prstGeom prst="rect">
            <a:avLst/>
          </a:prstGeom>
          <a:ln w="12700">
            <a:miter lim="400000"/>
          </a:ln>
        </p:spPr>
      </p:pic>
      <p:pic>
        <p:nvPicPr>
          <p:cNvPr id="412" name="norm_emitt_x__driver_xy_jitter_ion_motion_scan.pdf" descr="norm_emitt_x__driver_xy_jitter_ion_motion_scan.pd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01563" y="2022594"/>
            <a:ext cx="2889251" cy="1434096"/>
          </a:xfrm>
          <a:prstGeom prst="rect">
            <a:avLst/>
          </a:prstGeom>
          <a:ln w="12700">
            <a:miter lim="400000"/>
          </a:ln>
        </p:spPr>
      </p:pic>
      <p:sp>
        <p:nvSpPr>
          <p:cNvPr id="413" name="120 nm rms jitter"/>
          <p:cNvSpPr txBox="1"/>
          <p:nvPr/>
        </p:nvSpPr>
        <p:spPr>
          <a:xfrm>
            <a:off x="7301647" y="5694193"/>
            <a:ext cx="1444306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000"/>
            </a:lvl1pPr>
          </a:lstStyle>
          <a:p>
            <a:r>
              <a:rPr sz="1500"/>
              <a:t>120 nm rms jitter</a:t>
            </a:r>
          </a:p>
        </p:txBody>
      </p:sp>
      <p:sp>
        <p:nvSpPr>
          <p:cNvPr id="414" name="120 nm rms jitter"/>
          <p:cNvSpPr txBox="1"/>
          <p:nvPr/>
        </p:nvSpPr>
        <p:spPr>
          <a:xfrm>
            <a:off x="1422331" y="5694193"/>
            <a:ext cx="1446550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000"/>
            </a:lvl1pPr>
          </a:lstStyle>
          <a:p>
            <a:r>
              <a:rPr sz="1500"/>
              <a:t>120 nm rms jitter</a:t>
            </a:r>
          </a:p>
        </p:txBody>
      </p:sp>
      <p:sp>
        <p:nvSpPr>
          <p:cNvPr id="415" name="Ion motion dominates emittance growth.…"/>
          <p:cNvSpPr txBox="1">
            <a:spLocks noGrp="1"/>
          </p:cNvSpPr>
          <p:nvPr>
            <p:ph type="body" idx="23"/>
          </p:nvPr>
        </p:nvSpPr>
        <p:spPr>
          <a:xfrm>
            <a:off x="2373937" y="3581588"/>
            <a:ext cx="6213009" cy="603414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4">
                <a:hueOff val="-1247790"/>
                <a:lumOff val="-12326"/>
              </a:schemeClr>
            </a:solidFill>
          </a:ln>
        </p:spPr>
        <p:txBody>
          <a:bodyPr/>
          <a:lstStyle/>
          <a:p>
            <a: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800"/>
              <a:t>Ion motion dominates emittance growth.</a:t>
            </a:r>
            <a:r>
              <a:rPr lang="nb-NO" sz="1800"/>
              <a:t> </a:t>
            </a:r>
            <a:r>
              <a:rPr lang="en-GB" sz="1800"/>
              <a:t>Effectively damps hosing and makes beam resilient to transverse jitter.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" grpId="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D3B62C-8116-1B94-7448-6F4D8FCF3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002" y="870862"/>
            <a:ext cx="5034818" cy="29815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964BD5-00C0-96AE-2C5A-4B2E1CB1F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91" y="730767"/>
            <a:ext cx="4413260" cy="269823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1254D9A-246F-FB29-1F2C-AFE72BE8E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3794" y="-134499"/>
            <a:ext cx="10515600" cy="1325563"/>
          </a:xfrm>
        </p:spPr>
        <p:txBody>
          <a:bodyPr/>
          <a:lstStyle/>
          <a:p>
            <a:r>
              <a:rPr lang="en-NO"/>
              <a:t>Kicks/IP jitter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A27B2-4752-6405-FAEB-C3F8D150F6B8}"/>
              </a:ext>
            </a:extLst>
          </p:cNvPr>
          <p:cNvSpPr txBox="1"/>
          <p:nvPr/>
        </p:nvSpPr>
        <p:spPr>
          <a:xfrm>
            <a:off x="6424512" y="16450"/>
            <a:ext cx="4367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/>
              <a:t>Example plot, HALHF linac (StageBasic)</a:t>
            </a:r>
          </a:p>
          <a:p>
            <a:r>
              <a:rPr lang="en-NO"/>
              <a:t>Emittance growth due to ion focusing only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5F34E2-30DA-43BA-0246-270B6BCFE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8236" y="4404658"/>
            <a:ext cx="5473539" cy="18467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1CB7CE-14AE-18A0-CFEA-81FF9A74D9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324" y="3871341"/>
            <a:ext cx="3892825" cy="2380043"/>
          </a:xfrm>
          <a:prstGeom prst="rect">
            <a:avLst/>
          </a:prstGeom>
          <a:scene3d>
            <a:camera prst="orthographicFront">
              <a:rot lat="0" lon="0" rev="1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04097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A97C3A-4976-A58C-A1B2-34FEC31B5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807" y="752737"/>
            <a:ext cx="5276193" cy="57965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7920B2-059D-8337-E93F-0BF06CB05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NO"/>
              <a:t>Longitudinal tolerances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4575B4-4EA1-2A7D-B887-E347D59D9660}"/>
              </a:ext>
            </a:extLst>
          </p:cNvPr>
          <p:cNvSpPr txBox="1"/>
          <p:nvPr/>
        </p:nvSpPr>
        <p:spPr>
          <a:xfrm>
            <a:off x="0" y="4691770"/>
            <a:ext cx="6017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1400" i="1"/>
              <a:t>Carl A. Lindstrøm, </a:t>
            </a:r>
            <a:r>
              <a:rPr lang="en-GB" sz="1400" i="1"/>
              <a:t>arXiv:2104.14460</a:t>
            </a:r>
            <a:endParaRPr lang="en-NO" sz="1400" i="1"/>
          </a:p>
          <a:p>
            <a:r>
              <a:rPr lang="en-GB" sz="1400">
                <a:hlinkClick r:id="rId3"/>
              </a:rPr>
              <a:t>Self-correcting longitudinal phase space in a multistage plasma accelerator</a:t>
            </a:r>
            <a:endParaRPr lang="en-NO" sz="1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5B3C4A-B3F2-A448-3517-027E9507E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02431"/>
            <a:ext cx="6589986" cy="23435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260D86-1338-B462-C45C-C19D798DE4F1}"/>
              </a:ext>
            </a:extLst>
          </p:cNvPr>
          <p:cNvSpPr txBox="1"/>
          <p:nvPr/>
        </p:nvSpPr>
        <p:spPr>
          <a:xfrm>
            <a:off x="84083" y="5843751"/>
            <a:ext cx="58453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/>
              <a:t>Expected to greatly mitigate initial tight phase tolerances.</a:t>
            </a:r>
          </a:p>
          <a:p>
            <a:r>
              <a:rPr lang="en-NO"/>
              <a:t>To be studied: tolerances with full interstage</a:t>
            </a:r>
          </a:p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938080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8D646-0FEE-6D1D-4A60-1B388CA72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Asymetric drive beams in PIC problematic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3D15B-DCF5-6B6A-C6B5-7B81F6D16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O"/>
              <a:t>A small amount of assymetry in drive beam leads to transverse drift in PIC codes (physical?)</a:t>
            </a:r>
          </a:p>
          <a:p>
            <a:endParaRPr lang="en-NO"/>
          </a:p>
          <a:p>
            <a:endParaRPr lang="en-NO"/>
          </a:p>
          <a:p>
            <a:endParaRPr lang="en-NO"/>
          </a:p>
          <a:p>
            <a:endParaRPr lang="en-NO"/>
          </a:p>
          <a:p>
            <a:endParaRPr lang="en-NO"/>
          </a:p>
          <a:p>
            <a:r>
              <a:rPr lang="en-NO"/>
              <a:t>Needs to be solved or better understood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683639-1149-63A3-EC8A-701BE2E07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200" y="3069597"/>
            <a:ext cx="4387583" cy="11958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FD046D-98C5-9E61-5701-15FC499BA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184" y="2770953"/>
            <a:ext cx="2186607" cy="26150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719CC7-8A23-3E04-327F-ACC2A0CD9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6791" y="2770953"/>
            <a:ext cx="2369298" cy="26150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F51179-3F0E-20F9-D962-7A9F0A444B08}"/>
              </a:ext>
            </a:extLst>
          </p:cNvPr>
          <p:cNvSpPr txBox="1"/>
          <p:nvPr/>
        </p:nvSpPr>
        <p:spPr>
          <a:xfrm>
            <a:off x="6778487" y="2491409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/>
              <a:t>0 cm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7F1313-0ADA-77B9-95C9-82B8EE8A97EE}"/>
              </a:ext>
            </a:extLst>
          </p:cNvPr>
          <p:cNvSpPr txBox="1"/>
          <p:nvPr/>
        </p:nvSpPr>
        <p:spPr>
          <a:xfrm>
            <a:off x="8982847" y="2479063"/>
            <a:ext cx="2042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/>
              <a:t>40 cm propagation</a:t>
            </a:r>
          </a:p>
        </p:txBody>
      </p:sp>
    </p:spTree>
    <p:extLst>
      <p:ext uri="{BB962C8B-B14F-4D97-AF65-F5344CB8AC3E}">
        <p14:creationId xmlns:p14="http://schemas.microsoft.com/office/powerpoint/2010/main" val="1129314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E5E42-4D34-4C5F-A908-3E8A412E1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Experimental demonstration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431AA-989D-882A-9A69-E5FB523A6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O"/>
              <a:t>Ways forward for demonstrating staging and interstage lattice?</a:t>
            </a:r>
          </a:p>
          <a:p>
            <a:pPr lvl="1"/>
            <a:r>
              <a:rPr lang="en-NO"/>
              <a:t>May be worth demonstrating staging at orded 100 MeV energy (as opposed to order 10 GeV)</a:t>
            </a:r>
          </a:p>
          <a:p>
            <a:pPr lvl="1"/>
            <a:r>
              <a:rPr lang="en-NO"/>
              <a:t>Requires relevant beam parameters (kA, sub um emittance, small energy spread)</a:t>
            </a:r>
          </a:p>
          <a:p>
            <a:pPr lvl="1"/>
            <a:endParaRPr lang="en-NO"/>
          </a:p>
          <a:p>
            <a:endParaRPr lang="en-NO"/>
          </a:p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408057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F7C25-A872-809D-B0B1-1E39DC405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NO"/>
              <a:t>Summary of 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6B046D-EE6D-71C8-EDB4-A2C7A5628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2453"/>
            <a:ext cx="10618076" cy="5321410"/>
          </a:xfrm>
        </p:spPr>
        <p:txBody>
          <a:bodyPr>
            <a:normAutofit fontScale="92500" lnSpcReduction="20000"/>
          </a:bodyPr>
          <a:lstStyle/>
          <a:p>
            <a:r>
              <a:rPr lang="en-NO"/>
              <a:t>Discussed sources of emittance growth</a:t>
            </a:r>
          </a:p>
          <a:p>
            <a:pPr lvl="1"/>
            <a:r>
              <a:rPr lang="en-NO"/>
              <a:t>Baseline change #1 fully supported (lower plasma density)</a:t>
            </a:r>
          </a:p>
          <a:p>
            <a:pPr lvl="1"/>
            <a:r>
              <a:rPr lang="en-NO"/>
              <a:t>Common understanding of possible sources</a:t>
            </a:r>
          </a:p>
          <a:p>
            <a:pPr lvl="1"/>
            <a:r>
              <a:rPr lang="en-NO"/>
              <a:t>Most single-stage effects implemented in HIPACE++</a:t>
            </a:r>
          </a:p>
          <a:p>
            <a:pPr lvl="1"/>
            <a:r>
              <a:rPr lang="en-NO"/>
              <a:t>ABEL framework for multi-stage effects nears completion</a:t>
            </a:r>
          </a:p>
          <a:p>
            <a:pPr lvl="2"/>
            <a:r>
              <a:rPr lang="en-NO"/>
              <a:t>Angle motion needs to be implemented</a:t>
            </a:r>
          </a:p>
          <a:p>
            <a:pPr lvl="1"/>
            <a:r>
              <a:rPr lang="en-NO"/>
              <a:t>For ESU update</a:t>
            </a:r>
          </a:p>
          <a:p>
            <a:pPr lvl="2"/>
            <a:r>
              <a:rPr lang="en-NO"/>
              <a:t>Calculate dynamic jitter tolerances for offset/angle</a:t>
            </a:r>
          </a:p>
          <a:p>
            <a:pPr lvl="2"/>
            <a:r>
              <a:rPr lang="en-NO"/>
              <a:t>Calculate component tolerances</a:t>
            </a:r>
          </a:p>
          <a:p>
            <a:pPr lvl="2"/>
            <a:r>
              <a:rPr lang="en-NO"/>
              <a:t>Work on parameter dependence matrix?</a:t>
            </a:r>
          </a:p>
          <a:p>
            <a:pPr lvl="2"/>
            <a:r>
              <a:rPr lang="en-NO"/>
              <a:t>Generate luminosity spectrum with new parameters</a:t>
            </a:r>
          </a:p>
          <a:p>
            <a:pPr lvl="2"/>
            <a:r>
              <a:rPr lang="en-NO"/>
              <a:t>Make ABEL more robust</a:t>
            </a:r>
          </a:p>
          <a:p>
            <a:pPr lvl="1"/>
            <a:r>
              <a:rPr lang="en-NO"/>
              <a:t>Medium-term:	</a:t>
            </a:r>
          </a:p>
          <a:p>
            <a:pPr lvl="2"/>
            <a:r>
              <a:rPr lang="en-NO"/>
              <a:t>Study/implement ideal drive beam parameters (ion motion)</a:t>
            </a:r>
          </a:p>
          <a:p>
            <a:pPr lvl="2"/>
            <a:r>
              <a:rPr lang="en-NO"/>
              <a:t>Study/implement realistic plasma ramps (with ion motion)</a:t>
            </a:r>
          </a:p>
          <a:p>
            <a:pPr lvl="2"/>
            <a:r>
              <a:rPr lang="en-NO"/>
              <a:t>Benchmarking ABEL with other codes</a:t>
            </a:r>
          </a:p>
          <a:p>
            <a:pPr lvl="2"/>
            <a:r>
              <a:rPr lang="en-NO"/>
              <a:t>Study/understand non-symmetric drivers (drift)</a:t>
            </a:r>
          </a:p>
          <a:p>
            <a:pPr lvl="2"/>
            <a:r>
              <a:rPr lang="en-NO"/>
              <a:t>Staging experiment</a:t>
            </a:r>
          </a:p>
        </p:txBody>
      </p:sp>
    </p:spTree>
    <p:extLst>
      <p:ext uri="{BB962C8B-B14F-4D97-AF65-F5344CB8AC3E}">
        <p14:creationId xmlns:p14="http://schemas.microsoft.com/office/powerpoint/2010/main" val="982860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FFAC1-9BED-F68A-14AA-3E408B040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03829"/>
            <a:ext cx="10515600" cy="1325563"/>
          </a:xfrm>
        </p:spPr>
        <p:txBody>
          <a:bodyPr/>
          <a:lstStyle/>
          <a:p>
            <a:r>
              <a:rPr lang="en-NO"/>
              <a:t>Polarisation (PDF)</a:t>
            </a:r>
          </a:p>
        </p:txBody>
      </p:sp>
    </p:spTree>
    <p:extLst>
      <p:ext uri="{BB962C8B-B14F-4D97-AF65-F5344CB8AC3E}">
        <p14:creationId xmlns:p14="http://schemas.microsoft.com/office/powerpoint/2010/main" val="3125372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1721</TotalTime>
  <Words>1769</Words>
  <Application>Microsoft Macintosh PowerPoint</Application>
  <PresentationFormat>Widescreen</PresentationFormat>
  <Paragraphs>270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Aptos</vt:lpstr>
      <vt:lpstr>Aptos Display</vt:lpstr>
      <vt:lpstr>Arial</vt:lpstr>
      <vt:lpstr>Cambria Math</vt:lpstr>
      <vt:lpstr>CMR10</vt:lpstr>
      <vt:lpstr>CMR7</vt:lpstr>
      <vt:lpstr>CMSY10</vt:lpstr>
      <vt:lpstr>CMSY7</vt:lpstr>
      <vt:lpstr>Helvetica</vt:lpstr>
      <vt:lpstr>Helvetica Neue</vt:lpstr>
      <vt:lpstr>Helvetica Neue Light</vt:lpstr>
      <vt:lpstr>SFRM1000</vt:lpstr>
      <vt:lpstr>Symbol</vt:lpstr>
      <vt:lpstr>Office Theme</vt:lpstr>
      <vt:lpstr>PowerPoint Presentation</vt:lpstr>
      <vt:lpstr>PowerPoint Presentation</vt:lpstr>
      <vt:lpstr>PowerPoint Presentation</vt:lpstr>
      <vt:lpstr>Kicks/IP jitter</vt:lpstr>
      <vt:lpstr>Longitudinal tolerances</vt:lpstr>
      <vt:lpstr>Asymetric drive beams in PIC problematic</vt:lpstr>
      <vt:lpstr>Experimental demonstration</vt:lpstr>
      <vt:lpstr>Summary of discussions</vt:lpstr>
      <vt:lpstr>Polarisation (PDF)</vt:lpstr>
      <vt:lpstr>Question 6 (first half)</vt:lpstr>
      <vt:lpstr>(more stuff)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Erik Adli</dc:creator>
  <cp:lastModifiedBy>Erik Adli</cp:lastModifiedBy>
  <cp:revision>101</cp:revision>
  <dcterms:created xsi:type="dcterms:W3CDTF">2024-09-30T19:32:35Z</dcterms:created>
  <dcterms:modified xsi:type="dcterms:W3CDTF">2024-10-07T09:26:33Z</dcterms:modified>
</cp:coreProperties>
</file>