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y="6858000" cx="9144000"/>
  <p:notesSz cx="6858000" cy="9144000"/>
  <p:embeddedFontLst>
    <p:embeddedFont>
      <p:font typeface="Roboto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26">
          <p15:clr>
            <a:srgbClr val="A4A3A4"/>
          </p15:clr>
        </p15:guide>
        <p15:guide id="2" orient="horz" pos="1294">
          <p15:clr>
            <a:srgbClr val="A4A3A4"/>
          </p15:clr>
        </p15:guide>
        <p15:guide id="3" orient="horz" pos="3745">
          <p15:clr>
            <a:srgbClr val="A4A3A4"/>
          </p15:clr>
        </p15:guide>
        <p15:guide id="4" orient="horz" pos="3980">
          <p15:clr>
            <a:srgbClr val="A4A3A4"/>
          </p15:clr>
        </p15:guide>
        <p15:guide id="5" orient="horz" pos="1052">
          <p15:clr>
            <a:srgbClr val="A4A3A4"/>
          </p15:clr>
        </p15:guide>
        <p15:guide id="6" orient="horz" pos="1741">
          <p15:clr>
            <a:srgbClr val="A4A3A4"/>
          </p15:clr>
        </p15:guide>
        <p15:guide id="7" orient="horz" pos="4183">
          <p15:clr>
            <a:srgbClr val="A4A3A4"/>
          </p15:clr>
        </p15:guide>
        <p15:guide id="8" orient="horz" pos="566">
          <p15:clr>
            <a:srgbClr val="A4A3A4"/>
          </p15:clr>
        </p15:guide>
        <p15:guide id="9" orient="horz" pos="2808">
          <p15:clr>
            <a:srgbClr val="A4A3A4"/>
          </p15:clr>
        </p15:guide>
        <p15:guide id="10" pos="2880">
          <p15:clr>
            <a:srgbClr val="A4A3A4"/>
          </p15:clr>
        </p15:guide>
        <p15:guide id="11" pos="363">
          <p15:clr>
            <a:srgbClr val="A4A3A4"/>
          </p15:clr>
        </p15:guide>
        <p15:guide id="12" pos="5396">
          <p15:clr>
            <a:srgbClr val="A4A3A4"/>
          </p15:clr>
        </p15:guide>
        <p15:guide id="13" pos="282">
          <p15:clr>
            <a:srgbClr val="A4A3A4"/>
          </p15:clr>
        </p15:guide>
        <p15:guide id="14" pos="3784">
          <p15:clr>
            <a:srgbClr val="A4A3A4"/>
          </p15:clr>
        </p15:guide>
        <p15:guide id="15" pos="3736">
          <p15:clr>
            <a:srgbClr val="A4A3A4"/>
          </p15:clr>
        </p15:guide>
        <p15:guide id="16" pos="2179">
          <p15:clr>
            <a:srgbClr val="A4A3A4"/>
          </p15:clr>
        </p15:guide>
        <p15:guide id="17" pos="5464">
          <p15:clr>
            <a:srgbClr val="A4A3A4"/>
          </p15:clr>
        </p15:guide>
        <p15:guide id="18" pos="3867">
          <p15:clr>
            <a:srgbClr val="A4A3A4"/>
          </p15:clr>
        </p15:guide>
      </p15:sldGuideLst>
    </p:ext>
    <p:ext uri="{2D200454-40CA-4A62-9FC3-DE9A4176ACB9}">
      <p15:notes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GoogleSlidesCustomDataVersion2">
      <go:slidesCustomData xmlns:go="http://customooxmlschemas.google.com/" r:id="rId26" roundtripDataSignature="AMtx7mh7+zdBxZtVvbAWC6GWANvNYhmCW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1009AA6-6254-48D9-934C-E2A53A8A1BEF}">
  <a:tblStyle styleId="{51009AA6-6254-48D9-934C-E2A53A8A1BE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26" orient="horz"/>
        <p:guide pos="1294" orient="horz"/>
        <p:guide pos="3745" orient="horz"/>
        <p:guide pos="3980" orient="horz"/>
        <p:guide pos="1052" orient="horz"/>
        <p:guide pos="1741" orient="horz"/>
        <p:guide pos="4183" orient="horz"/>
        <p:guide pos="566" orient="horz"/>
        <p:guide pos="2808" orient="horz"/>
        <p:guide pos="2880"/>
        <p:guide pos="363"/>
        <p:guide pos="5396"/>
        <p:guide pos="282"/>
        <p:guide pos="3784"/>
        <p:guide pos="3736"/>
        <p:guide pos="2179"/>
        <p:guide pos="5464"/>
        <p:guide pos="3867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font" Target="fonts/Roboto-regular.fntdata"/><Relationship Id="rId21" Type="http://schemas.openxmlformats.org/officeDocument/2006/relationships/slide" Target="slides/slide15.xml"/><Relationship Id="rId24" Type="http://schemas.openxmlformats.org/officeDocument/2006/relationships/font" Target="fonts/Roboto-italic.fntdata"/><Relationship Id="rId23" Type="http://schemas.openxmlformats.org/officeDocument/2006/relationships/font" Target="fonts/Roboto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customschemas.google.com/relationships/presentationmetadata" Target="metadata"/><Relationship Id="rId25" Type="http://schemas.openxmlformats.org/officeDocument/2006/relationships/font" Target="fonts/Roboto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085d2ae899_0_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" name="Google Shape;61;g3085d2ae899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g3085d2ae899_0_1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3089a52ef4f_1_2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1" name="Google Shape;181;g3089a52ef4f_1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g3089a52ef4f_1_2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3085d2ae899_0_4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0" name="Google Shape;190;g3085d2ae899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g3085d2ae899_0_4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3089a52ef4f_1_48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0" name="Google Shape;200;g3089a52ef4f_1_4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g3089a52ef4f_1_48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3089a52ef4f_1_3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3" name="Google Shape;213;g3089a52ef4f_1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g3089a52ef4f_1_3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0" name="Google Shape;22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306ee5b88e6_1_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9" name="Google Shape;229;g306ee5b88e6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g306ee5b88e6_1_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089a52ef4f_1_49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9" name="Google Shape;69;g3089a52ef4f_1_4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g3089a52ef4f_1_49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3085d2ae899_0_2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" name="Google Shape;87;g3085d2ae899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g3085d2ae899_0_2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3085d2ae899_0_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6" name="Google Shape;96;g3085d2ae89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g3085d2ae899_0_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3085d2ae899_0_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5" name="Google Shape;105;g3085d2ae899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g3085d2ae899_0_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085d2ae899_0_3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4" name="Google Shape;114;g3085d2ae899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g3085d2ae899_0_3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3089a52ef4f_1_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3" name="Google Shape;123;g3089a52ef4f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g3089a52ef4f_1_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3089a52ef4f_1_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2" name="Google Shape;132;g3089a52ef4f_1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g3089a52ef4f_1_1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089a52ef4f_1_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0" name="Google Shape;140;g3089a52ef4f_1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g3089a52ef4f_1_19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3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3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oogle Shape;12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334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9"/>
          <p:cNvSpPr txBox="1"/>
          <p:nvPr>
            <p:ph idx="12" type="sldNum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72000" spcFirstLastPara="1" rIns="72000" wrap="square" tIns="576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" name="Google Shape;14;p9"/>
          <p:cNvSpPr txBox="1"/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5" name="Google Shape;15;p9"/>
          <p:cNvSpPr txBox="1"/>
          <p:nvPr>
            <p:ph idx="1" type="body"/>
          </p:nvPr>
        </p:nvSpPr>
        <p:spPr>
          <a:xfrm>
            <a:off x="457200" y="1243584"/>
            <a:ext cx="8108950" cy="50655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96240" lvl="1" marL="914400" marR="0" rtl="0" algn="l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981E32"/>
              </a:buClr>
              <a:buSzPts val="2640"/>
              <a:buFont typeface="Arial"/>
              <a:buChar char="•"/>
              <a:defRPr b="0" i="0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ts val="24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65760" lvl="3" marL="18288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ts val="216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0520" lvl="4" marL="22860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ts val="1920"/>
              <a:buFont typeface="Arial"/>
              <a:buChar char="-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>
  <p:cSld name="Titl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868434" y="6196867"/>
            <a:ext cx="2275566" cy="6611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6140195"/>
            <a:ext cx="1973584" cy="717805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10"/>
          <p:cNvSpPr txBox="1"/>
          <p:nvPr>
            <p:ph type="ctrTitle"/>
          </p:nvPr>
        </p:nvSpPr>
        <p:spPr>
          <a:xfrm>
            <a:off x="557213" y="536575"/>
            <a:ext cx="8008937" cy="224631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300"/>
              <a:buFont typeface="Arial"/>
              <a:buNone/>
              <a:defRPr b="1" i="0" sz="4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0" name="Google Shape;20;p10"/>
          <p:cNvSpPr txBox="1"/>
          <p:nvPr>
            <p:ph idx="1" type="subTitle"/>
          </p:nvPr>
        </p:nvSpPr>
        <p:spPr>
          <a:xfrm>
            <a:off x="557213" y="3646170"/>
            <a:ext cx="7989887" cy="21877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lt2"/>
              </a:buClr>
              <a:buSzPts val="2640"/>
              <a:buFont typeface="Arial"/>
              <a:buNone/>
              <a:defRPr b="0" i="0" sz="2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6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92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" name="Google Shape;21;p10"/>
          <p:cNvSpPr txBox="1"/>
          <p:nvPr>
            <p:ph idx="2" type="body"/>
          </p:nvPr>
        </p:nvSpPr>
        <p:spPr>
          <a:xfrm>
            <a:off x="557213" y="2755011"/>
            <a:ext cx="8008937" cy="6358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96240" lvl="1" marL="914400" marR="0" rtl="0" algn="l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lt2"/>
              </a:buClr>
              <a:buSzPts val="2640"/>
              <a:buFont typeface="Arial"/>
              <a:buChar char="•"/>
              <a:defRPr b="0" i="0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65760" lvl="3" marL="18288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6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0520" lvl="4" marL="22860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920"/>
              <a:buFont typeface="Arial"/>
              <a:buChar char="-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22" name="Google Shape;22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-43500"/>
            <a:ext cx="9158400" cy="686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oogle Shape;24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125272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25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" y="934933"/>
            <a:ext cx="8685251" cy="202691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11"/>
          <p:cNvSpPr txBox="1"/>
          <p:nvPr>
            <p:ph idx="12" type="sldNum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72000" spcFirstLastPara="1" rIns="72000" wrap="square" tIns="576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7" name="Google Shape;27;p11"/>
          <p:cNvSpPr txBox="1"/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8" name="Google Shape;28;p11"/>
          <p:cNvSpPr txBox="1"/>
          <p:nvPr>
            <p:ph idx="1" type="body"/>
          </p:nvPr>
        </p:nvSpPr>
        <p:spPr>
          <a:xfrm>
            <a:off x="457200" y="1243584"/>
            <a:ext cx="3886200" cy="50655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96240" lvl="1" marL="914400" marR="0" rtl="0" algn="l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981E32"/>
              </a:buClr>
              <a:buSzPts val="2640"/>
              <a:buFont typeface="Arial"/>
              <a:buChar char="•"/>
              <a:defRPr b="0" i="0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ts val="24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65760" lvl="3" marL="18288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ts val="216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0520" lvl="4" marL="22860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ts val="1920"/>
              <a:buFont typeface="Arial"/>
              <a:buChar char="-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" name="Google Shape;29;p11"/>
          <p:cNvSpPr txBox="1"/>
          <p:nvPr>
            <p:ph idx="2" type="body"/>
          </p:nvPr>
        </p:nvSpPr>
        <p:spPr>
          <a:xfrm>
            <a:off x="4648200" y="1252729"/>
            <a:ext cx="3886200" cy="50655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96240" lvl="1" marL="914400" marR="0" rtl="0" algn="l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981E32"/>
              </a:buClr>
              <a:buSzPts val="2640"/>
              <a:buFont typeface="Arial"/>
              <a:buChar char="•"/>
              <a:defRPr b="0" i="0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ts val="24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65760" lvl="3" marL="18288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ts val="216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0520" lvl="4" marL="22860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ts val="1920"/>
              <a:buFont typeface="Arial"/>
              <a:buChar char="-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 line headline">
  <p:cSld name="2 line headline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1252728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" y="934933"/>
            <a:ext cx="8685251" cy="202691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12"/>
          <p:cNvSpPr txBox="1"/>
          <p:nvPr>
            <p:ph idx="12" type="sldNum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72000" spcFirstLastPara="1" rIns="72000" wrap="square" tIns="576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4" name="Google Shape;34;p12"/>
          <p:cNvSpPr txBox="1"/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5" name="Google Shape;35;p12"/>
          <p:cNvSpPr/>
          <p:nvPr>
            <p:ph idx="2" type="pic"/>
          </p:nvPr>
        </p:nvSpPr>
        <p:spPr>
          <a:xfrm>
            <a:off x="3646488" y="1252728"/>
            <a:ext cx="2442340" cy="2481072"/>
          </a:xfrm>
          <a:prstGeom prst="rect">
            <a:avLst/>
          </a:prstGeom>
          <a:noFill/>
          <a:ln>
            <a:noFill/>
          </a:ln>
        </p:spPr>
      </p:sp>
      <p:sp>
        <p:nvSpPr>
          <p:cNvPr id="36" name="Google Shape;36;p12"/>
          <p:cNvSpPr/>
          <p:nvPr>
            <p:ph idx="3" type="pic"/>
          </p:nvPr>
        </p:nvSpPr>
        <p:spPr>
          <a:xfrm>
            <a:off x="3646488" y="3886200"/>
            <a:ext cx="2442340" cy="2432050"/>
          </a:xfrm>
          <a:prstGeom prst="rect">
            <a:avLst/>
          </a:prstGeom>
          <a:noFill/>
          <a:ln>
            <a:noFill/>
          </a:ln>
        </p:spPr>
      </p:sp>
      <p:sp>
        <p:nvSpPr>
          <p:cNvPr id="37" name="Google Shape;37;p12"/>
          <p:cNvSpPr/>
          <p:nvPr>
            <p:ph idx="4" type="pic"/>
          </p:nvPr>
        </p:nvSpPr>
        <p:spPr>
          <a:xfrm>
            <a:off x="6242954" y="1243584"/>
            <a:ext cx="2442340" cy="5065522"/>
          </a:xfrm>
          <a:prstGeom prst="rect">
            <a:avLst/>
          </a:prstGeom>
          <a:noFill/>
          <a:ln>
            <a:noFill/>
          </a:ln>
        </p:spPr>
      </p:sp>
      <p:sp>
        <p:nvSpPr>
          <p:cNvPr id="38" name="Google Shape;38;p12"/>
          <p:cNvSpPr txBox="1"/>
          <p:nvPr>
            <p:ph idx="1" type="body"/>
          </p:nvPr>
        </p:nvSpPr>
        <p:spPr>
          <a:xfrm>
            <a:off x="457200" y="1243584"/>
            <a:ext cx="3013075" cy="50655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96240" lvl="1" marL="914400" marR="0" rtl="0" algn="l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lt2"/>
              </a:buClr>
              <a:buSzPts val="2640"/>
              <a:buFont typeface="Arial"/>
              <a:buChar char="•"/>
              <a:defRPr b="0" i="0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65760" lvl="3" marL="18288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6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0520" lvl="4" marL="22860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920"/>
              <a:buFont typeface="Arial"/>
              <a:buChar char="-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and Chart on right">
  <p:cSld name="Content and Chart on righ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Google Shape;40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1252728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Google Shape;41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" y="934933"/>
            <a:ext cx="8685251" cy="202691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13"/>
          <p:cNvSpPr txBox="1"/>
          <p:nvPr>
            <p:ph idx="12" type="sldNum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72000" spcFirstLastPara="1" rIns="72000" wrap="square" tIns="576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3" name="Google Shape;43;p13"/>
          <p:cNvSpPr txBox="1"/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4" name="Google Shape;44;p13"/>
          <p:cNvSpPr/>
          <p:nvPr>
            <p:ph idx="2" type="chart"/>
          </p:nvPr>
        </p:nvSpPr>
        <p:spPr>
          <a:xfrm>
            <a:off x="6007100" y="1243584"/>
            <a:ext cx="2667000" cy="50655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lt2"/>
              </a:buClr>
              <a:buSzPts val="2640"/>
              <a:buFont typeface="Arial"/>
              <a:buChar char="•"/>
              <a:defRPr b="0" i="0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6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920"/>
              <a:buFont typeface="Arial"/>
              <a:buChar char="-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5" name="Google Shape;45;p13"/>
          <p:cNvSpPr txBox="1"/>
          <p:nvPr>
            <p:ph idx="1" type="body"/>
          </p:nvPr>
        </p:nvSpPr>
        <p:spPr>
          <a:xfrm>
            <a:off x="457200" y="1243584"/>
            <a:ext cx="5484812" cy="50655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96240" lvl="1" marL="914400" marR="0" rtl="0" algn="l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lt2"/>
              </a:buClr>
              <a:buSzPts val="2640"/>
              <a:buFont typeface="Arial"/>
              <a:buChar char="•"/>
              <a:defRPr b="0" i="0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65760" lvl="3" marL="18288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6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0520" lvl="4" marL="22860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920"/>
              <a:buFont typeface="Arial"/>
              <a:buChar char="-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">
  <p:cSld name="Divid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4"/>
          <p:cNvSpPr/>
          <p:nvPr>
            <p:ph idx="2" type="pic"/>
          </p:nvPr>
        </p:nvSpPr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48" name="Google Shape;48;p14"/>
          <p:cNvSpPr txBox="1"/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, and 2 Content" type="objAndTwoObj">
  <p:cSld name="OBJECT_AND_TWO_OBJECTS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1" name="Google Shape;51;p1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96240" lvl="1" marL="914400" marR="0" rtl="0" algn="l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lt2"/>
              </a:buClr>
              <a:buSzPts val="2640"/>
              <a:buFont typeface="Arial"/>
              <a:buChar char="•"/>
              <a:defRPr b="0" i="0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65760" lvl="3" marL="18288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6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0520" lvl="4" marL="22860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920"/>
              <a:buFont typeface="Arial"/>
              <a:buChar char="-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5"/>
          <p:cNvSpPr txBox="1"/>
          <p:nvPr>
            <p:ph idx="2" type="body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96240" lvl="1" marL="914400" marR="0" rtl="0" algn="l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lt2"/>
              </a:buClr>
              <a:buSzPts val="2640"/>
              <a:buFont typeface="Arial"/>
              <a:buChar char="•"/>
              <a:defRPr b="0" i="0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65760" lvl="3" marL="18288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6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0520" lvl="4" marL="22860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920"/>
              <a:buFont typeface="Arial"/>
              <a:buChar char="-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Google Shape;53;p15"/>
          <p:cNvSpPr txBox="1"/>
          <p:nvPr>
            <p:ph idx="3" type="body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96240" lvl="1" marL="914400" marR="0" rtl="0" algn="l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lt2"/>
              </a:buClr>
              <a:buSzPts val="2640"/>
              <a:buFont typeface="Arial"/>
              <a:buChar char="•"/>
              <a:defRPr b="0" i="0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65760" lvl="3" marL="18288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6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0520" lvl="4" marL="22860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920"/>
              <a:buFont typeface="Arial"/>
              <a:buChar char="-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4" name="Google Shape;54;p1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5" name="Google Shape;55;p1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6" name="Google Shape;56;p15"/>
          <p:cNvSpPr txBox="1"/>
          <p:nvPr>
            <p:ph idx="12" type="sldNum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72000" spcFirstLastPara="1" rIns="72000" wrap="square" tIns="57600">
            <a:noAutofit/>
          </a:bodyPr>
          <a:lstStyle>
            <a:lvl1pPr indent="0" lvl="0" marL="0" marR="0" algn="l">
              <a:spcBef>
                <a:spcPts val="0"/>
              </a:spcBef>
              <a:buNone/>
              <a:defRPr b="0" sz="11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spcBef>
                <a:spcPts val="0"/>
              </a:spcBef>
              <a:buNone/>
              <a:defRPr b="0" sz="11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spcBef>
                <a:spcPts val="0"/>
              </a:spcBef>
              <a:buNone/>
              <a:defRPr b="0" sz="11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spcBef>
                <a:spcPts val="0"/>
              </a:spcBef>
              <a:buNone/>
              <a:defRPr b="0" sz="11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spcBef>
                <a:spcPts val="0"/>
              </a:spcBef>
              <a:buNone/>
              <a:defRPr b="0" sz="11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spcBef>
                <a:spcPts val="0"/>
              </a:spcBef>
              <a:buNone/>
              <a:defRPr b="0" sz="11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spcBef>
                <a:spcPts val="0"/>
              </a:spcBef>
              <a:buNone/>
              <a:defRPr b="0" sz="11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spcBef>
                <a:spcPts val="0"/>
              </a:spcBef>
              <a:buNone/>
              <a:defRPr b="0" sz="11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spcBef>
                <a:spcPts val="0"/>
              </a:spcBef>
              <a:buNone/>
              <a:defRPr b="0" sz="11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6"/>
          <p:cNvSpPr txBox="1"/>
          <p:nvPr>
            <p:ph idx="12" type="sldNum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72000" spcFirstLastPara="1" rIns="72000" wrap="square" tIns="57600">
            <a:noAutofit/>
          </a:bodyPr>
          <a:lstStyle>
            <a:lvl1pPr indent="0" lvl="0" marL="0" marR="0" algn="l">
              <a:spcBef>
                <a:spcPts val="0"/>
              </a:spcBef>
              <a:buNone/>
              <a:defRPr b="0" sz="11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spcBef>
                <a:spcPts val="0"/>
              </a:spcBef>
              <a:buNone/>
              <a:defRPr b="0" sz="11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spcBef>
                <a:spcPts val="0"/>
              </a:spcBef>
              <a:buNone/>
              <a:defRPr b="0" sz="11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spcBef>
                <a:spcPts val="0"/>
              </a:spcBef>
              <a:buNone/>
              <a:defRPr b="0" sz="11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spcBef>
                <a:spcPts val="0"/>
              </a:spcBef>
              <a:buNone/>
              <a:defRPr b="0" sz="11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spcBef>
                <a:spcPts val="0"/>
              </a:spcBef>
              <a:buNone/>
              <a:defRPr b="0" sz="11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spcBef>
                <a:spcPts val="0"/>
              </a:spcBef>
              <a:buNone/>
              <a:defRPr b="0" sz="11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spcBef>
                <a:spcPts val="0"/>
              </a:spcBef>
              <a:buNone/>
              <a:defRPr b="0" sz="11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spcBef>
                <a:spcPts val="0"/>
              </a:spcBef>
              <a:buNone/>
              <a:defRPr b="0" sz="11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8"/>
          <p:cNvSpPr txBox="1"/>
          <p:nvPr>
            <p:ph idx="12" type="sldNum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72000" spcFirstLastPara="1" rIns="72000" wrap="square" tIns="576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Relationship Id="rId4" Type="http://schemas.openxmlformats.org/officeDocument/2006/relationships/image" Target="../media/image11.png"/><Relationship Id="rId5" Type="http://schemas.openxmlformats.org/officeDocument/2006/relationships/image" Target="../media/image5.png"/><Relationship Id="rId6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085d2ae899_0_14"/>
          <p:cNvSpPr txBox="1"/>
          <p:nvPr>
            <p:ph idx="12" type="sldNum"/>
          </p:nvPr>
        </p:nvSpPr>
        <p:spPr>
          <a:xfrm>
            <a:off x="8566150" y="6318251"/>
            <a:ext cx="318900" cy="53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72000" spcFirstLastPara="1" rIns="72000" wrap="square" tIns="57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000000"/>
                </a:solidFill>
              </a:rPr>
              <a:t>‹#›</a:t>
            </a:fld>
            <a:endParaRPr>
              <a:solidFill>
                <a:srgbClr val="000000"/>
              </a:solidFill>
            </a:endParaRPr>
          </a:p>
        </p:txBody>
      </p:sp>
      <p:sp>
        <p:nvSpPr>
          <p:cNvPr id="65" name="Google Shape;65;g3085d2ae899_0_14"/>
          <p:cNvSpPr txBox="1"/>
          <p:nvPr/>
        </p:nvSpPr>
        <p:spPr>
          <a:xfrm>
            <a:off x="3168600" y="76200"/>
            <a:ext cx="27624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g3085d2ae899_0_14"/>
          <p:cNvSpPr txBox="1"/>
          <p:nvPr/>
        </p:nvSpPr>
        <p:spPr>
          <a:xfrm>
            <a:off x="1870200" y="2199725"/>
            <a:ext cx="5359200" cy="24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/>
              <a:t>Q4 Upgrade Ladder</a:t>
            </a:r>
            <a:endParaRPr sz="3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R&amp;D Topics, Facilities, Demonstrations, Milestones, Timeline</a:t>
            </a:r>
            <a:endParaRPr sz="2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Barklow and Gessner</a:t>
            </a:r>
            <a:endParaRPr sz="20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3089a52ef4f_1_27"/>
          <p:cNvSpPr txBox="1"/>
          <p:nvPr>
            <p:ph idx="12" type="sldNum"/>
          </p:nvPr>
        </p:nvSpPr>
        <p:spPr>
          <a:xfrm>
            <a:off x="8566150" y="6318251"/>
            <a:ext cx="318900" cy="53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72000" spcFirstLastPara="1" rIns="72000" wrap="square" tIns="57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000000"/>
                </a:solidFill>
              </a:rPr>
              <a:t>‹#›</a:t>
            </a:fld>
            <a:endParaRPr>
              <a:solidFill>
                <a:srgbClr val="000000"/>
              </a:solidFill>
            </a:endParaRPr>
          </a:p>
        </p:txBody>
      </p:sp>
      <p:sp>
        <p:nvSpPr>
          <p:cNvPr id="185" name="Google Shape;185;g3089a52ef4f_1_27"/>
          <p:cNvSpPr txBox="1"/>
          <p:nvPr/>
        </p:nvSpPr>
        <p:spPr>
          <a:xfrm>
            <a:off x="3168600" y="76200"/>
            <a:ext cx="27624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g3089a52ef4f_1_27"/>
          <p:cNvSpPr txBox="1"/>
          <p:nvPr/>
        </p:nvSpPr>
        <p:spPr>
          <a:xfrm>
            <a:off x="576275" y="66675"/>
            <a:ext cx="6124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</a:rPr>
              <a:t>Session 2 (Saturday Afternoon)</a:t>
            </a:r>
            <a:endParaRPr/>
          </a:p>
        </p:txBody>
      </p:sp>
      <p:sp>
        <p:nvSpPr>
          <p:cNvPr id="187" name="Google Shape;187;g3089a52ef4f_1_27"/>
          <p:cNvSpPr txBox="1"/>
          <p:nvPr/>
        </p:nvSpPr>
        <p:spPr>
          <a:xfrm>
            <a:off x="568950" y="898525"/>
            <a:ext cx="8006100" cy="563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Prompt: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/>
              <a:t>How do we map R&amp;D activities onto facilities and demonstrators for the TeV scale?</a:t>
            </a:r>
            <a:r>
              <a:rPr lang="en-US" sz="1800"/>
              <a:t> 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Discussion: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/>
              <a:t>This may require R&amp;D that can only be performed at an existing LC facility (including HALHF).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/>
              <a:t>Specific challenges include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/>
              <a:t>Betatron radiation and radiation reaction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/>
              <a:t>Interstage optics strategy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/>
              <a:t>Plasma cell becomes comparable in size to betatron wavelength (like plasma lens)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/>
              <a:t>New BDS strategies . . .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/>
              <a:t>Topics related to γγ at 10 TeV. Need to understand e-e- vs </a:t>
            </a:r>
            <a:r>
              <a:rPr lang="en-US" sz="1800">
                <a:solidFill>
                  <a:schemeClr val="dk1"/>
                </a:solidFill>
              </a:rPr>
              <a:t>γγ lumi spectra: broad spectrum for multi-boson production versus peaked for heavy new particle studies.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3085d2ae899_0_48"/>
          <p:cNvSpPr txBox="1"/>
          <p:nvPr>
            <p:ph idx="12" type="sldNum"/>
          </p:nvPr>
        </p:nvSpPr>
        <p:spPr>
          <a:xfrm>
            <a:off x="8566150" y="6318251"/>
            <a:ext cx="318900" cy="53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72000" spcFirstLastPara="1" rIns="72000" wrap="square" tIns="57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000000"/>
                </a:solidFill>
              </a:rPr>
              <a:t>‹#›</a:t>
            </a:fld>
            <a:endParaRPr>
              <a:solidFill>
                <a:srgbClr val="000000"/>
              </a:solidFill>
            </a:endParaRPr>
          </a:p>
        </p:txBody>
      </p:sp>
      <p:sp>
        <p:nvSpPr>
          <p:cNvPr id="194" name="Google Shape;194;g3085d2ae899_0_48"/>
          <p:cNvSpPr txBox="1"/>
          <p:nvPr/>
        </p:nvSpPr>
        <p:spPr>
          <a:xfrm>
            <a:off x="3168600" y="76200"/>
            <a:ext cx="27624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g3085d2ae899_0_48"/>
          <p:cNvSpPr txBox="1"/>
          <p:nvPr/>
        </p:nvSpPr>
        <p:spPr>
          <a:xfrm>
            <a:off x="576275" y="66675"/>
            <a:ext cx="6124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</a:rPr>
              <a:t>Upgrade R&amp;D Table</a:t>
            </a:r>
            <a:endParaRPr/>
          </a:p>
        </p:txBody>
      </p:sp>
      <p:graphicFrame>
        <p:nvGraphicFramePr>
          <p:cNvPr id="196" name="Google Shape;196;g3085d2ae899_0_48"/>
          <p:cNvGraphicFramePr/>
          <p:nvPr/>
        </p:nvGraphicFramePr>
        <p:xfrm>
          <a:off x="1621725" y="17984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{51009AA6-6254-48D9-934C-E2A53A8A1BEF}</a:tableStyleId>
              </a:tblPr>
              <a:tblGrid>
                <a:gridCol w="1952050"/>
                <a:gridCol w="1952050"/>
                <a:gridCol w="19520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Facilities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Status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CFE2F3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Betatron radiation handling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HETBF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>
                          <a:solidFill>
                            <a:schemeClr val="dk1"/>
                          </a:solidFill>
                        </a:rPr>
                        <a:t>Betatron radiation reaction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dk1"/>
                          </a:solidFill>
                        </a:rPr>
                        <a:t>HETBF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Staging at high energy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dk1"/>
                          </a:solidFill>
                        </a:rPr>
                        <a:t>HETBF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Non-linear QED at Compton IP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HETBF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97" name="Google Shape;197;g3085d2ae899_0_48"/>
          <p:cNvSpPr txBox="1"/>
          <p:nvPr/>
        </p:nvSpPr>
        <p:spPr>
          <a:xfrm>
            <a:off x="1746850" y="661713"/>
            <a:ext cx="62109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1800"/>
              <a:t>Utilize test beam </a:t>
            </a:r>
            <a:r>
              <a:rPr lang="en-US" sz="1800"/>
              <a:t>facilities</a:t>
            </a:r>
            <a:r>
              <a:rPr lang="en-US" sz="1800"/>
              <a:t> associated with future HALHF and LC (Generic High-Energy Test Beam Facility HETBF)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3089a52ef4f_1_482"/>
          <p:cNvSpPr txBox="1"/>
          <p:nvPr>
            <p:ph idx="12" type="sldNum"/>
          </p:nvPr>
        </p:nvSpPr>
        <p:spPr>
          <a:xfrm>
            <a:off x="8566150" y="6318251"/>
            <a:ext cx="318900" cy="53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72000" spcFirstLastPara="1" rIns="72000" wrap="square" tIns="57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000000"/>
                </a:solidFill>
              </a:rPr>
              <a:t>‹#›</a:t>
            </a:fld>
            <a:endParaRPr>
              <a:solidFill>
                <a:srgbClr val="000000"/>
              </a:solidFill>
            </a:endParaRPr>
          </a:p>
        </p:txBody>
      </p:sp>
      <p:sp>
        <p:nvSpPr>
          <p:cNvPr id="204" name="Google Shape;204;g3089a52ef4f_1_482"/>
          <p:cNvSpPr txBox="1"/>
          <p:nvPr/>
        </p:nvSpPr>
        <p:spPr>
          <a:xfrm>
            <a:off x="3168600" y="76200"/>
            <a:ext cx="27624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g3089a52ef4f_1_482"/>
          <p:cNvSpPr txBox="1"/>
          <p:nvPr/>
        </p:nvSpPr>
        <p:spPr>
          <a:xfrm>
            <a:off x="576275" y="66675"/>
            <a:ext cx="6124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</a:rPr>
              <a:t>High Energy Test Beam Facility</a:t>
            </a:r>
            <a:endParaRPr/>
          </a:p>
        </p:txBody>
      </p:sp>
      <p:pic>
        <p:nvPicPr>
          <p:cNvPr id="206" name="Google Shape;206;g3089a52ef4f_1_4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0200" y="1178650"/>
            <a:ext cx="8839202" cy="297991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7" name="Google Shape;207;g3089a52ef4f_1_482"/>
          <p:cNvGrpSpPr/>
          <p:nvPr/>
        </p:nvGrpSpPr>
        <p:grpSpPr>
          <a:xfrm>
            <a:off x="3980400" y="2344908"/>
            <a:ext cx="2452112" cy="1743142"/>
            <a:chOff x="3980400" y="2344908"/>
            <a:chExt cx="2452112" cy="1743142"/>
          </a:xfrm>
        </p:grpSpPr>
        <p:sp>
          <p:nvSpPr>
            <p:cNvPr id="208" name="Google Shape;208;g3089a52ef4f_1_482"/>
            <p:cNvSpPr/>
            <p:nvPr/>
          </p:nvSpPr>
          <p:spPr>
            <a:xfrm rot="-2185212">
              <a:off x="5651631" y="2510111"/>
              <a:ext cx="710962" cy="469394"/>
            </a:xfrm>
            <a:prstGeom prst="ellipse">
              <a:avLst/>
            </a:prstGeom>
            <a:noFill/>
            <a:ln cap="flat" cmpd="sng" w="28575">
              <a:solidFill>
                <a:srgbClr val="9900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209" name="Google Shape;209;g3089a52ef4f_1_482"/>
            <p:cNvCxnSpPr>
              <a:stCxn id="208" idx="2"/>
            </p:cNvCxnSpPr>
            <p:nvPr/>
          </p:nvCxnSpPr>
          <p:spPr>
            <a:xfrm flipH="1">
              <a:off x="5044262" y="2955858"/>
              <a:ext cx="676800" cy="639600"/>
            </a:xfrm>
            <a:prstGeom prst="straightConnector1">
              <a:avLst/>
            </a:prstGeom>
            <a:noFill/>
            <a:ln cap="flat" cmpd="sng" w="28575">
              <a:solidFill>
                <a:srgbClr val="9900FF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sp>
          <p:nvSpPr>
            <p:cNvPr id="210" name="Google Shape;210;g3089a52ef4f_1_482"/>
            <p:cNvSpPr txBox="1"/>
            <p:nvPr/>
          </p:nvSpPr>
          <p:spPr>
            <a:xfrm>
              <a:off x="3980400" y="3595450"/>
              <a:ext cx="1950600" cy="492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000">
                  <a:solidFill>
                    <a:srgbClr val="9900FF"/>
                  </a:solidFill>
                </a:rPr>
                <a:t>HEBTF</a:t>
              </a:r>
              <a:endParaRPr b="1" sz="2000">
                <a:solidFill>
                  <a:srgbClr val="9900FF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3089a52ef4f_1_37"/>
          <p:cNvSpPr txBox="1"/>
          <p:nvPr>
            <p:ph idx="12" type="sldNum"/>
          </p:nvPr>
        </p:nvSpPr>
        <p:spPr>
          <a:xfrm>
            <a:off x="8566150" y="6318251"/>
            <a:ext cx="318900" cy="53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72000" spcFirstLastPara="1" rIns="72000" wrap="square" tIns="57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000000"/>
                </a:solidFill>
              </a:rPr>
              <a:t>‹#›</a:t>
            </a:fld>
            <a:endParaRPr>
              <a:solidFill>
                <a:srgbClr val="000000"/>
              </a:solidFill>
            </a:endParaRPr>
          </a:p>
        </p:txBody>
      </p:sp>
      <p:sp>
        <p:nvSpPr>
          <p:cNvPr id="217" name="Google Shape;217;g3089a52ef4f_1_37"/>
          <p:cNvSpPr txBox="1"/>
          <p:nvPr/>
        </p:nvSpPr>
        <p:spPr>
          <a:xfrm>
            <a:off x="576275" y="66675"/>
            <a:ext cx="6124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</a:rPr>
              <a:t>Pre-Workshop thoughts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"/>
          <p:cNvSpPr txBox="1"/>
          <p:nvPr>
            <p:ph idx="12" type="sldNum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72000" spcFirstLastPara="1" rIns="72000" wrap="square" tIns="57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000000"/>
                </a:solidFill>
              </a:rPr>
              <a:t>‹#›</a:t>
            </a:fld>
            <a:endParaRPr>
              <a:solidFill>
                <a:srgbClr val="000000"/>
              </a:solidFill>
            </a:endParaRPr>
          </a:p>
        </p:txBody>
      </p:sp>
      <p:sp>
        <p:nvSpPr>
          <p:cNvPr id="224" name="Google Shape;224;p3"/>
          <p:cNvSpPr txBox="1"/>
          <p:nvPr/>
        </p:nvSpPr>
        <p:spPr>
          <a:xfrm>
            <a:off x="1673388" y="1604435"/>
            <a:ext cx="5797200" cy="38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14313" lvl="0" marL="21431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</a:pPr>
            <a:r>
              <a:rPr lang="en-US" sz="13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Demonstrators</a:t>
            </a:r>
            <a:endParaRPr/>
          </a:p>
          <a:p>
            <a:pPr indent="-214312" lvl="1" marL="67151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</a:pPr>
            <a:r>
              <a:rPr b="0" i="0" lang="en-US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Stage 0:   Single plasma cell  EUPRAXIA  FEL   &lt; 10 GeV</a:t>
            </a:r>
            <a:endParaRPr/>
          </a:p>
          <a:p>
            <a:pPr indent="-214312" lvl="1" marL="67151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</a:pPr>
            <a:r>
              <a:rPr b="0" i="0" lang="en-US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Stage 1:  Multi-cell application SPARTA  ~ 50 GeV    </a:t>
            </a:r>
            <a:endParaRPr/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  (can SPARTA support R&amp;D for gam gam collisions</a:t>
            </a:r>
            <a:endParaRPr/>
          </a:p>
          <a:p>
            <a:pPr indent="-2857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</a:pPr>
            <a:r>
              <a:rPr b="0" i="0" lang="en-US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Joule/pulse soft-xray XFEL + focusing</a:t>
            </a:r>
            <a:endParaRPr/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28588" lvl="0" marL="21431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</a:pPr>
            <a:r>
              <a:t/>
            </a:r>
            <a:endParaRPr sz="13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4313" lvl="0" marL="21431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</a:pPr>
            <a:r>
              <a:rPr lang="en-US" sz="13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Staging: 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XCC Ecm=125 GeV</a:t>
            </a:r>
            <a:r>
              <a:rPr lang="en-US" sz="1350">
                <a:solidFill>
                  <a:schemeClr val="dk1"/>
                </a:solidFill>
              </a:rPr>
              <a:t>, </a:t>
            </a:r>
            <a:r>
              <a:rPr lang="en-US" sz="13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two 62 GeV PWFA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HALHF  Ecm</a:t>
            </a:r>
            <a:r>
              <a:rPr lang="en-US" sz="1350">
                <a:solidFill>
                  <a:schemeClr val="dk1"/>
                </a:solidFill>
              </a:rPr>
              <a:t>=250 GeV</a:t>
            </a:r>
            <a:r>
              <a:rPr lang="en-US" sz="13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500 GeV PWFA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</a:pPr>
            <a:r>
              <a:rPr lang="en-US" sz="13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XCC-specific R&amp;D</a:t>
            </a:r>
            <a:endParaRPr/>
          </a:p>
          <a:p>
            <a:pPr indent="-214312" lvl="1" marL="67151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</a:pPr>
            <a:r>
              <a:rPr b="0" i="0" lang="en-US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Beamline design:</a:t>
            </a:r>
            <a:endParaRPr/>
          </a:p>
          <a:p>
            <a:pPr indent="-214312" lvl="1" marL="67151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</a:pPr>
            <a:r>
              <a:rPr b="0" i="0" lang="en-US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XFEL e- beam extraction and transport</a:t>
            </a:r>
            <a:endParaRPr/>
          </a:p>
          <a:p>
            <a:pPr indent="-214312" lvl="1" marL="67151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</a:pPr>
            <a:r>
              <a:rPr b="0" i="0" lang="en-US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Round Beam Final Focus (Q3)</a:t>
            </a:r>
            <a:endParaRPr/>
          </a:p>
          <a:p>
            <a:pPr indent="-214312" lvl="1" marL="67151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</a:pPr>
            <a:r>
              <a:rPr b="0" i="0" lang="en-US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Detailed XCC-specific X-ray Focusing: KB mirrors? alternatives?</a:t>
            </a:r>
            <a:endParaRPr/>
          </a:p>
          <a:p>
            <a:pPr indent="-214312" lvl="1" marL="67151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</a:pPr>
            <a:r>
              <a:rPr b="0" i="0" lang="en-US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Integration of X-ray and electron focusing</a:t>
            </a:r>
            <a:endParaRPr/>
          </a:p>
          <a:p>
            <a:pPr indent="-214312" lvl="1" marL="67151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</a:pPr>
            <a:r>
              <a:rPr b="0" i="0" lang="en-US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Position and timing stability of Compton collision</a:t>
            </a:r>
            <a:endParaRPr/>
          </a:p>
        </p:txBody>
      </p:sp>
      <p:sp>
        <p:nvSpPr>
          <p:cNvPr id="225" name="Google Shape;225;p3"/>
          <p:cNvSpPr txBox="1"/>
          <p:nvPr/>
        </p:nvSpPr>
        <p:spPr>
          <a:xfrm>
            <a:off x="3168600" y="76200"/>
            <a:ext cx="27624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Google Shape;226;p3"/>
          <p:cNvSpPr txBox="1"/>
          <p:nvPr/>
        </p:nvSpPr>
        <p:spPr>
          <a:xfrm>
            <a:off x="576275" y="66675"/>
            <a:ext cx="6124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</a:rPr>
              <a:t>Demonstrators and Staging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306ee5b88e6_1_0"/>
          <p:cNvSpPr txBox="1"/>
          <p:nvPr>
            <p:ph idx="12" type="sldNum"/>
          </p:nvPr>
        </p:nvSpPr>
        <p:spPr>
          <a:xfrm>
            <a:off x="8566150" y="6318251"/>
            <a:ext cx="318900" cy="53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72000" spcFirstLastPara="1" rIns="72000" wrap="square" tIns="57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000000"/>
                </a:solidFill>
              </a:rPr>
              <a:t>‹#›</a:t>
            </a:fld>
            <a:endParaRPr>
              <a:solidFill>
                <a:srgbClr val="000000"/>
              </a:solidFill>
            </a:endParaRPr>
          </a:p>
        </p:txBody>
      </p:sp>
      <p:sp>
        <p:nvSpPr>
          <p:cNvPr id="233" name="Google Shape;233;g306ee5b88e6_1_0"/>
          <p:cNvSpPr txBox="1"/>
          <p:nvPr/>
        </p:nvSpPr>
        <p:spPr>
          <a:xfrm>
            <a:off x="576275" y="66675"/>
            <a:ext cx="6124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</a:rPr>
              <a:t>Milestones, Energy Scales and Timelines</a:t>
            </a:r>
            <a:endParaRPr/>
          </a:p>
        </p:txBody>
      </p:sp>
      <p:graphicFrame>
        <p:nvGraphicFramePr>
          <p:cNvPr id="234" name="Google Shape;234;g306ee5b88e6_1_0"/>
          <p:cNvGraphicFramePr/>
          <p:nvPr/>
        </p:nvGraphicFramePr>
        <p:xfrm>
          <a:off x="844600" y="7774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{51009AA6-6254-48D9-934C-E2A53A8A1BEF}</a:tableStyleId>
              </a:tblPr>
              <a:tblGrid>
                <a:gridCol w="1286925"/>
                <a:gridCol w="1286925"/>
                <a:gridCol w="1286925"/>
                <a:gridCol w="1286925"/>
                <a:gridCol w="1286925"/>
                <a:gridCol w="12869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Energy (GeV)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Tech/Concept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1-10 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10-100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100-1000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1000-3000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3000-10000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CFE2F3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FELs and single stage tech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FACET-II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AWAKE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>
                          <a:solidFill>
                            <a:schemeClr val="dk1"/>
                          </a:solidFill>
                        </a:rPr>
                        <a:t>EUPraxia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NLQED and multi-stage demo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SPARTA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XFEL R&amp;D for γγ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Higgs Factory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HALHF 250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XCC-plasma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EW-scale collider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HALHF 380-500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TeV-scale collider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Plasma</a:t>
                      </a:r>
                      <a:r>
                        <a:rPr lang="en-US"/>
                        <a:t> e</a:t>
                      </a:r>
                      <a:r>
                        <a:rPr baseline="30000" lang="en-US"/>
                        <a:t>+</a:t>
                      </a:r>
                      <a:r>
                        <a:rPr lang="en-US"/>
                        <a:t>e</a:t>
                      </a:r>
                      <a:r>
                        <a:rPr baseline="30000" lang="en-US"/>
                        <a:t>-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Plasma </a:t>
                      </a:r>
                      <a:r>
                        <a:rPr lang="en-US">
                          <a:solidFill>
                            <a:schemeClr val="dk1"/>
                          </a:solidFill>
                        </a:rPr>
                        <a:t>γγ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Multi-TeV collider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>
                          <a:solidFill>
                            <a:schemeClr val="dk1"/>
                          </a:solidFill>
                        </a:rPr>
                        <a:t>Plasma e</a:t>
                      </a:r>
                      <a:r>
                        <a:rPr baseline="30000" lang="en-US">
                          <a:solidFill>
                            <a:schemeClr val="dk1"/>
                          </a:solidFill>
                        </a:rPr>
                        <a:t>+</a:t>
                      </a:r>
                      <a:r>
                        <a:rPr lang="en-US">
                          <a:solidFill>
                            <a:schemeClr val="dk1"/>
                          </a:solidFill>
                        </a:rPr>
                        <a:t>e</a:t>
                      </a:r>
                      <a:r>
                        <a:rPr baseline="30000" lang="en-US">
                          <a:solidFill>
                            <a:schemeClr val="dk1"/>
                          </a:solidFill>
                        </a:rPr>
                        <a:t>-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>
                          <a:solidFill>
                            <a:schemeClr val="dk1"/>
                          </a:solidFill>
                        </a:rPr>
                        <a:t>Plasma γγ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Timeline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2024-2039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2030-2039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2040-2055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2050-2059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dk1"/>
                          </a:solidFill>
                        </a:rPr>
                        <a:t>2060–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089a52ef4f_1_491"/>
          <p:cNvSpPr txBox="1"/>
          <p:nvPr>
            <p:ph idx="12" type="sldNum"/>
          </p:nvPr>
        </p:nvSpPr>
        <p:spPr>
          <a:xfrm>
            <a:off x="8566150" y="6318251"/>
            <a:ext cx="318900" cy="53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72000" spcFirstLastPara="1" rIns="72000" wrap="square" tIns="57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000000"/>
                </a:solidFill>
              </a:rPr>
              <a:t>‹#›</a:t>
            </a:fld>
            <a:endParaRPr>
              <a:solidFill>
                <a:srgbClr val="000000"/>
              </a:solidFill>
            </a:endParaRPr>
          </a:p>
        </p:txBody>
      </p:sp>
      <p:sp>
        <p:nvSpPr>
          <p:cNvPr id="73" name="Google Shape;73;g3089a52ef4f_1_491"/>
          <p:cNvSpPr txBox="1"/>
          <p:nvPr/>
        </p:nvSpPr>
        <p:spPr>
          <a:xfrm>
            <a:off x="3168600" y="76200"/>
            <a:ext cx="27624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g3089a52ef4f_1_491"/>
          <p:cNvSpPr txBox="1"/>
          <p:nvPr/>
        </p:nvSpPr>
        <p:spPr>
          <a:xfrm>
            <a:off x="576275" y="66675"/>
            <a:ext cx="6124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</a:rPr>
              <a:t>Upgrade Ladder and Facility Evolution</a:t>
            </a:r>
            <a:endParaRPr/>
          </a:p>
        </p:txBody>
      </p:sp>
      <p:pic>
        <p:nvPicPr>
          <p:cNvPr id="75" name="Google Shape;75;g3089a52ef4f_1_491"/>
          <p:cNvPicPr preferRelativeResize="0"/>
          <p:nvPr/>
        </p:nvPicPr>
        <p:blipFill rotWithShape="1">
          <a:blip r:embed="rId3">
            <a:alphaModFix/>
          </a:blip>
          <a:srcRect b="0" l="23090" r="27863" t="0"/>
          <a:stretch/>
        </p:blipFill>
        <p:spPr>
          <a:xfrm>
            <a:off x="254900" y="898519"/>
            <a:ext cx="2762400" cy="563200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6" name="Google Shape;76;g3089a52ef4f_1_491"/>
          <p:cNvGrpSpPr/>
          <p:nvPr/>
        </p:nvGrpSpPr>
        <p:grpSpPr>
          <a:xfrm>
            <a:off x="5350525" y="4310126"/>
            <a:ext cx="1918800" cy="2497299"/>
            <a:chOff x="5350525" y="4310126"/>
            <a:chExt cx="1918800" cy="2497299"/>
          </a:xfrm>
        </p:grpSpPr>
        <p:pic>
          <p:nvPicPr>
            <p:cNvPr id="77" name="Google Shape;77;g3089a52ef4f_1_491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5350526" y="4310126"/>
              <a:ext cx="1918701" cy="191870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8" name="Google Shape;78;g3089a52ef4f_1_491"/>
            <p:cNvSpPr txBox="1"/>
            <p:nvPr/>
          </p:nvSpPr>
          <p:spPr>
            <a:xfrm>
              <a:off x="5350525" y="6253325"/>
              <a:ext cx="19188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/>
                <a:t>HOLE</a:t>
              </a:r>
              <a:endParaRPr sz="2400"/>
            </a:p>
          </p:txBody>
        </p:sp>
      </p:grpSp>
      <p:grpSp>
        <p:nvGrpSpPr>
          <p:cNvPr id="79" name="Google Shape;79;g3089a52ef4f_1_491"/>
          <p:cNvGrpSpPr/>
          <p:nvPr/>
        </p:nvGrpSpPr>
        <p:grpSpPr>
          <a:xfrm>
            <a:off x="3871475" y="3060227"/>
            <a:ext cx="4876800" cy="1122598"/>
            <a:chOff x="3871475" y="3060227"/>
            <a:chExt cx="4876800" cy="1122598"/>
          </a:xfrm>
        </p:grpSpPr>
        <p:pic>
          <p:nvPicPr>
            <p:cNvPr id="80" name="Google Shape;80;g3089a52ef4f_1_491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3871475" y="3060227"/>
              <a:ext cx="4876800" cy="6450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1" name="Google Shape;81;g3089a52ef4f_1_491"/>
            <p:cNvSpPr txBox="1"/>
            <p:nvPr/>
          </p:nvSpPr>
          <p:spPr>
            <a:xfrm>
              <a:off x="5350475" y="3628725"/>
              <a:ext cx="19188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/>
                <a:t>HALHF</a:t>
              </a:r>
              <a:endParaRPr sz="2400"/>
            </a:p>
          </p:txBody>
        </p:sp>
      </p:grpSp>
      <p:grpSp>
        <p:nvGrpSpPr>
          <p:cNvPr id="82" name="Google Shape;82;g3089a52ef4f_1_491"/>
          <p:cNvGrpSpPr/>
          <p:nvPr/>
        </p:nvGrpSpPr>
        <p:grpSpPr>
          <a:xfrm>
            <a:off x="3920125" y="1358574"/>
            <a:ext cx="4779502" cy="1503326"/>
            <a:chOff x="3920125" y="1358574"/>
            <a:chExt cx="4779502" cy="1503326"/>
          </a:xfrm>
        </p:grpSpPr>
        <p:pic>
          <p:nvPicPr>
            <p:cNvPr id="83" name="Google Shape;83;g3089a52ef4f_1_491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3920125" y="1358574"/>
              <a:ext cx="4779502" cy="9492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4" name="Google Shape;84;g3089a52ef4f_1_491"/>
            <p:cNvSpPr txBox="1"/>
            <p:nvPr/>
          </p:nvSpPr>
          <p:spPr>
            <a:xfrm>
              <a:off x="5350475" y="2307800"/>
              <a:ext cx="19188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/>
                <a:t>WHOLE</a:t>
              </a:r>
              <a:endParaRPr sz="2400"/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085d2ae899_0_23"/>
          <p:cNvSpPr txBox="1"/>
          <p:nvPr>
            <p:ph idx="12" type="sldNum"/>
          </p:nvPr>
        </p:nvSpPr>
        <p:spPr>
          <a:xfrm>
            <a:off x="8566150" y="6318251"/>
            <a:ext cx="318900" cy="53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72000" spcFirstLastPara="1" rIns="72000" wrap="square" tIns="57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000000"/>
                </a:solidFill>
              </a:rPr>
              <a:t>‹#›</a:t>
            </a:fld>
            <a:endParaRPr>
              <a:solidFill>
                <a:srgbClr val="000000"/>
              </a:solidFill>
            </a:endParaRPr>
          </a:p>
        </p:txBody>
      </p:sp>
      <p:sp>
        <p:nvSpPr>
          <p:cNvPr id="91" name="Google Shape;91;g3085d2ae899_0_23"/>
          <p:cNvSpPr txBox="1"/>
          <p:nvPr/>
        </p:nvSpPr>
        <p:spPr>
          <a:xfrm>
            <a:off x="3168600" y="76200"/>
            <a:ext cx="27624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g3085d2ae899_0_23"/>
          <p:cNvSpPr txBox="1"/>
          <p:nvPr/>
        </p:nvSpPr>
        <p:spPr>
          <a:xfrm>
            <a:off x="576275" y="66675"/>
            <a:ext cx="6124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</a:rPr>
              <a:t>Session 1 (Friday Afternoon)</a:t>
            </a:r>
            <a:endParaRPr/>
          </a:p>
        </p:txBody>
      </p:sp>
      <p:sp>
        <p:nvSpPr>
          <p:cNvPr id="93" name="Google Shape;93;g3085d2ae899_0_23"/>
          <p:cNvSpPr txBox="1"/>
          <p:nvPr/>
        </p:nvSpPr>
        <p:spPr>
          <a:xfrm>
            <a:off x="568950" y="898525"/>
            <a:ext cx="80061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Prompt: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/>
              <a:t>How do we map R&amp;D activities onto facilities and demonstrators for the HALHF upgrades? 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Discussion: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/>
              <a:t>Start with just R&amp;D activities and facilities needed for HALHF 250 CM.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/>
              <a:t>Continue with discussion of upgrades to 350 and 550 GeV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/>
              <a:t>Consider γγ upgrades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085d2ae899_0_0"/>
          <p:cNvSpPr txBox="1"/>
          <p:nvPr>
            <p:ph idx="12" type="sldNum"/>
          </p:nvPr>
        </p:nvSpPr>
        <p:spPr>
          <a:xfrm>
            <a:off x="8566150" y="6318251"/>
            <a:ext cx="318900" cy="53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72000" spcFirstLastPara="1" rIns="72000" wrap="square" tIns="57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000000"/>
                </a:solidFill>
              </a:rPr>
              <a:t>‹#›</a:t>
            </a:fld>
            <a:endParaRPr>
              <a:solidFill>
                <a:srgbClr val="000000"/>
              </a:solidFill>
            </a:endParaRPr>
          </a:p>
        </p:txBody>
      </p:sp>
      <p:sp>
        <p:nvSpPr>
          <p:cNvPr id="100" name="Google Shape;100;g3085d2ae899_0_0"/>
          <p:cNvSpPr txBox="1"/>
          <p:nvPr/>
        </p:nvSpPr>
        <p:spPr>
          <a:xfrm>
            <a:off x="576275" y="66675"/>
            <a:ext cx="6124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</a:rPr>
              <a:t>R&amp;D Topics and Facilities for Baseline HALHF</a:t>
            </a:r>
            <a:endParaRPr/>
          </a:p>
        </p:txBody>
      </p:sp>
      <p:graphicFrame>
        <p:nvGraphicFramePr>
          <p:cNvPr id="101" name="Google Shape;101;g3085d2ae899_0_0"/>
          <p:cNvGraphicFramePr/>
          <p:nvPr/>
        </p:nvGraphicFramePr>
        <p:xfrm>
          <a:off x="1674850" y="22417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{51009AA6-6254-48D9-934C-E2A53A8A1BEF}</a:tableStyleId>
              </a:tblPr>
              <a:tblGrid>
                <a:gridCol w="1952050"/>
                <a:gridCol w="1952050"/>
                <a:gridCol w="19520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Facilities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Status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CFE2F3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Single-stage high-quality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/>
                        <a:t>FlashForward, FACET-II 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On-going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Single-stage high-transformer ratio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FACET-II, AWA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>
                          <a:solidFill>
                            <a:schemeClr val="dk1"/>
                          </a:solidFill>
                        </a:rPr>
                        <a:t>On-going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Single-stage flat beam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AWA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dk1"/>
                          </a:solidFill>
                        </a:rPr>
                        <a:t>On-going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Staging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SPARTA, CLARA?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Concept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Rep rate (plasma cell tech)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dk1"/>
                          </a:solidFill>
                        </a:rPr>
                        <a:t>FlashForward, FACET-II, AWAKE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Physics investigations but no power handling yet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>
                          <a:solidFill>
                            <a:schemeClr val="dk1"/>
                          </a:solidFill>
                        </a:rPr>
                        <a:t>Rep rate (high-power handling)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dk1"/>
                          </a:solidFill>
                        </a:rPr>
                        <a:t>FlashForward, Higher-energy demo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Concept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02" name="Google Shape;102;g3085d2ae899_0_0"/>
          <p:cNvSpPr txBox="1"/>
          <p:nvPr/>
        </p:nvSpPr>
        <p:spPr>
          <a:xfrm>
            <a:off x="1779200" y="1006763"/>
            <a:ext cx="62109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Key accelerator physics challenges for HALHF:</a:t>
            </a:r>
            <a:endParaRPr sz="18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Staging of plasma cells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High-rep rate plasma cells with power handling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085d2ae899_0_7"/>
          <p:cNvSpPr txBox="1"/>
          <p:nvPr>
            <p:ph idx="12" type="sldNum"/>
          </p:nvPr>
        </p:nvSpPr>
        <p:spPr>
          <a:xfrm>
            <a:off x="8566150" y="6318251"/>
            <a:ext cx="318900" cy="53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72000" spcFirstLastPara="1" rIns="72000" wrap="square" tIns="57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000000"/>
                </a:solidFill>
              </a:rPr>
              <a:t>‹#›</a:t>
            </a:fld>
            <a:endParaRPr>
              <a:solidFill>
                <a:srgbClr val="000000"/>
              </a:solidFill>
            </a:endParaRPr>
          </a:p>
        </p:txBody>
      </p:sp>
      <p:sp>
        <p:nvSpPr>
          <p:cNvPr id="109" name="Google Shape;109;g3085d2ae899_0_7"/>
          <p:cNvSpPr txBox="1"/>
          <p:nvPr/>
        </p:nvSpPr>
        <p:spPr>
          <a:xfrm>
            <a:off x="576275" y="66675"/>
            <a:ext cx="6124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</a:rPr>
              <a:t>Facilities/Demonstrators vs Physics Opportunities</a:t>
            </a:r>
            <a:endParaRPr/>
          </a:p>
        </p:txBody>
      </p:sp>
      <p:graphicFrame>
        <p:nvGraphicFramePr>
          <p:cNvPr id="110" name="Google Shape;110;g3085d2ae899_0_7"/>
          <p:cNvGraphicFramePr/>
          <p:nvPr/>
        </p:nvGraphicFramePr>
        <p:xfrm>
          <a:off x="1340750" y="15023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{51009AA6-6254-48D9-934C-E2A53A8A1BEF}</a:tableStyleId>
              </a:tblPr>
              <a:tblGrid>
                <a:gridCol w="1703825"/>
                <a:gridCol w="1703825"/>
                <a:gridCol w="2145950"/>
                <a:gridCol w="1261700"/>
              </a:tblGrid>
              <a:tr h="588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R&amp;D Opportunities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Physics </a:t>
                      </a:r>
                      <a:r>
                        <a:rPr lang="en-US"/>
                        <a:t>Opportunities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Energy Scale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CFE2F3"/>
                    </a:solidFill>
                  </a:tcPr>
                </a:tc>
              </a:tr>
              <a:tr h="6123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O(100) MeV multi-stage demo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/>
                        <a:t>Staging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100 MeV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588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FlashForward with undulator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>
                          <a:solidFill>
                            <a:schemeClr val="dk1"/>
                          </a:solidFill>
                        </a:rPr>
                        <a:t>Beam quality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UV FEL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2 GeV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588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EuPRAXIA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Beam quality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XFEL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5 GeV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588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XFEL Energy Doubler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>
                          <a:solidFill>
                            <a:schemeClr val="dk1"/>
                          </a:solidFill>
                        </a:rPr>
                        <a:t>Beam quality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XFEL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10-20 GeV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588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SPARTA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Staging, Compton IP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NLQED, Muons for imaging, Dump physics?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50 GeV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588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SPARTA-XCC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>
                          <a:solidFill>
                            <a:schemeClr val="dk1"/>
                          </a:solidFill>
                        </a:rPr>
                        <a:t>HALHF rep rate, multi-bunch, ε,...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>
                          <a:solidFill>
                            <a:schemeClr val="dk1"/>
                          </a:solidFill>
                        </a:rPr>
                        <a:t>Higgs Factory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60+60 GeV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588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High-rep rate facility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Plasma stage power handling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e</a:t>
                      </a:r>
                      <a:r>
                        <a:rPr baseline="30000" lang="en-US"/>
                        <a:t>-</a:t>
                      </a:r>
                      <a:r>
                        <a:rPr lang="en-US"/>
                        <a:t>p</a:t>
                      </a:r>
                      <a:r>
                        <a:rPr baseline="30000" lang="en-US"/>
                        <a:t>+</a:t>
                      </a:r>
                      <a:r>
                        <a:rPr lang="en-US"/>
                        <a:t> collisions, beam dump physics, detector test beams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10-100 GeV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11" name="Google Shape;111;g3085d2ae899_0_7"/>
          <p:cNvSpPr txBox="1"/>
          <p:nvPr/>
        </p:nvSpPr>
        <p:spPr>
          <a:xfrm>
            <a:off x="1746850" y="661713"/>
            <a:ext cx="62109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Future facilities that can support R&amp;D while providing unique physics opportunities.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3085d2ae899_0_32"/>
          <p:cNvSpPr txBox="1"/>
          <p:nvPr>
            <p:ph idx="12" type="sldNum"/>
          </p:nvPr>
        </p:nvSpPr>
        <p:spPr>
          <a:xfrm>
            <a:off x="8566150" y="6318251"/>
            <a:ext cx="318900" cy="53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72000" spcFirstLastPara="1" rIns="72000" wrap="square" tIns="57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000000"/>
                </a:solidFill>
              </a:rPr>
              <a:t>‹#›</a:t>
            </a:fld>
            <a:endParaRPr>
              <a:solidFill>
                <a:srgbClr val="000000"/>
              </a:solidFill>
            </a:endParaRPr>
          </a:p>
        </p:txBody>
      </p:sp>
      <p:sp>
        <p:nvSpPr>
          <p:cNvPr id="118" name="Google Shape;118;g3085d2ae899_0_32"/>
          <p:cNvSpPr txBox="1"/>
          <p:nvPr/>
        </p:nvSpPr>
        <p:spPr>
          <a:xfrm>
            <a:off x="576275" y="66675"/>
            <a:ext cx="6124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</a:rPr>
              <a:t>R&amp;D Topics and Facilities for EW-Scale HALHF</a:t>
            </a:r>
            <a:endParaRPr/>
          </a:p>
        </p:txBody>
      </p:sp>
      <p:graphicFrame>
        <p:nvGraphicFramePr>
          <p:cNvPr id="119" name="Google Shape;119;g3085d2ae899_0_32"/>
          <p:cNvGraphicFramePr/>
          <p:nvPr/>
        </p:nvGraphicFramePr>
        <p:xfrm>
          <a:off x="1643925" y="282696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{51009AA6-6254-48D9-934C-E2A53A8A1BEF}</a:tableStyleId>
              </a:tblPr>
              <a:tblGrid>
                <a:gridCol w="1952050"/>
                <a:gridCol w="2994775"/>
                <a:gridCol w="9093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Facilities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Status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CFE2F3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Joule-class XFEL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/>
                        <a:t>LCLS? Eu XFEL?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Concept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Compton IP demonstrator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FACET-II, LUXE, SPARTA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Concept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High-gradient positron linac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dk1"/>
                          </a:solidFill>
                        </a:rPr>
                        <a:t>AWA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Concept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γγ demonstrator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>
                          <a:solidFill>
                            <a:schemeClr val="dk1"/>
                          </a:solidFill>
                        </a:rPr>
                        <a:t>LC facility 2nd IP, </a:t>
                      </a:r>
                      <a:r>
                        <a:rPr lang="en-US">
                          <a:solidFill>
                            <a:schemeClr val="dk1"/>
                          </a:solidFill>
                        </a:rPr>
                        <a:t>SPARTA upgrade with two linacs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Concept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High-energy staging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dk1"/>
                          </a:solidFill>
                        </a:rPr>
                        <a:t>LC Test Beam facility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Concept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20" name="Google Shape;120;g3085d2ae899_0_32"/>
          <p:cNvSpPr txBox="1"/>
          <p:nvPr/>
        </p:nvSpPr>
        <p:spPr>
          <a:xfrm>
            <a:off x="1746850" y="661713"/>
            <a:ext cx="6210900" cy="193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EW-Scale HALHF includes γγ at 125 GeV and 380 GeV and </a:t>
            </a:r>
            <a:r>
              <a:rPr lang="en-US" sz="1800"/>
              <a:t>asymmetric</a:t>
            </a:r>
            <a:r>
              <a:rPr lang="en-US" sz="1800"/>
              <a:t> e</a:t>
            </a:r>
            <a:r>
              <a:rPr baseline="30000" lang="en-US" sz="1800"/>
              <a:t>+</a:t>
            </a:r>
            <a:r>
              <a:rPr lang="en-US" sz="1800"/>
              <a:t>e</a:t>
            </a:r>
            <a:r>
              <a:rPr baseline="30000" lang="en-US" sz="1800"/>
              <a:t>-</a:t>
            </a:r>
            <a:r>
              <a:rPr lang="en-US" sz="1800"/>
              <a:t> at 350 GeV and 550 GeV.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Key accelerator physics challenges for EW-Scale HALHF:</a:t>
            </a:r>
            <a:endParaRPr sz="18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Joule-class XFEL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Demonstrator for Compton IP with conversion to gammas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High-gradient positron linac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089a52ef4f_1_0"/>
          <p:cNvSpPr txBox="1"/>
          <p:nvPr>
            <p:ph idx="12" type="sldNum"/>
          </p:nvPr>
        </p:nvSpPr>
        <p:spPr>
          <a:xfrm>
            <a:off x="8566150" y="6318251"/>
            <a:ext cx="318900" cy="53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72000" spcFirstLastPara="1" rIns="72000" wrap="square" tIns="57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000000"/>
                </a:solidFill>
              </a:rPr>
              <a:t>‹#›</a:t>
            </a:fld>
            <a:endParaRPr>
              <a:solidFill>
                <a:srgbClr val="000000"/>
              </a:solidFill>
            </a:endParaRPr>
          </a:p>
        </p:txBody>
      </p:sp>
      <p:sp>
        <p:nvSpPr>
          <p:cNvPr id="127" name="Google Shape;127;g3089a52ef4f_1_0"/>
          <p:cNvSpPr txBox="1"/>
          <p:nvPr/>
        </p:nvSpPr>
        <p:spPr>
          <a:xfrm>
            <a:off x="576275" y="66675"/>
            <a:ext cx="6124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</a:rPr>
              <a:t>Upgrades</a:t>
            </a:r>
            <a:r>
              <a:rPr lang="en-US" sz="1800">
                <a:solidFill>
                  <a:schemeClr val="dk1"/>
                </a:solidFill>
              </a:rPr>
              <a:t> for EW-Scale HALHF and LC Facility</a:t>
            </a:r>
            <a:endParaRPr/>
          </a:p>
        </p:txBody>
      </p:sp>
      <p:graphicFrame>
        <p:nvGraphicFramePr>
          <p:cNvPr id="128" name="Google Shape;128;g3089a52ef4f_1_0"/>
          <p:cNvGraphicFramePr/>
          <p:nvPr/>
        </p:nvGraphicFramePr>
        <p:xfrm>
          <a:off x="1643925" y="22590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{51009AA6-6254-48D9-934C-E2A53A8A1BEF}</a:tableStyleId>
              </a:tblPr>
              <a:tblGrid>
                <a:gridCol w="1952050"/>
                <a:gridCol w="2994775"/>
                <a:gridCol w="9093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Option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Status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CFE2F3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LC Upgrade for 350 and 550 GeV </a:t>
                      </a:r>
                      <a:r>
                        <a:rPr lang="en-US">
                          <a:solidFill>
                            <a:schemeClr val="dk1"/>
                          </a:solidFill>
                        </a:rPr>
                        <a:t>asym.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/>
                        <a:t>HALHF-like upgrade for electron arm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Concept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HALHF upgrade to 550 GeV asym.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Energy upgrade for positron arm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>
                          <a:solidFill>
                            <a:schemeClr val="dk1"/>
                          </a:solidFill>
                        </a:rPr>
                        <a:t>Concept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>
                          <a:solidFill>
                            <a:schemeClr val="dk1"/>
                          </a:solidFill>
                        </a:rPr>
                        <a:t>HALHF upgrade to 380 GeV and 550 GeV γγ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dk1"/>
                          </a:solidFill>
                        </a:rPr>
                        <a:t>“Double” HALHF and add XFEL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>
                          <a:solidFill>
                            <a:schemeClr val="dk1"/>
                          </a:solidFill>
                        </a:rPr>
                        <a:t>Concept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SPARTA-XCC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dk1"/>
                          </a:solidFill>
                        </a:rPr>
                        <a:t>SPARTA upgrade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>
                          <a:solidFill>
                            <a:schemeClr val="dk1"/>
                          </a:solidFill>
                        </a:rPr>
                        <a:t>Concept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29" name="Google Shape;129;g3089a52ef4f_1_0"/>
          <p:cNvSpPr txBox="1"/>
          <p:nvPr/>
        </p:nvSpPr>
        <p:spPr>
          <a:xfrm>
            <a:off x="1746850" y="661713"/>
            <a:ext cx="62109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EW-Scale HALHF and LC Facility includes γγ at 125 GeV and 380 GeV and asymmetric e</a:t>
            </a:r>
            <a:r>
              <a:rPr baseline="30000" lang="en-US" sz="1800"/>
              <a:t>+</a:t>
            </a:r>
            <a:r>
              <a:rPr lang="en-US" sz="1800"/>
              <a:t>e</a:t>
            </a:r>
            <a:r>
              <a:rPr baseline="30000" lang="en-US" sz="1800"/>
              <a:t>-</a:t>
            </a:r>
            <a:r>
              <a:rPr lang="en-US" sz="1800"/>
              <a:t> at 350 GeV and 550 GeV.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089a52ef4f_1_11"/>
          <p:cNvSpPr txBox="1"/>
          <p:nvPr>
            <p:ph idx="12" type="sldNum"/>
          </p:nvPr>
        </p:nvSpPr>
        <p:spPr>
          <a:xfrm>
            <a:off x="8566150" y="6318251"/>
            <a:ext cx="318900" cy="53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72000" spcFirstLastPara="1" rIns="72000" wrap="square" tIns="57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000000"/>
                </a:solidFill>
              </a:rPr>
              <a:t>‹#›</a:t>
            </a:fld>
            <a:endParaRPr>
              <a:solidFill>
                <a:srgbClr val="000000"/>
              </a:solidFill>
            </a:endParaRPr>
          </a:p>
        </p:txBody>
      </p:sp>
      <p:sp>
        <p:nvSpPr>
          <p:cNvPr id="136" name="Google Shape;136;g3089a52ef4f_1_11"/>
          <p:cNvSpPr txBox="1"/>
          <p:nvPr/>
        </p:nvSpPr>
        <p:spPr>
          <a:xfrm>
            <a:off x="576275" y="66675"/>
            <a:ext cx="6124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</a:rPr>
              <a:t>SPARTA to SPARTA-XCC Upgrade</a:t>
            </a:r>
            <a:endParaRPr/>
          </a:p>
        </p:txBody>
      </p:sp>
      <p:sp>
        <p:nvSpPr>
          <p:cNvPr id="137" name="Google Shape;137;g3089a52ef4f_1_11"/>
          <p:cNvSpPr txBox="1"/>
          <p:nvPr/>
        </p:nvSpPr>
        <p:spPr>
          <a:xfrm>
            <a:off x="1714500" y="1136163"/>
            <a:ext cx="6210900" cy="209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</a:rPr>
              <a:t>SPARTA upgrade to γγ XCC</a:t>
            </a:r>
            <a:endParaRPr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US">
                <a:solidFill>
                  <a:schemeClr val="dk1"/>
                </a:solidFill>
              </a:rPr>
              <a:t>Two accelerators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US">
                <a:solidFill>
                  <a:schemeClr val="dk1"/>
                </a:solidFill>
              </a:rPr>
              <a:t>50 GeV -&gt; 62.5 GeV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US">
                <a:solidFill>
                  <a:schemeClr val="dk1"/>
                </a:solidFill>
              </a:rPr>
              <a:t>0.2 nC -&gt;1.0 nC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US">
                <a:solidFill>
                  <a:schemeClr val="dk1"/>
                </a:solidFill>
              </a:rPr>
              <a:t>10 Hz -&gt; 100 Hz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US">
                <a:solidFill>
                  <a:schemeClr val="dk1"/>
                </a:solidFill>
              </a:rPr>
              <a:t>10  mm-mrad -&gt; 0.2 mm-mrad, 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US">
                <a:solidFill>
                  <a:schemeClr val="dk1"/>
                </a:solidFill>
              </a:rPr>
              <a:t>1 bunch/train -&gt; 100 bunches/train</a:t>
            </a:r>
            <a:endParaRPr sz="18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3089a52ef4f_1_19"/>
          <p:cNvSpPr txBox="1"/>
          <p:nvPr>
            <p:ph idx="12" type="sldNum"/>
          </p:nvPr>
        </p:nvSpPr>
        <p:spPr>
          <a:xfrm>
            <a:off x="8566150" y="6318251"/>
            <a:ext cx="318900" cy="53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72000" spcFirstLastPara="1" rIns="72000" wrap="square" tIns="57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000000"/>
                </a:solidFill>
              </a:rPr>
              <a:t>‹#›</a:t>
            </a:fld>
            <a:endParaRPr>
              <a:solidFill>
                <a:srgbClr val="000000"/>
              </a:solidFill>
            </a:endParaRPr>
          </a:p>
        </p:txBody>
      </p:sp>
      <p:sp>
        <p:nvSpPr>
          <p:cNvPr id="144" name="Google Shape;144;g3089a52ef4f_1_19"/>
          <p:cNvSpPr txBox="1"/>
          <p:nvPr/>
        </p:nvSpPr>
        <p:spPr>
          <a:xfrm>
            <a:off x="3168600" y="76200"/>
            <a:ext cx="27624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g3089a52ef4f_1_19"/>
          <p:cNvSpPr txBox="1"/>
          <p:nvPr/>
        </p:nvSpPr>
        <p:spPr>
          <a:xfrm>
            <a:off x="576275" y="66675"/>
            <a:ext cx="6124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</a:rPr>
              <a:t>Homework for R&amp;D and EW Scale Upgrades</a:t>
            </a:r>
            <a:endParaRPr/>
          </a:p>
        </p:txBody>
      </p:sp>
      <p:sp>
        <p:nvSpPr>
          <p:cNvPr id="146" name="Google Shape;146;g3089a52ef4f_1_19"/>
          <p:cNvSpPr txBox="1"/>
          <p:nvPr/>
        </p:nvSpPr>
        <p:spPr>
          <a:xfrm>
            <a:off x="568950" y="898525"/>
            <a:ext cx="8006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-US" sz="2400"/>
              <a:t>Consolidate</a:t>
            </a:r>
            <a:r>
              <a:rPr lang="en-US" sz="2400"/>
              <a:t> tables and add timelines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-US" sz="2400"/>
              <a:t>SPARTA-&gt;XCC details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-US" sz="2400"/>
              <a:t>LC Facility Test Beam options</a:t>
            </a:r>
            <a:endParaRPr sz="2400"/>
          </a:p>
        </p:txBody>
      </p:sp>
      <p:grpSp>
        <p:nvGrpSpPr>
          <p:cNvPr id="147" name="Google Shape;147;g3089a52ef4f_1_19"/>
          <p:cNvGrpSpPr/>
          <p:nvPr/>
        </p:nvGrpSpPr>
        <p:grpSpPr>
          <a:xfrm>
            <a:off x="4285129" y="3006602"/>
            <a:ext cx="2480144" cy="1728853"/>
            <a:chOff x="4526679" y="1857800"/>
            <a:chExt cx="2480144" cy="1728853"/>
          </a:xfrm>
        </p:grpSpPr>
        <p:sp>
          <p:nvSpPr>
            <p:cNvPr id="148" name="Google Shape;148;g3089a52ef4f_1_19"/>
            <p:cNvSpPr/>
            <p:nvPr/>
          </p:nvSpPr>
          <p:spPr>
            <a:xfrm>
              <a:off x="4849302" y="3079475"/>
              <a:ext cx="1958400" cy="133500"/>
            </a:xfrm>
            <a:prstGeom prst="rect">
              <a:avLst/>
            </a:prstGeom>
            <a:solidFill>
              <a:srgbClr val="0E945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49" name="Google Shape;149;g3089a52ef4f_1_19"/>
            <p:cNvGrpSpPr/>
            <p:nvPr/>
          </p:nvGrpSpPr>
          <p:grpSpPr>
            <a:xfrm>
              <a:off x="4526679" y="1857800"/>
              <a:ext cx="2480144" cy="1728853"/>
              <a:chOff x="4526679" y="1857800"/>
              <a:chExt cx="2480144" cy="1728853"/>
            </a:xfrm>
          </p:grpSpPr>
          <p:grpSp>
            <p:nvGrpSpPr>
              <p:cNvPr id="150" name="Google Shape;150;g3089a52ef4f_1_19"/>
              <p:cNvGrpSpPr/>
              <p:nvPr/>
            </p:nvGrpSpPr>
            <p:grpSpPr>
              <a:xfrm>
                <a:off x="4808316" y="2800065"/>
                <a:ext cx="92400" cy="411825"/>
                <a:chOff x="845575" y="2563700"/>
                <a:chExt cx="92400" cy="411825"/>
              </a:xfrm>
            </p:grpSpPr>
            <p:cxnSp>
              <p:nvCxnSpPr>
                <p:cNvPr id="151" name="Google Shape;151;g3089a52ef4f_1_19"/>
                <p:cNvCxnSpPr/>
                <p:nvPr/>
              </p:nvCxnSpPr>
              <p:spPr>
                <a:xfrm>
                  <a:off x="891775" y="2616125"/>
                  <a:ext cx="0" cy="3594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sp>
              <p:nvSpPr>
                <p:cNvPr id="152" name="Google Shape;152;g3089a52ef4f_1_19"/>
                <p:cNvSpPr/>
                <p:nvPr/>
              </p:nvSpPr>
              <p:spPr>
                <a:xfrm>
                  <a:off x="845575" y="2563700"/>
                  <a:ext cx="92400" cy="924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53" name="Google Shape;153;g3089a52ef4f_1_19"/>
              <p:cNvSpPr txBox="1"/>
              <p:nvPr/>
            </p:nvSpPr>
            <p:spPr>
              <a:xfrm>
                <a:off x="4526679" y="3215253"/>
                <a:ext cx="692700" cy="371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b="1" lang="en-US" sz="1200">
                    <a:latin typeface="Roboto"/>
                    <a:ea typeface="Roboto"/>
                    <a:cs typeface="Roboto"/>
                    <a:sym typeface="Roboto"/>
                  </a:rPr>
                  <a:t>2040</a:t>
                </a:r>
                <a:endParaRPr b="1" sz="1200"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154" name="Google Shape;154;g3089a52ef4f_1_19"/>
              <p:cNvSpPr txBox="1"/>
              <p:nvPr/>
            </p:nvSpPr>
            <p:spPr>
              <a:xfrm>
                <a:off x="4753223" y="1857800"/>
                <a:ext cx="2253600" cy="943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800">
                    <a:latin typeface="Roboto"/>
                    <a:ea typeface="Roboto"/>
                    <a:cs typeface="Roboto"/>
                    <a:sym typeface="Roboto"/>
                  </a:rPr>
                  <a:t>Construction</a:t>
                </a:r>
                <a:endParaRPr b="1" sz="800"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800"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lang="en-US" sz="800">
                    <a:latin typeface="Roboto"/>
                    <a:ea typeface="Roboto"/>
                    <a:cs typeface="Roboto"/>
                    <a:sym typeface="Roboto"/>
                  </a:rPr>
                  <a:t>Building things</a:t>
                </a:r>
                <a:endParaRPr b="1" sz="800"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</p:grpSp>
      <p:grpSp>
        <p:nvGrpSpPr>
          <p:cNvPr id="155" name="Google Shape;155;g3089a52ef4f_1_19"/>
          <p:cNvGrpSpPr/>
          <p:nvPr/>
        </p:nvGrpSpPr>
        <p:grpSpPr>
          <a:xfrm>
            <a:off x="6194260" y="3851398"/>
            <a:ext cx="2721140" cy="1735654"/>
            <a:chOff x="6435810" y="2702596"/>
            <a:chExt cx="2721140" cy="1735654"/>
          </a:xfrm>
        </p:grpSpPr>
        <p:sp>
          <p:nvSpPr>
            <p:cNvPr id="156" name="Google Shape;156;g3089a52ef4f_1_19"/>
            <p:cNvSpPr/>
            <p:nvPr/>
          </p:nvSpPr>
          <p:spPr>
            <a:xfrm>
              <a:off x="6807650" y="3079475"/>
              <a:ext cx="2349300" cy="133500"/>
            </a:xfrm>
            <a:prstGeom prst="rect">
              <a:avLst/>
            </a:prstGeom>
            <a:solidFill>
              <a:srgbClr val="08563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57" name="Google Shape;157;g3089a52ef4f_1_19"/>
            <p:cNvGrpSpPr/>
            <p:nvPr/>
          </p:nvGrpSpPr>
          <p:grpSpPr>
            <a:xfrm>
              <a:off x="6435810" y="2702596"/>
              <a:ext cx="2494563" cy="1735654"/>
              <a:chOff x="6435810" y="2702596"/>
              <a:chExt cx="2494563" cy="1735654"/>
            </a:xfrm>
          </p:grpSpPr>
          <p:grpSp>
            <p:nvGrpSpPr>
              <p:cNvPr id="158" name="Google Shape;158;g3089a52ef4f_1_19"/>
              <p:cNvGrpSpPr/>
              <p:nvPr/>
            </p:nvGrpSpPr>
            <p:grpSpPr>
              <a:xfrm rot="10800000">
                <a:off x="6760035" y="3079467"/>
                <a:ext cx="92400" cy="411825"/>
                <a:chOff x="2070100" y="2563700"/>
                <a:chExt cx="92400" cy="411825"/>
              </a:xfrm>
            </p:grpSpPr>
            <p:cxnSp>
              <p:nvCxnSpPr>
                <p:cNvPr id="159" name="Google Shape;159;g3089a52ef4f_1_19"/>
                <p:cNvCxnSpPr/>
                <p:nvPr/>
              </p:nvCxnSpPr>
              <p:spPr>
                <a:xfrm>
                  <a:off x="2116300" y="2616125"/>
                  <a:ext cx="0" cy="3594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sp>
              <p:nvSpPr>
                <p:cNvPr id="160" name="Google Shape;160;g3089a52ef4f_1_19"/>
                <p:cNvSpPr/>
                <p:nvPr/>
              </p:nvSpPr>
              <p:spPr>
                <a:xfrm>
                  <a:off x="2070100" y="2563700"/>
                  <a:ext cx="92400" cy="924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61" name="Google Shape;161;g3089a52ef4f_1_19"/>
              <p:cNvSpPr txBox="1"/>
              <p:nvPr/>
            </p:nvSpPr>
            <p:spPr>
              <a:xfrm>
                <a:off x="6435810" y="2702596"/>
                <a:ext cx="745800" cy="371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b="1" lang="en-US" sz="1200">
                    <a:latin typeface="Roboto"/>
                    <a:ea typeface="Roboto"/>
                    <a:cs typeface="Roboto"/>
                    <a:sym typeface="Roboto"/>
                  </a:rPr>
                  <a:t>2045</a:t>
                </a:r>
                <a:endParaRPr b="1" sz="1200"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162" name="Google Shape;162;g3089a52ef4f_1_19"/>
              <p:cNvSpPr txBox="1"/>
              <p:nvPr/>
            </p:nvSpPr>
            <p:spPr>
              <a:xfrm>
                <a:off x="6676773" y="3494450"/>
                <a:ext cx="2253600" cy="943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800">
                    <a:latin typeface="Roboto"/>
                    <a:ea typeface="Roboto"/>
                    <a:cs typeface="Roboto"/>
                    <a:sym typeface="Roboto"/>
                  </a:rPr>
                  <a:t>Utilization</a:t>
                </a:r>
                <a:endParaRPr b="1" sz="800"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800"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lang="en-US" sz="800">
                    <a:latin typeface="Roboto"/>
                    <a:ea typeface="Roboto"/>
                    <a:cs typeface="Roboto"/>
                    <a:sym typeface="Roboto"/>
                  </a:rPr>
                  <a:t>Colliding things</a:t>
                </a:r>
                <a:endParaRPr b="1" sz="800"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</p:grpSp>
      <p:grpSp>
        <p:nvGrpSpPr>
          <p:cNvPr id="163" name="Google Shape;163;g3089a52ef4f_1_19"/>
          <p:cNvGrpSpPr/>
          <p:nvPr/>
        </p:nvGrpSpPr>
        <p:grpSpPr>
          <a:xfrm>
            <a:off x="254441" y="3006602"/>
            <a:ext cx="2580731" cy="1728863"/>
            <a:chOff x="495991" y="1857800"/>
            <a:chExt cx="2580731" cy="1728863"/>
          </a:xfrm>
        </p:grpSpPr>
        <p:sp>
          <p:nvSpPr>
            <p:cNvPr id="164" name="Google Shape;164;g3089a52ef4f_1_19"/>
            <p:cNvSpPr/>
            <p:nvPr/>
          </p:nvSpPr>
          <p:spPr>
            <a:xfrm>
              <a:off x="932600" y="3079475"/>
              <a:ext cx="1958400" cy="133500"/>
            </a:xfrm>
            <a:prstGeom prst="rect">
              <a:avLst/>
            </a:prstGeom>
            <a:solidFill>
              <a:srgbClr val="0E945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65" name="Google Shape;165;g3089a52ef4f_1_19"/>
            <p:cNvGrpSpPr/>
            <p:nvPr/>
          </p:nvGrpSpPr>
          <p:grpSpPr>
            <a:xfrm>
              <a:off x="495991" y="1857800"/>
              <a:ext cx="2580731" cy="1728863"/>
              <a:chOff x="495991" y="1857800"/>
              <a:chExt cx="2580731" cy="1728863"/>
            </a:xfrm>
          </p:grpSpPr>
          <p:sp>
            <p:nvSpPr>
              <p:cNvPr id="166" name="Google Shape;166;g3089a52ef4f_1_19"/>
              <p:cNvSpPr txBox="1"/>
              <p:nvPr/>
            </p:nvSpPr>
            <p:spPr>
              <a:xfrm>
                <a:off x="495991" y="3215263"/>
                <a:ext cx="871200" cy="371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b="1" lang="en-US" sz="1200">
                    <a:latin typeface="Roboto"/>
                    <a:ea typeface="Roboto"/>
                    <a:cs typeface="Roboto"/>
                    <a:sym typeface="Roboto"/>
                  </a:rPr>
                  <a:t>2024</a:t>
                </a:r>
                <a:endParaRPr b="1" sz="1200"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grpSp>
            <p:nvGrpSpPr>
              <p:cNvPr id="167" name="Google Shape;167;g3089a52ef4f_1_19"/>
              <p:cNvGrpSpPr/>
              <p:nvPr/>
            </p:nvGrpSpPr>
            <p:grpSpPr>
              <a:xfrm>
                <a:off x="881025" y="2800065"/>
                <a:ext cx="92400" cy="411825"/>
                <a:chOff x="845575" y="2563700"/>
                <a:chExt cx="92400" cy="411825"/>
              </a:xfrm>
            </p:grpSpPr>
            <p:cxnSp>
              <p:nvCxnSpPr>
                <p:cNvPr id="168" name="Google Shape;168;g3089a52ef4f_1_19"/>
                <p:cNvCxnSpPr/>
                <p:nvPr/>
              </p:nvCxnSpPr>
              <p:spPr>
                <a:xfrm>
                  <a:off x="891775" y="2616125"/>
                  <a:ext cx="0" cy="3594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sp>
              <p:nvSpPr>
                <p:cNvPr id="169" name="Google Shape;169;g3089a52ef4f_1_19"/>
                <p:cNvSpPr/>
                <p:nvPr/>
              </p:nvSpPr>
              <p:spPr>
                <a:xfrm>
                  <a:off x="845575" y="2563700"/>
                  <a:ext cx="92400" cy="924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70" name="Google Shape;170;g3089a52ef4f_1_19"/>
              <p:cNvSpPr txBox="1"/>
              <p:nvPr/>
            </p:nvSpPr>
            <p:spPr>
              <a:xfrm>
                <a:off x="823122" y="1857800"/>
                <a:ext cx="2253600" cy="943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800">
                    <a:latin typeface="Roboto"/>
                    <a:ea typeface="Roboto"/>
                    <a:cs typeface="Roboto"/>
                    <a:sym typeface="Roboto"/>
                  </a:rPr>
                  <a:t>Concepts</a:t>
                </a:r>
                <a:endParaRPr b="1" sz="800"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800"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lang="en-US" sz="800">
                    <a:latin typeface="Roboto"/>
                    <a:ea typeface="Roboto"/>
                    <a:cs typeface="Roboto"/>
                    <a:sym typeface="Roboto"/>
                  </a:rPr>
                  <a:t>Big thoughts</a:t>
                </a:r>
                <a:endParaRPr b="1" sz="800"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</p:grpSp>
      <p:grpSp>
        <p:nvGrpSpPr>
          <p:cNvPr id="171" name="Google Shape;171;g3089a52ef4f_1_19"/>
          <p:cNvGrpSpPr/>
          <p:nvPr/>
        </p:nvGrpSpPr>
        <p:grpSpPr>
          <a:xfrm>
            <a:off x="2284045" y="3851398"/>
            <a:ext cx="2501355" cy="1735654"/>
            <a:chOff x="2525595" y="2702596"/>
            <a:chExt cx="2501355" cy="1735654"/>
          </a:xfrm>
        </p:grpSpPr>
        <p:sp>
          <p:nvSpPr>
            <p:cNvPr id="172" name="Google Shape;172;g3089a52ef4f_1_19"/>
            <p:cNvSpPr/>
            <p:nvPr/>
          </p:nvSpPr>
          <p:spPr>
            <a:xfrm>
              <a:off x="2890952" y="3079475"/>
              <a:ext cx="1958400" cy="133500"/>
            </a:xfrm>
            <a:prstGeom prst="rect">
              <a:avLst/>
            </a:prstGeom>
            <a:solidFill>
              <a:srgbClr val="08563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73" name="Google Shape;173;g3089a52ef4f_1_19"/>
            <p:cNvGrpSpPr/>
            <p:nvPr/>
          </p:nvGrpSpPr>
          <p:grpSpPr>
            <a:xfrm>
              <a:off x="2525595" y="2702596"/>
              <a:ext cx="2501355" cy="1735654"/>
              <a:chOff x="2525595" y="2702596"/>
              <a:chExt cx="2501355" cy="1735654"/>
            </a:xfrm>
          </p:grpSpPr>
          <p:sp>
            <p:nvSpPr>
              <p:cNvPr id="174" name="Google Shape;174;g3089a52ef4f_1_19"/>
              <p:cNvSpPr txBox="1"/>
              <p:nvPr/>
            </p:nvSpPr>
            <p:spPr>
              <a:xfrm>
                <a:off x="2525595" y="2702596"/>
                <a:ext cx="745800" cy="371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b="1" lang="en-US" sz="1200">
                    <a:latin typeface="Roboto"/>
                    <a:ea typeface="Roboto"/>
                    <a:cs typeface="Roboto"/>
                    <a:sym typeface="Roboto"/>
                  </a:rPr>
                  <a:t>2030</a:t>
                </a:r>
                <a:endParaRPr b="1" sz="1200"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grpSp>
            <p:nvGrpSpPr>
              <p:cNvPr id="175" name="Google Shape;175;g3089a52ef4f_1_19"/>
              <p:cNvGrpSpPr/>
              <p:nvPr/>
            </p:nvGrpSpPr>
            <p:grpSpPr>
              <a:xfrm rot="10800000">
                <a:off x="2849073" y="3079467"/>
                <a:ext cx="92400" cy="411825"/>
                <a:chOff x="2070100" y="2563700"/>
                <a:chExt cx="92400" cy="411825"/>
              </a:xfrm>
            </p:grpSpPr>
            <p:cxnSp>
              <p:nvCxnSpPr>
                <p:cNvPr id="176" name="Google Shape;176;g3089a52ef4f_1_19"/>
                <p:cNvCxnSpPr/>
                <p:nvPr/>
              </p:nvCxnSpPr>
              <p:spPr>
                <a:xfrm>
                  <a:off x="2116300" y="2616125"/>
                  <a:ext cx="0" cy="3594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sp>
              <p:nvSpPr>
                <p:cNvPr id="177" name="Google Shape;177;g3089a52ef4f_1_19"/>
                <p:cNvSpPr/>
                <p:nvPr/>
              </p:nvSpPr>
              <p:spPr>
                <a:xfrm>
                  <a:off x="2070100" y="2563700"/>
                  <a:ext cx="92400" cy="924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78" name="Google Shape;178;g3089a52ef4f_1_19"/>
              <p:cNvSpPr txBox="1"/>
              <p:nvPr/>
            </p:nvSpPr>
            <p:spPr>
              <a:xfrm>
                <a:off x="2773350" y="3494450"/>
                <a:ext cx="2253600" cy="943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800">
                    <a:latin typeface="Roboto"/>
                    <a:ea typeface="Roboto"/>
                    <a:cs typeface="Roboto"/>
                    <a:sym typeface="Roboto"/>
                  </a:rPr>
                  <a:t>Demos</a:t>
                </a:r>
                <a:endParaRPr b="1" sz="800"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800"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lang="en-US" sz="800">
                    <a:latin typeface="Roboto"/>
                    <a:ea typeface="Roboto"/>
                    <a:cs typeface="Roboto"/>
                    <a:sym typeface="Roboto"/>
                  </a:rPr>
                  <a:t>Doing things</a:t>
                </a:r>
                <a:endParaRPr b="1" sz="800"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Blank">
  <a:themeElements>
    <a:clrScheme name="SLAC_RevisedPalette_2012">
      <a:dk1>
        <a:srgbClr val="000000"/>
      </a:dk1>
      <a:lt1>
        <a:srgbClr val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2020-10-01T22:20:27Z</dcterms:created>
</cp:coreProperties>
</file>