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75" r:id="rId1"/>
  </p:sldMasterIdLst>
  <p:notesMasterIdLst>
    <p:notesMasterId r:id="rId12"/>
  </p:notesMasterIdLst>
  <p:sldIdLst>
    <p:sldId id="309" r:id="rId2"/>
    <p:sldId id="620" r:id="rId3"/>
    <p:sldId id="614" r:id="rId4"/>
    <p:sldId id="632" r:id="rId5"/>
    <p:sldId id="633" r:id="rId6"/>
    <p:sldId id="616" r:id="rId7"/>
    <p:sldId id="636" r:id="rId8"/>
    <p:sldId id="629" r:id="rId9"/>
    <p:sldId id="623" r:id="rId10"/>
    <p:sldId id="637"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42093"/>
    <a:srgbClr val="232670"/>
    <a:srgbClr val="C1BFFD"/>
    <a:srgbClr val="DDE6F3"/>
    <a:srgbClr val="545D90"/>
    <a:srgbClr val="ECF2DE"/>
    <a:srgbClr val="F2DDDB"/>
    <a:srgbClr val="F9FF86"/>
    <a:srgbClr val="EB008C"/>
    <a:srgbClr val="FF40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462" autoAdjust="0"/>
    <p:restoredTop sz="96408" autoAdjust="0"/>
  </p:normalViewPr>
  <p:slideViewPr>
    <p:cSldViewPr snapToGrid="0" snapToObjects="1">
      <p:cViewPr varScale="1">
        <p:scale>
          <a:sx n="121" d="100"/>
          <a:sy n="121" d="100"/>
        </p:scale>
        <p:origin x="176" y="320"/>
      </p:cViewPr>
      <p:guideLst/>
    </p:cSldViewPr>
  </p:slideViewPr>
  <p:outlineViewPr>
    <p:cViewPr>
      <p:scale>
        <a:sx n="33" d="100"/>
        <a:sy n="33" d="100"/>
      </p:scale>
      <p:origin x="0" y="-11706"/>
    </p:cViewPr>
  </p:outlineViewPr>
  <p:notesTextViewPr>
    <p:cViewPr>
      <p:scale>
        <a:sx n="1" d="1"/>
        <a:sy n="1" d="1"/>
      </p:scale>
      <p:origin x="0" y="0"/>
    </p:cViewPr>
  </p:notesTextViewPr>
  <p:sorterViewPr>
    <p:cViewPr varScale="1">
      <p:scale>
        <a:sx n="100" d="100"/>
        <a:sy n="100" d="100"/>
      </p:scale>
      <p:origin x="0" y="0"/>
    </p:cViewPr>
  </p:sorterViewPr>
  <p:notesViewPr>
    <p:cSldViewPr snapToGrid="0" snapToObjects="1">
      <p:cViewPr varScale="1">
        <p:scale>
          <a:sx n="48" d="100"/>
          <a:sy n="48" d="100"/>
        </p:scale>
        <p:origin x="2664" y="5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F8F3527-BB28-884B-A511-C22C3DCF5453}" type="datetimeFigureOut">
              <a:rPr lang="en-US" smtClean="0"/>
              <a:t>10/6/24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BF1341-3AFE-B447-A831-9671D6A7009B}" type="slidenum">
              <a:rPr lang="en-US" smtClean="0"/>
              <a:t>‹#›</a:t>
            </a:fld>
            <a:endParaRPr lang="en-US"/>
          </a:p>
        </p:txBody>
      </p:sp>
    </p:spTree>
    <p:extLst>
      <p:ext uri="{BB962C8B-B14F-4D97-AF65-F5344CB8AC3E}">
        <p14:creationId xmlns:p14="http://schemas.microsoft.com/office/powerpoint/2010/main" val="10985407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212271" y="2866618"/>
            <a:ext cx="4317562" cy="4317562"/>
          </a:xfrm>
          <a:prstGeom prst="rect">
            <a:avLst/>
          </a:prstGeom>
        </p:spPr>
      </p:pic>
      <p:pic>
        <p:nvPicPr>
          <p:cNvPr id="4" name="Picture 3"/>
          <p:cNvPicPr>
            <a:picLocks noChangeAspect="1"/>
          </p:cNvPicPr>
          <p:nvPr/>
        </p:nvPicPr>
        <p:blipFill>
          <a:blip r:embed="rId3"/>
          <a:stretch>
            <a:fillRect/>
          </a:stretch>
        </p:blipFill>
        <p:spPr>
          <a:xfrm>
            <a:off x="0" y="0"/>
            <a:ext cx="12192000" cy="1282700"/>
          </a:xfrm>
          <a:prstGeom prst="rect">
            <a:avLst/>
          </a:prstGeom>
        </p:spPr>
      </p:pic>
      <p:sp>
        <p:nvSpPr>
          <p:cNvPr id="2" name="Title 1"/>
          <p:cNvSpPr>
            <a:spLocks noGrp="1"/>
          </p:cNvSpPr>
          <p:nvPr>
            <p:ph type="ctrTitle" hasCustomPrompt="1"/>
          </p:nvPr>
        </p:nvSpPr>
        <p:spPr>
          <a:xfrm>
            <a:off x="443181" y="505595"/>
            <a:ext cx="10583064" cy="617838"/>
          </a:xfrm>
        </p:spPr>
        <p:txBody>
          <a:bodyPr anchor="b">
            <a:noAutofit/>
          </a:bodyPr>
          <a:lstStyle>
            <a:lvl1pPr algn="l">
              <a:defRPr sz="3000" b="1" cap="none" baseline="0">
                <a:latin typeface="Arial" charset="0"/>
              </a:defRPr>
            </a:lvl1pPr>
          </a:lstStyle>
          <a:p>
            <a:r>
              <a:rPr lang="en-US" dirty="0"/>
              <a:t>Title Here</a:t>
            </a:r>
          </a:p>
        </p:txBody>
      </p:sp>
      <p:sp>
        <p:nvSpPr>
          <p:cNvPr id="3" name="Subtitle 2"/>
          <p:cNvSpPr>
            <a:spLocks noGrp="1"/>
          </p:cNvSpPr>
          <p:nvPr>
            <p:ph type="subTitle" idx="1" hasCustomPrompt="1"/>
          </p:nvPr>
        </p:nvSpPr>
        <p:spPr>
          <a:xfrm>
            <a:off x="443182" y="1720793"/>
            <a:ext cx="5875975" cy="3246670"/>
          </a:xfrm>
        </p:spPr>
        <p:txBody>
          <a:bodyPr>
            <a:normAutofit/>
          </a:bodyPr>
          <a:lstStyle>
            <a:lvl1pPr marL="0" indent="0" algn="l">
              <a:lnSpc>
                <a:spcPct val="100000"/>
              </a:lnSpc>
              <a:buNone/>
              <a:defRPr sz="2200" baseline="0">
                <a:solidFill>
                  <a:schemeClr val="accent1"/>
                </a:solidFill>
                <a:latin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 Here</a:t>
            </a:r>
          </a:p>
        </p:txBody>
      </p:sp>
      <p:sp>
        <p:nvSpPr>
          <p:cNvPr id="15" name="Text Placeholder 14"/>
          <p:cNvSpPr>
            <a:spLocks noGrp="1"/>
          </p:cNvSpPr>
          <p:nvPr>
            <p:ph type="body" sz="quarter" idx="14" hasCustomPrompt="1"/>
          </p:nvPr>
        </p:nvSpPr>
        <p:spPr>
          <a:xfrm>
            <a:off x="443182" y="5126730"/>
            <a:ext cx="5875975" cy="420862"/>
          </a:xfrm>
        </p:spPr>
        <p:txBody>
          <a:bodyPr>
            <a:normAutofit/>
          </a:bodyPr>
          <a:lstStyle>
            <a:lvl1pPr marL="0" indent="0">
              <a:buFontTx/>
              <a:buNone/>
              <a:defRPr sz="2200" baseline="0">
                <a:solidFill>
                  <a:schemeClr val="accent6"/>
                </a:solidFill>
              </a:defRPr>
            </a:lvl1pPr>
          </a:lstStyle>
          <a:p>
            <a:pPr lvl="0"/>
            <a:r>
              <a:rPr lang="en-US" dirty="0"/>
              <a:t>Author</a:t>
            </a:r>
          </a:p>
        </p:txBody>
      </p:sp>
      <p:pic>
        <p:nvPicPr>
          <p:cNvPr id="6" name="Picture 5"/>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43181" y="6178121"/>
            <a:ext cx="1948205" cy="630895"/>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9511392" y="6434371"/>
            <a:ext cx="1622935" cy="272421"/>
          </a:xfrm>
          <a:prstGeom prst="rect">
            <a:avLst/>
          </a:prstGeom>
        </p:spPr>
      </p:pic>
      <p:pic>
        <p:nvPicPr>
          <p:cNvPr id="8" name="Picture 7"/>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11364686" y="6425551"/>
            <a:ext cx="506186" cy="339956"/>
          </a:xfrm>
          <a:prstGeom prst="rect">
            <a:avLst/>
          </a:prstGeom>
        </p:spPr>
      </p:pic>
      <p:sp>
        <p:nvSpPr>
          <p:cNvPr id="14" name="Picture Placeholder 13"/>
          <p:cNvSpPr>
            <a:spLocks noGrp="1"/>
          </p:cNvSpPr>
          <p:nvPr>
            <p:ph type="pic" sz="quarter" idx="15"/>
          </p:nvPr>
        </p:nvSpPr>
        <p:spPr>
          <a:xfrm>
            <a:off x="6572250" y="1720850"/>
            <a:ext cx="5619750" cy="3840163"/>
          </a:xfrm>
          <a:solidFill>
            <a:schemeClr val="accent2"/>
          </a:solidFill>
        </p:spPr>
        <p:txBody>
          <a:bodyPr/>
          <a:lstStyle/>
          <a:p>
            <a:r>
              <a:rPr lang="en-US"/>
              <a:t>Click icon to add picture</a:t>
            </a:r>
          </a:p>
        </p:txBody>
      </p:sp>
      <p:pic>
        <p:nvPicPr>
          <p:cNvPr id="12" name="Picture 11"/>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212271" y="2866618"/>
            <a:ext cx="4317562" cy="4317562"/>
          </a:xfrm>
          <a:prstGeom prst="rect">
            <a:avLst/>
          </a:prstGeom>
        </p:spPr>
      </p:pic>
      <p:pic>
        <p:nvPicPr>
          <p:cNvPr id="13" name="Picture 12"/>
          <p:cNvPicPr>
            <a:picLocks noChangeAspect="1"/>
          </p:cNvPicPr>
          <p:nvPr userDrawn="1"/>
        </p:nvPicPr>
        <p:blipFill>
          <a:blip r:embed="rId3"/>
          <a:stretch>
            <a:fillRect/>
          </a:stretch>
        </p:blipFill>
        <p:spPr>
          <a:xfrm>
            <a:off x="0" y="0"/>
            <a:ext cx="12192000" cy="1282700"/>
          </a:xfrm>
          <a:prstGeom prst="rect">
            <a:avLst/>
          </a:prstGeom>
        </p:spPr>
      </p:pic>
      <p:pic>
        <p:nvPicPr>
          <p:cNvPr id="16" name="Picture 15"/>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443181" y="6178121"/>
            <a:ext cx="1948205" cy="630895"/>
          </a:xfrm>
          <a:prstGeom prst="rect">
            <a:avLst/>
          </a:prstGeom>
        </p:spPr>
      </p:pic>
      <p:pic>
        <p:nvPicPr>
          <p:cNvPr id="17" name="Picture 16"/>
          <p:cNvPicPr>
            <a:picLocks noChangeAspect="1"/>
          </p:cNvPicPr>
          <p:nvPr userDrawn="1"/>
        </p:nvPicPr>
        <p:blipFill>
          <a:blip r:embed="rId5" cstate="print">
            <a:extLst>
              <a:ext uri="{28A0092B-C50C-407E-A947-70E740481C1C}">
                <a14:useLocalDpi xmlns:a14="http://schemas.microsoft.com/office/drawing/2010/main"/>
              </a:ext>
            </a:extLst>
          </a:blip>
          <a:stretch>
            <a:fillRect/>
          </a:stretch>
        </p:blipFill>
        <p:spPr>
          <a:xfrm>
            <a:off x="9511392" y="6434371"/>
            <a:ext cx="1622935" cy="272421"/>
          </a:xfrm>
          <a:prstGeom prst="rect">
            <a:avLst/>
          </a:prstGeom>
        </p:spPr>
      </p:pic>
      <p:pic>
        <p:nvPicPr>
          <p:cNvPr id="18" name="Picture 17"/>
          <p:cNvPicPr>
            <a:picLocks noChangeAspect="1"/>
          </p:cNvPicPr>
          <p:nvPr userDrawn="1"/>
        </p:nvPicPr>
        <p:blipFill>
          <a:blip r:embed="rId6" cstate="print">
            <a:extLst>
              <a:ext uri="{28A0092B-C50C-407E-A947-70E740481C1C}">
                <a14:useLocalDpi xmlns:a14="http://schemas.microsoft.com/office/drawing/2010/main"/>
              </a:ext>
            </a:extLst>
          </a:blip>
          <a:stretch>
            <a:fillRect/>
          </a:stretch>
        </p:blipFill>
        <p:spPr>
          <a:xfrm>
            <a:off x="11364686" y="6425551"/>
            <a:ext cx="506186" cy="339956"/>
          </a:xfrm>
          <a:prstGeom prst="rect">
            <a:avLst/>
          </a:prstGeom>
        </p:spPr>
      </p:pic>
      <p:sp>
        <p:nvSpPr>
          <p:cNvPr id="19" name="Text Placeholder 4"/>
          <p:cNvSpPr>
            <a:spLocks noGrp="1"/>
          </p:cNvSpPr>
          <p:nvPr>
            <p:ph type="body" sz="quarter" idx="16" hasCustomPrompt="1"/>
          </p:nvPr>
        </p:nvSpPr>
        <p:spPr>
          <a:xfrm>
            <a:off x="3651306" y="5563165"/>
            <a:ext cx="5745192" cy="910001"/>
          </a:xfrm>
        </p:spPr>
        <p:txBody>
          <a:bodyPr>
            <a:noAutofit/>
          </a:bodyPr>
          <a:lstStyle>
            <a:lvl1pPr marL="0" indent="0">
              <a:buNone/>
              <a:defRPr/>
            </a:lvl1pPr>
          </a:lstStyle>
          <a:p>
            <a:pPr algn="ctr"/>
            <a:r>
              <a:rPr lang="en-US" sz="1800" dirty="0"/>
              <a:t>AAC workshop</a:t>
            </a:r>
          </a:p>
          <a:p>
            <a:pPr algn="ctr"/>
            <a:r>
              <a:rPr lang="en-US" sz="1800" dirty="0"/>
              <a:t>July of 2024</a:t>
            </a:r>
          </a:p>
        </p:txBody>
      </p:sp>
    </p:spTree>
    <p:extLst>
      <p:ext uri="{BB962C8B-B14F-4D97-AF65-F5344CB8AC3E}">
        <p14:creationId xmlns:p14="http://schemas.microsoft.com/office/powerpoint/2010/main" val="4291861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ntent Layout 1">
    <p:spTree>
      <p:nvGrpSpPr>
        <p:cNvPr id="1" name=""/>
        <p:cNvGrpSpPr/>
        <p:nvPr/>
      </p:nvGrpSpPr>
      <p:grpSpPr>
        <a:xfrm>
          <a:off x="0" y="0"/>
          <a:ext cx="0" cy="0"/>
          <a:chOff x="0" y="0"/>
          <a:chExt cx="0" cy="0"/>
        </a:xfrm>
      </p:grpSpPr>
      <p:sp>
        <p:nvSpPr>
          <p:cNvPr id="2" name="Title 1"/>
          <p:cNvSpPr>
            <a:spLocks noGrp="1"/>
          </p:cNvSpPr>
          <p:nvPr>
            <p:ph type="title"/>
          </p:nvPr>
        </p:nvSpPr>
        <p:spPr>
          <a:xfrm>
            <a:off x="411892" y="240539"/>
            <a:ext cx="11285837"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411892" y="966055"/>
            <a:ext cx="11285837" cy="5381694"/>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9" name="Straight Connector 8"/>
          <p:cNvCxnSpPr/>
          <p:nvPr/>
        </p:nvCxnSpPr>
        <p:spPr>
          <a:xfrm>
            <a:off x="-16475" y="735987"/>
            <a:ext cx="12208476"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0352310" y="6387401"/>
            <a:ext cx="1428001" cy="462435"/>
          </a:xfrm>
          <a:prstGeom prst="rect">
            <a:avLst/>
          </a:prstGeom>
        </p:spPr>
      </p:pic>
      <p:cxnSp>
        <p:nvCxnSpPr>
          <p:cNvPr id="10" name="Straight Connector 9"/>
          <p:cNvCxnSpPr/>
          <p:nvPr userDrawn="1"/>
        </p:nvCxnSpPr>
        <p:spPr>
          <a:xfrm>
            <a:off x="-16475" y="735987"/>
            <a:ext cx="12208476"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352310" y="6387401"/>
            <a:ext cx="1428001" cy="462435"/>
          </a:xfrm>
          <a:prstGeom prst="rect">
            <a:avLst/>
          </a:prstGeom>
        </p:spPr>
      </p:pic>
      <p:sp>
        <p:nvSpPr>
          <p:cNvPr id="12" name="Footer Placeholder 11"/>
          <p:cNvSpPr>
            <a:spLocks noGrp="1"/>
          </p:cNvSpPr>
          <p:nvPr>
            <p:ph type="ftr" sz="quarter" idx="11"/>
          </p:nvPr>
        </p:nvSpPr>
        <p:spPr>
          <a:xfrm>
            <a:off x="-2" y="6477539"/>
            <a:ext cx="2438401" cy="365125"/>
          </a:xfrm>
        </p:spPr>
        <p:txBody>
          <a:bodyPr/>
          <a:lstStyle>
            <a:lvl1pPr>
              <a:defRPr>
                <a:solidFill>
                  <a:schemeClr val="tx1"/>
                </a:solidFill>
              </a:defRPr>
            </a:lvl1pPr>
          </a:lstStyle>
          <a:p>
            <a:r>
              <a:rPr lang="en-US" dirty="0"/>
              <a:t>HALHF Workshop 2024, A. Seryi</a:t>
            </a:r>
          </a:p>
        </p:txBody>
      </p:sp>
      <p:sp>
        <p:nvSpPr>
          <p:cNvPr id="13" name="Slide Number Placeholder 12"/>
          <p:cNvSpPr>
            <a:spLocks noGrp="1"/>
          </p:cNvSpPr>
          <p:nvPr>
            <p:ph type="sldNum" sz="quarter" idx="12"/>
          </p:nvPr>
        </p:nvSpPr>
        <p:spPr>
          <a:xfrm>
            <a:off x="4676142" y="6477539"/>
            <a:ext cx="2743200" cy="365125"/>
          </a:xfrm>
        </p:spPr>
        <p:txBody>
          <a:bodyPr/>
          <a:lstStyle>
            <a:lvl1pPr>
              <a:defRPr>
                <a:solidFill>
                  <a:srgbClr val="002060"/>
                </a:solidFill>
              </a:defRPr>
            </a:lvl1pPr>
          </a:lstStyle>
          <a:p>
            <a:fld id="{07E1C93C-5050-FC42-8F10-D22D4F119D13}" type="slidenum">
              <a:rPr lang="en-US" smtClean="0"/>
              <a:pPr/>
              <a:t>‹#›</a:t>
            </a:fld>
            <a:endParaRPr lang="en-US" dirty="0"/>
          </a:p>
        </p:txBody>
      </p:sp>
    </p:spTree>
    <p:extLst>
      <p:ext uri="{BB962C8B-B14F-4D97-AF65-F5344CB8AC3E}">
        <p14:creationId xmlns:p14="http://schemas.microsoft.com/office/powerpoint/2010/main" val="416396372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859973" y="6356352"/>
            <a:ext cx="2928257"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r>
              <a:rPr lang="en-US" dirty="0"/>
              <a:t>HALHF Workshop 2024</a:t>
            </a:r>
          </a:p>
        </p:txBody>
      </p:sp>
      <p:sp>
        <p:nvSpPr>
          <p:cNvPr id="6" name="Slide Number Placeholder 5"/>
          <p:cNvSpPr>
            <a:spLocks noGrp="1"/>
          </p:cNvSpPr>
          <p:nvPr>
            <p:ph type="sldNum" sz="quarter" idx="4"/>
          </p:nvPr>
        </p:nvSpPr>
        <p:spPr>
          <a:xfrm>
            <a:off x="5072747" y="6356352"/>
            <a:ext cx="27432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spTree>
    <p:extLst>
      <p:ext uri="{BB962C8B-B14F-4D97-AF65-F5344CB8AC3E}">
        <p14:creationId xmlns:p14="http://schemas.microsoft.com/office/powerpoint/2010/main" val="1848581623"/>
      </p:ext>
    </p:extLst>
  </p:cSld>
  <p:clrMap bg1="lt1" tx1="dk1" bg2="lt2" tx2="dk2" accent1="accent1" accent2="accent2" accent3="accent3" accent4="accent4" accent5="accent5" accent6="accent6" hlink="hlink" folHlink="folHlink"/>
  <p:sldLayoutIdLst>
    <p:sldLayoutId id="2147483676" r:id="rId1"/>
    <p:sldLayoutId id="2147483677" r:id="rId2"/>
  </p:sldLayoutIdLst>
  <p:hf hdr="0"/>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uspas.fnal.gov/materials/11ODU/ODU-Particle-Collider.shtml" TargetMode="External"/><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0689" y="3700378"/>
            <a:ext cx="12191999" cy="917487"/>
          </a:xfrm>
        </p:spPr>
        <p:txBody>
          <a:bodyPr anchor="ctr" anchorCtr="0"/>
          <a:lstStyle/>
          <a:p>
            <a:pPr algn="ctr"/>
            <a:r>
              <a:rPr lang="en-US" sz="3200" dirty="0">
                <a:solidFill>
                  <a:srgbClr val="942093"/>
                </a:solidFill>
              </a:rPr>
              <a:t>Summary on Q3: Beam Delivery considerations for HALHF, for HALHF upgrades, and for advanced colliders</a:t>
            </a:r>
            <a:endParaRPr lang="en-US" sz="3200" b="0" i="1" dirty="0">
              <a:solidFill>
                <a:srgbClr val="942093"/>
              </a:solidFill>
            </a:endParaRPr>
          </a:p>
        </p:txBody>
      </p:sp>
      <p:sp>
        <p:nvSpPr>
          <p:cNvPr id="3" name="Subtitle 2"/>
          <p:cNvSpPr>
            <a:spLocks noGrp="1"/>
          </p:cNvSpPr>
          <p:nvPr>
            <p:ph type="subTitle" idx="1"/>
          </p:nvPr>
        </p:nvSpPr>
        <p:spPr>
          <a:xfrm>
            <a:off x="2068977" y="4856309"/>
            <a:ext cx="8054046" cy="1105554"/>
          </a:xfrm>
        </p:spPr>
        <p:txBody>
          <a:bodyPr>
            <a:normAutofit/>
          </a:bodyPr>
          <a:lstStyle/>
          <a:p>
            <a:pPr algn="ctr"/>
            <a:r>
              <a:rPr lang="en-US" sz="2400" b="1" dirty="0">
                <a:solidFill>
                  <a:schemeClr val="tx1"/>
                </a:solidFill>
              </a:rPr>
              <a:t>Andrei Seryi</a:t>
            </a:r>
          </a:p>
          <a:p>
            <a:pPr algn="ctr"/>
            <a:r>
              <a:rPr lang="en-US" sz="2400" b="1" dirty="0">
                <a:solidFill>
                  <a:srgbClr val="521B93"/>
                </a:solidFill>
              </a:rPr>
              <a:t>Jefferson Lab</a:t>
            </a:r>
          </a:p>
        </p:txBody>
      </p:sp>
      <p:sp>
        <p:nvSpPr>
          <p:cNvPr id="5" name="Text Placeholder 4"/>
          <p:cNvSpPr>
            <a:spLocks noGrp="1"/>
          </p:cNvSpPr>
          <p:nvPr>
            <p:ph type="body" sz="quarter" idx="14"/>
          </p:nvPr>
        </p:nvSpPr>
        <p:spPr>
          <a:xfrm>
            <a:off x="2322134" y="5600067"/>
            <a:ext cx="7326352" cy="981307"/>
          </a:xfrm>
        </p:spPr>
        <p:txBody>
          <a:bodyPr>
            <a:noAutofit/>
          </a:bodyPr>
          <a:lstStyle/>
          <a:p>
            <a:pPr algn="ctr"/>
            <a:endParaRPr lang="en-US" sz="1800" b="1" dirty="0">
              <a:solidFill>
                <a:schemeClr val="tx1"/>
              </a:solidFill>
            </a:endParaRPr>
          </a:p>
          <a:p>
            <a:pPr algn="ctr"/>
            <a:r>
              <a:rPr lang="en-US" sz="1800" b="1" dirty="0">
                <a:solidFill>
                  <a:schemeClr val="tx1"/>
                </a:solidFill>
              </a:rPr>
              <a:t>HALHF Workshop </a:t>
            </a:r>
          </a:p>
          <a:p>
            <a:pPr algn="ctr"/>
            <a:r>
              <a:rPr lang="en-US" sz="1800" b="1" dirty="0">
                <a:solidFill>
                  <a:schemeClr val="tx1"/>
                </a:solidFill>
              </a:rPr>
              <a:t>Erice, 2024</a:t>
            </a:r>
          </a:p>
        </p:txBody>
      </p:sp>
      <p:pic>
        <p:nvPicPr>
          <p:cNvPr id="6" name="Picture 5"/>
          <p:cNvPicPr>
            <a:picLocks noChangeAspect="1"/>
          </p:cNvPicPr>
          <p:nvPr/>
        </p:nvPicPr>
        <p:blipFill>
          <a:blip r:embed="rId2"/>
          <a:stretch>
            <a:fillRect/>
          </a:stretch>
        </p:blipFill>
        <p:spPr>
          <a:xfrm>
            <a:off x="6764" y="-7684"/>
            <a:ext cx="12177753" cy="3423048"/>
          </a:xfrm>
          <a:prstGeom prst="rect">
            <a:avLst/>
          </a:prstGeom>
        </p:spPr>
      </p:pic>
    </p:spTree>
    <p:extLst>
      <p:ext uri="{BB962C8B-B14F-4D97-AF65-F5344CB8AC3E}">
        <p14:creationId xmlns:p14="http://schemas.microsoft.com/office/powerpoint/2010/main" val="4591932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F8A86E-CB36-C04F-A46C-EF0B31CC9D87}"/>
              </a:ext>
            </a:extLst>
          </p:cNvPr>
          <p:cNvSpPr>
            <a:spLocks noGrp="1"/>
          </p:cNvSpPr>
          <p:nvPr>
            <p:ph type="title"/>
          </p:nvPr>
        </p:nvSpPr>
        <p:spPr>
          <a:xfrm>
            <a:off x="411892" y="240539"/>
            <a:ext cx="11664879" cy="487490"/>
          </a:xfrm>
        </p:spPr>
        <p:txBody>
          <a:bodyPr>
            <a:normAutofit fontScale="90000"/>
          </a:bodyPr>
          <a:lstStyle/>
          <a:p>
            <a:r>
              <a:rPr lang="en-US" dirty="0"/>
              <a:t>Reiterating the summary – key points on HALHF BDS for CERN strategy contribution</a:t>
            </a:r>
          </a:p>
        </p:txBody>
      </p:sp>
      <p:sp>
        <p:nvSpPr>
          <p:cNvPr id="3" name="Content Placeholder 2">
            <a:extLst>
              <a:ext uri="{FF2B5EF4-FFF2-40B4-BE49-F238E27FC236}">
                <a16:creationId xmlns:a16="http://schemas.microsoft.com/office/drawing/2014/main" id="{54794181-A5E5-FC41-9CA3-B6B88AB65AF7}"/>
              </a:ext>
            </a:extLst>
          </p:cNvPr>
          <p:cNvSpPr>
            <a:spLocks noGrp="1"/>
          </p:cNvSpPr>
          <p:nvPr>
            <p:ph idx="1"/>
          </p:nvPr>
        </p:nvSpPr>
        <p:spPr/>
        <p:txBody>
          <a:bodyPr/>
          <a:lstStyle/>
          <a:p>
            <a:r>
              <a:rPr lang="en-US" dirty="0"/>
              <a:t>HALHF BDS design strongly benefits from ILC &amp; NLC BDS designs</a:t>
            </a:r>
          </a:p>
          <a:p>
            <a:pPr lvl="1"/>
            <a:r>
              <a:rPr lang="en-US" dirty="0"/>
              <a:t>NLC BDS with renewable spoilers, integrated with ILC BDS design (polarimeters, spectrometers, etc.), is the most close design meeting HALHF parameters</a:t>
            </a:r>
          </a:p>
          <a:p>
            <a:pPr lvl="2"/>
            <a:r>
              <a:rPr lang="en-US" dirty="0"/>
              <a:t>Engineering design of renewable spoilers is to be further advanced</a:t>
            </a:r>
          </a:p>
          <a:p>
            <a:pPr lvl="1"/>
            <a:r>
              <a:rPr lang="en-US" dirty="0"/>
              <a:t>ATF@KEK Final Focus test is the most essential demonstration – no other demonstrations are needed</a:t>
            </a:r>
          </a:p>
          <a:p>
            <a:r>
              <a:rPr lang="en-US" dirty="0"/>
              <a:t>Optional design improvements for HALHF BDS are possible</a:t>
            </a:r>
          </a:p>
          <a:p>
            <a:pPr lvl="1"/>
            <a:r>
              <a:rPr lang="en-US" dirty="0"/>
              <a:t>Distributed collimation inside and in between of plasma sections will help</a:t>
            </a:r>
          </a:p>
          <a:p>
            <a:pPr lvl="1"/>
            <a:r>
              <a:rPr lang="en-US" dirty="0"/>
              <a:t>This distributed collimation will also ease assumptions for renewable BDS collimators</a:t>
            </a:r>
          </a:p>
          <a:p>
            <a:r>
              <a:rPr lang="en-US" dirty="0"/>
              <a:t>Discussion of HALHF upgrades to </a:t>
            </a:r>
            <a:r>
              <a:rPr lang="en-US" dirty="0" err="1"/>
              <a:t>TeV</a:t>
            </a:r>
            <a:r>
              <a:rPr lang="en-US" dirty="0"/>
              <a:t> and multi-</a:t>
            </a:r>
            <a:r>
              <a:rPr lang="en-US" dirty="0" err="1"/>
              <a:t>TeV</a:t>
            </a:r>
            <a:r>
              <a:rPr lang="en-US" dirty="0"/>
              <a:t> opened plethora of ideas</a:t>
            </a:r>
          </a:p>
          <a:p>
            <a:pPr lvl="1"/>
            <a:r>
              <a:rPr lang="en-US" dirty="0"/>
              <a:t>Final Focus is scaling nicely to multi-</a:t>
            </a:r>
            <a:r>
              <a:rPr lang="en-US" dirty="0" err="1"/>
              <a:t>TeV</a:t>
            </a:r>
            <a:r>
              <a:rPr lang="en-US" dirty="0"/>
              <a:t> energies</a:t>
            </a:r>
          </a:p>
          <a:p>
            <a:pPr lvl="1"/>
            <a:r>
              <a:rPr lang="en-US" dirty="0"/>
              <a:t>The most unfavorable scaling is for energy collimation, but novel ideas such as distributed collimation in plasma sections and nonlinear energy collimation will likely revert the scaling and allow to design a compact BDS for multi-</a:t>
            </a:r>
            <a:r>
              <a:rPr lang="en-US" dirty="0" err="1"/>
              <a:t>TeV</a:t>
            </a:r>
            <a:r>
              <a:rPr lang="en-US" dirty="0"/>
              <a:t> advanced collider</a:t>
            </a:r>
          </a:p>
        </p:txBody>
      </p:sp>
      <p:sp>
        <p:nvSpPr>
          <p:cNvPr id="4" name="Footer Placeholder 3">
            <a:extLst>
              <a:ext uri="{FF2B5EF4-FFF2-40B4-BE49-F238E27FC236}">
                <a16:creationId xmlns:a16="http://schemas.microsoft.com/office/drawing/2014/main" id="{381A641C-C116-C94D-8BFC-4089027FAE9D}"/>
              </a:ext>
            </a:extLst>
          </p:cNvPr>
          <p:cNvSpPr>
            <a:spLocks noGrp="1"/>
          </p:cNvSpPr>
          <p:nvPr>
            <p:ph type="ftr" sz="quarter" idx="11"/>
          </p:nvPr>
        </p:nvSpPr>
        <p:spPr/>
        <p:txBody>
          <a:bodyPr/>
          <a:lstStyle/>
          <a:p>
            <a:r>
              <a:rPr lang="en-US"/>
              <a:t>HALHF Workshop 2024, A. Seryi</a:t>
            </a:r>
            <a:endParaRPr lang="en-US" dirty="0"/>
          </a:p>
        </p:txBody>
      </p:sp>
      <p:sp>
        <p:nvSpPr>
          <p:cNvPr id="5" name="Slide Number Placeholder 4">
            <a:extLst>
              <a:ext uri="{FF2B5EF4-FFF2-40B4-BE49-F238E27FC236}">
                <a16:creationId xmlns:a16="http://schemas.microsoft.com/office/drawing/2014/main" id="{F06C2846-A4D3-2C41-AC96-C01ED6C817DD}"/>
              </a:ext>
            </a:extLst>
          </p:cNvPr>
          <p:cNvSpPr>
            <a:spLocks noGrp="1"/>
          </p:cNvSpPr>
          <p:nvPr>
            <p:ph type="sldNum" sz="quarter" idx="12"/>
          </p:nvPr>
        </p:nvSpPr>
        <p:spPr/>
        <p:txBody>
          <a:bodyPr/>
          <a:lstStyle/>
          <a:p>
            <a:fld id="{07E1C93C-5050-FC42-8F10-D22D4F119D13}" type="slidenum">
              <a:rPr lang="en-US" smtClean="0"/>
              <a:pPr/>
              <a:t>10</a:t>
            </a:fld>
            <a:endParaRPr lang="en-US" dirty="0"/>
          </a:p>
        </p:txBody>
      </p:sp>
    </p:spTree>
    <p:extLst>
      <p:ext uri="{BB962C8B-B14F-4D97-AF65-F5344CB8AC3E}">
        <p14:creationId xmlns:p14="http://schemas.microsoft.com/office/powerpoint/2010/main" val="7878615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Summary of Q3 Working Group of HALHF workshop</a:t>
            </a:r>
          </a:p>
        </p:txBody>
      </p:sp>
      <p:sp>
        <p:nvSpPr>
          <p:cNvPr id="3" name="Content Placeholder 2"/>
          <p:cNvSpPr>
            <a:spLocks noGrp="1"/>
          </p:cNvSpPr>
          <p:nvPr>
            <p:ph idx="1"/>
          </p:nvPr>
        </p:nvSpPr>
        <p:spPr>
          <a:xfrm>
            <a:off x="411892" y="966055"/>
            <a:ext cx="11285837" cy="5511484"/>
          </a:xfrm>
        </p:spPr>
        <p:txBody>
          <a:bodyPr>
            <a:normAutofit lnSpcReduction="10000"/>
          </a:bodyPr>
          <a:lstStyle/>
          <a:p>
            <a:r>
              <a:rPr lang="en-US" dirty="0"/>
              <a:t>Question 3</a:t>
            </a:r>
          </a:p>
          <a:p>
            <a:r>
              <a:rPr lang="en-US" dirty="0"/>
              <a:t>BDS: shorten, collimation, include positron source; positron/electron damping rings design</a:t>
            </a:r>
          </a:p>
          <a:p>
            <a:endParaRPr lang="en-US" dirty="0"/>
          </a:p>
          <a:p>
            <a:endParaRPr lang="en-US" dirty="0"/>
          </a:p>
          <a:p>
            <a:endParaRPr lang="en-US" dirty="0"/>
          </a:p>
          <a:p>
            <a:endParaRPr lang="en-US" dirty="0"/>
          </a:p>
          <a:p>
            <a:r>
              <a:rPr lang="en-US" dirty="0"/>
              <a:t>Answer for BDS: </a:t>
            </a:r>
          </a:p>
          <a:p>
            <a:pPr lvl="1"/>
            <a:r>
              <a:rPr lang="en-US" dirty="0"/>
              <a:t>For HALHF itself, we have all the knowledge and demonstrations (ATF2@KEK) to design and build BDS, no need for additional demonstrations</a:t>
            </a:r>
          </a:p>
          <a:p>
            <a:pPr lvl="1"/>
            <a:r>
              <a:rPr lang="en-US" dirty="0"/>
              <a:t>Shortening of BDS is possible, but mostly optional for HALHF</a:t>
            </a:r>
          </a:p>
          <a:p>
            <a:pPr lvl="2"/>
            <a:r>
              <a:rPr lang="en-US" dirty="0"/>
              <a:t>Except that likely will have to use renewable collimators (vs survivable like in ILC)</a:t>
            </a:r>
          </a:p>
          <a:p>
            <a:pPr lvl="1"/>
            <a:r>
              <a:rPr lang="en-US" dirty="0"/>
              <a:t>New ideas like distributed collimation in plasma sections can help to optimize baseline BDS for HALHF, and will become essential for HALHF upgrades </a:t>
            </a:r>
            <a:endParaRPr lang="en-US" dirty="0">
              <a:solidFill>
                <a:srgbClr val="FF0000"/>
              </a:solidFill>
            </a:endParaRPr>
          </a:p>
          <a:p>
            <a:pPr lvl="1"/>
            <a:r>
              <a:rPr lang="en-US" dirty="0"/>
              <a:t>Novel ideas (e.g. nonlinear energy collimation) may be essential for multi-</a:t>
            </a:r>
            <a:r>
              <a:rPr lang="en-US" dirty="0" err="1"/>
              <a:t>TeV</a:t>
            </a:r>
            <a:r>
              <a:rPr lang="en-US" dirty="0"/>
              <a:t> and may require demonstrations</a:t>
            </a:r>
          </a:p>
          <a:p>
            <a:endParaRPr lang="en-US" dirty="0"/>
          </a:p>
        </p:txBody>
      </p:sp>
      <p:sp>
        <p:nvSpPr>
          <p:cNvPr id="4" name="Footer Placeholder 3"/>
          <p:cNvSpPr>
            <a:spLocks noGrp="1"/>
          </p:cNvSpPr>
          <p:nvPr>
            <p:ph type="ftr" sz="quarter" idx="11"/>
          </p:nvPr>
        </p:nvSpPr>
        <p:spPr/>
        <p:txBody>
          <a:bodyPr/>
          <a:lstStyle/>
          <a:p>
            <a:r>
              <a:rPr lang="en-US"/>
              <a:t>HALHF Workshop 2024, A. Seryi</a:t>
            </a:r>
            <a:endParaRPr lang="en-US" dirty="0"/>
          </a:p>
        </p:txBody>
      </p:sp>
      <p:sp>
        <p:nvSpPr>
          <p:cNvPr id="5" name="Slide Number Placeholder 4"/>
          <p:cNvSpPr>
            <a:spLocks noGrp="1"/>
          </p:cNvSpPr>
          <p:nvPr>
            <p:ph type="sldNum" sz="quarter" idx="12"/>
          </p:nvPr>
        </p:nvSpPr>
        <p:spPr/>
        <p:txBody>
          <a:bodyPr/>
          <a:lstStyle/>
          <a:p>
            <a:fld id="{07E1C93C-5050-FC42-8F10-D22D4F119D13}" type="slidenum">
              <a:rPr lang="en-US" smtClean="0"/>
              <a:pPr/>
              <a:t>2</a:t>
            </a:fld>
            <a:endParaRPr lang="en-US" dirty="0"/>
          </a:p>
        </p:txBody>
      </p:sp>
      <p:pic>
        <p:nvPicPr>
          <p:cNvPr id="6" name="Picture 5">
            <a:extLst>
              <a:ext uri="{FF2B5EF4-FFF2-40B4-BE49-F238E27FC236}">
                <a16:creationId xmlns:a16="http://schemas.microsoft.com/office/drawing/2014/main" id="{0E386666-A166-0A41-8223-79B51585A42A}"/>
              </a:ext>
            </a:extLst>
          </p:cNvPr>
          <p:cNvPicPr>
            <a:picLocks noChangeAspect="1"/>
          </p:cNvPicPr>
          <p:nvPr/>
        </p:nvPicPr>
        <p:blipFill>
          <a:blip r:embed="rId2"/>
          <a:stretch>
            <a:fillRect/>
          </a:stretch>
        </p:blipFill>
        <p:spPr>
          <a:xfrm>
            <a:off x="2996067" y="1720355"/>
            <a:ext cx="7166505" cy="1755738"/>
          </a:xfrm>
          <a:prstGeom prst="rect">
            <a:avLst/>
          </a:prstGeom>
        </p:spPr>
      </p:pic>
    </p:spTree>
    <p:extLst>
      <p:ext uri="{BB962C8B-B14F-4D97-AF65-F5344CB8AC3E}">
        <p14:creationId xmlns:p14="http://schemas.microsoft.com/office/powerpoint/2010/main" val="4764126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203C5F-B6D2-364E-AB93-A472F14296A7}"/>
              </a:ext>
            </a:extLst>
          </p:cNvPr>
          <p:cNvSpPr>
            <a:spLocks noGrp="1"/>
          </p:cNvSpPr>
          <p:nvPr>
            <p:ph type="title"/>
          </p:nvPr>
        </p:nvSpPr>
        <p:spPr/>
        <p:txBody>
          <a:bodyPr>
            <a:normAutofit/>
          </a:bodyPr>
          <a:lstStyle/>
          <a:p>
            <a:r>
              <a:rPr lang="en-US" dirty="0"/>
              <a:t>From ILC BDS to baseline BDS for HALHF</a:t>
            </a:r>
          </a:p>
        </p:txBody>
      </p:sp>
      <p:sp>
        <p:nvSpPr>
          <p:cNvPr id="4" name="Footer Placeholder 3">
            <a:extLst>
              <a:ext uri="{FF2B5EF4-FFF2-40B4-BE49-F238E27FC236}">
                <a16:creationId xmlns:a16="http://schemas.microsoft.com/office/drawing/2014/main" id="{D81304BC-9ABE-E347-96C5-49E6E1156171}"/>
              </a:ext>
            </a:extLst>
          </p:cNvPr>
          <p:cNvSpPr>
            <a:spLocks noGrp="1"/>
          </p:cNvSpPr>
          <p:nvPr>
            <p:ph type="ftr" sz="quarter" idx="11"/>
          </p:nvPr>
        </p:nvSpPr>
        <p:spPr/>
        <p:txBody>
          <a:bodyPr/>
          <a:lstStyle/>
          <a:p>
            <a:r>
              <a:rPr lang="en-US" dirty="0"/>
              <a:t>HALHF Workshop 2024, A. Seryi</a:t>
            </a:r>
          </a:p>
        </p:txBody>
      </p:sp>
      <p:sp>
        <p:nvSpPr>
          <p:cNvPr id="5" name="Slide Number Placeholder 4">
            <a:extLst>
              <a:ext uri="{FF2B5EF4-FFF2-40B4-BE49-F238E27FC236}">
                <a16:creationId xmlns:a16="http://schemas.microsoft.com/office/drawing/2014/main" id="{1704D069-EA52-D44E-A81B-7A732E5D740D}"/>
              </a:ext>
            </a:extLst>
          </p:cNvPr>
          <p:cNvSpPr>
            <a:spLocks noGrp="1"/>
          </p:cNvSpPr>
          <p:nvPr>
            <p:ph type="sldNum" sz="quarter" idx="12"/>
          </p:nvPr>
        </p:nvSpPr>
        <p:spPr/>
        <p:txBody>
          <a:bodyPr/>
          <a:lstStyle/>
          <a:p>
            <a:fld id="{07E1C93C-5050-FC42-8F10-D22D4F119D13}" type="slidenum">
              <a:rPr lang="en-US" smtClean="0"/>
              <a:pPr/>
              <a:t>3</a:t>
            </a:fld>
            <a:endParaRPr lang="en-US" dirty="0"/>
          </a:p>
        </p:txBody>
      </p:sp>
      <p:pic>
        <p:nvPicPr>
          <p:cNvPr id="6" name="Picture 4">
            <a:extLst>
              <a:ext uri="{FF2B5EF4-FFF2-40B4-BE49-F238E27FC236}">
                <a16:creationId xmlns:a16="http://schemas.microsoft.com/office/drawing/2014/main" id="{8A2FC43A-5D8E-004F-B9D5-45DA2CBEB721}"/>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618932" y="815718"/>
            <a:ext cx="9144000" cy="450215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7" name="Text Box 6">
            <a:extLst>
              <a:ext uri="{FF2B5EF4-FFF2-40B4-BE49-F238E27FC236}">
                <a16:creationId xmlns:a16="http://schemas.microsoft.com/office/drawing/2014/main" id="{400405CF-2F1A-3C4A-8F4A-CFB6EE9A4F53}"/>
              </a:ext>
            </a:extLst>
          </p:cNvPr>
          <p:cNvSpPr txBox="1">
            <a:spLocks noChangeArrowheads="1"/>
          </p:cNvSpPr>
          <p:nvPr/>
        </p:nvSpPr>
        <p:spPr bwMode="auto">
          <a:xfrm>
            <a:off x="10572432" y="4752266"/>
            <a:ext cx="381000" cy="36671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1" fontAlgn="ctr" hangingPunct="1"/>
            <a:r>
              <a:rPr lang="en-US" sz="1800" dirty="0">
                <a:solidFill>
                  <a:srgbClr val="3333CC"/>
                </a:solidFill>
                <a:latin typeface="Berlin Sans FB" charset="0"/>
                <a:ea typeface="ＭＳ Ｐゴシック" pitchFamily="34" charset="-128"/>
                <a:cs typeface="Arial Unicode MS" charset="0"/>
              </a:rPr>
              <a:t>IP</a:t>
            </a:r>
          </a:p>
        </p:txBody>
      </p:sp>
      <p:sp>
        <p:nvSpPr>
          <p:cNvPr id="8" name="Text Box 7">
            <a:extLst>
              <a:ext uri="{FF2B5EF4-FFF2-40B4-BE49-F238E27FC236}">
                <a16:creationId xmlns:a16="http://schemas.microsoft.com/office/drawing/2014/main" id="{3924ABE3-1BD8-2A44-84CC-88A0097E5054}"/>
              </a:ext>
            </a:extLst>
          </p:cNvPr>
          <p:cNvSpPr txBox="1">
            <a:spLocks noChangeArrowheads="1"/>
          </p:cNvSpPr>
          <p:nvPr/>
        </p:nvSpPr>
        <p:spPr bwMode="auto">
          <a:xfrm>
            <a:off x="1306988" y="4602531"/>
            <a:ext cx="623887" cy="36671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eaLnBrk="1" fontAlgn="ctr" hangingPunct="1"/>
            <a:r>
              <a:rPr lang="en-US" sz="1800" dirty="0">
                <a:solidFill>
                  <a:srgbClr val="3333CC"/>
                </a:solidFill>
                <a:latin typeface="Berlin Sans FB" charset="0"/>
                <a:ea typeface="ＭＳ Ｐゴシック" pitchFamily="34" charset="-128"/>
                <a:cs typeface="Arial Unicode MS" charset="0"/>
              </a:rPr>
              <a:t>linac</a:t>
            </a:r>
          </a:p>
        </p:txBody>
      </p:sp>
      <p:sp>
        <p:nvSpPr>
          <p:cNvPr id="9" name="Rectangle 8">
            <a:extLst>
              <a:ext uri="{FF2B5EF4-FFF2-40B4-BE49-F238E27FC236}">
                <a16:creationId xmlns:a16="http://schemas.microsoft.com/office/drawing/2014/main" id="{0C7B4D0E-C690-0442-BD7E-A852ECB0649D}"/>
              </a:ext>
            </a:extLst>
          </p:cNvPr>
          <p:cNvSpPr/>
          <p:nvPr/>
        </p:nvSpPr>
        <p:spPr>
          <a:xfrm>
            <a:off x="2093205" y="5118979"/>
            <a:ext cx="1386928" cy="96301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Revise 1um laser wire resolution</a:t>
            </a:r>
          </a:p>
        </p:txBody>
      </p:sp>
      <p:sp>
        <p:nvSpPr>
          <p:cNvPr id="11" name="Rectangle 10">
            <a:extLst>
              <a:ext uri="{FF2B5EF4-FFF2-40B4-BE49-F238E27FC236}">
                <a16:creationId xmlns:a16="http://schemas.microsoft.com/office/drawing/2014/main" id="{55136EA2-A5C1-2D42-BF2B-CF3AC5D3C8F0}"/>
              </a:ext>
            </a:extLst>
          </p:cNvPr>
          <p:cNvSpPr/>
          <p:nvPr/>
        </p:nvSpPr>
        <p:spPr>
          <a:xfrm>
            <a:off x="4128655" y="5405557"/>
            <a:ext cx="3655778" cy="10639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Optimize collimation assumptions. Survivable =&gt; consumable spoilers. Include tail cleaning in plasma stages</a:t>
            </a:r>
          </a:p>
        </p:txBody>
      </p:sp>
      <p:sp>
        <p:nvSpPr>
          <p:cNvPr id="12" name="Rectangle 11">
            <a:extLst>
              <a:ext uri="{FF2B5EF4-FFF2-40B4-BE49-F238E27FC236}">
                <a16:creationId xmlns:a16="http://schemas.microsoft.com/office/drawing/2014/main" id="{8F454481-236E-BE40-8942-7B66A4D72F84}"/>
              </a:ext>
            </a:extLst>
          </p:cNvPr>
          <p:cNvSpPr/>
          <p:nvPr/>
        </p:nvSpPr>
        <p:spPr>
          <a:xfrm>
            <a:off x="8009041" y="5317868"/>
            <a:ext cx="1689596" cy="97800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Optimize L* (shortening will help)</a:t>
            </a:r>
          </a:p>
        </p:txBody>
      </p:sp>
    </p:spTree>
    <p:extLst>
      <p:ext uri="{BB962C8B-B14F-4D97-AF65-F5344CB8AC3E}">
        <p14:creationId xmlns:p14="http://schemas.microsoft.com/office/powerpoint/2010/main" val="39362287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AF0E69-BF38-2240-818E-F92EC387FE1F}"/>
              </a:ext>
            </a:extLst>
          </p:cNvPr>
          <p:cNvSpPr>
            <a:spLocks noGrp="1"/>
          </p:cNvSpPr>
          <p:nvPr>
            <p:ph type="title"/>
          </p:nvPr>
        </p:nvSpPr>
        <p:spPr/>
        <p:txBody>
          <a:bodyPr/>
          <a:lstStyle/>
          <a:p>
            <a:r>
              <a:rPr lang="en-US" dirty="0"/>
              <a:t>Distributed collimation in plasma sections – for HALHF design</a:t>
            </a:r>
          </a:p>
        </p:txBody>
      </p:sp>
      <p:sp>
        <p:nvSpPr>
          <p:cNvPr id="4" name="Footer Placeholder 3">
            <a:extLst>
              <a:ext uri="{FF2B5EF4-FFF2-40B4-BE49-F238E27FC236}">
                <a16:creationId xmlns:a16="http://schemas.microsoft.com/office/drawing/2014/main" id="{54DD5472-6FC3-7D48-BD2F-9EE1771F1F03}"/>
              </a:ext>
            </a:extLst>
          </p:cNvPr>
          <p:cNvSpPr>
            <a:spLocks noGrp="1"/>
          </p:cNvSpPr>
          <p:nvPr>
            <p:ph type="ftr" sz="quarter" idx="11"/>
          </p:nvPr>
        </p:nvSpPr>
        <p:spPr/>
        <p:txBody>
          <a:bodyPr/>
          <a:lstStyle/>
          <a:p>
            <a:r>
              <a:rPr lang="en-US"/>
              <a:t>HALHF Workshop 2024, A. Seryi</a:t>
            </a:r>
            <a:endParaRPr lang="en-US" dirty="0"/>
          </a:p>
        </p:txBody>
      </p:sp>
      <p:sp>
        <p:nvSpPr>
          <p:cNvPr id="5" name="Slide Number Placeholder 4">
            <a:extLst>
              <a:ext uri="{FF2B5EF4-FFF2-40B4-BE49-F238E27FC236}">
                <a16:creationId xmlns:a16="http://schemas.microsoft.com/office/drawing/2014/main" id="{086F9908-92FD-3E41-9F43-0AF86741A688}"/>
              </a:ext>
            </a:extLst>
          </p:cNvPr>
          <p:cNvSpPr>
            <a:spLocks noGrp="1"/>
          </p:cNvSpPr>
          <p:nvPr>
            <p:ph type="sldNum" sz="quarter" idx="12"/>
          </p:nvPr>
        </p:nvSpPr>
        <p:spPr/>
        <p:txBody>
          <a:bodyPr/>
          <a:lstStyle/>
          <a:p>
            <a:fld id="{07E1C93C-5050-FC42-8F10-D22D4F119D13}" type="slidenum">
              <a:rPr lang="en-US" smtClean="0"/>
              <a:pPr/>
              <a:t>4</a:t>
            </a:fld>
            <a:endParaRPr lang="en-US" dirty="0"/>
          </a:p>
        </p:txBody>
      </p:sp>
      <p:pic>
        <p:nvPicPr>
          <p:cNvPr id="6" name="Picture 5">
            <a:extLst>
              <a:ext uri="{FF2B5EF4-FFF2-40B4-BE49-F238E27FC236}">
                <a16:creationId xmlns:a16="http://schemas.microsoft.com/office/drawing/2014/main" id="{12148429-5FFD-504F-BC43-70F64B280881}"/>
              </a:ext>
            </a:extLst>
          </p:cNvPr>
          <p:cNvPicPr>
            <a:picLocks noChangeAspect="1"/>
          </p:cNvPicPr>
          <p:nvPr/>
        </p:nvPicPr>
        <p:blipFill>
          <a:blip r:embed="rId2"/>
          <a:stretch>
            <a:fillRect/>
          </a:stretch>
        </p:blipFill>
        <p:spPr>
          <a:xfrm>
            <a:off x="568410" y="857820"/>
            <a:ext cx="10972800" cy="3318876"/>
          </a:xfrm>
          <a:prstGeom prst="rect">
            <a:avLst/>
          </a:prstGeom>
        </p:spPr>
      </p:pic>
      <p:sp>
        <p:nvSpPr>
          <p:cNvPr id="8" name="TextBox 7">
            <a:extLst>
              <a:ext uri="{FF2B5EF4-FFF2-40B4-BE49-F238E27FC236}">
                <a16:creationId xmlns:a16="http://schemas.microsoft.com/office/drawing/2014/main" id="{AE69BB41-54EE-2645-86AB-C8A3BE7148D2}"/>
              </a:ext>
            </a:extLst>
          </p:cNvPr>
          <p:cNvSpPr txBox="1"/>
          <p:nvPr/>
        </p:nvSpPr>
        <p:spPr>
          <a:xfrm>
            <a:off x="568410" y="4176696"/>
            <a:ext cx="11129319" cy="1938992"/>
          </a:xfrm>
          <a:prstGeom prst="rect">
            <a:avLst/>
          </a:prstGeom>
          <a:noFill/>
        </p:spPr>
        <p:txBody>
          <a:bodyPr wrap="square" rtlCol="0">
            <a:spAutoFit/>
          </a:bodyPr>
          <a:lstStyle/>
          <a:p>
            <a:pPr marL="342900" indent="-342900">
              <a:buFont typeface="Arial" panose="020B0604020202020204" pitchFamily="34" charset="0"/>
              <a:buChar char="•"/>
            </a:pPr>
            <a:r>
              <a:rPr lang="en-US" sz="2000" dirty="0"/>
              <a:t>Distributed collimation in plasma section will help to ease requirements to BDS collimation</a:t>
            </a:r>
          </a:p>
          <a:p>
            <a:pPr marL="342900" indent="-342900">
              <a:buFont typeface="Arial" panose="020B0604020202020204" pitchFamily="34" charset="0"/>
              <a:buChar char="•"/>
            </a:pPr>
            <a:r>
              <a:rPr lang="en-US" sz="2000" dirty="0"/>
              <a:t>While considering collimation inside and in between plasma stages:</a:t>
            </a:r>
          </a:p>
          <a:p>
            <a:pPr marL="800100" lvl="1" indent="-342900">
              <a:buFont typeface="Arial" panose="020B0604020202020204" pitchFamily="34" charset="0"/>
              <a:buChar char="•"/>
            </a:pPr>
            <a:r>
              <a:rPr lang="en-US" sz="2000" dirty="0"/>
              <a:t>Consider radiation criteria: hands-on maintenance &lt; 1 W/meter losses (for proton beam, conservative), and for electron beam up to 100 W/m (USPAS2011, </a:t>
            </a:r>
            <a:r>
              <a:rPr lang="en-US" sz="2000" dirty="0" err="1"/>
              <a:t>N.Mokhov</a:t>
            </a:r>
            <a:r>
              <a:rPr lang="en-US" sz="2000" dirty="0"/>
              <a:t>)</a:t>
            </a:r>
          </a:p>
          <a:p>
            <a:pPr marL="800100" lvl="1" indent="-342900">
              <a:buFont typeface="Arial" panose="020B0604020202020204" pitchFamily="34" charset="0"/>
              <a:buChar char="•"/>
            </a:pPr>
            <a:r>
              <a:rPr lang="en-US" sz="2000" dirty="0"/>
              <a:t>Keeping low losses in distributed collimation would ease radiation considerations</a:t>
            </a:r>
          </a:p>
          <a:p>
            <a:pPr marL="342900" indent="-342900">
              <a:buFont typeface="Arial" panose="020B0604020202020204" pitchFamily="34" charset="0"/>
              <a:buChar char="•"/>
            </a:pPr>
            <a:endParaRPr lang="en-US" sz="2000" dirty="0"/>
          </a:p>
        </p:txBody>
      </p:sp>
    </p:spTree>
    <p:extLst>
      <p:ext uri="{BB962C8B-B14F-4D97-AF65-F5344CB8AC3E}">
        <p14:creationId xmlns:p14="http://schemas.microsoft.com/office/powerpoint/2010/main" val="33962710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AF0E69-BF38-2240-818E-F92EC387FE1F}"/>
              </a:ext>
            </a:extLst>
          </p:cNvPr>
          <p:cNvSpPr>
            <a:spLocks noGrp="1"/>
          </p:cNvSpPr>
          <p:nvPr>
            <p:ph type="title"/>
          </p:nvPr>
        </p:nvSpPr>
        <p:spPr/>
        <p:txBody>
          <a:bodyPr/>
          <a:lstStyle/>
          <a:p>
            <a:r>
              <a:rPr lang="en-US" dirty="0"/>
              <a:t>Distributed collimation in plasma sections – for HALHF design</a:t>
            </a:r>
          </a:p>
        </p:txBody>
      </p:sp>
      <p:sp>
        <p:nvSpPr>
          <p:cNvPr id="4" name="Footer Placeholder 3">
            <a:extLst>
              <a:ext uri="{FF2B5EF4-FFF2-40B4-BE49-F238E27FC236}">
                <a16:creationId xmlns:a16="http://schemas.microsoft.com/office/drawing/2014/main" id="{54DD5472-6FC3-7D48-BD2F-9EE1771F1F03}"/>
              </a:ext>
            </a:extLst>
          </p:cNvPr>
          <p:cNvSpPr>
            <a:spLocks noGrp="1"/>
          </p:cNvSpPr>
          <p:nvPr>
            <p:ph type="ftr" sz="quarter" idx="11"/>
          </p:nvPr>
        </p:nvSpPr>
        <p:spPr/>
        <p:txBody>
          <a:bodyPr/>
          <a:lstStyle/>
          <a:p>
            <a:r>
              <a:rPr lang="en-US"/>
              <a:t>HALHF Workshop 2024, A. Seryi</a:t>
            </a:r>
            <a:endParaRPr lang="en-US" dirty="0"/>
          </a:p>
        </p:txBody>
      </p:sp>
      <p:sp>
        <p:nvSpPr>
          <p:cNvPr id="5" name="Slide Number Placeholder 4">
            <a:extLst>
              <a:ext uri="{FF2B5EF4-FFF2-40B4-BE49-F238E27FC236}">
                <a16:creationId xmlns:a16="http://schemas.microsoft.com/office/drawing/2014/main" id="{086F9908-92FD-3E41-9F43-0AF86741A688}"/>
              </a:ext>
            </a:extLst>
          </p:cNvPr>
          <p:cNvSpPr>
            <a:spLocks noGrp="1"/>
          </p:cNvSpPr>
          <p:nvPr>
            <p:ph type="sldNum" sz="quarter" idx="12"/>
          </p:nvPr>
        </p:nvSpPr>
        <p:spPr/>
        <p:txBody>
          <a:bodyPr/>
          <a:lstStyle/>
          <a:p>
            <a:fld id="{07E1C93C-5050-FC42-8F10-D22D4F119D13}" type="slidenum">
              <a:rPr lang="en-US" smtClean="0"/>
              <a:pPr/>
              <a:t>5</a:t>
            </a:fld>
            <a:endParaRPr lang="en-US" dirty="0"/>
          </a:p>
        </p:txBody>
      </p:sp>
      <p:pic>
        <p:nvPicPr>
          <p:cNvPr id="7" name="Picture 6">
            <a:extLst>
              <a:ext uri="{FF2B5EF4-FFF2-40B4-BE49-F238E27FC236}">
                <a16:creationId xmlns:a16="http://schemas.microsoft.com/office/drawing/2014/main" id="{E1A28823-9A0B-5A45-A054-FC4D8BBD1C7E}"/>
              </a:ext>
            </a:extLst>
          </p:cNvPr>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284570" y="890461"/>
            <a:ext cx="11220933" cy="3320571"/>
          </a:xfrm>
          <a:prstGeom prst="rect">
            <a:avLst/>
          </a:prstGeom>
        </p:spPr>
      </p:pic>
      <p:sp>
        <p:nvSpPr>
          <p:cNvPr id="8" name="TextBox 7">
            <a:extLst>
              <a:ext uri="{FF2B5EF4-FFF2-40B4-BE49-F238E27FC236}">
                <a16:creationId xmlns:a16="http://schemas.microsoft.com/office/drawing/2014/main" id="{F1222C23-6E57-EF47-97FA-0D1274F1C110}"/>
              </a:ext>
            </a:extLst>
          </p:cNvPr>
          <p:cNvSpPr txBox="1"/>
          <p:nvPr/>
        </p:nvSpPr>
        <p:spPr>
          <a:xfrm>
            <a:off x="568410" y="4280865"/>
            <a:ext cx="10207620" cy="2862322"/>
          </a:xfrm>
          <a:prstGeom prst="rect">
            <a:avLst/>
          </a:prstGeom>
          <a:noFill/>
        </p:spPr>
        <p:txBody>
          <a:bodyPr wrap="square" rtlCol="0">
            <a:spAutoFit/>
          </a:bodyPr>
          <a:lstStyle/>
          <a:p>
            <a:pPr marL="342900" indent="-342900">
              <a:buFont typeface="Arial" panose="020B0604020202020204" pitchFamily="34" charset="0"/>
              <a:buChar char="•"/>
            </a:pPr>
            <a:r>
              <a:rPr lang="en-US" sz="2000" dirty="0"/>
              <a:t>While considering collimation inside and in between plasma stages: </a:t>
            </a:r>
          </a:p>
          <a:p>
            <a:pPr marL="800100" lvl="1" indent="-342900">
              <a:buFont typeface="Arial" panose="020B0604020202020204" pitchFamily="34" charset="0"/>
              <a:buChar char="•"/>
            </a:pPr>
            <a:r>
              <a:rPr lang="en-US" sz="2000" dirty="0"/>
              <a:t>Take into account that this area needs to be heavily instrumented, to ensure tunability</a:t>
            </a:r>
          </a:p>
          <a:p>
            <a:pPr marL="800100" lvl="1" indent="-342900">
              <a:buFont typeface="Arial" panose="020B0604020202020204" pitchFamily="34" charset="0"/>
              <a:buChar char="•"/>
            </a:pPr>
            <a:r>
              <a:rPr lang="en-US" sz="2000" dirty="0"/>
              <a:t>Install collimation only in some of sections</a:t>
            </a:r>
          </a:p>
          <a:p>
            <a:pPr marL="800100" lvl="1" indent="-342900">
              <a:buFont typeface="Arial" panose="020B0604020202020204" pitchFamily="34" charset="0"/>
              <a:buChar char="•"/>
            </a:pPr>
            <a:r>
              <a:rPr lang="en-US" sz="2000" dirty="0"/>
              <a:t>Tunable vs fixed gap collimators to be considered</a:t>
            </a:r>
          </a:p>
          <a:p>
            <a:pPr marL="800100" lvl="1" indent="-342900">
              <a:buFont typeface="Arial" panose="020B0604020202020204" pitchFamily="34" charset="0"/>
              <a:buChar char="•"/>
            </a:pPr>
            <a:r>
              <a:rPr lang="en-US" sz="2000" dirty="0"/>
              <a:t>Limit amount of beam collimated (W/m, radiation considerations)</a:t>
            </a:r>
          </a:p>
          <a:p>
            <a:pPr marL="342900" indent="-342900">
              <a:buFont typeface="Arial" panose="020B0604020202020204" pitchFamily="34" charset="0"/>
              <a:buChar char="•"/>
            </a:pPr>
            <a:r>
              <a:rPr lang="en-US" sz="2000" dirty="0"/>
              <a:t>Transverse (X,Y) and energy collimators can be installed</a:t>
            </a:r>
          </a:p>
          <a:p>
            <a:pPr marL="342900" indent="-342900">
              <a:buFont typeface="Arial" panose="020B0604020202020204" pitchFamily="34" charset="0"/>
              <a:buChar char="•"/>
            </a:pPr>
            <a:r>
              <a:rPr lang="en-US" sz="2000" dirty="0"/>
              <a:t>These distributed collimators may ease requirements for renewable spoilers in BDS </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endParaRPr lang="en-US" sz="2000" dirty="0"/>
          </a:p>
        </p:txBody>
      </p:sp>
      <p:sp>
        <p:nvSpPr>
          <p:cNvPr id="3" name="Snip Same Side Corner Rectangle 2">
            <a:extLst>
              <a:ext uri="{FF2B5EF4-FFF2-40B4-BE49-F238E27FC236}">
                <a16:creationId xmlns:a16="http://schemas.microsoft.com/office/drawing/2014/main" id="{8A54EA97-AB00-8E43-B768-B92EB0E28947}"/>
              </a:ext>
            </a:extLst>
          </p:cNvPr>
          <p:cNvSpPr/>
          <p:nvPr/>
        </p:nvSpPr>
        <p:spPr>
          <a:xfrm>
            <a:off x="6157732" y="3032568"/>
            <a:ext cx="486136" cy="266217"/>
          </a:xfrm>
          <a:prstGeom prst="snip2SameRect">
            <a:avLst>
              <a:gd name="adj1" fmla="val 45699"/>
              <a:gd name="adj2" fmla="val 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Snip Same Side Corner Rectangle 8">
            <a:extLst>
              <a:ext uri="{FF2B5EF4-FFF2-40B4-BE49-F238E27FC236}">
                <a16:creationId xmlns:a16="http://schemas.microsoft.com/office/drawing/2014/main" id="{91E05193-1400-0F47-A75F-659306ACCF22}"/>
              </a:ext>
            </a:extLst>
          </p:cNvPr>
          <p:cNvSpPr/>
          <p:nvPr/>
        </p:nvSpPr>
        <p:spPr>
          <a:xfrm flipV="1">
            <a:off x="6157732" y="2182507"/>
            <a:ext cx="486136" cy="275639"/>
          </a:xfrm>
          <a:prstGeom prst="snip2SameRect">
            <a:avLst>
              <a:gd name="adj1" fmla="val 45699"/>
              <a:gd name="adj2" fmla="val 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AC9CE9BB-FDCD-8B4B-9362-B1B7ED8EEC7F}"/>
              </a:ext>
            </a:extLst>
          </p:cNvPr>
          <p:cNvSpPr/>
          <p:nvPr/>
        </p:nvSpPr>
        <p:spPr>
          <a:xfrm>
            <a:off x="7581419" y="2217232"/>
            <a:ext cx="405114" cy="1116278"/>
          </a:xfrm>
          <a:prstGeom prst="rect">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nip Same Side Corner Rectangle 10">
            <a:extLst>
              <a:ext uri="{FF2B5EF4-FFF2-40B4-BE49-F238E27FC236}">
                <a16:creationId xmlns:a16="http://schemas.microsoft.com/office/drawing/2014/main" id="{153C055A-24BF-0C4F-AE8F-A592D97A28BF}"/>
              </a:ext>
            </a:extLst>
          </p:cNvPr>
          <p:cNvSpPr/>
          <p:nvPr/>
        </p:nvSpPr>
        <p:spPr>
          <a:xfrm rot="20954434">
            <a:off x="9285909" y="2836183"/>
            <a:ext cx="229564" cy="287442"/>
          </a:xfrm>
          <a:prstGeom prst="snip2SameRect">
            <a:avLst>
              <a:gd name="adj1" fmla="val 45699"/>
              <a:gd name="adj2" fmla="val 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Snip Same Side Corner Rectangle 11">
            <a:extLst>
              <a:ext uri="{FF2B5EF4-FFF2-40B4-BE49-F238E27FC236}">
                <a16:creationId xmlns:a16="http://schemas.microsoft.com/office/drawing/2014/main" id="{E474F8AC-A932-8340-8694-1BA5C8E8069C}"/>
              </a:ext>
            </a:extLst>
          </p:cNvPr>
          <p:cNvSpPr/>
          <p:nvPr/>
        </p:nvSpPr>
        <p:spPr>
          <a:xfrm rot="20954434" flipV="1">
            <a:off x="9146334" y="2218765"/>
            <a:ext cx="229564" cy="297615"/>
          </a:xfrm>
          <a:prstGeom prst="snip2SameRect">
            <a:avLst>
              <a:gd name="adj1" fmla="val 45699"/>
              <a:gd name="adj2" fmla="val 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Arrow Connector 13">
            <a:extLst>
              <a:ext uri="{FF2B5EF4-FFF2-40B4-BE49-F238E27FC236}">
                <a16:creationId xmlns:a16="http://schemas.microsoft.com/office/drawing/2014/main" id="{35055597-8A47-A745-873F-7320883FAE77}"/>
              </a:ext>
            </a:extLst>
          </p:cNvPr>
          <p:cNvCxnSpPr>
            <a:cxnSpLocks/>
          </p:cNvCxnSpPr>
          <p:nvPr/>
        </p:nvCxnSpPr>
        <p:spPr>
          <a:xfrm flipH="1">
            <a:off x="6551272" y="1158347"/>
            <a:ext cx="868070" cy="92509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AA8FBB44-E2F7-4947-9CB8-99B52E49328C}"/>
              </a:ext>
            </a:extLst>
          </p:cNvPr>
          <p:cNvCxnSpPr>
            <a:cxnSpLocks/>
          </p:cNvCxnSpPr>
          <p:nvPr/>
        </p:nvCxnSpPr>
        <p:spPr>
          <a:xfrm flipH="1">
            <a:off x="7734643" y="1320780"/>
            <a:ext cx="799339" cy="86172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C0D0E1C2-D466-9D47-9851-2690F32C81DD}"/>
              </a:ext>
            </a:extLst>
          </p:cNvPr>
          <p:cNvCxnSpPr>
            <a:cxnSpLocks/>
          </p:cNvCxnSpPr>
          <p:nvPr/>
        </p:nvCxnSpPr>
        <p:spPr>
          <a:xfrm flipH="1">
            <a:off x="9265938" y="1390239"/>
            <a:ext cx="537819" cy="78165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5CE23873-404C-6942-B8ED-23B14C4E79D8}"/>
              </a:ext>
            </a:extLst>
          </p:cNvPr>
          <p:cNvSpPr txBox="1"/>
          <p:nvPr/>
        </p:nvSpPr>
        <p:spPr>
          <a:xfrm>
            <a:off x="7477244" y="821011"/>
            <a:ext cx="1919949" cy="369332"/>
          </a:xfrm>
          <a:prstGeom prst="rect">
            <a:avLst/>
          </a:prstGeom>
          <a:noFill/>
        </p:spPr>
        <p:txBody>
          <a:bodyPr wrap="none" rtlCol="0">
            <a:spAutoFit/>
          </a:bodyPr>
          <a:lstStyle/>
          <a:p>
            <a:r>
              <a:rPr lang="en-US" dirty="0"/>
              <a:t>Energy collimation</a:t>
            </a:r>
          </a:p>
        </p:txBody>
      </p:sp>
      <p:sp>
        <p:nvSpPr>
          <p:cNvPr id="22" name="TextBox 21">
            <a:extLst>
              <a:ext uri="{FF2B5EF4-FFF2-40B4-BE49-F238E27FC236}">
                <a16:creationId xmlns:a16="http://schemas.microsoft.com/office/drawing/2014/main" id="{DB2CAA79-4D0D-EF4B-86A8-C16BAF2DCC77}"/>
              </a:ext>
            </a:extLst>
          </p:cNvPr>
          <p:cNvSpPr txBox="1"/>
          <p:nvPr/>
        </p:nvSpPr>
        <p:spPr>
          <a:xfrm>
            <a:off x="8510117" y="1054898"/>
            <a:ext cx="1985031" cy="369332"/>
          </a:xfrm>
          <a:prstGeom prst="rect">
            <a:avLst/>
          </a:prstGeom>
          <a:noFill/>
        </p:spPr>
        <p:txBody>
          <a:bodyPr wrap="none" rtlCol="0">
            <a:spAutoFit/>
          </a:bodyPr>
          <a:lstStyle/>
          <a:p>
            <a:r>
              <a:rPr lang="en-US" dirty="0"/>
              <a:t>Vertical collimation</a:t>
            </a:r>
          </a:p>
        </p:txBody>
      </p:sp>
      <p:sp>
        <p:nvSpPr>
          <p:cNvPr id="23" name="TextBox 22">
            <a:extLst>
              <a:ext uri="{FF2B5EF4-FFF2-40B4-BE49-F238E27FC236}">
                <a16:creationId xmlns:a16="http://schemas.microsoft.com/office/drawing/2014/main" id="{B6BAEB95-CAD6-B14D-BA01-9D435E905B85}"/>
              </a:ext>
            </a:extLst>
          </p:cNvPr>
          <p:cNvSpPr txBox="1"/>
          <p:nvPr/>
        </p:nvSpPr>
        <p:spPr>
          <a:xfrm>
            <a:off x="9848328" y="1291327"/>
            <a:ext cx="2244910" cy="369332"/>
          </a:xfrm>
          <a:prstGeom prst="rect">
            <a:avLst/>
          </a:prstGeom>
          <a:noFill/>
        </p:spPr>
        <p:txBody>
          <a:bodyPr wrap="none" rtlCol="0">
            <a:spAutoFit/>
          </a:bodyPr>
          <a:lstStyle/>
          <a:p>
            <a:r>
              <a:rPr lang="en-US" dirty="0"/>
              <a:t>Horizontal collimation</a:t>
            </a:r>
          </a:p>
        </p:txBody>
      </p:sp>
    </p:spTree>
    <p:extLst>
      <p:ext uri="{BB962C8B-B14F-4D97-AF65-F5344CB8AC3E}">
        <p14:creationId xmlns:p14="http://schemas.microsoft.com/office/powerpoint/2010/main" val="23886536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23DB6C-D060-4D4F-A1F6-4FE628B0DECC}"/>
              </a:ext>
            </a:extLst>
          </p:cNvPr>
          <p:cNvSpPr>
            <a:spLocks noGrp="1"/>
          </p:cNvSpPr>
          <p:nvPr>
            <p:ph type="title"/>
          </p:nvPr>
        </p:nvSpPr>
        <p:spPr>
          <a:xfrm>
            <a:off x="238267" y="240539"/>
            <a:ext cx="11285837" cy="487490"/>
          </a:xfrm>
        </p:spPr>
        <p:txBody>
          <a:bodyPr/>
          <a:lstStyle/>
          <a:p>
            <a:r>
              <a:rPr lang="en-US" dirty="0"/>
              <a:t>Survivable =&gt; consumable spoilers</a:t>
            </a:r>
          </a:p>
        </p:txBody>
      </p:sp>
      <p:sp>
        <p:nvSpPr>
          <p:cNvPr id="4" name="Footer Placeholder 3">
            <a:extLst>
              <a:ext uri="{FF2B5EF4-FFF2-40B4-BE49-F238E27FC236}">
                <a16:creationId xmlns:a16="http://schemas.microsoft.com/office/drawing/2014/main" id="{C1648580-5E5B-B74D-841D-0C77680078D6}"/>
              </a:ext>
            </a:extLst>
          </p:cNvPr>
          <p:cNvSpPr>
            <a:spLocks noGrp="1"/>
          </p:cNvSpPr>
          <p:nvPr>
            <p:ph type="ftr" sz="quarter" idx="11"/>
          </p:nvPr>
        </p:nvSpPr>
        <p:spPr/>
        <p:txBody>
          <a:bodyPr/>
          <a:lstStyle/>
          <a:p>
            <a:r>
              <a:rPr lang="en-US" dirty="0"/>
              <a:t>HALHF Workshop 2024, A. Seryi</a:t>
            </a:r>
          </a:p>
        </p:txBody>
      </p:sp>
      <p:sp>
        <p:nvSpPr>
          <p:cNvPr id="5" name="Slide Number Placeholder 4">
            <a:extLst>
              <a:ext uri="{FF2B5EF4-FFF2-40B4-BE49-F238E27FC236}">
                <a16:creationId xmlns:a16="http://schemas.microsoft.com/office/drawing/2014/main" id="{666744FB-79A0-BB4F-A5A7-1BDB724B894B}"/>
              </a:ext>
            </a:extLst>
          </p:cNvPr>
          <p:cNvSpPr>
            <a:spLocks noGrp="1"/>
          </p:cNvSpPr>
          <p:nvPr>
            <p:ph type="sldNum" sz="quarter" idx="12"/>
          </p:nvPr>
        </p:nvSpPr>
        <p:spPr/>
        <p:txBody>
          <a:bodyPr/>
          <a:lstStyle/>
          <a:p>
            <a:fld id="{07E1C93C-5050-FC42-8F10-D22D4F119D13}" type="slidenum">
              <a:rPr lang="en-US" smtClean="0"/>
              <a:pPr/>
              <a:t>6</a:t>
            </a:fld>
            <a:endParaRPr lang="en-US" dirty="0"/>
          </a:p>
        </p:txBody>
      </p:sp>
      <p:pic>
        <p:nvPicPr>
          <p:cNvPr id="7" name="Picture 9">
            <a:extLst>
              <a:ext uri="{FF2B5EF4-FFF2-40B4-BE49-F238E27FC236}">
                <a16:creationId xmlns:a16="http://schemas.microsoft.com/office/drawing/2014/main" id="{2891EA80-8B23-1045-8DDB-4E12D59CA48C}"/>
              </a:ext>
            </a:extLst>
          </p:cNvPr>
          <p:cNvPicPr>
            <a:picLocks noChangeAspect="1" noChangeArrowheads="1"/>
          </p:cNvPicPr>
          <p:nvPr/>
        </p:nvPicPr>
        <p:blipFill>
          <a:blip r:embed="rId2" cstate="screen"/>
          <a:srcRect/>
          <a:stretch>
            <a:fillRect/>
          </a:stretch>
        </p:blipFill>
        <p:spPr bwMode="auto">
          <a:xfrm>
            <a:off x="5638800" y="0"/>
            <a:ext cx="6553200" cy="2884025"/>
          </a:xfrm>
          <a:prstGeom prst="rect">
            <a:avLst/>
          </a:prstGeom>
          <a:noFill/>
          <a:ln w="9525">
            <a:noFill/>
            <a:miter lim="800000"/>
            <a:headEnd/>
            <a:tailEnd/>
          </a:ln>
        </p:spPr>
      </p:pic>
      <p:sp>
        <p:nvSpPr>
          <p:cNvPr id="8" name="Line 24">
            <a:extLst>
              <a:ext uri="{FF2B5EF4-FFF2-40B4-BE49-F238E27FC236}">
                <a16:creationId xmlns:a16="http://schemas.microsoft.com/office/drawing/2014/main" id="{C5FB7978-E8B0-D04E-A0F9-A9C44F1E1DF0}"/>
              </a:ext>
            </a:extLst>
          </p:cNvPr>
          <p:cNvSpPr>
            <a:spLocks noChangeShapeType="1"/>
          </p:cNvSpPr>
          <p:nvPr/>
        </p:nvSpPr>
        <p:spPr bwMode="auto">
          <a:xfrm>
            <a:off x="6737991" y="1976168"/>
            <a:ext cx="14287" cy="3657600"/>
          </a:xfrm>
          <a:prstGeom prst="line">
            <a:avLst/>
          </a:prstGeom>
          <a:noFill/>
          <a:ln w="9525">
            <a:solidFill>
              <a:srgbClr val="FF33CC"/>
            </a:solidFill>
            <a:round/>
            <a:headEnd/>
            <a:tailEnd/>
          </a:ln>
        </p:spPr>
        <p:txBody>
          <a:bodyPr/>
          <a:lstStyle/>
          <a:p>
            <a:endParaRPr lang="en-GB"/>
          </a:p>
        </p:txBody>
      </p:sp>
      <p:sp>
        <p:nvSpPr>
          <p:cNvPr id="9" name="Rectangle 3">
            <a:extLst>
              <a:ext uri="{FF2B5EF4-FFF2-40B4-BE49-F238E27FC236}">
                <a16:creationId xmlns:a16="http://schemas.microsoft.com/office/drawing/2014/main" id="{3528AE5D-9CD5-CF47-AE67-D4BF6E99F454}"/>
              </a:ext>
            </a:extLst>
          </p:cNvPr>
          <p:cNvSpPr txBox="1">
            <a:spLocks noChangeArrowheads="1"/>
          </p:cNvSpPr>
          <p:nvPr/>
        </p:nvSpPr>
        <p:spPr bwMode="auto">
          <a:xfrm>
            <a:off x="6944810" y="762648"/>
            <a:ext cx="2662177" cy="92725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a:solidFill>
                  <a:srgbClr val="23346C"/>
                </a:solidFill>
                <a:latin typeface="+mn-lt"/>
                <a:ea typeface="+mn-ea"/>
                <a:cs typeface="+mn-cs"/>
              </a:defRPr>
            </a:lvl1pPr>
            <a:lvl2pPr marL="742950" indent="-285750" algn="l" rtl="0" eaLnBrk="0" fontAlgn="base" hangingPunct="0">
              <a:spcBef>
                <a:spcPct val="20000"/>
              </a:spcBef>
              <a:spcAft>
                <a:spcPct val="0"/>
              </a:spcAft>
              <a:buChar char="–"/>
              <a:defRPr sz="2400">
                <a:solidFill>
                  <a:srgbClr val="009900"/>
                </a:solidFill>
                <a:latin typeface="+mn-lt"/>
                <a:ea typeface="+mn-ea"/>
                <a:cs typeface="+mn-cs"/>
              </a:defRPr>
            </a:lvl2pPr>
            <a:lvl3pPr marL="1143000" indent="-228600" algn="l" rtl="0" eaLnBrk="0" fontAlgn="base" hangingPunct="0">
              <a:spcBef>
                <a:spcPct val="20000"/>
              </a:spcBef>
              <a:spcAft>
                <a:spcPct val="0"/>
              </a:spcAft>
              <a:buChar char="•"/>
              <a:defRPr sz="2000">
                <a:solidFill>
                  <a:srgbClr val="000000"/>
                </a:solidFill>
                <a:latin typeface="+mn-lt"/>
                <a:ea typeface="+mn-ea"/>
                <a:cs typeface="+mn-cs"/>
              </a:defRPr>
            </a:lvl3pPr>
            <a:lvl4pPr marL="1600200" indent="-228600" algn="l" rtl="0" eaLnBrk="0" fontAlgn="base" hangingPunct="0">
              <a:spcBef>
                <a:spcPct val="20000"/>
              </a:spcBef>
              <a:spcAft>
                <a:spcPct val="0"/>
              </a:spcAft>
              <a:buChar char="–"/>
              <a:defRPr kumimoji="1">
                <a:solidFill>
                  <a:schemeClr val="tx1"/>
                </a:solidFill>
                <a:latin typeface="+mn-lt"/>
                <a:ea typeface="+mn-ea"/>
                <a:cs typeface="+mn-cs"/>
              </a:defRPr>
            </a:lvl4pPr>
            <a:lvl5pPr marL="2057400" indent="-228600" algn="l" rtl="0" eaLnBrk="0" fontAlgn="base" hangingPunct="0">
              <a:spcBef>
                <a:spcPct val="20000"/>
              </a:spcBef>
              <a:spcAft>
                <a:spcPct val="0"/>
              </a:spcAft>
              <a:buChar char="»"/>
              <a:defRPr kumimoji="1">
                <a:solidFill>
                  <a:schemeClr val="accent2"/>
                </a:solidFill>
                <a:latin typeface="+mn-lt"/>
                <a:ea typeface="+mn-ea"/>
                <a:cs typeface="+mn-cs"/>
              </a:defRPr>
            </a:lvl5pPr>
            <a:lvl6pPr marL="2514600" indent="-228600" algn="l" rtl="0" eaLnBrk="0" fontAlgn="base" hangingPunct="0">
              <a:spcBef>
                <a:spcPct val="20000"/>
              </a:spcBef>
              <a:spcAft>
                <a:spcPct val="0"/>
              </a:spcAft>
              <a:buChar char="»"/>
              <a:defRPr kumimoji="1">
                <a:solidFill>
                  <a:schemeClr val="accent2"/>
                </a:solidFill>
                <a:latin typeface="+mn-lt"/>
                <a:ea typeface="+mn-ea"/>
                <a:cs typeface="+mn-cs"/>
              </a:defRPr>
            </a:lvl6pPr>
            <a:lvl7pPr marL="2971800" indent="-228600" algn="l" rtl="0" eaLnBrk="0" fontAlgn="base" hangingPunct="0">
              <a:spcBef>
                <a:spcPct val="20000"/>
              </a:spcBef>
              <a:spcAft>
                <a:spcPct val="0"/>
              </a:spcAft>
              <a:buChar char="»"/>
              <a:defRPr kumimoji="1">
                <a:solidFill>
                  <a:schemeClr val="accent2"/>
                </a:solidFill>
                <a:latin typeface="+mn-lt"/>
                <a:ea typeface="+mn-ea"/>
                <a:cs typeface="+mn-cs"/>
              </a:defRPr>
            </a:lvl7pPr>
            <a:lvl8pPr marL="3429000" indent="-228600" algn="l" rtl="0" eaLnBrk="0" fontAlgn="base" hangingPunct="0">
              <a:spcBef>
                <a:spcPct val="20000"/>
              </a:spcBef>
              <a:spcAft>
                <a:spcPct val="0"/>
              </a:spcAft>
              <a:buChar char="»"/>
              <a:defRPr kumimoji="1">
                <a:solidFill>
                  <a:schemeClr val="accent2"/>
                </a:solidFill>
                <a:latin typeface="+mn-lt"/>
                <a:ea typeface="+mn-ea"/>
                <a:cs typeface="+mn-cs"/>
              </a:defRPr>
            </a:lvl8pPr>
            <a:lvl9pPr marL="3886200" indent="-228600" algn="l" rtl="0" eaLnBrk="0" fontAlgn="base" hangingPunct="0">
              <a:spcBef>
                <a:spcPct val="20000"/>
              </a:spcBef>
              <a:spcAft>
                <a:spcPct val="0"/>
              </a:spcAft>
              <a:buChar char="»"/>
              <a:defRPr kumimoji="1">
                <a:solidFill>
                  <a:schemeClr val="accent2"/>
                </a:solidFill>
                <a:latin typeface="+mn-lt"/>
                <a:ea typeface="+mn-ea"/>
                <a:cs typeface="+mn-cs"/>
              </a:defRPr>
            </a:lvl9pPr>
          </a:lstStyle>
          <a:p>
            <a:pPr marL="0" indent="0" eaLnBrk="1" hangingPunct="1">
              <a:lnSpc>
                <a:spcPct val="90000"/>
              </a:lnSpc>
              <a:buNone/>
            </a:pPr>
            <a:r>
              <a:rPr lang="en-US" sz="2000" dirty="0">
                <a:cs typeface="Times New Roman" pitchFamily="18" charset="0"/>
              </a:rPr>
              <a:t>Beam Delivery System Optics, a version with survivable spoilers</a:t>
            </a:r>
            <a:endParaRPr lang="en-US" sz="2000" dirty="0"/>
          </a:p>
        </p:txBody>
      </p:sp>
      <p:sp>
        <p:nvSpPr>
          <p:cNvPr id="6" name="Rectangle 25">
            <a:extLst>
              <a:ext uri="{FF2B5EF4-FFF2-40B4-BE49-F238E27FC236}">
                <a16:creationId xmlns:a16="http://schemas.microsoft.com/office/drawing/2014/main" id="{16CA243C-72F7-884C-BFD7-4425C1A1BAAD}"/>
              </a:ext>
            </a:extLst>
          </p:cNvPr>
          <p:cNvSpPr txBox="1">
            <a:spLocks noChangeArrowheads="1"/>
          </p:cNvSpPr>
          <p:nvPr/>
        </p:nvSpPr>
        <p:spPr>
          <a:xfrm>
            <a:off x="97972" y="881873"/>
            <a:ext cx="5758818" cy="495176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baseline="0">
                <a:solidFill>
                  <a:schemeClr val="tx1"/>
                </a:solidFill>
                <a:latin typeface="Arial"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PingFangSC-Regular" charset="-122"/>
              <a:buChar char="－"/>
              <a:defRPr sz="2000" kern="1200" baseline="0">
                <a:solidFill>
                  <a:schemeClr val="tx1"/>
                </a:solidFill>
                <a:latin typeface="Arial"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1800" kern="1200" baseline="0">
                <a:solidFill>
                  <a:schemeClr val="tx1"/>
                </a:solidFill>
                <a:latin typeface="Arial" charset="0"/>
                <a:ea typeface="+mn-ea"/>
                <a:cs typeface="Arial" panose="020B0604020202020204" pitchFamily="34" charset="0"/>
              </a:defRPr>
            </a:lvl3pPr>
            <a:lvl4pPr marL="1657350" indent="-285750" algn="l" defTabSz="914400" rtl="0" eaLnBrk="1" latinLnBrk="0" hangingPunct="1">
              <a:lnSpc>
                <a:spcPct val="90000"/>
              </a:lnSpc>
              <a:spcBef>
                <a:spcPts val="500"/>
              </a:spcBef>
              <a:buFont typeface="PingFangSC-Regular" charset="-122"/>
              <a:buChar char="－"/>
              <a:defRPr sz="1600" kern="1200" baseline="0">
                <a:solidFill>
                  <a:schemeClr val="tx1"/>
                </a:solidFill>
                <a:latin typeface="Arial"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400" kern="1200" baseline="0">
                <a:solidFill>
                  <a:schemeClr val="tx1"/>
                </a:solidFill>
                <a:latin typeface="Arial"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In ILC with large dT between bunches can detect errant train and extract rest of train after two bunches </a:t>
            </a:r>
          </a:p>
          <a:p>
            <a:pPr lvl="1"/>
            <a:r>
              <a:rPr lang="en-US" sz="2200" dirty="0" err="1"/>
              <a:t>Betatron</a:t>
            </a:r>
            <a:r>
              <a:rPr lang="en-US" sz="2200" dirty="0"/>
              <a:t> spoilers survive up to two bunches (which MPS can let through)</a:t>
            </a:r>
          </a:p>
          <a:p>
            <a:pPr lvl="1"/>
            <a:r>
              <a:rPr lang="en-US" sz="2200" dirty="0"/>
              <a:t>E-spoiler survive several bunches</a:t>
            </a:r>
          </a:p>
          <a:p>
            <a:endParaRPr lang="en-US" sz="2400" dirty="0"/>
          </a:p>
          <a:p>
            <a:r>
              <a:rPr lang="en-US" sz="2400" dirty="0"/>
              <a:t>In HALHF will need to assume that entire errant train can hit collimators</a:t>
            </a:r>
          </a:p>
          <a:p>
            <a:pPr lvl="1"/>
            <a:r>
              <a:rPr lang="en-US" sz="2200" dirty="0"/>
              <a:t>Use BDS with renewable spoilers like was designed for NLC </a:t>
            </a:r>
          </a:p>
          <a:p>
            <a:pPr lvl="2"/>
            <a:r>
              <a:rPr lang="en-US" sz="2000" dirty="0"/>
              <a:t>Good news – design exist and optics is actually shorter</a:t>
            </a:r>
          </a:p>
        </p:txBody>
      </p:sp>
      <p:pic>
        <p:nvPicPr>
          <p:cNvPr id="13" name="Picture 6">
            <a:extLst>
              <a:ext uri="{FF2B5EF4-FFF2-40B4-BE49-F238E27FC236}">
                <a16:creationId xmlns:a16="http://schemas.microsoft.com/office/drawing/2014/main" id="{C312E5D2-3CA6-3D4E-825D-1E1B266B9199}"/>
              </a:ext>
            </a:extLst>
          </p:cNvPr>
          <p:cNvPicPr>
            <a:picLocks noChangeAspect="1" noChangeArrowheads="1"/>
          </p:cNvPicPr>
          <p:nvPr/>
        </p:nvPicPr>
        <p:blipFill>
          <a:blip r:embed="rId3" cstate="screen"/>
          <a:srcRect/>
          <a:stretch>
            <a:fillRect/>
          </a:stretch>
        </p:blipFill>
        <p:spPr bwMode="auto">
          <a:xfrm>
            <a:off x="6221977" y="3117405"/>
            <a:ext cx="5715000" cy="2898975"/>
          </a:xfrm>
          <a:prstGeom prst="rect">
            <a:avLst/>
          </a:prstGeom>
          <a:noFill/>
          <a:ln w="9525">
            <a:noFill/>
            <a:miter lim="800000"/>
            <a:headEnd/>
            <a:tailEnd/>
          </a:ln>
        </p:spPr>
      </p:pic>
      <p:sp>
        <p:nvSpPr>
          <p:cNvPr id="12" name="Rectangle 3">
            <a:extLst>
              <a:ext uri="{FF2B5EF4-FFF2-40B4-BE49-F238E27FC236}">
                <a16:creationId xmlns:a16="http://schemas.microsoft.com/office/drawing/2014/main" id="{C4AC8DB4-9554-3448-8B6E-64DFB81D1C60}"/>
              </a:ext>
            </a:extLst>
          </p:cNvPr>
          <p:cNvSpPr txBox="1">
            <a:spLocks noChangeArrowheads="1"/>
          </p:cNvSpPr>
          <p:nvPr/>
        </p:nvSpPr>
        <p:spPr>
          <a:xfrm>
            <a:off x="6737991" y="4071188"/>
            <a:ext cx="2606052" cy="125006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200" kern="1200" baseline="0">
                <a:solidFill>
                  <a:schemeClr val="tx1"/>
                </a:solidFill>
                <a:latin typeface="Arial"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PingFangSC-Regular" charset="-122"/>
              <a:buChar char="－"/>
              <a:defRPr sz="2000" kern="1200" baseline="0">
                <a:solidFill>
                  <a:schemeClr val="tx1"/>
                </a:solidFill>
                <a:latin typeface="Arial"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1800" kern="1200" baseline="0">
                <a:solidFill>
                  <a:schemeClr val="tx1"/>
                </a:solidFill>
                <a:latin typeface="Arial" charset="0"/>
                <a:ea typeface="+mn-ea"/>
                <a:cs typeface="Arial" panose="020B0604020202020204" pitchFamily="34" charset="0"/>
              </a:defRPr>
            </a:lvl3pPr>
            <a:lvl4pPr marL="1657350" indent="-285750" algn="l" defTabSz="914400" rtl="0" eaLnBrk="1" latinLnBrk="0" hangingPunct="1">
              <a:lnSpc>
                <a:spcPct val="90000"/>
              </a:lnSpc>
              <a:spcBef>
                <a:spcPts val="500"/>
              </a:spcBef>
              <a:buFont typeface="PingFangSC-Regular" charset="-122"/>
              <a:buChar char="－"/>
              <a:defRPr sz="1600" kern="1200" baseline="0">
                <a:solidFill>
                  <a:schemeClr val="tx1"/>
                </a:solidFill>
                <a:latin typeface="Arial"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400" kern="1200" baseline="0">
                <a:solidFill>
                  <a:schemeClr val="tx1"/>
                </a:solidFill>
                <a:latin typeface="Arial"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cs typeface="Times New Roman" pitchFamily="18" charset="0"/>
              </a:rPr>
              <a:t>Beam Delivery System Optics, a version with consumable spoilers</a:t>
            </a:r>
            <a:endParaRPr lang="en-US" sz="2000" dirty="0"/>
          </a:p>
        </p:txBody>
      </p:sp>
    </p:spTree>
    <p:extLst>
      <p:ext uri="{BB962C8B-B14F-4D97-AF65-F5344CB8AC3E}">
        <p14:creationId xmlns:p14="http://schemas.microsoft.com/office/powerpoint/2010/main" val="24075048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87F5553F-AC10-5F41-AC7E-4335DAECD554}"/>
              </a:ext>
            </a:extLst>
          </p:cNvPr>
          <p:cNvSpPr>
            <a:spLocks noGrp="1"/>
          </p:cNvSpPr>
          <p:nvPr>
            <p:ph type="ftr" sz="quarter" idx="11"/>
          </p:nvPr>
        </p:nvSpPr>
        <p:spPr/>
        <p:txBody>
          <a:bodyPr/>
          <a:lstStyle/>
          <a:p>
            <a:r>
              <a:rPr lang="en-US"/>
              <a:t>HALHF Workshop 2024, A. Seryi</a:t>
            </a:r>
            <a:endParaRPr lang="en-US" dirty="0"/>
          </a:p>
        </p:txBody>
      </p:sp>
      <p:sp>
        <p:nvSpPr>
          <p:cNvPr id="5" name="Slide Number Placeholder 4">
            <a:extLst>
              <a:ext uri="{FF2B5EF4-FFF2-40B4-BE49-F238E27FC236}">
                <a16:creationId xmlns:a16="http://schemas.microsoft.com/office/drawing/2014/main" id="{A82154C6-E5E3-934A-A4F5-3CE3325963F7}"/>
              </a:ext>
            </a:extLst>
          </p:cNvPr>
          <p:cNvSpPr>
            <a:spLocks noGrp="1"/>
          </p:cNvSpPr>
          <p:nvPr>
            <p:ph type="sldNum" sz="quarter" idx="12"/>
          </p:nvPr>
        </p:nvSpPr>
        <p:spPr/>
        <p:txBody>
          <a:bodyPr/>
          <a:lstStyle/>
          <a:p>
            <a:fld id="{07E1C93C-5050-FC42-8F10-D22D4F119D13}" type="slidenum">
              <a:rPr lang="en-US" smtClean="0"/>
              <a:pPr/>
              <a:t>7</a:t>
            </a:fld>
            <a:endParaRPr lang="en-US" dirty="0"/>
          </a:p>
        </p:txBody>
      </p:sp>
      <p:pic>
        <p:nvPicPr>
          <p:cNvPr id="2" name="Picture 1">
            <a:extLst>
              <a:ext uri="{FF2B5EF4-FFF2-40B4-BE49-F238E27FC236}">
                <a16:creationId xmlns:a16="http://schemas.microsoft.com/office/drawing/2014/main" id="{74DAA907-AE88-C343-A532-4A3003683A17}"/>
              </a:ext>
            </a:extLst>
          </p:cNvPr>
          <p:cNvPicPr>
            <a:picLocks noChangeAspect="1"/>
          </p:cNvPicPr>
          <p:nvPr/>
        </p:nvPicPr>
        <p:blipFill>
          <a:blip r:embed="rId2"/>
          <a:stretch>
            <a:fillRect/>
          </a:stretch>
        </p:blipFill>
        <p:spPr>
          <a:xfrm>
            <a:off x="109339" y="55808"/>
            <a:ext cx="8246206" cy="613647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TextBox 2">
            <a:extLst>
              <a:ext uri="{FF2B5EF4-FFF2-40B4-BE49-F238E27FC236}">
                <a16:creationId xmlns:a16="http://schemas.microsoft.com/office/drawing/2014/main" id="{A950F44A-A79D-4142-9796-EEA9F7BB3C00}"/>
              </a:ext>
            </a:extLst>
          </p:cNvPr>
          <p:cNvSpPr txBox="1"/>
          <p:nvPr/>
        </p:nvSpPr>
        <p:spPr>
          <a:xfrm>
            <a:off x="8686800" y="849085"/>
            <a:ext cx="3505200" cy="5262979"/>
          </a:xfrm>
          <a:prstGeom prst="rect">
            <a:avLst/>
          </a:prstGeom>
          <a:noFill/>
        </p:spPr>
        <p:txBody>
          <a:bodyPr wrap="square" rtlCol="0">
            <a:spAutoFit/>
          </a:bodyPr>
          <a:lstStyle/>
          <a:p>
            <a:r>
              <a:rPr lang="en-US" sz="2400" dirty="0"/>
              <a:t>For ILC train structure can extract errant train after two errant bunches</a:t>
            </a:r>
          </a:p>
          <a:p>
            <a:endParaRPr lang="en-US" sz="2400" dirty="0"/>
          </a:p>
          <a:p>
            <a:r>
              <a:rPr lang="en-US" sz="2400" dirty="0"/>
              <a:t>For HALHF bunch train, may have to consider renewable collimators for HALHF, like it was considered for NLC </a:t>
            </a:r>
          </a:p>
          <a:p>
            <a:endParaRPr lang="en-US" sz="2400" dirty="0"/>
          </a:p>
          <a:p>
            <a:r>
              <a:rPr lang="en-US" sz="2400" dirty="0"/>
              <a:t>Distributed in plasma section collimators reduce probability of errant train arriving to BDS in HALHF</a:t>
            </a:r>
          </a:p>
        </p:txBody>
      </p:sp>
      <p:sp>
        <p:nvSpPr>
          <p:cNvPr id="6" name="Rectangle 5">
            <a:extLst>
              <a:ext uri="{FF2B5EF4-FFF2-40B4-BE49-F238E27FC236}">
                <a16:creationId xmlns:a16="http://schemas.microsoft.com/office/drawing/2014/main" id="{9E6E8A2E-AEFE-1B4C-AF20-9C0657EAB536}"/>
              </a:ext>
            </a:extLst>
          </p:cNvPr>
          <p:cNvSpPr/>
          <p:nvPr/>
        </p:nvSpPr>
        <p:spPr>
          <a:xfrm>
            <a:off x="284337" y="6207850"/>
            <a:ext cx="11313496" cy="369332"/>
          </a:xfrm>
          <a:prstGeom prst="rect">
            <a:avLst/>
          </a:prstGeom>
        </p:spPr>
        <p:txBody>
          <a:bodyPr wrap="square">
            <a:spAutoFit/>
          </a:bodyPr>
          <a:lstStyle/>
          <a:p>
            <a:r>
              <a:rPr lang="en-US" dirty="0" err="1"/>
              <a:t>Mokhov</a:t>
            </a:r>
            <a:r>
              <a:rPr lang="en-US" dirty="0"/>
              <a:t>, </a:t>
            </a:r>
            <a:r>
              <a:rPr lang="en-US" dirty="0" err="1"/>
              <a:t>Pivi</a:t>
            </a:r>
            <a:r>
              <a:rPr lang="en-US" dirty="0"/>
              <a:t>, Seryi, USPAS 2011   </a:t>
            </a:r>
            <a:r>
              <a:rPr lang="en-US" dirty="0">
                <a:hlinkClick r:id="rId3"/>
              </a:rPr>
              <a:t>https://uspas.fnal.gov/materials/11ODU/ODU-Particle-Collider.shtml</a:t>
            </a:r>
            <a:r>
              <a:rPr lang="en-US" dirty="0"/>
              <a:t>  </a:t>
            </a:r>
          </a:p>
        </p:txBody>
      </p:sp>
    </p:spTree>
    <p:extLst>
      <p:ext uri="{BB962C8B-B14F-4D97-AF65-F5344CB8AC3E}">
        <p14:creationId xmlns:p14="http://schemas.microsoft.com/office/powerpoint/2010/main" val="1372079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1DDC54-677B-6B40-9B09-AC2B834BBDAD}"/>
              </a:ext>
            </a:extLst>
          </p:cNvPr>
          <p:cNvSpPr>
            <a:spLocks noGrp="1"/>
          </p:cNvSpPr>
          <p:nvPr>
            <p:ph type="title"/>
          </p:nvPr>
        </p:nvSpPr>
        <p:spPr/>
        <p:txBody>
          <a:bodyPr/>
          <a:lstStyle/>
          <a:p>
            <a:r>
              <a:rPr lang="en-US" dirty="0"/>
              <a:t>HALHF upgrade to round beam and advanced focusing</a:t>
            </a:r>
          </a:p>
        </p:txBody>
      </p:sp>
      <p:sp>
        <p:nvSpPr>
          <p:cNvPr id="3" name="Content Placeholder 2">
            <a:extLst>
              <a:ext uri="{FF2B5EF4-FFF2-40B4-BE49-F238E27FC236}">
                <a16:creationId xmlns:a16="http://schemas.microsoft.com/office/drawing/2014/main" id="{184A5D6E-0A6A-8F4B-AA94-00EEF17F073D}"/>
              </a:ext>
            </a:extLst>
          </p:cNvPr>
          <p:cNvSpPr>
            <a:spLocks noGrp="1"/>
          </p:cNvSpPr>
          <p:nvPr>
            <p:ph idx="1"/>
          </p:nvPr>
        </p:nvSpPr>
        <p:spPr>
          <a:xfrm>
            <a:off x="5660572" y="966055"/>
            <a:ext cx="6433458" cy="5696002"/>
          </a:xfrm>
        </p:spPr>
        <p:txBody>
          <a:bodyPr>
            <a:normAutofit lnSpcReduction="10000"/>
          </a:bodyPr>
          <a:lstStyle/>
          <a:p>
            <a:r>
              <a:rPr lang="en-US" dirty="0"/>
              <a:t>For round beam with triplet focusing</a:t>
            </a:r>
          </a:p>
          <a:p>
            <a:pPr lvl="1"/>
            <a:r>
              <a:rPr lang="en-US" dirty="0"/>
              <a:t>Collimation depth, which for flat beam can be 10/100 (x/y) will change to around 10/10</a:t>
            </a:r>
          </a:p>
          <a:p>
            <a:pPr lvl="1"/>
            <a:r>
              <a:rPr lang="en-US" dirty="0"/>
              <a:t>Scaling of collimation with energy will probably not change, but watch for larger fraction of the tail to be collimated, larger jitter amplification factor, etc.</a:t>
            </a:r>
          </a:p>
          <a:p>
            <a:r>
              <a:rPr lang="en-US" dirty="0"/>
              <a:t>Plasma lens close to IP</a:t>
            </a:r>
          </a:p>
          <a:p>
            <a:pPr lvl="1"/>
            <a:r>
              <a:rPr lang="en-US" dirty="0"/>
              <a:t>If it can be inserted close to IP, effectively reducing L*, and without inserting intolerable amount of material inside of detector (!!!), then</a:t>
            </a:r>
          </a:p>
          <a:p>
            <a:pPr lvl="1"/>
            <a:r>
              <a:rPr lang="en-US" dirty="0"/>
              <a:t>It can allow to dramatically decrease FF length and also the length of the collimation system</a:t>
            </a:r>
          </a:p>
          <a:p>
            <a:r>
              <a:rPr lang="en-US" dirty="0"/>
              <a:t>Plasma lens instead of Final Doublet </a:t>
            </a:r>
          </a:p>
          <a:p>
            <a:pPr lvl="1"/>
            <a:r>
              <a:rPr lang="en-US" dirty="0"/>
              <a:t>Will reduce beam size in FD ~twice</a:t>
            </a:r>
          </a:p>
          <a:p>
            <a:pPr lvl="1"/>
            <a:r>
              <a:rPr lang="en-US" dirty="0"/>
              <a:t>Reduce ~twice collimation depth</a:t>
            </a:r>
          </a:p>
          <a:p>
            <a:pPr lvl="1"/>
            <a:r>
              <a:rPr lang="en-US" dirty="0"/>
              <a:t>To check loss of flexibility in x vs y chromaticity correction</a:t>
            </a:r>
          </a:p>
          <a:p>
            <a:endParaRPr lang="en-US" dirty="0"/>
          </a:p>
          <a:p>
            <a:endParaRPr lang="en-US" dirty="0"/>
          </a:p>
        </p:txBody>
      </p:sp>
      <p:sp>
        <p:nvSpPr>
          <p:cNvPr id="4" name="Footer Placeholder 3">
            <a:extLst>
              <a:ext uri="{FF2B5EF4-FFF2-40B4-BE49-F238E27FC236}">
                <a16:creationId xmlns:a16="http://schemas.microsoft.com/office/drawing/2014/main" id="{B8DEDBFE-28EB-CE4D-8E7A-AC04E923EC2E}"/>
              </a:ext>
            </a:extLst>
          </p:cNvPr>
          <p:cNvSpPr>
            <a:spLocks noGrp="1"/>
          </p:cNvSpPr>
          <p:nvPr>
            <p:ph type="ftr" sz="quarter" idx="11"/>
          </p:nvPr>
        </p:nvSpPr>
        <p:spPr/>
        <p:txBody>
          <a:bodyPr/>
          <a:lstStyle/>
          <a:p>
            <a:r>
              <a:rPr lang="en-US"/>
              <a:t>HALHF Workshop 2024, A. Seryi</a:t>
            </a:r>
            <a:endParaRPr lang="en-US" dirty="0"/>
          </a:p>
        </p:txBody>
      </p:sp>
      <p:sp>
        <p:nvSpPr>
          <p:cNvPr id="5" name="Slide Number Placeholder 4">
            <a:extLst>
              <a:ext uri="{FF2B5EF4-FFF2-40B4-BE49-F238E27FC236}">
                <a16:creationId xmlns:a16="http://schemas.microsoft.com/office/drawing/2014/main" id="{23934E20-E69B-AB42-9B55-9348AD0F17D4}"/>
              </a:ext>
            </a:extLst>
          </p:cNvPr>
          <p:cNvSpPr>
            <a:spLocks noGrp="1"/>
          </p:cNvSpPr>
          <p:nvPr>
            <p:ph type="sldNum" sz="quarter" idx="12"/>
          </p:nvPr>
        </p:nvSpPr>
        <p:spPr/>
        <p:txBody>
          <a:bodyPr/>
          <a:lstStyle/>
          <a:p>
            <a:fld id="{07E1C93C-5050-FC42-8F10-D22D4F119D13}" type="slidenum">
              <a:rPr lang="en-US" smtClean="0"/>
              <a:pPr/>
              <a:t>8</a:t>
            </a:fld>
            <a:endParaRPr lang="en-US" dirty="0"/>
          </a:p>
        </p:txBody>
      </p:sp>
      <p:pic>
        <p:nvPicPr>
          <p:cNvPr id="6" name="Picture 5">
            <a:extLst>
              <a:ext uri="{FF2B5EF4-FFF2-40B4-BE49-F238E27FC236}">
                <a16:creationId xmlns:a16="http://schemas.microsoft.com/office/drawing/2014/main" id="{3F11E4B4-06BD-AC4C-A4EE-3306AA0ED00F}"/>
              </a:ext>
            </a:extLst>
          </p:cNvPr>
          <p:cNvPicPr>
            <a:picLocks noChangeAspect="1"/>
          </p:cNvPicPr>
          <p:nvPr/>
        </p:nvPicPr>
        <p:blipFill rotWithShape="1">
          <a:blip r:embed="rId2">
            <a:extLst>
              <a:ext uri="{28A0092B-C50C-407E-A947-70E740481C1C}">
                <a14:useLocalDpi xmlns:a14="http://schemas.microsoft.com/office/drawing/2010/main"/>
              </a:ext>
            </a:extLst>
          </a:blip>
          <a:srcRect/>
          <a:stretch/>
        </p:blipFill>
        <p:spPr>
          <a:xfrm>
            <a:off x="239487" y="1379195"/>
            <a:ext cx="5192485" cy="367177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642239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1DDC54-677B-6B40-9B09-AC2B834BBDAD}"/>
              </a:ext>
            </a:extLst>
          </p:cNvPr>
          <p:cNvSpPr>
            <a:spLocks noGrp="1"/>
          </p:cNvSpPr>
          <p:nvPr>
            <p:ph type="title"/>
          </p:nvPr>
        </p:nvSpPr>
        <p:spPr/>
        <p:txBody>
          <a:bodyPr/>
          <a:lstStyle/>
          <a:p>
            <a:r>
              <a:rPr lang="en-US" dirty="0"/>
              <a:t>HALHF upgrade to ~</a:t>
            </a:r>
            <a:r>
              <a:rPr lang="en-US" dirty="0" err="1"/>
              <a:t>TeV</a:t>
            </a:r>
            <a:r>
              <a:rPr lang="en-US" dirty="0"/>
              <a:t> and multi-</a:t>
            </a:r>
            <a:r>
              <a:rPr lang="en-US" dirty="0" err="1"/>
              <a:t>TeV</a:t>
            </a:r>
            <a:r>
              <a:rPr lang="en-US" dirty="0"/>
              <a:t> – novel ideas</a:t>
            </a:r>
          </a:p>
        </p:txBody>
      </p:sp>
      <p:sp>
        <p:nvSpPr>
          <p:cNvPr id="3" name="Content Placeholder 2">
            <a:extLst>
              <a:ext uri="{FF2B5EF4-FFF2-40B4-BE49-F238E27FC236}">
                <a16:creationId xmlns:a16="http://schemas.microsoft.com/office/drawing/2014/main" id="{184A5D6E-0A6A-8F4B-AA94-00EEF17F073D}"/>
              </a:ext>
            </a:extLst>
          </p:cNvPr>
          <p:cNvSpPr>
            <a:spLocks noGrp="1"/>
          </p:cNvSpPr>
          <p:nvPr>
            <p:ph idx="1"/>
          </p:nvPr>
        </p:nvSpPr>
        <p:spPr>
          <a:xfrm>
            <a:off x="404823" y="886543"/>
            <a:ext cx="11285837" cy="1921971"/>
          </a:xfrm>
        </p:spPr>
        <p:txBody>
          <a:bodyPr/>
          <a:lstStyle/>
          <a:p>
            <a:r>
              <a:rPr lang="en-US" dirty="0"/>
              <a:t>Final Focus itself scales nicely to multi-</a:t>
            </a:r>
            <a:r>
              <a:rPr lang="en-US" dirty="0" err="1"/>
              <a:t>TeV</a:t>
            </a:r>
            <a:endParaRPr lang="en-US" dirty="0"/>
          </a:p>
          <a:p>
            <a:r>
              <a:rPr lang="en-US" dirty="0"/>
              <a:t>Most unfavorable scaling with energy is in the energy collimation system</a:t>
            </a:r>
          </a:p>
          <a:p>
            <a:pPr lvl="1"/>
            <a:r>
              <a:rPr lang="en-US" dirty="0"/>
              <a:t>Distributed collimating between plasma stages will help, but new ideas needed</a:t>
            </a:r>
          </a:p>
          <a:p>
            <a:r>
              <a:rPr lang="en-US" dirty="0"/>
              <a:t>Inspired by nonlinear </a:t>
            </a:r>
            <a:r>
              <a:rPr lang="en-US" dirty="0" err="1"/>
              <a:t>betattoron</a:t>
            </a:r>
            <a:r>
              <a:rPr lang="en-US" dirty="0"/>
              <a:t> collimators at </a:t>
            </a:r>
            <a:r>
              <a:rPr lang="en-US" dirty="0" err="1"/>
              <a:t>SuperKEKB</a:t>
            </a:r>
            <a:r>
              <a:rPr lang="en-US" dirty="0"/>
              <a:t> and nonlinear injection kickers in new SR light sources, considering nonlinear energy collimation</a:t>
            </a:r>
          </a:p>
          <a:p>
            <a:endParaRPr lang="en-US" dirty="0"/>
          </a:p>
        </p:txBody>
      </p:sp>
      <p:sp>
        <p:nvSpPr>
          <p:cNvPr id="4" name="Footer Placeholder 3">
            <a:extLst>
              <a:ext uri="{FF2B5EF4-FFF2-40B4-BE49-F238E27FC236}">
                <a16:creationId xmlns:a16="http://schemas.microsoft.com/office/drawing/2014/main" id="{B8DEDBFE-28EB-CE4D-8E7A-AC04E923EC2E}"/>
              </a:ext>
            </a:extLst>
          </p:cNvPr>
          <p:cNvSpPr>
            <a:spLocks noGrp="1"/>
          </p:cNvSpPr>
          <p:nvPr>
            <p:ph type="ftr" sz="quarter" idx="11"/>
          </p:nvPr>
        </p:nvSpPr>
        <p:spPr/>
        <p:txBody>
          <a:bodyPr/>
          <a:lstStyle/>
          <a:p>
            <a:r>
              <a:rPr lang="en-US"/>
              <a:t>HALHF Workshop 2024, A. Seryi</a:t>
            </a:r>
            <a:endParaRPr lang="en-US" dirty="0"/>
          </a:p>
        </p:txBody>
      </p:sp>
      <p:sp>
        <p:nvSpPr>
          <p:cNvPr id="5" name="Slide Number Placeholder 4">
            <a:extLst>
              <a:ext uri="{FF2B5EF4-FFF2-40B4-BE49-F238E27FC236}">
                <a16:creationId xmlns:a16="http://schemas.microsoft.com/office/drawing/2014/main" id="{23934E20-E69B-AB42-9B55-9348AD0F17D4}"/>
              </a:ext>
            </a:extLst>
          </p:cNvPr>
          <p:cNvSpPr>
            <a:spLocks noGrp="1"/>
          </p:cNvSpPr>
          <p:nvPr>
            <p:ph type="sldNum" sz="quarter" idx="12"/>
          </p:nvPr>
        </p:nvSpPr>
        <p:spPr/>
        <p:txBody>
          <a:bodyPr/>
          <a:lstStyle/>
          <a:p>
            <a:fld id="{07E1C93C-5050-FC42-8F10-D22D4F119D13}" type="slidenum">
              <a:rPr lang="en-US" smtClean="0"/>
              <a:pPr/>
              <a:t>9</a:t>
            </a:fld>
            <a:endParaRPr lang="en-US" dirty="0"/>
          </a:p>
        </p:txBody>
      </p:sp>
      <p:pic>
        <p:nvPicPr>
          <p:cNvPr id="6" name="Picture 5">
            <a:extLst>
              <a:ext uri="{FF2B5EF4-FFF2-40B4-BE49-F238E27FC236}">
                <a16:creationId xmlns:a16="http://schemas.microsoft.com/office/drawing/2014/main" id="{C64348D6-EECD-F641-851E-236D1ABB56F6}"/>
              </a:ext>
            </a:extLst>
          </p:cNvPr>
          <p:cNvPicPr>
            <a:picLocks noChangeAspect="1"/>
          </p:cNvPicPr>
          <p:nvPr/>
        </p:nvPicPr>
        <p:blipFill rotWithShape="1">
          <a:blip r:embed="rId2"/>
          <a:srcRect r="33322"/>
          <a:stretch/>
        </p:blipFill>
        <p:spPr>
          <a:xfrm>
            <a:off x="67879" y="2804719"/>
            <a:ext cx="6265888" cy="1687046"/>
          </a:xfrm>
          <a:prstGeom prst="rect">
            <a:avLst/>
          </a:prstGeom>
        </p:spPr>
      </p:pic>
      <p:sp>
        <p:nvSpPr>
          <p:cNvPr id="7" name="Rectangle 6">
            <a:extLst>
              <a:ext uri="{FF2B5EF4-FFF2-40B4-BE49-F238E27FC236}">
                <a16:creationId xmlns:a16="http://schemas.microsoft.com/office/drawing/2014/main" id="{2C2907C5-AA7F-A64F-B057-1D67F2574060}"/>
              </a:ext>
            </a:extLst>
          </p:cNvPr>
          <p:cNvSpPr/>
          <p:nvPr/>
        </p:nvSpPr>
        <p:spPr>
          <a:xfrm>
            <a:off x="67879" y="4424956"/>
            <a:ext cx="1194864" cy="646331"/>
          </a:xfrm>
          <a:prstGeom prst="rect">
            <a:avLst/>
          </a:prstGeom>
        </p:spPr>
        <p:txBody>
          <a:bodyPr wrap="square">
            <a:spAutoFit/>
          </a:bodyPr>
          <a:lstStyle/>
          <a:p>
            <a:r>
              <a:rPr lang="en-US" dirty="0" err="1"/>
              <a:t>Tobiyama</a:t>
            </a:r>
            <a:r>
              <a:rPr lang="en-US" dirty="0"/>
              <a:t>, IPAC24</a:t>
            </a:r>
          </a:p>
        </p:txBody>
      </p:sp>
      <p:pic>
        <p:nvPicPr>
          <p:cNvPr id="8" name="Picture 7">
            <a:extLst>
              <a:ext uri="{FF2B5EF4-FFF2-40B4-BE49-F238E27FC236}">
                <a16:creationId xmlns:a16="http://schemas.microsoft.com/office/drawing/2014/main" id="{800D1A16-1B93-6748-B6F0-A6BECE36C4B8}"/>
              </a:ext>
            </a:extLst>
          </p:cNvPr>
          <p:cNvPicPr>
            <a:picLocks noChangeAspect="1"/>
          </p:cNvPicPr>
          <p:nvPr/>
        </p:nvPicPr>
        <p:blipFill>
          <a:blip r:embed="rId3"/>
          <a:stretch>
            <a:fillRect/>
          </a:stretch>
        </p:blipFill>
        <p:spPr>
          <a:xfrm>
            <a:off x="1132942" y="4491765"/>
            <a:ext cx="3511199" cy="2180586"/>
          </a:xfrm>
          <a:prstGeom prst="rect">
            <a:avLst/>
          </a:prstGeom>
        </p:spPr>
      </p:pic>
      <p:sp>
        <p:nvSpPr>
          <p:cNvPr id="9" name="Rectangle 8">
            <a:extLst>
              <a:ext uri="{FF2B5EF4-FFF2-40B4-BE49-F238E27FC236}">
                <a16:creationId xmlns:a16="http://schemas.microsoft.com/office/drawing/2014/main" id="{C716A67D-99F3-DA4D-A400-4E28234E9FDB}"/>
              </a:ext>
            </a:extLst>
          </p:cNvPr>
          <p:cNvSpPr/>
          <p:nvPr/>
        </p:nvSpPr>
        <p:spPr>
          <a:xfrm>
            <a:off x="2659304" y="6078366"/>
            <a:ext cx="1994007" cy="369332"/>
          </a:xfrm>
          <a:prstGeom prst="rect">
            <a:avLst/>
          </a:prstGeom>
        </p:spPr>
        <p:txBody>
          <a:bodyPr wrap="none">
            <a:spAutoFit/>
          </a:bodyPr>
          <a:lstStyle/>
          <a:p>
            <a:r>
              <a:rPr lang="en-US" dirty="0">
                <a:solidFill>
                  <a:srgbClr val="000000"/>
                </a:solidFill>
                <a:ea typeface="ＭＳ Ｐゴシック" pitchFamily="34" charset="-128"/>
              </a:rPr>
              <a:t>Atkinson, IPAC2011</a:t>
            </a:r>
            <a:endParaRPr lang="en-US" dirty="0"/>
          </a:p>
        </p:txBody>
      </p:sp>
      <p:sp>
        <p:nvSpPr>
          <p:cNvPr id="10" name="TextBox 9">
            <a:extLst>
              <a:ext uri="{FF2B5EF4-FFF2-40B4-BE49-F238E27FC236}">
                <a16:creationId xmlns:a16="http://schemas.microsoft.com/office/drawing/2014/main" id="{4FDF8C49-4200-054C-B15F-0209F92281CF}"/>
              </a:ext>
            </a:extLst>
          </p:cNvPr>
          <p:cNvSpPr txBox="1"/>
          <p:nvPr/>
        </p:nvSpPr>
        <p:spPr>
          <a:xfrm>
            <a:off x="1469153" y="4531481"/>
            <a:ext cx="1747723" cy="369332"/>
          </a:xfrm>
          <a:prstGeom prst="rect">
            <a:avLst/>
          </a:prstGeom>
          <a:noFill/>
        </p:spPr>
        <p:txBody>
          <a:bodyPr wrap="none" rtlCol="0">
            <a:spAutoFit/>
          </a:bodyPr>
          <a:lstStyle/>
          <a:p>
            <a:r>
              <a:rPr lang="en-US" b="1" dirty="0">
                <a:solidFill>
                  <a:srgbClr val="FF0000"/>
                </a:solidFill>
              </a:rPr>
              <a:t>Nonlinear kicker</a:t>
            </a:r>
          </a:p>
        </p:txBody>
      </p:sp>
      <p:sp>
        <p:nvSpPr>
          <p:cNvPr id="11" name="TextBox 10">
            <a:extLst>
              <a:ext uri="{FF2B5EF4-FFF2-40B4-BE49-F238E27FC236}">
                <a16:creationId xmlns:a16="http://schemas.microsoft.com/office/drawing/2014/main" id="{8BD438E8-E254-C948-A7F7-8639BF827200}"/>
              </a:ext>
            </a:extLst>
          </p:cNvPr>
          <p:cNvSpPr txBox="1"/>
          <p:nvPr/>
        </p:nvSpPr>
        <p:spPr>
          <a:xfrm>
            <a:off x="2710702" y="3736398"/>
            <a:ext cx="1306123" cy="646331"/>
          </a:xfrm>
          <a:prstGeom prst="rect">
            <a:avLst/>
          </a:prstGeom>
          <a:noFill/>
        </p:spPr>
        <p:txBody>
          <a:bodyPr wrap="square" rtlCol="0">
            <a:spAutoFit/>
          </a:bodyPr>
          <a:lstStyle/>
          <a:p>
            <a:r>
              <a:rPr lang="en-US" b="1" dirty="0">
                <a:solidFill>
                  <a:srgbClr val="FF0000"/>
                </a:solidFill>
              </a:rPr>
              <a:t>Nonlinear collimator</a:t>
            </a:r>
          </a:p>
        </p:txBody>
      </p:sp>
      <p:pic>
        <p:nvPicPr>
          <p:cNvPr id="12" name="Picture 11">
            <a:extLst>
              <a:ext uri="{FF2B5EF4-FFF2-40B4-BE49-F238E27FC236}">
                <a16:creationId xmlns:a16="http://schemas.microsoft.com/office/drawing/2014/main" id="{DC13643D-41CE-D043-99E2-9B70793FBBE6}"/>
              </a:ext>
            </a:extLst>
          </p:cNvPr>
          <p:cNvPicPr>
            <a:picLocks noChangeAspect="1"/>
          </p:cNvPicPr>
          <p:nvPr/>
        </p:nvPicPr>
        <p:blipFill>
          <a:blip r:embed="rId4"/>
          <a:stretch>
            <a:fillRect/>
          </a:stretch>
        </p:blipFill>
        <p:spPr>
          <a:xfrm>
            <a:off x="6958250" y="3240151"/>
            <a:ext cx="2576782" cy="2056643"/>
          </a:xfrm>
          <a:prstGeom prst="rect">
            <a:avLst/>
          </a:prstGeom>
        </p:spPr>
      </p:pic>
      <p:pic>
        <p:nvPicPr>
          <p:cNvPr id="13" name="Picture 12">
            <a:extLst>
              <a:ext uri="{FF2B5EF4-FFF2-40B4-BE49-F238E27FC236}">
                <a16:creationId xmlns:a16="http://schemas.microsoft.com/office/drawing/2014/main" id="{A4E64A53-5049-1B4D-BE79-7AB232170FDB}"/>
              </a:ext>
            </a:extLst>
          </p:cNvPr>
          <p:cNvPicPr>
            <a:picLocks noChangeAspect="1"/>
          </p:cNvPicPr>
          <p:nvPr/>
        </p:nvPicPr>
        <p:blipFill>
          <a:blip r:embed="rId5"/>
          <a:stretch>
            <a:fillRect/>
          </a:stretch>
        </p:blipFill>
        <p:spPr>
          <a:xfrm>
            <a:off x="9564185" y="3251037"/>
            <a:ext cx="2576782" cy="2056643"/>
          </a:xfrm>
          <a:prstGeom prst="rect">
            <a:avLst/>
          </a:prstGeom>
        </p:spPr>
      </p:pic>
      <p:sp>
        <p:nvSpPr>
          <p:cNvPr id="14" name="TextBox 13">
            <a:extLst>
              <a:ext uri="{FF2B5EF4-FFF2-40B4-BE49-F238E27FC236}">
                <a16:creationId xmlns:a16="http://schemas.microsoft.com/office/drawing/2014/main" id="{29DEC769-CD0A-1B40-82DF-7BD119C168BC}"/>
              </a:ext>
            </a:extLst>
          </p:cNvPr>
          <p:cNvSpPr txBox="1"/>
          <p:nvPr/>
        </p:nvSpPr>
        <p:spPr>
          <a:xfrm>
            <a:off x="7053944" y="5453746"/>
            <a:ext cx="4953000" cy="923330"/>
          </a:xfrm>
          <a:prstGeom prst="rect">
            <a:avLst/>
          </a:prstGeom>
          <a:noFill/>
        </p:spPr>
        <p:txBody>
          <a:bodyPr wrap="square" rtlCol="0">
            <a:spAutoFit/>
          </a:bodyPr>
          <a:lstStyle/>
          <a:p>
            <a:r>
              <a:rPr lang="en-US" dirty="0"/>
              <a:t>Extremely preliminary – simplified tracking of nonlinear energy collimation done during workshop – optimization of parameters is needed</a:t>
            </a:r>
          </a:p>
        </p:txBody>
      </p:sp>
      <p:sp>
        <p:nvSpPr>
          <p:cNvPr id="15" name="TextBox 14">
            <a:extLst>
              <a:ext uri="{FF2B5EF4-FFF2-40B4-BE49-F238E27FC236}">
                <a16:creationId xmlns:a16="http://schemas.microsoft.com/office/drawing/2014/main" id="{5720E31F-D622-714E-8520-4E8D36464F4E}"/>
              </a:ext>
            </a:extLst>
          </p:cNvPr>
          <p:cNvSpPr txBox="1"/>
          <p:nvPr/>
        </p:nvSpPr>
        <p:spPr>
          <a:xfrm>
            <a:off x="6533346" y="4517288"/>
            <a:ext cx="492443" cy="461665"/>
          </a:xfrm>
          <a:prstGeom prst="rect">
            <a:avLst/>
          </a:prstGeom>
          <a:noFill/>
        </p:spPr>
        <p:txBody>
          <a:bodyPr wrap="none" rtlCol="0">
            <a:spAutoFit/>
          </a:bodyPr>
          <a:lstStyle/>
          <a:p>
            <a:r>
              <a:rPr lang="en-US" sz="2400" dirty="0"/>
              <a:t>=&gt;</a:t>
            </a:r>
          </a:p>
        </p:txBody>
      </p:sp>
      <p:pic>
        <p:nvPicPr>
          <p:cNvPr id="16" name="Picture 4">
            <a:extLst>
              <a:ext uri="{FF2B5EF4-FFF2-40B4-BE49-F238E27FC236}">
                <a16:creationId xmlns:a16="http://schemas.microsoft.com/office/drawing/2014/main" id="{5CE33780-6B34-F84A-B6B5-F7A14A66FF5E}"/>
              </a:ext>
            </a:extLst>
          </p:cNvPr>
          <p:cNvPicPr>
            <a:picLocks noChangeAspect="1" noChangeArrowheads="1"/>
          </p:cNvPicPr>
          <p:nvPr/>
        </p:nvPicPr>
        <p:blipFill rotWithShape="1">
          <a:blip r:embed="rId6">
            <a:extLst>
              <a:ext uri="{28A0092B-C50C-407E-A947-70E740481C1C}">
                <a14:useLocalDpi xmlns:a14="http://schemas.microsoft.com/office/drawing/2010/main"/>
              </a:ext>
            </a:extLst>
          </a:blip>
          <a:srcRect/>
          <a:stretch/>
        </p:blipFill>
        <p:spPr bwMode="auto">
          <a:xfrm>
            <a:off x="5339824" y="4456404"/>
            <a:ext cx="1131953" cy="2406649"/>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17" name="TextBox 16">
            <a:extLst>
              <a:ext uri="{FF2B5EF4-FFF2-40B4-BE49-F238E27FC236}">
                <a16:creationId xmlns:a16="http://schemas.microsoft.com/office/drawing/2014/main" id="{8D4B30CE-8308-4146-8F43-55E62FE00F4B}"/>
              </a:ext>
            </a:extLst>
          </p:cNvPr>
          <p:cNvSpPr txBox="1"/>
          <p:nvPr/>
        </p:nvSpPr>
        <p:spPr>
          <a:xfrm>
            <a:off x="4759115" y="4748120"/>
            <a:ext cx="492443" cy="461665"/>
          </a:xfrm>
          <a:prstGeom prst="rect">
            <a:avLst/>
          </a:prstGeom>
          <a:noFill/>
        </p:spPr>
        <p:txBody>
          <a:bodyPr wrap="none" rtlCol="0">
            <a:spAutoFit/>
          </a:bodyPr>
          <a:lstStyle/>
          <a:p>
            <a:r>
              <a:rPr lang="en-US" sz="2400" dirty="0"/>
              <a:t>=&gt;</a:t>
            </a:r>
          </a:p>
        </p:txBody>
      </p:sp>
    </p:spTree>
    <p:extLst>
      <p:ext uri="{BB962C8B-B14F-4D97-AF65-F5344CB8AC3E}">
        <p14:creationId xmlns:p14="http://schemas.microsoft.com/office/powerpoint/2010/main" val="4277044026"/>
      </p:ext>
    </p:extLst>
  </p:cSld>
  <p:clrMapOvr>
    <a:masterClrMapping/>
  </p:clrMapOvr>
</p:sld>
</file>

<file path=ppt/theme/theme1.xml><?xml version="1.0" encoding="utf-8"?>
<a:theme xmlns:a="http://schemas.openxmlformats.org/drawingml/2006/main" name="Theme1">
  <a:themeElements>
    <a:clrScheme name="JLab Colors">
      <a:dk1>
        <a:srgbClr val="000000"/>
      </a:dk1>
      <a:lt1>
        <a:srgbClr val="FFFFFF"/>
      </a:lt1>
      <a:dk2>
        <a:srgbClr val="5E5E5E"/>
      </a:dk2>
      <a:lt2>
        <a:srgbClr val="EAEAEA"/>
      </a:lt2>
      <a:accent1>
        <a:srgbClr val="BE1D1D"/>
      </a:accent1>
      <a:accent2>
        <a:srgbClr val="D5D5D5"/>
      </a:accent2>
      <a:accent3>
        <a:srgbClr val="C0C0C0"/>
      </a:accent3>
      <a:accent4>
        <a:srgbClr val="A9A9A9"/>
      </a:accent4>
      <a:accent5>
        <a:srgbClr val="929292"/>
      </a:accent5>
      <a:accent6>
        <a:srgbClr val="919191"/>
      </a:accent6>
      <a:hlink>
        <a:srgbClr val="941100"/>
      </a:hlink>
      <a:folHlink>
        <a:srgbClr val="C81B00"/>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2B5FDA33-0725-481D-A9BF-32E6FB1CA958}" vid="{825910BA-ECA8-437E-BE28-9A14A03687B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JLab Widescreen Template</Template>
  <TotalTime>0</TotalTime>
  <Words>994</Words>
  <Application>Microsoft Macintosh PowerPoint</Application>
  <PresentationFormat>Widescreen</PresentationFormat>
  <Paragraphs>109</Paragraphs>
  <Slides>10</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10</vt:i4>
      </vt:variant>
    </vt:vector>
  </HeadingPairs>
  <TitlesOfParts>
    <vt:vector size="18" baseType="lpstr">
      <vt:lpstr>Arial Unicode MS</vt:lpstr>
      <vt:lpstr>ＭＳ Ｐゴシック</vt:lpstr>
      <vt:lpstr>PingFangSC-Regular</vt:lpstr>
      <vt:lpstr>Arial</vt:lpstr>
      <vt:lpstr>Berlin Sans FB</vt:lpstr>
      <vt:lpstr>Calibri</vt:lpstr>
      <vt:lpstr>Times New Roman</vt:lpstr>
      <vt:lpstr>Theme1</vt:lpstr>
      <vt:lpstr>Summary on Q3: Beam Delivery considerations for HALHF, for HALHF upgrades, and for advanced colliders</vt:lpstr>
      <vt:lpstr>Summary of Q3 Working Group of HALHF workshop</vt:lpstr>
      <vt:lpstr>From ILC BDS to baseline BDS for HALHF</vt:lpstr>
      <vt:lpstr>Distributed collimation in plasma sections – for HALHF design</vt:lpstr>
      <vt:lpstr>Distributed collimation in plasma sections – for HALHF design</vt:lpstr>
      <vt:lpstr>Survivable =&gt; consumable spoilers</vt:lpstr>
      <vt:lpstr>PowerPoint Presentation</vt:lpstr>
      <vt:lpstr>HALHF upgrade to round beam and advanced focusing</vt:lpstr>
      <vt:lpstr>HALHF upgrade to ~TeV and multi-TeV – novel ideas</vt:lpstr>
      <vt:lpstr>Reiterating the summary – key points on HALHF BDS for CERN strategy contribution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2023-09-11T14:36:54Z</dcterms:created>
  <dcterms:modified xsi:type="dcterms:W3CDTF">2024-10-06T20:27:14Z</dcterms:modified>
</cp:coreProperties>
</file>