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414" r:id="rId2"/>
    <p:sldId id="420" r:id="rId3"/>
    <p:sldId id="416" r:id="rId4"/>
    <p:sldId id="419" r:id="rId5"/>
    <p:sldId id="418" r:id="rId6"/>
    <p:sldId id="42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77B4"/>
    <a:srgbClr val="669FD6"/>
    <a:srgbClr val="F9CFCB"/>
    <a:srgbClr val="BB2A33"/>
    <a:srgbClr val="C12324"/>
    <a:srgbClr val="5E7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62" autoAdjust="0"/>
    <p:restoredTop sz="94354" autoAdjust="0"/>
  </p:normalViewPr>
  <p:slideViewPr>
    <p:cSldViewPr showGuides="1">
      <p:cViewPr varScale="1">
        <p:scale>
          <a:sx n="100" d="100"/>
          <a:sy n="100" d="100"/>
        </p:scale>
        <p:origin x="176" y="608"/>
      </p:cViewPr>
      <p:guideLst>
        <p:guide orient="horz" pos="913"/>
        <p:guide pos="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07.10.24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B312E6-75E0-F04E-2AB2-41661B36F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1B2AF7-53DB-DEB3-A581-6F878F8DB0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CE565E-3BB8-0152-07C9-07DA5960CE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EBD25-7442-0EA0-F511-F878832B01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9597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14439B-A9CA-1029-80A3-7B360E9A0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10E8E0-87AB-E319-0CD2-C996E6DD6A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3B88B4-0435-17A8-79E8-0108ED8C27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222B00-E10E-7D40-FD20-0314A70F9A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632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08004E-FAE6-E0B5-61D4-D32D69EA6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CC3350-CEB6-29D0-ABB7-3925D5A9DA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67674E-E4E0-6304-D94F-790658E45F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9AFD7A-E181-A69D-F922-27AB8FA7B5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100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3DED9-0D80-4788-C858-C93382DDA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5C11C6-7D3E-4C8C-EDF6-15314B5914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13911E-79D3-0DBC-87D1-2F543D08A8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0AD7D9-70F2-C156-85A1-AC8B0C5648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4718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8AC74E-C4A9-92CF-6BCE-B44EC0740F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0BDBFF-3238-F786-4666-266C0FD5CA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105C39-E989-173E-435D-44B3ED059C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764E23-5927-0784-E1F4-FDAA41DFAC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4118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952A0C-70C2-C6AF-FC00-8C21E0EBD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51B8B8-E39E-3F38-F2B0-81DA598C64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FD68B9-7161-3751-A913-E4426BD17E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69906-8449-1E0C-CB67-2D71632102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290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HALHF workshop, Erice, Oct 2024, C. A. Lindstrøm, M. Thévenet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EB384-5439-B7DA-ED4F-B8375A8F52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B83227-4070-F082-C3C2-02C5E1A1C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678970"/>
            <a:ext cx="11376024" cy="997430"/>
          </a:xfrm>
        </p:spPr>
        <p:txBody>
          <a:bodyPr/>
          <a:lstStyle/>
          <a:p>
            <a:pPr algn="ctr"/>
            <a:r>
              <a:rPr lang="en-US" b="0" dirty="0">
                <a:solidFill>
                  <a:schemeClr val="tx1"/>
                </a:solidFill>
                <a:latin typeface="Helvetica" pitchFamily="2" charset="0"/>
              </a:rPr>
              <a:t>Q5 – Plasma-</a:t>
            </a:r>
            <a:r>
              <a:rPr lang="en-US" b="0" dirty="0" err="1">
                <a:solidFill>
                  <a:schemeClr val="tx1"/>
                </a:solidFill>
                <a:latin typeface="Helvetica" pitchFamily="2" charset="0"/>
              </a:rPr>
              <a:t>linac</a:t>
            </a:r>
            <a:r>
              <a:rPr lang="en-US" b="0" dirty="0">
                <a:solidFill>
                  <a:schemeClr val="tx1"/>
                </a:solidFill>
                <a:latin typeface="Helvetica" pitchFamily="2" charset="0"/>
              </a:rPr>
              <a:t> design</a:t>
            </a:r>
            <a:br>
              <a:rPr lang="en-US" b="0" dirty="0">
                <a:solidFill>
                  <a:schemeClr val="tx1"/>
                </a:solidFill>
                <a:latin typeface="Helvetica" pitchFamily="2" charset="0"/>
              </a:rPr>
            </a:br>
            <a:r>
              <a:rPr lang="en-US" b="0" dirty="0">
                <a:solidFill>
                  <a:schemeClr val="tx1"/>
                </a:solidFill>
                <a:latin typeface="Helvetica" pitchFamily="2" charset="0"/>
              </a:rPr>
              <a:t>staging, driver distribution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3E86D6-B17C-AAF2-EE62-97587100CC32}"/>
              </a:ext>
            </a:extLst>
          </p:cNvPr>
          <p:cNvSpPr txBox="1"/>
          <p:nvPr/>
        </p:nvSpPr>
        <p:spPr>
          <a:xfrm>
            <a:off x="5943600" y="4419600"/>
            <a:ext cx="4618622" cy="153388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Driver transport and dump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Beam diagnostics and dump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Beam dynamics within the plasma stages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Next steps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AB5CF2-046C-6115-584B-97805BD71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C99BAD3-EB2C-C0B5-47E2-286F9700B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78" y="1981200"/>
            <a:ext cx="10758767" cy="198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51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AE50BC-1064-7CEA-A9FD-76A72C97E0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D129B9-C5C9-DBCC-FAEF-F6AAEBCC78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71" y="788656"/>
            <a:ext cx="8419664" cy="24627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6B1EA4E-7B25-EFB9-A9DD-4F293B1F5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Helvetica" pitchFamily="2" charset="0"/>
              </a:rPr>
              <a:t>Q5 – Driver transport, diagnostics, beam dump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A869E4-5EAB-BE16-B9AD-F1DBBC212145}"/>
              </a:ext>
            </a:extLst>
          </p:cNvPr>
          <p:cNvSpPr txBox="1"/>
          <p:nvPr/>
        </p:nvSpPr>
        <p:spPr>
          <a:xfrm>
            <a:off x="422165" y="2895600"/>
            <a:ext cx="89083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Helvetica" pitchFamily="2" charset="0"/>
              </a:rPr>
              <a:t>Delay chicanes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Could be vertical or horizontal while injecting horizontal.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Driver jitters important to monitor/control.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Helvetica" pitchFamily="2" charset="0"/>
              </a:rPr>
              <a:t>Fast kickers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Ramp-up time &lt; 1 ns, ramp-down &lt; 80 ns: challenging in particular for stability.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Harmonic kickers could be a solution?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CW makes it easier?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Helvetica" pitchFamily="2" charset="0"/>
              </a:rPr>
              <a:t>Combiner 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Seems necessary, more time for ramp-down for the kickers.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Helvetica" pitchFamily="2" charset="0"/>
              </a:rPr>
              <a:t>Beam dumps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Large average power, accept 10-100% initial driver energy.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Conventional diagnostics.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9D2672-3F8B-FD32-5E85-9723E714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E9DAD5-DD05-4910-9C25-5968FC39A805}"/>
              </a:ext>
            </a:extLst>
          </p:cNvPr>
          <p:cNvSpPr txBox="1"/>
          <p:nvPr/>
        </p:nvSpPr>
        <p:spPr>
          <a:xfrm>
            <a:off x="4876321" y="5776956"/>
            <a:ext cx="7013458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US" sz="1600" b="1" i="1" dirty="0">
                <a:latin typeface="Helvetica" pitchFamily="2" charset="0"/>
              </a:rPr>
              <a:t>No show-stopper. CW or not hugely important ( except for kickers).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sz="1600" b="1" i="1" dirty="0">
                <a:latin typeface="Helvetica" pitchFamily="2" charset="0"/>
              </a:rPr>
              <a:t>Jitters in the vertical direction need careful monitoring.</a:t>
            </a:r>
          </a:p>
        </p:txBody>
      </p:sp>
    </p:spTree>
    <p:extLst>
      <p:ext uri="{BB962C8B-B14F-4D97-AF65-F5344CB8AC3E}">
        <p14:creationId xmlns:p14="http://schemas.microsoft.com/office/powerpoint/2010/main" val="160722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66A978-5627-8247-F01D-EE8FD71363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000E4D-BE15-357F-B328-2761AE889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Helvetica" pitchFamily="2" charset="0"/>
              </a:rPr>
              <a:t>Q5 – Beam diagnostics and dump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C1A2BA-2B00-23C1-1CC2-48D1F0D7863B}"/>
              </a:ext>
            </a:extLst>
          </p:cNvPr>
          <p:cNvSpPr txBox="1"/>
          <p:nvPr/>
        </p:nvSpPr>
        <p:spPr>
          <a:xfrm>
            <a:off x="914400" y="4191000"/>
            <a:ext cx="8991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Helvetica" pitchFamily="2" charset="0"/>
              </a:rPr>
              <a:t>Commissioning day 1: stage by stage, with diagnostics in each section</a:t>
            </a:r>
          </a:p>
          <a:p>
            <a:pPr algn="ctr"/>
            <a:endParaRPr lang="en-US" sz="1600" i="1" dirty="0">
              <a:latin typeface="Helvetica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Could </a:t>
            </a:r>
            <a:r>
              <a:rPr lang="en-US" sz="1600" b="1" dirty="0">
                <a:latin typeface="Helvetica" pitchFamily="2" charset="0"/>
              </a:rPr>
              <a:t>flip some dipole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Helvetica" pitchFamily="2" charset="0"/>
              </a:rPr>
              <a:t>BPMs probably before and after every stage</a:t>
            </a:r>
            <a:r>
              <a:rPr lang="en-US" sz="1600" dirty="0">
                <a:latin typeface="Helvetica" pitchFamily="2" charset="0"/>
              </a:rPr>
              <a:t>; pointing needs to be monitored.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Helvetica" pitchFamily="2" charset="0"/>
              </a:rPr>
              <a:t>Online spectrometer  around the </a:t>
            </a:r>
            <a:r>
              <a:rPr lang="en-US" sz="1600" b="1" dirty="0" err="1">
                <a:latin typeface="Helvetica" pitchFamily="2" charset="0"/>
              </a:rPr>
              <a:t>sextupole</a:t>
            </a:r>
            <a:r>
              <a:rPr lang="en-US" sz="1600" dirty="0">
                <a:latin typeface="Helvetica" pitchFamily="2" charset="0"/>
              </a:rPr>
              <a:t> in the coupling section?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 err="1">
                <a:latin typeface="Helvetica" pitchFamily="2" charset="0"/>
              </a:rPr>
              <a:t>Betatron</a:t>
            </a:r>
            <a:r>
              <a:rPr lang="en-US" sz="1600" b="1" dirty="0">
                <a:latin typeface="Helvetica" pitchFamily="2" charset="0"/>
              </a:rPr>
              <a:t> radiation as diagnostics</a:t>
            </a:r>
            <a:r>
              <a:rPr lang="en-US" sz="1600" dirty="0">
                <a:latin typeface="Helvetica" pitchFamily="2" charset="0"/>
              </a:rPr>
              <a:t> after each stage?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It’s a </a:t>
            </a:r>
            <a:r>
              <a:rPr lang="en-US" sz="1600" b="1" dirty="0">
                <a:latin typeface="Helvetica" pitchFamily="2" charset="0"/>
              </a:rPr>
              <a:t>high-radiation environment</a:t>
            </a:r>
            <a:r>
              <a:rPr lang="en-US" sz="1600" dirty="0">
                <a:latin typeface="Helvetica" pitchFamily="2" charset="0"/>
              </a:rPr>
              <a:t>, a concern for later.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Selective beamline, </a:t>
            </a:r>
            <a:r>
              <a:rPr lang="en-US" sz="1600" b="1" dirty="0">
                <a:latin typeface="Helvetica" pitchFamily="2" charset="0"/>
              </a:rPr>
              <a:t>collimation</a:t>
            </a:r>
            <a:r>
              <a:rPr lang="en-US" sz="1600" dirty="0">
                <a:latin typeface="Helvetica" pitchFamily="2" charset="0"/>
              </a:rPr>
              <a:t> clarified by Andrei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5A47C8-4DE4-D615-2FF4-E0FA2F0A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AA2908-7857-AC05-80A8-B25117B669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843568"/>
            <a:ext cx="8128000" cy="30060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4D02B5-DD32-E9E2-59D5-2DD03E4CC75D}"/>
              </a:ext>
            </a:extLst>
          </p:cNvPr>
          <p:cNvSpPr txBox="1"/>
          <p:nvPr/>
        </p:nvSpPr>
        <p:spPr>
          <a:xfrm>
            <a:off x="9296400" y="5845155"/>
            <a:ext cx="2148345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US" sz="1600" b="1" i="1" dirty="0">
                <a:latin typeface="Helvetica" pitchFamily="2" charset="0"/>
              </a:rPr>
              <a:t>No show-stopper</a:t>
            </a:r>
          </a:p>
        </p:txBody>
      </p:sp>
    </p:spTree>
    <p:extLst>
      <p:ext uri="{BB962C8B-B14F-4D97-AF65-F5344CB8AC3E}">
        <p14:creationId xmlns:p14="http://schemas.microsoft.com/office/powerpoint/2010/main" val="2207849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9D7DE-B2EE-8A6B-BE70-62169A9DA9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8E349F-B222-F58B-B030-D6009525C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Helvetica" pitchFamily="2" charset="0"/>
              </a:rPr>
              <a:t>Q5 – Within the plasma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96D83D-3095-4C2F-6C99-7B6CD040926C}"/>
              </a:ext>
            </a:extLst>
          </p:cNvPr>
          <p:cNvSpPr txBox="1"/>
          <p:nvPr/>
        </p:nvSpPr>
        <p:spPr>
          <a:xfrm>
            <a:off x="791578" y="4094651"/>
            <a:ext cx="11201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Helvetica" pitchFamily="2" charset="0"/>
              </a:rPr>
              <a:t>Plasma density ramps </a:t>
            </a:r>
            <a:r>
              <a:rPr lang="en-US" sz="1600" dirty="0">
                <a:latin typeface="Helvetica" pitchFamily="2" charset="0"/>
              </a:rPr>
              <a:t>needs to be studies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required for matching.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but time-varying ion motion caused by driver may affect beam?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Helvetica" pitchFamily="2" charset="0"/>
              </a:rPr>
              <a:t>Guiding of driver likely necessary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10 nm position error at the end of 10 m plasma stage </a:t>
            </a:r>
            <a:r>
              <a:rPr lang="en-US" sz="1600" dirty="0">
                <a:latin typeface="Helvetica" pitchFamily="2" charset="0"/>
                <a:sym typeface="Wingdings" pitchFamily="2" charset="2"/>
              </a:rPr>
              <a:t> 1 nano-rad tolerance</a:t>
            </a:r>
            <a:endParaRPr lang="en-US" sz="1600" dirty="0">
              <a:latin typeface="Helvetica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Helvetica" pitchFamily="2" charset="0"/>
              </a:rPr>
              <a:t>Driver pinching (&amp; hosing) should be monitored</a:t>
            </a:r>
            <a:endParaRPr lang="en-US" sz="1600" dirty="0">
              <a:latin typeface="Helvetica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itchFamily="2" charset="0"/>
              </a:rPr>
              <a:t>can create an time-depend ion motion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FFE49C-E1E6-E1F8-4218-34C55512D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AEBB6D-2E52-0886-1112-FF7FA718F7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004210"/>
            <a:ext cx="4601415" cy="19993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E206AC-2E26-29B6-850E-826C8AE1C5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237885"/>
            <a:ext cx="4440195" cy="1866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080D3B-038E-D668-9725-7E8A51846B85}"/>
              </a:ext>
            </a:extLst>
          </p:cNvPr>
          <p:cNvSpPr txBox="1"/>
          <p:nvPr/>
        </p:nvSpPr>
        <p:spPr>
          <a:xfrm>
            <a:off x="8001000" y="3229041"/>
            <a:ext cx="3889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latin typeface="Helvetica" pitchFamily="2" charset="0"/>
              </a:rPr>
              <a:t>Ariniello</a:t>
            </a:r>
            <a:r>
              <a:rPr lang="en-GB" sz="1600" dirty="0">
                <a:latin typeface="Helvetica" pitchFamily="2" charset="0"/>
              </a:rPr>
              <a:t> et al. PRAB 22, 041304 (2019)</a:t>
            </a:r>
            <a:endParaRPr lang="en-DE" sz="1600" dirty="0" err="1">
              <a:latin typeface="Helvetica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D18C04-AA75-D811-80AE-A32401B53BAD}"/>
              </a:ext>
            </a:extLst>
          </p:cNvPr>
          <p:cNvSpPr txBox="1"/>
          <p:nvPr/>
        </p:nvSpPr>
        <p:spPr>
          <a:xfrm>
            <a:off x="7061826" y="5741256"/>
            <a:ext cx="4734886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US" sz="1600" b="1" i="1" dirty="0">
                <a:latin typeface="Helvetica" pitchFamily="2" charset="0"/>
              </a:rPr>
              <a:t>Needs some simulation study, doable today</a:t>
            </a:r>
          </a:p>
        </p:txBody>
      </p:sp>
    </p:spTree>
    <p:extLst>
      <p:ext uri="{BB962C8B-B14F-4D97-AF65-F5344CB8AC3E}">
        <p14:creationId xmlns:p14="http://schemas.microsoft.com/office/powerpoint/2010/main" val="4090096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0AF9D-85EF-CCF5-BF46-A4C3651A0A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99230D-DE27-4F84-1814-DA7975BEA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  <a:latin typeface="Helvetica" pitchFamily="2" charset="0"/>
              </a:rPr>
              <a:t>Q5 – Next steps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121162-D3E9-98CF-A71E-73548108C89C}"/>
              </a:ext>
            </a:extLst>
          </p:cNvPr>
          <p:cNvSpPr txBox="1"/>
          <p:nvPr/>
        </p:nvSpPr>
        <p:spPr>
          <a:xfrm>
            <a:off x="791578" y="3874305"/>
            <a:ext cx="1120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b="1" dirty="0">
                <a:latin typeface="Helvetica" pitchFamily="2" charset="0"/>
              </a:rPr>
              <a:t>Simulation studies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Ion motion &amp; plasma ramps.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Driver mismatch/pinching and ion motion.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Driver guiding as a solution?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latin typeface="Helvetica" pitchFamily="2" charset="0"/>
            </a:endParaRPr>
          </a:p>
          <a:p>
            <a:r>
              <a:rPr lang="en-DE" sz="1600" b="1" dirty="0">
                <a:latin typeface="Helvetica" pitchFamily="2" charset="0"/>
              </a:rPr>
              <a:t>Experimental demonstrations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Density ramps in existing facilities.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Later on: dedicated sources with ramps for characterization.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Delay chicanes for later when doing 2-stage demonstration.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6D90BF-13AF-54A1-71CC-019936AF6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7FD038-1232-689F-E609-496AD05E06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952370"/>
            <a:ext cx="6503212" cy="262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846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1CA389-E224-C091-FAAE-3C0A9D0B8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26C029-4C81-8FF9-C0E7-4B64C743A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>
                <a:solidFill>
                  <a:schemeClr val="tx1"/>
                </a:solidFill>
                <a:latin typeface="Helvetica" pitchFamily="2" charset="0"/>
              </a:rPr>
              <a:t>Q5 – Driver transport, diagnostics, beam dump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067C4A-4744-95C6-A752-688E4F885964}"/>
              </a:ext>
            </a:extLst>
          </p:cNvPr>
          <p:cNvSpPr txBox="1"/>
          <p:nvPr/>
        </p:nvSpPr>
        <p:spPr>
          <a:xfrm>
            <a:off x="2812116" y="3198279"/>
            <a:ext cx="6629400" cy="304698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Helvetica" pitchFamily="2" charset="0"/>
              </a:rPr>
              <a:t>Driver transport and dump</a:t>
            </a:r>
          </a:p>
          <a:p>
            <a:pPr lvl="1"/>
            <a:r>
              <a:rPr lang="en-US" sz="1600" dirty="0">
                <a:latin typeface="Helvetica" pitchFamily="2" charset="0"/>
              </a:rPr>
              <a:t>Jitters are important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Helvetica" pitchFamily="2" charset="0"/>
              </a:rPr>
              <a:t>Beam diagnostics and dump</a:t>
            </a:r>
          </a:p>
          <a:p>
            <a:pPr lvl="1"/>
            <a:r>
              <a:rPr lang="en-US" sz="1600" dirty="0">
                <a:latin typeface="Helvetica" pitchFamily="2" charset="0"/>
              </a:rPr>
              <a:t>Needs consideration, but no show-stopper identified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>
                <a:latin typeface="Helvetica" pitchFamily="2" charset="0"/>
              </a:rPr>
              <a:t>Beam dynamics within the plasma stages</a:t>
            </a:r>
          </a:p>
          <a:p>
            <a:pPr lvl="1"/>
            <a:r>
              <a:rPr lang="en-US" sz="1600" dirty="0">
                <a:latin typeface="Helvetica" pitchFamily="2" charset="0"/>
              </a:rPr>
              <a:t>Plasma ramps and matching of driver need careful attention</a:t>
            </a:r>
          </a:p>
          <a:p>
            <a:pPr lvl="1"/>
            <a:r>
              <a:rPr lang="en-US" sz="1600" dirty="0">
                <a:latin typeface="Helvetica" pitchFamily="2" charset="0"/>
              </a:rPr>
              <a:t>Driver guiding most likely required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Helvetica" pitchFamily="2" charset="0"/>
              </a:rPr>
              <a:t>Next steps</a:t>
            </a:r>
          </a:p>
          <a:p>
            <a:pPr lvl="1"/>
            <a:r>
              <a:rPr lang="en-US" sz="1600" dirty="0">
                <a:latin typeface="Helvetica" pitchFamily="2" charset="0"/>
              </a:rPr>
              <a:t>Ion motion in </a:t>
            </a:r>
            <a:r>
              <a:rPr lang="en-US" sz="1600" dirty="0" err="1">
                <a:latin typeface="Helvetica" pitchFamily="2" charset="0"/>
              </a:rPr>
              <a:t>simluations</a:t>
            </a:r>
            <a:endParaRPr lang="en-US" sz="1600" dirty="0">
              <a:latin typeface="Helvetica" pitchFamily="2" charset="0"/>
            </a:endParaRPr>
          </a:p>
          <a:p>
            <a:pPr lvl="1"/>
            <a:r>
              <a:rPr lang="en-US" sz="1600" dirty="0">
                <a:latin typeface="Helvetica" pitchFamily="2" charset="0"/>
              </a:rPr>
              <a:t>Ramps in experiments</a:t>
            </a:r>
          </a:p>
          <a:p>
            <a:pPr lvl="1"/>
            <a:endParaRPr lang="en-US" sz="1600" dirty="0">
              <a:latin typeface="Helvetica" pitchFamily="2" charset="0"/>
            </a:endParaRPr>
          </a:p>
          <a:p>
            <a:r>
              <a:rPr lang="en-US" sz="1600" b="1" i="1" dirty="0">
                <a:latin typeface="Helvetica" pitchFamily="2" charset="0"/>
              </a:rPr>
              <a:t>Overall, no critical problem identified, but some challenges.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F73362-24E7-B77D-E676-1AFFF9B18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HALHF workshop, Erice, Oct 2024, C. A. Lindstrøm, M. Thévenet</a:t>
            </a:r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0E26C1-8065-28D8-C3E2-B2892789FC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33" y="990600"/>
            <a:ext cx="10758767" cy="198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292517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108621</TotalTime>
  <Words>517</Words>
  <Application>Microsoft Macintosh PowerPoint</Application>
  <PresentationFormat>Widescreen</PresentationFormat>
  <Paragraphs>75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Helvetica</vt:lpstr>
      <vt:lpstr>Wingdings</vt:lpstr>
      <vt:lpstr>DESY</vt:lpstr>
      <vt:lpstr>Q5 – Plasma-linac design staging, driver distribution</vt:lpstr>
      <vt:lpstr>Q5 – Driver transport, diagnostics, beam dump</vt:lpstr>
      <vt:lpstr>Q5 – Beam diagnostics and dump</vt:lpstr>
      <vt:lpstr>Q5 – Within the plasma</vt:lpstr>
      <vt:lpstr>Q5 – Next steps</vt:lpstr>
      <vt:lpstr>Q5 – Driver transport, diagnostics, beam dump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 and simulation roadmap</dc:title>
  <dc:creator>Microsoft Office User</dc:creator>
  <cp:lastModifiedBy>Maxence Thévenet</cp:lastModifiedBy>
  <cp:revision>2005</cp:revision>
  <cp:lastPrinted>2020-10-26T08:54:05Z</cp:lastPrinted>
  <dcterms:created xsi:type="dcterms:W3CDTF">2020-08-07T11:09:38Z</dcterms:created>
  <dcterms:modified xsi:type="dcterms:W3CDTF">2024-10-07T12:34:39Z</dcterms:modified>
</cp:coreProperties>
</file>