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67" r:id="rId2"/>
    <p:sldId id="325" r:id="rId3"/>
    <p:sldId id="333" r:id="rId4"/>
    <p:sldId id="323" r:id="rId5"/>
    <p:sldId id="334" r:id="rId6"/>
    <p:sldId id="324" r:id="rId7"/>
    <p:sldId id="330" r:id="rId8"/>
    <p:sldId id="326" r:id="rId9"/>
    <p:sldId id="327" r:id="rId10"/>
    <p:sldId id="3182" r:id="rId11"/>
    <p:sldId id="3183" r:id="rId12"/>
    <p:sldId id="3184" r:id="rId13"/>
    <p:sldId id="3185" r:id="rId14"/>
    <p:sldId id="3186" r:id="rId15"/>
    <p:sldId id="3187" r:id="rId16"/>
    <p:sldId id="335" r:id="rId17"/>
    <p:sldId id="278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804" autoAdjust="0"/>
    <p:restoredTop sz="94660"/>
  </p:normalViewPr>
  <p:slideViewPr>
    <p:cSldViewPr showGuides="1">
      <p:cViewPr>
        <p:scale>
          <a:sx n="127" d="100"/>
          <a:sy n="127" d="100"/>
        </p:scale>
        <p:origin x="0" y="208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5388" y="6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07.10.24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07.10.24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8" name="Grafik 7" descr="Logo Helmholtz">
            <a:extLst>
              <a:ext uri="{FF2B5EF4-FFF2-40B4-BE49-F238E27FC236}">
                <a16:creationId xmlns:a16="http://schemas.microsoft.com/office/drawing/2014/main" id="{F8845E8E-65F8-422C-B741-C856D0ACED8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258632"/>
            <a:ext cx="1188244" cy="161813"/>
          </a:xfrm>
          <a:prstGeom prst="rect">
            <a:avLst/>
          </a:prstGeom>
        </p:spPr>
      </p:pic>
      <p:pic>
        <p:nvPicPr>
          <p:cNvPr id="7" name="Grafik 6" descr="Logo DESY">
            <a:extLst>
              <a:ext uri="{FF2B5EF4-FFF2-40B4-BE49-F238E27FC236}">
                <a16:creationId xmlns:a16="http://schemas.microsoft.com/office/drawing/2014/main" id="{9251EDA7-E8BC-427B-9A22-FCE4997DE37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10" y="5585299"/>
            <a:ext cx="899498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B6CCFA2B-C89B-467F-BEA3-65422DEB305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66A7778-5B9E-4F88-967E-0C434F50E13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2798131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08F6AE73-43EE-4385-B938-E688DB23735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3" y="1449389"/>
            <a:ext cx="3708400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0A6CDC79-9D60-410E-8CF3-D09E58DCABE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4" y="4005263"/>
            <a:ext cx="3708400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1AF84F0D-8E93-46F5-87AD-DFF20E19EDE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Kontakt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4493940-692F-45E4-ADDD-72F87BB56301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/>
            </a:pPr>
            <a:r>
              <a:rPr lang="de-DE" dirty="0"/>
              <a:t>Deutsches Elektronen-</a:t>
            </a:r>
          </a:p>
          <a:p>
            <a:pPr>
              <a:lnSpc>
                <a:spcPct val="120000"/>
              </a:lnSpc>
              <a:tabLst/>
            </a:pPr>
            <a:r>
              <a:rPr lang="de-DE" dirty="0"/>
              <a:t>Synchrotron DESY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DCA5B5D3-514B-46E4-8995-43141C1F39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19402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126837" y="903072"/>
            <a:ext cx="4765964" cy="4835789"/>
          </a:xfrm>
          <a:prstGeom prst="rect">
            <a:avLst/>
          </a:prstGeom>
        </p:spPr>
        <p:txBody>
          <a:bodyPr/>
          <a:lstStyle>
            <a:lvl1pPr marL="172800" indent="-172800">
              <a:spcBef>
                <a:spcPts val="360"/>
              </a:spcBef>
              <a:defRPr sz="1680" b="0"/>
            </a:lvl1pPr>
            <a:lvl2pPr marL="345600" indent="-172800">
              <a:spcBef>
                <a:spcPts val="480"/>
              </a:spcBef>
              <a:defRPr sz="1440">
                <a:latin typeface="Arial"/>
                <a:cs typeface="Arial"/>
              </a:defRPr>
            </a:lvl2pPr>
            <a:lvl3pPr marL="518400" indent="-172800">
              <a:defRPr sz="1320">
                <a:latin typeface="Arial"/>
                <a:cs typeface="Arial"/>
              </a:defRPr>
            </a:lvl3pPr>
            <a:lvl4pPr marL="691200" indent="-172800">
              <a:buFont typeface="Lucida Grande"/>
              <a:buChar char="‒"/>
              <a:defRPr sz="1320">
                <a:latin typeface="Arial"/>
                <a:cs typeface="Arial"/>
              </a:defRPr>
            </a:lvl4pPr>
            <a:lvl5pPr marL="1509923" indent="-231553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26837" y="173559"/>
            <a:ext cx="9975273" cy="365761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4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A1BDC-020C-E24A-AB89-AB9441FC6B61}" type="datetime1">
              <a:rPr lang="de-DE" smtClean="0"/>
              <a:t>07.10.24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36F55D-6840-884A-9D32-08F1D537A5C8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6299201" y="903072"/>
            <a:ext cx="4765964" cy="4835789"/>
          </a:xfrm>
          <a:prstGeom prst="rect">
            <a:avLst/>
          </a:prstGeom>
        </p:spPr>
        <p:txBody>
          <a:bodyPr/>
          <a:lstStyle>
            <a:lvl1pPr marL="172800" indent="-172800">
              <a:spcBef>
                <a:spcPts val="480"/>
              </a:spcBef>
              <a:defRPr sz="1680" b="0"/>
            </a:lvl1pPr>
            <a:lvl2pPr marL="345600" indent="-172800">
              <a:spcBef>
                <a:spcPts val="480"/>
              </a:spcBef>
              <a:defRPr sz="1440">
                <a:latin typeface="Arial"/>
                <a:cs typeface="Arial"/>
              </a:defRPr>
            </a:lvl2pPr>
            <a:lvl3pPr marL="518400" indent="-172800">
              <a:defRPr sz="1320">
                <a:latin typeface="Arial"/>
                <a:cs typeface="Arial"/>
              </a:defRPr>
            </a:lvl3pPr>
            <a:lvl4pPr marL="691200" indent="-172800">
              <a:buFont typeface="Lucida Grande"/>
              <a:buChar char="‒"/>
              <a:defRPr sz="1320">
                <a:latin typeface="Arial"/>
                <a:cs typeface="Arial"/>
              </a:defRPr>
            </a:lvl4pPr>
            <a:lvl5pPr marL="1509923" indent="-231553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7262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11" name="Grafik 10" descr="Logo Helmholtz">
            <a:extLst>
              <a:ext uri="{FF2B5EF4-FFF2-40B4-BE49-F238E27FC236}">
                <a16:creationId xmlns:a16="http://schemas.microsoft.com/office/drawing/2014/main" id="{BF55F934-32DD-42B1-8196-72E64C382AB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258632"/>
            <a:ext cx="1188244" cy="161813"/>
          </a:xfrm>
          <a:prstGeom prst="rect">
            <a:avLst/>
          </a:prstGeom>
        </p:spPr>
      </p:pic>
      <p:pic>
        <p:nvPicPr>
          <p:cNvPr id="8" name="Grafik 7" descr="Logo DESY">
            <a:extLst>
              <a:ext uri="{FF2B5EF4-FFF2-40B4-BE49-F238E27FC236}">
                <a16:creationId xmlns:a16="http://schemas.microsoft.com/office/drawing/2014/main" id="{71632797-0353-43E3-980D-B9312BD4F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10" y="5585299"/>
            <a:ext cx="899498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490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F54EA2C-6BFD-4F46-A867-54F63C71C50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902DDDE-DB60-4F79-B3B6-DE84ACF391A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133005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8D0EF7A-D5A2-4C5D-9D15-21489C23E9A7}"/>
              </a:ext>
            </a:extLst>
          </p:cNvPr>
          <p:cNvSpPr txBox="1"/>
          <p:nvPr userDrawn="1"/>
        </p:nvSpPr>
        <p:spPr>
          <a:xfrm>
            <a:off x="403112" y="6580800"/>
            <a:ext cx="436304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pPr lvl="0"/>
            <a:r>
              <a:rPr lang="de-DE" b="1" dirty="0">
                <a:solidFill>
                  <a:schemeClr val="accent1"/>
                </a:solidFill>
              </a:rPr>
              <a:t>DESY</a:t>
            </a:r>
            <a:r>
              <a:rPr lang="de-DE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Drive Linac | Benno List | HALHF workshop 4.4.24</a:t>
            </a:r>
            <a:endParaRPr lang="de-DE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DE" sz="1000" b="1" dirty="0"/>
              <a:t>Seite </a:t>
            </a:r>
            <a:fld id="{0427E4B2-AC28-443E-BE04-5CD55098A90B}" type="slidenum">
              <a:rPr lang="de-DE" sz="1000" b="1" smtClean="0"/>
              <a:pPr algn="r"/>
              <a:t>‹#›</a:t>
            </a:fld>
            <a:endParaRPr lang="de-DE" sz="1000" b="1" dirty="0"/>
          </a:p>
        </p:txBody>
      </p:sp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  <p:sldLayoutId id="2147483682" r:id="rId1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Q1: Drive Beam and </a:t>
            </a:r>
            <a:br>
              <a:rPr lang="de-DE" dirty="0"/>
            </a:br>
            <a:r>
              <a:rPr lang="de-DE" dirty="0"/>
              <a:t>Positron </a:t>
            </a:r>
            <a:r>
              <a:rPr lang="de-DE" dirty="0" err="1"/>
              <a:t>Linac</a:t>
            </a:r>
            <a:r>
              <a:rPr lang="de-DE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Summary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discussion</a:t>
            </a:r>
            <a:r>
              <a:rPr lang="de-DE" dirty="0"/>
              <a:t> </a:t>
            </a:r>
            <a:r>
              <a:rPr lang="de-DE" dirty="0" err="1"/>
              <a:t>sessions</a:t>
            </a:r>
            <a:r>
              <a:rPr lang="de-DE" dirty="0"/>
              <a:t> on </a:t>
            </a:r>
            <a:r>
              <a:rPr lang="de-DE" dirty="0" err="1"/>
              <a:t>conventional</a:t>
            </a:r>
            <a:r>
              <a:rPr lang="de-DE" dirty="0"/>
              <a:t> </a:t>
            </a:r>
            <a:r>
              <a:rPr lang="de-DE" dirty="0" err="1"/>
              <a:t>linacs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Benno List, DESY</a:t>
            </a:r>
          </a:p>
          <a:p>
            <a:r>
              <a:rPr lang="de-DE" dirty="0"/>
              <a:t>HALHF </a:t>
            </a:r>
            <a:r>
              <a:rPr lang="de-DE" dirty="0" err="1"/>
              <a:t>workshop</a:t>
            </a:r>
            <a:r>
              <a:rPr lang="de-DE" dirty="0"/>
              <a:t> Erice 7.10.24</a:t>
            </a:r>
          </a:p>
          <a:p>
            <a:endParaRPr lang="de-DE" dirty="0"/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52E482BF-3BF2-773E-180A-8162D3123C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0096" y="1568343"/>
            <a:ext cx="4247852" cy="3217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234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FF0AF93-0584-6B40-A926-9E8C41F19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190717"/>
            <a:ext cx="9978106" cy="365761"/>
          </a:xfrm>
        </p:spPr>
        <p:txBody>
          <a:bodyPr/>
          <a:lstStyle/>
          <a:p>
            <a:r>
              <a:rPr lang="en-DE" dirty="0"/>
              <a:t>Linear Accelerator Challenges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A79CA-82DF-6743-B0DB-4C67133F648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597792" y="6316490"/>
            <a:ext cx="2558416" cy="365760"/>
          </a:xfrm>
        </p:spPr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CD9FF-874C-434B-82FE-8817D94A37B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5307236" y="6355080"/>
            <a:ext cx="1565910" cy="365760"/>
          </a:xfrm>
        </p:spPr>
        <p:txBody>
          <a:bodyPr/>
          <a:lstStyle/>
          <a:p>
            <a:pPr>
              <a:defRPr/>
            </a:pPr>
            <a:fld id="{6EBA1BDC-020C-E24A-AB89-AB9441FC6B61}" type="datetime1">
              <a:rPr lang="de-DE" smtClean="0"/>
              <a:t>07.10.24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9F4D61-25C7-4640-8F46-923BA311DED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B26B928-2B46-A64E-A535-54D3FB75762E}"/>
              </a:ext>
            </a:extLst>
          </p:cNvPr>
          <p:cNvSpPr/>
          <p:nvPr/>
        </p:nvSpPr>
        <p:spPr>
          <a:xfrm>
            <a:off x="3121143" y="833232"/>
            <a:ext cx="2623022" cy="1192681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A28CCB-FE46-984E-8805-A4D3A39C45EE}"/>
              </a:ext>
            </a:extLst>
          </p:cNvPr>
          <p:cNvSpPr txBox="1"/>
          <p:nvPr/>
        </p:nvSpPr>
        <p:spPr>
          <a:xfrm>
            <a:off x="3797473" y="855151"/>
            <a:ext cx="1061509" cy="4247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DE" sz="2160" dirty="0"/>
              <a:t>Energy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711BC23-178A-E54E-8879-5AA516A144D8}"/>
              </a:ext>
            </a:extLst>
          </p:cNvPr>
          <p:cNvSpPr/>
          <p:nvPr/>
        </p:nvSpPr>
        <p:spPr>
          <a:xfrm>
            <a:off x="6112625" y="832682"/>
            <a:ext cx="2623022" cy="1223225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215381-CF8C-D244-9627-A35414393BA4}"/>
              </a:ext>
            </a:extLst>
          </p:cNvPr>
          <p:cNvSpPr txBox="1"/>
          <p:nvPr/>
        </p:nvSpPr>
        <p:spPr>
          <a:xfrm>
            <a:off x="6687204" y="801873"/>
            <a:ext cx="1505540" cy="4247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DE" sz="2160" dirty="0"/>
              <a:t>Luminosity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4AF55DE-2150-4043-A9D7-9848687E1227}"/>
              </a:ext>
            </a:extLst>
          </p:cNvPr>
          <p:cNvSpPr/>
          <p:nvPr/>
        </p:nvSpPr>
        <p:spPr>
          <a:xfrm>
            <a:off x="705257" y="972913"/>
            <a:ext cx="2295136" cy="7733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A002B6A-DDEC-7F4E-B500-E51D074D4EAF}"/>
              </a:ext>
            </a:extLst>
          </p:cNvPr>
          <p:cNvSpPr txBox="1"/>
          <p:nvPr/>
        </p:nvSpPr>
        <p:spPr>
          <a:xfrm>
            <a:off x="716081" y="1000380"/>
            <a:ext cx="2321468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2160" dirty="0">
                <a:solidFill>
                  <a:schemeClr val="bg1"/>
                </a:solidFill>
              </a:rPr>
              <a:t>Construction cost</a:t>
            </a:r>
            <a:br>
              <a:rPr lang="en-DE" sz="2160" dirty="0">
                <a:solidFill>
                  <a:schemeClr val="bg1"/>
                </a:solidFill>
              </a:rPr>
            </a:br>
            <a:r>
              <a:rPr lang="en-DE" sz="2160" dirty="0">
                <a:solidFill>
                  <a:schemeClr val="bg1"/>
                </a:solidFill>
              </a:rPr>
              <a:t> $ ~ 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3705B11-D6AE-6F47-88AD-087C6CB584E8}"/>
              </a:ext>
            </a:extLst>
          </p:cNvPr>
          <p:cNvSpPr txBox="1"/>
          <p:nvPr/>
        </p:nvSpPr>
        <p:spPr>
          <a:xfrm>
            <a:off x="1942372" y="2111648"/>
            <a:ext cx="1696298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1680" dirty="0"/>
              <a:t>High Gradient g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19B0260-2EE8-364E-887C-892F72EE0C3F}"/>
              </a:ext>
            </a:extLst>
          </p:cNvPr>
          <p:cNvGrpSpPr/>
          <p:nvPr/>
        </p:nvGrpSpPr>
        <p:grpSpPr>
          <a:xfrm>
            <a:off x="8866013" y="801374"/>
            <a:ext cx="2393008" cy="850460"/>
            <a:chOff x="1493468" y="1623959"/>
            <a:chExt cx="2185852" cy="183278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3CD3D5C-5D32-1E4C-9BDE-81825E0B7737}"/>
                </a:ext>
              </a:extLst>
            </p:cNvPr>
            <p:cNvSpPr/>
            <p:nvPr/>
          </p:nvSpPr>
          <p:spPr>
            <a:xfrm>
              <a:off x="1493468" y="1623959"/>
              <a:ext cx="2185852" cy="18327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216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665DE0B-7FBB-1141-A319-91522A414AD7}"/>
                </a:ext>
              </a:extLst>
            </p:cNvPr>
            <p:cNvSpPr txBox="1"/>
            <p:nvPr/>
          </p:nvSpPr>
          <p:spPr>
            <a:xfrm>
              <a:off x="1556714" y="1692569"/>
              <a:ext cx="1811552" cy="16316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DE" sz="2160" dirty="0">
                  <a:solidFill>
                    <a:schemeClr val="bg1"/>
                  </a:solidFill>
                </a:rPr>
                <a:t>Operation cost</a:t>
              </a:r>
              <a:br>
                <a:rPr lang="en-DE" sz="2160" dirty="0">
                  <a:solidFill>
                    <a:schemeClr val="bg1"/>
                  </a:solidFill>
                </a:rPr>
              </a:br>
              <a:r>
                <a:rPr lang="en-DE" sz="2160" dirty="0">
                  <a:solidFill>
                    <a:schemeClr val="bg1"/>
                  </a:solidFill>
                </a:rPr>
                <a:t> $ ~ P</a:t>
              </a:r>
              <a:r>
                <a:rPr lang="en-DE" sz="2160" baseline="-25000" dirty="0">
                  <a:solidFill>
                    <a:schemeClr val="bg1"/>
                  </a:solidFill>
                </a:rPr>
                <a:t>AC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43BE1DCC-7E9E-B34E-B593-1358090B050C}"/>
              </a:ext>
            </a:extLst>
          </p:cNvPr>
          <p:cNvSpPr txBox="1"/>
          <p:nvPr/>
        </p:nvSpPr>
        <p:spPr>
          <a:xfrm>
            <a:off x="5395356" y="2148609"/>
            <a:ext cx="1785361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80" dirty="0"/>
              <a:t>High</a:t>
            </a:r>
            <a:r>
              <a:rPr lang="en-DE" sz="1680" dirty="0"/>
              <a:t> Efficiency η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E977118-26F4-464A-A67C-F7D04493B02C}"/>
              </a:ext>
            </a:extLst>
          </p:cNvPr>
          <p:cNvSpPr/>
          <p:nvPr/>
        </p:nvSpPr>
        <p:spPr>
          <a:xfrm>
            <a:off x="8070093" y="3460710"/>
            <a:ext cx="3354499" cy="85046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2160" dirty="0">
                <a:solidFill>
                  <a:schemeClr val="tx1"/>
                </a:solidFill>
              </a:rPr>
              <a:t>Nanobeam Technology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DE" sz="2160" dirty="0">
                <a:solidFill>
                  <a:schemeClr val="tx1"/>
                </a:solidFill>
              </a:rPr>
              <a:t>Damping ring (ε)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DE" sz="2160" dirty="0">
                <a:solidFill>
                  <a:schemeClr val="tx1"/>
                </a:solidFill>
              </a:rPr>
              <a:t>Final focus (β</a:t>
            </a:r>
            <a:r>
              <a:rPr lang="en-DE" sz="2160" baseline="30000" dirty="0">
                <a:solidFill>
                  <a:schemeClr val="tx1"/>
                </a:solidFill>
              </a:rPr>
              <a:t>*</a:t>
            </a:r>
            <a:r>
              <a:rPr lang="en-DE" sz="216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D544633-C9D7-4F4A-97CC-354526FAA24D}"/>
              </a:ext>
            </a:extLst>
          </p:cNvPr>
          <p:cNvSpPr/>
          <p:nvPr/>
        </p:nvSpPr>
        <p:spPr>
          <a:xfrm>
            <a:off x="3061015" y="2674347"/>
            <a:ext cx="2824835" cy="5632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2160" dirty="0">
                <a:solidFill>
                  <a:schemeClr val="tx1"/>
                </a:solidFill>
              </a:rPr>
              <a:t>Main Linac Technology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EF04EDC-EA50-AD4A-A648-4D7429A873E2}"/>
              </a:ext>
            </a:extLst>
          </p:cNvPr>
          <p:cNvSpPr txBox="1"/>
          <p:nvPr/>
        </p:nvSpPr>
        <p:spPr>
          <a:xfrm>
            <a:off x="8394667" y="2161701"/>
            <a:ext cx="228460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80" dirty="0"/>
              <a:t>Small</a:t>
            </a:r>
            <a:r>
              <a:rPr lang="en-DE" sz="1680" dirty="0"/>
              <a:t> Beamspot σ</a:t>
            </a:r>
            <a:r>
              <a:rPr lang="en-DE" sz="1680" baseline="-25000" dirty="0"/>
              <a:t>x</a:t>
            </a:r>
            <a:r>
              <a:rPr lang="en-DE" sz="1680" dirty="0"/>
              <a:t>σ</a:t>
            </a:r>
            <a:r>
              <a:rPr lang="en-DE" sz="1680" baseline="-25000" dirty="0"/>
              <a:t>y</a:t>
            </a:r>
            <a:r>
              <a:rPr lang="en-DE" sz="1680" dirty="0"/>
              <a:t> 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517E8553-B2C5-CE4F-8C5E-AE2CB809C71D}"/>
              </a:ext>
            </a:extLst>
          </p:cNvPr>
          <p:cNvGrpSpPr/>
          <p:nvPr/>
        </p:nvGrpSpPr>
        <p:grpSpPr>
          <a:xfrm>
            <a:off x="3611270" y="1411601"/>
            <a:ext cx="1695965" cy="376210"/>
            <a:chOff x="2500976" y="1289849"/>
            <a:chExt cx="1413304" cy="31350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E2A4C6C-D76C-A144-869D-6016D0E6D8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00976" y="1289849"/>
              <a:ext cx="1369805" cy="304799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>
                  <a:lumMod val="90000"/>
                </a:schemeClr>
              </a:solidFill>
            </a:ln>
          </p:spPr>
        </p:pic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0157359B-25EC-9141-99BA-10459333B338}"/>
                </a:ext>
              </a:extLst>
            </p:cNvPr>
            <p:cNvSpPr/>
            <p:nvPr/>
          </p:nvSpPr>
          <p:spPr>
            <a:xfrm>
              <a:off x="3335383" y="1289849"/>
              <a:ext cx="261162" cy="30479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216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4C4FF6D-DF55-DF4C-954E-2F6D550257CE}"/>
                </a:ext>
              </a:extLst>
            </p:cNvPr>
            <p:cNvSpPr/>
            <p:nvPr/>
          </p:nvSpPr>
          <p:spPr>
            <a:xfrm>
              <a:off x="3653118" y="1298558"/>
              <a:ext cx="261162" cy="30479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216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6903333A-5EC9-DA46-8AF6-F89B2E1E940C}"/>
              </a:ext>
            </a:extLst>
          </p:cNvPr>
          <p:cNvGrpSpPr/>
          <p:nvPr/>
        </p:nvGrpSpPr>
        <p:grpSpPr>
          <a:xfrm>
            <a:off x="6193465" y="1275493"/>
            <a:ext cx="2461345" cy="687694"/>
            <a:chOff x="4653220" y="1062911"/>
            <a:chExt cx="2051121" cy="57307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EC22BC1-66D0-E04B-990B-C8D107914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4653220" y="1132561"/>
              <a:ext cx="2051121" cy="491525"/>
            </a:xfrm>
            <a:prstGeom prst="rect">
              <a:avLst/>
            </a:prstGeom>
            <a:solidFill>
              <a:schemeClr val="bg2"/>
            </a:solidFill>
          </p:spPr>
        </p:pic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55C6E06-0DC6-034B-B68F-6A3B6D9A7305}"/>
                </a:ext>
              </a:extLst>
            </p:cNvPr>
            <p:cNvSpPr/>
            <p:nvPr/>
          </p:nvSpPr>
          <p:spPr>
            <a:xfrm>
              <a:off x="5199022" y="1062911"/>
              <a:ext cx="409298" cy="35394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216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6DE563D-0DB7-0541-8194-BDD4B5982D0A}"/>
                </a:ext>
              </a:extLst>
            </p:cNvPr>
            <p:cNvSpPr/>
            <p:nvPr/>
          </p:nvSpPr>
          <p:spPr>
            <a:xfrm>
              <a:off x="4994290" y="1077732"/>
              <a:ext cx="261162" cy="30479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216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7A0F760F-D391-E74B-9E64-C370BA54CABC}"/>
                </a:ext>
              </a:extLst>
            </p:cNvPr>
            <p:cNvSpPr/>
            <p:nvPr/>
          </p:nvSpPr>
          <p:spPr>
            <a:xfrm>
              <a:off x="5959458" y="1328671"/>
              <a:ext cx="502301" cy="30731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2160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A72E118-E0F2-D141-8CAB-8DE45D1E2240}"/>
              </a:ext>
            </a:extLst>
          </p:cNvPr>
          <p:cNvCxnSpPr>
            <a:cxnSpLocks/>
            <a:stCxn id="26" idx="3"/>
          </p:cNvCxnSpPr>
          <p:nvPr/>
        </p:nvCxnSpPr>
        <p:spPr>
          <a:xfrm flipV="1">
            <a:off x="3638670" y="1787811"/>
            <a:ext cx="1355171" cy="4992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9AB872-2749-2549-ABC4-BF06CB7D6F5C}"/>
              </a:ext>
            </a:extLst>
          </p:cNvPr>
          <p:cNvCxnSpPr>
            <a:cxnSpLocks/>
            <a:stCxn id="30" idx="0"/>
          </p:cNvCxnSpPr>
          <p:nvPr/>
        </p:nvCxnSpPr>
        <p:spPr>
          <a:xfrm flipV="1">
            <a:off x="6288037" y="1686971"/>
            <a:ext cx="374965" cy="4616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D424A36-ADFA-F842-B7B4-2F91DD415735}"/>
              </a:ext>
            </a:extLst>
          </p:cNvPr>
          <p:cNvCxnSpPr>
            <a:cxnSpLocks/>
          </p:cNvCxnSpPr>
          <p:nvPr/>
        </p:nvCxnSpPr>
        <p:spPr>
          <a:xfrm flipH="1" flipV="1">
            <a:off x="8363711" y="1777429"/>
            <a:ext cx="1221484" cy="46443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E435C132-AF64-144E-8FAB-5940EBDA2094}"/>
              </a:ext>
            </a:extLst>
          </p:cNvPr>
          <p:cNvSpPr txBox="1"/>
          <p:nvPr/>
        </p:nvSpPr>
        <p:spPr>
          <a:xfrm>
            <a:off x="2648231" y="3285159"/>
            <a:ext cx="282481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2160" dirty="0"/>
              <a:t>Losses in cavity walls</a:t>
            </a: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ED486A31-C02D-5242-9F36-D46E3D47E8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7284" y="2543258"/>
            <a:ext cx="1115821" cy="288424"/>
          </a:xfrm>
          <a:prstGeom prst="rect">
            <a:avLst/>
          </a:prstGeom>
        </p:spPr>
      </p:pic>
      <p:sp>
        <p:nvSpPr>
          <p:cNvPr id="60" name="Bent Arrow 59">
            <a:extLst>
              <a:ext uri="{FF2B5EF4-FFF2-40B4-BE49-F238E27FC236}">
                <a16:creationId xmlns:a16="http://schemas.microsoft.com/office/drawing/2014/main" id="{2B713C3C-7C21-0442-8B8E-3518E9470AB8}"/>
              </a:ext>
            </a:extLst>
          </p:cNvPr>
          <p:cNvSpPr/>
          <p:nvPr/>
        </p:nvSpPr>
        <p:spPr>
          <a:xfrm flipV="1">
            <a:off x="2504081" y="2461371"/>
            <a:ext cx="456929" cy="51341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>
              <a:solidFill>
                <a:schemeClr val="tx1"/>
              </a:solidFill>
            </a:endParaRPr>
          </a:p>
        </p:txBody>
      </p:sp>
      <p:sp>
        <p:nvSpPr>
          <p:cNvPr id="61" name="Bent Arrow 60">
            <a:extLst>
              <a:ext uri="{FF2B5EF4-FFF2-40B4-BE49-F238E27FC236}">
                <a16:creationId xmlns:a16="http://schemas.microsoft.com/office/drawing/2014/main" id="{E27F552F-170E-0D49-93C3-F629AC074B7D}"/>
              </a:ext>
            </a:extLst>
          </p:cNvPr>
          <p:cNvSpPr/>
          <p:nvPr/>
        </p:nvSpPr>
        <p:spPr>
          <a:xfrm flipH="1" flipV="1">
            <a:off x="6007676" y="2518489"/>
            <a:ext cx="456929" cy="51341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>
              <a:solidFill>
                <a:schemeClr val="tx1"/>
              </a:solidFill>
            </a:endParaRPr>
          </a:p>
        </p:txBody>
      </p:sp>
      <p:sp>
        <p:nvSpPr>
          <p:cNvPr id="62" name="Down Arrow 61">
            <a:extLst>
              <a:ext uri="{FF2B5EF4-FFF2-40B4-BE49-F238E27FC236}">
                <a16:creationId xmlns:a16="http://schemas.microsoft.com/office/drawing/2014/main" id="{0E011E1D-9AAB-2946-9F10-9AC53E3BE3BD}"/>
              </a:ext>
            </a:extLst>
          </p:cNvPr>
          <p:cNvSpPr/>
          <p:nvPr/>
        </p:nvSpPr>
        <p:spPr>
          <a:xfrm>
            <a:off x="9348861" y="2937284"/>
            <a:ext cx="321511" cy="454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D242A90-8BAE-724C-AE77-348AD94F4FD4}"/>
              </a:ext>
            </a:extLst>
          </p:cNvPr>
          <p:cNvSpPr txBox="1"/>
          <p:nvPr/>
        </p:nvSpPr>
        <p:spPr>
          <a:xfrm>
            <a:off x="3316461" y="4025281"/>
            <a:ext cx="1805302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80" dirty="0"/>
              <a:t>Small duty cycle:</a:t>
            </a:r>
          </a:p>
          <a:p>
            <a:r>
              <a:rPr lang="en-DE" sz="1680" dirty="0"/>
              <a:t>Pulsed operation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3FAD134-66CF-C048-95C5-5149D569BA0D}"/>
              </a:ext>
            </a:extLst>
          </p:cNvPr>
          <p:cNvSpPr txBox="1"/>
          <p:nvPr/>
        </p:nvSpPr>
        <p:spPr>
          <a:xfrm>
            <a:off x="1667326" y="4135679"/>
            <a:ext cx="1524776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80" dirty="0"/>
              <a:t>Low resistivity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B1B090A-0C18-BF45-A956-5BFEA1823D66}"/>
              </a:ext>
            </a:extLst>
          </p:cNvPr>
          <p:cNvSpPr txBox="1"/>
          <p:nvPr/>
        </p:nvSpPr>
        <p:spPr>
          <a:xfrm>
            <a:off x="5386494" y="4058513"/>
            <a:ext cx="1874231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80" dirty="0"/>
              <a:t>High frequency &amp;</a:t>
            </a:r>
          </a:p>
          <a:p>
            <a:r>
              <a:rPr lang="en-GB" sz="1680" dirty="0"/>
              <a:t>U</a:t>
            </a:r>
            <a:r>
              <a:rPr lang="en-DE" sz="1680" dirty="0"/>
              <a:t>ltra-short pulses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940FEE60-7760-414C-B985-F1205C93AC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6493" y="3259613"/>
            <a:ext cx="1242366" cy="515642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id="{CC2027C3-283B-3249-A24D-34B4D55127BD}"/>
              </a:ext>
            </a:extLst>
          </p:cNvPr>
          <p:cNvSpPr/>
          <p:nvPr/>
        </p:nvSpPr>
        <p:spPr>
          <a:xfrm>
            <a:off x="886917" y="4904518"/>
            <a:ext cx="2824812" cy="7386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2160" dirty="0">
                <a:solidFill>
                  <a:schemeClr val="tx1"/>
                </a:solidFill>
              </a:rPr>
              <a:t>ILC</a:t>
            </a:r>
          </a:p>
          <a:p>
            <a:pPr algn="ctr"/>
            <a:r>
              <a:rPr lang="en-DE" sz="2160" dirty="0">
                <a:solidFill>
                  <a:schemeClr val="tx1"/>
                </a:solidFill>
              </a:rPr>
              <a:t>Superconducting RF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083550F2-CCFF-0446-866B-FF20793F86F7}"/>
              </a:ext>
            </a:extLst>
          </p:cNvPr>
          <p:cNvSpPr/>
          <p:nvPr/>
        </p:nvSpPr>
        <p:spPr>
          <a:xfrm>
            <a:off x="4860517" y="4904517"/>
            <a:ext cx="2751247" cy="7386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2160" dirty="0">
                <a:solidFill>
                  <a:schemeClr val="tx1"/>
                </a:solidFill>
              </a:rPr>
              <a:t>CLIC</a:t>
            </a:r>
          </a:p>
          <a:p>
            <a:pPr algn="ctr"/>
            <a:r>
              <a:rPr lang="en-DE" sz="2160" dirty="0">
                <a:solidFill>
                  <a:schemeClr val="tx1"/>
                </a:solidFill>
              </a:rPr>
              <a:t>2 beam acceleration</a:t>
            </a:r>
          </a:p>
        </p:txBody>
      </p:sp>
      <p:sp>
        <p:nvSpPr>
          <p:cNvPr id="71" name="Down Arrow 70">
            <a:extLst>
              <a:ext uri="{FF2B5EF4-FFF2-40B4-BE49-F238E27FC236}">
                <a16:creationId xmlns:a16="http://schemas.microsoft.com/office/drawing/2014/main" id="{58FFBB25-70A6-A84D-9166-D1B3FA38794D}"/>
              </a:ext>
            </a:extLst>
          </p:cNvPr>
          <p:cNvSpPr/>
          <p:nvPr/>
        </p:nvSpPr>
        <p:spPr>
          <a:xfrm>
            <a:off x="4126193" y="3674548"/>
            <a:ext cx="321511" cy="454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/>
          </a:p>
        </p:txBody>
      </p:sp>
      <p:sp>
        <p:nvSpPr>
          <p:cNvPr id="72" name="Down Arrow 71">
            <a:extLst>
              <a:ext uri="{FF2B5EF4-FFF2-40B4-BE49-F238E27FC236}">
                <a16:creationId xmlns:a16="http://schemas.microsoft.com/office/drawing/2014/main" id="{D626269B-633E-AB4D-8339-FCECFB85E494}"/>
              </a:ext>
            </a:extLst>
          </p:cNvPr>
          <p:cNvSpPr/>
          <p:nvPr/>
        </p:nvSpPr>
        <p:spPr>
          <a:xfrm rot="2701684">
            <a:off x="2487475" y="3764183"/>
            <a:ext cx="321511" cy="454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/>
          </a:p>
        </p:txBody>
      </p:sp>
      <p:sp>
        <p:nvSpPr>
          <p:cNvPr id="73" name="Down Arrow 72">
            <a:extLst>
              <a:ext uri="{FF2B5EF4-FFF2-40B4-BE49-F238E27FC236}">
                <a16:creationId xmlns:a16="http://schemas.microsoft.com/office/drawing/2014/main" id="{E390A87F-E31C-5940-B0E7-811C39B3BF27}"/>
              </a:ext>
            </a:extLst>
          </p:cNvPr>
          <p:cNvSpPr/>
          <p:nvPr/>
        </p:nvSpPr>
        <p:spPr>
          <a:xfrm rot="18898316" flipH="1">
            <a:off x="5826192" y="3741845"/>
            <a:ext cx="321511" cy="454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/>
          </a:p>
        </p:txBody>
      </p:sp>
      <p:sp>
        <p:nvSpPr>
          <p:cNvPr id="76" name="Bent Arrow 75">
            <a:extLst>
              <a:ext uri="{FF2B5EF4-FFF2-40B4-BE49-F238E27FC236}">
                <a16:creationId xmlns:a16="http://schemas.microsoft.com/office/drawing/2014/main" id="{8BEDE4DC-BC80-2040-80FE-DA4D489BC51E}"/>
              </a:ext>
            </a:extLst>
          </p:cNvPr>
          <p:cNvSpPr/>
          <p:nvPr/>
        </p:nvSpPr>
        <p:spPr>
          <a:xfrm flipH="1" flipV="1">
            <a:off x="3776321" y="4686377"/>
            <a:ext cx="456929" cy="51341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>
              <a:solidFill>
                <a:schemeClr val="tx1"/>
              </a:solidFill>
            </a:endParaRPr>
          </a:p>
        </p:txBody>
      </p:sp>
      <p:sp>
        <p:nvSpPr>
          <p:cNvPr id="77" name="Bent Arrow 76">
            <a:extLst>
              <a:ext uri="{FF2B5EF4-FFF2-40B4-BE49-F238E27FC236}">
                <a16:creationId xmlns:a16="http://schemas.microsoft.com/office/drawing/2014/main" id="{894F7DFC-1A7E-9F4B-8E18-2EE927B534BE}"/>
              </a:ext>
            </a:extLst>
          </p:cNvPr>
          <p:cNvSpPr/>
          <p:nvPr/>
        </p:nvSpPr>
        <p:spPr>
          <a:xfrm flipV="1">
            <a:off x="4284505" y="4682095"/>
            <a:ext cx="456929" cy="51341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>
              <a:solidFill>
                <a:schemeClr val="tx1"/>
              </a:solidFill>
            </a:endParaRPr>
          </a:p>
        </p:txBody>
      </p:sp>
      <p:sp>
        <p:nvSpPr>
          <p:cNvPr id="78" name="Down Arrow 77">
            <a:extLst>
              <a:ext uri="{FF2B5EF4-FFF2-40B4-BE49-F238E27FC236}">
                <a16:creationId xmlns:a16="http://schemas.microsoft.com/office/drawing/2014/main" id="{300BA161-5C46-724E-95E4-711C421EF056}"/>
              </a:ext>
            </a:extLst>
          </p:cNvPr>
          <p:cNvSpPr/>
          <p:nvPr/>
        </p:nvSpPr>
        <p:spPr>
          <a:xfrm>
            <a:off x="2373739" y="4538352"/>
            <a:ext cx="321511" cy="31894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/>
          </a:p>
        </p:txBody>
      </p:sp>
      <p:sp>
        <p:nvSpPr>
          <p:cNvPr id="79" name="Down Arrow 78">
            <a:extLst>
              <a:ext uri="{FF2B5EF4-FFF2-40B4-BE49-F238E27FC236}">
                <a16:creationId xmlns:a16="http://schemas.microsoft.com/office/drawing/2014/main" id="{D803E5AB-9668-544E-8EC2-289C7C993AC7}"/>
              </a:ext>
            </a:extLst>
          </p:cNvPr>
          <p:cNvSpPr/>
          <p:nvPr/>
        </p:nvSpPr>
        <p:spPr>
          <a:xfrm>
            <a:off x="6100684" y="4624385"/>
            <a:ext cx="321511" cy="31894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/>
          </a:p>
        </p:txBody>
      </p:sp>
      <p:pic>
        <p:nvPicPr>
          <p:cNvPr id="82" name="Picture 4" descr="tesla9cell.pdf">
            <a:extLst>
              <a:ext uri="{FF2B5EF4-FFF2-40B4-BE49-F238E27FC236}">
                <a16:creationId xmlns:a16="http://schemas.microsoft.com/office/drawing/2014/main" id="{59D6AA35-8A24-9A4E-B8C6-A44E627F21C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382" y="5624159"/>
            <a:ext cx="1980041" cy="609300"/>
          </a:xfrm>
          <a:prstGeom prst="rect">
            <a:avLst/>
          </a:prstGeom>
        </p:spPr>
      </p:pic>
      <p:pic>
        <p:nvPicPr>
          <p:cNvPr id="83" name="Content Placeholder 7">
            <a:extLst>
              <a:ext uri="{FF2B5EF4-FFF2-40B4-BE49-F238E27FC236}">
                <a16:creationId xmlns:a16="http://schemas.microsoft.com/office/drawing/2014/main" id="{3893B3F2-9207-024A-A6BF-5E74B925B3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8691381" y="4364535"/>
            <a:ext cx="2393008" cy="1118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84" name="図 5">
            <a:extLst>
              <a:ext uri="{FF2B5EF4-FFF2-40B4-BE49-F238E27FC236}">
                <a16:creationId xmlns:a16="http://schemas.microsoft.com/office/drawing/2014/main" id="{1E5DC5F3-FC83-9742-8C61-6D4695A5904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989" y="5420486"/>
            <a:ext cx="1485626" cy="896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8F1DAD8-A9C9-FC4C-8B1B-74FD3248F3DD}"/>
              </a:ext>
            </a:extLst>
          </p:cNvPr>
          <p:cNvCxnSpPr>
            <a:cxnSpLocks/>
          </p:cNvCxnSpPr>
          <p:nvPr/>
        </p:nvCxnSpPr>
        <p:spPr>
          <a:xfrm>
            <a:off x="2921857" y="1194107"/>
            <a:ext cx="1690703" cy="22658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87AF0C0-0D63-3A4A-B96F-16FB396F2879}"/>
              </a:ext>
            </a:extLst>
          </p:cNvPr>
          <p:cNvCxnSpPr>
            <a:cxnSpLocks/>
            <a:stCxn id="18" idx="0"/>
            <a:endCxn id="28" idx="1"/>
          </p:cNvCxnSpPr>
          <p:nvPr/>
        </p:nvCxnSpPr>
        <p:spPr>
          <a:xfrm flipV="1">
            <a:off x="7424138" y="1226605"/>
            <a:ext cx="1441876" cy="1324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03330F1-2090-5D09-AA65-47EB30D1FDF5}"/>
              </a:ext>
            </a:extLst>
          </p:cNvPr>
          <p:cNvSpPr txBox="1"/>
          <p:nvPr/>
        </p:nvSpPr>
        <p:spPr>
          <a:xfrm rot="16200000">
            <a:off x="-619563" y="3836197"/>
            <a:ext cx="2126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Slide from TIPP 2021</a:t>
            </a:r>
          </a:p>
        </p:txBody>
      </p:sp>
    </p:spTree>
    <p:extLst>
      <p:ext uri="{BB962C8B-B14F-4D97-AF65-F5344CB8AC3E}">
        <p14:creationId xmlns:p14="http://schemas.microsoft.com/office/powerpoint/2010/main" val="3149423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694F34-F752-7641-F6B4-5DDEE2E997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3200F5-218A-FBD2-37F0-D1E78C8D9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190717"/>
            <a:ext cx="9978106" cy="365761"/>
          </a:xfrm>
        </p:spPr>
        <p:txBody>
          <a:bodyPr/>
          <a:lstStyle/>
          <a:p>
            <a:r>
              <a:rPr lang="en-DE" dirty="0"/>
              <a:t>Linear Accelerator Challenges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54F2A-C30F-E1F4-985E-9D07E3DCDC9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597792" y="6316490"/>
            <a:ext cx="2558416" cy="365760"/>
          </a:xfrm>
        </p:spPr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074664-D4E7-FC79-FCB8-C192FAB0853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5307236" y="6355080"/>
            <a:ext cx="1565910" cy="365760"/>
          </a:xfrm>
        </p:spPr>
        <p:txBody>
          <a:bodyPr/>
          <a:lstStyle/>
          <a:p>
            <a:pPr>
              <a:defRPr/>
            </a:pPr>
            <a:fld id="{6EBA1BDC-020C-E24A-AB89-AB9441FC6B61}" type="datetime1">
              <a:rPr lang="de-DE" smtClean="0"/>
              <a:t>07.10.24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627FB-6FC4-CAF4-2C1D-B760A831113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799A05E-C805-99B6-AF41-58B1C604A834}"/>
              </a:ext>
            </a:extLst>
          </p:cNvPr>
          <p:cNvSpPr/>
          <p:nvPr/>
        </p:nvSpPr>
        <p:spPr>
          <a:xfrm>
            <a:off x="3121143" y="833232"/>
            <a:ext cx="2623022" cy="1192681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A135D3-43F9-61E8-9BDD-293C28EE2ECE}"/>
              </a:ext>
            </a:extLst>
          </p:cNvPr>
          <p:cNvSpPr txBox="1"/>
          <p:nvPr/>
        </p:nvSpPr>
        <p:spPr>
          <a:xfrm>
            <a:off x="3797473" y="855151"/>
            <a:ext cx="1061509" cy="4247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DE" sz="2160" dirty="0"/>
              <a:t>Energy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56BD9B3-4109-B18F-3B94-ECB6E2E8516F}"/>
              </a:ext>
            </a:extLst>
          </p:cNvPr>
          <p:cNvSpPr/>
          <p:nvPr/>
        </p:nvSpPr>
        <p:spPr>
          <a:xfrm>
            <a:off x="6112625" y="832682"/>
            <a:ext cx="2623022" cy="1223225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187D90-D6B6-1AF2-90AD-C748C2E6D76C}"/>
              </a:ext>
            </a:extLst>
          </p:cNvPr>
          <p:cNvSpPr txBox="1"/>
          <p:nvPr/>
        </p:nvSpPr>
        <p:spPr>
          <a:xfrm>
            <a:off x="6687204" y="801873"/>
            <a:ext cx="1505540" cy="4247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DE" sz="2160" dirty="0"/>
              <a:t>Luminosity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3BA0C1F-269C-9A08-7270-1AE0E8BA275A}"/>
              </a:ext>
            </a:extLst>
          </p:cNvPr>
          <p:cNvSpPr/>
          <p:nvPr/>
        </p:nvSpPr>
        <p:spPr>
          <a:xfrm>
            <a:off x="705257" y="972913"/>
            <a:ext cx="2295136" cy="7733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F1D26BF-2E66-1EAC-D02A-37235ECD5CD0}"/>
              </a:ext>
            </a:extLst>
          </p:cNvPr>
          <p:cNvSpPr txBox="1"/>
          <p:nvPr/>
        </p:nvSpPr>
        <p:spPr>
          <a:xfrm>
            <a:off x="716081" y="1000380"/>
            <a:ext cx="2321468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2160" dirty="0">
                <a:solidFill>
                  <a:schemeClr val="bg1"/>
                </a:solidFill>
              </a:rPr>
              <a:t>Construction cost</a:t>
            </a:r>
            <a:br>
              <a:rPr lang="en-DE" sz="2160" dirty="0">
                <a:solidFill>
                  <a:schemeClr val="bg1"/>
                </a:solidFill>
              </a:rPr>
            </a:br>
            <a:r>
              <a:rPr lang="en-DE" sz="2160" dirty="0">
                <a:solidFill>
                  <a:schemeClr val="bg1"/>
                </a:solidFill>
              </a:rPr>
              <a:t> $ ~ 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F2BCF48-B4E3-CA37-5901-D954A223E72E}"/>
              </a:ext>
            </a:extLst>
          </p:cNvPr>
          <p:cNvSpPr txBox="1"/>
          <p:nvPr/>
        </p:nvSpPr>
        <p:spPr>
          <a:xfrm>
            <a:off x="1942372" y="2111648"/>
            <a:ext cx="1696298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1680" dirty="0"/>
              <a:t>High Gradient g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E58D5BB-3750-0CF4-D029-1984B4ED8A80}"/>
              </a:ext>
            </a:extLst>
          </p:cNvPr>
          <p:cNvGrpSpPr/>
          <p:nvPr/>
        </p:nvGrpSpPr>
        <p:grpSpPr>
          <a:xfrm>
            <a:off x="8866013" y="801374"/>
            <a:ext cx="2393008" cy="850460"/>
            <a:chOff x="1493468" y="1623959"/>
            <a:chExt cx="2185852" cy="183278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C46430F-4EA0-1C91-7F0F-02228CD15B61}"/>
                </a:ext>
              </a:extLst>
            </p:cNvPr>
            <p:cNvSpPr/>
            <p:nvPr/>
          </p:nvSpPr>
          <p:spPr>
            <a:xfrm>
              <a:off x="1493468" y="1623959"/>
              <a:ext cx="2185852" cy="18327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216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491DDB1-2116-A18E-92CD-EFF6C15EEA2D}"/>
                </a:ext>
              </a:extLst>
            </p:cNvPr>
            <p:cNvSpPr txBox="1"/>
            <p:nvPr/>
          </p:nvSpPr>
          <p:spPr>
            <a:xfrm>
              <a:off x="1556714" y="1692569"/>
              <a:ext cx="1811552" cy="16316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DE" sz="2160" dirty="0">
                  <a:solidFill>
                    <a:schemeClr val="bg1"/>
                  </a:solidFill>
                </a:rPr>
                <a:t>Operation cost</a:t>
              </a:r>
              <a:br>
                <a:rPr lang="en-DE" sz="2160" dirty="0">
                  <a:solidFill>
                    <a:schemeClr val="bg1"/>
                  </a:solidFill>
                </a:rPr>
              </a:br>
              <a:r>
                <a:rPr lang="en-DE" sz="2160" dirty="0">
                  <a:solidFill>
                    <a:schemeClr val="bg1"/>
                  </a:solidFill>
                </a:rPr>
                <a:t> $ ~ P</a:t>
              </a:r>
              <a:r>
                <a:rPr lang="en-DE" sz="2160" baseline="-25000" dirty="0">
                  <a:solidFill>
                    <a:schemeClr val="bg1"/>
                  </a:solidFill>
                </a:rPr>
                <a:t>AC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BB927CD3-9AB8-0DB3-F064-F7856A672A1F}"/>
              </a:ext>
            </a:extLst>
          </p:cNvPr>
          <p:cNvSpPr txBox="1"/>
          <p:nvPr/>
        </p:nvSpPr>
        <p:spPr>
          <a:xfrm>
            <a:off x="5395356" y="2148609"/>
            <a:ext cx="1785361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80" dirty="0"/>
              <a:t>High</a:t>
            </a:r>
            <a:r>
              <a:rPr lang="en-DE" sz="1680" dirty="0"/>
              <a:t> Efficiency η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A1169B6-75A7-6555-9655-095D120B51E1}"/>
              </a:ext>
            </a:extLst>
          </p:cNvPr>
          <p:cNvSpPr/>
          <p:nvPr/>
        </p:nvSpPr>
        <p:spPr>
          <a:xfrm>
            <a:off x="8070093" y="3460710"/>
            <a:ext cx="3354499" cy="85046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2160" dirty="0">
                <a:solidFill>
                  <a:schemeClr val="tx1"/>
                </a:solidFill>
              </a:rPr>
              <a:t>Nanobeam Technology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DE" sz="2160" dirty="0">
                <a:solidFill>
                  <a:schemeClr val="tx1"/>
                </a:solidFill>
              </a:rPr>
              <a:t>Damping ring (ε)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DE" sz="2160" dirty="0">
                <a:solidFill>
                  <a:schemeClr val="tx1"/>
                </a:solidFill>
              </a:rPr>
              <a:t>Final focus (β</a:t>
            </a:r>
            <a:r>
              <a:rPr lang="en-DE" sz="2160" baseline="30000" dirty="0">
                <a:solidFill>
                  <a:schemeClr val="tx1"/>
                </a:solidFill>
              </a:rPr>
              <a:t>*</a:t>
            </a:r>
            <a:r>
              <a:rPr lang="en-DE" sz="216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A44FF84-BC40-7F64-6BCA-A932480D2CCF}"/>
              </a:ext>
            </a:extLst>
          </p:cNvPr>
          <p:cNvSpPr/>
          <p:nvPr/>
        </p:nvSpPr>
        <p:spPr>
          <a:xfrm>
            <a:off x="3061015" y="2674347"/>
            <a:ext cx="2824835" cy="5632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2160" dirty="0">
                <a:solidFill>
                  <a:schemeClr val="tx1"/>
                </a:solidFill>
              </a:rPr>
              <a:t>Main Linac Technology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CE7C6C4-8740-5C81-6C4F-6BF9E3AE6E77}"/>
              </a:ext>
            </a:extLst>
          </p:cNvPr>
          <p:cNvSpPr txBox="1"/>
          <p:nvPr/>
        </p:nvSpPr>
        <p:spPr>
          <a:xfrm>
            <a:off x="8394667" y="2161701"/>
            <a:ext cx="228460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80" dirty="0"/>
              <a:t>Small</a:t>
            </a:r>
            <a:r>
              <a:rPr lang="en-DE" sz="1680" dirty="0"/>
              <a:t> Beamspot σ</a:t>
            </a:r>
            <a:r>
              <a:rPr lang="en-DE" sz="1680" baseline="-25000" dirty="0"/>
              <a:t>x</a:t>
            </a:r>
            <a:r>
              <a:rPr lang="en-DE" sz="1680" dirty="0"/>
              <a:t>σ</a:t>
            </a:r>
            <a:r>
              <a:rPr lang="en-DE" sz="1680" baseline="-25000" dirty="0"/>
              <a:t>y</a:t>
            </a:r>
            <a:r>
              <a:rPr lang="en-DE" sz="1680" dirty="0"/>
              <a:t> 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F6716B1-84D1-77F7-0342-B83D738D8D04}"/>
              </a:ext>
            </a:extLst>
          </p:cNvPr>
          <p:cNvGrpSpPr/>
          <p:nvPr/>
        </p:nvGrpSpPr>
        <p:grpSpPr>
          <a:xfrm>
            <a:off x="3611270" y="1411601"/>
            <a:ext cx="1695965" cy="376210"/>
            <a:chOff x="2500976" y="1289849"/>
            <a:chExt cx="1413304" cy="31350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7320265-F946-5048-9ADA-5EB75E0278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00976" y="1289849"/>
              <a:ext cx="1369805" cy="304799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>
                  <a:lumMod val="90000"/>
                </a:schemeClr>
              </a:solidFill>
            </a:ln>
          </p:spPr>
        </p:pic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0AB006-4953-D4A0-0D31-3CEE8AB8DCF4}"/>
                </a:ext>
              </a:extLst>
            </p:cNvPr>
            <p:cNvSpPr/>
            <p:nvPr/>
          </p:nvSpPr>
          <p:spPr>
            <a:xfrm>
              <a:off x="3335383" y="1289849"/>
              <a:ext cx="261162" cy="30479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216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B44E84C-2765-0AF5-27E2-89DBB10C6FDF}"/>
                </a:ext>
              </a:extLst>
            </p:cNvPr>
            <p:cNvSpPr/>
            <p:nvPr/>
          </p:nvSpPr>
          <p:spPr>
            <a:xfrm>
              <a:off x="3653118" y="1298558"/>
              <a:ext cx="261162" cy="30479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216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1A1CE65-55AE-D587-DBCA-92F55EB06A10}"/>
              </a:ext>
            </a:extLst>
          </p:cNvPr>
          <p:cNvGrpSpPr/>
          <p:nvPr/>
        </p:nvGrpSpPr>
        <p:grpSpPr>
          <a:xfrm>
            <a:off x="6193465" y="1275493"/>
            <a:ext cx="2461345" cy="687694"/>
            <a:chOff x="4653220" y="1062911"/>
            <a:chExt cx="2051121" cy="57307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6F26F14-8BB7-302B-D97B-CAD788FF3E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4653220" y="1132561"/>
              <a:ext cx="2051121" cy="491525"/>
            </a:xfrm>
            <a:prstGeom prst="rect">
              <a:avLst/>
            </a:prstGeom>
            <a:solidFill>
              <a:schemeClr val="bg2"/>
            </a:solidFill>
          </p:spPr>
        </p:pic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640E990-4D6B-380A-F298-942A3BDFD8FE}"/>
                </a:ext>
              </a:extLst>
            </p:cNvPr>
            <p:cNvSpPr/>
            <p:nvPr/>
          </p:nvSpPr>
          <p:spPr>
            <a:xfrm>
              <a:off x="5199022" y="1062911"/>
              <a:ext cx="409298" cy="35394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216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AD2EED3-55CC-EB50-7F76-33520BFB7FFE}"/>
                </a:ext>
              </a:extLst>
            </p:cNvPr>
            <p:cNvSpPr/>
            <p:nvPr/>
          </p:nvSpPr>
          <p:spPr>
            <a:xfrm>
              <a:off x="4994290" y="1077732"/>
              <a:ext cx="261162" cy="30479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216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6849FDC4-6BE3-52CA-6878-476915100502}"/>
                </a:ext>
              </a:extLst>
            </p:cNvPr>
            <p:cNvSpPr/>
            <p:nvPr/>
          </p:nvSpPr>
          <p:spPr>
            <a:xfrm>
              <a:off x="5959458" y="1328671"/>
              <a:ext cx="502301" cy="30731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2160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F1066523-5B8C-A730-3E71-3A8A3AD0759F}"/>
              </a:ext>
            </a:extLst>
          </p:cNvPr>
          <p:cNvCxnSpPr>
            <a:cxnSpLocks/>
            <a:stCxn id="26" idx="3"/>
          </p:cNvCxnSpPr>
          <p:nvPr/>
        </p:nvCxnSpPr>
        <p:spPr>
          <a:xfrm flipV="1">
            <a:off x="3638670" y="1787811"/>
            <a:ext cx="1355171" cy="4992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EE3FD54-7188-185B-7DB3-A6CE48C565AC}"/>
              </a:ext>
            </a:extLst>
          </p:cNvPr>
          <p:cNvCxnSpPr>
            <a:cxnSpLocks/>
            <a:stCxn id="30" idx="0"/>
          </p:cNvCxnSpPr>
          <p:nvPr/>
        </p:nvCxnSpPr>
        <p:spPr>
          <a:xfrm flipV="1">
            <a:off x="6288037" y="1686971"/>
            <a:ext cx="374965" cy="4616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389709C-7C66-CF9C-2232-1916F9A5AED6}"/>
              </a:ext>
            </a:extLst>
          </p:cNvPr>
          <p:cNvCxnSpPr>
            <a:cxnSpLocks/>
          </p:cNvCxnSpPr>
          <p:nvPr/>
        </p:nvCxnSpPr>
        <p:spPr>
          <a:xfrm flipH="1" flipV="1">
            <a:off x="8363711" y="1777429"/>
            <a:ext cx="1221484" cy="46443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A4058377-DE28-AB42-E883-DB8F2A7693E3}"/>
              </a:ext>
            </a:extLst>
          </p:cNvPr>
          <p:cNvSpPr txBox="1"/>
          <p:nvPr/>
        </p:nvSpPr>
        <p:spPr>
          <a:xfrm>
            <a:off x="2648231" y="3285159"/>
            <a:ext cx="282481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2160" dirty="0"/>
              <a:t>Losses in cavity walls</a:t>
            </a: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AA255A77-7C65-4682-2D2F-DE3D4AF65F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7284" y="2543258"/>
            <a:ext cx="1115821" cy="288424"/>
          </a:xfrm>
          <a:prstGeom prst="rect">
            <a:avLst/>
          </a:prstGeom>
        </p:spPr>
      </p:pic>
      <p:sp>
        <p:nvSpPr>
          <p:cNvPr id="60" name="Bent Arrow 59">
            <a:extLst>
              <a:ext uri="{FF2B5EF4-FFF2-40B4-BE49-F238E27FC236}">
                <a16:creationId xmlns:a16="http://schemas.microsoft.com/office/drawing/2014/main" id="{28FA35F5-79E0-B881-1AB4-9665F3EE74F1}"/>
              </a:ext>
            </a:extLst>
          </p:cNvPr>
          <p:cNvSpPr/>
          <p:nvPr/>
        </p:nvSpPr>
        <p:spPr>
          <a:xfrm flipV="1">
            <a:off x="2504081" y="2461371"/>
            <a:ext cx="456929" cy="51341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>
              <a:solidFill>
                <a:schemeClr val="tx1"/>
              </a:solidFill>
            </a:endParaRPr>
          </a:p>
        </p:txBody>
      </p:sp>
      <p:sp>
        <p:nvSpPr>
          <p:cNvPr id="61" name="Bent Arrow 60">
            <a:extLst>
              <a:ext uri="{FF2B5EF4-FFF2-40B4-BE49-F238E27FC236}">
                <a16:creationId xmlns:a16="http://schemas.microsoft.com/office/drawing/2014/main" id="{7DD5A7EE-51E4-059B-6D54-265040D95A55}"/>
              </a:ext>
            </a:extLst>
          </p:cNvPr>
          <p:cNvSpPr/>
          <p:nvPr/>
        </p:nvSpPr>
        <p:spPr>
          <a:xfrm flipH="1" flipV="1">
            <a:off x="6007676" y="2518489"/>
            <a:ext cx="456929" cy="51341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>
              <a:solidFill>
                <a:schemeClr val="tx1"/>
              </a:solidFill>
            </a:endParaRPr>
          </a:p>
        </p:txBody>
      </p:sp>
      <p:sp>
        <p:nvSpPr>
          <p:cNvPr id="62" name="Down Arrow 61">
            <a:extLst>
              <a:ext uri="{FF2B5EF4-FFF2-40B4-BE49-F238E27FC236}">
                <a16:creationId xmlns:a16="http://schemas.microsoft.com/office/drawing/2014/main" id="{16E8BCD6-D53A-F01C-C78A-E3C84CBA1041}"/>
              </a:ext>
            </a:extLst>
          </p:cNvPr>
          <p:cNvSpPr/>
          <p:nvPr/>
        </p:nvSpPr>
        <p:spPr>
          <a:xfrm>
            <a:off x="9348861" y="2937284"/>
            <a:ext cx="321511" cy="454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9E4442B-0007-EE40-C299-D17C49811E5C}"/>
              </a:ext>
            </a:extLst>
          </p:cNvPr>
          <p:cNvSpPr txBox="1"/>
          <p:nvPr/>
        </p:nvSpPr>
        <p:spPr>
          <a:xfrm>
            <a:off x="3316461" y="4025281"/>
            <a:ext cx="1805302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80" dirty="0"/>
              <a:t>Small duty cycle:</a:t>
            </a:r>
          </a:p>
          <a:p>
            <a:r>
              <a:rPr lang="en-DE" sz="1680" dirty="0"/>
              <a:t>Pulsed operation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B8D25C8-748C-78AB-9F37-1F4683F0AB93}"/>
              </a:ext>
            </a:extLst>
          </p:cNvPr>
          <p:cNvSpPr txBox="1"/>
          <p:nvPr/>
        </p:nvSpPr>
        <p:spPr>
          <a:xfrm>
            <a:off x="1667326" y="4135679"/>
            <a:ext cx="1524776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80" dirty="0"/>
              <a:t>Low resistivity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19F9B8F-4EAB-AC6B-0387-4E9C80844F69}"/>
              </a:ext>
            </a:extLst>
          </p:cNvPr>
          <p:cNvSpPr txBox="1"/>
          <p:nvPr/>
        </p:nvSpPr>
        <p:spPr>
          <a:xfrm>
            <a:off x="5386494" y="4058513"/>
            <a:ext cx="1874231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80" dirty="0"/>
              <a:t>High frequency &amp;</a:t>
            </a:r>
          </a:p>
          <a:p>
            <a:r>
              <a:rPr lang="en-GB" sz="1680" dirty="0"/>
              <a:t>U</a:t>
            </a:r>
            <a:r>
              <a:rPr lang="en-DE" sz="1680" dirty="0"/>
              <a:t>ltra-short pulses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A16E5035-F3CD-186C-D9B0-E9992BA14E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6493" y="3259613"/>
            <a:ext cx="1242366" cy="515642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id="{E0293547-BE1B-6D76-9B7A-050625D1B76F}"/>
              </a:ext>
            </a:extLst>
          </p:cNvPr>
          <p:cNvSpPr/>
          <p:nvPr/>
        </p:nvSpPr>
        <p:spPr>
          <a:xfrm>
            <a:off x="886917" y="4904518"/>
            <a:ext cx="2824812" cy="7386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2160" dirty="0">
                <a:solidFill>
                  <a:schemeClr val="tx1"/>
                </a:solidFill>
              </a:rPr>
              <a:t>ILC</a:t>
            </a:r>
          </a:p>
          <a:p>
            <a:pPr algn="ctr"/>
            <a:r>
              <a:rPr lang="en-DE" sz="2160" dirty="0">
                <a:solidFill>
                  <a:schemeClr val="tx1"/>
                </a:solidFill>
              </a:rPr>
              <a:t>Superconducting RF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3C4282B9-1724-75A6-9BE0-4DCBBEE583FC}"/>
              </a:ext>
            </a:extLst>
          </p:cNvPr>
          <p:cNvSpPr/>
          <p:nvPr/>
        </p:nvSpPr>
        <p:spPr>
          <a:xfrm>
            <a:off x="4860517" y="4904517"/>
            <a:ext cx="2751247" cy="7386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2160" dirty="0">
                <a:solidFill>
                  <a:schemeClr val="tx1"/>
                </a:solidFill>
              </a:rPr>
              <a:t>CLIC</a:t>
            </a:r>
          </a:p>
          <a:p>
            <a:pPr algn="ctr"/>
            <a:r>
              <a:rPr lang="en-DE" sz="2160" dirty="0">
                <a:solidFill>
                  <a:schemeClr val="tx1"/>
                </a:solidFill>
              </a:rPr>
              <a:t>2 beam acceleration</a:t>
            </a:r>
          </a:p>
        </p:txBody>
      </p:sp>
      <p:sp>
        <p:nvSpPr>
          <p:cNvPr id="71" name="Down Arrow 70">
            <a:extLst>
              <a:ext uri="{FF2B5EF4-FFF2-40B4-BE49-F238E27FC236}">
                <a16:creationId xmlns:a16="http://schemas.microsoft.com/office/drawing/2014/main" id="{175F58F8-C858-3EDC-E6C5-7F944A6885B4}"/>
              </a:ext>
            </a:extLst>
          </p:cNvPr>
          <p:cNvSpPr/>
          <p:nvPr/>
        </p:nvSpPr>
        <p:spPr>
          <a:xfrm>
            <a:off x="4126193" y="3674548"/>
            <a:ext cx="321511" cy="454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/>
          </a:p>
        </p:txBody>
      </p:sp>
      <p:sp>
        <p:nvSpPr>
          <p:cNvPr id="72" name="Down Arrow 71">
            <a:extLst>
              <a:ext uri="{FF2B5EF4-FFF2-40B4-BE49-F238E27FC236}">
                <a16:creationId xmlns:a16="http://schemas.microsoft.com/office/drawing/2014/main" id="{D2E6BAEC-A516-BE8D-BA0F-B1A2A8EFB329}"/>
              </a:ext>
            </a:extLst>
          </p:cNvPr>
          <p:cNvSpPr/>
          <p:nvPr/>
        </p:nvSpPr>
        <p:spPr>
          <a:xfrm rot="2701684">
            <a:off x="2487475" y="3764183"/>
            <a:ext cx="321511" cy="454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/>
          </a:p>
        </p:txBody>
      </p:sp>
      <p:sp>
        <p:nvSpPr>
          <p:cNvPr id="73" name="Down Arrow 72">
            <a:extLst>
              <a:ext uri="{FF2B5EF4-FFF2-40B4-BE49-F238E27FC236}">
                <a16:creationId xmlns:a16="http://schemas.microsoft.com/office/drawing/2014/main" id="{8C8E7479-69D8-DCF4-A4C6-A583F5997D6C}"/>
              </a:ext>
            </a:extLst>
          </p:cNvPr>
          <p:cNvSpPr/>
          <p:nvPr/>
        </p:nvSpPr>
        <p:spPr>
          <a:xfrm rot="18898316" flipH="1">
            <a:off x="5826192" y="3741845"/>
            <a:ext cx="321511" cy="454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/>
          </a:p>
        </p:txBody>
      </p:sp>
      <p:sp>
        <p:nvSpPr>
          <p:cNvPr id="76" name="Bent Arrow 75">
            <a:extLst>
              <a:ext uri="{FF2B5EF4-FFF2-40B4-BE49-F238E27FC236}">
                <a16:creationId xmlns:a16="http://schemas.microsoft.com/office/drawing/2014/main" id="{35A6333C-7D2A-DCD0-ACAB-7D8149758194}"/>
              </a:ext>
            </a:extLst>
          </p:cNvPr>
          <p:cNvSpPr/>
          <p:nvPr/>
        </p:nvSpPr>
        <p:spPr>
          <a:xfrm flipH="1" flipV="1">
            <a:off x="3776321" y="4686377"/>
            <a:ext cx="456929" cy="51341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>
              <a:solidFill>
                <a:schemeClr val="tx1"/>
              </a:solidFill>
            </a:endParaRPr>
          </a:p>
        </p:txBody>
      </p:sp>
      <p:sp>
        <p:nvSpPr>
          <p:cNvPr id="77" name="Bent Arrow 76">
            <a:extLst>
              <a:ext uri="{FF2B5EF4-FFF2-40B4-BE49-F238E27FC236}">
                <a16:creationId xmlns:a16="http://schemas.microsoft.com/office/drawing/2014/main" id="{0B2E86C9-65C0-C0FB-ABD9-90BC7EEADE85}"/>
              </a:ext>
            </a:extLst>
          </p:cNvPr>
          <p:cNvSpPr/>
          <p:nvPr/>
        </p:nvSpPr>
        <p:spPr>
          <a:xfrm flipV="1">
            <a:off x="4284505" y="4682095"/>
            <a:ext cx="456929" cy="51341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>
              <a:solidFill>
                <a:schemeClr val="tx1"/>
              </a:solidFill>
            </a:endParaRPr>
          </a:p>
        </p:txBody>
      </p:sp>
      <p:sp>
        <p:nvSpPr>
          <p:cNvPr id="78" name="Down Arrow 77">
            <a:extLst>
              <a:ext uri="{FF2B5EF4-FFF2-40B4-BE49-F238E27FC236}">
                <a16:creationId xmlns:a16="http://schemas.microsoft.com/office/drawing/2014/main" id="{CFB58F53-07A3-40AA-A99B-26149946B7DA}"/>
              </a:ext>
            </a:extLst>
          </p:cNvPr>
          <p:cNvSpPr/>
          <p:nvPr/>
        </p:nvSpPr>
        <p:spPr>
          <a:xfrm>
            <a:off x="2373739" y="4538352"/>
            <a:ext cx="321511" cy="31894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/>
          </a:p>
        </p:txBody>
      </p:sp>
      <p:sp>
        <p:nvSpPr>
          <p:cNvPr id="79" name="Down Arrow 78">
            <a:extLst>
              <a:ext uri="{FF2B5EF4-FFF2-40B4-BE49-F238E27FC236}">
                <a16:creationId xmlns:a16="http://schemas.microsoft.com/office/drawing/2014/main" id="{70173B5C-5C84-EEF3-53E2-AE89742ADC77}"/>
              </a:ext>
            </a:extLst>
          </p:cNvPr>
          <p:cNvSpPr/>
          <p:nvPr/>
        </p:nvSpPr>
        <p:spPr>
          <a:xfrm>
            <a:off x="6100684" y="4624385"/>
            <a:ext cx="321511" cy="31894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/>
          </a:p>
        </p:txBody>
      </p:sp>
      <p:pic>
        <p:nvPicPr>
          <p:cNvPr id="82" name="Picture 4" descr="tesla9cell.pdf">
            <a:extLst>
              <a:ext uri="{FF2B5EF4-FFF2-40B4-BE49-F238E27FC236}">
                <a16:creationId xmlns:a16="http://schemas.microsoft.com/office/drawing/2014/main" id="{7F0B2373-B341-E94C-3657-4274AF0A389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382" y="5624159"/>
            <a:ext cx="1980041" cy="609300"/>
          </a:xfrm>
          <a:prstGeom prst="rect">
            <a:avLst/>
          </a:prstGeom>
        </p:spPr>
      </p:pic>
      <p:pic>
        <p:nvPicPr>
          <p:cNvPr id="83" name="Content Placeholder 7">
            <a:extLst>
              <a:ext uri="{FF2B5EF4-FFF2-40B4-BE49-F238E27FC236}">
                <a16:creationId xmlns:a16="http://schemas.microsoft.com/office/drawing/2014/main" id="{7CA5675C-99AD-71A3-1B6D-5BB824947B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8691381" y="4364535"/>
            <a:ext cx="2393008" cy="1118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pic>
        <p:nvPicPr>
          <p:cNvPr id="84" name="図 5">
            <a:extLst>
              <a:ext uri="{FF2B5EF4-FFF2-40B4-BE49-F238E27FC236}">
                <a16:creationId xmlns:a16="http://schemas.microsoft.com/office/drawing/2014/main" id="{EBA7CF9F-743D-4234-5F70-4138C121294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989" y="5420486"/>
            <a:ext cx="1485626" cy="896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F3F705C-B497-2120-BF01-5B0A2DA27815}"/>
              </a:ext>
            </a:extLst>
          </p:cNvPr>
          <p:cNvCxnSpPr>
            <a:cxnSpLocks/>
          </p:cNvCxnSpPr>
          <p:nvPr/>
        </p:nvCxnSpPr>
        <p:spPr>
          <a:xfrm>
            <a:off x="2921857" y="1194107"/>
            <a:ext cx="1690703" cy="22658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5662B44-FE84-DEAC-ED54-FC0CD5A4F462}"/>
              </a:ext>
            </a:extLst>
          </p:cNvPr>
          <p:cNvCxnSpPr>
            <a:cxnSpLocks/>
            <a:stCxn id="18" idx="0"/>
            <a:endCxn id="28" idx="1"/>
          </p:cNvCxnSpPr>
          <p:nvPr/>
        </p:nvCxnSpPr>
        <p:spPr>
          <a:xfrm flipV="1">
            <a:off x="7424138" y="1226605"/>
            <a:ext cx="1441876" cy="1324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495C328-F4A2-2222-534A-CE01BCA9E5DE}"/>
              </a:ext>
            </a:extLst>
          </p:cNvPr>
          <p:cNvSpPr txBox="1"/>
          <p:nvPr/>
        </p:nvSpPr>
        <p:spPr>
          <a:xfrm rot="16200000">
            <a:off x="-619563" y="3836197"/>
            <a:ext cx="2126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Slide from TIPP 2021</a:t>
            </a: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94F9261F-E651-26EF-071B-7209B0F9ABC6}"/>
              </a:ext>
            </a:extLst>
          </p:cNvPr>
          <p:cNvSpPr txBox="1">
            <a:spLocks/>
          </p:cNvSpPr>
          <p:nvPr/>
        </p:nvSpPr>
        <p:spPr>
          <a:xfrm>
            <a:off x="1332381" y="992600"/>
            <a:ext cx="9648452" cy="501024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/>
              <a:t>Plasma:</a:t>
            </a:r>
          </a:p>
          <a:p>
            <a:pPr>
              <a:spcAft>
                <a:spcPts val="300"/>
              </a:spcAft>
            </a:pPr>
            <a:r>
              <a:rPr lang="en-GB"/>
              <a:t>The ultimate high gradient, high frequency, short pulse option:</a:t>
            </a:r>
          </a:p>
          <a:p>
            <a:pPr>
              <a:spcAft>
                <a:spcPts val="300"/>
              </a:spcAft>
            </a:pPr>
            <a:r>
              <a:rPr lang="en-GB"/>
              <a:t>“Frequency”: THz?</a:t>
            </a:r>
          </a:p>
          <a:p>
            <a:pPr>
              <a:spcAft>
                <a:spcPts val="300"/>
              </a:spcAft>
            </a:pPr>
            <a:r>
              <a:rPr lang="en-GB"/>
              <a:t>“Cavity” fill time: femtoseconds</a:t>
            </a:r>
          </a:p>
          <a:p>
            <a:pPr>
              <a:spcAft>
                <a:spcPts val="300"/>
              </a:spcAft>
            </a:pPr>
            <a:r>
              <a:rPr lang="en-GB"/>
              <a:t>”pulse” is a single bunch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/>
              <a:t>All the reasons why we pulse linacs with bunch trains (need to fill a cavity with RF, time to achieve stable field) do not apply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/>
              <a:t>Plasma demands ultra-high instantaneous power for a single bunch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/>
              <a:t>Plasma likes to have witness bunches spaced as much as possible, ideally evenly spaced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/>
              <a:t>We need to </a:t>
            </a:r>
            <a:r>
              <a:rPr lang="en-GB" b="1"/>
              <a:t>transform </a:t>
            </a:r>
            <a:r>
              <a:rPr lang="en-GB"/>
              <a:t>a long-ish RF pulse into an ultra short pulse, call ratio T</a:t>
            </a:r>
            <a:r>
              <a:rPr lang="en-GB" baseline="-25000"/>
              <a:t>RF</a:t>
            </a:r>
            <a:r>
              <a:rPr lang="en-GB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b="1"/>
              <a:t>For n evenly spaced drive bunches: transformer ratio </a:t>
            </a:r>
            <a:r>
              <a:rPr lang="en-GB"/>
              <a:t>T</a:t>
            </a:r>
            <a:r>
              <a:rPr lang="en-GB" baseline="-25000"/>
              <a:t>RF</a:t>
            </a:r>
            <a:r>
              <a:rPr lang="en-GB" b="1"/>
              <a:t> is given by </a:t>
            </a:r>
            <a:r>
              <a:rPr lang="en-GB"/>
              <a:t>T</a:t>
            </a:r>
            <a:r>
              <a:rPr lang="en-GB" baseline="-25000"/>
              <a:t>RF</a:t>
            </a:r>
            <a:r>
              <a:rPr lang="en-GB"/>
              <a:t> = 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b="1"/>
              <a:t>Increase this ratio as much as possible: Number of klystrons is prop to 1/</a:t>
            </a:r>
            <a:r>
              <a:rPr lang="en-GB"/>
              <a:t> T</a:t>
            </a:r>
            <a:r>
              <a:rPr lang="en-GB" baseline="-25000"/>
              <a:t>RF</a:t>
            </a:r>
            <a:r>
              <a:rPr lang="en-GB"/>
              <a:t>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7424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B7523-53C0-91DE-C349-E7711B1F4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Decouple Drive Beam bunch distance from </a:t>
            </a:r>
            <a:r>
              <a:rPr lang="en-GB" dirty="0" err="1"/>
              <a:t>whitness</a:t>
            </a:r>
            <a:r>
              <a:rPr lang="en-GB" dirty="0"/>
              <a:t> beam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FC213-213F-3F44-4034-C1CECDDDDA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DC8594-E6CE-20B4-82B7-398DBE4AD2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6603639" cy="5010249"/>
          </a:xfrm>
        </p:spPr>
        <p:txBody>
          <a:bodyPr/>
          <a:lstStyle/>
          <a:p>
            <a:r>
              <a:rPr lang="en-GB" dirty="0"/>
              <a:t>Fundamental concept: </a:t>
            </a:r>
            <a:br>
              <a:rPr lang="en-GB" dirty="0"/>
            </a:br>
            <a:r>
              <a:rPr lang="en-GB" dirty="0"/>
              <a:t>Distance between colliding (witness beam) bunches is larger than than n*</a:t>
            </a:r>
            <a:r>
              <a:rPr lang="en-GB" dirty="0" err="1"/>
              <a:t>Δt</a:t>
            </a:r>
            <a:r>
              <a:rPr lang="en-GB" baseline="-25000" dirty="0" err="1"/>
              <a:t>DB</a:t>
            </a:r>
            <a:r>
              <a:rPr lang="en-GB" dirty="0"/>
              <a:t> (bunch separation of drive beam bunches)</a:t>
            </a:r>
          </a:p>
          <a:p>
            <a:r>
              <a:rPr lang="en-GB" dirty="0" err="1"/>
              <a:t>Δt</a:t>
            </a:r>
            <a:r>
              <a:rPr lang="en-GB" baseline="-25000" dirty="0" err="1"/>
              <a:t>DB</a:t>
            </a:r>
            <a:r>
              <a:rPr lang="en-GB" dirty="0"/>
              <a:t> drives delay chicane dimensions</a:t>
            </a:r>
            <a:br>
              <a:rPr lang="en-GB" dirty="0"/>
            </a:br>
            <a:r>
              <a:rPr lang="en-GB" dirty="0"/>
              <a:t>-&gt; make </a:t>
            </a:r>
            <a:r>
              <a:rPr lang="en-GB" dirty="0" err="1"/>
              <a:t>Δt</a:t>
            </a:r>
            <a:r>
              <a:rPr lang="en-GB" baseline="-25000" dirty="0" err="1"/>
              <a:t>DB</a:t>
            </a:r>
            <a:r>
              <a:rPr lang="en-GB" dirty="0"/>
              <a:t> small (~1ns) (changes #8, #9)</a:t>
            </a:r>
          </a:p>
          <a:p>
            <a:r>
              <a:rPr lang="en-GB" dirty="0"/>
              <a:t>Introduce additional gap to next witness beam</a:t>
            </a:r>
          </a:p>
          <a:p>
            <a:pPr lvl="1"/>
            <a:r>
              <a:rPr lang="en-GB" dirty="0"/>
              <a:t>New degree of freedom for optimisation</a:t>
            </a:r>
          </a:p>
          <a:p>
            <a:pPr lvl="1"/>
            <a:r>
              <a:rPr lang="en-GB" dirty="0"/>
              <a:t>Good for plasma recovery, cell heating etc</a:t>
            </a:r>
          </a:p>
          <a:p>
            <a:pPr lvl="1"/>
            <a:r>
              <a:rPr lang="en-GB" dirty="0"/>
              <a:t>Reduces average RF power – cost, # klystrons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AC0B05-0086-AA20-A09D-D86761769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E750626-FF53-F1C9-304B-947F849177D5}"/>
              </a:ext>
            </a:extLst>
          </p:cNvPr>
          <p:cNvGrpSpPr/>
          <p:nvPr/>
        </p:nvGrpSpPr>
        <p:grpSpPr>
          <a:xfrm>
            <a:off x="6863420" y="1683992"/>
            <a:ext cx="4680520" cy="1189389"/>
            <a:chOff x="6744072" y="3851004"/>
            <a:chExt cx="4680520" cy="118938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67D48EA-F062-58A0-A58E-489CAFCA1494}"/>
                </a:ext>
              </a:extLst>
            </p:cNvPr>
            <p:cNvSpPr/>
            <p:nvPr/>
          </p:nvSpPr>
          <p:spPr>
            <a:xfrm>
              <a:off x="8256240" y="3861048"/>
              <a:ext cx="1224136" cy="108012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4F3B7F4-7629-B2A8-E52E-0BECD1851863}"/>
                </a:ext>
              </a:extLst>
            </p:cNvPr>
            <p:cNvCxnSpPr>
              <a:cxnSpLocks/>
            </p:cNvCxnSpPr>
            <p:nvPr/>
          </p:nvCxnSpPr>
          <p:spPr>
            <a:xfrm>
              <a:off x="6744072" y="4996624"/>
              <a:ext cx="468052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B895A2A-E55C-5EAE-3E9B-64A32DCD05D6}"/>
                </a:ext>
              </a:extLst>
            </p:cNvPr>
            <p:cNvCxnSpPr>
              <a:cxnSpLocks/>
              <a:stCxn id="8" idx="4"/>
            </p:cNvCxnSpPr>
            <p:nvPr/>
          </p:nvCxnSpPr>
          <p:spPr>
            <a:xfrm flipH="1">
              <a:off x="8328248" y="4941168"/>
              <a:ext cx="540060" cy="554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7C1C768-C1E0-7E57-059F-755A328604B7}"/>
                </a:ext>
              </a:extLst>
            </p:cNvPr>
            <p:cNvCxnSpPr>
              <a:cxnSpLocks/>
              <a:stCxn id="8" idx="4"/>
            </p:cNvCxnSpPr>
            <p:nvPr/>
          </p:nvCxnSpPr>
          <p:spPr>
            <a:xfrm>
              <a:off x="8868308" y="4941168"/>
              <a:ext cx="576064" cy="554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ED4C364-86BF-A3E6-7E86-472D19F4651E}"/>
                </a:ext>
              </a:extLst>
            </p:cNvPr>
            <p:cNvSpPr/>
            <p:nvPr/>
          </p:nvSpPr>
          <p:spPr>
            <a:xfrm>
              <a:off x="6936668" y="4968393"/>
              <a:ext cx="72008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475F9B0-B663-1A5D-F9B6-CD32BFC85C58}"/>
                </a:ext>
              </a:extLst>
            </p:cNvPr>
            <p:cNvSpPr/>
            <p:nvPr/>
          </p:nvSpPr>
          <p:spPr>
            <a:xfrm>
              <a:off x="7883624" y="4963777"/>
              <a:ext cx="72008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3E5D6A6-C45C-9CBE-B806-104DC31BA3F7}"/>
                </a:ext>
              </a:extLst>
            </p:cNvPr>
            <p:cNvSpPr/>
            <p:nvPr/>
          </p:nvSpPr>
          <p:spPr>
            <a:xfrm>
              <a:off x="7241468" y="4968393"/>
              <a:ext cx="72008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9A62CF0-D3A4-8F8E-CD69-CDA1A602E2EE}"/>
                </a:ext>
              </a:extLst>
            </p:cNvPr>
            <p:cNvSpPr/>
            <p:nvPr/>
          </p:nvSpPr>
          <p:spPr>
            <a:xfrm>
              <a:off x="8188424" y="4963777"/>
              <a:ext cx="72008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EFF691D-8952-2CF9-21E1-DFE351009DB6}"/>
                </a:ext>
              </a:extLst>
            </p:cNvPr>
            <p:cNvSpPr/>
            <p:nvPr/>
          </p:nvSpPr>
          <p:spPr>
            <a:xfrm>
              <a:off x="7546268" y="4968393"/>
              <a:ext cx="72008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8CA1018-A007-ED0F-D616-3460B1CC05DE}"/>
                </a:ext>
              </a:extLst>
            </p:cNvPr>
            <p:cNvSpPr/>
            <p:nvPr/>
          </p:nvSpPr>
          <p:spPr>
            <a:xfrm>
              <a:off x="8544272" y="4960624"/>
              <a:ext cx="72008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63544F6-9A3E-AC2A-D3D1-FB26495381BA}"/>
                </a:ext>
              </a:extLst>
            </p:cNvPr>
            <p:cNvSpPr/>
            <p:nvPr/>
          </p:nvSpPr>
          <p:spPr>
            <a:xfrm>
              <a:off x="8439795" y="4767590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DA28600-413F-45AA-2039-2BA16EF7F568}"/>
                </a:ext>
              </a:extLst>
            </p:cNvPr>
            <p:cNvSpPr/>
            <p:nvPr/>
          </p:nvSpPr>
          <p:spPr>
            <a:xfrm>
              <a:off x="8220236" y="4522816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3B30B60-F8F2-A729-11AA-499DF9FFA5CD}"/>
                </a:ext>
              </a:extLst>
            </p:cNvPr>
            <p:cNvSpPr/>
            <p:nvPr/>
          </p:nvSpPr>
          <p:spPr>
            <a:xfrm>
              <a:off x="8256240" y="4207178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86FAA41-7A96-4CF7-803D-883C75E55F68}"/>
                </a:ext>
              </a:extLst>
            </p:cNvPr>
            <p:cNvSpPr/>
            <p:nvPr/>
          </p:nvSpPr>
          <p:spPr>
            <a:xfrm>
              <a:off x="8400256" y="3959032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E9FCC4B7-3E3A-40FA-2677-78A7607949DD}"/>
                </a:ext>
              </a:extLst>
            </p:cNvPr>
            <p:cNvSpPr/>
            <p:nvPr/>
          </p:nvSpPr>
          <p:spPr>
            <a:xfrm>
              <a:off x="8698478" y="3851004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7CCB7AD-9AD4-3F0F-8A74-5DA14DDE7921}"/>
                </a:ext>
              </a:extLst>
            </p:cNvPr>
            <p:cNvSpPr/>
            <p:nvPr/>
          </p:nvSpPr>
          <p:spPr>
            <a:xfrm>
              <a:off x="9048328" y="3855418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7A7C1B6-2CE4-E285-3B62-C51E37148F2E}"/>
                </a:ext>
              </a:extLst>
            </p:cNvPr>
            <p:cNvSpPr/>
            <p:nvPr/>
          </p:nvSpPr>
          <p:spPr>
            <a:xfrm>
              <a:off x="9300356" y="4031032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99AEF04-D71A-C016-C208-2D8667D1878D}"/>
                </a:ext>
              </a:extLst>
            </p:cNvPr>
            <p:cNvSpPr/>
            <p:nvPr/>
          </p:nvSpPr>
          <p:spPr>
            <a:xfrm>
              <a:off x="9444372" y="4312560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EF38FCE5-6312-D1EA-F5EE-42270F9160C3}"/>
                </a:ext>
              </a:extLst>
            </p:cNvPr>
            <p:cNvSpPr/>
            <p:nvPr/>
          </p:nvSpPr>
          <p:spPr>
            <a:xfrm>
              <a:off x="9372364" y="4608864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4CDAD4C-F34C-DED1-5C02-602F4D4BBF3B}"/>
                </a:ext>
              </a:extLst>
            </p:cNvPr>
            <p:cNvSpPr/>
            <p:nvPr/>
          </p:nvSpPr>
          <p:spPr>
            <a:xfrm>
              <a:off x="9148514" y="4813348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FBB0AC63-215C-A566-0BC2-B3BF7A95481F}"/>
                </a:ext>
              </a:extLst>
            </p:cNvPr>
            <p:cNvSpPr/>
            <p:nvPr/>
          </p:nvSpPr>
          <p:spPr>
            <a:xfrm>
              <a:off x="9007636" y="4968393"/>
              <a:ext cx="72008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991489A-8243-8EBC-7806-B1DE79A23E03}"/>
                </a:ext>
              </a:extLst>
            </p:cNvPr>
            <p:cNvSpPr/>
            <p:nvPr/>
          </p:nvSpPr>
          <p:spPr>
            <a:xfrm>
              <a:off x="8734482" y="4896896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DF84B03-9049-24AA-7E16-7BFBFFCD9982}"/>
                </a:ext>
              </a:extLst>
            </p:cNvPr>
            <p:cNvSpPr/>
            <p:nvPr/>
          </p:nvSpPr>
          <p:spPr>
            <a:xfrm>
              <a:off x="9438456" y="4960624"/>
              <a:ext cx="72008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922B7673-A068-D85C-8306-D24B5BA4F893}"/>
                </a:ext>
              </a:extLst>
            </p:cNvPr>
            <p:cNvSpPr/>
            <p:nvPr/>
          </p:nvSpPr>
          <p:spPr>
            <a:xfrm>
              <a:off x="9590856" y="4960624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1F2B7B1-B023-914B-4FD0-7C29844C5419}"/>
                </a:ext>
              </a:extLst>
            </p:cNvPr>
            <p:cNvSpPr/>
            <p:nvPr/>
          </p:nvSpPr>
          <p:spPr>
            <a:xfrm>
              <a:off x="9743256" y="4960624"/>
              <a:ext cx="72008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00D0E57-93B8-72C2-B47A-CCA0D43EDA7A}"/>
                </a:ext>
              </a:extLst>
            </p:cNvPr>
            <p:cNvSpPr/>
            <p:nvPr/>
          </p:nvSpPr>
          <p:spPr>
            <a:xfrm>
              <a:off x="9895656" y="4960624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26D1850C-9A42-6FF3-F766-A4ED0EF956E5}"/>
                </a:ext>
              </a:extLst>
            </p:cNvPr>
            <p:cNvSpPr/>
            <p:nvPr/>
          </p:nvSpPr>
          <p:spPr>
            <a:xfrm>
              <a:off x="10048056" y="4960624"/>
              <a:ext cx="72008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834BD6C-6D1E-EBF2-5658-A5EA42DBB6D8}"/>
                </a:ext>
              </a:extLst>
            </p:cNvPr>
            <p:cNvSpPr/>
            <p:nvPr/>
          </p:nvSpPr>
          <p:spPr>
            <a:xfrm>
              <a:off x="10200456" y="4960624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3392045-25EC-50A7-E995-A43561C4F0F6}"/>
                </a:ext>
              </a:extLst>
            </p:cNvPr>
            <p:cNvSpPr/>
            <p:nvPr/>
          </p:nvSpPr>
          <p:spPr>
            <a:xfrm>
              <a:off x="9274542" y="4941167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4AFD550-9686-B244-C05D-ACF96EF637EA}"/>
              </a:ext>
            </a:extLst>
          </p:cNvPr>
          <p:cNvGrpSpPr/>
          <p:nvPr/>
        </p:nvGrpSpPr>
        <p:grpSpPr>
          <a:xfrm>
            <a:off x="252015" y="4914274"/>
            <a:ext cx="11687968" cy="1346243"/>
            <a:chOff x="822227" y="2226773"/>
            <a:chExt cx="11687968" cy="1346243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4620041-9C32-D2E7-1AE7-CFD96239C8C6}"/>
                </a:ext>
              </a:extLst>
            </p:cNvPr>
            <p:cNvCxnSpPr/>
            <p:nvPr/>
          </p:nvCxnSpPr>
          <p:spPr>
            <a:xfrm>
              <a:off x="1415480" y="3429000"/>
              <a:ext cx="9145016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C494EC05-5257-24B3-E800-47D23CA29E71}"/>
                </a:ext>
              </a:extLst>
            </p:cNvPr>
            <p:cNvGrpSpPr/>
            <p:nvPr/>
          </p:nvGrpSpPr>
          <p:grpSpPr>
            <a:xfrm>
              <a:off x="7793671" y="3320988"/>
              <a:ext cx="4716524" cy="216024"/>
              <a:chOff x="2135560" y="3320988"/>
              <a:chExt cx="4716524" cy="216024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D9A3A259-E658-786F-9207-87CC186B323F}"/>
                  </a:ext>
                </a:extLst>
              </p:cNvPr>
              <p:cNvSpPr/>
              <p:nvPr/>
            </p:nvSpPr>
            <p:spPr>
              <a:xfrm>
                <a:off x="2351584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8716F805-4582-168A-245F-5189A18A33D8}"/>
                  </a:ext>
                </a:extLst>
              </p:cNvPr>
              <p:cNvSpPr/>
              <p:nvPr/>
            </p:nvSpPr>
            <p:spPr>
              <a:xfrm>
                <a:off x="2135560" y="3356993"/>
                <a:ext cx="144016" cy="14401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B97C840-9E8B-9BEA-00C6-9F82B1578BCB}"/>
                  </a:ext>
                </a:extLst>
              </p:cNvPr>
              <p:cNvSpPr/>
              <p:nvPr/>
            </p:nvSpPr>
            <p:spPr>
              <a:xfrm>
                <a:off x="2639616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3F9F75B7-1694-995A-5F90-D9ADBA454304}"/>
                  </a:ext>
                </a:extLst>
              </p:cNvPr>
              <p:cNvSpPr/>
              <p:nvPr/>
            </p:nvSpPr>
            <p:spPr>
              <a:xfrm>
                <a:off x="2927648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531E4818-2C60-5B6A-E07E-81E941C38F1E}"/>
                  </a:ext>
                </a:extLst>
              </p:cNvPr>
              <p:cNvSpPr/>
              <p:nvPr/>
            </p:nvSpPr>
            <p:spPr>
              <a:xfrm>
                <a:off x="3215680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567F9A9B-3348-9966-551F-4595A16D56C9}"/>
                  </a:ext>
                </a:extLst>
              </p:cNvPr>
              <p:cNvSpPr/>
              <p:nvPr/>
            </p:nvSpPr>
            <p:spPr>
              <a:xfrm>
                <a:off x="3492006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600010A2-70D7-5D9A-4F8F-1AB213B199B7}"/>
                  </a:ext>
                </a:extLst>
              </p:cNvPr>
              <p:cNvSpPr/>
              <p:nvPr/>
            </p:nvSpPr>
            <p:spPr>
              <a:xfrm>
                <a:off x="3780038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20EBF080-299A-7560-3FFE-F90D6AA3263B}"/>
                  </a:ext>
                </a:extLst>
              </p:cNvPr>
              <p:cNvSpPr/>
              <p:nvPr/>
            </p:nvSpPr>
            <p:spPr>
              <a:xfrm>
                <a:off x="4068070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A6F78B1C-3341-189C-E807-B2DF295CAE80}"/>
                  </a:ext>
                </a:extLst>
              </p:cNvPr>
              <p:cNvSpPr/>
              <p:nvPr/>
            </p:nvSpPr>
            <p:spPr>
              <a:xfrm>
                <a:off x="4356102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C703B452-7F71-9E48-9E0F-4EAC4A169680}"/>
                  </a:ext>
                </a:extLst>
              </p:cNvPr>
              <p:cNvSpPr/>
              <p:nvPr/>
            </p:nvSpPr>
            <p:spPr>
              <a:xfrm>
                <a:off x="4631542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FF80D38E-F215-42BA-5DF6-329DB706A381}"/>
                  </a:ext>
                </a:extLst>
              </p:cNvPr>
              <p:cNvSpPr/>
              <p:nvPr/>
            </p:nvSpPr>
            <p:spPr>
              <a:xfrm>
                <a:off x="4919574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E091AAEF-843F-F1E5-232D-248C16BC0361}"/>
                  </a:ext>
                </a:extLst>
              </p:cNvPr>
              <p:cNvSpPr/>
              <p:nvPr/>
            </p:nvSpPr>
            <p:spPr>
              <a:xfrm>
                <a:off x="5207606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6DFEBF5E-0914-8653-C63E-5015CFEC2811}"/>
                  </a:ext>
                </a:extLst>
              </p:cNvPr>
              <p:cNvSpPr/>
              <p:nvPr/>
            </p:nvSpPr>
            <p:spPr>
              <a:xfrm>
                <a:off x="5495638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677A0772-FC72-923B-1E5A-4D393B1C6387}"/>
                  </a:ext>
                </a:extLst>
              </p:cNvPr>
              <p:cNvSpPr/>
              <p:nvPr/>
            </p:nvSpPr>
            <p:spPr>
              <a:xfrm>
                <a:off x="5771964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9867909D-6202-83C8-080C-E2409EEAAAA4}"/>
                  </a:ext>
                </a:extLst>
              </p:cNvPr>
              <p:cNvSpPr/>
              <p:nvPr/>
            </p:nvSpPr>
            <p:spPr>
              <a:xfrm>
                <a:off x="6059996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C4108EDF-D636-86F5-9D9F-B26D72D76175}"/>
                  </a:ext>
                </a:extLst>
              </p:cNvPr>
              <p:cNvSpPr/>
              <p:nvPr/>
            </p:nvSpPr>
            <p:spPr>
              <a:xfrm>
                <a:off x="6348028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BCAC8DA1-1BEE-D022-72B4-A9B28FFED6DD}"/>
                  </a:ext>
                </a:extLst>
              </p:cNvPr>
              <p:cNvSpPr/>
              <p:nvPr/>
            </p:nvSpPr>
            <p:spPr>
              <a:xfrm>
                <a:off x="6636060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07627852-5D22-D7EA-2AC6-EC9B055976DF}"/>
                </a:ext>
              </a:extLst>
            </p:cNvPr>
            <p:cNvGrpSpPr/>
            <p:nvPr/>
          </p:nvGrpSpPr>
          <p:grpSpPr>
            <a:xfrm>
              <a:off x="822227" y="3320988"/>
              <a:ext cx="4716524" cy="216024"/>
              <a:chOff x="2135560" y="3320988"/>
              <a:chExt cx="4716524" cy="216024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D2FFC60-18E7-72F8-4FB4-0F81D6A08FDC}"/>
                  </a:ext>
                </a:extLst>
              </p:cNvPr>
              <p:cNvSpPr/>
              <p:nvPr/>
            </p:nvSpPr>
            <p:spPr>
              <a:xfrm>
                <a:off x="2351584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A0F14889-35C7-BE7C-9590-E7296777A556}"/>
                  </a:ext>
                </a:extLst>
              </p:cNvPr>
              <p:cNvSpPr/>
              <p:nvPr/>
            </p:nvSpPr>
            <p:spPr>
              <a:xfrm>
                <a:off x="2135560" y="3356993"/>
                <a:ext cx="144016" cy="14401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E0CE9192-3C1B-A2B8-CF96-AD0EBAF5A686}"/>
                  </a:ext>
                </a:extLst>
              </p:cNvPr>
              <p:cNvSpPr/>
              <p:nvPr/>
            </p:nvSpPr>
            <p:spPr>
              <a:xfrm>
                <a:off x="2639616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017196E6-AFBB-F02C-62B9-93A7B9512597}"/>
                  </a:ext>
                </a:extLst>
              </p:cNvPr>
              <p:cNvSpPr/>
              <p:nvPr/>
            </p:nvSpPr>
            <p:spPr>
              <a:xfrm>
                <a:off x="2927648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FED29D74-7D10-663D-3063-A9CA8F4CD379}"/>
                  </a:ext>
                </a:extLst>
              </p:cNvPr>
              <p:cNvSpPr/>
              <p:nvPr/>
            </p:nvSpPr>
            <p:spPr>
              <a:xfrm>
                <a:off x="3215680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CBD1D529-67BE-D6D1-6D36-B8A51A0DD717}"/>
                  </a:ext>
                </a:extLst>
              </p:cNvPr>
              <p:cNvSpPr/>
              <p:nvPr/>
            </p:nvSpPr>
            <p:spPr>
              <a:xfrm>
                <a:off x="3492006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3006E225-EDE5-202B-3194-96DC5DF5C7E7}"/>
                  </a:ext>
                </a:extLst>
              </p:cNvPr>
              <p:cNvSpPr/>
              <p:nvPr/>
            </p:nvSpPr>
            <p:spPr>
              <a:xfrm>
                <a:off x="3780038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D6A8F7A-A42F-4B61-AF6D-3A7159B880AF}"/>
                  </a:ext>
                </a:extLst>
              </p:cNvPr>
              <p:cNvSpPr/>
              <p:nvPr/>
            </p:nvSpPr>
            <p:spPr>
              <a:xfrm>
                <a:off x="4068070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853A28E4-4EF6-64BF-D2C8-D83783263954}"/>
                  </a:ext>
                </a:extLst>
              </p:cNvPr>
              <p:cNvSpPr/>
              <p:nvPr/>
            </p:nvSpPr>
            <p:spPr>
              <a:xfrm>
                <a:off x="4356102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5CE0827-DADD-4F88-B2B2-1B05A6BBE13E}"/>
                  </a:ext>
                </a:extLst>
              </p:cNvPr>
              <p:cNvSpPr/>
              <p:nvPr/>
            </p:nvSpPr>
            <p:spPr>
              <a:xfrm>
                <a:off x="4631542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8077D919-3B43-1DA4-8B54-FA23473A43A6}"/>
                  </a:ext>
                </a:extLst>
              </p:cNvPr>
              <p:cNvSpPr/>
              <p:nvPr/>
            </p:nvSpPr>
            <p:spPr>
              <a:xfrm>
                <a:off x="4919574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0AF9E482-A626-26AB-69EC-E9263D8CC64E}"/>
                  </a:ext>
                </a:extLst>
              </p:cNvPr>
              <p:cNvSpPr/>
              <p:nvPr/>
            </p:nvSpPr>
            <p:spPr>
              <a:xfrm>
                <a:off x="5207606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6AF5E94B-8996-6E0D-466A-7DA3BC784E13}"/>
                  </a:ext>
                </a:extLst>
              </p:cNvPr>
              <p:cNvSpPr/>
              <p:nvPr/>
            </p:nvSpPr>
            <p:spPr>
              <a:xfrm>
                <a:off x="5495638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6D10806E-06CB-E935-241A-87EF21CD01E0}"/>
                  </a:ext>
                </a:extLst>
              </p:cNvPr>
              <p:cNvSpPr/>
              <p:nvPr/>
            </p:nvSpPr>
            <p:spPr>
              <a:xfrm>
                <a:off x="5771964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E22F26D5-D95D-11E7-673F-FF3AA7FF815F}"/>
                  </a:ext>
                </a:extLst>
              </p:cNvPr>
              <p:cNvSpPr/>
              <p:nvPr/>
            </p:nvSpPr>
            <p:spPr>
              <a:xfrm>
                <a:off x="6059996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DEEAAE3F-EED4-7AC2-3EC3-BFF201C85C13}"/>
                  </a:ext>
                </a:extLst>
              </p:cNvPr>
              <p:cNvSpPr/>
              <p:nvPr/>
            </p:nvSpPr>
            <p:spPr>
              <a:xfrm>
                <a:off x="6348028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C0682464-B6CE-C251-2EEA-104C284226D4}"/>
                  </a:ext>
                </a:extLst>
              </p:cNvPr>
              <p:cNvSpPr/>
              <p:nvPr/>
            </p:nvSpPr>
            <p:spPr>
              <a:xfrm>
                <a:off x="6636060" y="332098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 err="1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C6A313A-9975-6C67-99DF-AB6FA110ACE1}"/>
                </a:ext>
              </a:extLst>
            </p:cNvPr>
            <p:cNvCxnSpPr>
              <a:cxnSpLocks/>
            </p:cNvCxnSpPr>
            <p:nvPr/>
          </p:nvCxnSpPr>
          <p:spPr>
            <a:xfrm>
              <a:off x="894235" y="2420888"/>
              <a:ext cx="0" cy="115212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7A61BA1C-05F6-6014-B9F7-9EAE038ABFBF}"/>
                </a:ext>
              </a:extLst>
            </p:cNvPr>
            <p:cNvCxnSpPr>
              <a:cxnSpLocks/>
            </p:cNvCxnSpPr>
            <p:nvPr/>
          </p:nvCxnSpPr>
          <p:spPr>
            <a:xfrm>
              <a:off x="1146263" y="2996952"/>
              <a:ext cx="0" cy="576064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F418A529-1C0F-B78F-3F76-C25BE89574B0}"/>
                </a:ext>
              </a:extLst>
            </p:cNvPr>
            <p:cNvCxnSpPr>
              <a:cxnSpLocks/>
            </p:cNvCxnSpPr>
            <p:nvPr/>
          </p:nvCxnSpPr>
          <p:spPr>
            <a:xfrm>
              <a:off x="5430739" y="2852936"/>
              <a:ext cx="0" cy="72008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BA60AAD-380D-72C7-E747-68E5401074BB}"/>
                </a:ext>
              </a:extLst>
            </p:cNvPr>
            <p:cNvCxnSpPr>
              <a:cxnSpLocks/>
            </p:cNvCxnSpPr>
            <p:nvPr/>
          </p:nvCxnSpPr>
          <p:spPr>
            <a:xfrm>
              <a:off x="7865679" y="2420888"/>
              <a:ext cx="0" cy="115212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537A4D58-24C3-932D-DCB0-43121AFD1D7C}"/>
                </a:ext>
              </a:extLst>
            </p:cNvPr>
            <p:cNvCxnSpPr/>
            <p:nvPr/>
          </p:nvCxnSpPr>
          <p:spPr>
            <a:xfrm>
              <a:off x="894235" y="3140968"/>
              <a:ext cx="252028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9CD264D1-1584-E59C-3156-F225E7B913CB}"/>
                </a:ext>
              </a:extLst>
            </p:cNvPr>
            <p:cNvCxnSpPr>
              <a:cxnSpLocks/>
            </p:cNvCxnSpPr>
            <p:nvPr/>
          </p:nvCxnSpPr>
          <p:spPr>
            <a:xfrm>
              <a:off x="894235" y="2924944"/>
              <a:ext cx="4536504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8D5EC3A8-C7F4-FB62-D4A3-578C5D9EAF5B}"/>
                </a:ext>
              </a:extLst>
            </p:cNvPr>
            <p:cNvCxnSpPr>
              <a:cxnSpLocks/>
            </p:cNvCxnSpPr>
            <p:nvPr/>
          </p:nvCxnSpPr>
          <p:spPr>
            <a:xfrm>
              <a:off x="881434" y="2564904"/>
              <a:ext cx="6984245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18DA6C5-321C-B46A-48D9-EF4582B143AE}"/>
                </a:ext>
              </a:extLst>
            </p:cNvPr>
            <p:cNvSpPr txBox="1"/>
            <p:nvPr/>
          </p:nvSpPr>
          <p:spPr>
            <a:xfrm>
              <a:off x="1091092" y="2952596"/>
              <a:ext cx="6864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4.6ns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D462DAF2-2F57-63AB-3A81-3E3DBF2F601C}"/>
                </a:ext>
              </a:extLst>
            </p:cNvPr>
            <p:cNvSpPr txBox="1"/>
            <p:nvPr/>
          </p:nvSpPr>
          <p:spPr>
            <a:xfrm>
              <a:off x="3948912" y="2226773"/>
              <a:ext cx="8563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1662ns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354C019-1621-A263-0404-7E2A15B14E30}"/>
                </a:ext>
              </a:extLst>
            </p:cNvPr>
            <p:cNvSpPr txBox="1"/>
            <p:nvPr/>
          </p:nvSpPr>
          <p:spPr>
            <a:xfrm>
              <a:off x="2753097" y="2738790"/>
              <a:ext cx="6286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74ns</a:t>
              </a:r>
            </a:p>
          </p:txBody>
        </p: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E6CEDDE7-36AE-7BF4-2632-0CDC3FE65987}"/>
              </a:ext>
            </a:extLst>
          </p:cNvPr>
          <p:cNvSpPr txBox="1"/>
          <p:nvPr/>
        </p:nvSpPr>
        <p:spPr>
          <a:xfrm>
            <a:off x="7835527" y="5426291"/>
            <a:ext cx="26965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“ILC-HALHF bunch pattern”</a:t>
            </a:r>
          </a:p>
        </p:txBody>
      </p:sp>
    </p:spTree>
    <p:extLst>
      <p:ext uri="{BB962C8B-B14F-4D97-AF65-F5344CB8AC3E}">
        <p14:creationId xmlns:p14="http://schemas.microsoft.com/office/powerpoint/2010/main" val="2482821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7EB89-2B8F-B5A7-1B8B-3BEDDD0A1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Ways to increase </a:t>
            </a:r>
            <a:r>
              <a:rPr lang="en-GB" dirty="0" err="1"/>
              <a:t>t</a:t>
            </a:r>
            <a:r>
              <a:rPr lang="en-GB" baseline="-25000" dirty="0" err="1"/>
              <a:t>coll</a:t>
            </a:r>
            <a:r>
              <a:rPr lang="en-GB" dirty="0"/>
              <a:t> / (n*</a:t>
            </a:r>
            <a:r>
              <a:rPr lang="en-GB" dirty="0" err="1"/>
              <a:t>Δt</a:t>
            </a:r>
            <a:r>
              <a:rPr lang="en-GB" baseline="-25000" dirty="0" err="1"/>
              <a:t>DB</a:t>
            </a:r>
            <a:r>
              <a:rPr lang="en-GB" dirty="0"/>
              <a:t>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79A1DC-AB73-6F4D-2669-6E1A91622E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7FCB0E-3E33-F562-96F6-6998E0ECBA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6253927" cy="5010249"/>
          </a:xfrm>
        </p:spPr>
        <p:txBody>
          <a:bodyPr/>
          <a:lstStyle/>
          <a:p>
            <a:r>
              <a:rPr lang="en-GB" dirty="0"/>
              <a:t>Supply drive beam with steady RF power over a time </a:t>
            </a:r>
            <a:r>
              <a:rPr lang="en-GB" dirty="0" err="1"/>
              <a:t>t</a:t>
            </a:r>
            <a:r>
              <a:rPr lang="en-GB" baseline="-25000" dirty="0" err="1"/>
              <a:t>coll</a:t>
            </a:r>
            <a:r>
              <a:rPr lang="en-GB" dirty="0"/>
              <a:t> between colliding bunches -&gt; make that long for low average power</a:t>
            </a:r>
          </a:p>
          <a:p>
            <a:r>
              <a:rPr lang="en-GB" dirty="0"/>
              <a:t>Concentrate that energy into a short DB pulse of n bunches at </a:t>
            </a:r>
            <a:r>
              <a:rPr lang="en-GB" dirty="0" err="1"/>
              <a:t>Δt</a:t>
            </a:r>
            <a:r>
              <a:rPr lang="en-GB" baseline="-25000" dirty="0" err="1"/>
              <a:t>DB</a:t>
            </a:r>
            <a:r>
              <a:rPr lang="en-GB" baseline="-25000" dirty="0"/>
              <a:t> </a:t>
            </a:r>
            <a:r>
              <a:rPr lang="en-GB" dirty="0"/>
              <a:t>separation</a:t>
            </a:r>
            <a:br>
              <a:rPr lang="en-GB" dirty="0"/>
            </a:br>
            <a:r>
              <a:rPr lang="en-GB" dirty="0"/>
              <a:t>-&gt; high instantaneous power</a:t>
            </a:r>
          </a:p>
          <a:p>
            <a:r>
              <a:rPr lang="en-GB" dirty="0"/>
              <a:t>Requires some energy storage (similar to RF modulator)</a:t>
            </a:r>
          </a:p>
          <a:p>
            <a:pPr lvl="1"/>
            <a:r>
              <a:rPr lang="en-GB" dirty="0"/>
              <a:t>Drive beam bunches:</a:t>
            </a:r>
            <a:br>
              <a:rPr lang="en-GB" dirty="0"/>
            </a:br>
            <a:r>
              <a:rPr lang="en-GB" dirty="0"/>
              <a:t>-&gt; beam manipulation (delay loops, combiner rings)</a:t>
            </a:r>
            <a:br>
              <a:rPr lang="en-GB" dirty="0"/>
            </a:br>
            <a:r>
              <a:rPr lang="en-GB" dirty="0"/>
              <a:t>-&gt; CLIC like concept -&gt; prefers low drive beam energy (stiffness)</a:t>
            </a:r>
          </a:p>
          <a:p>
            <a:pPr lvl="1"/>
            <a:r>
              <a:rPr lang="en-GB" dirty="0"/>
              <a:t>RF pulse itself: Pulse shortening</a:t>
            </a:r>
          </a:p>
          <a:p>
            <a:pPr lvl="1"/>
            <a:r>
              <a:rPr lang="en-GB" dirty="0"/>
              <a:t>Field in a cavity: Large cavity (L-band), high gradient stores energy: Superconducting RF (ILC-HALHF)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A37C02-B986-0174-6E1D-400D0E1AD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71D1AC3-FCA5-823D-B547-C80D502626D2}"/>
              </a:ext>
            </a:extLst>
          </p:cNvPr>
          <p:cNvGrpSpPr/>
          <p:nvPr/>
        </p:nvGrpSpPr>
        <p:grpSpPr>
          <a:xfrm>
            <a:off x="7032104" y="1650286"/>
            <a:ext cx="4382835" cy="1778714"/>
            <a:chOff x="6708067" y="2780928"/>
            <a:chExt cx="4382835" cy="1778714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DC6CCE3B-E968-5539-3585-9003C30CDAC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88088" y="2996952"/>
              <a:ext cx="0" cy="122413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17F8C1E1-7BE0-7FA0-2786-79B3DE1F9D5E}"/>
                </a:ext>
              </a:extLst>
            </p:cNvPr>
            <p:cNvCxnSpPr/>
            <p:nvPr/>
          </p:nvCxnSpPr>
          <p:spPr>
            <a:xfrm>
              <a:off x="6888088" y="4221088"/>
              <a:ext cx="403244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7DF0D83-5406-789F-C39C-D1141691D319}"/>
                </a:ext>
              </a:extLst>
            </p:cNvPr>
            <p:cNvSpPr/>
            <p:nvPr/>
          </p:nvSpPr>
          <p:spPr>
            <a:xfrm>
              <a:off x="6888088" y="4005064"/>
              <a:ext cx="3852427" cy="21602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C966486-83E7-0C64-8ECE-6B47AD74151C}"/>
                </a:ext>
              </a:extLst>
            </p:cNvPr>
            <p:cNvSpPr/>
            <p:nvPr/>
          </p:nvSpPr>
          <p:spPr>
            <a:xfrm>
              <a:off x="7320136" y="2996952"/>
              <a:ext cx="144016" cy="122413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5A4ADF1-7EEA-3C3E-2772-D929EC7F7C8A}"/>
                </a:ext>
              </a:extLst>
            </p:cNvPr>
            <p:cNvSpPr/>
            <p:nvPr/>
          </p:nvSpPr>
          <p:spPr>
            <a:xfrm>
              <a:off x="8467189" y="2996952"/>
              <a:ext cx="144016" cy="122413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35A5534-70DE-671B-C28E-6C220C75ABE8}"/>
                </a:ext>
              </a:extLst>
            </p:cNvPr>
            <p:cNvSpPr/>
            <p:nvPr/>
          </p:nvSpPr>
          <p:spPr>
            <a:xfrm>
              <a:off x="9614242" y="2996952"/>
              <a:ext cx="144016" cy="122413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E06258D-83B7-094A-0B41-2607BBFF744D}"/>
                </a:ext>
              </a:extLst>
            </p:cNvPr>
            <p:cNvSpPr txBox="1"/>
            <p:nvPr/>
          </p:nvSpPr>
          <p:spPr>
            <a:xfrm>
              <a:off x="10848528" y="4221088"/>
              <a:ext cx="2423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t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395AB72-F8C8-C6EE-D115-8A9F53F01F38}"/>
                </a:ext>
              </a:extLst>
            </p:cNvPr>
            <p:cNvSpPr txBox="1"/>
            <p:nvPr/>
          </p:nvSpPr>
          <p:spPr>
            <a:xfrm>
              <a:off x="6708067" y="2780928"/>
              <a:ext cx="3209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30266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A3982-D586-ECC3-AD8B-8325ABDBC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Reminder: Talk by Nick Walker in Oslo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DBE6E1-A5DF-0327-01F1-B2E0D0960C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74B73A-70B7-A39F-7DE6-C3EC6165D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5CACC6-C4ED-0BE6-7CD6-5767F690A8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98" y="3823794"/>
            <a:ext cx="5263043" cy="2477237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>
            <a:outerShdw blurRad="63500" dist="63500" dir="2700000" algn="tl" rotWithShape="0">
              <a:schemeClr val="bg2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A1C40D-821A-73F2-B414-0CB565DF2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" y="1244624"/>
            <a:ext cx="5242820" cy="2551250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>
            <a:outerShdw blurRad="63500" dist="63500" dir="2700000" algn="tl" rotWithShape="0">
              <a:schemeClr val="bg2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9939C22-FE2F-B8B1-0E3B-82022BE6AF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040" y="3712406"/>
            <a:ext cx="5267820" cy="2734310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>
            <a:outerShdw blurRad="63500" dist="63500" dir="2700000" algn="tl" rotWithShape="0">
              <a:schemeClr val="bg2"/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F5F713C-E7FF-5801-341A-2B684C5FD1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6030" y="1330835"/>
            <a:ext cx="5297830" cy="2238580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>
            <a:outerShdw blurRad="63500" dist="63500" dir="2700000" algn="tl" rotWithShape="0">
              <a:schemeClr val="bg2"/>
            </a:outerShdw>
          </a:effectLst>
        </p:spPr>
      </p:pic>
    </p:spTree>
    <p:extLst>
      <p:ext uri="{BB962C8B-B14F-4D97-AF65-F5344CB8AC3E}">
        <p14:creationId xmlns:p14="http://schemas.microsoft.com/office/powerpoint/2010/main" val="2580903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C18A1B7-C2A5-6746-BCFE-BF8678D56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SRF Cavity as Energy Buffer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7864DE9-D217-3C1C-0CCD-DDEDA87112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It’s not a nuisance, it’s the solution!</a:t>
            </a:r>
          </a:p>
          <a:p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78BA893-AB38-C272-92D5-495DDDB83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7928" y="1353945"/>
            <a:ext cx="6336084" cy="5062731"/>
          </a:xfrm>
        </p:spPr>
        <p:txBody>
          <a:bodyPr/>
          <a:lstStyle/>
          <a:p>
            <a:r>
              <a:rPr lang="en-GB" dirty="0"/>
              <a:t>SRF L-Band cavity acts as power transformer:</a:t>
            </a:r>
          </a:p>
          <a:p>
            <a:pPr lvl="1"/>
            <a:r>
              <a:rPr lang="en-GB" dirty="0"/>
              <a:t>Fill it with low average power</a:t>
            </a:r>
          </a:p>
          <a:p>
            <a:pPr lvl="1"/>
            <a:r>
              <a:rPr lang="en-GB" dirty="0"/>
              <a:t>Extract energy quickly -&gt; high instantaneous power</a:t>
            </a:r>
          </a:p>
          <a:p>
            <a:pPr lvl="1"/>
            <a:r>
              <a:rPr lang="en-GB" dirty="0"/>
              <a:t>Filed of the cavity is the energy reservoir</a:t>
            </a:r>
          </a:p>
          <a:p>
            <a:pPr lvl="1"/>
            <a:r>
              <a:rPr lang="en-GB" dirty="0"/>
              <a:t>Works because of </a:t>
            </a:r>
          </a:p>
          <a:p>
            <a:pPr lvl="2"/>
            <a:r>
              <a:rPr lang="en-GB" dirty="0"/>
              <a:t>Large Q0 of a superconducting cavity</a:t>
            </a:r>
          </a:p>
          <a:p>
            <a:pPr lvl="2"/>
            <a:r>
              <a:rPr lang="en-GB" dirty="0"/>
              <a:t>Large energy content of a large volume at high gradient (made possible by superconductivity)</a:t>
            </a:r>
          </a:p>
          <a:p>
            <a:pPr lvl="1"/>
            <a:r>
              <a:rPr lang="en-GB" dirty="0"/>
              <a:t>This is the fundamental reason why “</a:t>
            </a:r>
            <a:r>
              <a:rPr lang="en-GB" dirty="0" err="1"/>
              <a:t>HALHFing</a:t>
            </a:r>
            <a:r>
              <a:rPr lang="en-GB" dirty="0"/>
              <a:t> ILC” looks somewhat promising: you get with two existing, very valuable SC </a:t>
            </a:r>
            <a:r>
              <a:rPr lang="en-GB" dirty="0" err="1"/>
              <a:t>linacs</a:t>
            </a:r>
            <a:r>
              <a:rPr lang="en-GB" dirty="0"/>
              <a:t> for free!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7F7D26-25A7-8309-3F33-A1BE9B9E6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4B6900-0A8F-977B-D6FD-1EED9F04B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1353945"/>
            <a:ext cx="4587146" cy="2421924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>
            <a:outerShdw blurRad="63500" dist="63500" dir="2700000" algn="tl" rotWithShape="0">
              <a:schemeClr val="bg2"/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81B852-DCBF-D4B8-795F-51F84A5B2E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658" y="3966034"/>
            <a:ext cx="4563565" cy="2409473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>
            <a:outerShdw blurRad="63500" dist="63500" dir="2700000" algn="tl" rotWithShape="0">
              <a:schemeClr val="bg2"/>
            </a:outerShdw>
          </a:effectLst>
        </p:spPr>
      </p:pic>
    </p:spTree>
    <p:extLst>
      <p:ext uri="{BB962C8B-B14F-4D97-AF65-F5344CB8AC3E}">
        <p14:creationId xmlns:p14="http://schemas.microsoft.com/office/powerpoint/2010/main" val="3270363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D23A1-5957-9B58-69C7-A8B6418CF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to conclude?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DADDA4-D54B-E609-C3DE-D358039842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6CB575-7D3C-A7E1-BF72-3379D87030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Plasma does not ”like” or require short, intense pulses: unlike a conventional normal conducting </a:t>
            </a:r>
            <a:r>
              <a:rPr lang="en-GB" dirty="0" err="1"/>
              <a:t>linac</a:t>
            </a:r>
            <a:endParaRPr lang="en-GB" dirty="0"/>
          </a:p>
          <a:p>
            <a:r>
              <a:rPr lang="en-GB" dirty="0"/>
              <a:t>Plasma prefers bunches spaced far apart, ideally evenly -&gt; CW driver would be ideal</a:t>
            </a:r>
          </a:p>
          <a:p>
            <a:r>
              <a:rPr lang="en-GB" dirty="0"/>
              <a:t>HALHF concept requires large bunch charges</a:t>
            </a:r>
            <a:br>
              <a:rPr lang="en-GB" dirty="0"/>
            </a:br>
            <a:r>
              <a:rPr lang="en-GB" dirty="0"/>
              <a:t>-&gt; easier at lower frequency (3GHz or less)</a:t>
            </a:r>
          </a:p>
          <a:p>
            <a:r>
              <a:rPr lang="en-GB" dirty="0"/>
              <a:t>HALHF concept requires colliding a plasma accelerated beam with a conventionally accelerated beam -&gt; requires </a:t>
            </a:r>
            <a:r>
              <a:rPr lang="en-GB" b="1" dirty="0"/>
              <a:t>compromises</a:t>
            </a:r>
          </a:p>
          <a:p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699265-7D44-9235-B8F1-73B2755D36FB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GB" dirty="0"/>
              <a:t>Stay with pulsed scheme:</a:t>
            </a:r>
          </a:p>
          <a:p>
            <a:pPr lvl="1"/>
            <a:r>
              <a:rPr lang="en-GB" dirty="0"/>
              <a:t>Make pulses as long as possible, i.e. as long as conventional accelerator allows (say, 100 x 100ns for S-Band e+ </a:t>
            </a:r>
            <a:r>
              <a:rPr lang="en-GB" dirty="0" err="1"/>
              <a:t>linac</a:t>
            </a:r>
            <a:r>
              <a:rPr lang="en-GB" dirty="0"/>
              <a:t>) </a:t>
            </a:r>
            <a:br>
              <a:rPr lang="en-GB" dirty="0"/>
            </a:br>
            <a:r>
              <a:rPr lang="en-GB" dirty="0"/>
              <a:t>-&gt; optimize with new degree of freedom</a:t>
            </a:r>
          </a:p>
          <a:p>
            <a:r>
              <a:rPr lang="en-GB" dirty="0"/>
              <a:t>Go CW:</a:t>
            </a:r>
          </a:p>
          <a:p>
            <a:pPr lvl="1"/>
            <a:r>
              <a:rPr lang="en-GB" dirty="0"/>
              <a:t>Expensive e+ </a:t>
            </a:r>
            <a:r>
              <a:rPr lang="en-GB" dirty="0" err="1"/>
              <a:t>linac</a:t>
            </a:r>
            <a:r>
              <a:rPr lang="en-GB" dirty="0"/>
              <a:t>: superconducting, high gradient, CW</a:t>
            </a:r>
          </a:p>
          <a:p>
            <a:pPr lvl="1"/>
            <a:r>
              <a:rPr lang="en-GB" dirty="0"/>
              <a:t>No need for modulators – good!</a:t>
            </a:r>
          </a:p>
          <a:p>
            <a:pPr lvl="1"/>
            <a:r>
              <a:rPr lang="en-GB" dirty="0"/>
              <a:t>Low average power – may allow solid state amplifiers – good!</a:t>
            </a:r>
          </a:p>
          <a:p>
            <a:pPr lvl="1"/>
            <a:r>
              <a:rPr lang="en-GB" dirty="0"/>
              <a:t>Expensive SC e+ </a:t>
            </a:r>
            <a:r>
              <a:rPr lang="en-GB" dirty="0" err="1"/>
              <a:t>linac</a:t>
            </a:r>
            <a:r>
              <a:rPr lang="en-GB" dirty="0"/>
              <a:t> will prefer lower e+ energy -&gt; in line with HALHF concept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6072F3-B290-B8E5-B07B-D22EB57EA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14549799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0AD6CCA-2661-4C25-9614-623803F925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Benno List</a:t>
            </a:r>
          </a:p>
          <a:p>
            <a:r>
              <a:rPr lang="de-DE" dirty="0"/>
              <a:t>DESY IPP</a:t>
            </a:r>
          </a:p>
          <a:p>
            <a:r>
              <a:rPr lang="de-DE" dirty="0" err="1"/>
              <a:t>Benno.List@desy.de</a:t>
            </a:r>
            <a:r>
              <a:rPr lang="de-DE" dirty="0"/>
              <a:t> </a:t>
            </a:r>
          </a:p>
          <a:p>
            <a:r>
              <a:rPr lang="de-DE" dirty="0"/>
              <a:t>+49 40 8998 2752</a:t>
            </a:r>
          </a:p>
        </p:txBody>
      </p:sp>
    </p:spTree>
    <p:extLst>
      <p:ext uri="{BB962C8B-B14F-4D97-AF65-F5344CB8AC3E}">
        <p14:creationId xmlns:p14="http://schemas.microsoft.com/office/powerpoint/2010/main" val="1550633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07F2F-C05F-D8FD-026C-6EB53C9B7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effectLst/>
                <a:latin typeface="Helvetica Neue" panose="02000503000000020004" pitchFamily="2" charset="0"/>
              </a:rPr>
              <a:t>Proposed baseline change #3: </a:t>
            </a:r>
            <a:r>
              <a:rPr lang="en-GB" sz="2800" b="1" dirty="0">
                <a:effectLst/>
                <a:latin typeface="Helvetica Neue" panose="02000503000000020004" pitchFamily="2" charset="0"/>
              </a:rPr>
              <a:t>Separate the driver and e+ </a:t>
            </a:r>
            <a:r>
              <a:rPr lang="en-GB" sz="2800" b="1" dirty="0" err="1">
                <a:effectLst/>
                <a:latin typeface="Helvetica Neue" panose="02000503000000020004" pitchFamily="2" charset="0"/>
              </a:rPr>
              <a:t>linacs</a:t>
            </a:r>
            <a:r>
              <a:rPr lang="en-GB" sz="2800" b="1" dirty="0">
                <a:effectLst/>
                <a:latin typeface="Helvetica Neue" panose="02000503000000020004" pitchFamily="2" charset="0"/>
              </a:rPr>
              <a:t> </a:t>
            </a:r>
            <a:endParaRPr lang="en-GB" sz="2800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C40D3ED-F0DE-72C6-9C54-F734C94D07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94ED446-395C-FEDD-9940-29EDF7232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#3: Separate driver and e+ </a:t>
            </a:r>
            <a:r>
              <a:rPr lang="en-GB" dirty="0" err="1"/>
              <a:t>linacs</a:t>
            </a:r>
            <a:endParaRPr lang="en-GB" dirty="0"/>
          </a:p>
          <a:p>
            <a:pPr lvl="1"/>
            <a:r>
              <a:rPr lang="en-GB" dirty="0"/>
              <a:t>Doubles the number of </a:t>
            </a:r>
            <a:r>
              <a:rPr lang="en-GB" dirty="0" err="1"/>
              <a:t>linacs</a:t>
            </a:r>
            <a:br>
              <a:rPr lang="en-GB" dirty="0"/>
            </a:br>
            <a:r>
              <a:rPr lang="en-GB" dirty="0"/>
              <a:t>-&gt; cost increase</a:t>
            </a:r>
          </a:p>
          <a:p>
            <a:pPr lvl="1"/>
            <a:r>
              <a:rPr lang="en-GB" dirty="0"/>
              <a:t>Allows separate optimisation of both </a:t>
            </a:r>
            <a:r>
              <a:rPr lang="en-GB" dirty="0" err="1"/>
              <a:t>linacs</a:t>
            </a:r>
            <a:r>
              <a:rPr lang="en-GB" dirty="0"/>
              <a:t>, decouples gradients, output energy, frequency </a:t>
            </a:r>
            <a:br>
              <a:rPr lang="en-GB" dirty="0"/>
            </a:br>
            <a:r>
              <a:rPr lang="en-GB" dirty="0"/>
              <a:t>-&gt; beneficial</a:t>
            </a:r>
          </a:p>
          <a:p>
            <a:pPr lvl="1"/>
            <a:r>
              <a:rPr lang="en-GB" dirty="0"/>
              <a:t>Removes a lot of headaches we never considered (beam dynamics for opposite charge beams, variation of beam loading, …)</a:t>
            </a:r>
            <a:br>
              <a:rPr lang="en-GB" dirty="0"/>
            </a:br>
            <a:r>
              <a:rPr lang="en-GB" dirty="0"/>
              <a:t>-&gt; beneficial</a:t>
            </a:r>
          </a:p>
          <a:p>
            <a:pPr lvl="1"/>
            <a:r>
              <a:rPr lang="en-GB" dirty="0"/>
              <a:t>Removes turn-around, resolves timing issues</a:t>
            </a:r>
          </a:p>
          <a:p>
            <a:pPr lvl="1"/>
            <a:r>
              <a:rPr lang="en-GB" dirty="0"/>
              <a:t> -&gt; increases cost, but probably unavoidable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A994CC2-FCD5-F18C-3332-504C5FF71AB2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GB" dirty="0"/>
              <a:t>Keep in mind: overall pulse length must be the same for drive beam and positrons</a:t>
            </a:r>
          </a:p>
          <a:p>
            <a:r>
              <a:rPr lang="en-GB" dirty="0"/>
              <a:t>Tension: </a:t>
            </a:r>
          </a:p>
          <a:p>
            <a:pPr lvl="1"/>
            <a:r>
              <a:rPr lang="en-GB" dirty="0"/>
              <a:t>want shorter pule length for high positron </a:t>
            </a:r>
            <a:r>
              <a:rPr lang="en-GB" dirty="0" err="1"/>
              <a:t>linac</a:t>
            </a:r>
            <a:r>
              <a:rPr lang="en-GB" dirty="0"/>
              <a:t> efficiency, </a:t>
            </a:r>
          </a:p>
          <a:p>
            <a:pPr lvl="1"/>
            <a:r>
              <a:rPr lang="en-GB" dirty="0"/>
              <a:t>limited by cost for klystrons</a:t>
            </a:r>
          </a:p>
          <a:p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0C18B91-0BEC-46F4-FAB0-8B8E87809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1710417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48B0C-D469-2E4D-DD42-9E42D14D5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Ideas for drive and positron </a:t>
            </a:r>
            <a:r>
              <a:rPr lang="en-GB" dirty="0" err="1"/>
              <a:t>linacs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C97939-0E1D-5A2B-73E4-A2F5255BD66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594503-7E7C-D46A-2FEB-5588AED8C3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Positron </a:t>
            </a:r>
            <a:r>
              <a:rPr lang="en-GB" dirty="0" err="1"/>
              <a:t>linac</a:t>
            </a:r>
            <a:r>
              <a:rPr lang="en-GB" dirty="0"/>
              <a:t>:</a:t>
            </a:r>
            <a:br>
              <a:rPr lang="en-GB" dirty="0"/>
            </a:br>
            <a:r>
              <a:rPr lang="en-GB" dirty="0"/>
              <a:t>Carl asks for 42 GeV positrons, 8nC bunch charge</a:t>
            </a:r>
          </a:p>
          <a:p>
            <a:r>
              <a:rPr lang="en-GB" dirty="0"/>
              <a:t>High energy demands high gradient</a:t>
            </a:r>
            <a:br>
              <a:rPr lang="en-GB" dirty="0"/>
            </a:br>
            <a:r>
              <a:rPr lang="en-GB" dirty="0"/>
              <a:t>-&gt; try C3 like S-Band </a:t>
            </a:r>
            <a:r>
              <a:rPr lang="en-GB" dirty="0" err="1"/>
              <a:t>linac</a:t>
            </a:r>
            <a:endParaRPr lang="en-GB" dirty="0"/>
          </a:p>
          <a:p>
            <a:r>
              <a:rPr lang="en-GB" dirty="0"/>
              <a:t>Preliminary conclusion: Might work</a:t>
            </a:r>
          </a:p>
          <a:p>
            <a:pPr lvl="1"/>
            <a:r>
              <a:rPr lang="en-GB" dirty="0"/>
              <a:t>SLAC was S-band 2.84GHz 4nC</a:t>
            </a:r>
          </a:p>
          <a:p>
            <a:pPr lvl="1"/>
            <a:r>
              <a:rPr lang="en-GB" dirty="0"/>
              <a:t>But HALHF requires smaller emittance, smaller energy spread for nanobeam focus</a:t>
            </a:r>
          </a:p>
          <a:p>
            <a:pPr lvl="1"/>
            <a:r>
              <a:rPr lang="en-GB" dirty="0"/>
              <a:t>Large C3 gradient (60MV/m) counteracts longitudinal </a:t>
            </a:r>
            <a:r>
              <a:rPr lang="en-GB" dirty="0" err="1"/>
              <a:t>wakefields</a:t>
            </a:r>
            <a:r>
              <a:rPr lang="en-GB" dirty="0"/>
              <a:t> (next slide)</a:t>
            </a:r>
          </a:p>
          <a:p>
            <a:pPr lvl="1"/>
            <a:r>
              <a:rPr lang="en-GB" dirty="0"/>
              <a:t>Transverse </a:t>
            </a:r>
            <a:r>
              <a:rPr lang="en-GB" dirty="0" err="1"/>
              <a:t>wakefields</a:t>
            </a:r>
            <a:r>
              <a:rPr lang="en-GB" dirty="0"/>
              <a:t> (beam stability) was not discussed, -&gt; question mark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9268999-71E0-2D95-0071-C2EF49006D18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3AD445-78A5-8511-852F-9B017E4B6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3414845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C83E825-57F3-5D76-C8E7-2A0B58270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S-Band C3 like </a:t>
            </a:r>
            <a:r>
              <a:rPr lang="en-GB" dirty="0" err="1"/>
              <a:t>linac</a:t>
            </a:r>
            <a:r>
              <a:rPr lang="en-GB" dirty="0"/>
              <a:t> for positrons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559B2D5-080C-3CD8-7F6A-6E53CCB855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21367364-AA17-2D43-C305-22540A7AFDB8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4461074" y="1406525"/>
            <a:ext cx="3269853" cy="5010150"/>
          </a:xfrm>
        </p:spPr>
      </p:pic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1A8B235-C943-7C9D-B857-67A6D791B55F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Assume</a:t>
            </a:r>
          </a:p>
          <a:p>
            <a:r>
              <a:rPr lang="en-GB" dirty="0"/>
              <a:t>60MV/m</a:t>
            </a:r>
          </a:p>
          <a:p>
            <a:r>
              <a:rPr lang="en-GB" dirty="0"/>
              <a:t>4.8nC (3E10)</a:t>
            </a:r>
          </a:p>
          <a:p>
            <a:r>
              <a:rPr lang="en-GB" dirty="0"/>
              <a:t>Phi=5°</a:t>
            </a:r>
          </a:p>
          <a:p>
            <a:r>
              <a:rPr lang="en-GB" dirty="0" err="1"/>
              <a:t>Sigma_z</a:t>
            </a:r>
            <a:r>
              <a:rPr lang="en-GB" dirty="0"/>
              <a:t> = 300um</a:t>
            </a:r>
          </a:p>
          <a:p>
            <a:r>
              <a:rPr lang="en-GB" dirty="0"/>
              <a:t>RMS(energy) = 0.2%</a:t>
            </a:r>
          </a:p>
        </p:txBody>
      </p:sp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A3ABA6D3-C97B-B1E3-684F-AFD24C89E1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7261" y="1406525"/>
            <a:ext cx="3269853" cy="5010150"/>
          </a:xfrm>
        </p:spPr>
      </p:pic>
    </p:spTree>
    <p:extLst>
      <p:ext uri="{BB962C8B-B14F-4D97-AF65-F5344CB8AC3E}">
        <p14:creationId xmlns:p14="http://schemas.microsoft.com/office/powerpoint/2010/main" val="3191396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88E92EB-8F76-DAA3-9A50-06463471D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Drive </a:t>
            </a:r>
            <a:r>
              <a:rPr lang="en-GB" dirty="0" err="1"/>
              <a:t>linac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5EA5D31-4E18-F615-FE0C-85E92F1F5C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AB09224-684A-DD62-FBAA-E680C1E7D9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Carl’s proposal: go CLIC like</a:t>
            </a:r>
          </a:p>
          <a:p>
            <a:pPr lvl="1"/>
            <a:r>
              <a:rPr lang="en-GB" dirty="0"/>
              <a:t>L-Band 1GHz</a:t>
            </a:r>
          </a:p>
          <a:p>
            <a:pPr lvl="1"/>
            <a:r>
              <a:rPr lang="en-GB" dirty="0"/>
              <a:t>Low gradient 2MV/m</a:t>
            </a:r>
          </a:p>
          <a:p>
            <a:pPr lvl="1"/>
            <a:r>
              <a:rPr lang="en-GB" dirty="0"/>
              <a:t>-&gt; relatively long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FF145DC7-093F-3358-70DB-84DABA932FE5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E8F4AB9-2126-F066-6D7F-8446E8D65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974370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59084-A888-5EB5-E551-BFD03920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Drive </a:t>
            </a:r>
            <a:r>
              <a:rPr lang="en-GB" dirty="0" err="1"/>
              <a:t>Linac</a:t>
            </a:r>
            <a:r>
              <a:rPr lang="en-GB" dirty="0"/>
              <a:t> 2MV/m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2D0A0E-2E44-CFE3-44D3-BCDA67D9E1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B42685C-83E5-FD02-C13E-E9F6BA0895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7261" y="1406525"/>
            <a:ext cx="3269853" cy="5010150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E8EABB8C-F882-B052-F0C6-34C62DD60B45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3"/>
          <a:stretch>
            <a:fillRect/>
          </a:stretch>
        </p:blipFill>
        <p:spPr>
          <a:xfrm>
            <a:off x="4461074" y="1406525"/>
            <a:ext cx="3269853" cy="5010150"/>
          </a:xfr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A5EAE0-C0AD-E207-A737-DBD3323E0290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Assume</a:t>
            </a:r>
          </a:p>
          <a:p>
            <a:r>
              <a:rPr lang="en-GB" dirty="0"/>
              <a:t>Triangular shape</a:t>
            </a:r>
          </a:p>
          <a:p>
            <a:r>
              <a:rPr lang="en-GB" dirty="0"/>
              <a:t>Long </a:t>
            </a:r>
            <a:r>
              <a:rPr lang="en-GB" dirty="0" err="1"/>
              <a:t>wakefield</a:t>
            </a:r>
            <a:r>
              <a:rPr lang="en-GB" dirty="0"/>
              <a:t> from CLIC DB cavities (estimated, not checked)</a:t>
            </a:r>
            <a:br>
              <a:rPr lang="en-GB" dirty="0"/>
            </a:br>
            <a:endParaRPr lang="en-GB" dirty="0"/>
          </a:p>
          <a:p>
            <a:r>
              <a:rPr lang="en-GB" dirty="0"/>
              <a:t>1250um length</a:t>
            </a:r>
          </a:p>
          <a:p>
            <a:r>
              <a:rPr lang="en-GB" dirty="0"/>
              <a:t>8nC (5E10)</a:t>
            </a:r>
          </a:p>
          <a:p>
            <a:r>
              <a:rPr lang="en-GB" dirty="0"/>
              <a:t>2MV/m</a:t>
            </a:r>
          </a:p>
          <a:p>
            <a:r>
              <a:rPr lang="en-GB" dirty="0"/>
              <a:t>Phase 5°</a:t>
            </a:r>
          </a:p>
          <a:p>
            <a:r>
              <a:rPr lang="en-GB" dirty="0"/>
              <a:t>-&gt; large energy spread: RMS 1.3%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9802F2C-4D8B-35B1-CF25-426E84E37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FBF8DE-E616-D3BA-8B9E-7A0A86E3F75A}"/>
              </a:ext>
            </a:extLst>
          </p:cNvPr>
          <p:cNvSpPr txBox="1"/>
          <p:nvPr/>
        </p:nvSpPr>
        <p:spPr>
          <a:xfrm>
            <a:off x="6421721" y="2060848"/>
            <a:ext cx="13035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Front - Back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4A6B10-2844-08A5-8BBF-F90FFF3E4B05}"/>
              </a:ext>
            </a:extLst>
          </p:cNvPr>
          <p:cNvSpPr txBox="1"/>
          <p:nvPr/>
        </p:nvSpPr>
        <p:spPr>
          <a:xfrm>
            <a:off x="6312024" y="5378150"/>
            <a:ext cx="13035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Front - Back</a:t>
            </a:r>
          </a:p>
        </p:txBody>
      </p:sp>
    </p:spTree>
    <p:extLst>
      <p:ext uri="{BB962C8B-B14F-4D97-AF65-F5344CB8AC3E}">
        <p14:creationId xmlns:p14="http://schemas.microsoft.com/office/powerpoint/2010/main" val="879586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31C1F-9902-5CDB-3706-49ED569FB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ffectLst/>
                <a:latin typeface="Helvetica Neue" panose="02000503000000020004" pitchFamily="2" charset="0"/>
              </a:rPr>
              <a:t>Proposed baseline change #8: </a:t>
            </a:r>
            <a:r>
              <a:rPr lang="en-GB" b="1" dirty="0">
                <a:effectLst/>
                <a:latin typeface="Helvetica Neue" panose="02000503000000020004" pitchFamily="2" charset="0"/>
              </a:rPr>
              <a:t>Reduce the driver separation </a:t>
            </a:r>
            <a:br>
              <a:rPr lang="en-GB" dirty="0">
                <a:effectLst/>
                <a:latin typeface="Helvetica Neue" panose="02000503000000020004" pitchFamily="2" charset="0"/>
              </a:rPr>
            </a:b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BE911D-8F01-CF8F-9FE7-A931A55A62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259285-1052-E5C7-90D9-284BD4F01C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Very problematic:</a:t>
            </a:r>
            <a:br>
              <a:rPr lang="en-GB" dirty="0"/>
            </a:br>
            <a:r>
              <a:rPr lang="en-GB" dirty="0"/>
              <a:t>Beam current and instantaneous beam power proportional to 1/delta t</a:t>
            </a:r>
          </a:p>
          <a:p>
            <a:r>
              <a:rPr lang="en-GB" dirty="0"/>
              <a:t>-&gt; going from 5ns to 1ns requires 5 times the klystrons, klystrons then dominate the cost</a:t>
            </a:r>
          </a:p>
          <a:p>
            <a:r>
              <a:rPr lang="en-GB" dirty="0"/>
              <a:t>From drive </a:t>
            </a:r>
            <a:r>
              <a:rPr lang="en-GB" dirty="0" err="1"/>
              <a:t>linac</a:t>
            </a:r>
            <a:r>
              <a:rPr lang="en-GB" dirty="0"/>
              <a:t> </a:t>
            </a:r>
            <a:r>
              <a:rPr lang="en-GB" dirty="0" err="1"/>
              <a:t>pov</a:t>
            </a:r>
            <a:r>
              <a:rPr lang="en-GB" dirty="0"/>
              <a:t>: don’t do that</a:t>
            </a:r>
            <a:br>
              <a:rPr lang="en-GB" dirty="0"/>
            </a:br>
            <a:r>
              <a:rPr lang="en-GB" dirty="0"/>
              <a:t>-&gt; stay at the longest delta t compatible with plasma layout, maybe 4ns</a:t>
            </a:r>
          </a:p>
          <a:p>
            <a:r>
              <a:rPr lang="en-GB" dirty="0"/>
              <a:t>-&gt; triggered discussion in 2</a:t>
            </a:r>
            <a:r>
              <a:rPr lang="en-GB" baseline="30000" dirty="0"/>
              <a:t>nd</a:t>
            </a:r>
            <a:r>
              <a:rPr lang="en-GB" dirty="0"/>
              <a:t> session:</a:t>
            </a:r>
          </a:p>
          <a:p>
            <a:pPr lvl="1"/>
            <a:r>
              <a:rPr lang="en-GB" dirty="0"/>
              <a:t>What is the core of the CLIC concept? -&gt; pulse compression through folding</a:t>
            </a:r>
          </a:p>
          <a:p>
            <a:pPr lvl="1"/>
            <a:r>
              <a:rPr lang="en-GB" dirty="0" err="1"/>
              <a:t>Kyrre</a:t>
            </a:r>
            <a:r>
              <a:rPr lang="en-GB" dirty="0"/>
              <a:t> </a:t>
            </a:r>
            <a:r>
              <a:rPr lang="en-GB" dirty="0" err="1"/>
              <a:t>Sjøbaek</a:t>
            </a:r>
            <a:r>
              <a:rPr lang="en-GB" dirty="0"/>
              <a:t>: use delay loop to concentrate bunches in drive pulse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6849574-50AF-1DBA-49E1-19EB0158CCB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1374501"/>
          </a:xfrm>
        </p:spPr>
        <p:txBody>
          <a:bodyPr/>
          <a:lstStyle/>
          <a:p>
            <a:r>
              <a:rPr lang="en-GB" dirty="0"/>
              <a:t>Put 15 bunches at 4ns into delay loop, delay by</a:t>
            </a:r>
            <a:br>
              <a:rPr lang="en-GB" dirty="0"/>
            </a:br>
            <a:r>
              <a:rPr lang="en-GB" dirty="0"/>
              <a:t>15x4-2 = 58ns</a:t>
            </a:r>
          </a:p>
          <a:p>
            <a:r>
              <a:rPr lang="en-GB" dirty="0"/>
              <a:t>Splice with 15 other bunches</a:t>
            </a:r>
          </a:p>
          <a:p>
            <a:r>
              <a:rPr lang="en-GB" dirty="0"/>
              <a:t>-&gt; get 30 bunches at 2ns</a:t>
            </a:r>
          </a:p>
          <a:p>
            <a:r>
              <a:rPr lang="en-GB" dirty="0"/>
              <a:t>58ns is 18m circumference – a bit tight at 6GeV</a:t>
            </a:r>
            <a:br>
              <a:rPr lang="en-GB" dirty="0"/>
            </a:br>
            <a:r>
              <a:rPr lang="en-GB" dirty="0"/>
              <a:t>-&gt; needs some thoughts, maybe splice with next bunch train</a:t>
            </a:r>
          </a:p>
          <a:p>
            <a:r>
              <a:rPr lang="en-GB" dirty="0"/>
              <a:t>General idea is promising, see discussion at end</a:t>
            </a:r>
          </a:p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E97218-4C44-2747-E510-AE5ACDFCF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651192B-C4C8-4B8A-519F-FCDC4E743FF7}"/>
              </a:ext>
            </a:extLst>
          </p:cNvPr>
          <p:cNvGrpSpPr/>
          <p:nvPr/>
        </p:nvGrpSpPr>
        <p:grpSpPr>
          <a:xfrm>
            <a:off x="6635466" y="5402291"/>
            <a:ext cx="4680520" cy="1189389"/>
            <a:chOff x="6744072" y="3851004"/>
            <a:chExt cx="4680520" cy="1189389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62C79B0-E174-64D8-E8DC-6076DF5A7256}"/>
                </a:ext>
              </a:extLst>
            </p:cNvPr>
            <p:cNvSpPr/>
            <p:nvPr/>
          </p:nvSpPr>
          <p:spPr>
            <a:xfrm>
              <a:off x="8256240" y="3861048"/>
              <a:ext cx="1224136" cy="108012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254C250-226B-A6CE-75A6-8F36C418F0F2}"/>
                </a:ext>
              </a:extLst>
            </p:cNvPr>
            <p:cNvCxnSpPr>
              <a:cxnSpLocks/>
            </p:cNvCxnSpPr>
            <p:nvPr/>
          </p:nvCxnSpPr>
          <p:spPr>
            <a:xfrm>
              <a:off x="6744072" y="4996624"/>
              <a:ext cx="468052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AAAA50F-EB83-55EF-EC69-CA5E3072D2CE}"/>
                </a:ext>
              </a:extLst>
            </p:cNvPr>
            <p:cNvCxnSpPr>
              <a:cxnSpLocks/>
              <a:stCxn id="7" idx="4"/>
            </p:cNvCxnSpPr>
            <p:nvPr/>
          </p:nvCxnSpPr>
          <p:spPr>
            <a:xfrm flipH="1">
              <a:off x="8328248" y="4941168"/>
              <a:ext cx="540060" cy="554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C135F33-E264-2895-4DE4-60C2F4F6F7AF}"/>
                </a:ext>
              </a:extLst>
            </p:cNvPr>
            <p:cNvCxnSpPr>
              <a:cxnSpLocks/>
              <a:stCxn id="7" idx="4"/>
            </p:cNvCxnSpPr>
            <p:nvPr/>
          </p:nvCxnSpPr>
          <p:spPr>
            <a:xfrm>
              <a:off x="8868308" y="4941168"/>
              <a:ext cx="576064" cy="554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288B9FE-1597-A7EE-FD0F-1704652BC410}"/>
                </a:ext>
              </a:extLst>
            </p:cNvPr>
            <p:cNvSpPr/>
            <p:nvPr/>
          </p:nvSpPr>
          <p:spPr>
            <a:xfrm>
              <a:off x="6936668" y="4968393"/>
              <a:ext cx="72008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0996EBA-516D-0C8F-D3A8-39824A90B490}"/>
                </a:ext>
              </a:extLst>
            </p:cNvPr>
            <p:cNvSpPr/>
            <p:nvPr/>
          </p:nvSpPr>
          <p:spPr>
            <a:xfrm>
              <a:off x="7883624" y="4963777"/>
              <a:ext cx="72008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A4F538D9-C96B-6209-82D2-D634324D5D2A}"/>
                </a:ext>
              </a:extLst>
            </p:cNvPr>
            <p:cNvSpPr/>
            <p:nvPr/>
          </p:nvSpPr>
          <p:spPr>
            <a:xfrm>
              <a:off x="7241468" y="4968393"/>
              <a:ext cx="72008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B0C2C9B-CBA6-92BD-2B55-E1BD30E01663}"/>
                </a:ext>
              </a:extLst>
            </p:cNvPr>
            <p:cNvSpPr/>
            <p:nvPr/>
          </p:nvSpPr>
          <p:spPr>
            <a:xfrm>
              <a:off x="8188424" y="4963777"/>
              <a:ext cx="72008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50D299B-8924-C3AB-BB56-4659DEF9DBEF}"/>
                </a:ext>
              </a:extLst>
            </p:cNvPr>
            <p:cNvSpPr/>
            <p:nvPr/>
          </p:nvSpPr>
          <p:spPr>
            <a:xfrm>
              <a:off x="7546268" y="4968393"/>
              <a:ext cx="72008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467BD1D-FF54-BE03-17EB-A59EA665518D}"/>
                </a:ext>
              </a:extLst>
            </p:cNvPr>
            <p:cNvSpPr/>
            <p:nvPr/>
          </p:nvSpPr>
          <p:spPr>
            <a:xfrm>
              <a:off x="8544272" y="4960624"/>
              <a:ext cx="72008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1E89433-BA13-37B8-0DC6-FDF261F2B147}"/>
                </a:ext>
              </a:extLst>
            </p:cNvPr>
            <p:cNvSpPr/>
            <p:nvPr/>
          </p:nvSpPr>
          <p:spPr>
            <a:xfrm>
              <a:off x="8439795" y="4767590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CDBE468-BF90-37EE-94E7-6FC290B133A9}"/>
                </a:ext>
              </a:extLst>
            </p:cNvPr>
            <p:cNvSpPr/>
            <p:nvPr/>
          </p:nvSpPr>
          <p:spPr>
            <a:xfrm>
              <a:off x="8220236" y="4522816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A9B8CEE-F565-145A-CBA5-871440BF6788}"/>
                </a:ext>
              </a:extLst>
            </p:cNvPr>
            <p:cNvSpPr/>
            <p:nvPr/>
          </p:nvSpPr>
          <p:spPr>
            <a:xfrm>
              <a:off x="8256240" y="4207178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0470611-7187-8370-F0D1-8E7840C86104}"/>
                </a:ext>
              </a:extLst>
            </p:cNvPr>
            <p:cNvSpPr/>
            <p:nvPr/>
          </p:nvSpPr>
          <p:spPr>
            <a:xfrm>
              <a:off x="8400256" y="3959032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0A8E9BAA-E418-13FC-0857-9CFCF5B2ED58}"/>
                </a:ext>
              </a:extLst>
            </p:cNvPr>
            <p:cNvSpPr/>
            <p:nvPr/>
          </p:nvSpPr>
          <p:spPr>
            <a:xfrm>
              <a:off x="8698478" y="3851004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E10BB8D-D847-0792-2570-D2DF7AA42852}"/>
                </a:ext>
              </a:extLst>
            </p:cNvPr>
            <p:cNvSpPr/>
            <p:nvPr/>
          </p:nvSpPr>
          <p:spPr>
            <a:xfrm>
              <a:off x="9048328" y="3855418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D7A1723-6A93-BFCD-E82F-D8FB896B7FF4}"/>
                </a:ext>
              </a:extLst>
            </p:cNvPr>
            <p:cNvSpPr/>
            <p:nvPr/>
          </p:nvSpPr>
          <p:spPr>
            <a:xfrm>
              <a:off x="9300356" y="4031032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067EA9F1-34BD-BCDB-431D-A7A8DED09307}"/>
                </a:ext>
              </a:extLst>
            </p:cNvPr>
            <p:cNvSpPr/>
            <p:nvPr/>
          </p:nvSpPr>
          <p:spPr>
            <a:xfrm>
              <a:off x="9444372" y="4312560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3E28F3D-B391-5401-C370-4D136AABE40D}"/>
                </a:ext>
              </a:extLst>
            </p:cNvPr>
            <p:cNvSpPr/>
            <p:nvPr/>
          </p:nvSpPr>
          <p:spPr>
            <a:xfrm>
              <a:off x="9372364" y="4608864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AFE38E3-91A5-7106-2F6A-23187A99AE8F}"/>
                </a:ext>
              </a:extLst>
            </p:cNvPr>
            <p:cNvSpPr/>
            <p:nvPr/>
          </p:nvSpPr>
          <p:spPr>
            <a:xfrm>
              <a:off x="9148514" y="4813348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0F46E69-57BD-5A1B-F40D-BC961AB8F57C}"/>
                </a:ext>
              </a:extLst>
            </p:cNvPr>
            <p:cNvSpPr/>
            <p:nvPr/>
          </p:nvSpPr>
          <p:spPr>
            <a:xfrm>
              <a:off x="9007636" y="4968393"/>
              <a:ext cx="72008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3E5EC347-2FA4-818B-BC61-764D702489F1}"/>
                </a:ext>
              </a:extLst>
            </p:cNvPr>
            <p:cNvSpPr/>
            <p:nvPr/>
          </p:nvSpPr>
          <p:spPr>
            <a:xfrm>
              <a:off x="8734482" y="4896896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5C08C88-02B5-285D-706D-0B5FE2BFACE6}"/>
                </a:ext>
              </a:extLst>
            </p:cNvPr>
            <p:cNvSpPr/>
            <p:nvPr/>
          </p:nvSpPr>
          <p:spPr>
            <a:xfrm>
              <a:off x="9438456" y="4960624"/>
              <a:ext cx="72008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C4533BE-9937-73B2-4ED1-050E961CF346}"/>
                </a:ext>
              </a:extLst>
            </p:cNvPr>
            <p:cNvSpPr/>
            <p:nvPr/>
          </p:nvSpPr>
          <p:spPr>
            <a:xfrm>
              <a:off x="9590856" y="4960624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A95362C-1B33-C0F0-AC7A-9CEAF6B07490}"/>
                </a:ext>
              </a:extLst>
            </p:cNvPr>
            <p:cNvSpPr/>
            <p:nvPr/>
          </p:nvSpPr>
          <p:spPr>
            <a:xfrm>
              <a:off x="9743256" y="4960624"/>
              <a:ext cx="72008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A5BD29E1-1A2E-CF92-6ADC-EB82B47FE20E}"/>
                </a:ext>
              </a:extLst>
            </p:cNvPr>
            <p:cNvSpPr/>
            <p:nvPr/>
          </p:nvSpPr>
          <p:spPr>
            <a:xfrm>
              <a:off x="9895656" y="4960624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B1D7FED-CF6E-C3E5-C329-9DCD3B9D6767}"/>
                </a:ext>
              </a:extLst>
            </p:cNvPr>
            <p:cNvSpPr/>
            <p:nvPr/>
          </p:nvSpPr>
          <p:spPr>
            <a:xfrm>
              <a:off x="10048056" y="4960624"/>
              <a:ext cx="72008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70047F3F-C3D9-05AA-360D-D418F69D7A47}"/>
                </a:ext>
              </a:extLst>
            </p:cNvPr>
            <p:cNvSpPr/>
            <p:nvPr/>
          </p:nvSpPr>
          <p:spPr>
            <a:xfrm>
              <a:off x="10200456" y="4960624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1D782AC3-232F-3EBF-684D-F67436DDEF7F}"/>
                </a:ext>
              </a:extLst>
            </p:cNvPr>
            <p:cNvSpPr/>
            <p:nvPr/>
          </p:nvSpPr>
          <p:spPr>
            <a:xfrm>
              <a:off x="9274542" y="4941167"/>
              <a:ext cx="72008" cy="72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8372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7D7FE-4CEB-8F54-3150-68BC098A5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ffectLst/>
                <a:latin typeface="Helvetica Neue" panose="02000503000000020004" pitchFamily="2" charset="0"/>
              </a:rPr>
              <a:t>Proposed baseline change #4: </a:t>
            </a:r>
            <a:r>
              <a:rPr lang="en-GB" b="1" dirty="0">
                <a:effectLst/>
                <a:latin typeface="Helvetica Neue" panose="02000503000000020004" pitchFamily="2" charset="0"/>
              </a:rPr>
              <a:t>Reduce the energy asymmetry </a:t>
            </a:r>
            <a:endParaRPr lang="en-GB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737D39-4619-79F2-104E-7E108CF1F7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8358FA-3A5C-DE1C-F2AE-2C2B481F63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5616574" cy="5010249"/>
          </a:xfrm>
        </p:spPr>
        <p:txBody>
          <a:bodyPr/>
          <a:lstStyle/>
          <a:p>
            <a:r>
              <a:rPr lang="en-GB" dirty="0"/>
              <a:t>Observation:</a:t>
            </a:r>
          </a:p>
          <a:p>
            <a:pPr lvl="1"/>
            <a:r>
              <a:rPr lang="en-GB" dirty="0"/>
              <a:t>Drive beam bunch energy is 2.5x bunch energy transferred to witness beam</a:t>
            </a:r>
            <a:br>
              <a:rPr lang="en-GB" dirty="0"/>
            </a:br>
            <a:r>
              <a:rPr lang="en-GB" dirty="0"/>
              <a:t>-&gt; drive beam power is 2.5x witness beam power</a:t>
            </a:r>
          </a:p>
          <a:p>
            <a:pPr lvl="1"/>
            <a:r>
              <a:rPr lang="en-GB" dirty="0"/>
              <a:t>Overall klystron-to-beam power transfer efficiency always lower for electrons than positrons</a:t>
            </a:r>
            <a:br>
              <a:rPr lang="en-GB" dirty="0"/>
            </a:br>
            <a:r>
              <a:rPr lang="en-GB" dirty="0"/>
              <a:t>-&gt; if klystron costs dominate, cost optimisation prefers smaller asymmetry</a:t>
            </a:r>
          </a:p>
          <a:p>
            <a:pPr lvl="1"/>
            <a:r>
              <a:rPr lang="en-GB" dirty="0" err="1"/>
              <a:t>Acerberated</a:t>
            </a:r>
            <a:r>
              <a:rPr lang="en-GB" dirty="0"/>
              <a:t> if drive </a:t>
            </a:r>
            <a:r>
              <a:rPr lang="en-GB" dirty="0" err="1"/>
              <a:t>linac</a:t>
            </a:r>
            <a:r>
              <a:rPr lang="en-GB" dirty="0"/>
              <a:t> is L-Band and low gradient vs S-Band e+ </a:t>
            </a:r>
            <a:r>
              <a:rPr lang="en-GB" dirty="0" err="1"/>
              <a:t>linac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(L-band equipment more expensive than S-Band)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3DAD87-E820-37E9-FC4D-160D4E9021BD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GB" dirty="0"/>
              <a:t>Generally: </a:t>
            </a:r>
            <a:br>
              <a:rPr lang="en-GB" dirty="0"/>
            </a:br>
            <a:r>
              <a:rPr lang="en-GB" dirty="0"/>
              <a:t>Drive beam </a:t>
            </a:r>
            <a:r>
              <a:rPr lang="en-GB" dirty="0" err="1"/>
              <a:t>linac</a:t>
            </a:r>
            <a:r>
              <a:rPr lang="en-GB" dirty="0"/>
              <a:t> must be able to deliver beam power </a:t>
            </a:r>
            <a:r>
              <a:rPr lang="en-GB" b="1" dirty="0"/>
              <a:t>much, much cheaper </a:t>
            </a:r>
            <a:r>
              <a:rPr lang="en-GB" dirty="0"/>
              <a:t>than an equivalent conventional accelerator to justify a plasma stage</a:t>
            </a:r>
            <a:br>
              <a:rPr lang="en-GB" dirty="0"/>
            </a:br>
            <a:r>
              <a:rPr lang="en-GB" dirty="0"/>
              <a:t>-&gt; drive beam </a:t>
            </a:r>
            <a:r>
              <a:rPr lang="en-GB" dirty="0" err="1"/>
              <a:t>linac</a:t>
            </a:r>
            <a:r>
              <a:rPr lang="en-GB" dirty="0"/>
              <a:t> parameters must be relaxed compared to conventional accelerator</a:t>
            </a:r>
          </a:p>
          <a:p>
            <a:pPr lvl="1"/>
            <a:r>
              <a:rPr lang="en-GB" dirty="0"/>
              <a:t>Better RF to beam efficiency</a:t>
            </a:r>
          </a:p>
          <a:p>
            <a:pPr lvl="1"/>
            <a:r>
              <a:rPr lang="en-GB" dirty="0"/>
              <a:t>Lower demands on beam quality / emittance / energy spread</a:t>
            </a:r>
          </a:p>
          <a:p>
            <a:pPr lvl="1"/>
            <a:r>
              <a:rPr lang="en-GB" dirty="0"/>
              <a:t>Anything that makes drive beam </a:t>
            </a:r>
            <a:r>
              <a:rPr lang="en-GB" dirty="0" err="1"/>
              <a:t>linac</a:t>
            </a:r>
            <a:r>
              <a:rPr lang="en-GB" dirty="0"/>
              <a:t> cheaper to build</a:t>
            </a:r>
          </a:p>
          <a:p>
            <a:pPr lvl="1"/>
            <a:r>
              <a:rPr lang="en-GB" dirty="0"/>
              <a:t>Currently we move in the opposite direction: larger bunch charge (8 vs 5nC), large peak current (4A), lower frequency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75F9C0-3653-F4BB-F156-B45893804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</p:spTree>
    <p:extLst>
      <p:ext uri="{BB962C8B-B14F-4D97-AF65-F5344CB8AC3E}">
        <p14:creationId xmlns:p14="http://schemas.microsoft.com/office/powerpoint/2010/main" val="2253398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D7F48-C36D-438E-91D2-28EDA956C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ffectLst/>
                <a:latin typeface="Helvetica Neue" panose="02000503000000020004" pitchFamily="2" charset="0"/>
              </a:rPr>
              <a:t>Proposed baseline change #5: </a:t>
            </a:r>
            <a:r>
              <a:rPr lang="en-GB" b="1" dirty="0">
                <a:effectLst/>
                <a:latin typeface="Helvetica Neue" panose="02000503000000020004" pitchFamily="2" charset="0"/>
              </a:rPr>
              <a:t>Larger number of stages</a:t>
            </a:r>
            <a:br>
              <a:rPr lang="en-GB" b="1" dirty="0">
                <a:effectLst/>
                <a:latin typeface="Helvetica Neue" panose="02000503000000020004" pitchFamily="2" charset="0"/>
              </a:rPr>
            </a:br>
            <a:r>
              <a:rPr lang="en-GB" dirty="0">
                <a:effectLst/>
                <a:latin typeface="Helvetica Neue" panose="02000503000000020004" pitchFamily="2" charset="0"/>
              </a:rPr>
              <a:t>Proposed baseline change #6: </a:t>
            </a:r>
            <a:r>
              <a:rPr lang="en-GB" b="1" dirty="0">
                <a:effectLst/>
                <a:latin typeface="Helvetica Neue" panose="02000503000000020004" pitchFamily="2" charset="0"/>
              </a:rPr>
              <a:t>Higher transformer ratio </a:t>
            </a:r>
            <a:br>
              <a:rPr lang="en-GB" b="1" dirty="0">
                <a:latin typeface="Helvetica Neue" panose="02000503000000020004" pitchFamily="2" charset="0"/>
              </a:rPr>
            </a:br>
            <a:r>
              <a:rPr lang="en-GB" dirty="0">
                <a:effectLst/>
                <a:latin typeface="Helvetica Neue" panose="02000503000000020004" pitchFamily="2" charset="0"/>
              </a:rPr>
              <a:t>Proposed baseline change #7: </a:t>
            </a:r>
            <a:r>
              <a:rPr lang="en-GB" b="1" dirty="0">
                <a:effectLst/>
                <a:latin typeface="Helvetica Neue" panose="02000503000000020004" pitchFamily="2" charset="0"/>
              </a:rPr>
              <a:t>Longer bunch trains </a:t>
            </a:r>
            <a:br>
              <a:rPr lang="en-GB" dirty="0">
                <a:effectLst/>
                <a:latin typeface="Helvetica Neue" panose="02000503000000020004" pitchFamily="2" charset="0"/>
              </a:rPr>
            </a:br>
            <a:r>
              <a:rPr lang="en-GB" dirty="0">
                <a:effectLst/>
                <a:latin typeface="Helvetica Neue" panose="02000503000000020004" pitchFamily="2" charset="0"/>
              </a:rPr>
              <a:t>Proposed baseline change #9: </a:t>
            </a:r>
            <a:r>
              <a:rPr lang="en-GB" b="1" dirty="0">
                <a:effectLst/>
                <a:latin typeface="Helvetica Neue" panose="02000503000000020004" pitchFamily="2" charset="0"/>
              </a:rPr>
              <a:t>Use undulating delay chicanes </a:t>
            </a:r>
            <a:br>
              <a:rPr lang="en-GB" dirty="0">
                <a:effectLst/>
                <a:latin typeface="Helvetica Neue" panose="02000503000000020004" pitchFamily="2" charset="0"/>
              </a:rPr>
            </a:br>
            <a:br>
              <a:rPr lang="en-GB" b="1" dirty="0">
                <a:effectLst/>
                <a:latin typeface="Helvetica Neue" panose="02000503000000020004" pitchFamily="2" charset="0"/>
              </a:rPr>
            </a:br>
            <a:r>
              <a:rPr lang="en-GB" b="1" dirty="0">
                <a:effectLst/>
                <a:latin typeface="Helvetica Neue" panose="02000503000000020004" pitchFamily="2" charset="0"/>
              </a:rPr>
              <a:t> </a:t>
            </a:r>
            <a:br>
              <a:rPr lang="en-GB" dirty="0">
                <a:effectLst/>
                <a:latin typeface="Helvetica Neue" panose="02000503000000020004" pitchFamily="2" charset="0"/>
              </a:rPr>
            </a:b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5296B4-E8A5-EBC1-0D69-DFAC884D7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2060848"/>
            <a:ext cx="5616575" cy="4355828"/>
          </a:xfrm>
        </p:spPr>
        <p:txBody>
          <a:bodyPr/>
          <a:lstStyle/>
          <a:p>
            <a:r>
              <a:rPr lang="en-GB" dirty="0"/>
              <a:t>Larger number of stages:</a:t>
            </a:r>
          </a:p>
          <a:p>
            <a:pPr lvl="1"/>
            <a:r>
              <a:rPr lang="en-GB" dirty="0"/>
              <a:t>Lengthens pulse length </a:t>
            </a:r>
            <a:br>
              <a:rPr lang="en-GB" dirty="0"/>
            </a:br>
            <a:r>
              <a:rPr lang="en-GB" dirty="0"/>
              <a:t>-&gt; reduces # klystrons</a:t>
            </a:r>
            <a:br>
              <a:rPr lang="en-GB" dirty="0"/>
            </a:br>
            <a:r>
              <a:rPr lang="en-GB" dirty="0"/>
              <a:t>-&gt; see longer discussion</a:t>
            </a:r>
          </a:p>
          <a:p>
            <a:r>
              <a:rPr lang="en-GB" dirty="0"/>
              <a:t>Higher transformer ratio:</a:t>
            </a:r>
            <a:br>
              <a:rPr lang="en-GB" dirty="0"/>
            </a:br>
            <a:r>
              <a:rPr lang="en-GB" dirty="0"/>
              <a:t>Bunch charge (and current) in drive </a:t>
            </a:r>
            <a:r>
              <a:rPr lang="en-GB" dirty="0" err="1"/>
              <a:t>linac</a:t>
            </a:r>
            <a:r>
              <a:rPr lang="en-GB" dirty="0"/>
              <a:t> proportional to transformer ratio</a:t>
            </a:r>
            <a:br>
              <a:rPr lang="en-GB" dirty="0"/>
            </a:br>
            <a:r>
              <a:rPr lang="en-GB" dirty="0"/>
              <a:t>-&gt; T=2 means twice drive </a:t>
            </a:r>
            <a:r>
              <a:rPr lang="en-GB" dirty="0" err="1"/>
              <a:t>linac</a:t>
            </a:r>
            <a:r>
              <a:rPr lang="en-GB" dirty="0"/>
              <a:t> bunch charge</a:t>
            </a:r>
            <a:br>
              <a:rPr lang="en-GB" dirty="0"/>
            </a:br>
            <a:r>
              <a:rPr lang="en-GB" dirty="0"/>
              <a:t>-&gt; is an issue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3D4062-62C8-892D-30DB-1299F9008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Drive Linac | Benno List | HALHF workshop 4.4.24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350F03A-89D2-EFF6-1B40-137AA5AD8004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67439" y="2247689"/>
            <a:ext cx="5616574" cy="4168987"/>
          </a:xfrm>
        </p:spPr>
        <p:txBody>
          <a:bodyPr/>
          <a:lstStyle/>
          <a:p>
            <a:r>
              <a:rPr lang="en-GB" dirty="0"/>
              <a:t>Longer bunch trains:</a:t>
            </a:r>
            <a:br>
              <a:rPr lang="en-GB" dirty="0"/>
            </a:br>
            <a:r>
              <a:rPr lang="en-GB" dirty="0"/>
              <a:t>not really discussed</a:t>
            </a:r>
          </a:p>
          <a:p>
            <a:r>
              <a:rPr lang="en-GB" dirty="0"/>
              <a:t>Undulating delay chicanes:</a:t>
            </a:r>
          </a:p>
          <a:p>
            <a:pPr lvl="1"/>
            <a:r>
              <a:rPr lang="en-GB" dirty="0"/>
              <a:t>indirect effect on drive </a:t>
            </a:r>
            <a:r>
              <a:rPr lang="en-GB" dirty="0" err="1"/>
              <a:t>linac</a:t>
            </a:r>
            <a:r>
              <a:rPr lang="en-GB" dirty="0"/>
              <a:t>: pushes for smaller bunch separation</a:t>
            </a:r>
          </a:p>
          <a:p>
            <a:pPr lvl="1"/>
            <a:r>
              <a:rPr lang="en-GB" dirty="0"/>
              <a:t>-&gt; see discussion on bunch separation</a:t>
            </a:r>
          </a:p>
        </p:txBody>
      </p:sp>
    </p:spTree>
    <p:extLst>
      <p:ext uri="{BB962C8B-B14F-4D97-AF65-F5344CB8AC3E}">
        <p14:creationId xmlns:p14="http://schemas.microsoft.com/office/powerpoint/2010/main" val="4239291322"/>
      </p:ext>
    </p:extLst>
  </p:cSld>
  <p:clrMapOvr>
    <a:masterClrMapping/>
  </p:clrMapOvr>
</p:sld>
</file>

<file path=ppt/theme/theme1.xml><?xml version="1.0" encoding="utf-8"?>
<a:theme xmlns:a="http://schemas.openxmlformats.org/drawingml/2006/main" name="DESY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DESY_PowerPoint_16x9_de_2022" id="{D1174442-6C47-B240-B971-BC0F8067D7F6}" vid="{91FF50A0-7A87-324D-8056-6AC468309704}"/>
    </a:ext>
  </a:extLst>
</a:theme>
</file>

<file path=ppt/theme/theme2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</Template>
  <TotalTime>15578</TotalTime>
  <Words>1661</Words>
  <Application>Microsoft Macintosh PowerPoint</Application>
  <PresentationFormat>Widescreen</PresentationFormat>
  <Paragraphs>198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Helvetica Neue</vt:lpstr>
      <vt:lpstr>Lucida Grande</vt:lpstr>
      <vt:lpstr>DESY</vt:lpstr>
      <vt:lpstr>Q1: Drive Beam and  Positron Linac.</vt:lpstr>
      <vt:lpstr>Proposed baseline change #3: Separate the driver and e+ linacs </vt:lpstr>
      <vt:lpstr>Ideas for drive and positron linacs</vt:lpstr>
      <vt:lpstr>S-Band C3 like linac for positrons</vt:lpstr>
      <vt:lpstr>Drive linac</vt:lpstr>
      <vt:lpstr>Drive Linac 2MV/m</vt:lpstr>
      <vt:lpstr>Proposed baseline change #8: Reduce the driver separation  </vt:lpstr>
      <vt:lpstr>Proposed baseline change #4: Reduce the energy asymmetry </vt:lpstr>
      <vt:lpstr>Proposed baseline change #5: Larger number of stages Proposed baseline change #6: Higher transformer ratio  Proposed baseline change #7: Longer bunch trains  Proposed baseline change #9: Use undulating delay chicanes     </vt:lpstr>
      <vt:lpstr>Linear Accelerator Challenges </vt:lpstr>
      <vt:lpstr>Linear Accelerator Challenges </vt:lpstr>
      <vt:lpstr>Decouple Drive Beam bunch distance from whitness beam</vt:lpstr>
      <vt:lpstr>Ways to increase tcoll / (n*ΔtDB)</vt:lpstr>
      <vt:lpstr>Reminder: Talk by Nick Walker in Oslo</vt:lpstr>
      <vt:lpstr>SRF Cavity as Energy Buffer</vt:lpstr>
      <vt:lpstr>What to conclude?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 Titel</dc:title>
  <dc:creator>Benno List</dc:creator>
  <cp:lastModifiedBy>Benno List</cp:lastModifiedBy>
  <cp:revision>57</cp:revision>
  <dcterms:created xsi:type="dcterms:W3CDTF">2023-11-28T08:21:47Z</dcterms:created>
  <dcterms:modified xsi:type="dcterms:W3CDTF">2024-10-07T07:58:51Z</dcterms:modified>
</cp:coreProperties>
</file>