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Chen" initials="BC" lastIdx="24"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94663"/>
  </p:normalViewPr>
  <p:slideViewPr>
    <p:cSldViewPr snapToGrid="0" showGuides="1">
      <p:cViewPr varScale="1">
        <p:scale>
          <a:sx n="48" d="100"/>
          <a:sy n="48" d="100"/>
        </p:scale>
        <p:origin x="256" y="656"/>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9-30T16:17:16.502" idx="9">
    <p:pos x="2929" y="3825"/>
    <p:text>Improve these plots with higher HP resolution in y.</p:text>
    <p:extLst>
      <p:ext uri="{C676402C-5697-4E1C-873F-D02D1690AC5C}">
        <p15:threadingInfo xmlns:p15="http://schemas.microsoft.com/office/powerpoint/2012/main" timeZoneBias="-120"/>
      </p:ext>
    </p:extLst>
  </p:cm>
  <p:cm authorId="0" dt="2024-10-05T11:43:57.027" idx="10">
    <p:pos x="8852" y="3085"/>
    <p:text>y emittance growth for model may seem exponential in this truncated plot, but it actually does flatten out later in the stage around s=1.5 m.</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24-10-05T11:43:57.027" idx="12">
    <p:pos x="11243" y="836"/>
    <p:text>y emittance growth for model may seem exponential in this truncated plot, but it actually does flatten out later in the stage around s=1.5 m.</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0" dt="2024-04-03T14:52:46.872" idx="13">
    <p:pos x="2322" y="3274"/>
    <p:text>Trapezoidal driver to achieve higher transformer ratio, large transverse size to suppress hosing and large beta functions to suppress head erosion.</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0" dt="2024-10-03T00:40:02.347" idx="18">
    <p:pos x="2584" y="1880"/>
    <p:text>Driver beam sizes after plasma density upramp (betatron demagnification of 5).</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0" dt="2024-09-29T16:31:16.850" idx="20">
    <p:pos x="3949" y="1144"/>
    <p:text>10 shots per step/configuration.</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0" dt="2024-10-03T16:25:08.287" idx="24">
    <p:pos x="865" y="1867"/>
    <p:text>The main beam in the Helium runs indicate that ion motion makes the beam remarkably resilient to transverse instability, and the main contribution to emittance growth now seems to come from the non-linear focusing fields (no clear sign of hosing, finel emittances do not change much by lowering jitter and even with lower start emittances, the emittances with grow to approximately the same values). So what if we slightly reduce the ion motion? I.e. let's try Lithium!</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age">
    <p:spTree>
      <p:nvGrpSpPr>
        <p:cNvPr id="1" name=""/>
        <p:cNvGrpSpPr/>
        <p:nvPr/>
      </p:nvGrpSpPr>
      <p:grpSpPr>
        <a:xfrm>
          <a:off x="0" y="0"/>
          <a:ext cx="0" cy="0"/>
          <a:chOff x="0" y="0"/>
          <a:chExt cx="0" cy="0"/>
        </a:xfrm>
      </p:grpSpPr>
      <p:sp>
        <p:nvSpPr>
          <p:cNvPr id="16" name="Name"/>
          <p:cNvSpPr txBox="1">
            <a:spLocks noGrp="1"/>
          </p:cNvSpPr>
          <p:nvPr>
            <p:ph type="body" sz="quarter" idx="21"/>
          </p:nvPr>
        </p:nvSpPr>
        <p:spPr>
          <a:xfrm>
            <a:off x="2126871" y="10322667"/>
            <a:ext cx="9272821" cy="845550"/>
          </a:xfrm>
          <a:prstGeom prst="rect">
            <a:avLst/>
          </a:prstGeom>
        </p:spPr>
        <p:txBody>
          <a:bodyPr>
            <a:noAutofit/>
          </a:bodyPr>
          <a:lstStyle>
            <a:lvl1pPr algn="r">
              <a:defRPr sz="4900" b="1">
                <a:latin typeface="Helvetica Neue"/>
                <a:ea typeface="Helvetica Neue"/>
                <a:cs typeface="Helvetica Neue"/>
                <a:sym typeface="Helvetica Neue"/>
              </a:defRPr>
            </a:lvl1pPr>
          </a:lstStyle>
          <a:p>
            <a:r>
              <a:t>Name</a:t>
            </a:r>
          </a:p>
        </p:txBody>
      </p:sp>
      <p:sp>
        <p:nvSpPr>
          <p:cNvPr id="17" name="Date"/>
          <p:cNvSpPr txBox="1">
            <a:spLocks noGrp="1"/>
          </p:cNvSpPr>
          <p:nvPr>
            <p:ph type="body" sz="quarter" idx="22"/>
          </p:nvPr>
        </p:nvSpPr>
        <p:spPr>
          <a:xfrm>
            <a:off x="758586" y="12398953"/>
            <a:ext cx="11225306" cy="609855"/>
          </a:xfrm>
          <a:prstGeom prst="rect">
            <a:avLst/>
          </a:prstGeom>
        </p:spPr>
        <p:txBody>
          <a:bodyPr>
            <a:noAutofit/>
          </a:bodyPr>
          <a:lstStyle>
            <a:lvl1pPr>
              <a:defRPr>
                <a:solidFill>
                  <a:srgbClr val="D5D5D5"/>
                </a:solidFill>
                <a:latin typeface="Helvetica Neue"/>
                <a:ea typeface="Helvetica Neue"/>
                <a:cs typeface="Helvetica Neue"/>
                <a:sym typeface="Helvetica Neue"/>
              </a:defRPr>
            </a:lvl1pPr>
          </a:lstStyle>
          <a:p>
            <a:r>
              <a:t>Date</a:t>
            </a:r>
          </a:p>
        </p:txBody>
      </p:sp>
      <p:sp>
        <p:nvSpPr>
          <p:cNvPr id="18" name="Title"/>
          <p:cNvSpPr txBox="1">
            <a:spLocks noGrp="1"/>
          </p:cNvSpPr>
          <p:nvPr>
            <p:ph type="body" sz="quarter" idx="23"/>
          </p:nvPr>
        </p:nvSpPr>
        <p:spPr>
          <a:xfrm>
            <a:off x="758586" y="4557600"/>
            <a:ext cx="11225306" cy="3144720"/>
          </a:xfrm>
          <a:prstGeom prst="rect">
            <a:avLst/>
          </a:prstGeom>
        </p:spPr>
        <p:txBody>
          <a:bodyPr anchor="b"/>
          <a:lstStyle>
            <a:lvl1pPr defTabSz="2438338">
              <a:defRPr sz="10000" b="1">
                <a:latin typeface="Helvetica Neue"/>
                <a:ea typeface="Helvetica Neue"/>
                <a:cs typeface="Helvetica Neue"/>
                <a:sym typeface="Helvetica Neue"/>
              </a:defRPr>
            </a:lvl1pPr>
          </a:lstStyle>
          <a:p>
            <a:r>
              <a:t>Title</a:t>
            </a:r>
          </a:p>
        </p:txBody>
      </p:sp>
      <p:sp>
        <p:nvSpPr>
          <p:cNvPr id="19" name="Subtitle"/>
          <p:cNvSpPr txBox="1">
            <a:spLocks noGrp="1"/>
          </p:cNvSpPr>
          <p:nvPr>
            <p:ph type="body" sz="quarter" idx="24"/>
          </p:nvPr>
        </p:nvSpPr>
        <p:spPr>
          <a:xfrm>
            <a:off x="771286" y="7840005"/>
            <a:ext cx="11225306" cy="796088"/>
          </a:xfrm>
          <a:prstGeom prst="rect">
            <a:avLst/>
          </a:prstGeom>
        </p:spPr>
        <p:txBody>
          <a:bodyPr>
            <a:noAutofit/>
          </a:bodyPr>
          <a:lstStyle>
            <a:lvl1pPr>
              <a:defRPr sz="4700">
                <a:solidFill>
                  <a:srgbClr val="D49956"/>
                </a:solidFill>
                <a:latin typeface="Helvetica Neue"/>
                <a:ea typeface="Helvetica Neue"/>
                <a:cs typeface="Helvetica Neue"/>
                <a:sym typeface="Helvetica Neue"/>
              </a:defRPr>
            </a:lvl1pPr>
          </a:lstStyle>
          <a:p>
            <a:r>
              <a:t>Subtitle</a:t>
            </a:r>
          </a:p>
        </p:txBody>
      </p:sp>
      <p:sp>
        <p:nvSpPr>
          <p:cNvPr id="20" name="Lysbilde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ext and media">
    <p:spTree>
      <p:nvGrpSpPr>
        <p:cNvPr id="1" name=""/>
        <p:cNvGrpSpPr/>
        <p:nvPr/>
      </p:nvGrpSpPr>
      <p:grpSpPr>
        <a:xfrm>
          <a:off x="0" y="0"/>
          <a:ext cx="0" cy="0"/>
          <a:chOff x="0" y="0"/>
          <a:chExt cx="0" cy="0"/>
        </a:xfrm>
      </p:grpSpPr>
      <p:sp>
        <p:nvSpPr>
          <p:cNvPr id="27"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28" name="Lysbildenummer"/>
          <p:cNvSpPr txBox="1">
            <a:spLocks noGrp="1"/>
          </p:cNvSpPr>
          <p:nvPr>
            <p:ph type="sldNum" sz="quarter" idx="2"/>
          </p:nvPr>
        </p:nvSpPr>
        <p:spPr>
          <a:xfrm>
            <a:off x="23363910" y="12628353"/>
            <a:ext cx="648184" cy="360822"/>
          </a:xfrm>
          <a:prstGeom prst="rect">
            <a:avLst/>
          </a:prstGeom>
        </p:spPr>
        <p:txBody>
          <a:bodyPr wrap="square"/>
          <a:lstStyle>
            <a:lvl1pPr algn="l">
              <a:defRPr sz="1800"/>
            </a:lvl1pPr>
          </a:lstStyle>
          <a:p>
            <a:fld id="{86CB4B4D-7CA3-9044-876B-883B54F8677D}" type="slidenum">
              <a:t>‹#›</a:t>
            </a:fld>
            <a:endParaRPr/>
          </a:p>
        </p:txBody>
      </p:sp>
      <p:pic>
        <p:nvPicPr>
          <p:cNvPr id="29"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0"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1" name="Heading"/>
          <p:cNvSpPr txBox="1">
            <a:spLocks noGrp="1"/>
          </p:cNvSpPr>
          <p:nvPr>
            <p:ph type="body" sz="quarter" idx="21"/>
          </p:nvPr>
        </p:nvSpPr>
        <p:spPr>
          <a:xfrm>
            <a:off x="758585" y="763642"/>
            <a:ext cx="14533209" cy="1083233"/>
          </a:xfrm>
          <a:prstGeom prst="rect">
            <a:avLst/>
          </a:prstGeom>
        </p:spPr>
        <p:txBody>
          <a:bodyPr/>
          <a:lstStyle>
            <a:lvl1pPr defTabSz="2438338">
              <a:defRPr sz="6000" b="1">
                <a:latin typeface="Helvetica Neue"/>
                <a:ea typeface="Helvetica Neue"/>
                <a:cs typeface="Helvetica Neue"/>
                <a:sym typeface="Helvetica Neue"/>
              </a:defRPr>
            </a:lvl1pPr>
          </a:lstStyle>
          <a:p>
            <a:r>
              <a:t>Heading</a:t>
            </a:r>
          </a:p>
        </p:txBody>
      </p:sp>
      <p:sp>
        <p:nvSpPr>
          <p:cNvPr id="32" name="Subheading"/>
          <p:cNvSpPr txBox="1">
            <a:spLocks noGrp="1"/>
          </p:cNvSpPr>
          <p:nvPr>
            <p:ph type="body" sz="quarter" idx="22"/>
          </p:nvPr>
        </p:nvSpPr>
        <p:spPr>
          <a:xfrm>
            <a:off x="758586" y="2071462"/>
            <a:ext cx="11225305" cy="609855"/>
          </a:xfrm>
          <a:prstGeom prst="rect">
            <a:avLst/>
          </a:prstGeom>
        </p:spPr>
        <p:txBody>
          <a:bodyPr>
            <a:spAutoFit/>
          </a:bodyPr>
          <a:lstStyle>
            <a:lvl1pPr>
              <a:defRPr>
                <a:latin typeface="Helvetica Neue"/>
                <a:ea typeface="Helvetica Neue"/>
                <a:cs typeface="Helvetica Neue"/>
                <a:sym typeface="Helvetica Neue"/>
              </a:defRPr>
            </a:lvl1pPr>
          </a:lstStyle>
          <a:p>
            <a:r>
              <a:t>Subheading</a:t>
            </a:r>
          </a:p>
        </p:txBody>
      </p:sp>
      <p:sp>
        <p:nvSpPr>
          <p:cNvPr id="33" name="Lorem ipsum dolor sit amet, consectetur adipiscing elit, sed do eiusmod tempor incididunt ut labore et dolore magna aliqua. Diam vulputate ut pharetra sit amet aliquam id diam.…"/>
          <p:cNvSpPr txBox="1">
            <a:spLocks noGrp="1"/>
          </p:cNvSpPr>
          <p:nvPr>
            <p:ph type="body" sz="half" idx="23"/>
          </p:nvPr>
        </p:nvSpPr>
        <p:spPr>
          <a:xfrm>
            <a:off x="758585" y="3167279"/>
            <a:ext cx="13144601" cy="8616961"/>
          </a:xfrm>
          <a:prstGeom prst="rect">
            <a:avLst/>
          </a:prstGeom>
        </p:spPr>
        <p:txBody>
          <a:bodyPr>
            <a:noAutofit/>
          </a:bodyPr>
          <a:lstStyle/>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1041400" lvl="1" indent="-584200">
              <a:lnSpc>
                <a:spcPct val="110000"/>
              </a:lnSpc>
              <a:spcBef>
                <a:spcPts val="1800"/>
              </a:spcBef>
              <a:buClr>
                <a:srgbClr val="D49956"/>
              </a:buClr>
              <a:buSzPct val="110000"/>
              <a:buChar char="&gt;"/>
              <a:defRPr sz="2800">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adipiscing elit.</a:t>
            </a:r>
          </a:p>
        </p:txBody>
      </p:sp>
      <p:sp>
        <p:nvSpPr>
          <p:cNvPr id="34" name="bilde"/>
          <p:cNvSpPr>
            <a:spLocks noGrp="1"/>
          </p:cNvSpPr>
          <p:nvPr>
            <p:ph type="pic" idx="24"/>
          </p:nvPr>
        </p:nvSpPr>
        <p:spPr>
          <a:xfrm>
            <a:off x="14655937" y="1795883"/>
            <a:ext cx="16827399" cy="9833510"/>
          </a:xfrm>
          <a:prstGeom prst="rect">
            <a:avLst/>
          </a:prstGeom>
        </p:spPr>
        <p:txBody>
          <a:bodyPr lIns="91439" tIns="45719" rIns="91439" bIns="45719">
            <a:noAutofit/>
          </a:bodyPr>
          <a:lstStyle/>
          <a:p>
            <a:endParaRPr/>
          </a:p>
        </p:txBody>
      </p:sp>
      <p:sp>
        <p:nvSpPr>
          <p:cNvPr id="35" name="Infotekst"/>
          <p:cNvSpPr>
            <a:spLocks noGrp="1"/>
          </p:cNvSpPr>
          <p:nvPr>
            <p:ph type="body" sz="quarter" idx="25"/>
          </p:nvPr>
        </p:nvSpPr>
        <p:spPr>
          <a:xfrm>
            <a:off x="14655938" y="11730993"/>
            <a:ext cx="8266113" cy="461366"/>
          </a:xfrm>
          <a:prstGeom prst="roundRect">
            <a:avLst>
              <a:gd name="adj" fmla="val 0"/>
            </a:avLst>
          </a:prstGeom>
        </p:spPr>
        <p:txBody>
          <a:bodyPr anchor="ctr">
            <a:noAutofit/>
          </a:bodyPr>
          <a:lstStyle>
            <a:lvl1pPr algn="ctr" defTabSz="2438338">
              <a:defRPr sz="2400">
                <a:solidFill>
                  <a:srgbClr val="5E5E5E"/>
                </a:solidFill>
                <a:latin typeface="Helvetica Neue"/>
                <a:ea typeface="Helvetica Neue"/>
                <a:cs typeface="Helvetica Neue"/>
                <a:sym typeface="Helvetica Neue"/>
              </a:defRPr>
            </a:lvl1pPr>
          </a:lstStyle>
          <a:p>
            <a:r>
              <a:t>Infotekst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wo columns">
    <p:spTree>
      <p:nvGrpSpPr>
        <p:cNvPr id="1" name=""/>
        <p:cNvGrpSpPr/>
        <p:nvPr/>
      </p:nvGrpSpPr>
      <p:grpSpPr>
        <a:xfrm>
          <a:off x="0" y="0"/>
          <a:ext cx="0" cy="0"/>
          <a:chOff x="0" y="0"/>
          <a:chExt cx="0" cy="0"/>
        </a:xfrm>
      </p:grpSpPr>
      <p:sp>
        <p:nvSpPr>
          <p:cNvPr id="42"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43" name="Lysbildenummer"/>
          <p:cNvSpPr txBox="1">
            <a:spLocks noGrp="1"/>
          </p:cNvSpPr>
          <p:nvPr>
            <p:ph type="sldNum" sz="quarter" idx="2"/>
          </p:nvPr>
        </p:nvSpPr>
        <p:spPr>
          <a:xfrm>
            <a:off x="23363910" y="12628353"/>
            <a:ext cx="648184" cy="360822"/>
          </a:xfrm>
          <a:prstGeom prst="rect">
            <a:avLst/>
          </a:prstGeom>
        </p:spPr>
        <p:txBody>
          <a:bodyPr wrap="square"/>
          <a:lstStyle>
            <a:lvl1pPr algn="l">
              <a:defRPr sz="1800"/>
            </a:lvl1pPr>
          </a:lstStyle>
          <a:p>
            <a:fld id="{86CB4B4D-7CA3-9044-876B-883B54F8677D}" type="slidenum">
              <a:t>‹#›</a:t>
            </a:fld>
            <a:endParaRPr/>
          </a:p>
        </p:txBody>
      </p:sp>
      <p:pic>
        <p:nvPicPr>
          <p:cNvPr id="44"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5" name="2024-10-05  |  Ben Chen  |  HALHF Workshop 3-8 October 2024"/>
          <p:cNvSpPr txBox="1"/>
          <p:nvPr/>
        </p:nvSpPr>
        <p:spPr>
          <a:xfrm>
            <a:off x="3187670" y="12614407"/>
            <a:ext cx="6670867"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6" name="Heading"/>
          <p:cNvSpPr txBox="1">
            <a:spLocks noGrp="1"/>
          </p:cNvSpPr>
          <p:nvPr>
            <p:ph type="body" sz="quarter" idx="21"/>
          </p:nvPr>
        </p:nvSpPr>
        <p:spPr>
          <a:xfrm>
            <a:off x="758585" y="763642"/>
            <a:ext cx="14533209" cy="1083233"/>
          </a:xfrm>
          <a:prstGeom prst="rect">
            <a:avLst/>
          </a:prstGeom>
        </p:spPr>
        <p:txBody>
          <a:bodyPr/>
          <a:lstStyle>
            <a:lvl1pPr defTabSz="2438338">
              <a:defRPr sz="6000" b="1">
                <a:latin typeface="Helvetica Neue"/>
                <a:ea typeface="Helvetica Neue"/>
                <a:cs typeface="Helvetica Neue"/>
                <a:sym typeface="Helvetica Neue"/>
              </a:defRPr>
            </a:lvl1pPr>
          </a:lstStyle>
          <a:p>
            <a:r>
              <a:t>Heading</a:t>
            </a:r>
          </a:p>
        </p:txBody>
      </p:sp>
      <p:sp>
        <p:nvSpPr>
          <p:cNvPr id="47" name="Subheading"/>
          <p:cNvSpPr txBox="1">
            <a:spLocks noGrp="1"/>
          </p:cNvSpPr>
          <p:nvPr>
            <p:ph type="body" sz="quarter" idx="22"/>
          </p:nvPr>
        </p:nvSpPr>
        <p:spPr>
          <a:xfrm>
            <a:off x="758586" y="2071462"/>
            <a:ext cx="11225305" cy="609855"/>
          </a:xfrm>
          <a:prstGeom prst="rect">
            <a:avLst/>
          </a:prstGeom>
        </p:spPr>
        <p:txBody>
          <a:bodyPr>
            <a:spAutoFit/>
          </a:bodyPr>
          <a:lstStyle>
            <a:lvl1pPr>
              <a:defRPr>
                <a:latin typeface="Helvetica Neue"/>
                <a:ea typeface="Helvetica Neue"/>
                <a:cs typeface="Helvetica Neue"/>
                <a:sym typeface="Helvetica Neue"/>
              </a:defRPr>
            </a:lvl1pPr>
          </a:lstStyle>
          <a:p>
            <a:r>
              <a:t>Subheading</a:t>
            </a:r>
          </a:p>
        </p:txBody>
      </p:sp>
      <p:sp>
        <p:nvSpPr>
          <p:cNvPr id="48" name="Lorem ipsum dolor sit amet, consectetur adipiscing elit, sed do eiusmod tempor incididunt ut labore et dolore magna aliqua. Diam vulputate ut pharetra sit amet aliquam id diam.…"/>
          <p:cNvSpPr txBox="1">
            <a:spLocks noGrp="1"/>
          </p:cNvSpPr>
          <p:nvPr>
            <p:ph type="body" sz="half" idx="23"/>
          </p:nvPr>
        </p:nvSpPr>
        <p:spPr>
          <a:xfrm>
            <a:off x="758585" y="3167279"/>
            <a:ext cx="11049001" cy="8616961"/>
          </a:xfrm>
          <a:prstGeom prst="rect">
            <a:avLst/>
          </a:prstGeom>
        </p:spPr>
        <p:txBody>
          <a:bodyPr>
            <a:noAutofit/>
          </a:bodyPr>
          <a:lstStyle/>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1041400" lvl="1" indent="-584200">
              <a:lnSpc>
                <a:spcPct val="110000"/>
              </a:lnSpc>
              <a:spcBef>
                <a:spcPts val="1800"/>
              </a:spcBef>
              <a:buClr>
                <a:srgbClr val="D49956"/>
              </a:buClr>
              <a:buSzPct val="110000"/>
              <a:buChar char="&gt;"/>
              <a:defRPr sz="2800">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adipiscing elit.</a:t>
            </a:r>
          </a:p>
        </p:txBody>
      </p:sp>
      <p:sp>
        <p:nvSpPr>
          <p:cNvPr id="49" name="Lorem ipsum dolor sit amet, consectetur…"/>
          <p:cNvSpPr txBox="1">
            <a:spLocks noGrp="1"/>
          </p:cNvSpPr>
          <p:nvPr>
            <p:ph type="body" sz="half" idx="24"/>
          </p:nvPr>
        </p:nvSpPr>
        <p:spPr>
          <a:xfrm>
            <a:off x="12573000" y="3167279"/>
            <a:ext cx="11049000" cy="8616961"/>
          </a:xfrm>
          <a:prstGeom prst="rect">
            <a:avLst/>
          </a:prstGeom>
        </p:spPr>
        <p:txBody>
          <a:bodyPr>
            <a:noAutofit/>
          </a:bodyPr>
          <a:lstStyle/>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t>
            </a:r>
          </a:p>
          <a:p>
            <a:pPr marL="1041400" lvl="1" indent="-584200">
              <a:lnSpc>
                <a:spcPct val="110000"/>
              </a:lnSpc>
              <a:spcBef>
                <a:spcPts val="1800"/>
              </a:spcBef>
              <a:buClr>
                <a:srgbClr val="D49956"/>
              </a:buClr>
              <a:buSzPct val="110000"/>
              <a:buChar char="&gt;"/>
              <a:defRPr sz="2800">
                <a:latin typeface="Helvetica Neue Light"/>
                <a:ea typeface="Helvetica Neue Light"/>
                <a:cs typeface="Helvetica Neue Light"/>
                <a:sym typeface="Helvetica Neue Light"/>
              </a:defRPr>
            </a:pPr>
            <a:r>
              <a:t>Hear my words and bear witness to my vow. Night gathers, and now my study begins. It shall not end until my graduation. I shall take no spouse, hold no lands, have no children. I shall wear no crowns and win no glory. I shall live and die at my campus. I am the integral in the darkness. I am the watcher at the lecture. I am the fire that burns against the stupidity, the light that brings the knowledge, the horn that wake the sleepers, the shield that guards the realms of Science. I pledge my life and honour to hysics, for this night and all nights to come.</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Lorem ipsum dolor sit amet, consectetur adipiscing elit.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5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58" name="Section heading"/>
          <p:cNvSpPr txBox="1">
            <a:spLocks noGrp="1"/>
          </p:cNvSpPr>
          <p:nvPr>
            <p:ph type="body" sz="quarter" idx="21"/>
          </p:nvPr>
        </p:nvSpPr>
        <p:spPr>
          <a:xfrm>
            <a:off x="4418431" y="5899162"/>
            <a:ext cx="14533208" cy="1083233"/>
          </a:xfrm>
          <a:prstGeom prst="rect">
            <a:avLst/>
          </a:prstGeom>
        </p:spPr>
        <p:txBody>
          <a:bodyPr/>
          <a:lstStyle>
            <a:lvl1pPr defTabSz="2438338">
              <a:defRPr sz="6000" b="1">
                <a:latin typeface="Helvetica Neue"/>
                <a:ea typeface="Helvetica Neue"/>
                <a:cs typeface="Helvetica Neue"/>
                <a:sym typeface="Helvetica Neue"/>
              </a:defRPr>
            </a:lvl1pPr>
          </a:lstStyle>
          <a:p>
            <a:r>
              <a:t>Section heading</a:t>
            </a:r>
          </a:p>
        </p:txBody>
      </p:sp>
      <p:sp>
        <p:nvSpPr>
          <p:cNvPr id="59" name="Subheading"/>
          <p:cNvSpPr txBox="1">
            <a:spLocks noGrp="1"/>
          </p:cNvSpPr>
          <p:nvPr>
            <p:ph type="body" sz="quarter" idx="22"/>
          </p:nvPr>
        </p:nvSpPr>
        <p:spPr>
          <a:xfrm>
            <a:off x="4418431" y="7206983"/>
            <a:ext cx="11225306" cy="609855"/>
          </a:xfrm>
          <a:prstGeom prst="rect">
            <a:avLst/>
          </a:prstGeom>
        </p:spPr>
        <p:txBody>
          <a:bodyPr>
            <a:spAutoFit/>
          </a:bodyPr>
          <a:lstStyle>
            <a:lvl1pPr>
              <a:defRPr>
                <a:latin typeface="Helvetica Neue"/>
                <a:ea typeface="Helvetica Neue"/>
                <a:cs typeface="Helvetica Neue"/>
                <a:sym typeface="Helvetica Neue"/>
              </a:defRPr>
            </a:lvl1pPr>
          </a:lstStyle>
          <a:p>
            <a:r>
              <a:t>Subheading</a:t>
            </a:r>
          </a:p>
        </p:txBody>
      </p:sp>
      <p:sp>
        <p:nvSpPr>
          <p:cNvPr id="60" name="Lysbildenummer"/>
          <p:cNvSpPr txBox="1">
            <a:spLocks noGrp="1"/>
          </p:cNvSpPr>
          <p:nvPr>
            <p:ph type="sldNum" sz="quarter" idx="2"/>
          </p:nvPr>
        </p:nvSpPr>
        <p:spPr>
          <a:xfrm>
            <a:off x="23363910" y="12628353"/>
            <a:ext cx="648184" cy="360822"/>
          </a:xfrm>
          <a:prstGeom prst="rect">
            <a:avLst/>
          </a:prstGeom>
        </p:spPr>
        <p:txBody>
          <a:bodyPr wrap="square"/>
          <a:lstStyle>
            <a:lvl1pPr algn="l">
              <a:defRPr sz="1800"/>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67"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68" name="Lysbildenummer"/>
          <p:cNvSpPr txBox="1">
            <a:spLocks noGrp="1"/>
          </p:cNvSpPr>
          <p:nvPr>
            <p:ph type="sldNum" sz="quarter" idx="2"/>
          </p:nvPr>
        </p:nvSpPr>
        <p:spPr>
          <a:xfrm>
            <a:off x="23363910" y="12628353"/>
            <a:ext cx="648184" cy="360822"/>
          </a:xfrm>
          <a:prstGeom prst="rect">
            <a:avLst/>
          </a:prstGeom>
        </p:spPr>
        <p:txBody>
          <a:bodyPr wrap="square"/>
          <a:lstStyle>
            <a:lvl1pPr algn="l">
              <a:defRPr sz="1800"/>
            </a:lvl1pPr>
          </a:lstStyle>
          <a:p>
            <a:fld id="{86CB4B4D-7CA3-9044-876B-883B54F8677D}" type="slidenum">
              <a:t>‹#›</a:t>
            </a:fld>
            <a:endParaRPr/>
          </a:p>
        </p:txBody>
      </p:sp>
      <p:pic>
        <p:nvPicPr>
          <p:cNvPr id="69"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70"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71" name="Heading"/>
          <p:cNvSpPr txBox="1">
            <a:spLocks noGrp="1"/>
          </p:cNvSpPr>
          <p:nvPr>
            <p:ph type="body" sz="quarter" idx="21"/>
          </p:nvPr>
        </p:nvSpPr>
        <p:spPr>
          <a:xfrm>
            <a:off x="758585" y="763642"/>
            <a:ext cx="14533209" cy="1083233"/>
          </a:xfrm>
          <a:prstGeom prst="rect">
            <a:avLst/>
          </a:prstGeom>
        </p:spPr>
        <p:txBody>
          <a:bodyPr/>
          <a:lstStyle>
            <a:lvl1pPr defTabSz="2438338">
              <a:defRPr sz="6000" b="1">
                <a:latin typeface="Helvetica Neue"/>
                <a:ea typeface="Helvetica Neue"/>
                <a:cs typeface="Helvetica Neue"/>
                <a:sym typeface="Helvetica Neue"/>
              </a:defRPr>
            </a:lvl1pPr>
          </a:lstStyle>
          <a:p>
            <a:r>
              <a:t>Heading</a:t>
            </a:r>
          </a:p>
        </p:txBody>
      </p:sp>
      <p:sp>
        <p:nvSpPr>
          <p:cNvPr id="72" name="Subheading"/>
          <p:cNvSpPr txBox="1">
            <a:spLocks noGrp="1"/>
          </p:cNvSpPr>
          <p:nvPr>
            <p:ph type="body" sz="quarter" idx="22"/>
          </p:nvPr>
        </p:nvSpPr>
        <p:spPr>
          <a:xfrm>
            <a:off x="758586" y="2071462"/>
            <a:ext cx="11225305" cy="609855"/>
          </a:xfrm>
          <a:prstGeom prst="rect">
            <a:avLst/>
          </a:prstGeom>
        </p:spPr>
        <p:txBody>
          <a:bodyPr>
            <a:spAutoFit/>
          </a:bodyPr>
          <a:lstStyle>
            <a:lvl1pPr>
              <a:defRPr>
                <a:latin typeface="Helvetica Neue"/>
                <a:ea typeface="Helvetica Neue"/>
                <a:cs typeface="Helvetica Neue"/>
                <a:sym typeface="Helvetica Neue"/>
              </a:defRPr>
            </a:lvl1pPr>
          </a:lstStyle>
          <a:p>
            <a:r>
              <a:t>Subheading</a:t>
            </a:r>
          </a:p>
        </p:txBody>
      </p:sp>
      <p:sp>
        <p:nvSpPr>
          <p:cNvPr id="73" name="Lorem ipsum dolor sit amet, consectetur adipiscing elit, sed do eiusmod tempor incididunt ut labore et dolore magna aliqua. Diam vulputate ut pharetra sit amet aliquam id diam.…"/>
          <p:cNvSpPr txBox="1">
            <a:spLocks noGrp="1"/>
          </p:cNvSpPr>
          <p:nvPr>
            <p:ph type="body" idx="23"/>
          </p:nvPr>
        </p:nvSpPr>
        <p:spPr>
          <a:xfrm>
            <a:off x="758585" y="3167279"/>
            <a:ext cx="22860001" cy="8616961"/>
          </a:xfrm>
          <a:prstGeom prst="rect">
            <a:avLst/>
          </a:prstGeom>
        </p:spPr>
        <p:txBody>
          <a:bodyPr>
            <a:noAutofit/>
          </a:bodyPr>
          <a:lstStyle/>
          <a:p>
            <a:pPr marL="584199" indent="-584199">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Lorem ipsum dolor sit amet, consectetur adipiscing elit, sed do eiusmod tempor incididunt ut labore et dolore magna aliqua. Diam vulputate ut pharetra sit amet aliquam id diam.</a:t>
            </a:r>
          </a:p>
          <a:p>
            <a:pPr marL="584200" indent="-584200">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r>
              <a:t>Lorem ipsum dolor sit amet, consectetur adipiscing elit.</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Acknowledgements">
    <p:bg>
      <p:bgPr>
        <a:solidFill>
          <a:srgbClr val="000000"/>
        </a:solidFill>
        <a:effectLst/>
      </p:bgPr>
    </p:bg>
    <p:spTree>
      <p:nvGrpSpPr>
        <p:cNvPr id="1" name=""/>
        <p:cNvGrpSpPr/>
        <p:nvPr/>
      </p:nvGrpSpPr>
      <p:grpSpPr>
        <a:xfrm>
          <a:off x="0" y="0"/>
          <a:ext cx="0" cy="0"/>
          <a:chOff x="0" y="0"/>
          <a:chExt cx="0" cy="0"/>
        </a:xfrm>
      </p:grpSpPr>
      <p:pic>
        <p:nvPicPr>
          <p:cNvPr id="80" name="Mortani_Francisco_Goya_a_group_of_spartans_fighting_blue_ball_o_02639202-4d71-41bc-8aa6-c77fdf051430.png" descr="Mortani_Francisco_Goya_a_group_of_spartans_fighting_blue_ball_o_02639202-4d71-41bc-8aa6-c77fdf051430.png"/>
          <p:cNvPicPr>
            <a:picLocks noChangeAspect="1"/>
          </p:cNvPicPr>
          <p:nvPr/>
        </p:nvPicPr>
        <p:blipFill>
          <a:blip r:embed="rId2"/>
          <a:srcRect l="9181" r="696"/>
          <a:stretch>
            <a:fillRect/>
          </a:stretch>
        </p:blipFill>
        <p:spPr>
          <a:xfrm>
            <a:off x="12394519" y="-23129"/>
            <a:ext cx="12437611" cy="13800925"/>
          </a:xfrm>
          <a:prstGeom prst="rect">
            <a:avLst/>
          </a:prstGeom>
          <a:ln w="12700">
            <a:miter lim="400000"/>
          </a:ln>
        </p:spPr>
      </p:pic>
      <p:sp>
        <p:nvSpPr>
          <p:cNvPr id="81" name="Acknowledgements"/>
          <p:cNvSpPr txBox="1"/>
          <p:nvPr/>
        </p:nvSpPr>
        <p:spPr>
          <a:xfrm>
            <a:off x="758586" y="4684490"/>
            <a:ext cx="11225306" cy="13924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FFFFFF"/>
                </a:solidFill>
              </a:defRPr>
            </a:lvl1pPr>
          </a:lstStyle>
          <a:p>
            <a:r>
              <a:t>Acknowledgements</a:t>
            </a:r>
          </a:p>
        </p:txBody>
      </p:sp>
      <p:pic>
        <p:nvPicPr>
          <p:cNvPr id="82" name="02_UiO_naventrekk_ENG_neg.png" descr="02_UiO_naventrekk_ENG_neg.png"/>
          <p:cNvPicPr>
            <a:picLocks noChangeAspect="1"/>
          </p:cNvPicPr>
          <p:nvPr/>
        </p:nvPicPr>
        <p:blipFill>
          <a:blip r:embed="rId3"/>
          <a:stretch>
            <a:fillRect/>
          </a:stretch>
        </p:blipFill>
        <p:spPr>
          <a:xfrm>
            <a:off x="758586" y="12560320"/>
            <a:ext cx="1473201" cy="387341"/>
          </a:xfrm>
          <a:prstGeom prst="rect">
            <a:avLst/>
          </a:prstGeom>
          <a:ln w="12700">
            <a:miter lim="400000"/>
          </a:ln>
        </p:spPr>
      </p:pic>
      <p:sp>
        <p:nvSpPr>
          <p:cNvPr id="83" name="Oslo accelerator group:…"/>
          <p:cNvSpPr txBox="1">
            <a:spLocks noGrp="1"/>
          </p:cNvSpPr>
          <p:nvPr>
            <p:ph type="body" sz="quarter" idx="21"/>
          </p:nvPr>
        </p:nvSpPr>
        <p:spPr>
          <a:xfrm>
            <a:off x="733186" y="6254324"/>
            <a:ext cx="11225306" cy="5573777"/>
          </a:xfrm>
          <a:prstGeom prst="rect">
            <a:avLst/>
          </a:prstGeom>
        </p:spPr>
        <p:txBody>
          <a:bodyPr>
            <a:spAutoFit/>
          </a:bodyPr>
          <a:lstStyle/>
          <a:p>
            <a:pPr>
              <a:defRPr sz="4000">
                <a:solidFill>
                  <a:srgbClr val="D49956"/>
                </a:solidFill>
                <a:latin typeface="Helvetica Neue"/>
                <a:ea typeface="Helvetica Neue"/>
                <a:cs typeface="Helvetica Neue"/>
                <a:sym typeface="Helvetica Neue"/>
              </a:defRPr>
            </a:pPr>
            <a:r>
              <a:t>Oslo accelerator group:</a:t>
            </a:r>
          </a:p>
          <a:p>
            <a:pPr>
              <a:defRPr sz="4000">
                <a:solidFill>
                  <a:srgbClr val="FFFFFF"/>
                </a:solidFill>
                <a:latin typeface="Helvetica Neue"/>
                <a:ea typeface="Helvetica Neue"/>
                <a:cs typeface="Helvetica Neue"/>
                <a:sym typeface="Helvetica Neue"/>
              </a:defRPr>
            </a:pPr>
            <a:r>
              <a:t>Erik Adli, Kyrre N. Sjøbæk, Carl A. Lindstrøm, </a:t>
            </a:r>
          </a:p>
          <a:p>
            <a:pPr>
              <a:defRPr sz="4000">
                <a:solidFill>
                  <a:srgbClr val="FFFFFF"/>
                </a:solidFill>
                <a:latin typeface="Helvetica Neue"/>
                <a:ea typeface="Helvetica Neue"/>
                <a:cs typeface="Helvetica Neue"/>
                <a:sym typeface="Helvetica Neue"/>
              </a:defRPr>
            </a:pPr>
            <a:r>
              <a:t>J. B. Ben Chen, Jiawei Cao, </a:t>
            </a:r>
          </a:p>
          <a:p>
            <a:pPr>
              <a:defRPr sz="4000">
                <a:solidFill>
                  <a:srgbClr val="FFFFFF"/>
                </a:solidFill>
                <a:latin typeface="Helvetica Neue"/>
                <a:ea typeface="Helvetica Neue"/>
                <a:cs typeface="Helvetica Neue"/>
                <a:sym typeface="Helvetica Neue"/>
              </a:defRPr>
            </a:pPr>
            <a:r>
              <a:t>Ole Gunnar Finnerud, Daniel Kalvik, </a:t>
            </a:r>
          </a:p>
          <a:p>
            <a:pPr>
              <a:defRPr sz="4000">
                <a:solidFill>
                  <a:srgbClr val="FFFFFF"/>
                </a:solidFill>
                <a:latin typeface="Helvetica Neue"/>
                <a:ea typeface="Helvetica Neue"/>
                <a:cs typeface="Helvetica Neue"/>
                <a:sym typeface="Helvetica Neue"/>
              </a:defRPr>
            </a:pPr>
            <a:r>
              <a:t>Pierre Drobniak</a:t>
            </a:r>
          </a:p>
          <a:p>
            <a:pPr>
              <a:defRPr sz="4000">
                <a:solidFill>
                  <a:srgbClr val="FFFFFF"/>
                </a:solidFill>
                <a:latin typeface="Helvetica Neue"/>
                <a:ea typeface="Helvetica Neue"/>
                <a:cs typeface="Helvetica Neue"/>
                <a:sym typeface="Helvetica Neue"/>
              </a:defRPr>
            </a:pPr>
            <a:endParaRPr/>
          </a:p>
          <a:p>
            <a:pPr>
              <a:defRPr sz="4000">
                <a:solidFill>
                  <a:srgbClr val="D49956"/>
                </a:solidFill>
                <a:latin typeface="Helvetica Neue"/>
                <a:ea typeface="Helvetica Neue"/>
                <a:cs typeface="Helvetica Neue"/>
                <a:sym typeface="Helvetica Neue"/>
              </a:defRPr>
            </a:pPr>
            <a:r>
              <a:t>Funding:</a:t>
            </a:r>
          </a:p>
          <a:p>
            <a:pPr>
              <a:defRPr sz="4000">
                <a:solidFill>
                  <a:srgbClr val="FFFFFF"/>
                </a:solidFill>
                <a:latin typeface="Helvetica Neue"/>
                <a:ea typeface="Helvetica Neue"/>
                <a:cs typeface="Helvetica Neue"/>
                <a:sym typeface="Helvetica Neue"/>
              </a:defRPr>
            </a:pPr>
            <a:r>
              <a:t>European Research Council (ERC)</a:t>
            </a:r>
          </a:p>
          <a:p>
            <a:pPr>
              <a:defRPr sz="4000">
                <a:solidFill>
                  <a:srgbClr val="FFFFFF"/>
                </a:solidFill>
                <a:latin typeface="Helvetica Neue"/>
                <a:ea typeface="Helvetica Neue"/>
                <a:cs typeface="Helvetica Neue"/>
                <a:sym typeface="Helvetica Neue"/>
              </a:defRPr>
            </a:pPr>
            <a:r>
              <a:t>The Research Council of Norway</a:t>
            </a:r>
          </a:p>
        </p:txBody>
      </p:sp>
      <p:pic>
        <p:nvPicPr>
          <p:cNvPr id="84" name="NFR-logo-eng-rgb.svg.png" descr="NFR-logo-eng-rgb.svg.png"/>
          <p:cNvPicPr>
            <a:picLocks noChangeAspect="1"/>
          </p:cNvPicPr>
          <p:nvPr/>
        </p:nvPicPr>
        <p:blipFill>
          <a:blip r:embed="rId4"/>
          <a:stretch>
            <a:fillRect/>
          </a:stretch>
        </p:blipFill>
        <p:spPr>
          <a:xfrm>
            <a:off x="19119955" y="369496"/>
            <a:ext cx="4664033" cy="1569253"/>
          </a:xfrm>
          <a:prstGeom prst="rect">
            <a:avLst/>
          </a:prstGeom>
          <a:ln w="12700">
            <a:miter lim="400000"/>
          </a:ln>
        </p:spPr>
      </p:pic>
      <p:sp>
        <p:nvSpPr>
          <p:cNvPr id="85" name="Lysbilde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1080819.jpeg" descr="P1080819.jpeg"/>
          <p:cNvPicPr>
            <a:picLocks noChangeAspect="1"/>
          </p:cNvPicPr>
          <p:nvPr/>
        </p:nvPicPr>
        <p:blipFill>
          <a:blip r:embed="rId8"/>
          <a:srcRect l="25331" t="12729" r="25902" b="12652"/>
          <a:stretch>
            <a:fillRect/>
          </a:stretch>
        </p:blipFill>
        <p:spPr>
          <a:xfrm rot="17999">
            <a:off x="12339158" y="-103027"/>
            <a:ext cx="12129136" cy="13935702"/>
          </a:xfrm>
          <a:custGeom>
            <a:avLst/>
            <a:gdLst/>
            <a:ahLst/>
            <a:cxnLst>
              <a:cxn ang="0">
                <a:pos x="wd2" y="hd2"/>
              </a:cxn>
              <a:cxn ang="5400000">
                <a:pos x="wd2" y="hd2"/>
              </a:cxn>
              <a:cxn ang="10800000">
                <a:pos x="wd2" y="hd2"/>
              </a:cxn>
              <a:cxn ang="16200000">
                <a:pos x="wd2" y="hd2"/>
              </a:cxn>
            </a:cxnLst>
            <a:rect l="0" t="0" r="r" b="b"/>
            <a:pathLst>
              <a:path w="21600" h="21600" extrusionOk="0">
                <a:moveTo>
                  <a:pt x="0" y="98"/>
                </a:moveTo>
                <a:lnTo>
                  <a:pt x="129" y="21600"/>
                </a:lnTo>
                <a:lnTo>
                  <a:pt x="21600" y="21502"/>
                </a:lnTo>
                <a:lnTo>
                  <a:pt x="21471" y="0"/>
                </a:lnTo>
                <a:lnTo>
                  <a:pt x="0" y="98"/>
                </a:lnTo>
                <a:close/>
              </a:path>
            </a:pathLst>
          </a:custGeom>
          <a:ln w="12700">
            <a:miter lim="400000"/>
          </a:ln>
        </p:spPr>
      </p:pic>
      <p:pic>
        <p:nvPicPr>
          <p:cNvPr id="3" name="03_UiO_naventrekk_ENG_pos.png" descr="03_UiO_naventrekk_ENG_pos.png"/>
          <p:cNvPicPr>
            <a:picLocks noChangeAspect="1"/>
          </p:cNvPicPr>
          <p:nvPr/>
        </p:nvPicPr>
        <p:blipFill>
          <a:blip r:embed="rId9">
            <a:alphaModFix amt="10130"/>
          </a:blip>
          <a:stretch>
            <a:fillRect/>
          </a:stretch>
        </p:blipFill>
        <p:spPr>
          <a:xfrm>
            <a:off x="772441" y="763642"/>
            <a:ext cx="8410798" cy="2211400"/>
          </a:xfrm>
          <a:prstGeom prst="rect">
            <a:avLst/>
          </a:prstGeom>
          <a:ln w="12700">
            <a:miter lim="400000"/>
          </a:ln>
        </p:spPr>
      </p:pic>
      <p:pic>
        <p:nvPicPr>
          <p:cNvPr id="4" name="03_UiO_segl_pos.png" descr="03_UiO_segl_pos.png"/>
          <p:cNvPicPr>
            <a:picLocks noChangeAspect="1"/>
          </p:cNvPicPr>
          <p:nvPr/>
        </p:nvPicPr>
        <p:blipFill>
          <a:blip r:embed="rId10">
            <a:alphaModFix amt="20069"/>
          </a:blip>
          <a:stretch>
            <a:fillRect/>
          </a:stretch>
        </p:blipFill>
        <p:spPr>
          <a:xfrm>
            <a:off x="9707022" y="797540"/>
            <a:ext cx="2103080" cy="2103080"/>
          </a:xfrm>
          <a:prstGeom prst="rect">
            <a:avLst/>
          </a:prstGeom>
          <a:ln w="12700">
            <a:miter lim="400000"/>
          </a:ln>
        </p:spPr>
      </p:pic>
      <p:sp>
        <p:nvSpPr>
          <p:cNvPr id="5" name="Department of Physics, University of Oslo"/>
          <p:cNvSpPr txBox="1"/>
          <p:nvPr/>
        </p:nvSpPr>
        <p:spPr>
          <a:xfrm>
            <a:off x="2126870" y="11224876"/>
            <a:ext cx="9272822" cy="58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r" defTabSz="825500">
              <a:defRPr sz="3300">
                <a:solidFill>
                  <a:srgbClr val="000000"/>
                </a:solidFill>
              </a:defRPr>
            </a:lvl1pPr>
          </a:lstStyle>
          <a:p>
            <a:r>
              <a:t>Department of Physics, University of Oslo</a:t>
            </a:r>
          </a:p>
        </p:txBody>
      </p:sp>
      <p:pic>
        <p:nvPicPr>
          <p:cNvPr id="6" name="NFR-logo-eng-rgb.svg.png" descr="NFR-logo-eng-rgb.svg.png"/>
          <p:cNvPicPr>
            <a:picLocks noChangeAspect="1"/>
          </p:cNvPicPr>
          <p:nvPr/>
        </p:nvPicPr>
        <p:blipFill>
          <a:blip r:embed="rId11"/>
          <a:stretch>
            <a:fillRect/>
          </a:stretch>
        </p:blipFill>
        <p:spPr>
          <a:xfrm>
            <a:off x="19119955" y="369496"/>
            <a:ext cx="4664033" cy="1569253"/>
          </a:xfrm>
          <a:prstGeom prst="rect">
            <a:avLst/>
          </a:prstGeom>
          <a:ln w="12700">
            <a:miter lim="400000"/>
          </a:ln>
        </p:spPr>
      </p:pic>
      <p:sp>
        <p:nvSpPr>
          <p:cNvPr id="7" name="Presentation Title"/>
          <p:cNvSpPr txBox="1">
            <a:spLocks noGrp="1"/>
          </p:cNvSpPr>
          <p:nvPr>
            <p:ph type="title" hasCustomPrompt="1"/>
          </p:nvPr>
        </p:nvSpPr>
        <p:spPr>
          <a:xfrm>
            <a:off x="758586" y="6850282"/>
            <a:ext cx="11225306" cy="2211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Presentation Title</a:t>
            </a:r>
          </a:p>
        </p:txBody>
      </p:sp>
      <p:sp>
        <p:nvSpPr>
          <p:cNvPr id="8" name="Brødtekst nivå én…"/>
          <p:cNvSpPr txBox="1">
            <a:spLocks noGrp="1"/>
          </p:cNvSpPr>
          <p:nvPr>
            <p:ph type="body" idx="1" hasCustomPrompt="1"/>
          </p:nvPr>
        </p:nvSpPr>
        <p:spPr>
          <a:xfrm>
            <a:off x="6371239" y="3655189"/>
            <a:ext cx="21971001" cy="1905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Presentation Subtitle</a:t>
            </a:r>
          </a:p>
          <a:p>
            <a:pPr lvl="1"/>
            <a:endParaRPr/>
          </a:p>
          <a:p>
            <a:pPr lvl="2"/>
            <a:endParaRPr/>
          </a:p>
          <a:p>
            <a:pPr lvl="3"/>
            <a:endParaRPr/>
          </a:p>
          <a:p>
            <a:pPr lvl="4"/>
            <a:endParaRPr/>
          </a:p>
        </p:txBody>
      </p:sp>
      <p:sp>
        <p:nvSpPr>
          <p:cNvPr id="9" name="Lysbildenummer"/>
          <p:cNvSpPr txBox="1">
            <a:spLocks noGrp="1"/>
          </p:cNvSpPr>
          <p:nvPr>
            <p:ph type="sldNum" sz="quarter" idx="2"/>
          </p:nvPr>
        </p:nvSpPr>
        <p:spPr>
          <a:xfrm>
            <a:off x="11965504" y="13144331"/>
            <a:ext cx="220248" cy="311268"/>
          </a:xfrm>
          <a:prstGeom prst="rect">
            <a:avLst/>
          </a:prstGeom>
          <a:ln w="12700">
            <a:miter lim="400000"/>
          </a:ln>
        </p:spPr>
        <p:txBody>
          <a:bodyPr wrap="none" lIns="50800" tIns="50800" rIns="50800" bIns="50800" anchor="b">
            <a:spAutoFit/>
          </a:bodyPr>
          <a:lstStyle>
            <a:lvl1pPr algn="r" defTabSz="584200">
              <a:defRPr sz="1500">
                <a:solidFill>
                  <a:srgbClr val="929292"/>
                </a:solidFill>
                <a:latin typeface="+mn-lt"/>
                <a:ea typeface="+mn-ea"/>
                <a:cs typeface="+mn-cs"/>
                <a:sym typeface="Aria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marL="0" marR="0" indent="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1pPr>
      <a:lvl2pPr marL="0" marR="0" indent="4572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2pPr>
      <a:lvl3pPr marL="0" marR="0" indent="9144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3pPr>
      <a:lvl4pPr marL="0" marR="0" indent="13716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4pPr>
      <a:lvl5pPr marL="0" marR="0" indent="18288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5pPr>
      <a:lvl6pPr marL="0" marR="0" indent="22860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6pPr>
      <a:lvl7pPr marL="0" marR="0" indent="27432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7pPr>
      <a:lvl8pPr marL="0" marR="0" indent="32004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8pPr>
      <a:lvl9pPr marL="0" marR="0" indent="3657600" algn="l" defTabSz="2438338" rtl="0" latinLnBrk="0">
        <a:lnSpc>
          <a:spcPct val="100000"/>
        </a:lnSpc>
        <a:spcBef>
          <a:spcPts val="0"/>
        </a:spcBef>
        <a:spcAft>
          <a:spcPts val="0"/>
        </a:spcAft>
        <a:buClrTx/>
        <a:buSzTx/>
        <a:buFontTx/>
        <a:buNone/>
        <a:tabLst/>
        <a:defRPr sz="9000" b="0" i="0" u="none" strike="noStrike" cap="none" spc="0" baseline="0">
          <a:solidFill>
            <a:srgbClr val="000000"/>
          </a:solidFill>
          <a:uFillTx/>
          <a:latin typeface="+mn-lt"/>
          <a:ea typeface="+mn-ea"/>
          <a:cs typeface="+mn-cs"/>
          <a:sym typeface="Arial"/>
        </a:defRPr>
      </a:lvl9pPr>
    </p:titleStyle>
    <p:bodyStyle>
      <a:lvl1pPr marL="0" marR="0" indent="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1pPr>
      <a:lvl2pPr marL="0" marR="0" indent="4572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2pPr>
      <a:lvl3pPr marL="0" marR="0" indent="9144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3pPr>
      <a:lvl4pPr marL="0" marR="0" indent="13716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4pPr>
      <a:lvl5pPr marL="0" marR="0" indent="18288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5pPr>
      <a:lvl6pPr marL="0" marR="0" indent="22860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6pPr>
      <a:lvl7pPr marL="0" marR="0" indent="27432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7pPr>
      <a:lvl8pPr marL="0" marR="0" indent="32004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8pPr>
      <a:lvl9pPr marL="0" marR="0" indent="3657600" algn="l" defTabSz="825500" rtl="0" latinLnBrk="0">
        <a:lnSpc>
          <a:spcPct val="100000"/>
        </a:lnSpc>
        <a:spcBef>
          <a:spcPts val="0"/>
        </a:spcBef>
        <a:spcAft>
          <a:spcPts val="0"/>
        </a:spcAft>
        <a:buClrTx/>
        <a:buSzTx/>
        <a:buFontTx/>
        <a:buNone/>
        <a:tabLst/>
        <a:defRPr sz="3500" b="0" i="0" u="none" strike="noStrike" cap="none" spc="0" baseline="0">
          <a:solidFill>
            <a:srgbClr val="000000"/>
          </a:solidFill>
          <a:uFillTx/>
          <a:latin typeface="+mn-lt"/>
          <a:ea typeface="+mn-ea"/>
          <a:cs typeface="+mn-cs"/>
          <a:sym typeface="Arial"/>
        </a:defRPr>
      </a:lvl9pPr>
    </p:bodyStyle>
    <p:otherStyle>
      <a:lvl1pPr marL="0" marR="0" indent="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1pPr>
      <a:lvl2pPr marL="0" marR="0" indent="4572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2pPr>
      <a:lvl3pPr marL="0" marR="0" indent="9144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3pPr>
      <a:lvl4pPr marL="0" marR="0" indent="13716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4pPr>
      <a:lvl5pPr marL="0" marR="0" indent="18288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5pPr>
      <a:lvl6pPr marL="0" marR="0" indent="22860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6pPr>
      <a:lvl7pPr marL="0" marR="0" indent="27432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7pPr>
      <a:lvl8pPr marL="0" marR="0" indent="32004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8pPr>
      <a:lvl9pPr marL="0" marR="0" indent="3657600" algn="r" defTabSz="584200" rtl="0" latinLnBrk="0">
        <a:lnSpc>
          <a:spcPct val="100000"/>
        </a:lnSpc>
        <a:spcBef>
          <a:spcPts val="0"/>
        </a:spcBef>
        <a:spcAft>
          <a:spcPts val="0"/>
        </a:spcAft>
        <a:buClrTx/>
        <a:buSzTx/>
        <a:buFontTx/>
        <a:buNone/>
        <a:tabLst/>
        <a:defRPr sz="15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hyperlink" Target="https://link.aps.org/doi/10.1103/PhysRevSTAB.15.081303"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journals.aps.org/prab/abstract/10.1103/PhysRevAccelBeams.21.041301" TargetMode="External"/><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journals.aps.org/prab/abstract/10.1103/PhysRevAccelBeams.20.111301" TargetMode="External"/><Relationship Id="rId7" Type="http://schemas.openxmlformats.org/officeDocument/2006/relationships/image" Target="../media/image4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comments" Target="../comments/comment1.xml"/><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comments" Target="../comments/comment2.xml"/><Relationship Id="rId4" Type="http://schemas.openxmlformats.org/officeDocument/2006/relationships/image" Target="../media/image49.png"/><Relationship Id="rId9" Type="http://schemas.openxmlformats.org/officeDocument/2006/relationships/image" Target="../media/image54.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2.png"/><Relationship Id="rId3" Type="http://schemas.openxmlformats.org/officeDocument/2006/relationships/hyperlink" Target="https://journals.aps.org/prab/abstract/10.1103/PhysRevAccelBeams.20.121301" TargetMode="External"/><Relationship Id="rId7" Type="http://schemas.openxmlformats.org/officeDocument/2006/relationships/image" Target="../media/image58.png"/><Relationship Id="rId12" Type="http://schemas.openxmlformats.org/officeDocument/2006/relationships/image" Target="../media/image61.png"/><Relationship Id="rId2" Type="http://schemas.openxmlformats.org/officeDocument/2006/relationships/image" Target="../media/image2.png"/><Relationship Id="rId16" Type="http://schemas.openxmlformats.org/officeDocument/2006/relationships/comments" Target="../comments/comment3.xml"/><Relationship Id="rId1" Type="http://schemas.openxmlformats.org/officeDocument/2006/relationships/slideLayout" Target="../slideLayouts/slideLayout2.xml"/><Relationship Id="rId6" Type="http://schemas.openxmlformats.org/officeDocument/2006/relationships/image" Target="../media/image57.png"/><Relationship Id="rId11" Type="http://schemas.openxmlformats.org/officeDocument/2006/relationships/hyperlink" Target="https://arxiv.org/abs/2104.14460" TargetMode="External"/><Relationship Id="rId5" Type="http://schemas.openxmlformats.org/officeDocument/2006/relationships/image" Target="../media/image56.png"/><Relationship Id="rId15" Type="http://schemas.openxmlformats.org/officeDocument/2006/relationships/image" Target="../media/image17.png"/><Relationship Id="rId10" Type="http://schemas.openxmlformats.org/officeDocument/2006/relationships/image" Target="../media/image60.png"/><Relationship Id="rId4" Type="http://schemas.openxmlformats.org/officeDocument/2006/relationships/image" Target="../media/image55.png"/><Relationship Id="rId9" Type="http://schemas.openxmlformats.org/officeDocument/2006/relationships/image" Target="../media/image16.png"/><Relationship Id="rId14" Type="http://schemas.openxmlformats.org/officeDocument/2006/relationships/hyperlink" Target="https://indico.cern.ch/event/1448913/contributions/6100592/attachments/2940756/5166323/HALHF-Erice_SPARTA_PDrobniak_20241004(V4).pdf"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68.gif"/><Relationship Id="rId3" Type="http://schemas.openxmlformats.org/officeDocument/2006/relationships/image" Target="../media/image63.png"/><Relationship Id="rId7" Type="http://schemas.openxmlformats.org/officeDocument/2006/relationships/image" Target="../media/image67.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6.gif"/><Relationship Id="rId5" Type="http://schemas.openxmlformats.org/officeDocument/2006/relationships/image" Target="../media/image65.png"/><Relationship Id="rId10" Type="http://schemas.openxmlformats.org/officeDocument/2006/relationships/image" Target="../media/image70.gif"/><Relationship Id="rId4" Type="http://schemas.openxmlformats.org/officeDocument/2006/relationships/image" Target="../media/image64.png"/><Relationship Id="rId9" Type="http://schemas.openxmlformats.org/officeDocument/2006/relationships/image" Target="../media/image69.gif"/></Relationships>
</file>

<file path=ppt/slides/_rels/slide18.xml.rels><?xml version="1.0" encoding="UTF-8" standalone="yes"?>
<Relationships xmlns="http://schemas.openxmlformats.org/package/2006/relationships"><Relationship Id="rId8" Type="http://schemas.openxmlformats.org/officeDocument/2006/relationships/image" Target="../media/image76.gif"/><Relationship Id="rId3" Type="http://schemas.openxmlformats.org/officeDocument/2006/relationships/image" Target="../media/image71.png"/><Relationship Id="rId7" Type="http://schemas.openxmlformats.org/officeDocument/2006/relationships/image" Target="../media/image75.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4.gif"/><Relationship Id="rId5" Type="http://schemas.openxmlformats.org/officeDocument/2006/relationships/image" Target="../media/image73.png"/><Relationship Id="rId10" Type="http://schemas.openxmlformats.org/officeDocument/2006/relationships/image" Target="../media/image78.gif"/><Relationship Id="rId4" Type="http://schemas.openxmlformats.org/officeDocument/2006/relationships/image" Target="../media/image72.png"/><Relationship Id="rId9" Type="http://schemas.openxmlformats.org/officeDocument/2006/relationships/image" Target="../media/image77.gif"/></Relationships>
</file>

<file path=ppt/slides/_rels/slide19.xml.rels><?xml version="1.0" encoding="UTF-8" standalone="yes"?>
<Relationships xmlns="http://schemas.openxmlformats.org/package/2006/relationships"><Relationship Id="rId8" Type="http://schemas.openxmlformats.org/officeDocument/2006/relationships/image" Target="../media/image83.gif"/><Relationship Id="rId3" Type="http://schemas.openxmlformats.org/officeDocument/2006/relationships/image" Target="../media/image79.png"/><Relationship Id="rId7" Type="http://schemas.openxmlformats.org/officeDocument/2006/relationships/image" Target="../media/image82.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1.gif"/><Relationship Id="rId5" Type="http://schemas.openxmlformats.org/officeDocument/2006/relationships/image" Target="../media/image80.gif"/><Relationship Id="rId10" Type="http://schemas.openxmlformats.org/officeDocument/2006/relationships/image" Target="../media/image85.png"/><Relationship Id="rId4" Type="http://schemas.openxmlformats.org/officeDocument/2006/relationships/image" Target="../media/image79.gif"/><Relationship Id="rId9" Type="http://schemas.openxmlformats.org/officeDocument/2006/relationships/image" Target="../media/image8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hyperlink" Target="https://indico.cern.ch/event/1370201/contributions/5858327/" TargetMode="External"/><Relationship Id="rId7" Type="http://schemas.openxmlformats.org/officeDocument/2006/relationships/image" Target="../media/image8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comments" Target="../comments/comment4.xml"/><Relationship Id="rId4" Type="http://schemas.openxmlformats.org/officeDocument/2006/relationships/image" Target="../media/image86.png"/><Relationship Id="rId9" Type="http://schemas.openxmlformats.org/officeDocument/2006/relationships/image" Target="../media/image91.png"/></Relationships>
</file>

<file path=ppt/slides/_rels/slide22.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95.gif"/><Relationship Id="rId5" Type="http://schemas.openxmlformats.org/officeDocument/2006/relationships/image" Target="../media/image94.gif"/><Relationship Id="rId4" Type="http://schemas.openxmlformats.org/officeDocument/2006/relationships/image" Target="../media/image93.png"/></Relationships>
</file>

<file path=ppt/slides/_rels/slide23.xml.rels><?xml version="1.0" encoding="UTF-8" standalone="yes"?>
<Relationships xmlns="http://schemas.openxmlformats.org/package/2006/relationships"><Relationship Id="rId8" Type="http://schemas.openxmlformats.org/officeDocument/2006/relationships/image" Target="../media/image103.gif"/><Relationship Id="rId13" Type="http://schemas.openxmlformats.org/officeDocument/2006/relationships/comments" Target="../comments/comment5.xml"/><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gif"/><Relationship Id="rId10" Type="http://schemas.openxmlformats.org/officeDocument/2006/relationships/image" Target="../media/image105.png"/><Relationship Id="rId4" Type="http://schemas.openxmlformats.org/officeDocument/2006/relationships/image" Target="../media/image99.gif"/><Relationship Id="rId9" Type="http://schemas.openxmlformats.org/officeDocument/2006/relationships/image" Target="../media/image104.gif"/></Relationships>
</file>

<file path=ppt/slides/_rels/slide24.xml.rels><?xml version="1.0" encoding="UTF-8" standalone="yes"?>
<Relationships xmlns="http://schemas.openxmlformats.org/package/2006/relationships"><Relationship Id="rId8" Type="http://schemas.openxmlformats.org/officeDocument/2006/relationships/image" Target="../media/image112.gif"/><Relationship Id="rId3" Type="http://schemas.openxmlformats.org/officeDocument/2006/relationships/image" Target="../media/image109.png"/><Relationship Id="rId7" Type="http://schemas.openxmlformats.org/officeDocument/2006/relationships/image" Target="../media/image111.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0.gif"/><Relationship Id="rId11" Type="http://schemas.openxmlformats.org/officeDocument/2006/relationships/comments" Target="../comments/comment6.xml"/><Relationship Id="rId5" Type="http://schemas.openxmlformats.org/officeDocument/2006/relationships/image" Target="../media/image109.gif"/><Relationship Id="rId10" Type="http://schemas.openxmlformats.org/officeDocument/2006/relationships/image" Target="../media/image114.png"/><Relationship Id="rId4" Type="http://schemas.openxmlformats.org/officeDocument/2006/relationships/image" Target="../media/image108.gif"/><Relationship Id="rId9" Type="http://schemas.openxmlformats.org/officeDocument/2006/relationships/image" Target="../media/image113.png"/></Relationships>
</file>

<file path=ppt/slides/_rels/slide2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60.png"/><Relationship Id="rId7"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120.png"/><Relationship Id="rId5" Type="http://schemas.openxmlformats.org/officeDocument/2006/relationships/image" Target="../media/image116.png"/><Relationship Id="rId10" Type="http://schemas.openxmlformats.org/officeDocument/2006/relationships/image" Target="../media/image61.png"/><Relationship Id="rId4" Type="http://schemas.openxmlformats.org/officeDocument/2006/relationships/image" Target="../media/image115.png"/><Relationship Id="rId9" Type="http://schemas.openxmlformats.org/officeDocument/2006/relationships/image" Target="../media/image118.png"/></Relationships>
</file>

<file path=ppt/slides/_rels/slide2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123.png"/></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hyperlink" Target="https://gitlab.cern.ch/rf-track/download" TargetMode="External"/><Relationship Id="rId3" Type="http://schemas.openxmlformats.org/officeDocument/2006/relationships/hyperlink" Target="https://github.com/openPMD/" TargetMode="External"/><Relationship Id="rId7" Type="http://schemas.openxmlformats.org/officeDocument/2006/relationships/hyperlink" Target="https://gitlab.cern.ch/clic-software/guinea-pig" TargetMode="External"/><Relationship Id="rId12"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ops.aps.anl.gov/elegant.html" TargetMode="External"/><Relationship Id="rId11" Type="http://schemas.openxmlformats.org/officeDocument/2006/relationships/image" Target="../media/image9.png"/><Relationship Id="rId5" Type="http://schemas.openxmlformats.org/officeDocument/2006/relationships/hyperlink" Target="https://wake-t.readthedocs.io/en/latest/getting_started/index.html" TargetMode="External"/><Relationship Id="rId10" Type="http://schemas.openxmlformats.org/officeDocument/2006/relationships/image" Target="../media/image8.png"/><Relationship Id="rId4" Type="http://schemas.openxmlformats.org/officeDocument/2006/relationships/hyperlink" Target="https://hipace.readthedocs.io/en/latest/index.html" TargetMode="External"/><Relationship Id="rId9" Type="http://schemas.openxmlformats.org/officeDocument/2006/relationships/hyperlink" Target="https://gitlab.cern.ch/clic-software/clicop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hyperlink" Target="https://arxiv.org/abs/2104.14460" TargetMode="External"/><Relationship Id="rId7"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hyperlink" Target="https://indico.cern.ch/event/1448913/contributions/6100592/attachments/2940756/5166323/HALHF-Erice_SPARTA_PDrobniak_20241004(V4).pdf" TargetMode="Externa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1080819.jpeg" descr="P1080819.jpeg"/>
          <p:cNvPicPr>
            <a:picLocks noChangeAspect="1"/>
          </p:cNvPicPr>
          <p:nvPr/>
        </p:nvPicPr>
        <p:blipFill>
          <a:blip r:embed="rId2"/>
          <a:srcRect l="25331" t="12729" r="25902" b="12652"/>
          <a:stretch>
            <a:fillRect/>
          </a:stretch>
        </p:blipFill>
        <p:spPr>
          <a:xfrm rot="17999">
            <a:off x="12339158" y="-103027"/>
            <a:ext cx="12129136" cy="13935702"/>
          </a:xfrm>
          <a:custGeom>
            <a:avLst/>
            <a:gdLst/>
            <a:ahLst/>
            <a:cxnLst>
              <a:cxn ang="0">
                <a:pos x="wd2" y="hd2"/>
              </a:cxn>
              <a:cxn ang="5400000">
                <a:pos x="wd2" y="hd2"/>
              </a:cxn>
              <a:cxn ang="10800000">
                <a:pos x="wd2" y="hd2"/>
              </a:cxn>
              <a:cxn ang="16200000">
                <a:pos x="wd2" y="hd2"/>
              </a:cxn>
            </a:cxnLst>
            <a:rect l="0" t="0" r="r" b="b"/>
            <a:pathLst>
              <a:path w="21600" h="21600" extrusionOk="0">
                <a:moveTo>
                  <a:pt x="0" y="98"/>
                </a:moveTo>
                <a:lnTo>
                  <a:pt x="129" y="21600"/>
                </a:lnTo>
                <a:lnTo>
                  <a:pt x="21600" y="21502"/>
                </a:lnTo>
                <a:lnTo>
                  <a:pt x="21471" y="0"/>
                </a:lnTo>
                <a:lnTo>
                  <a:pt x="0" y="98"/>
                </a:lnTo>
                <a:close/>
              </a:path>
            </a:pathLst>
          </a:custGeom>
          <a:ln w="12700">
            <a:miter lim="400000"/>
          </a:ln>
        </p:spPr>
      </p:pic>
      <p:pic>
        <p:nvPicPr>
          <p:cNvPr id="95" name="03_UiO_naventrekk_ENG_pos.png" descr="03_UiO_naventrekk_ENG_pos.png"/>
          <p:cNvPicPr>
            <a:picLocks noChangeAspect="1"/>
          </p:cNvPicPr>
          <p:nvPr/>
        </p:nvPicPr>
        <p:blipFill>
          <a:blip r:embed="rId3">
            <a:alphaModFix amt="10130"/>
          </a:blip>
          <a:stretch>
            <a:fillRect/>
          </a:stretch>
        </p:blipFill>
        <p:spPr>
          <a:xfrm>
            <a:off x="772441" y="763642"/>
            <a:ext cx="8410798" cy="2211400"/>
          </a:xfrm>
          <a:prstGeom prst="rect">
            <a:avLst/>
          </a:prstGeom>
          <a:ln w="12700">
            <a:miter lim="400000"/>
          </a:ln>
        </p:spPr>
      </p:pic>
      <p:pic>
        <p:nvPicPr>
          <p:cNvPr id="96" name="03_UiO_segl_pos.png" descr="03_UiO_segl_pos.png"/>
          <p:cNvPicPr>
            <a:picLocks noChangeAspect="1"/>
          </p:cNvPicPr>
          <p:nvPr/>
        </p:nvPicPr>
        <p:blipFill>
          <a:blip r:embed="rId4">
            <a:alphaModFix amt="20069"/>
          </a:blip>
          <a:stretch>
            <a:fillRect/>
          </a:stretch>
        </p:blipFill>
        <p:spPr>
          <a:xfrm>
            <a:off x="9707022" y="797540"/>
            <a:ext cx="2103080" cy="2103080"/>
          </a:xfrm>
          <a:prstGeom prst="rect">
            <a:avLst/>
          </a:prstGeom>
          <a:ln w="12700">
            <a:miter lim="400000"/>
          </a:ln>
        </p:spPr>
      </p:pic>
      <p:sp>
        <p:nvSpPr>
          <p:cNvPr id="97" name="Jian Bin Ben Chen"/>
          <p:cNvSpPr txBox="1">
            <a:spLocks noGrp="1"/>
          </p:cNvSpPr>
          <p:nvPr>
            <p:ph type="body" idx="21"/>
          </p:nvPr>
        </p:nvSpPr>
        <p:spPr>
          <a:prstGeom prst="rect">
            <a:avLst/>
          </a:prstGeom>
        </p:spPr>
        <p:txBody>
          <a:bodyPr/>
          <a:lstStyle/>
          <a:p>
            <a:r>
              <a:t>Jian Bin Ben Chen</a:t>
            </a:r>
          </a:p>
        </p:txBody>
      </p:sp>
      <p:sp>
        <p:nvSpPr>
          <p:cNvPr id="98" name="Department of Physics, University of Oslo"/>
          <p:cNvSpPr txBox="1"/>
          <p:nvPr/>
        </p:nvSpPr>
        <p:spPr>
          <a:xfrm>
            <a:off x="2126870" y="11224876"/>
            <a:ext cx="9272822" cy="58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r" defTabSz="825500">
              <a:defRPr sz="3300">
                <a:solidFill>
                  <a:srgbClr val="000000"/>
                </a:solidFill>
              </a:defRPr>
            </a:lvl1pPr>
          </a:lstStyle>
          <a:p>
            <a:r>
              <a:t>Department of Physics, University of Oslo</a:t>
            </a:r>
          </a:p>
        </p:txBody>
      </p:sp>
      <p:sp>
        <p:nvSpPr>
          <p:cNvPr id="99" name="5 October 2024"/>
          <p:cNvSpPr txBox="1">
            <a:spLocks noGrp="1"/>
          </p:cNvSpPr>
          <p:nvPr>
            <p:ph type="body" idx="22"/>
          </p:nvPr>
        </p:nvSpPr>
        <p:spPr>
          <a:prstGeom prst="rect">
            <a:avLst/>
          </a:prstGeom>
        </p:spPr>
        <p:txBody>
          <a:bodyPr/>
          <a:lstStyle/>
          <a:p>
            <a:r>
              <a:t>5 October 2024</a:t>
            </a:r>
          </a:p>
        </p:txBody>
      </p:sp>
      <p:sp>
        <p:nvSpPr>
          <p:cNvPr id="100" name="ABEL: the Adaptable Beginning-to-End Linac simulation framework"/>
          <p:cNvSpPr txBox="1">
            <a:spLocks noGrp="1"/>
          </p:cNvSpPr>
          <p:nvPr>
            <p:ph type="body" idx="23"/>
          </p:nvPr>
        </p:nvSpPr>
        <p:spPr>
          <a:prstGeom prst="rect">
            <a:avLst/>
          </a:prstGeom>
        </p:spPr>
        <p:txBody>
          <a:bodyPr/>
          <a:lstStyle>
            <a:lvl1pPr defTabSz="1609303">
              <a:defRPr sz="6600"/>
            </a:lvl1pPr>
          </a:lstStyle>
          <a:p>
            <a:r>
              <a:t>ABEL: the Adaptable Beginning-to-End Linac simulation framework</a:t>
            </a:r>
          </a:p>
        </p:txBody>
      </p:sp>
      <p:sp>
        <p:nvSpPr>
          <p:cNvPr id="101" name="Modelling of the HALHF plasma linac"/>
          <p:cNvSpPr txBox="1">
            <a:spLocks noGrp="1"/>
          </p:cNvSpPr>
          <p:nvPr>
            <p:ph type="body" idx="24"/>
          </p:nvPr>
        </p:nvSpPr>
        <p:spPr>
          <a:prstGeom prst="rect">
            <a:avLst/>
          </a:prstGeom>
        </p:spPr>
        <p:txBody>
          <a:bodyPr/>
          <a:lstStyle/>
          <a:p>
            <a:r>
              <a:t>Modelling of the HALHF plasma linac</a:t>
            </a:r>
          </a:p>
        </p:txBody>
      </p:sp>
      <p:pic>
        <p:nvPicPr>
          <p:cNvPr id="102" name="NFR-logo-eng-rgb.svg.png" descr="NFR-logo-eng-rgb.svg.png"/>
          <p:cNvPicPr>
            <a:picLocks noChangeAspect="1"/>
          </p:cNvPicPr>
          <p:nvPr/>
        </p:nvPicPr>
        <p:blipFill>
          <a:blip r:embed="rId5"/>
          <a:stretch>
            <a:fillRect/>
          </a:stretch>
        </p:blipFill>
        <p:spPr>
          <a:xfrm>
            <a:off x="19119955" y="369496"/>
            <a:ext cx="4664033" cy="156925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20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03"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0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205" name="Simplified transverse wake instability model"/>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defTabSz="2194505">
              <a:defRPr sz="5400" b="1">
                <a:solidFill>
                  <a:srgbClr val="000000"/>
                </a:solidFill>
              </a:defRPr>
            </a:lvl1pPr>
          </a:lstStyle>
          <a:p>
            <a:r>
              <a:t>Simplified transverse wake instability model</a:t>
            </a:r>
          </a:p>
        </p:txBody>
      </p:sp>
      <p:sp>
        <p:nvSpPr>
          <p:cNvPr id="206"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p:sp>
        <p:nvSpPr>
          <p:cNvPr id="207" name="Rektangel"/>
          <p:cNvSpPr txBox="1"/>
          <p:nvPr/>
        </p:nvSpPr>
        <p:spPr>
          <a:xfrm>
            <a:off x="758585" y="6358691"/>
            <a:ext cx="22860001" cy="5425549"/>
          </a:xfrm>
          <a:prstGeom prst="rect">
            <a:avLst/>
          </a:prstGeom>
          <a:ln w="38100">
            <a:solidFill>
              <a:srgbClr val="000000"/>
            </a:solidFill>
            <a:miter lim="400000"/>
          </a:ln>
        </p:spPr>
        <p:txBody>
          <a:bodyPr lIns="50800" tIns="50800" rIns="50800" bIns="50800"/>
          <a:lstStyle/>
          <a:p>
            <a:pPr algn="l" defTabSz="825500">
              <a:lnSpc>
                <a:spcPct val="110000"/>
              </a:lnSpc>
              <a:spcBef>
                <a:spcPts val="1800"/>
              </a:spcBef>
              <a:defRPr sz="2600">
                <a:solidFill>
                  <a:srgbClr val="000000"/>
                </a:solidFill>
                <a:latin typeface="Helvetica Neue Light"/>
                <a:ea typeface="Helvetica Neue Light"/>
                <a:cs typeface="Helvetica Neue Light"/>
                <a:sym typeface="Helvetica Neue Light"/>
              </a:defRPr>
            </a:pPr>
            <a:endParaRPr/>
          </a:p>
        </p:txBody>
      </p:sp>
      <p:grpSp>
        <p:nvGrpSpPr>
          <p:cNvPr id="210" name="Gruppér"/>
          <p:cNvGrpSpPr/>
          <p:nvPr/>
        </p:nvGrpSpPr>
        <p:grpSpPr>
          <a:xfrm>
            <a:off x="8491695" y="2357392"/>
            <a:ext cx="14638520" cy="3151001"/>
            <a:chOff x="0" y="0"/>
            <a:chExt cx="14638519" cy="3150999"/>
          </a:xfrm>
        </p:grpSpPr>
        <p:pic>
          <p:nvPicPr>
            <p:cNvPr id="208" name="WakeT_stage_interstage_flow_diagram.pdf" descr="WakeT_stage_interstage_flow_diagram.pdf"/>
            <p:cNvPicPr>
              <a:picLocks noChangeAspect="1"/>
            </p:cNvPicPr>
            <p:nvPr/>
          </p:nvPicPr>
          <p:blipFill>
            <a:blip r:embed="rId3"/>
            <a:srcRect t="34284" b="34284"/>
            <a:stretch>
              <a:fillRect/>
            </a:stretch>
          </p:blipFill>
          <p:spPr>
            <a:xfrm>
              <a:off x="0" y="0"/>
              <a:ext cx="14638519" cy="2588034"/>
            </a:xfrm>
            <a:prstGeom prst="rect">
              <a:avLst/>
            </a:prstGeom>
            <a:ln w="12700" cap="flat">
              <a:noFill/>
              <a:miter lim="400000"/>
            </a:ln>
            <a:effectLst/>
          </p:spPr>
        </p:pic>
        <p:sp>
          <p:nvSpPr>
            <p:cNvPr id="209" name="Caption"/>
            <p:cNvSpPr/>
            <p:nvPr/>
          </p:nvSpPr>
          <p:spPr>
            <a:xfrm>
              <a:off x="0" y="2689633"/>
              <a:ext cx="14638520" cy="461367"/>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Outline for start-to-end simulation processes using simplified transverse instability model.</a:t>
              </a:r>
            </a:p>
          </p:txBody>
        </p:sp>
      </p:grpSp>
      <p:sp>
        <p:nvSpPr>
          <p:cNvPr id="211" name="Wakefield formalism has been used in CLIC to study the limitations on charge and efficiency.…"/>
          <p:cNvSpPr txBox="1"/>
          <p:nvPr/>
        </p:nvSpPr>
        <p:spPr>
          <a:xfrm>
            <a:off x="762000" y="2905904"/>
            <a:ext cx="7634259" cy="23747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p>
            <a:pPr marL="584199" indent="-584199"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Wakefield formalism has been used in CLIC to study the limitations on charge and efficiency.</a:t>
            </a:r>
          </a:p>
          <a:p>
            <a:pPr marL="584199" indent="-584199"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Ansatz: for small offsets/perturbations, transverse instability in PWFA should behave similarly to BBU in conventional accelerators.</a:t>
            </a:r>
          </a:p>
        </p:txBody>
      </p:sp>
      <p:grpSp>
        <p:nvGrpSpPr>
          <p:cNvPr id="214" name="Gruppér"/>
          <p:cNvGrpSpPr/>
          <p:nvPr/>
        </p:nvGrpSpPr>
        <p:grpSpPr>
          <a:xfrm>
            <a:off x="8461212" y="6688549"/>
            <a:ext cx="9250675" cy="4891771"/>
            <a:chOff x="0" y="0"/>
            <a:chExt cx="9250674" cy="4891769"/>
          </a:xfrm>
        </p:grpSpPr>
        <p:pic>
          <p:nvPicPr>
            <p:cNvPr id="212" name="bilde" descr="bilde"/>
            <p:cNvPicPr>
              <a:picLocks noChangeAspect="1"/>
            </p:cNvPicPr>
            <p:nvPr/>
          </p:nvPicPr>
          <p:blipFill>
            <a:blip r:embed="rId4"/>
            <a:stretch>
              <a:fillRect/>
            </a:stretch>
          </p:blipFill>
          <p:spPr>
            <a:xfrm>
              <a:off x="0" y="0"/>
              <a:ext cx="9250675" cy="3764274"/>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213" name="Caption"/>
                <p:cNvSpPr/>
                <p:nvPr/>
              </p:nvSpPr>
              <p:spPr>
                <a:xfrm>
                  <a:off x="0" y="3865873"/>
                  <a:ext cx="9250674" cy="1025897"/>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ma14="http://schemas.microsoft.com/office/mac/drawingml/2011/main" val="1"/>
                  </a:ext>
                </a:extLst>
              </p:spPr>
              <p:txBody>
                <a:bodyPr wrap="square" lIns="50800" tIns="50800" rIns="50800" bIns="50800" numCol="1" anchor="t">
                  <a:noAutofit/>
                </a:bodyPr>
                <a:lstStyle/>
                <a:p>
                  <a:pPr algn="l" defTabSz="825500">
                    <a:lnSpc>
                      <a:spcPct val="110000"/>
                    </a:lnSpc>
                    <a:spcBef>
                      <a:spcPts val="1800"/>
                    </a:spcBef>
                    <a:defRPr sz="2500">
                      <a:solidFill>
                        <a:srgbClr val="000000"/>
                      </a:solidFill>
                      <a:latin typeface="Helvetica Neue Light"/>
                      <a:ea typeface="Helvetica Neue Light"/>
                      <a:cs typeface="Helvetica Neue Light"/>
                      <a:sym typeface="Helvetica Neue Light"/>
                    </a:defRPr>
                  </a:pPr>
                  <a:r>
                    <a:t>Need initial </a:t>
                  </a:r>
                  <a14:m>
                    <m:oMath xmlns:m="http://schemas.openxmlformats.org/officeDocument/2006/math">
                      <m:sSub>
                        <m:sSubPr>
                          <m:ctrlPr>
                            <a:rPr sz="3100" i="1">
                              <a:solidFill>
                                <a:srgbClr val="000000"/>
                              </a:solidFill>
                              <a:latin typeface="Cambria Math" panose="02040503050406030204" pitchFamily="18" charset="0"/>
                            </a:rPr>
                          </m:ctrlPr>
                        </m:sSubPr>
                        <m:e>
                          <m:r>
                            <a:rPr sz="3100" i="1">
                              <a:solidFill>
                                <a:srgbClr val="000000"/>
                              </a:solidFill>
                              <a:latin typeface="Cambria Math" panose="02040503050406030204" pitchFamily="18" charset="0"/>
                            </a:rPr>
                            <m:t>𝐸</m:t>
                          </m:r>
                        </m:e>
                        <m:sub>
                          <m:r>
                            <a:rPr sz="3100" i="1">
                              <a:solidFill>
                                <a:srgbClr val="000000"/>
                              </a:solidFill>
                              <a:latin typeface="Cambria Math" panose="02040503050406030204" pitchFamily="18" charset="0"/>
                            </a:rPr>
                            <m:t>𝑧</m:t>
                          </m:r>
                        </m:sub>
                      </m:sSub>
                      <m:r>
                        <a:rPr sz="3100" i="1">
                          <a:solidFill>
                            <a:srgbClr val="000000"/>
                          </a:solidFill>
                          <a:latin typeface="Cambria Math" panose="02040503050406030204" pitchFamily="18" charset="0"/>
                        </a:rPr>
                        <m:t>(</m:t>
                      </m:r>
                      <m:r>
                        <a:rPr sz="3100" i="1">
                          <a:solidFill>
                            <a:srgbClr val="000000"/>
                          </a:solidFill>
                          <a:latin typeface="Cambria Math" panose="02040503050406030204" pitchFamily="18" charset="0"/>
                        </a:rPr>
                        <m:t>𝜉</m:t>
                      </m:r>
                      <m:r>
                        <a:rPr sz="3100" i="1">
                          <a:solidFill>
                            <a:srgbClr val="000000"/>
                          </a:solidFill>
                          <a:latin typeface="Cambria Math" panose="02040503050406030204" pitchFamily="18" charset="0"/>
                        </a:rPr>
                        <m:t>)</m:t>
                      </m:r>
                    </m:oMath>
                  </a14:m>
                  <a:r>
                    <a:t> and </a:t>
                  </a:r>
                  <a14:m>
                    <m:oMath xmlns:m="http://schemas.openxmlformats.org/officeDocument/2006/math">
                      <m:sSub>
                        <m:sSubPr>
                          <m:ctrlPr>
                            <a:rPr sz="3150" i="1">
                              <a:solidFill>
                                <a:srgbClr val="000000"/>
                              </a:solidFill>
                              <a:latin typeface="Cambria Math" panose="02040503050406030204" pitchFamily="18" charset="0"/>
                            </a:rPr>
                          </m:ctrlPr>
                        </m:sSubPr>
                        <m:e>
                          <m:r>
                            <a:rPr sz="3150" i="1">
                              <a:solidFill>
                                <a:srgbClr val="000000"/>
                              </a:solidFill>
                              <a:latin typeface="Cambria Math" panose="02040503050406030204" pitchFamily="18" charset="0"/>
                            </a:rPr>
                            <m:t>𝑟</m:t>
                          </m:r>
                        </m:e>
                        <m:sub>
                          <m:r>
                            <m:rPr>
                              <m:sty m:val="p"/>
                            </m:rPr>
                            <a:rPr sz="3150" i="1">
                              <a:solidFill>
                                <a:srgbClr val="000000"/>
                              </a:solidFill>
                              <a:latin typeface="Cambria Math" panose="02040503050406030204" pitchFamily="18" charset="0"/>
                            </a:rPr>
                            <m:t>b</m:t>
                          </m:r>
                        </m:sub>
                      </m:sSub>
                      <m:r>
                        <a:rPr sz="3150" i="1">
                          <a:solidFill>
                            <a:srgbClr val="000000"/>
                          </a:solidFill>
                          <a:latin typeface="Cambria Math" panose="02040503050406030204" pitchFamily="18" charset="0"/>
                        </a:rPr>
                        <m:t>(</m:t>
                      </m:r>
                      <m:r>
                        <a:rPr sz="3150" i="1">
                          <a:solidFill>
                            <a:srgbClr val="000000"/>
                          </a:solidFill>
                          <a:latin typeface="Cambria Math" panose="02040503050406030204" pitchFamily="18" charset="0"/>
                        </a:rPr>
                        <m:t>𝜉</m:t>
                      </m:r>
                      <m:r>
                        <a:rPr sz="3150" i="1">
                          <a:solidFill>
                            <a:srgbClr val="000000"/>
                          </a:solidFill>
                          <a:latin typeface="Cambria Math" panose="02040503050406030204" pitchFamily="18" charset="0"/>
                        </a:rPr>
                        <m:t>)</m:t>
                      </m:r>
                    </m:oMath>
                  </a14:m>
                  <a:r>
                    <a:t> as inputs from e.g. a PIC code (Wake-T used here).</a:t>
                  </a:r>
                </a:p>
              </p:txBody>
            </p:sp>
          </mc:Choice>
          <mc:Fallback xmlns="">
            <p:sp>
              <p:nvSpPr>
                <p:cNvPr id="213" name="Caption"/>
                <p:cNvSpPr>
                  <a:spLocks noRot="1" noChangeAspect="1" noMove="1" noResize="1" noEditPoints="1" noAdjustHandles="1" noChangeArrowheads="1" noChangeShapeType="1" noTextEdit="1"/>
                </p:cNvSpPr>
                <p:nvPr/>
              </p:nvSpPr>
              <p:spPr>
                <a:xfrm>
                  <a:off x="0" y="3865873"/>
                  <a:ext cx="9250674" cy="1025897"/>
                </a:xfrm>
                <a:prstGeom prst="roundRect">
                  <a:avLst>
                    <a:gd name="adj" fmla="val 0"/>
                  </a:avLst>
                </a:prstGeom>
                <a:blipFill>
                  <a:blip r:embed="rId5"/>
                  <a:stretch>
                    <a:fillRect l="-1509" b="-9639"/>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grpSp>
      <p:sp>
        <p:nvSpPr>
          <p:cNvPr id="215" name="Linje"/>
          <p:cNvSpPr/>
          <p:nvPr/>
        </p:nvSpPr>
        <p:spPr>
          <a:xfrm flipV="1">
            <a:off x="759524" y="4208709"/>
            <a:ext cx="12071839" cy="2147634"/>
          </a:xfrm>
          <a:prstGeom prst="line">
            <a:avLst/>
          </a:prstGeom>
          <a:ln w="25400">
            <a:solidFill>
              <a:srgbClr val="000000"/>
            </a:solidFill>
            <a:miter lim="400000"/>
          </a:ln>
        </p:spPr>
        <p:txBody>
          <a:bodyPr lIns="50800" tIns="50800" rIns="50800" bIns="50800" anchor="ctr"/>
          <a:lstStyle/>
          <a:p>
            <a:endParaRPr/>
          </a:p>
        </p:txBody>
      </p:sp>
      <p:sp>
        <p:nvSpPr>
          <p:cNvPr id="216" name="Linje"/>
          <p:cNvSpPr/>
          <p:nvPr/>
        </p:nvSpPr>
        <p:spPr>
          <a:xfrm flipH="1" flipV="1">
            <a:off x="14937388" y="4207251"/>
            <a:ext cx="8681699" cy="2150550"/>
          </a:xfrm>
          <a:prstGeom prst="line">
            <a:avLst/>
          </a:prstGeom>
          <a:ln w="25400">
            <a:solidFill>
              <a:srgbClr val="000000"/>
            </a:solidFill>
            <a:miter lim="400000"/>
          </a:ln>
        </p:spPr>
        <p:txBody>
          <a:bodyPr lIns="50800" tIns="50800" rIns="50800" bIns="50800" anchor="ctr"/>
          <a:lstStyle/>
          <a:p>
            <a:endParaRPr/>
          </a:p>
        </p:txBody>
      </p:sp>
      <mc:AlternateContent xmlns:mc="http://schemas.openxmlformats.org/markup-compatibility/2006" xmlns:a14="http://schemas.microsoft.com/office/drawing/2010/main">
        <mc:Choice Requires="a14">
          <p:sp>
            <p:nvSpPr>
              <p:cNvPr id="217" name="Transverse intra-beam wakefield (G. Stupakov):…"/>
              <p:cNvSpPr txBox="1"/>
              <p:nvPr/>
            </p:nvSpPr>
            <p:spPr>
              <a:xfrm>
                <a:off x="949117" y="6379940"/>
                <a:ext cx="7434317" cy="53830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marL="584199" indent="-584199" algn="l" defTabSz="825500">
                  <a:lnSpc>
                    <a:spcPct val="110000"/>
                  </a:lnSpc>
                  <a:spcBef>
                    <a:spcPts val="1800"/>
                  </a:spcBef>
                  <a:buClr>
                    <a:srgbClr val="D49956"/>
                  </a:buClr>
                  <a:buSzPct val="120000"/>
                  <a:buChar char="&gt;"/>
                  <a:defRPr sz="2600">
                    <a:solidFill>
                      <a:srgbClr val="000000"/>
                    </a:solidFill>
                    <a:latin typeface="Helvetica Neue Light"/>
                    <a:ea typeface="Helvetica Neue Light"/>
                    <a:cs typeface="Helvetica Neue Light"/>
                    <a:sym typeface="Helvetica Neue Light"/>
                  </a:defRPr>
                </a:pPr>
                <a:r>
                  <a:t>Transverse intra-beam wakefield (</a:t>
                </a:r>
                <a:r>
                  <a:rPr u="sng">
                    <a:solidFill>
                      <a:schemeClr val="accent1">
                        <a:lumOff val="-13575"/>
                      </a:schemeClr>
                    </a:solidFill>
                    <a:hlinkClick r:id="rId6"/>
                  </a:rPr>
                  <a:t>G. Stupakov</a:t>
                </a:r>
                <a:r>
                  <a:t>):</a:t>
                </a:r>
              </a:p>
              <a:p>
                <a:pPr lvl="1" algn="l" defTabSz="825500">
                  <a:lnSpc>
                    <a:spcPct val="110000"/>
                  </a:lnSpc>
                  <a:spcBef>
                    <a:spcPts val="1800"/>
                  </a:spcBef>
                  <a:defRPr sz="1500">
                    <a:solidFill>
                      <a:srgbClr val="000000"/>
                    </a:solidFill>
                    <a:latin typeface="Helvetica Neue Light"/>
                    <a:ea typeface="Helvetica Neue Light"/>
                    <a:cs typeface="Helvetica Neue Light"/>
                    <a:sym typeface="Helvetica Neue Light"/>
                  </a:defRPr>
                </a:pPr>
                <a14:m>
                  <m:oMathPara xmlns:m="http://schemas.openxmlformats.org/officeDocument/2006/math">
                    <m:oMathParaPr>
                      <m:jc m:val="left"/>
                    </m:oMathParaPr>
                    <m:oMath xmlns:m="http://schemas.openxmlformats.org/officeDocument/2006/math">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𝒲</m:t>
                          </m:r>
                        </m:e>
                        <m:sub>
                          <m:r>
                            <a:rPr sz="1800" i="1">
                              <a:solidFill>
                                <a:srgbClr val="000000"/>
                              </a:solidFill>
                              <a:latin typeface="Cambria Math" panose="02040503050406030204" pitchFamily="18" charset="0"/>
                            </a:rPr>
                            <m:t>𝑥</m:t>
                          </m:r>
                        </m:sub>
                      </m:sSub>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𝜉</m:t>
                      </m:r>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𝑠</m:t>
                      </m:r>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2</m:t>
                          </m:r>
                          <m:r>
                            <a:rPr sz="1800" i="1">
                              <a:solidFill>
                                <a:srgbClr val="000000"/>
                              </a:solidFill>
                              <a:latin typeface="Cambria Math" panose="02040503050406030204" pitchFamily="18" charset="0"/>
                            </a:rPr>
                            <m:t>𝑒</m:t>
                          </m:r>
                        </m:num>
                        <m:den>
                          <m:r>
                            <a:rPr sz="1800" i="1">
                              <a:solidFill>
                                <a:srgbClr val="000000"/>
                              </a:solidFill>
                              <a:latin typeface="Cambria Math" panose="02040503050406030204" pitchFamily="18" charset="0"/>
                            </a:rPr>
                            <m:t>𝜋</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𝜀</m:t>
                              </m:r>
                            </m:e>
                            <m:sub>
                              <m:r>
                                <a:rPr sz="1800" i="1">
                                  <a:solidFill>
                                    <a:srgbClr val="000000"/>
                                  </a:solidFill>
                                  <a:latin typeface="Cambria Math" panose="02040503050406030204" pitchFamily="18" charset="0"/>
                                </a:rPr>
                                <m:t>0</m:t>
                              </m:r>
                            </m:sub>
                          </m:sSub>
                        </m:den>
                      </m:f>
                      <m:limUpp>
                        <m:limUppPr>
                          <m:ctrlPr>
                            <a:rPr sz="1800" i="1">
                              <a:solidFill>
                                <a:srgbClr val="000000"/>
                              </a:solidFill>
                              <a:latin typeface="Cambria Math" panose="02040503050406030204" pitchFamily="18" charset="0"/>
                            </a:rPr>
                          </m:ctrlPr>
                        </m:limUppPr>
                        <m:e>
                          <m:limLow>
                            <m:limLowPr>
                              <m:ctrlPr>
                                <a:rPr sz="1800" i="1">
                                  <a:solidFill>
                                    <a:srgbClr val="000000"/>
                                  </a:solidFill>
                                  <a:latin typeface="Cambria Math" panose="02040503050406030204" pitchFamily="18" charset="0"/>
                                </a:rPr>
                              </m:ctrlPr>
                            </m:limLowPr>
                            <m:e>
                              <m:r>
                                <a:rPr sz="1800" i="1">
                                  <a:solidFill>
                                    <a:srgbClr val="000000"/>
                                  </a:solidFill>
                                  <a:latin typeface="Cambria Math" panose="02040503050406030204" pitchFamily="18" charset="0"/>
                                </a:rPr>
                                <m:t>∫</m:t>
                              </m:r>
                            </m:e>
                            <m:lim>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𝜉</m:t>
                                  </m:r>
                                </m:e>
                                <m:sub>
                                  <m:r>
                                    <m:rPr>
                                      <m:sty m:val="p"/>
                                    </m:rPr>
                                    <a:rPr sz="1800" i="1">
                                      <a:solidFill>
                                        <a:srgbClr val="000000"/>
                                      </a:solidFill>
                                      <a:latin typeface="Cambria Math" panose="02040503050406030204" pitchFamily="18" charset="0"/>
                                    </a:rPr>
                                    <m:t>H</m:t>
                                  </m:r>
                                </m:sub>
                              </m:sSub>
                            </m:lim>
                          </m:limLow>
                        </m:e>
                        <m:lim>
                          <m:r>
                            <a:rPr sz="1800" i="1">
                              <a:solidFill>
                                <a:srgbClr val="000000"/>
                              </a:solidFill>
                              <a:latin typeface="Cambria Math" panose="02040503050406030204" pitchFamily="18" charset="0"/>
                            </a:rPr>
                            <m:t>𝜉</m:t>
                          </m:r>
                        </m:lim>
                      </m:limUpp>
                      <m:f>
                        <m:fPr>
                          <m:ctrlPr>
                            <a:rPr sz="1800" i="1">
                              <a:solidFill>
                                <a:srgbClr val="000000"/>
                              </a:solidFill>
                              <a:latin typeface="Cambria Math" panose="02040503050406030204" pitchFamily="18" charset="0"/>
                            </a:rPr>
                          </m:ctrlPr>
                        </m:fPr>
                        <m:num>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𝜉</m:t>
                          </m:r>
                        </m:num>
                        <m:den>
                          <m:r>
                            <a:rPr sz="1800" i="1">
                              <a:solidFill>
                                <a:srgbClr val="000000"/>
                              </a:solidFill>
                              <a:latin typeface="Cambria Math" panose="02040503050406030204" pitchFamily="18" charset="0"/>
                            </a:rPr>
                            <m:t>(</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𝑟</m:t>
                              </m:r>
                            </m:e>
                            <m:sub>
                              <m:r>
                                <m:rPr>
                                  <m:sty m:val="p"/>
                                </m:rPr>
                                <a:rPr sz="1800" i="1">
                                  <a:solidFill>
                                    <a:srgbClr val="000000"/>
                                  </a:solidFill>
                                  <a:latin typeface="Cambria Math" panose="02040503050406030204" pitchFamily="18" charset="0"/>
                                </a:rPr>
                                <m:t>b</m:t>
                              </m:r>
                            </m:sub>
                          </m:sSub>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𝛼</m:t>
                          </m:r>
                          <m:sSubSup>
                            <m:sSubSupPr>
                              <m:ctrlPr>
                                <a:rPr sz="1800" i="1">
                                  <a:solidFill>
                                    <a:srgbClr val="000000"/>
                                  </a:solidFill>
                                  <a:latin typeface="Cambria Math" panose="02040503050406030204" pitchFamily="18" charset="0"/>
                                </a:rPr>
                              </m:ctrlPr>
                            </m:sSubSup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1</m:t>
                              </m:r>
                            </m:sup>
                          </m:sSubSup>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m:t>
                              </m:r>
                            </m:e>
                            <m:sup>
                              <m:r>
                                <a:rPr sz="1800" i="1">
                                  <a:solidFill>
                                    <a:srgbClr val="000000"/>
                                  </a:solidFill>
                                  <a:latin typeface="Cambria Math" panose="02040503050406030204" pitchFamily="18" charset="0"/>
                                </a:rPr>
                                <m:t>4</m:t>
                              </m:r>
                            </m:sup>
                          </m:sSup>
                        </m:den>
                      </m:f>
                      <m:r>
                        <m:rPr>
                          <m:sty m:val="p"/>
                        </m:rPr>
                        <a:rPr sz="1800" i="1">
                          <a:solidFill>
                            <a:srgbClr val="000000"/>
                          </a:solidFill>
                          <a:latin typeface="Cambria Math" panose="02040503050406030204" pitchFamily="18" charset="0"/>
                        </a:rPr>
                        <m:t>Θ</m:t>
                      </m:r>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𝜉</m:t>
                      </m:r>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𝜆</m:t>
                      </m:r>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𝑠</m:t>
                      </m:r>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𝑥</m:t>
                      </m:r>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𝑠</m:t>
                      </m:r>
                      <m:r>
                        <a:rPr sz="1800" i="1">
                          <a:solidFill>
                            <a:srgbClr val="000000"/>
                          </a:solidFill>
                          <a:latin typeface="Cambria Math" panose="02040503050406030204" pitchFamily="18" charset="0"/>
                        </a:rPr>
                        <m:t>)</m:t>
                      </m:r>
                      <m:r>
                        <m:rPr>
                          <m:sty m:val="p"/>
                        </m:rPr>
                        <a:rPr sz="1800" i="1">
                          <a:solidFill>
                            <a:srgbClr val="000000"/>
                          </a:solidFill>
                          <a:latin typeface="Cambria Math" panose="02040503050406030204" pitchFamily="18" charset="0"/>
                        </a:rPr>
                        <m:t>d</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𝜉</m:t>
                          </m:r>
                        </m:e>
                        <m:sup>
                          <m:r>
                            <a:rPr sz="1800" i="1">
                              <a:solidFill>
                                <a:srgbClr val="000000"/>
                              </a:solidFill>
                              <a:latin typeface="Cambria Math" panose="02040503050406030204" pitchFamily="18" charset="0"/>
                            </a:rPr>
                            <m:t>′</m:t>
                          </m:r>
                        </m:sup>
                      </m:sSup>
                    </m:oMath>
                  </m:oMathPara>
                </a14:m>
                <a:endParaRPr/>
              </a:p>
              <a:p>
                <a:pPr marL="584200" indent="-584200" algn="l" defTabSz="825500">
                  <a:lnSpc>
                    <a:spcPct val="110000"/>
                  </a:lnSpc>
                  <a:spcBef>
                    <a:spcPts val="1800"/>
                  </a:spcBef>
                  <a:buClr>
                    <a:srgbClr val="D49956"/>
                  </a:buClr>
                  <a:buSzPct val="120000"/>
                  <a:buChar char="&gt;"/>
                  <a:defRPr sz="2600">
                    <a:solidFill>
                      <a:srgbClr val="000000"/>
                    </a:solidFill>
                    <a:latin typeface="Helvetica Neue Light"/>
                    <a:ea typeface="Helvetica Neue Light"/>
                    <a:cs typeface="Helvetica Neue Light"/>
                    <a:sym typeface="Helvetica Neue Light"/>
                  </a:defRPr>
                </a:pPr>
                <a:r>
                  <a:t>Combine with </a:t>
                </a:r>
                <a:r>
                  <a:rPr u="sng">
                    <a:solidFill>
                      <a:schemeClr val="accent1">
                        <a:lumOff val="-13575"/>
                      </a:schemeClr>
                    </a:solidFill>
                    <a:hlinkClick r:id="rId7"/>
                  </a:rPr>
                  <a:t>Deng et al.</a:t>
                </a:r>
                <a:r>
                  <a:t> equations for radiation reaction:</a:t>
                </a:r>
              </a:p>
              <a:p>
                <a:pPr marL="1041400" lvl="1" indent="-584200" algn="l" defTabSz="825500">
                  <a:lnSpc>
                    <a:spcPct val="110000"/>
                  </a:lnSpc>
                  <a:spcBef>
                    <a:spcPts val="1800"/>
                  </a:spcBef>
                  <a:buClr>
                    <a:srgbClr val="D49956"/>
                  </a:buClr>
                  <a:buSzPct val="150000"/>
                  <a:buChar char="&gt;"/>
                  <a:defRPr sz="1500">
                    <a:solidFill>
                      <a:srgbClr val="000000"/>
                    </a:solidFill>
                    <a:latin typeface="Helvetica Neue Light"/>
                    <a:ea typeface="Helvetica Neue Light"/>
                    <a:cs typeface="Helvetica Neue Light"/>
                    <a:sym typeface="Helvetica Neue Light"/>
                  </a:defRPr>
                </a:pPr>
                <a14:m>
                  <m:oMath xmlns:m="http://schemas.openxmlformats.org/officeDocument/2006/math">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𝑐</m:t>
                        </m:r>
                      </m:den>
                    </m:f>
                    <m:f>
                      <m:fPr>
                        <m:ctrlPr>
                          <a:rPr sz="1800" i="1">
                            <a:solidFill>
                              <a:srgbClr val="000000"/>
                            </a:solidFill>
                            <a:latin typeface="Cambria Math" panose="02040503050406030204" pitchFamily="18" charset="0"/>
                          </a:rPr>
                        </m:ctrlPr>
                      </m:fPr>
                      <m:num>
                        <m:r>
                          <m:rPr>
                            <m:sty m:val="p"/>
                          </m:rPr>
                          <a:rPr sz="1800" i="1">
                            <a:solidFill>
                              <a:srgbClr val="000000"/>
                            </a:solidFill>
                            <a:latin typeface="Cambria Math" panose="02040503050406030204" pitchFamily="18" charset="0"/>
                          </a:rPr>
                          <m:t>d</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𝑢</m:t>
                            </m:r>
                          </m:e>
                          <m:sub>
                            <m:r>
                              <a:rPr sz="1800" i="1">
                                <a:solidFill>
                                  <a:srgbClr val="000000"/>
                                </a:solidFill>
                                <a:latin typeface="Cambria Math" panose="02040503050406030204" pitchFamily="18" charset="0"/>
                              </a:rPr>
                              <m:t>𝑥</m:t>
                            </m:r>
                          </m:sub>
                        </m:sSub>
                      </m:num>
                      <m:den>
                        <m:r>
                          <m:rPr>
                            <m:sty m:val="p"/>
                          </m:rPr>
                          <a:rPr sz="1800" i="1">
                            <a:solidFill>
                              <a:srgbClr val="000000"/>
                            </a:solidFill>
                            <a:latin typeface="Cambria Math" panose="02040503050406030204" pitchFamily="18" charset="0"/>
                          </a:rPr>
                          <m:t>d</m:t>
                        </m:r>
                        <m:r>
                          <a:rPr sz="1800" i="1">
                            <a:solidFill>
                              <a:srgbClr val="000000"/>
                            </a:solidFill>
                            <a:latin typeface="Cambria Math" panose="02040503050406030204" pitchFamily="18" charset="0"/>
                          </a:rPr>
                          <m:t>𝑡</m:t>
                        </m:r>
                      </m:den>
                    </m:f>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2</m:t>
                        </m:r>
                      </m:den>
                    </m:f>
                    <m:sSubSup>
                      <m:sSubSupPr>
                        <m:ctrlPr>
                          <a:rPr sz="1800" i="1">
                            <a:solidFill>
                              <a:srgbClr val="000000"/>
                            </a:solidFill>
                            <a:latin typeface="Cambria Math" panose="02040503050406030204" pitchFamily="18" charset="0"/>
                          </a:rPr>
                        </m:ctrlPr>
                      </m:sSubSup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up>
                        <m:r>
                          <a:rPr sz="1800" i="1">
                            <a:solidFill>
                              <a:srgbClr val="000000"/>
                            </a:solidFill>
                            <a:latin typeface="Cambria Math" panose="02040503050406030204" pitchFamily="18" charset="0"/>
                          </a:rPr>
                          <m:t>2</m:t>
                        </m:r>
                      </m:sup>
                    </m:sSubSup>
                    <m:r>
                      <a:rPr sz="1800" i="1">
                        <a:solidFill>
                          <a:srgbClr val="000000"/>
                        </a:solidFill>
                        <a:latin typeface="Cambria Math" panose="02040503050406030204" pitchFamily="18" charset="0"/>
                      </a:rPr>
                      <m:t>𝑥</m:t>
                    </m:r>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𝑒</m:t>
                        </m:r>
                      </m:num>
                      <m:den>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𝑚</m:t>
                            </m:r>
                          </m:e>
                          <m:sub>
                            <m:r>
                              <m:rPr>
                                <m:sty m:val="p"/>
                              </m:rPr>
                              <a:rPr sz="1800" i="1">
                                <a:solidFill>
                                  <a:srgbClr val="000000"/>
                                </a:solidFill>
                                <a:latin typeface="Cambria Math" panose="02040503050406030204" pitchFamily="18" charset="0"/>
                              </a:rPr>
                              <m:t>e</m:t>
                            </m:r>
                          </m:sub>
                        </m:sSub>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𝑐</m:t>
                            </m:r>
                          </m:e>
                          <m:sup>
                            <m:r>
                              <a:rPr sz="1800" i="1">
                                <a:solidFill>
                                  <a:srgbClr val="000000"/>
                                </a:solidFill>
                                <a:latin typeface="Cambria Math" panose="02040503050406030204" pitchFamily="18" charset="0"/>
                              </a:rPr>
                              <m:t>2</m:t>
                            </m:r>
                          </m:sup>
                        </m:sSup>
                      </m:den>
                    </m:f>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𝒲</m:t>
                        </m:r>
                      </m:e>
                      <m:sub>
                        <m:r>
                          <a:rPr sz="1800" i="1">
                            <a:solidFill>
                              <a:srgbClr val="000000"/>
                            </a:solidFill>
                            <a:latin typeface="Cambria Math" panose="02040503050406030204" pitchFamily="18" charset="0"/>
                          </a:rPr>
                          <m:t>𝑥</m:t>
                        </m:r>
                      </m:sub>
                    </m:sSub>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2</m:t>
                        </m:r>
                      </m:den>
                    </m:f>
                    <m:sSubSup>
                      <m:sSubSupPr>
                        <m:ctrlPr>
                          <a:rPr sz="1800" i="1">
                            <a:solidFill>
                              <a:srgbClr val="000000"/>
                            </a:solidFill>
                            <a:latin typeface="Cambria Math" panose="02040503050406030204" pitchFamily="18" charset="0"/>
                          </a:rPr>
                        </m:ctrlPr>
                      </m:sSubSup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up>
                        <m:r>
                          <a:rPr sz="1800" i="1">
                            <a:solidFill>
                              <a:srgbClr val="000000"/>
                            </a:solidFill>
                            <a:latin typeface="Cambria Math" panose="02040503050406030204" pitchFamily="18" charset="0"/>
                          </a:rPr>
                          <m:t>2</m:t>
                        </m:r>
                      </m:sup>
                    </m:sSubSup>
                    <m:r>
                      <a:rPr sz="1800" i="1">
                        <a:solidFill>
                          <a:srgbClr val="000000"/>
                        </a:solidFill>
                        <a:latin typeface="Cambria Math" panose="02040503050406030204" pitchFamily="18" charset="0"/>
                      </a:rPr>
                      <m:t>𝑐</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𝜏</m:t>
                        </m:r>
                      </m:e>
                      <m:sub>
                        <m:r>
                          <m:rPr>
                            <m:sty m:val="p"/>
                          </m:rPr>
                          <a:rPr sz="1800" i="1">
                            <a:solidFill>
                              <a:srgbClr val="000000"/>
                            </a:solidFill>
                            <a:latin typeface="Cambria Math" panose="02040503050406030204" pitchFamily="18" charset="0"/>
                          </a:rPr>
                          <m:t>R</m:t>
                        </m:r>
                      </m:sub>
                    </m:sSub>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𝑢</m:t>
                        </m:r>
                      </m:e>
                      <m:sub>
                        <m:r>
                          <a:rPr sz="1800" i="1">
                            <a:solidFill>
                              <a:srgbClr val="000000"/>
                            </a:solidFill>
                            <a:latin typeface="Cambria Math" panose="02040503050406030204" pitchFamily="18" charset="0"/>
                          </a:rPr>
                          <m:t>𝑥</m:t>
                        </m:r>
                      </m:sub>
                    </m:sSub>
                    <m:d>
                      <m:dPr>
                        <m:ctrlPr>
                          <a:rPr sz="1800" i="1">
                            <a:solidFill>
                              <a:srgbClr val="000000"/>
                            </a:solidFill>
                            <a:latin typeface="Cambria Math" panose="02040503050406030204" pitchFamily="18" charset="0"/>
                          </a:rPr>
                        </m:ctrlPr>
                      </m:dPr>
                      <m:e>
                        <m:r>
                          <a:rPr sz="1800" i="1">
                            <a:solidFill>
                              <a:srgbClr val="000000"/>
                            </a:solidFill>
                            <a:latin typeface="Cambria Math" panose="02040503050406030204" pitchFamily="18" charset="0"/>
                          </a:rPr>
                          <m:t>1</m:t>
                        </m:r>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2</m:t>
                            </m:r>
                          </m:den>
                        </m:f>
                        <m:sSubSup>
                          <m:sSubSupPr>
                            <m:ctrlPr>
                              <a:rPr sz="1800" i="1">
                                <a:solidFill>
                                  <a:srgbClr val="000000"/>
                                </a:solidFill>
                                <a:latin typeface="Cambria Math" panose="02040503050406030204" pitchFamily="18" charset="0"/>
                              </a:rPr>
                            </m:ctrlPr>
                          </m:sSubSup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up>
                            <m:r>
                              <a:rPr sz="1800" i="1">
                                <a:solidFill>
                                  <a:srgbClr val="000000"/>
                                </a:solidFill>
                                <a:latin typeface="Cambria Math" panose="02040503050406030204" pitchFamily="18" charset="0"/>
                              </a:rPr>
                              <m:t>2</m:t>
                            </m:r>
                          </m:sup>
                        </m:sSubSup>
                        <m:r>
                          <a:rPr sz="1800" i="1">
                            <a:solidFill>
                              <a:srgbClr val="000000"/>
                            </a:solidFill>
                            <a:latin typeface="Cambria Math" panose="02040503050406030204" pitchFamily="18" charset="0"/>
                          </a:rPr>
                          <m:t>𝛾</m:t>
                        </m:r>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𝑥</m:t>
                            </m:r>
                          </m:e>
                          <m:sup>
                            <m:r>
                              <a:rPr sz="1800" i="1">
                                <a:solidFill>
                                  <a:srgbClr val="000000"/>
                                </a:solidFill>
                                <a:latin typeface="Cambria Math" panose="02040503050406030204" pitchFamily="18" charset="0"/>
                              </a:rPr>
                              <m:t>2</m:t>
                            </m:r>
                          </m:sup>
                        </m:sSup>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𝑦</m:t>
                            </m:r>
                          </m:e>
                          <m:sup>
                            <m:r>
                              <a:rPr sz="1800" i="1">
                                <a:solidFill>
                                  <a:srgbClr val="000000"/>
                                </a:solidFill>
                                <a:latin typeface="Cambria Math" panose="02040503050406030204" pitchFamily="18" charset="0"/>
                              </a:rPr>
                              <m:t>2</m:t>
                            </m:r>
                          </m:sup>
                        </m:sSup>
                        <m:r>
                          <a:rPr sz="1800" i="1">
                            <a:solidFill>
                              <a:srgbClr val="000000"/>
                            </a:solidFill>
                            <a:latin typeface="Cambria Math" panose="02040503050406030204" pitchFamily="18" charset="0"/>
                          </a:rPr>
                          <m:t>)</m:t>
                        </m:r>
                      </m:e>
                    </m:d>
                  </m:oMath>
                </a14:m>
                <a:endParaRPr/>
              </a:p>
              <a:p>
                <a:pPr marL="1041400" lvl="1" indent="-584200" algn="l" defTabSz="825500">
                  <a:lnSpc>
                    <a:spcPct val="110000"/>
                  </a:lnSpc>
                  <a:spcBef>
                    <a:spcPts val="1800"/>
                  </a:spcBef>
                  <a:buClr>
                    <a:srgbClr val="D49956"/>
                  </a:buClr>
                  <a:buSzPct val="150000"/>
                  <a:buChar char="&gt;"/>
                  <a:defRPr sz="1500">
                    <a:solidFill>
                      <a:srgbClr val="000000"/>
                    </a:solidFill>
                    <a:latin typeface="Helvetica Neue Light"/>
                    <a:ea typeface="Helvetica Neue Light"/>
                    <a:cs typeface="Helvetica Neue Light"/>
                    <a:sym typeface="Helvetica Neue Light"/>
                  </a:defRPr>
                </a:pPr>
                <a14:m>
                  <m:oMath xmlns:m="http://schemas.openxmlformats.org/officeDocument/2006/math">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𝑐</m:t>
                        </m:r>
                      </m:den>
                    </m:f>
                    <m:f>
                      <m:fPr>
                        <m:ctrlPr>
                          <a:rPr sz="1800" i="1">
                            <a:solidFill>
                              <a:srgbClr val="000000"/>
                            </a:solidFill>
                            <a:latin typeface="Cambria Math" panose="02040503050406030204" pitchFamily="18" charset="0"/>
                          </a:rPr>
                        </m:ctrlPr>
                      </m:fPr>
                      <m:num>
                        <m:r>
                          <m:rPr>
                            <m:sty m:val="p"/>
                          </m:rPr>
                          <a:rPr sz="1800" i="1">
                            <a:solidFill>
                              <a:srgbClr val="000000"/>
                            </a:solidFill>
                            <a:latin typeface="Cambria Math" panose="02040503050406030204" pitchFamily="18" charset="0"/>
                          </a:rPr>
                          <m:t>d</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𝑢</m:t>
                            </m:r>
                          </m:e>
                          <m:sub>
                            <m:r>
                              <a:rPr sz="1800" i="1">
                                <a:solidFill>
                                  <a:srgbClr val="000000"/>
                                </a:solidFill>
                                <a:latin typeface="Cambria Math" panose="02040503050406030204" pitchFamily="18" charset="0"/>
                              </a:rPr>
                              <m:t>𝑧</m:t>
                            </m:r>
                          </m:sub>
                        </m:sSub>
                      </m:num>
                      <m:den>
                        <m:r>
                          <m:rPr>
                            <m:sty m:val="p"/>
                          </m:rPr>
                          <a:rPr sz="1800" i="1">
                            <a:solidFill>
                              <a:srgbClr val="000000"/>
                            </a:solidFill>
                            <a:latin typeface="Cambria Math" panose="02040503050406030204" pitchFamily="18" charset="0"/>
                          </a:rPr>
                          <m:t>d</m:t>
                        </m:r>
                        <m:r>
                          <a:rPr sz="1800" i="1">
                            <a:solidFill>
                              <a:srgbClr val="000000"/>
                            </a:solidFill>
                            <a:latin typeface="Cambria Math" panose="02040503050406030204" pitchFamily="18" charset="0"/>
                          </a:rPr>
                          <m:t>𝑡</m:t>
                        </m:r>
                      </m:den>
                    </m:f>
                    <m:r>
                      <a:rPr sz="1800" i="1">
                        <a:solidFill>
                          <a:srgbClr val="000000"/>
                        </a:solidFill>
                        <a:latin typeface="Cambria Math" panose="02040503050406030204" pitchFamily="18" charset="0"/>
                      </a:rPr>
                      <m:t>≈</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Sub>
                    <m:f>
                      <m:fPr>
                        <m:ctrlPr>
                          <a:rPr sz="1800" i="1">
                            <a:solidFill>
                              <a:srgbClr val="000000"/>
                            </a:solidFill>
                            <a:latin typeface="Cambria Math" panose="02040503050406030204" pitchFamily="18" charset="0"/>
                          </a:rPr>
                        </m:ctrlPr>
                      </m:fPr>
                      <m:num>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𝐸</m:t>
                            </m:r>
                          </m:e>
                          <m:sub>
                            <m:r>
                              <a:rPr sz="1800" i="1">
                                <a:solidFill>
                                  <a:srgbClr val="000000"/>
                                </a:solidFill>
                                <a:latin typeface="Cambria Math" panose="02040503050406030204" pitchFamily="18" charset="0"/>
                              </a:rPr>
                              <m:t>𝑧</m:t>
                            </m:r>
                          </m:sub>
                        </m:sSub>
                      </m:num>
                      <m:den>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𝐸</m:t>
                            </m:r>
                          </m:e>
                          <m:sub>
                            <m:r>
                              <a:rPr sz="1800" i="1">
                                <a:solidFill>
                                  <a:srgbClr val="000000"/>
                                </a:solidFill>
                                <a:latin typeface="Cambria Math" panose="02040503050406030204" pitchFamily="18" charset="0"/>
                              </a:rPr>
                              <m:t>0</m:t>
                            </m:r>
                          </m:sub>
                        </m:sSub>
                      </m:den>
                    </m:f>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r>
                          <a:rPr sz="1800" i="1">
                            <a:solidFill>
                              <a:srgbClr val="000000"/>
                            </a:solidFill>
                            <a:latin typeface="Cambria Math" panose="02040503050406030204" pitchFamily="18" charset="0"/>
                          </a:rPr>
                          <m:t>1</m:t>
                        </m:r>
                      </m:num>
                      <m:den>
                        <m:r>
                          <a:rPr sz="1800" i="1">
                            <a:solidFill>
                              <a:srgbClr val="000000"/>
                            </a:solidFill>
                            <a:latin typeface="Cambria Math" panose="02040503050406030204" pitchFamily="18" charset="0"/>
                          </a:rPr>
                          <m:t>4</m:t>
                        </m:r>
                      </m:den>
                    </m:f>
                    <m:sSubSup>
                      <m:sSubSupPr>
                        <m:ctrlPr>
                          <a:rPr sz="1800" i="1">
                            <a:solidFill>
                              <a:srgbClr val="000000"/>
                            </a:solidFill>
                            <a:latin typeface="Cambria Math" panose="02040503050406030204" pitchFamily="18" charset="0"/>
                          </a:rPr>
                        </m:ctrlPr>
                      </m:sSubSupPr>
                      <m:e>
                        <m:r>
                          <a:rPr sz="1800" i="1">
                            <a:solidFill>
                              <a:srgbClr val="000000"/>
                            </a:solidFill>
                            <a:latin typeface="Cambria Math" panose="02040503050406030204" pitchFamily="18" charset="0"/>
                          </a:rPr>
                          <m:t>𝑘</m:t>
                        </m:r>
                      </m:e>
                      <m:sub>
                        <m:r>
                          <m:rPr>
                            <m:sty m:val="p"/>
                          </m:rPr>
                          <a:rPr sz="1800" i="1">
                            <a:solidFill>
                              <a:srgbClr val="000000"/>
                            </a:solidFill>
                            <a:latin typeface="Cambria Math" panose="02040503050406030204" pitchFamily="18" charset="0"/>
                          </a:rPr>
                          <m:t>p</m:t>
                        </m:r>
                      </m:sub>
                      <m:sup>
                        <m:r>
                          <a:rPr sz="1800" i="1">
                            <a:solidFill>
                              <a:srgbClr val="000000"/>
                            </a:solidFill>
                            <a:latin typeface="Cambria Math" panose="02040503050406030204" pitchFamily="18" charset="0"/>
                          </a:rPr>
                          <m:t>4</m:t>
                        </m:r>
                      </m:sup>
                    </m:sSubSup>
                    <m:r>
                      <a:rPr sz="1800" i="1">
                        <a:solidFill>
                          <a:srgbClr val="000000"/>
                        </a:solidFill>
                        <a:latin typeface="Cambria Math" panose="02040503050406030204" pitchFamily="18" charset="0"/>
                      </a:rPr>
                      <m:t>𝑐</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𝜏</m:t>
                        </m:r>
                      </m:e>
                      <m:sub>
                        <m:r>
                          <m:rPr>
                            <m:sty m:val="p"/>
                          </m:rPr>
                          <a:rPr sz="1800" i="1">
                            <a:solidFill>
                              <a:srgbClr val="000000"/>
                            </a:solidFill>
                            <a:latin typeface="Cambria Math" panose="02040503050406030204" pitchFamily="18" charset="0"/>
                          </a:rPr>
                          <m:t>R</m:t>
                        </m:r>
                      </m:sub>
                    </m:sSub>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𝛾</m:t>
                        </m:r>
                      </m:e>
                      <m:sup>
                        <m:r>
                          <a:rPr sz="1800" i="1">
                            <a:solidFill>
                              <a:srgbClr val="000000"/>
                            </a:solidFill>
                            <a:latin typeface="Cambria Math" panose="02040503050406030204" pitchFamily="18" charset="0"/>
                          </a:rPr>
                          <m:t>2</m:t>
                        </m:r>
                      </m:sup>
                    </m:sSup>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𝑥</m:t>
                        </m:r>
                      </m:e>
                      <m:sup>
                        <m:r>
                          <a:rPr sz="1800" i="1">
                            <a:solidFill>
                              <a:srgbClr val="000000"/>
                            </a:solidFill>
                            <a:latin typeface="Cambria Math" panose="02040503050406030204" pitchFamily="18" charset="0"/>
                          </a:rPr>
                          <m:t>2</m:t>
                        </m:r>
                      </m:sup>
                    </m:sSup>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𝑦</m:t>
                        </m:r>
                      </m:e>
                      <m:sup>
                        <m:r>
                          <a:rPr sz="1800" i="1">
                            <a:solidFill>
                              <a:srgbClr val="000000"/>
                            </a:solidFill>
                            <a:latin typeface="Cambria Math" panose="02040503050406030204" pitchFamily="18" charset="0"/>
                          </a:rPr>
                          <m:t>2</m:t>
                        </m:r>
                      </m:sup>
                    </m:sSup>
                    <m:r>
                      <a:rPr sz="1800" i="1">
                        <a:solidFill>
                          <a:srgbClr val="000000"/>
                        </a:solidFill>
                        <a:latin typeface="Cambria Math" panose="02040503050406030204" pitchFamily="18" charset="0"/>
                      </a:rPr>
                      <m:t>)</m:t>
                    </m:r>
                  </m:oMath>
                </a14:m>
                <a:endParaRPr/>
              </a:p>
              <a:p>
                <a:pPr marL="1041400" lvl="1" indent="-584200" algn="l" defTabSz="825500">
                  <a:lnSpc>
                    <a:spcPct val="110000"/>
                  </a:lnSpc>
                  <a:spcBef>
                    <a:spcPts val="1800"/>
                  </a:spcBef>
                  <a:buClr>
                    <a:srgbClr val="D49956"/>
                  </a:buClr>
                  <a:buSzPct val="150000"/>
                  <a:buChar char="&gt;"/>
                  <a:defRPr sz="1500">
                    <a:solidFill>
                      <a:srgbClr val="000000"/>
                    </a:solidFill>
                    <a:latin typeface="Helvetica Neue Light"/>
                    <a:ea typeface="Helvetica Neue Light"/>
                    <a:cs typeface="Helvetica Neue Light"/>
                    <a:sym typeface="Helvetica Neue Light"/>
                  </a:defRPr>
                </a:pPr>
                <a14:m>
                  <m:oMath xmlns:m="http://schemas.openxmlformats.org/officeDocument/2006/math">
                    <m:f>
                      <m:fPr>
                        <m:ctrlPr>
                          <a:rPr sz="1800" i="1">
                            <a:solidFill>
                              <a:srgbClr val="000000"/>
                            </a:solidFill>
                            <a:latin typeface="Cambria Math" panose="02040503050406030204" pitchFamily="18" charset="0"/>
                          </a:rPr>
                        </m:ctrlPr>
                      </m:fPr>
                      <m:num>
                        <m:r>
                          <m:rPr>
                            <m:sty m:val="p"/>
                          </m:rPr>
                          <a:rPr sz="1800" i="1">
                            <a:solidFill>
                              <a:srgbClr val="000000"/>
                            </a:solidFill>
                            <a:latin typeface="Cambria Math" panose="02040503050406030204" pitchFamily="18" charset="0"/>
                          </a:rPr>
                          <m:t>d</m:t>
                        </m:r>
                        <m:r>
                          <a:rPr sz="1800" i="1">
                            <a:solidFill>
                              <a:srgbClr val="000000"/>
                            </a:solidFill>
                            <a:latin typeface="Cambria Math" panose="02040503050406030204" pitchFamily="18" charset="0"/>
                          </a:rPr>
                          <m:t>𝑥</m:t>
                        </m:r>
                      </m:num>
                      <m:den>
                        <m:r>
                          <m:rPr>
                            <m:sty m:val="p"/>
                          </m:rPr>
                          <a:rPr sz="1800" i="1">
                            <a:solidFill>
                              <a:srgbClr val="000000"/>
                            </a:solidFill>
                            <a:latin typeface="Cambria Math" panose="02040503050406030204" pitchFamily="18" charset="0"/>
                          </a:rPr>
                          <m:t>d</m:t>
                        </m:r>
                        <m:r>
                          <a:rPr sz="1800" i="1">
                            <a:solidFill>
                              <a:srgbClr val="000000"/>
                            </a:solidFill>
                            <a:latin typeface="Cambria Math" panose="02040503050406030204" pitchFamily="18" charset="0"/>
                          </a:rPr>
                          <m:t>𝑡</m:t>
                        </m:r>
                      </m:den>
                    </m:f>
                    <m:r>
                      <a:rPr sz="1800" i="1">
                        <a:solidFill>
                          <a:srgbClr val="000000"/>
                        </a:solidFill>
                        <a:latin typeface="Cambria Math" panose="02040503050406030204" pitchFamily="18" charset="0"/>
                      </a:rPr>
                      <m:t>≈</m:t>
                    </m:r>
                    <m:f>
                      <m:fPr>
                        <m:ctrlPr>
                          <a:rPr sz="1800" i="1">
                            <a:solidFill>
                              <a:srgbClr val="000000"/>
                            </a:solidFill>
                            <a:latin typeface="Cambria Math" panose="02040503050406030204" pitchFamily="18" charset="0"/>
                          </a:rPr>
                        </m:ctrlPr>
                      </m:fPr>
                      <m:num>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𝑢</m:t>
                            </m:r>
                          </m:e>
                          <m:sub>
                            <m:r>
                              <a:rPr sz="1800" i="1">
                                <a:solidFill>
                                  <a:srgbClr val="000000"/>
                                </a:solidFill>
                                <a:latin typeface="Cambria Math" panose="02040503050406030204" pitchFamily="18" charset="0"/>
                              </a:rPr>
                              <m:t>𝑥</m:t>
                            </m:r>
                          </m:sub>
                        </m:sSub>
                      </m:num>
                      <m:den>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𝑢</m:t>
                            </m:r>
                          </m:e>
                          <m:sub>
                            <m:r>
                              <a:rPr sz="1800" i="1">
                                <a:solidFill>
                                  <a:srgbClr val="000000"/>
                                </a:solidFill>
                                <a:latin typeface="Cambria Math" panose="02040503050406030204" pitchFamily="18" charset="0"/>
                              </a:rPr>
                              <m:t>𝑧</m:t>
                            </m:r>
                          </m:sub>
                        </m:sSub>
                      </m:den>
                    </m:f>
                    <m:r>
                      <a:rPr sz="1800" i="1">
                        <a:solidFill>
                          <a:srgbClr val="000000"/>
                        </a:solidFill>
                        <a:latin typeface="Cambria Math" panose="02040503050406030204" pitchFamily="18" charset="0"/>
                      </a:rPr>
                      <m:t>𝑐</m:t>
                    </m:r>
                  </m:oMath>
                </a14:m>
                <a:endParaRPr/>
              </a:p>
            </p:txBody>
          </p:sp>
        </mc:Choice>
        <mc:Fallback xmlns="">
          <p:sp>
            <p:nvSpPr>
              <p:cNvPr id="217" name="Transverse intra-beam wakefield (G. Stupakov):…"/>
              <p:cNvSpPr txBox="1">
                <a:spLocks noRot="1" noChangeAspect="1" noMove="1" noResize="1" noEditPoints="1" noAdjustHandles="1" noChangeArrowheads="1" noChangeShapeType="1" noTextEdit="1"/>
              </p:cNvSpPr>
              <p:nvPr/>
            </p:nvSpPr>
            <p:spPr>
              <a:xfrm>
                <a:off x="949117" y="6379940"/>
                <a:ext cx="7434317" cy="5383051"/>
              </a:xfrm>
              <a:prstGeom prst="rect">
                <a:avLst/>
              </a:prstGeom>
              <a:blipFill>
                <a:blip r:embed="rId8"/>
                <a:stretch>
                  <a:fillRect l="-2389" r="-1706"/>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8" name=": beam location.…"/>
              <p:cNvSpPr txBox="1"/>
              <p:nvPr/>
            </p:nvSpPr>
            <p:spPr>
              <a:xfrm>
                <a:off x="17970306" y="6690739"/>
                <a:ext cx="5359986" cy="4761454"/>
              </a:xfrm>
              <a:prstGeom prst="rect">
                <a:avLst/>
              </a:prstGeom>
              <a:ln w="12700">
                <a:solidFill>
                  <a:schemeClr val="accent1">
                    <a:hueOff val="114395"/>
                    <a:lumOff val="-24975"/>
                  </a:schemeClr>
                </a:solidFill>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l">
                  <a:defRPr sz="2000"/>
                </a:pPr>
                <a14:m>
                  <m:oMath xmlns:m="http://schemas.openxmlformats.org/officeDocument/2006/math">
                    <m:r>
                      <a:rPr sz="2700" i="1">
                        <a:solidFill>
                          <a:srgbClr val="5E5E5E"/>
                        </a:solidFill>
                        <a:latin typeface="Cambria Math" panose="02040503050406030204" pitchFamily="18" charset="0"/>
                      </a:rPr>
                      <m:t>𝑠</m:t>
                    </m:r>
                  </m:oMath>
                </a14:m>
                <a:r>
                  <a:rPr>
                    <a:latin typeface="Helvetica Neue Light"/>
                    <a:ea typeface="Helvetica Neue Light"/>
                    <a:cs typeface="Helvetica Neue Light"/>
                    <a:sym typeface="Helvetica Neue Light"/>
                  </a:rPr>
                  <a:t>: beam location.</a:t>
                </a:r>
              </a:p>
              <a:p>
                <a:pPr algn="l">
                  <a:defRPr sz="2000"/>
                </a:pPr>
                <a14:m>
                  <m:oMath xmlns:m="http://schemas.openxmlformats.org/officeDocument/2006/math">
                    <m:sSup>
                      <m:sSupPr>
                        <m:ctrlPr>
                          <a:rPr sz="2350" i="1">
                            <a:solidFill>
                              <a:srgbClr val="5E5E5E"/>
                            </a:solidFill>
                            <a:latin typeface="Cambria Math" panose="02040503050406030204" pitchFamily="18" charset="0"/>
                          </a:rPr>
                        </m:ctrlPr>
                      </m:sSupPr>
                      <m:e>
                        <m:r>
                          <a:rPr sz="2350" i="1">
                            <a:solidFill>
                              <a:srgbClr val="5E5E5E"/>
                            </a:solidFill>
                            <a:latin typeface="Cambria Math" panose="02040503050406030204" pitchFamily="18" charset="0"/>
                          </a:rPr>
                          <m:t>𝜉</m:t>
                        </m:r>
                      </m:e>
                      <m:sup>
                        <m:r>
                          <a:rPr sz="2350" i="1">
                            <a:solidFill>
                              <a:srgbClr val="5E5E5E"/>
                            </a:solidFill>
                            <a:latin typeface="Cambria Math" panose="02040503050406030204" pitchFamily="18" charset="0"/>
                          </a:rPr>
                          <m:t>′</m:t>
                        </m:r>
                      </m:sup>
                    </m:sSup>
                  </m:oMath>
                </a14:m>
                <a:r>
                  <a:rPr>
                    <a:latin typeface="Helvetica Neue Light"/>
                    <a:ea typeface="Helvetica Neue Light"/>
                    <a:cs typeface="Helvetica Neue Light"/>
                    <a:sym typeface="Helvetica Neue Light"/>
                  </a:rPr>
                  <a:t>: long. coordinate of driving particle.</a:t>
                </a:r>
              </a:p>
              <a:p>
                <a:pPr algn="l">
                  <a:defRPr sz="2000"/>
                </a:pPr>
                <a14:m>
                  <m:oMath xmlns:m="http://schemas.openxmlformats.org/officeDocument/2006/math">
                    <m:r>
                      <a:rPr sz="2650" i="1">
                        <a:solidFill>
                          <a:srgbClr val="5E5E5E"/>
                        </a:solidFill>
                        <a:latin typeface="Cambria Math" panose="02040503050406030204" pitchFamily="18" charset="0"/>
                      </a:rPr>
                      <m:t>𝜉</m:t>
                    </m:r>
                  </m:oMath>
                </a14:m>
                <a:r>
                  <a:rPr>
                    <a:latin typeface="Helvetica Neue Light"/>
                    <a:ea typeface="Helvetica Neue Light"/>
                    <a:cs typeface="Helvetica Neue Light"/>
                    <a:sym typeface="Helvetica Neue Light"/>
                  </a:rPr>
                  <a:t>: long. coordinate of reference particle.</a:t>
                </a:r>
              </a:p>
              <a:p>
                <a:pPr algn="l">
                  <a:defRPr sz="2000"/>
                </a:pPr>
                <a14:m>
                  <m:oMath xmlns:m="http://schemas.openxmlformats.org/officeDocument/2006/math">
                    <m:sSub>
                      <m:sSubPr>
                        <m:ctrlPr>
                          <a:rPr sz="2550" i="1">
                            <a:solidFill>
                              <a:srgbClr val="5E5E5E"/>
                            </a:solidFill>
                            <a:latin typeface="Cambria Math" panose="02040503050406030204" pitchFamily="18" charset="0"/>
                          </a:rPr>
                        </m:ctrlPr>
                      </m:sSubPr>
                      <m:e>
                        <m:r>
                          <a:rPr sz="2550" i="1">
                            <a:solidFill>
                              <a:srgbClr val="5E5E5E"/>
                            </a:solidFill>
                            <a:latin typeface="Cambria Math" panose="02040503050406030204" pitchFamily="18" charset="0"/>
                          </a:rPr>
                          <m:t>𝜉</m:t>
                        </m:r>
                      </m:e>
                      <m:sub>
                        <m:r>
                          <m:rPr>
                            <m:sty m:val="p"/>
                          </m:rPr>
                          <a:rPr sz="2550" i="1">
                            <a:solidFill>
                              <a:srgbClr val="5E5E5E"/>
                            </a:solidFill>
                            <a:latin typeface="Cambria Math" panose="02040503050406030204" pitchFamily="18" charset="0"/>
                          </a:rPr>
                          <m:t>H</m:t>
                        </m:r>
                      </m:sub>
                    </m:sSub>
                  </m:oMath>
                </a14:m>
                <a:r>
                  <a:rPr>
                    <a:latin typeface="Helvetica Neue Light"/>
                    <a:ea typeface="Helvetica Neue Light"/>
                    <a:cs typeface="Helvetica Neue Light"/>
                    <a:sym typeface="Helvetica Neue Light"/>
                  </a:rPr>
                  <a:t>: long. coordinate of beam head.</a:t>
                </a:r>
              </a:p>
              <a:p>
                <a:pPr algn="l">
                  <a:defRPr sz="2000"/>
                </a:pPr>
                <a14:m>
                  <m:oMath xmlns:m="http://schemas.openxmlformats.org/officeDocument/2006/math">
                    <m:r>
                      <a:rPr sz="2550" i="1">
                        <a:solidFill>
                          <a:srgbClr val="5E5E5E"/>
                        </a:solidFill>
                        <a:latin typeface="Cambria Math" panose="02040503050406030204" pitchFamily="18" charset="0"/>
                      </a:rPr>
                      <m:t>𝛼</m:t>
                    </m:r>
                  </m:oMath>
                </a14:m>
                <a:r>
                  <a:rPr>
                    <a:latin typeface="Helvetica Neue Light"/>
                    <a:ea typeface="Helvetica Neue Light"/>
                    <a:cs typeface="Helvetica Neue Light"/>
                    <a:sym typeface="Helvetica Neue Light"/>
                  </a:rPr>
                  <a:t>: numerical factor ~1.</a:t>
                </a:r>
              </a:p>
              <a:p>
                <a:pPr algn="l">
                  <a:defRPr sz="2000"/>
                </a:pPr>
                <a14:m>
                  <m:oMath xmlns:m="http://schemas.openxmlformats.org/officeDocument/2006/math">
                    <m:sSubSup>
                      <m:sSubSupPr>
                        <m:ctrlPr>
                          <a:rPr sz="2550" i="1">
                            <a:solidFill>
                              <a:srgbClr val="5E5E5E"/>
                            </a:solidFill>
                            <a:latin typeface="Cambria Math" panose="02040503050406030204" pitchFamily="18" charset="0"/>
                          </a:rPr>
                        </m:ctrlPr>
                      </m:sSubSupPr>
                      <m:e>
                        <m:r>
                          <a:rPr sz="2550" i="1">
                            <a:solidFill>
                              <a:srgbClr val="5E5E5E"/>
                            </a:solidFill>
                            <a:latin typeface="Cambria Math" panose="02040503050406030204" pitchFamily="18" charset="0"/>
                          </a:rPr>
                          <m:t>𝑘</m:t>
                        </m:r>
                      </m:e>
                      <m:sub>
                        <m:r>
                          <m:rPr>
                            <m:sty m:val="p"/>
                          </m:rPr>
                          <a:rPr sz="2550" i="1">
                            <a:solidFill>
                              <a:srgbClr val="5E5E5E"/>
                            </a:solidFill>
                            <a:latin typeface="Cambria Math" panose="02040503050406030204" pitchFamily="18" charset="0"/>
                          </a:rPr>
                          <m:t>p</m:t>
                        </m:r>
                      </m:sub>
                      <m:sup>
                        <m:r>
                          <a:rPr sz="2550" i="1">
                            <a:solidFill>
                              <a:srgbClr val="5E5E5E"/>
                            </a:solidFill>
                            <a:latin typeface="Cambria Math" panose="02040503050406030204" pitchFamily="18" charset="0"/>
                          </a:rPr>
                          <m:t>−</m:t>
                        </m:r>
                        <m:r>
                          <a:rPr sz="2550" i="1">
                            <a:solidFill>
                              <a:srgbClr val="5E5E5E"/>
                            </a:solidFill>
                            <a:latin typeface="Cambria Math" panose="02040503050406030204" pitchFamily="18" charset="0"/>
                          </a:rPr>
                          <m:t>1</m:t>
                        </m:r>
                      </m:sup>
                    </m:sSubSup>
                  </m:oMath>
                </a14:m>
                <a:r>
                  <a:rPr>
                    <a:latin typeface="Helvetica Neue Light"/>
                    <a:ea typeface="Helvetica Neue Light"/>
                    <a:cs typeface="Helvetica Neue Light"/>
                    <a:sym typeface="Helvetica Neue Light"/>
                  </a:rPr>
                  <a:t>: plasma skin depth.</a:t>
                </a:r>
              </a:p>
              <a:p>
                <a:pPr algn="l">
                  <a:defRPr sz="2000"/>
                </a:pPr>
                <a14:m>
                  <m:oMath xmlns:m="http://schemas.openxmlformats.org/officeDocument/2006/math">
                    <m:r>
                      <m:rPr>
                        <m:sty m:val="p"/>
                      </m:rPr>
                      <a:rPr sz="2500" i="1">
                        <a:solidFill>
                          <a:srgbClr val="5E5E5E"/>
                        </a:solidFill>
                        <a:latin typeface="Cambria Math" panose="02040503050406030204" pitchFamily="18" charset="0"/>
                      </a:rPr>
                      <m:t>Θ</m:t>
                    </m:r>
                    <m:r>
                      <a:rPr sz="2500" i="1">
                        <a:solidFill>
                          <a:srgbClr val="5E5E5E"/>
                        </a:solidFill>
                        <a:latin typeface="Cambria Math" panose="02040503050406030204" pitchFamily="18" charset="0"/>
                      </a:rPr>
                      <m:t>(</m:t>
                    </m:r>
                    <m:r>
                      <a:rPr sz="2500" i="1">
                        <a:solidFill>
                          <a:srgbClr val="5E5E5E"/>
                        </a:solidFill>
                        <a:latin typeface="Cambria Math" panose="02040503050406030204" pitchFamily="18" charset="0"/>
                      </a:rPr>
                      <m:t>𝜉</m:t>
                    </m:r>
                    <m:r>
                      <a:rPr sz="2500" i="1">
                        <a:solidFill>
                          <a:srgbClr val="5E5E5E"/>
                        </a:solidFill>
                        <a:latin typeface="Cambria Math" panose="02040503050406030204" pitchFamily="18" charset="0"/>
                      </a:rPr>
                      <m:t>)</m:t>
                    </m:r>
                  </m:oMath>
                </a14:m>
                <a:r>
                  <a:rPr>
                    <a:latin typeface="Helvetica Neue Light"/>
                    <a:ea typeface="Helvetica Neue Light"/>
                    <a:cs typeface="Helvetica Neue Light"/>
                    <a:sym typeface="Helvetica Neue Light"/>
                  </a:rPr>
                  <a:t>: Heaviside step function.</a:t>
                </a:r>
              </a:p>
              <a:p>
                <a:pPr algn="l">
                  <a:defRPr sz="2000"/>
                </a:pPr>
                <a14:m>
                  <m:oMath xmlns:m="http://schemas.openxmlformats.org/officeDocument/2006/math">
                    <m:r>
                      <a:rPr sz="2450" i="1">
                        <a:solidFill>
                          <a:srgbClr val="5E5E5E"/>
                        </a:solidFill>
                        <a:latin typeface="Cambria Math" panose="02040503050406030204" pitchFamily="18" charset="0"/>
                      </a:rPr>
                      <m:t>𝜆</m:t>
                    </m:r>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𝜉</m:t>
                    </m:r>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𝑠</m:t>
                    </m:r>
                    <m:r>
                      <a:rPr sz="2450" i="1">
                        <a:solidFill>
                          <a:srgbClr val="5E5E5E"/>
                        </a:solidFill>
                        <a:latin typeface="Cambria Math" panose="02040503050406030204" pitchFamily="18" charset="0"/>
                      </a:rPr>
                      <m:t>)</m:t>
                    </m:r>
                  </m:oMath>
                </a14:m>
                <a:r>
                  <a:rPr>
                    <a:latin typeface="Helvetica Neue Light"/>
                    <a:ea typeface="Helvetica Neue Light"/>
                    <a:cs typeface="Helvetica Neue Light"/>
                    <a:sym typeface="Helvetica Neue Light"/>
                  </a:rPr>
                  <a:t>: long. beam number density.</a:t>
                </a:r>
              </a:p>
              <a:p>
                <a:pPr algn="l">
                  <a:defRPr sz="2000"/>
                </a:pPr>
                <a14:m>
                  <m:oMath xmlns:m="http://schemas.openxmlformats.org/officeDocument/2006/math">
                    <m:r>
                      <a:rPr sz="2400" i="1">
                        <a:solidFill>
                          <a:srgbClr val="5E5E5E"/>
                        </a:solidFill>
                        <a:latin typeface="Cambria Math" panose="02040503050406030204" pitchFamily="18" charset="0"/>
                      </a:rPr>
                      <m:t>𝑥</m:t>
                    </m:r>
                    <m:r>
                      <a:rPr sz="2400" i="1">
                        <a:solidFill>
                          <a:srgbClr val="5E5E5E"/>
                        </a:solidFill>
                        <a:latin typeface="Cambria Math" panose="02040503050406030204" pitchFamily="18" charset="0"/>
                      </a:rPr>
                      <m:t>(</m:t>
                    </m:r>
                    <m:r>
                      <a:rPr sz="2400" i="1">
                        <a:solidFill>
                          <a:srgbClr val="5E5E5E"/>
                        </a:solidFill>
                        <a:latin typeface="Cambria Math" panose="02040503050406030204" pitchFamily="18" charset="0"/>
                      </a:rPr>
                      <m:t>𝜉</m:t>
                    </m:r>
                    <m:r>
                      <a:rPr sz="2400" i="1">
                        <a:solidFill>
                          <a:srgbClr val="5E5E5E"/>
                        </a:solidFill>
                        <a:latin typeface="Cambria Math" panose="02040503050406030204" pitchFamily="18" charset="0"/>
                      </a:rPr>
                      <m:t>,</m:t>
                    </m:r>
                    <m:r>
                      <a:rPr sz="2400" i="1">
                        <a:solidFill>
                          <a:srgbClr val="5E5E5E"/>
                        </a:solidFill>
                        <a:latin typeface="Cambria Math" panose="02040503050406030204" pitchFamily="18" charset="0"/>
                      </a:rPr>
                      <m:t>𝑠</m:t>
                    </m:r>
                    <m:r>
                      <a:rPr sz="2400" i="1">
                        <a:solidFill>
                          <a:srgbClr val="5E5E5E"/>
                        </a:solidFill>
                        <a:latin typeface="Cambria Math" panose="02040503050406030204" pitchFamily="18" charset="0"/>
                      </a:rPr>
                      <m:t>)</m:t>
                    </m:r>
                  </m:oMath>
                </a14:m>
                <a:r>
                  <a:rPr>
                    <a:latin typeface="Helvetica Neue Light"/>
                    <a:ea typeface="Helvetica Neue Light"/>
                    <a:cs typeface="Helvetica Neue Light"/>
                    <a:sym typeface="Helvetica Neue Light"/>
                  </a:rPr>
                  <a:t>: particle transverse offset.</a:t>
                </a:r>
              </a:p>
              <a:p>
                <a:pPr algn="l">
                  <a:defRPr sz="2000"/>
                </a:pPr>
                <a14:m>
                  <m:oMath xmlns:m="http://schemas.openxmlformats.org/officeDocument/2006/math">
                    <m:r>
                      <a:rPr sz="2450" i="1">
                        <a:solidFill>
                          <a:srgbClr val="5E5E5E"/>
                        </a:solidFill>
                        <a:latin typeface="Cambria Math" panose="02040503050406030204" pitchFamily="18" charset="0"/>
                      </a:rPr>
                      <m:t>𝐮</m:t>
                    </m:r>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𝜉</m:t>
                    </m:r>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𝑠</m:t>
                    </m:r>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𝐩</m:t>
                    </m:r>
                    <m:r>
                      <a:rPr sz="2450" i="1">
                        <a:solidFill>
                          <a:srgbClr val="5E5E5E"/>
                        </a:solidFill>
                        <a:latin typeface="Cambria Math" panose="02040503050406030204" pitchFamily="18" charset="0"/>
                      </a:rPr>
                      <m:t>/</m:t>
                    </m:r>
                    <m:sSub>
                      <m:sSubPr>
                        <m:ctrlPr>
                          <a:rPr sz="2450" i="1">
                            <a:solidFill>
                              <a:srgbClr val="5E5E5E"/>
                            </a:solidFill>
                            <a:latin typeface="Cambria Math" panose="02040503050406030204" pitchFamily="18" charset="0"/>
                          </a:rPr>
                        </m:ctrlPr>
                      </m:sSubPr>
                      <m:e>
                        <m:r>
                          <a:rPr sz="2450" i="1">
                            <a:solidFill>
                              <a:srgbClr val="5E5E5E"/>
                            </a:solidFill>
                            <a:latin typeface="Cambria Math" panose="02040503050406030204" pitchFamily="18" charset="0"/>
                          </a:rPr>
                          <m:t>𝑚</m:t>
                        </m:r>
                      </m:e>
                      <m:sub>
                        <m:r>
                          <m:rPr>
                            <m:sty m:val="p"/>
                          </m:rPr>
                          <a:rPr sz="2450" i="1">
                            <a:solidFill>
                              <a:srgbClr val="5E5E5E"/>
                            </a:solidFill>
                            <a:latin typeface="Cambria Math" panose="02040503050406030204" pitchFamily="18" charset="0"/>
                          </a:rPr>
                          <m:t>e</m:t>
                        </m:r>
                      </m:sub>
                    </m:sSub>
                    <m:r>
                      <a:rPr sz="2450" i="1">
                        <a:solidFill>
                          <a:srgbClr val="5E5E5E"/>
                        </a:solidFill>
                        <a:latin typeface="Cambria Math" panose="02040503050406030204" pitchFamily="18" charset="0"/>
                      </a:rPr>
                      <m:t>𝑐</m:t>
                    </m:r>
                  </m:oMath>
                </a14:m>
                <a:r>
                  <a:rPr>
                    <a:latin typeface="Helvetica Neue Light"/>
                    <a:ea typeface="Helvetica Neue Light"/>
                    <a:cs typeface="Helvetica Neue Light"/>
                    <a:sym typeface="Helvetica Neue Light"/>
                  </a:rPr>
                  <a:t>: normalised </a:t>
                </a:r>
                <a14:m>
                  <m:oMath xmlns:m="http://schemas.openxmlformats.org/officeDocument/2006/math">
                    <m:sSup>
                      <m:sSupPr>
                        <m:ctrlPr>
                          <a:rPr sz="2600" i="1">
                            <a:solidFill>
                              <a:srgbClr val="5E5E5E"/>
                            </a:solidFill>
                            <a:latin typeface="Cambria Math" panose="02040503050406030204" pitchFamily="18" charset="0"/>
                          </a:rPr>
                        </m:ctrlPr>
                      </m:sSupPr>
                      <m:e>
                        <m:r>
                          <m:rPr>
                            <m:sty m:val="p"/>
                          </m:rPr>
                          <a:rPr sz="2600" i="1">
                            <a:solidFill>
                              <a:srgbClr val="5E5E5E"/>
                            </a:solidFill>
                            <a:latin typeface="Cambria Math" panose="02040503050406030204" pitchFamily="18" charset="0"/>
                          </a:rPr>
                          <m:t>e</m:t>
                        </m:r>
                      </m:e>
                      <m:sup>
                        <m:r>
                          <a:rPr sz="2600" i="1">
                            <a:solidFill>
                              <a:srgbClr val="5E5E5E"/>
                            </a:solidFill>
                            <a:latin typeface="Cambria Math" panose="02040503050406030204" pitchFamily="18" charset="0"/>
                          </a:rPr>
                          <m:t>−</m:t>
                        </m:r>
                      </m:sup>
                    </m:sSup>
                  </m:oMath>
                </a14:m>
                <a:r>
                  <a:rPr>
                    <a:latin typeface="Helvetica Neue Light"/>
                    <a:ea typeface="Helvetica Neue Light"/>
                    <a:cs typeface="Helvetica Neue Light"/>
                    <a:sym typeface="Helvetica Neue Light"/>
                  </a:rPr>
                  <a:t> momentum.</a:t>
                </a:r>
              </a:p>
              <a:p>
                <a:pPr algn="l">
                  <a:defRPr sz="2000"/>
                </a:pPr>
                <a14:m>
                  <m:oMathPara xmlns:m="http://schemas.openxmlformats.org/officeDocument/2006/math">
                    <m:oMathParaPr>
                      <m:jc m:val="left"/>
                    </m:oMathParaPr>
                    <m:oMath xmlns:m="http://schemas.openxmlformats.org/officeDocument/2006/math">
                      <m:sSub>
                        <m:sSubPr>
                          <m:ctrlPr>
                            <a:rPr sz="2450" i="1">
                              <a:solidFill>
                                <a:srgbClr val="5E5E5E"/>
                              </a:solidFill>
                              <a:latin typeface="Cambria Math" panose="02040503050406030204" pitchFamily="18" charset="0"/>
                            </a:rPr>
                          </m:ctrlPr>
                        </m:sSubPr>
                        <m:e>
                          <m:r>
                            <a:rPr sz="2450" i="1">
                              <a:solidFill>
                                <a:srgbClr val="5E5E5E"/>
                              </a:solidFill>
                              <a:latin typeface="Cambria Math" panose="02040503050406030204" pitchFamily="18" charset="0"/>
                            </a:rPr>
                            <m:t>𝜏</m:t>
                          </m:r>
                        </m:e>
                        <m:sub>
                          <m:r>
                            <m:rPr>
                              <m:sty m:val="p"/>
                            </m:rPr>
                            <a:rPr sz="2450" i="1">
                              <a:solidFill>
                                <a:srgbClr val="5E5E5E"/>
                              </a:solidFill>
                              <a:latin typeface="Cambria Math" panose="02040503050406030204" pitchFamily="18" charset="0"/>
                            </a:rPr>
                            <m:t>R</m:t>
                          </m:r>
                        </m:sub>
                      </m:sSub>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2</m:t>
                      </m:r>
                      <m:sSub>
                        <m:sSubPr>
                          <m:ctrlPr>
                            <a:rPr sz="2450" i="1">
                              <a:solidFill>
                                <a:srgbClr val="5E5E5E"/>
                              </a:solidFill>
                              <a:latin typeface="Cambria Math" panose="02040503050406030204" pitchFamily="18" charset="0"/>
                            </a:rPr>
                          </m:ctrlPr>
                        </m:sSubPr>
                        <m:e>
                          <m:r>
                            <a:rPr sz="2450" i="1">
                              <a:solidFill>
                                <a:srgbClr val="5E5E5E"/>
                              </a:solidFill>
                              <a:latin typeface="Cambria Math" panose="02040503050406030204" pitchFamily="18" charset="0"/>
                            </a:rPr>
                            <m:t>𝑟</m:t>
                          </m:r>
                        </m:e>
                        <m:sub>
                          <m:r>
                            <m:rPr>
                              <m:sty m:val="p"/>
                            </m:rPr>
                            <a:rPr sz="2450" i="1">
                              <a:solidFill>
                                <a:srgbClr val="5E5E5E"/>
                              </a:solidFill>
                              <a:latin typeface="Cambria Math" panose="02040503050406030204" pitchFamily="18" charset="0"/>
                            </a:rPr>
                            <m:t>e</m:t>
                          </m:r>
                        </m:sub>
                      </m:sSub>
                      <m:r>
                        <a:rPr sz="2450" i="1">
                          <a:solidFill>
                            <a:srgbClr val="5E5E5E"/>
                          </a:solidFill>
                          <a:latin typeface="Cambria Math" panose="02040503050406030204" pitchFamily="18" charset="0"/>
                        </a:rPr>
                        <m:t>/</m:t>
                      </m:r>
                      <m:r>
                        <a:rPr sz="2450" i="1">
                          <a:solidFill>
                            <a:srgbClr val="5E5E5E"/>
                          </a:solidFill>
                          <a:latin typeface="Cambria Math" panose="02040503050406030204" pitchFamily="18" charset="0"/>
                        </a:rPr>
                        <m:t>3</m:t>
                      </m:r>
                      <m:r>
                        <a:rPr sz="2450" i="1">
                          <a:solidFill>
                            <a:srgbClr val="5E5E5E"/>
                          </a:solidFill>
                          <a:latin typeface="Cambria Math" panose="02040503050406030204" pitchFamily="18" charset="0"/>
                        </a:rPr>
                        <m:t>𝑐</m:t>
                      </m:r>
                    </m:oMath>
                  </m:oMathPara>
                </a14:m>
                <a:endParaRPr>
                  <a:latin typeface="Helvetica Neue Light"/>
                  <a:ea typeface="Helvetica Neue Light"/>
                  <a:cs typeface="Helvetica Neue Light"/>
                  <a:sym typeface="Helvetica Neue Light"/>
                </a:endParaRPr>
              </a:p>
              <a:p>
                <a:pPr algn="l">
                  <a:defRPr sz="2000"/>
                </a:pPr>
                <a14:m>
                  <m:oMath xmlns:m="http://schemas.openxmlformats.org/officeDocument/2006/math">
                    <m:sSub>
                      <m:sSubPr>
                        <m:ctrlPr>
                          <a:rPr sz="2400" i="1">
                            <a:solidFill>
                              <a:srgbClr val="5E5E5E"/>
                            </a:solidFill>
                            <a:latin typeface="Cambria Math" panose="02040503050406030204" pitchFamily="18" charset="0"/>
                          </a:rPr>
                        </m:ctrlPr>
                      </m:sSubPr>
                      <m:e>
                        <m:r>
                          <a:rPr sz="2400" i="1">
                            <a:solidFill>
                              <a:srgbClr val="5E5E5E"/>
                            </a:solidFill>
                            <a:latin typeface="Cambria Math" panose="02040503050406030204" pitchFamily="18" charset="0"/>
                          </a:rPr>
                          <m:t>𝐸</m:t>
                        </m:r>
                      </m:e>
                      <m:sub>
                        <m:r>
                          <a:rPr sz="2400" i="1">
                            <a:solidFill>
                              <a:srgbClr val="5E5E5E"/>
                            </a:solidFill>
                            <a:latin typeface="Cambria Math" panose="02040503050406030204" pitchFamily="18" charset="0"/>
                          </a:rPr>
                          <m:t>0</m:t>
                        </m:r>
                      </m:sub>
                    </m:sSub>
                    <m:r>
                      <a:rPr sz="2400" i="1">
                        <a:solidFill>
                          <a:srgbClr val="5E5E5E"/>
                        </a:solidFill>
                        <a:latin typeface="Cambria Math" panose="02040503050406030204" pitchFamily="18" charset="0"/>
                      </a:rPr>
                      <m:t>=</m:t>
                    </m:r>
                    <m:sSub>
                      <m:sSubPr>
                        <m:ctrlPr>
                          <a:rPr sz="2400" i="1">
                            <a:solidFill>
                              <a:srgbClr val="5E5E5E"/>
                            </a:solidFill>
                            <a:latin typeface="Cambria Math" panose="02040503050406030204" pitchFamily="18" charset="0"/>
                          </a:rPr>
                        </m:ctrlPr>
                      </m:sSubPr>
                      <m:e>
                        <m:r>
                          <a:rPr sz="2400" i="1">
                            <a:solidFill>
                              <a:srgbClr val="5E5E5E"/>
                            </a:solidFill>
                            <a:latin typeface="Cambria Math" panose="02040503050406030204" pitchFamily="18" charset="0"/>
                          </a:rPr>
                          <m:t>𝑚</m:t>
                        </m:r>
                      </m:e>
                      <m:sub>
                        <m:r>
                          <m:rPr>
                            <m:sty m:val="p"/>
                          </m:rPr>
                          <a:rPr sz="2400" i="1">
                            <a:solidFill>
                              <a:srgbClr val="5E5E5E"/>
                            </a:solidFill>
                            <a:latin typeface="Cambria Math" panose="02040503050406030204" pitchFamily="18" charset="0"/>
                          </a:rPr>
                          <m:t>e</m:t>
                        </m:r>
                      </m:sub>
                    </m:sSub>
                    <m:r>
                      <a:rPr sz="2400" i="1">
                        <a:solidFill>
                          <a:srgbClr val="5E5E5E"/>
                        </a:solidFill>
                        <a:latin typeface="Cambria Math" panose="02040503050406030204" pitchFamily="18" charset="0"/>
                      </a:rPr>
                      <m:t>𝑐</m:t>
                    </m:r>
                    <m:sSub>
                      <m:sSubPr>
                        <m:ctrlPr>
                          <a:rPr sz="2400" i="1">
                            <a:solidFill>
                              <a:srgbClr val="5E5E5E"/>
                            </a:solidFill>
                            <a:latin typeface="Cambria Math" panose="02040503050406030204" pitchFamily="18" charset="0"/>
                          </a:rPr>
                        </m:ctrlPr>
                      </m:sSubPr>
                      <m:e>
                        <m:r>
                          <a:rPr sz="2400" i="1">
                            <a:solidFill>
                              <a:srgbClr val="5E5E5E"/>
                            </a:solidFill>
                            <a:latin typeface="Cambria Math" panose="02040503050406030204" pitchFamily="18" charset="0"/>
                          </a:rPr>
                          <m:t>𝜔</m:t>
                        </m:r>
                      </m:e>
                      <m:sub>
                        <m:r>
                          <m:rPr>
                            <m:sty m:val="p"/>
                          </m:rPr>
                          <a:rPr sz="2400" i="1">
                            <a:solidFill>
                              <a:srgbClr val="5E5E5E"/>
                            </a:solidFill>
                            <a:latin typeface="Cambria Math" panose="02040503050406030204" pitchFamily="18" charset="0"/>
                          </a:rPr>
                          <m:t>p</m:t>
                        </m:r>
                      </m:sub>
                    </m:sSub>
                    <m:r>
                      <a:rPr sz="2400" i="1">
                        <a:solidFill>
                          <a:srgbClr val="5E5E5E"/>
                        </a:solidFill>
                        <a:latin typeface="Cambria Math" panose="02040503050406030204" pitchFamily="18" charset="0"/>
                      </a:rPr>
                      <m:t>/</m:t>
                    </m:r>
                    <m:r>
                      <a:rPr sz="2400" i="1">
                        <a:solidFill>
                          <a:srgbClr val="5E5E5E"/>
                        </a:solidFill>
                        <a:latin typeface="Cambria Math" panose="02040503050406030204" pitchFamily="18" charset="0"/>
                      </a:rPr>
                      <m:t>𝑒</m:t>
                    </m:r>
                  </m:oMath>
                </a14:m>
                <a:r>
                  <a:rPr>
                    <a:latin typeface="Helvetica Neue Light"/>
                    <a:ea typeface="Helvetica Neue Light"/>
                    <a:cs typeface="Helvetica Neue Light"/>
                    <a:sym typeface="Helvetica Neue Light"/>
                  </a:rPr>
                  <a:t>: wavebreaking field.</a:t>
                </a:r>
              </a:p>
            </p:txBody>
          </p:sp>
        </mc:Choice>
        <mc:Fallback xmlns="">
          <p:sp>
            <p:nvSpPr>
              <p:cNvPr id="218" name=": beam location.…"/>
              <p:cNvSpPr txBox="1">
                <a:spLocks noRot="1" noChangeAspect="1" noMove="1" noResize="1" noEditPoints="1" noAdjustHandles="1" noChangeArrowheads="1" noChangeShapeType="1" noTextEdit="1"/>
              </p:cNvSpPr>
              <p:nvPr/>
            </p:nvSpPr>
            <p:spPr>
              <a:xfrm>
                <a:off x="17970306" y="6690739"/>
                <a:ext cx="5359986" cy="4761454"/>
              </a:xfrm>
              <a:prstGeom prst="rect">
                <a:avLst/>
              </a:prstGeom>
              <a:blipFill>
                <a:blip r:embed="rId9"/>
                <a:stretch>
                  <a:fillRect l="-1887" t="-1326" b="-3183"/>
                </a:stretch>
              </a:blipFill>
              <a:ln w="12700">
                <a:solidFill>
                  <a:schemeClr val="accent1">
                    <a:hueOff val="114395"/>
                    <a:lumOff val="-2497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221"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22"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23"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224" name="Ion motio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Ion motion</a:t>
            </a:r>
          </a:p>
        </p:txBody>
      </p:sp>
      <p:sp>
        <p:nvSpPr>
          <p:cNvPr id="225" name="Simplified model for non-relativistic ion motion"/>
          <p:cNvSpPr txBox="1"/>
          <p:nvPr/>
        </p:nvSpPr>
        <p:spPr>
          <a:xfrm>
            <a:off x="758586" y="2071462"/>
            <a:ext cx="11225305"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Simplified model for non-relativistic ion motion</a:t>
            </a:r>
          </a:p>
        </p:txBody>
      </p:sp>
      <mc:AlternateContent xmlns:mc="http://schemas.openxmlformats.org/markup-compatibility/2006" xmlns:a14="http://schemas.microsoft.com/office/drawing/2010/main">
        <mc:Choice Requires="a14">
          <p:sp>
            <p:nvSpPr>
              <p:cNvPr id="226" name="Benedetti et al.…"/>
              <p:cNvSpPr txBox="1"/>
              <p:nvPr/>
            </p:nvSpPr>
            <p:spPr>
              <a:xfrm>
                <a:off x="758585" y="3167279"/>
                <a:ext cx="10754973"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200" indent="-584200" algn="l" defTabSz="825500">
                  <a:lnSpc>
                    <a:spcPct val="110000"/>
                  </a:lnSpc>
                  <a:spcBef>
                    <a:spcPts val="1800"/>
                  </a:spcBef>
                  <a:buClr>
                    <a:srgbClr val="D49956"/>
                  </a:buClr>
                  <a:buSzPct val="120000"/>
                  <a:buChar char="&gt;"/>
                  <a:defRPr sz="3000">
                    <a:solidFill>
                      <a:schemeClr val="accent1">
                        <a:lumOff val="-13575"/>
                      </a:schemeClr>
                    </a:solidFill>
                    <a:latin typeface="Helvetica Neue Light"/>
                    <a:ea typeface="Helvetica Neue Light"/>
                    <a:cs typeface="Helvetica Neue Light"/>
                    <a:sym typeface="Helvetica Neue Light"/>
                  </a:defRPr>
                </a:pPr>
                <a:r>
                  <a:rPr u="sng">
                    <a:hlinkClick r:id="rId3"/>
                  </a:rPr>
                  <a:t>Benedetti et al.</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A beam with transverse E-fields </a:t>
                </a:r>
                <a14:m>
                  <m:oMath xmlns:m="http://schemas.openxmlformats.org/officeDocument/2006/math">
                    <m:sSub>
                      <m:sSubPr>
                        <m:ctrlPr>
                          <a:rPr sz="2850" i="1">
                            <a:solidFill>
                              <a:srgbClr val="000000"/>
                            </a:solidFill>
                            <a:latin typeface="Cambria Math" panose="02040503050406030204" pitchFamily="18" charset="0"/>
                          </a:rPr>
                        </m:ctrlPr>
                      </m:sSubPr>
                      <m:e>
                        <m:r>
                          <a:rPr sz="2850" i="1">
                            <a:solidFill>
                              <a:srgbClr val="000000"/>
                            </a:solidFill>
                            <a:latin typeface="Cambria Math" panose="02040503050406030204" pitchFamily="18" charset="0"/>
                          </a:rPr>
                          <m:t>𝐄</m:t>
                        </m:r>
                      </m:e>
                      <m:sub>
                        <m:r>
                          <a:rPr sz="2850" i="1">
                            <a:solidFill>
                              <a:srgbClr val="000000"/>
                            </a:solidFill>
                            <a:latin typeface="Cambria Math" panose="02040503050406030204" pitchFamily="18" charset="0"/>
                          </a:rPr>
                          <m:t>⊥</m:t>
                        </m:r>
                      </m:sub>
                    </m:sSub>
                    <m:r>
                      <a:rPr sz="2850" i="1">
                        <a:solidFill>
                          <a:srgbClr val="000000"/>
                        </a:solidFill>
                        <a:latin typeface="Cambria Math" panose="02040503050406030204" pitchFamily="18" charset="0"/>
                      </a:rPr>
                      <m:t>(</m:t>
                    </m:r>
                    <m:r>
                      <a:rPr sz="2850" i="1">
                        <a:solidFill>
                          <a:srgbClr val="000000"/>
                        </a:solidFill>
                        <a:latin typeface="Cambria Math" panose="02040503050406030204" pitchFamily="18" charset="0"/>
                      </a:rPr>
                      <m:t>𝐫</m:t>
                    </m:r>
                    <m:r>
                      <a:rPr sz="2850" i="1">
                        <a:solidFill>
                          <a:srgbClr val="000000"/>
                        </a:solidFill>
                        <a:latin typeface="Cambria Math" panose="02040503050406030204" pitchFamily="18" charset="0"/>
                      </a:rPr>
                      <m:t>,</m:t>
                    </m:r>
                    <m:r>
                      <a:rPr sz="2850" i="1">
                        <a:solidFill>
                          <a:srgbClr val="000000"/>
                        </a:solidFill>
                        <a:latin typeface="Cambria Math" panose="02040503050406030204" pitchFamily="18" charset="0"/>
                      </a:rPr>
                      <m:t>𝜁</m:t>
                    </m:r>
                    <m:r>
                      <a:rPr sz="2850" i="1">
                        <a:solidFill>
                          <a:srgbClr val="000000"/>
                        </a:solidFill>
                        <a:latin typeface="Cambria Math" panose="02040503050406030204" pitchFamily="18" charset="0"/>
                      </a:rPr>
                      <m:t>)</m:t>
                    </m:r>
                  </m:oMath>
                </a14:m>
                <a:r>
                  <a:t> perturbs the background focusing fields </a:t>
                </a:r>
                <a14:m>
                  <m:oMath xmlns:m="http://schemas.openxmlformats.org/officeDocument/2006/math">
                    <m:sSub>
                      <m:sSubPr>
                        <m:ctrlPr>
                          <a:rPr sz="2850" i="1">
                            <a:solidFill>
                              <a:srgbClr val="000000"/>
                            </a:solidFill>
                            <a:latin typeface="Cambria Math" panose="02040503050406030204" pitchFamily="18" charset="0"/>
                          </a:rPr>
                        </m:ctrlPr>
                      </m:sSubPr>
                      <m:e>
                        <m:r>
                          <a:rPr sz="2850" i="1">
                            <a:solidFill>
                              <a:srgbClr val="000000"/>
                            </a:solidFill>
                            <a:latin typeface="Cambria Math" panose="02040503050406030204" pitchFamily="18" charset="0"/>
                          </a:rPr>
                          <m:t>𝑘</m:t>
                        </m:r>
                      </m:e>
                      <m:sub>
                        <m:r>
                          <m:rPr>
                            <m:sty m:val="p"/>
                          </m:rPr>
                          <a:rPr sz="2850" i="1">
                            <a:solidFill>
                              <a:srgbClr val="000000"/>
                            </a:solidFill>
                            <a:latin typeface="Cambria Math" panose="02040503050406030204" pitchFamily="18" charset="0"/>
                          </a:rPr>
                          <m:t>p</m:t>
                        </m:r>
                      </m:sub>
                    </m:sSub>
                    <m:r>
                      <a:rPr sz="2850" i="1">
                        <a:solidFill>
                          <a:srgbClr val="000000"/>
                        </a:solidFill>
                        <a:latin typeface="Cambria Math" panose="02040503050406030204" pitchFamily="18" charset="0"/>
                      </a:rPr>
                      <m:t>𝐫</m:t>
                    </m:r>
                    <m:r>
                      <a:rPr sz="2850" i="1">
                        <a:solidFill>
                          <a:srgbClr val="000000"/>
                        </a:solidFill>
                        <a:latin typeface="Cambria Math" panose="02040503050406030204" pitchFamily="18" charset="0"/>
                      </a:rPr>
                      <m:t>/2</m:t>
                    </m:r>
                  </m:oMath>
                </a14:m>
                <a:r>
                  <a:t> so that (moderate non-relativistic ion motion)</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14:m>
                  <m:oMath xmlns:m="http://schemas.openxmlformats.org/officeDocument/2006/math">
                    <m:f>
                      <m:fPr>
                        <m:ctrlPr>
                          <a:rPr sz="2800" i="1">
                            <a:solidFill>
                              <a:srgbClr val="000000"/>
                            </a:solidFill>
                            <a:latin typeface="Cambria Math" panose="02040503050406030204" pitchFamily="18" charset="0"/>
                          </a:rPr>
                        </m:ctrlPr>
                      </m:fPr>
                      <m:num>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𝒲</m:t>
                            </m:r>
                          </m:e>
                          <m:sub>
                            <m:r>
                              <a:rPr sz="2800" i="1">
                                <a:solidFill>
                                  <a:srgbClr val="000000"/>
                                </a:solidFill>
                                <a:latin typeface="Cambria Math" panose="02040503050406030204" pitchFamily="18" charset="0"/>
                              </a:rPr>
                              <m:t>⊥</m:t>
                            </m:r>
                          </m:sub>
                        </m:sSub>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𝐫</m:t>
                        </m:r>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𝜁</m:t>
                        </m:r>
                        <m:r>
                          <a:rPr sz="2800" i="1">
                            <a:solidFill>
                              <a:srgbClr val="000000"/>
                            </a:solidFill>
                            <a:latin typeface="Cambria Math" panose="02040503050406030204" pitchFamily="18" charset="0"/>
                          </a:rPr>
                          <m:t>)</m:t>
                        </m:r>
                      </m:num>
                      <m:den>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𝐸</m:t>
                            </m:r>
                          </m:e>
                          <m:sub>
                            <m:r>
                              <a:rPr sz="2800" i="1">
                                <a:solidFill>
                                  <a:srgbClr val="000000"/>
                                </a:solidFill>
                                <a:latin typeface="Cambria Math" panose="02040503050406030204" pitchFamily="18" charset="0"/>
                              </a:rPr>
                              <m:t>0</m:t>
                            </m:r>
                          </m:sub>
                        </m:sSub>
                      </m:den>
                    </m:f>
                    <m:r>
                      <a:rPr sz="2800" i="1">
                        <a:solidFill>
                          <a:srgbClr val="000000"/>
                        </a:solidFill>
                        <a:latin typeface="Cambria Math" panose="02040503050406030204" pitchFamily="18" charset="0"/>
                      </a:rPr>
                      <m:t>=</m:t>
                    </m:r>
                    <m:f>
                      <m:fPr>
                        <m:ctrlPr>
                          <a:rPr sz="2800" i="1">
                            <a:solidFill>
                              <a:srgbClr val="000000"/>
                            </a:solidFill>
                            <a:latin typeface="Cambria Math" panose="02040503050406030204" pitchFamily="18" charset="0"/>
                          </a:rPr>
                        </m:ctrlPr>
                      </m:fPr>
                      <m:num>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𝑘</m:t>
                            </m:r>
                          </m:e>
                          <m:sub>
                            <m:r>
                              <m:rPr>
                                <m:sty m:val="p"/>
                              </m:rPr>
                              <a:rPr sz="2800" i="1">
                                <a:solidFill>
                                  <a:srgbClr val="000000"/>
                                </a:solidFill>
                                <a:latin typeface="Cambria Math" panose="02040503050406030204" pitchFamily="18" charset="0"/>
                              </a:rPr>
                              <m:t>p</m:t>
                            </m:r>
                          </m:sub>
                        </m:sSub>
                      </m:num>
                      <m:den>
                        <m:r>
                          <a:rPr sz="2800" i="1">
                            <a:solidFill>
                              <a:srgbClr val="000000"/>
                            </a:solidFill>
                            <a:latin typeface="Cambria Math" panose="02040503050406030204" pitchFamily="18" charset="0"/>
                          </a:rPr>
                          <m:t>2</m:t>
                        </m:r>
                      </m:den>
                    </m:f>
                    <m:r>
                      <a:rPr sz="2800" i="1">
                        <a:solidFill>
                          <a:srgbClr val="000000"/>
                        </a:solidFill>
                        <a:latin typeface="Cambria Math" panose="02040503050406030204" pitchFamily="18" charset="0"/>
                      </a:rPr>
                      <m:t>𝐫</m:t>
                    </m:r>
                    <m:r>
                      <a:rPr sz="2800" i="1">
                        <a:solidFill>
                          <a:srgbClr val="000000"/>
                        </a:solidFill>
                        <a:latin typeface="Cambria Math" panose="02040503050406030204" pitchFamily="18" charset="0"/>
                      </a:rPr>
                      <m:t>+</m:t>
                    </m:r>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𝑍</m:t>
                        </m:r>
                      </m:e>
                      <m:sub>
                        <m:r>
                          <m:rPr>
                            <m:sty m:val="p"/>
                          </m:rPr>
                          <a:rPr sz="2800" i="1">
                            <a:solidFill>
                              <a:srgbClr val="000000"/>
                            </a:solidFill>
                            <a:latin typeface="Cambria Math" panose="02040503050406030204" pitchFamily="18" charset="0"/>
                          </a:rPr>
                          <m:t>i</m:t>
                        </m:r>
                      </m:sub>
                    </m:sSub>
                    <m:f>
                      <m:fPr>
                        <m:ctrlPr>
                          <a:rPr sz="2800" i="1">
                            <a:solidFill>
                              <a:srgbClr val="000000"/>
                            </a:solidFill>
                            <a:latin typeface="Cambria Math" panose="02040503050406030204" pitchFamily="18" charset="0"/>
                          </a:rPr>
                        </m:ctrlPr>
                      </m:fPr>
                      <m:num>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𝑚</m:t>
                            </m:r>
                          </m:e>
                          <m:sub>
                            <m:r>
                              <m:rPr>
                                <m:sty m:val="p"/>
                              </m:rPr>
                              <a:rPr sz="2800" i="1">
                                <a:solidFill>
                                  <a:srgbClr val="000000"/>
                                </a:solidFill>
                                <a:latin typeface="Cambria Math" panose="02040503050406030204" pitchFamily="18" charset="0"/>
                              </a:rPr>
                              <m:t>e</m:t>
                            </m:r>
                          </m:sub>
                        </m:sSub>
                      </m:num>
                      <m:den>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𝑀</m:t>
                            </m:r>
                          </m:e>
                          <m:sub>
                            <m:r>
                              <m:rPr>
                                <m:sty m:val="p"/>
                              </m:rPr>
                              <a:rPr sz="2800" i="1">
                                <a:solidFill>
                                  <a:srgbClr val="000000"/>
                                </a:solidFill>
                                <a:latin typeface="Cambria Math" panose="02040503050406030204" pitchFamily="18" charset="0"/>
                              </a:rPr>
                              <m:t>i</m:t>
                            </m:r>
                          </m:sub>
                        </m:sSub>
                      </m:den>
                    </m:f>
                    <m:sSubSup>
                      <m:sSubSupPr>
                        <m:ctrlPr>
                          <a:rPr sz="2800" i="1">
                            <a:solidFill>
                              <a:srgbClr val="000000"/>
                            </a:solidFill>
                            <a:latin typeface="Cambria Math" panose="02040503050406030204" pitchFamily="18" charset="0"/>
                          </a:rPr>
                        </m:ctrlPr>
                      </m:sSubSupPr>
                      <m:e>
                        <m:r>
                          <a:rPr sz="2800" i="1">
                            <a:solidFill>
                              <a:srgbClr val="000000"/>
                            </a:solidFill>
                            <a:latin typeface="Cambria Math" panose="02040503050406030204" pitchFamily="18" charset="0"/>
                          </a:rPr>
                          <m:t>𝑘</m:t>
                        </m:r>
                      </m:e>
                      <m:sub>
                        <m:r>
                          <m:rPr>
                            <m:sty m:val="p"/>
                          </m:rPr>
                          <a:rPr sz="2800" i="1">
                            <a:solidFill>
                              <a:srgbClr val="000000"/>
                            </a:solidFill>
                            <a:latin typeface="Cambria Math" panose="02040503050406030204" pitchFamily="18" charset="0"/>
                          </a:rPr>
                          <m:t>p</m:t>
                        </m:r>
                      </m:sub>
                      <m:sup>
                        <m:r>
                          <a:rPr sz="2800" i="1">
                            <a:solidFill>
                              <a:srgbClr val="000000"/>
                            </a:solidFill>
                            <a:latin typeface="Cambria Math" panose="02040503050406030204" pitchFamily="18" charset="0"/>
                          </a:rPr>
                          <m:t>2</m:t>
                        </m:r>
                      </m:sup>
                    </m:sSubSup>
                    <m:limUpp>
                      <m:limUppPr>
                        <m:ctrlPr>
                          <a:rPr sz="2800" i="1">
                            <a:solidFill>
                              <a:srgbClr val="000000"/>
                            </a:solidFill>
                            <a:latin typeface="Cambria Math" panose="02040503050406030204" pitchFamily="18" charset="0"/>
                          </a:rPr>
                        </m:ctrlPr>
                      </m:limUppPr>
                      <m:e>
                        <m:limLow>
                          <m:limLowPr>
                            <m:ctrlPr>
                              <a:rPr sz="2800" i="1">
                                <a:solidFill>
                                  <a:srgbClr val="000000"/>
                                </a:solidFill>
                                <a:latin typeface="Cambria Math" panose="02040503050406030204" pitchFamily="18" charset="0"/>
                              </a:rPr>
                            </m:ctrlPr>
                          </m:limLowPr>
                          <m:e>
                            <m:r>
                              <a:rPr sz="2800" i="1">
                                <a:solidFill>
                                  <a:srgbClr val="000000"/>
                                </a:solidFill>
                                <a:latin typeface="Cambria Math" panose="02040503050406030204" pitchFamily="18" charset="0"/>
                              </a:rPr>
                              <m:t>∫</m:t>
                            </m:r>
                          </m:e>
                          <m:lim>
                            <m:r>
                              <a:rPr sz="2800" i="1">
                                <a:solidFill>
                                  <a:srgbClr val="000000"/>
                                </a:solidFill>
                                <a:latin typeface="Cambria Math" panose="02040503050406030204" pitchFamily="18" charset="0"/>
                              </a:rPr>
                              <m:t>𝜁</m:t>
                            </m:r>
                          </m:lim>
                        </m:limLow>
                      </m:e>
                      <m:lim>
                        <m:r>
                          <a:rPr sz="2800" i="1">
                            <a:solidFill>
                              <a:srgbClr val="000000"/>
                            </a:solidFill>
                            <a:latin typeface="Cambria Math" panose="02040503050406030204" pitchFamily="18" charset="0"/>
                          </a:rPr>
                          <m:t>0</m:t>
                        </m:r>
                      </m:lim>
                    </m:limUpp>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𝜁</m:t>
                    </m:r>
                    <m:r>
                      <a:rPr sz="2800" i="1">
                        <a:solidFill>
                          <a:srgbClr val="000000"/>
                        </a:solidFill>
                        <a:latin typeface="Cambria Math" panose="02040503050406030204" pitchFamily="18" charset="0"/>
                      </a:rPr>
                      <m:t>−</m:t>
                    </m:r>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𝜁</m:t>
                        </m:r>
                      </m:e>
                      <m:sup>
                        <m:r>
                          <a:rPr sz="2800" i="1">
                            <a:solidFill>
                              <a:srgbClr val="000000"/>
                            </a:solidFill>
                            <a:latin typeface="Cambria Math" panose="02040503050406030204" pitchFamily="18" charset="0"/>
                          </a:rPr>
                          <m:t>′</m:t>
                        </m:r>
                      </m:sup>
                    </m:sSup>
                    <m:r>
                      <a:rPr sz="2800" i="1">
                        <a:solidFill>
                          <a:srgbClr val="000000"/>
                        </a:solidFill>
                        <a:latin typeface="Cambria Math" panose="02040503050406030204" pitchFamily="18" charset="0"/>
                      </a:rPr>
                      <m:t>)</m:t>
                    </m:r>
                    <m:f>
                      <m:fPr>
                        <m:ctrlPr>
                          <a:rPr sz="2800" i="1">
                            <a:solidFill>
                              <a:srgbClr val="000000"/>
                            </a:solidFill>
                            <a:latin typeface="Cambria Math" panose="02040503050406030204" pitchFamily="18" charset="0"/>
                          </a:rPr>
                        </m:ctrlPr>
                      </m:fPr>
                      <m:num>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𝐄</m:t>
                            </m:r>
                          </m:e>
                          <m:sub>
                            <m:r>
                              <a:rPr sz="2800" i="1">
                                <a:solidFill>
                                  <a:srgbClr val="000000"/>
                                </a:solidFill>
                                <a:latin typeface="Cambria Math" panose="02040503050406030204" pitchFamily="18" charset="0"/>
                              </a:rPr>
                              <m:t>⊥</m:t>
                            </m:r>
                          </m:sub>
                        </m:sSub>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𝐫</m:t>
                        </m:r>
                        <m:r>
                          <a:rPr sz="2800" i="1">
                            <a:solidFill>
                              <a:srgbClr val="000000"/>
                            </a:solidFill>
                            <a:latin typeface="Cambria Math" panose="02040503050406030204" pitchFamily="18" charset="0"/>
                          </a:rPr>
                          <m:t>,</m:t>
                        </m:r>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𝜁</m:t>
                            </m:r>
                          </m:e>
                          <m:sup>
                            <m:r>
                              <a:rPr sz="2800" i="1">
                                <a:solidFill>
                                  <a:srgbClr val="000000"/>
                                </a:solidFill>
                                <a:latin typeface="Cambria Math" panose="02040503050406030204" pitchFamily="18" charset="0"/>
                              </a:rPr>
                              <m:t>′</m:t>
                            </m:r>
                          </m:sup>
                        </m:sSup>
                        <m:r>
                          <a:rPr sz="2800" i="1">
                            <a:solidFill>
                              <a:srgbClr val="000000"/>
                            </a:solidFill>
                            <a:latin typeface="Cambria Math" panose="02040503050406030204" pitchFamily="18" charset="0"/>
                          </a:rPr>
                          <m:t>)</m:t>
                        </m:r>
                      </m:num>
                      <m:den>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𝐸</m:t>
                            </m:r>
                          </m:e>
                          <m:sub>
                            <m:r>
                              <a:rPr sz="2800" i="1">
                                <a:solidFill>
                                  <a:srgbClr val="000000"/>
                                </a:solidFill>
                                <a:latin typeface="Cambria Math" panose="02040503050406030204" pitchFamily="18" charset="0"/>
                              </a:rPr>
                              <m:t>0</m:t>
                            </m:r>
                          </m:sub>
                        </m:sSub>
                      </m:den>
                    </m:f>
                    <m:r>
                      <m:rPr>
                        <m:sty m:val="p"/>
                      </m:rPr>
                      <a:rPr sz="2800" i="1">
                        <a:solidFill>
                          <a:srgbClr val="000000"/>
                        </a:solidFill>
                        <a:latin typeface="Cambria Math" panose="02040503050406030204" pitchFamily="18" charset="0"/>
                      </a:rPr>
                      <m:t>d</m:t>
                    </m:r>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𝜁</m:t>
                        </m:r>
                      </m:e>
                      <m:sup>
                        <m:r>
                          <a:rPr sz="2800" i="1">
                            <a:solidFill>
                              <a:srgbClr val="000000"/>
                            </a:solidFill>
                            <a:latin typeface="Cambria Math" panose="02040503050406030204" pitchFamily="18" charset="0"/>
                          </a:rPr>
                          <m:t>′</m:t>
                        </m:r>
                      </m:sup>
                    </m:sSup>
                    <m:r>
                      <a:rPr sz="2800" i="1">
                        <a:solidFill>
                          <a:srgbClr val="000000"/>
                        </a:solidFill>
                        <a:latin typeface="Cambria Math" panose="02040503050406030204" pitchFamily="18" charset="0"/>
                      </a:rPr>
                      <m:t>=</m:t>
                    </m:r>
                    <m:f>
                      <m:fPr>
                        <m:ctrlPr>
                          <a:rPr sz="2800" i="1">
                            <a:solidFill>
                              <a:srgbClr val="000000"/>
                            </a:solidFill>
                            <a:latin typeface="Cambria Math" panose="02040503050406030204" pitchFamily="18" charset="0"/>
                          </a:rPr>
                        </m:ctrlPr>
                      </m:fPr>
                      <m:num>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𝑘</m:t>
                            </m:r>
                          </m:e>
                          <m:sub>
                            <m:r>
                              <m:rPr>
                                <m:sty m:val="p"/>
                              </m:rPr>
                              <a:rPr sz="2800" i="1">
                                <a:solidFill>
                                  <a:srgbClr val="000000"/>
                                </a:solidFill>
                                <a:latin typeface="Cambria Math" panose="02040503050406030204" pitchFamily="18" charset="0"/>
                              </a:rPr>
                              <m:t>p</m:t>
                            </m:r>
                          </m:sub>
                        </m:sSub>
                      </m:num>
                      <m:den>
                        <m:r>
                          <a:rPr sz="2800" i="1">
                            <a:solidFill>
                              <a:srgbClr val="000000"/>
                            </a:solidFill>
                            <a:latin typeface="Cambria Math" panose="02040503050406030204" pitchFamily="18" charset="0"/>
                          </a:rPr>
                          <m:t>2</m:t>
                        </m:r>
                      </m:den>
                    </m:f>
                    <m:r>
                      <a:rPr sz="2800" i="1">
                        <a:solidFill>
                          <a:srgbClr val="000000"/>
                        </a:solidFill>
                        <a:latin typeface="Cambria Math" panose="02040503050406030204" pitchFamily="18" charset="0"/>
                      </a:rPr>
                      <m:t>𝐫</m:t>
                    </m:r>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𝛿</m:t>
                    </m:r>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𝒲</m:t>
                        </m:r>
                      </m:e>
                      <m:sub>
                        <m:r>
                          <a:rPr sz="2800" i="1">
                            <a:solidFill>
                              <a:srgbClr val="000000"/>
                            </a:solidFill>
                            <a:latin typeface="Cambria Math" panose="02040503050406030204" pitchFamily="18" charset="0"/>
                          </a:rPr>
                          <m:t>⊥</m:t>
                        </m:r>
                      </m:sub>
                    </m:sSub>
                  </m:oMath>
                </a14:m>
                <a:r>
                  <a:t>.</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I.e. integrate </a:t>
                </a:r>
                <a14:m>
                  <m:oMath xmlns:m="http://schemas.openxmlformats.org/officeDocument/2006/math">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𝐸</m:t>
                        </m:r>
                      </m:e>
                      <m:sub>
                        <m:r>
                          <a:rPr sz="2800" i="1">
                            <a:solidFill>
                              <a:srgbClr val="000000"/>
                            </a:solidFill>
                            <a:latin typeface="Cambria Math" panose="02040503050406030204" pitchFamily="18" charset="0"/>
                          </a:rPr>
                          <m:t>𝑥</m:t>
                        </m:r>
                        <m:r>
                          <a:rPr sz="2800" i="1">
                            <a:solidFill>
                              <a:srgbClr val="000000"/>
                            </a:solidFill>
                            <a:latin typeface="Cambria Math" panose="02040503050406030204" pitchFamily="18" charset="0"/>
                          </a:rPr>
                          <m:t>,</m:t>
                        </m:r>
                        <m:r>
                          <a:rPr sz="2800" i="1">
                            <a:solidFill>
                              <a:srgbClr val="000000"/>
                            </a:solidFill>
                            <a:latin typeface="Cambria Math" panose="02040503050406030204" pitchFamily="18" charset="0"/>
                          </a:rPr>
                          <m:t>𝑦</m:t>
                        </m:r>
                      </m:sub>
                    </m:sSub>
                  </m:oMath>
                </a14:m>
                <a:r>
                  <a:t> from head of drive beam to tail of main beam and modify the transverse eq.o.m. with a term</a:t>
                </a:r>
                <a14:m>
                  <m:oMath xmlns:m="http://schemas.openxmlformats.org/officeDocument/2006/math">
                    <m:r>
                      <a:rPr sz="3050" i="1">
                        <a:solidFill>
                          <a:srgbClr val="000000"/>
                        </a:solidFill>
                        <a:latin typeface="Cambria Math" panose="02040503050406030204" pitchFamily="18" charset="0"/>
                      </a:rPr>
                      <m:t>∼</m:t>
                    </m:r>
                    <m:r>
                      <a:rPr sz="3050" i="1">
                        <a:solidFill>
                          <a:srgbClr val="000000"/>
                        </a:solidFill>
                        <a:latin typeface="Cambria Math" panose="02040503050406030204" pitchFamily="18" charset="0"/>
                      </a:rPr>
                      <m:t>𝛿</m:t>
                    </m:r>
                    <m:sSub>
                      <m:sSubPr>
                        <m:ctrlPr>
                          <a:rPr sz="3050" i="1">
                            <a:solidFill>
                              <a:srgbClr val="000000"/>
                            </a:solidFill>
                            <a:latin typeface="Cambria Math" panose="02040503050406030204" pitchFamily="18" charset="0"/>
                          </a:rPr>
                        </m:ctrlPr>
                      </m:sSubPr>
                      <m:e>
                        <m:r>
                          <a:rPr sz="3050" i="1">
                            <a:solidFill>
                              <a:srgbClr val="000000"/>
                            </a:solidFill>
                            <a:latin typeface="Cambria Math" panose="02040503050406030204" pitchFamily="18" charset="0"/>
                          </a:rPr>
                          <m:t>𝒲</m:t>
                        </m:r>
                      </m:e>
                      <m:sub>
                        <m:r>
                          <a:rPr sz="3050" i="1">
                            <a:solidFill>
                              <a:srgbClr val="000000"/>
                            </a:solidFill>
                            <a:latin typeface="Cambria Math" panose="02040503050406030204" pitchFamily="18" charset="0"/>
                          </a:rPr>
                          <m:t>𝑥</m:t>
                        </m:r>
                        <m:r>
                          <a:rPr sz="3050" i="1">
                            <a:solidFill>
                              <a:srgbClr val="000000"/>
                            </a:solidFill>
                            <a:latin typeface="Cambria Math" panose="02040503050406030204" pitchFamily="18" charset="0"/>
                          </a:rPr>
                          <m:t>,</m:t>
                        </m:r>
                        <m:r>
                          <a:rPr sz="3050" i="1">
                            <a:solidFill>
                              <a:srgbClr val="000000"/>
                            </a:solidFill>
                            <a:latin typeface="Cambria Math" panose="02040503050406030204" pitchFamily="18" charset="0"/>
                          </a:rPr>
                          <m:t>𝑦</m:t>
                        </m:r>
                      </m:sub>
                    </m:sSub>
                  </m:oMath>
                </a14:m>
                <a:r>
                  <a:t>.</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Relies on non-evolving drive beam. Main short-comings:</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Head erosion</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Driver hosing → main beam hosing</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If not matched, will pinch and may cause a larger amount of ion motion.</a:t>
                </a:r>
              </a:p>
            </p:txBody>
          </p:sp>
        </mc:Choice>
        <mc:Fallback xmlns="">
          <p:sp>
            <p:nvSpPr>
              <p:cNvPr id="226" name="Benedetti et al.…"/>
              <p:cNvSpPr txBox="1">
                <a:spLocks noRot="1" noChangeAspect="1" noMove="1" noResize="1" noEditPoints="1" noAdjustHandles="1" noChangeArrowheads="1" noChangeShapeType="1" noTextEdit="1"/>
              </p:cNvSpPr>
              <p:nvPr/>
            </p:nvSpPr>
            <p:spPr>
              <a:xfrm>
                <a:off x="758585" y="3167279"/>
                <a:ext cx="10754973" cy="8616961"/>
              </a:xfrm>
              <a:prstGeom prst="rect">
                <a:avLst/>
              </a:prstGeom>
              <a:blipFill>
                <a:blip r:embed="rId4"/>
                <a:stretch>
                  <a:fillRect l="-2005" t="-1767" r="-188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227" name="electron_ion_step_0.png" descr="electron_ion_step_0.png"/>
          <p:cNvPicPr>
            <a:picLocks noChangeAspect="1"/>
          </p:cNvPicPr>
          <p:nvPr/>
        </p:nvPicPr>
        <p:blipFill>
          <a:blip r:embed="rId5"/>
          <a:stretch>
            <a:fillRect/>
          </a:stretch>
        </p:blipFill>
        <p:spPr>
          <a:xfrm>
            <a:off x="18103879" y="2752073"/>
            <a:ext cx="5715001" cy="4853275"/>
          </a:xfrm>
          <a:prstGeom prst="rect">
            <a:avLst/>
          </a:prstGeom>
          <a:ln w="12700">
            <a:miter lim="400000"/>
          </a:ln>
        </p:spPr>
      </p:pic>
      <p:pic>
        <p:nvPicPr>
          <p:cNvPr id="228" name="electron_ion_step_960.png" descr="electron_ion_step_960.png"/>
          <p:cNvPicPr>
            <a:picLocks noChangeAspect="1"/>
          </p:cNvPicPr>
          <p:nvPr/>
        </p:nvPicPr>
        <p:blipFill>
          <a:blip r:embed="rId6"/>
          <a:stretch>
            <a:fillRect/>
          </a:stretch>
        </p:blipFill>
        <p:spPr>
          <a:xfrm>
            <a:off x="18103879" y="7634652"/>
            <a:ext cx="5715001" cy="4853275"/>
          </a:xfrm>
          <a:prstGeom prst="rect">
            <a:avLst/>
          </a:prstGeom>
          <a:ln w="12700">
            <a:miter lim="400000"/>
          </a:ln>
        </p:spPr>
      </p:pic>
      <p:pic>
        <p:nvPicPr>
          <p:cNvPr id="229" name="electron_ion_step_0.png" descr="electron_ion_step_0.png"/>
          <p:cNvPicPr>
            <a:picLocks noChangeAspect="1"/>
          </p:cNvPicPr>
          <p:nvPr/>
        </p:nvPicPr>
        <p:blipFill>
          <a:blip r:embed="rId7"/>
          <a:stretch>
            <a:fillRect/>
          </a:stretch>
        </p:blipFill>
        <p:spPr>
          <a:xfrm>
            <a:off x="12097805" y="2752073"/>
            <a:ext cx="5715001" cy="4853275"/>
          </a:xfrm>
          <a:prstGeom prst="rect">
            <a:avLst/>
          </a:prstGeom>
          <a:ln w="12700">
            <a:miter lim="400000"/>
          </a:ln>
        </p:spPr>
      </p:pic>
      <p:pic>
        <p:nvPicPr>
          <p:cNvPr id="230" name="electron_ion_step_2200.png" descr="electron_ion_step_2200.png"/>
          <p:cNvPicPr>
            <a:picLocks noChangeAspect="1"/>
          </p:cNvPicPr>
          <p:nvPr/>
        </p:nvPicPr>
        <p:blipFill>
          <a:blip r:embed="rId8"/>
          <a:stretch>
            <a:fillRect/>
          </a:stretch>
        </p:blipFill>
        <p:spPr>
          <a:xfrm>
            <a:off x="12097805" y="7634652"/>
            <a:ext cx="5715001" cy="4853275"/>
          </a:xfrm>
          <a:prstGeom prst="rect">
            <a:avLst/>
          </a:prstGeom>
          <a:ln w="12700">
            <a:miter lim="400000"/>
          </a:ln>
        </p:spPr>
      </p:pic>
      <p:sp>
        <p:nvSpPr>
          <p:cNvPr id="231" name="HiPACE++"/>
          <p:cNvSpPr txBox="1"/>
          <p:nvPr/>
        </p:nvSpPr>
        <p:spPr>
          <a:xfrm>
            <a:off x="16941724" y="1930078"/>
            <a:ext cx="2203007"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500"/>
            </a:lvl1pPr>
          </a:lstStyle>
          <a:p>
            <a:r>
              <a:t>HiPACE++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6">
                                            <p:txEl>
                                              <p:pRg st="5" end="5"/>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26">
                                            <p:txEl>
                                              <p:pRg st="6" end="6"/>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2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3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226">
                                            <p:txEl>
                                              <p:pRg st="7" end="7"/>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iterate>
                                    <p:tmAbs val="0"/>
                                  </p:iterate>
                                  <p:childTnLst>
                                    <p:set>
                                      <p:cBhvr>
                                        <p:cTn id="22" fill="hold"/>
                                        <p:tgtEl>
                                          <p:spTgt spid="227"/>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iterate>
                                    <p:tmAbs val="0"/>
                                  </p:iterate>
                                  <p:childTnLst>
                                    <p:set>
                                      <p:cBhvr>
                                        <p:cTn id="25" fill="hold"/>
                                        <p:tgtEl>
                                          <p:spTgt spid="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build="p" bldLvl="5" animBg="1" advAuto="0"/>
      <p:bldP spid="227" grpId="0" animBg="1" advAuto="0"/>
      <p:bldP spid="228" grpId="0" animBg="1" advAuto="0"/>
      <p:bldP spid="229" grpId="0" animBg="1" advAuto="0"/>
      <p:bldP spid="230"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3"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23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pic>
        <p:nvPicPr>
          <p:cNvPr id="235"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36" name="2024-10-05  |  Ben Chen  |  HALHF Workshop 3-8 October 2024"/>
          <p:cNvSpPr txBox="1"/>
          <p:nvPr/>
        </p:nvSpPr>
        <p:spPr>
          <a:xfrm>
            <a:off x="3187670" y="12614407"/>
            <a:ext cx="6670867"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37" name="Benchmarks against HiPACE++"/>
          <p:cNvSpPr txBox="1">
            <a:spLocks noGrp="1"/>
          </p:cNvSpPr>
          <p:nvPr>
            <p:ph type="body" idx="21"/>
          </p:nvPr>
        </p:nvSpPr>
        <p:spPr>
          <a:prstGeom prst="rect">
            <a:avLst/>
          </a:prstGeom>
        </p:spPr>
        <p:txBody>
          <a:bodyPr/>
          <a:lstStyle/>
          <a:p>
            <a:r>
              <a:t>Benchmarks against HiPACE++</a:t>
            </a:r>
          </a:p>
        </p:txBody>
      </p:sp>
      <p:sp>
        <p:nvSpPr>
          <p:cNvPr id="238" name="Tekst"/>
          <p:cNvSpPr txBox="1">
            <a:spLocks noGrp="1"/>
          </p:cNvSpPr>
          <p:nvPr>
            <p:ph type="body" idx="22"/>
          </p:nvPr>
        </p:nvSpPr>
        <p:spPr>
          <a:prstGeom prst="rect">
            <a:avLst/>
          </a:prstGeom>
        </p:spPr>
        <p:txBody>
          <a:bodyPr/>
          <a:lstStyle/>
          <a:p>
            <a:endParaRPr/>
          </a:p>
        </p:txBody>
      </p:sp>
      <p:sp>
        <p:nvSpPr>
          <p:cNvPr id="239" name="Benchmarks of wakefields…"/>
          <p:cNvSpPr txBox="1">
            <a:spLocks noGrp="1"/>
          </p:cNvSpPr>
          <p:nvPr>
            <p:ph type="body" idx="23"/>
          </p:nvPr>
        </p:nvSpPr>
        <p:spPr>
          <a:prstGeom prst="rect">
            <a:avLst/>
          </a:prstGeom>
        </p:spPr>
        <p:txBody>
          <a:bodyPr/>
          <a:lstStyle>
            <a:lvl1pPr marL="584200" indent="-584200">
              <a:lnSpc>
                <a:spcPct val="110000"/>
              </a:lnSpc>
              <a:spcBef>
                <a:spcPts val="1800"/>
              </a:spcBef>
              <a:buClr>
                <a:srgbClr val="D49956"/>
              </a:buClr>
              <a:buSzPct val="120000"/>
              <a:buChar char="&gt;"/>
              <a:defRPr sz="3000">
                <a:latin typeface="Helvetica Neue Light"/>
                <a:ea typeface="Helvetica Neue Light"/>
                <a:cs typeface="Helvetica Neue Light"/>
                <a:sym typeface="Helvetica Neue Light"/>
              </a:defRPr>
            </a:lvl1pPr>
            <a:lvl2pPr marL="1041400" indent="-584200">
              <a:lnSpc>
                <a:spcPct val="110000"/>
              </a:lnSpc>
              <a:spcBef>
                <a:spcPts val="1800"/>
              </a:spcBef>
              <a:buClr>
                <a:srgbClr val="D49956"/>
              </a:buClr>
              <a:buSzPct val="110000"/>
              <a:buChar char="&gt;"/>
              <a:defRPr sz="2800">
                <a:latin typeface="Helvetica Neue Light"/>
                <a:ea typeface="Helvetica Neue Light"/>
                <a:cs typeface="Helvetica Neue Light"/>
                <a:sym typeface="Helvetica Neue Light"/>
              </a:defRPr>
            </a:lvl2pPr>
          </a:lstStyle>
          <a:p>
            <a:r>
              <a:t>Benchmarks of wakefields</a:t>
            </a:r>
          </a:p>
          <a:p>
            <a:pPr lvl="1"/>
            <a:r>
              <a:t>Lorem ipsum</a:t>
            </a:r>
          </a:p>
        </p:txBody>
      </p:sp>
      <p:sp>
        <p:nvSpPr>
          <p:cNvPr id="240" name="Evolution along the first HALHF stage…"/>
          <p:cNvSpPr txBox="1">
            <a:spLocks noGrp="1"/>
          </p:cNvSpPr>
          <p:nvPr>
            <p:ph type="body" idx="24"/>
          </p:nvPr>
        </p:nvSpPr>
        <p:spPr>
          <a:xfrm>
            <a:off x="9525000" y="3167279"/>
            <a:ext cx="11049000" cy="8616961"/>
          </a:xfrm>
          <a:prstGeom prst="rect">
            <a:avLst/>
          </a:prstGeom>
        </p:spPr>
        <p:txBody>
          <a:bodyPr/>
          <a:lstStyle/>
          <a:p>
            <a:pPr marL="584200" indent="-584200">
              <a:lnSpc>
                <a:spcPct val="110000"/>
              </a:lnSpc>
              <a:spcBef>
                <a:spcPts val="1800"/>
              </a:spcBef>
              <a:buClr>
                <a:srgbClr val="D49956"/>
              </a:buClr>
              <a:buSzPct val="120000"/>
              <a:buChar char="&gt;"/>
              <a:defRPr sz="3000">
                <a:latin typeface="Helvetica Neue Light"/>
                <a:ea typeface="Helvetica Neue Light"/>
                <a:cs typeface="Helvetica Neue Light"/>
                <a:sym typeface="Helvetica Neue Light"/>
              </a:defRPr>
            </a:pPr>
            <a:r>
              <a:t>Evolution along the first HALHF stage</a:t>
            </a:r>
          </a:p>
          <a:p>
            <a:pPr marL="1041400" lvl="1" indent="-584200">
              <a:lnSpc>
                <a:spcPct val="110000"/>
              </a:lnSpc>
              <a:spcBef>
                <a:spcPts val="1800"/>
              </a:spcBef>
              <a:buClr>
                <a:srgbClr val="D49956"/>
              </a:buClr>
              <a:buSzPct val="110000"/>
              <a:buChar char="&gt;"/>
              <a:defRPr sz="2400">
                <a:latin typeface="Helvetica Neue Light"/>
                <a:ea typeface="Helvetica Neue Light"/>
                <a:cs typeface="Helvetica Neue Light"/>
                <a:sym typeface="Helvetica Neue Light"/>
              </a:defRPr>
            </a:pPr>
            <a:r>
              <a:t>Drive beam is matched, and starts hosing around s = 0.4 m.</a:t>
            </a:r>
          </a:p>
          <a:p>
            <a:pPr marL="1041400" lvl="1" indent="-584200">
              <a:lnSpc>
                <a:spcPct val="110000"/>
              </a:lnSpc>
              <a:spcBef>
                <a:spcPts val="1800"/>
              </a:spcBef>
              <a:buClr>
                <a:srgbClr val="D49956"/>
              </a:buClr>
              <a:buSzPct val="110000"/>
              <a:buChar char="&gt;"/>
              <a:defRPr sz="2400">
                <a:latin typeface="Helvetica Neue Light"/>
                <a:ea typeface="Helvetica Neue Light"/>
                <a:cs typeface="Helvetica Neue Light"/>
                <a:sym typeface="Helvetica Neue Light"/>
              </a:defRPr>
            </a:pPr>
            <a:r>
              <a:t>Also suffers from head erosion, but reasonable agreement up to s ~ 1 m.</a:t>
            </a:r>
          </a:p>
        </p:txBody>
      </p:sp>
      <p:pic>
        <p:nvPicPr>
          <p:cNvPr id="241" name="4c767fecb0ae4039a662fd337e3c5017.png" descr="4c767fecb0ae4039a662fd337e3c5017.png"/>
          <p:cNvPicPr>
            <a:picLocks noChangeAspect="1"/>
          </p:cNvPicPr>
          <p:nvPr/>
        </p:nvPicPr>
        <p:blipFill>
          <a:blip r:embed="rId3"/>
          <a:srcRect l="49786"/>
          <a:stretch>
            <a:fillRect/>
          </a:stretch>
        </p:blipFill>
        <p:spPr>
          <a:xfrm>
            <a:off x="461526" y="3818842"/>
            <a:ext cx="3015892" cy="2443099"/>
          </a:xfrm>
          <a:prstGeom prst="rect">
            <a:avLst/>
          </a:prstGeom>
          <a:ln w="12700">
            <a:miter lim="400000"/>
          </a:ln>
        </p:spPr>
      </p:pic>
      <p:pic>
        <p:nvPicPr>
          <p:cNvPr id="242" name="2abb5f25e6bb42bda7c4f43cf7bf2635.png" descr="2abb5f25e6bb42bda7c4f43cf7bf2635.png"/>
          <p:cNvPicPr>
            <a:picLocks noChangeAspect="1"/>
          </p:cNvPicPr>
          <p:nvPr/>
        </p:nvPicPr>
        <p:blipFill>
          <a:blip r:embed="rId4"/>
          <a:stretch>
            <a:fillRect/>
          </a:stretch>
        </p:blipFill>
        <p:spPr>
          <a:xfrm>
            <a:off x="3414802" y="3856820"/>
            <a:ext cx="5912874" cy="2405186"/>
          </a:xfrm>
          <a:prstGeom prst="rect">
            <a:avLst/>
          </a:prstGeom>
          <a:ln w="12700">
            <a:miter lim="400000"/>
          </a:ln>
        </p:spPr>
      </p:pic>
      <p:pic>
        <p:nvPicPr>
          <p:cNvPr id="243" name="9768832443f440988f34eb1fa0859c64.png" descr="9768832443f440988f34eb1fa0859c64.png"/>
          <p:cNvPicPr>
            <a:picLocks noChangeAspect="1"/>
          </p:cNvPicPr>
          <p:nvPr/>
        </p:nvPicPr>
        <p:blipFill>
          <a:blip r:embed="rId5"/>
          <a:stretch>
            <a:fillRect/>
          </a:stretch>
        </p:blipFill>
        <p:spPr>
          <a:xfrm>
            <a:off x="1646324" y="6327057"/>
            <a:ext cx="6212702" cy="2297406"/>
          </a:xfrm>
          <a:prstGeom prst="rect">
            <a:avLst/>
          </a:prstGeom>
          <a:ln w="12700">
            <a:miter lim="400000"/>
          </a:ln>
        </p:spPr>
      </p:pic>
      <p:pic>
        <p:nvPicPr>
          <p:cNvPr id="244" name="2ceb60e5326e4aaf9d510a82f022c64c.png" descr="2ceb60e5326e4aaf9d510a82f022c64c.png"/>
          <p:cNvPicPr>
            <a:picLocks noChangeAspect="1"/>
          </p:cNvPicPr>
          <p:nvPr/>
        </p:nvPicPr>
        <p:blipFill>
          <a:blip r:embed="rId6"/>
          <a:stretch>
            <a:fillRect/>
          </a:stretch>
        </p:blipFill>
        <p:spPr>
          <a:xfrm>
            <a:off x="1641174" y="8331200"/>
            <a:ext cx="6223001" cy="2301214"/>
          </a:xfrm>
          <a:prstGeom prst="rect">
            <a:avLst/>
          </a:prstGeom>
          <a:ln w="12700">
            <a:miter lim="400000"/>
          </a:ln>
        </p:spPr>
      </p:pic>
      <p:pic>
        <p:nvPicPr>
          <p:cNvPr id="245" name="f52e9bb17064408cb645087ff9e2047c.png" descr="f52e9bb17064408cb645087ff9e2047c.png"/>
          <p:cNvPicPr>
            <a:picLocks noChangeAspect="1"/>
          </p:cNvPicPr>
          <p:nvPr/>
        </p:nvPicPr>
        <p:blipFill>
          <a:blip r:embed="rId7"/>
          <a:stretch>
            <a:fillRect/>
          </a:stretch>
        </p:blipFill>
        <p:spPr>
          <a:xfrm>
            <a:off x="1641174" y="10337189"/>
            <a:ext cx="6223001" cy="2301214"/>
          </a:xfrm>
          <a:prstGeom prst="rect">
            <a:avLst/>
          </a:prstGeom>
          <a:ln w="12700">
            <a:miter lim="400000"/>
          </a:ln>
        </p:spPr>
      </p:pic>
      <p:pic>
        <p:nvPicPr>
          <p:cNvPr id="246" name="6b9c7667744743eb92c2d87ae6836b5e.png" descr="6b9c7667744743eb92c2d87ae6836b5e.png"/>
          <p:cNvPicPr>
            <a:picLocks noChangeAspect="1"/>
          </p:cNvPicPr>
          <p:nvPr/>
        </p:nvPicPr>
        <p:blipFill>
          <a:blip r:embed="rId8"/>
          <a:stretch>
            <a:fillRect/>
          </a:stretch>
        </p:blipFill>
        <p:spPr>
          <a:xfrm>
            <a:off x="9535006" y="5152284"/>
            <a:ext cx="9240876" cy="5491583"/>
          </a:xfrm>
          <a:prstGeom prst="rect">
            <a:avLst/>
          </a:prstGeom>
          <a:ln w="12700">
            <a:miter lim="400000"/>
          </a:ln>
        </p:spPr>
      </p:pic>
      <p:pic>
        <p:nvPicPr>
          <p:cNvPr id="247" name="bilde" descr="bilde"/>
          <p:cNvPicPr>
            <a:picLocks noChangeAspect="1"/>
          </p:cNvPicPr>
          <p:nvPr/>
        </p:nvPicPr>
        <p:blipFill>
          <a:blip r:embed="rId9"/>
          <a:stretch>
            <a:fillRect/>
          </a:stretch>
        </p:blipFill>
        <p:spPr>
          <a:xfrm>
            <a:off x="10999406" y="10727937"/>
            <a:ext cx="6710293" cy="2729552"/>
          </a:xfrm>
          <a:prstGeom prst="rect">
            <a:avLst/>
          </a:prstGeom>
          <a:ln w="12700">
            <a:miter lim="400000"/>
          </a:ln>
        </p:spPr>
      </p:pic>
      <p:pic>
        <p:nvPicPr>
          <p:cNvPr id="248" name="electron_ion_step_200.png" descr="electron_ion_step_200.png"/>
          <p:cNvPicPr>
            <a:picLocks noChangeAspect="1"/>
          </p:cNvPicPr>
          <p:nvPr/>
        </p:nvPicPr>
        <p:blipFill>
          <a:blip r:embed="rId10"/>
          <a:stretch>
            <a:fillRect/>
          </a:stretch>
        </p:blipFill>
        <p:spPr>
          <a:xfrm>
            <a:off x="20979336" y="2754365"/>
            <a:ext cx="3111501" cy="2642338"/>
          </a:xfrm>
          <a:prstGeom prst="rect">
            <a:avLst/>
          </a:prstGeom>
          <a:ln w="12700">
            <a:miter lim="400000"/>
          </a:ln>
        </p:spPr>
      </p:pic>
      <p:pic>
        <p:nvPicPr>
          <p:cNvPr id="249" name="electron_ion_step_500.png" descr="electron_ion_step_500.png"/>
          <p:cNvPicPr>
            <a:picLocks noChangeAspect="1"/>
          </p:cNvPicPr>
          <p:nvPr/>
        </p:nvPicPr>
        <p:blipFill>
          <a:blip r:embed="rId11"/>
          <a:stretch>
            <a:fillRect/>
          </a:stretch>
        </p:blipFill>
        <p:spPr>
          <a:xfrm>
            <a:off x="20979336" y="5124977"/>
            <a:ext cx="3111501" cy="2642339"/>
          </a:xfrm>
          <a:prstGeom prst="rect">
            <a:avLst/>
          </a:prstGeom>
          <a:ln w="12700">
            <a:miter lim="400000"/>
          </a:ln>
        </p:spPr>
      </p:pic>
      <p:pic>
        <p:nvPicPr>
          <p:cNvPr id="250" name="electron_ion_step_800.png" descr="electron_ion_step_800.png"/>
          <p:cNvPicPr>
            <a:picLocks noChangeAspect="1"/>
          </p:cNvPicPr>
          <p:nvPr/>
        </p:nvPicPr>
        <p:blipFill>
          <a:blip r:embed="rId12"/>
          <a:stretch>
            <a:fillRect/>
          </a:stretch>
        </p:blipFill>
        <p:spPr>
          <a:xfrm>
            <a:off x="20979336" y="7495701"/>
            <a:ext cx="3111501" cy="2642339"/>
          </a:xfrm>
          <a:prstGeom prst="rect">
            <a:avLst/>
          </a:prstGeom>
          <a:ln w="12700">
            <a:miter lim="400000"/>
          </a:ln>
        </p:spPr>
      </p:pic>
      <p:pic>
        <p:nvPicPr>
          <p:cNvPr id="251" name="electron_ion_step_1260.png" descr="electron_ion_step_1260.png"/>
          <p:cNvPicPr>
            <a:picLocks noChangeAspect="1"/>
          </p:cNvPicPr>
          <p:nvPr/>
        </p:nvPicPr>
        <p:blipFill>
          <a:blip r:embed="rId13"/>
          <a:stretch>
            <a:fillRect/>
          </a:stretch>
        </p:blipFill>
        <p:spPr>
          <a:xfrm>
            <a:off x="20979336" y="9887560"/>
            <a:ext cx="3113790" cy="2644282"/>
          </a:xfrm>
          <a:prstGeom prst="rect">
            <a:avLst/>
          </a:prstGeom>
          <a:ln w="12700">
            <a:miter lim="400000"/>
          </a:ln>
        </p:spPr>
      </p:pic>
      <p:pic>
        <p:nvPicPr>
          <p:cNvPr id="252" name="evolution_shot_0stage_0.png" descr="evolution_shot_0stage_0.png"/>
          <p:cNvPicPr>
            <a:picLocks noChangeAspect="1"/>
          </p:cNvPicPr>
          <p:nvPr/>
        </p:nvPicPr>
        <p:blipFill>
          <a:blip r:embed="rId14"/>
          <a:srcRect l="67778" b="671"/>
          <a:stretch>
            <a:fillRect/>
          </a:stretch>
        </p:blipFill>
        <p:spPr>
          <a:xfrm>
            <a:off x="18826088" y="5719843"/>
            <a:ext cx="2102978" cy="3856155"/>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4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4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46"/>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0"/>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1"/>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advAuto="0"/>
      <p:bldP spid="246" grpId="0" animBg="1" advAuto="0"/>
      <p:bldP spid="247" grpId="0" animBg="1" advAuto="0"/>
      <p:bldP spid="248" grpId="0" animBg="1" advAuto="0"/>
      <p:bldP spid="249" grpId="0" animBg="1" advAuto="0"/>
      <p:bldP spid="250" grpId="0" animBg="1" advAuto="0"/>
      <p:bldP spid="251"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25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pic>
        <p:nvPicPr>
          <p:cNvPr id="25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5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58" name="Benchmarks against HiPACE++"/>
          <p:cNvSpPr txBox="1">
            <a:spLocks noGrp="1"/>
          </p:cNvSpPr>
          <p:nvPr>
            <p:ph type="body" idx="21"/>
          </p:nvPr>
        </p:nvSpPr>
        <p:spPr>
          <a:prstGeom prst="rect">
            <a:avLst/>
          </a:prstGeom>
        </p:spPr>
        <p:txBody>
          <a:bodyPr/>
          <a:lstStyle/>
          <a:p>
            <a:r>
              <a:t>Benchmarks against HiPACE++</a:t>
            </a:r>
          </a:p>
        </p:txBody>
      </p:sp>
      <p:sp>
        <p:nvSpPr>
          <p:cNvPr id="259" name="Benchmarks of wakefields"/>
          <p:cNvSpPr txBox="1">
            <a:spLocks noGrp="1"/>
          </p:cNvSpPr>
          <p:nvPr>
            <p:ph type="body" idx="22"/>
          </p:nvPr>
        </p:nvSpPr>
        <p:spPr>
          <a:prstGeom prst="rect">
            <a:avLst/>
          </a:prstGeom>
        </p:spPr>
        <p:txBody>
          <a:bodyPr/>
          <a:lstStyle/>
          <a:p>
            <a:r>
              <a:t>Benchmarks of wakefields</a:t>
            </a:r>
          </a:p>
        </p:txBody>
      </p:sp>
      <p:pic>
        <p:nvPicPr>
          <p:cNvPr id="260" name="4c767fecb0ae4039a662fd337e3c5017.png" descr="4c767fecb0ae4039a662fd337e3c5017.png"/>
          <p:cNvPicPr>
            <a:picLocks noChangeAspect="1"/>
          </p:cNvPicPr>
          <p:nvPr/>
        </p:nvPicPr>
        <p:blipFill>
          <a:blip r:embed="rId3"/>
          <a:srcRect l="49786"/>
          <a:stretch>
            <a:fillRect/>
          </a:stretch>
        </p:blipFill>
        <p:spPr>
          <a:xfrm>
            <a:off x="3800538" y="2962272"/>
            <a:ext cx="5445712" cy="4411435"/>
          </a:xfrm>
          <a:prstGeom prst="rect">
            <a:avLst/>
          </a:prstGeom>
          <a:ln w="12700">
            <a:miter lim="400000"/>
          </a:ln>
        </p:spPr>
      </p:pic>
      <p:pic>
        <p:nvPicPr>
          <p:cNvPr id="261" name="2abb5f25e6bb42bda7c4f43cf7bf2635.png" descr="2abb5f25e6bb42bda7c4f43cf7bf2635.png"/>
          <p:cNvPicPr>
            <a:picLocks noChangeAspect="1"/>
          </p:cNvPicPr>
          <p:nvPr/>
        </p:nvPicPr>
        <p:blipFill>
          <a:blip r:embed="rId4"/>
          <a:stretch>
            <a:fillRect/>
          </a:stretch>
        </p:blipFill>
        <p:spPr>
          <a:xfrm>
            <a:off x="1254431" y="7654493"/>
            <a:ext cx="10537737" cy="4286444"/>
          </a:xfrm>
          <a:prstGeom prst="rect">
            <a:avLst/>
          </a:prstGeom>
          <a:ln w="12700">
            <a:miter lim="400000"/>
          </a:ln>
        </p:spPr>
      </p:pic>
      <p:pic>
        <p:nvPicPr>
          <p:cNvPr id="262" name="9768832443f440988f34eb1fa0859c64.png" descr="9768832443f440988f34eb1fa0859c64.png"/>
          <p:cNvPicPr>
            <a:picLocks noChangeAspect="1"/>
          </p:cNvPicPr>
          <p:nvPr/>
        </p:nvPicPr>
        <p:blipFill>
          <a:blip r:embed="rId5"/>
          <a:stretch>
            <a:fillRect/>
          </a:stretch>
        </p:blipFill>
        <p:spPr>
          <a:xfrm>
            <a:off x="12597781" y="2422132"/>
            <a:ext cx="9525001" cy="3522267"/>
          </a:xfrm>
          <a:prstGeom prst="rect">
            <a:avLst/>
          </a:prstGeom>
          <a:ln w="12700">
            <a:miter lim="400000"/>
          </a:ln>
        </p:spPr>
      </p:pic>
      <p:pic>
        <p:nvPicPr>
          <p:cNvPr id="263" name="2ceb60e5326e4aaf9d510a82f022c64c.png" descr="2ceb60e5326e4aaf9d510a82f022c64c.png"/>
          <p:cNvPicPr>
            <a:picLocks noChangeAspect="1"/>
          </p:cNvPicPr>
          <p:nvPr/>
        </p:nvPicPr>
        <p:blipFill>
          <a:blip r:embed="rId6"/>
          <a:stretch>
            <a:fillRect/>
          </a:stretch>
        </p:blipFill>
        <p:spPr>
          <a:xfrm>
            <a:off x="12597781" y="5554827"/>
            <a:ext cx="9525001" cy="3522267"/>
          </a:xfrm>
          <a:prstGeom prst="rect">
            <a:avLst/>
          </a:prstGeom>
          <a:ln w="12700">
            <a:miter lim="400000"/>
          </a:ln>
        </p:spPr>
      </p:pic>
      <p:pic>
        <p:nvPicPr>
          <p:cNvPr id="264" name="f52e9bb17064408cb645087ff9e2047c.png" descr="f52e9bb17064408cb645087ff9e2047c.png"/>
          <p:cNvPicPr>
            <a:picLocks noChangeAspect="1"/>
          </p:cNvPicPr>
          <p:nvPr/>
        </p:nvPicPr>
        <p:blipFill>
          <a:blip r:embed="rId7"/>
          <a:stretch>
            <a:fillRect/>
          </a:stretch>
        </p:blipFill>
        <p:spPr>
          <a:xfrm>
            <a:off x="12597781" y="8697099"/>
            <a:ext cx="9525001" cy="3522267"/>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267"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pic>
        <p:nvPicPr>
          <p:cNvPr id="268"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69"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70" name="Benchmarks against HiPACE++"/>
          <p:cNvSpPr txBox="1">
            <a:spLocks noGrp="1"/>
          </p:cNvSpPr>
          <p:nvPr>
            <p:ph type="body" idx="21"/>
          </p:nvPr>
        </p:nvSpPr>
        <p:spPr>
          <a:prstGeom prst="rect">
            <a:avLst/>
          </a:prstGeom>
        </p:spPr>
        <p:txBody>
          <a:bodyPr/>
          <a:lstStyle/>
          <a:p>
            <a:r>
              <a:t>Benchmarks against HiPACE++</a:t>
            </a:r>
          </a:p>
        </p:txBody>
      </p:sp>
      <p:sp>
        <p:nvSpPr>
          <p:cNvPr id="271" name="Evolution along the first HALHF stage"/>
          <p:cNvSpPr txBox="1">
            <a:spLocks noGrp="1"/>
          </p:cNvSpPr>
          <p:nvPr>
            <p:ph type="body" idx="22"/>
          </p:nvPr>
        </p:nvSpPr>
        <p:spPr>
          <a:prstGeom prst="rect">
            <a:avLst/>
          </a:prstGeom>
        </p:spPr>
        <p:txBody>
          <a:bodyPr/>
          <a:lstStyle/>
          <a:p>
            <a:r>
              <a:t>Evolution along the first HALHF stage</a:t>
            </a:r>
          </a:p>
        </p:txBody>
      </p:sp>
      <p:sp>
        <p:nvSpPr>
          <p:cNvPr id="272" name="Flat drive beam is matched, and starts hosing around s = 0.4 m.…"/>
          <p:cNvSpPr txBox="1">
            <a:spLocks noGrp="1"/>
          </p:cNvSpPr>
          <p:nvPr>
            <p:ph type="body" idx="23"/>
          </p:nvPr>
        </p:nvSpPr>
        <p:spPr>
          <a:prstGeom prst="rect">
            <a:avLst/>
          </a:prstGeom>
        </p:spPr>
        <p:txBody>
          <a:bodyPr/>
          <a:lstStyle/>
          <a:p>
            <a:pPr marL="584199" indent="-584199">
              <a:lnSpc>
                <a:spcPct val="110000"/>
              </a:lnSpc>
              <a:spcBef>
                <a:spcPts val="1800"/>
              </a:spcBef>
              <a:buClr>
                <a:srgbClr val="D49956"/>
              </a:buClr>
              <a:buSzPct val="120000"/>
              <a:buChar char="&gt;"/>
              <a:defRPr sz="2500">
                <a:latin typeface="Helvetica Neue Light"/>
                <a:ea typeface="Helvetica Neue Light"/>
                <a:cs typeface="Helvetica Neue Light"/>
                <a:sym typeface="Helvetica Neue Light"/>
              </a:defRPr>
            </a:pPr>
            <a:r>
              <a:t>Flat drive beam is matched, and starts hosing around s = 0.4 m.</a:t>
            </a:r>
          </a:p>
          <a:p>
            <a:pPr marL="584199" indent="-584199">
              <a:lnSpc>
                <a:spcPct val="110000"/>
              </a:lnSpc>
              <a:spcBef>
                <a:spcPts val="1800"/>
              </a:spcBef>
              <a:buClr>
                <a:srgbClr val="D49956"/>
              </a:buClr>
              <a:buSzPct val="120000"/>
              <a:buChar char="&gt;"/>
              <a:defRPr sz="2500">
                <a:latin typeface="Helvetica Neue Light"/>
                <a:ea typeface="Helvetica Neue Light"/>
                <a:cs typeface="Helvetica Neue Light"/>
                <a:sym typeface="Helvetica Neue Light"/>
              </a:defRPr>
            </a:pPr>
            <a:r>
              <a:t>Also suffers from head erosion, but reasonable agreement up to s ~ 1 m.</a:t>
            </a:r>
          </a:p>
        </p:txBody>
      </p:sp>
      <p:pic>
        <p:nvPicPr>
          <p:cNvPr id="273" name="6b9c7667744743eb92c2d87ae6836b5e.png" descr="6b9c7667744743eb92c2d87ae6836b5e.png"/>
          <p:cNvPicPr>
            <a:picLocks noChangeAspect="1"/>
          </p:cNvPicPr>
          <p:nvPr/>
        </p:nvPicPr>
        <p:blipFill>
          <a:blip r:embed="rId3"/>
          <a:stretch>
            <a:fillRect/>
          </a:stretch>
        </p:blipFill>
        <p:spPr>
          <a:xfrm>
            <a:off x="12886004" y="1581550"/>
            <a:ext cx="10128063" cy="6018812"/>
          </a:xfrm>
          <a:prstGeom prst="rect">
            <a:avLst/>
          </a:prstGeom>
          <a:ln w="12700">
            <a:miter lim="400000"/>
          </a:ln>
        </p:spPr>
      </p:pic>
      <p:pic>
        <p:nvPicPr>
          <p:cNvPr id="274" name="bilde" descr="bilde"/>
          <p:cNvPicPr>
            <a:picLocks noChangeAspect="1"/>
          </p:cNvPicPr>
          <p:nvPr/>
        </p:nvPicPr>
        <p:blipFill>
          <a:blip r:embed="rId4"/>
          <a:stretch>
            <a:fillRect/>
          </a:stretch>
        </p:blipFill>
        <p:spPr>
          <a:xfrm>
            <a:off x="12767394" y="8869304"/>
            <a:ext cx="6495888" cy="2642338"/>
          </a:xfrm>
          <a:prstGeom prst="rect">
            <a:avLst/>
          </a:prstGeom>
          <a:ln w="12700">
            <a:miter lim="400000"/>
          </a:ln>
        </p:spPr>
      </p:pic>
      <p:sp>
        <p:nvSpPr>
          <p:cNvPr id="275" name="HiPACE++ drive beam and main beam offsets."/>
          <p:cNvSpPr/>
          <p:nvPr/>
        </p:nvSpPr>
        <p:spPr>
          <a:xfrm>
            <a:off x="12767394" y="11613241"/>
            <a:ext cx="6495888" cy="461367"/>
          </a:xfrm>
          <a:prstGeom prst="roundRect">
            <a:avLst>
              <a:gd name="adj" fmla="val 0"/>
            </a:avLst>
          </a:prstGeom>
          <a:solidFill>
            <a:srgbClr val="000000">
              <a:alpha val="0"/>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r>
              <a:t>HiPACE++ drive beam and main beam offsets.</a:t>
            </a:r>
          </a:p>
        </p:txBody>
      </p:sp>
      <p:pic>
        <p:nvPicPr>
          <p:cNvPr id="276" name="electron_ion_step_200.png" descr="electron_ion_step_200.png"/>
          <p:cNvPicPr>
            <a:picLocks noChangeAspect="1"/>
          </p:cNvPicPr>
          <p:nvPr/>
        </p:nvPicPr>
        <p:blipFill>
          <a:blip r:embed="rId5"/>
          <a:stretch>
            <a:fillRect/>
          </a:stretch>
        </p:blipFill>
        <p:spPr>
          <a:xfrm>
            <a:off x="1702533" y="4738860"/>
            <a:ext cx="4445001" cy="3774769"/>
          </a:xfrm>
          <a:prstGeom prst="rect">
            <a:avLst/>
          </a:prstGeom>
          <a:ln w="12700">
            <a:miter lim="400000"/>
          </a:ln>
        </p:spPr>
      </p:pic>
      <p:pic>
        <p:nvPicPr>
          <p:cNvPr id="277" name="electron_ion_step_500.png" descr="electron_ion_step_500.png"/>
          <p:cNvPicPr>
            <a:picLocks noChangeAspect="1"/>
          </p:cNvPicPr>
          <p:nvPr/>
        </p:nvPicPr>
        <p:blipFill>
          <a:blip r:embed="rId6"/>
          <a:stretch>
            <a:fillRect/>
          </a:stretch>
        </p:blipFill>
        <p:spPr>
          <a:xfrm>
            <a:off x="6638330" y="4738860"/>
            <a:ext cx="4445001" cy="3774769"/>
          </a:xfrm>
          <a:prstGeom prst="rect">
            <a:avLst/>
          </a:prstGeom>
          <a:ln w="12700">
            <a:miter lim="400000"/>
          </a:ln>
        </p:spPr>
      </p:pic>
      <p:pic>
        <p:nvPicPr>
          <p:cNvPr id="278" name="electron_ion_step_800.png" descr="electron_ion_step_800.png"/>
          <p:cNvPicPr>
            <a:picLocks noChangeAspect="1"/>
          </p:cNvPicPr>
          <p:nvPr/>
        </p:nvPicPr>
        <p:blipFill>
          <a:blip r:embed="rId7"/>
          <a:stretch>
            <a:fillRect/>
          </a:stretch>
        </p:blipFill>
        <p:spPr>
          <a:xfrm>
            <a:off x="1702533" y="8122938"/>
            <a:ext cx="4445001" cy="3774770"/>
          </a:xfrm>
          <a:prstGeom prst="rect">
            <a:avLst/>
          </a:prstGeom>
          <a:ln w="12700">
            <a:miter lim="400000"/>
          </a:ln>
        </p:spPr>
      </p:pic>
      <p:pic>
        <p:nvPicPr>
          <p:cNvPr id="279" name="electron_ion_step_1260.png" descr="electron_ion_step_1260.png"/>
          <p:cNvPicPr>
            <a:picLocks noChangeAspect="1"/>
          </p:cNvPicPr>
          <p:nvPr/>
        </p:nvPicPr>
        <p:blipFill>
          <a:blip r:embed="rId8"/>
          <a:stretch>
            <a:fillRect/>
          </a:stretch>
        </p:blipFill>
        <p:spPr>
          <a:xfrm>
            <a:off x="6638330" y="8128000"/>
            <a:ext cx="4445001" cy="3774769"/>
          </a:xfrm>
          <a:prstGeom prst="rect">
            <a:avLst/>
          </a:prstGeom>
          <a:ln w="12700">
            <a:miter lim="400000"/>
          </a:ln>
        </p:spPr>
      </p:pic>
      <p:grpSp>
        <p:nvGrpSpPr>
          <p:cNvPr id="282" name="Gruppér"/>
          <p:cNvGrpSpPr/>
          <p:nvPr/>
        </p:nvGrpSpPr>
        <p:grpSpPr>
          <a:xfrm>
            <a:off x="19134041" y="7693006"/>
            <a:ext cx="3657601" cy="5304035"/>
            <a:chOff x="0" y="0"/>
            <a:chExt cx="3657600" cy="5304034"/>
          </a:xfrm>
        </p:grpSpPr>
        <p:pic>
          <p:nvPicPr>
            <p:cNvPr id="280" name="evolution_shot_0stage_0.png" descr="evolution_shot_0stage_0.png"/>
            <p:cNvPicPr>
              <a:picLocks noChangeAspect="1"/>
            </p:cNvPicPr>
            <p:nvPr/>
          </p:nvPicPr>
          <p:blipFill>
            <a:blip r:embed="rId9"/>
            <a:srcRect l="67778" b="671"/>
            <a:stretch>
              <a:fillRect/>
            </a:stretch>
          </p:blipFill>
          <p:spPr>
            <a:xfrm>
              <a:off x="535979" y="0"/>
              <a:ext cx="2585566" cy="4741061"/>
            </a:xfrm>
            <a:prstGeom prst="rect">
              <a:avLst/>
            </a:prstGeom>
            <a:ln w="12700" cap="flat">
              <a:noFill/>
              <a:miter lim="400000"/>
            </a:ln>
            <a:effectLst/>
          </p:spPr>
        </p:pic>
        <p:sp>
          <p:nvSpPr>
            <p:cNvPr id="281" name="Caption"/>
            <p:cNvSpPr/>
            <p:nvPr/>
          </p:nvSpPr>
          <p:spPr>
            <a:xfrm>
              <a:off x="0" y="4842668"/>
              <a:ext cx="3657601" cy="461367"/>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Simplified model.</a:t>
              </a:r>
            </a:p>
          </p:txBody>
        </p:sp>
      </p:grpSp>
      <p:sp>
        <p:nvSpPr>
          <p:cNvPr id="283" name="HiPACE++"/>
          <p:cNvSpPr txBox="1"/>
          <p:nvPr/>
        </p:nvSpPr>
        <p:spPr>
          <a:xfrm>
            <a:off x="5570989" y="11765339"/>
            <a:ext cx="1904620"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lvl1pPr>
          </a:lstStyle>
          <a:p>
            <a:r>
              <a:t>HiPACE++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27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7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7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78"/>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7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74"/>
                                        </p:tgtEl>
                                        <p:attrNameLst>
                                          <p:attrName>style.visibility</p:attrName>
                                        </p:attrNameLst>
                                      </p:cBhvr>
                                      <p:to>
                                        <p:strVal val="visible"/>
                                      </p:to>
                                    </p:set>
                                  </p:childTnLst>
                                </p:cTn>
                              </p:par>
                              <p:par>
                                <p:cTn id="22" presetID="1" presetClass="entr" presetSubtype="0" fill="hold" nodeType="withEffect">
                                  <p:stCondLst>
                                    <p:cond delay="0"/>
                                  </p:stCondLst>
                                  <p:iterate>
                                    <p:tmAbs val="0"/>
                                  </p:iterate>
                                  <p:childTnLst>
                                    <p:set>
                                      <p:cBhvr>
                                        <p:cTn id="23" fill="hold"/>
                                        <p:tgtEl>
                                          <p:spTgt spid="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animBg="1" advAuto="0"/>
      <p:bldP spid="274" grpId="0" animBg="1" advAuto="0"/>
      <p:bldP spid="276" grpId="0" animBg="1" advAuto="0"/>
      <p:bldP spid="277" grpId="0" animBg="1" advAuto="0"/>
      <p:bldP spid="278" grpId="0" animBg="1" advAuto="0"/>
      <p:bldP spid="279"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86"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87" name="Full linac simulation with simplified model"/>
          <p:cNvSpPr txBox="1"/>
          <p:nvPr/>
        </p:nvSpPr>
        <p:spPr>
          <a:xfrm>
            <a:off x="4418431" y="5899162"/>
            <a:ext cx="16852744"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Full linac simulation with simplified model</a:t>
            </a:r>
          </a:p>
        </p:txBody>
      </p:sp>
      <p:sp>
        <p:nvSpPr>
          <p:cNvPr id="288" name="Combining transverse instability, radiation reaction, ion motion and self-correction"/>
          <p:cNvSpPr txBox="1"/>
          <p:nvPr/>
        </p:nvSpPr>
        <p:spPr>
          <a:xfrm>
            <a:off x="4418431" y="7206983"/>
            <a:ext cx="11225306" cy="11305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Combining transverse instability, radiation reaction, ion motion and self-correction</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291"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292"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293"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294" name="Examples: plasma linac"/>
          <p:cNvSpPr txBox="1"/>
          <p:nvPr/>
        </p:nvSpPr>
        <p:spPr>
          <a:xfrm>
            <a:off x="758585" y="763642"/>
            <a:ext cx="18379424"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Examples: plasma linac</a:t>
            </a:r>
          </a:p>
        </p:txBody>
      </p:sp>
      <p:sp>
        <p:nvSpPr>
          <p:cNvPr id="295"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mc:AlternateContent xmlns:mc="http://schemas.openxmlformats.org/markup-compatibility/2006" xmlns:a14="http://schemas.microsoft.com/office/drawing/2010/main">
        <mc:Choice Requires="a14">
          <p:sp>
            <p:nvSpPr>
              <p:cNvPr id="296" name="HALHF v3 parameter set…"/>
              <p:cNvSpPr txBox="1"/>
              <p:nvPr/>
            </p:nvSpPr>
            <p:spPr>
              <a:xfrm>
                <a:off x="758585" y="3167279"/>
                <a:ext cx="11529013"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200" indent="-584200" algn="l" defTabSz="825500">
                  <a:lnSpc>
                    <a:spcPct val="110000"/>
                  </a:lnSpc>
                  <a:spcBef>
                    <a:spcPts val="1800"/>
                  </a:spcBef>
                  <a:buClr>
                    <a:srgbClr val="D49956"/>
                  </a:buClr>
                  <a:buSzPct val="120000"/>
                  <a:buChar char="&gt;"/>
                  <a:defRPr sz="2800">
                    <a:solidFill>
                      <a:srgbClr val="000000"/>
                    </a:solidFill>
                    <a:latin typeface="Helvetica Neue Light"/>
                    <a:ea typeface="Helvetica Neue Light"/>
                    <a:cs typeface="Helvetica Neue Light"/>
                    <a:sym typeface="Helvetica Neue Light"/>
                  </a:defRPr>
                </a:pPr>
                <a:r>
                  <a:t>HALHF v3 parameter set</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33 stages.</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lower energy asymmetry (42 + 375 GeV).</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lower density (</a:t>
                </a:r>
                <a14:m>
                  <m:oMath xmlns:m="http://schemas.openxmlformats.org/officeDocument/2006/math">
                    <m:sSup>
                      <m:sSupPr>
                        <m:ctrlPr>
                          <a:rPr sz="2550" i="1">
                            <a:solidFill>
                              <a:srgbClr val="000000"/>
                            </a:solidFill>
                            <a:latin typeface="Cambria Math" panose="02040503050406030204" pitchFamily="18" charset="0"/>
                          </a:rPr>
                        </m:ctrlPr>
                      </m:sSupPr>
                      <m:e>
                        <m:r>
                          <a:rPr sz="2550" i="1">
                            <a:solidFill>
                              <a:srgbClr val="000000"/>
                            </a:solidFill>
                            <a:latin typeface="Cambria Math" panose="02040503050406030204" pitchFamily="18" charset="0"/>
                          </a:rPr>
                          <m:t>10</m:t>
                        </m:r>
                      </m:e>
                      <m:sup>
                        <m:r>
                          <a:rPr sz="2550" i="1">
                            <a:solidFill>
                              <a:srgbClr val="000000"/>
                            </a:solidFill>
                            <a:latin typeface="Cambria Math" panose="02040503050406030204" pitchFamily="18" charset="0"/>
                          </a:rPr>
                          <m:t>21</m:t>
                        </m:r>
                      </m:sup>
                    </m:sSup>
                    <m:sSup>
                      <m:sSupPr>
                        <m:ctrlPr>
                          <a:rPr sz="2550" i="1">
                            <a:solidFill>
                              <a:srgbClr val="000000"/>
                            </a:solidFill>
                            <a:latin typeface="Cambria Math" panose="02040503050406030204" pitchFamily="18" charset="0"/>
                          </a:rPr>
                        </m:ctrlPr>
                      </m:sSupPr>
                      <m:e>
                        <m:r>
                          <m:rPr>
                            <m:sty m:val="p"/>
                          </m:rPr>
                          <a:rPr sz="2550" i="1">
                            <a:solidFill>
                              <a:srgbClr val="000000"/>
                            </a:solidFill>
                            <a:latin typeface="Cambria Math" panose="02040503050406030204" pitchFamily="18" charset="0"/>
                          </a:rPr>
                          <m:t>m</m:t>
                        </m:r>
                      </m:e>
                      <m:sup>
                        <m:r>
                          <a:rPr sz="2550" i="1">
                            <a:solidFill>
                              <a:srgbClr val="000000"/>
                            </a:solidFill>
                            <a:latin typeface="Cambria Math" panose="02040503050406030204" pitchFamily="18" charset="0"/>
                          </a:rPr>
                          <m:t>−3</m:t>
                        </m:r>
                      </m:sup>
                    </m:sSup>
                  </m:oMath>
                </a14:m>
                <a:r>
                  <a:t>) → less transverse instability, loosened matching tolerances etc.</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550 µm full length trapezoidal driver, 28 µm rms trailing.</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lower emittance budget (90 / 0.32 mm mrad).</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takes into account O. G. Finnerud's finding of using the optimal </a:t>
                </a:r>
                <a14:m>
                  <m:oMath xmlns:m="http://schemas.openxmlformats.org/officeDocument/2006/math">
                    <m:f>
                      <m:fPr>
                        <m:type m:val="lin"/>
                        <m:ctrlPr>
                          <a:rPr sz="2400" i="1">
                            <a:solidFill>
                              <a:srgbClr val="000000"/>
                            </a:solidFill>
                            <a:latin typeface="Cambria Math" panose="02040503050406030204" pitchFamily="18" charset="0"/>
                          </a:rPr>
                        </m:ctrlPr>
                      </m:fPr>
                      <m:num>
                        <m:sSub>
                          <m:sSubPr>
                            <m:ctrlPr>
                              <a:rPr sz="2400" i="1">
                                <a:solidFill>
                                  <a:srgbClr val="000000"/>
                                </a:solidFill>
                                <a:latin typeface="Cambria Math" panose="02040503050406030204" pitchFamily="18" charset="0"/>
                              </a:rPr>
                            </m:ctrlPr>
                          </m:sSubPr>
                          <m:e>
                            <m:r>
                              <a:rPr sz="2400" i="1">
                                <a:solidFill>
                                  <a:srgbClr val="000000"/>
                                </a:solidFill>
                                <a:latin typeface="Cambria Math" panose="02040503050406030204" pitchFamily="18" charset="0"/>
                              </a:rPr>
                              <m:t>𝐸</m:t>
                            </m:r>
                          </m:e>
                          <m:sub>
                            <m:r>
                              <a:rPr sz="2400" i="1">
                                <a:solidFill>
                                  <a:srgbClr val="000000"/>
                                </a:solidFill>
                                <a:latin typeface="Cambria Math" panose="02040503050406030204" pitchFamily="18" charset="0"/>
                              </a:rPr>
                              <m:t>𝑧</m:t>
                            </m:r>
                          </m:sub>
                        </m:sSub>
                      </m:num>
                      <m:den>
                        <m:sSub>
                          <m:sSubPr>
                            <m:ctrlPr>
                              <a:rPr sz="2400" i="1">
                                <a:solidFill>
                                  <a:srgbClr val="000000"/>
                                </a:solidFill>
                                <a:latin typeface="Cambria Math" panose="02040503050406030204" pitchFamily="18" charset="0"/>
                              </a:rPr>
                            </m:ctrlPr>
                          </m:sSubPr>
                          <m:e>
                            <m:r>
                              <a:rPr sz="2400" i="1">
                                <a:solidFill>
                                  <a:srgbClr val="000000"/>
                                </a:solidFill>
                                <a:latin typeface="Cambria Math" panose="02040503050406030204" pitchFamily="18" charset="0"/>
                              </a:rPr>
                              <m:t>𝐸</m:t>
                            </m:r>
                          </m:e>
                          <m:sub>
                            <m:r>
                              <m:rPr>
                                <m:sty m:val="p"/>
                              </m:rPr>
                              <a:rPr sz="2400" i="1">
                                <a:solidFill>
                                  <a:srgbClr val="000000"/>
                                </a:solidFill>
                                <a:latin typeface="Cambria Math" panose="02040503050406030204" pitchFamily="18" charset="0"/>
                              </a:rPr>
                              <m:t>blowout</m:t>
                            </m:r>
                          </m:sub>
                        </m:sSub>
                      </m:den>
                    </m:f>
                  </m:oMath>
                </a14:m>
                <a:r>
                  <a:t> (based on HiPACE++ simulations and </a:t>
                </a:r>
                <a:r>
                  <a:rPr u="sng">
                    <a:solidFill>
                      <a:schemeClr val="accent1">
                        <a:lumOff val="-13575"/>
                      </a:schemeClr>
                    </a:solidFill>
                    <a:hlinkClick r:id="rId3"/>
                  </a:rPr>
                  <a:t>Lebedev's instability vs. efficiency paper</a:t>
                </a:r>
                <a:r>
                  <a:t>.</a:t>
                </a:r>
              </a:p>
              <a:p>
                <a:pPr marL="584200" indent="-584200" algn="l" defTabSz="825500">
                  <a:lnSpc>
                    <a:spcPct val="110000"/>
                  </a:lnSpc>
                  <a:spcBef>
                    <a:spcPts val="1800"/>
                  </a:spcBef>
                  <a:buClr>
                    <a:srgbClr val="D49956"/>
                  </a:buClr>
                  <a:buSzPct val="120000"/>
                  <a:buChar char="&gt;"/>
                  <a:defRPr sz="2800">
                    <a:solidFill>
                      <a:srgbClr val="000000"/>
                    </a:solidFill>
                    <a:latin typeface="Helvetica Neue Light"/>
                    <a:ea typeface="Helvetica Neue Light"/>
                    <a:cs typeface="Helvetica Neue Light"/>
                    <a:sym typeface="Helvetica Neue Light"/>
                  </a:defRPr>
                </a:pPr>
                <a:r>
                  <a:t>100 nm (std) drive beam xy jitter at each stage</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Flat vertical drive beams (20 / 80 mm mrad) to dampen emittance mixing.</a:t>
                </a:r>
              </a:p>
              <a:p>
                <a:pPr marL="584200" indent="-584200" algn="l" defTabSz="825500">
                  <a:lnSpc>
                    <a:spcPct val="110000"/>
                  </a:lnSpc>
                  <a:spcBef>
                    <a:spcPts val="1800"/>
                  </a:spcBef>
                  <a:buClr>
                    <a:srgbClr val="D49956"/>
                  </a:buClr>
                  <a:buSzPct val="120000"/>
                  <a:buChar char="&gt;"/>
                  <a:defRPr sz="2800">
                    <a:solidFill>
                      <a:srgbClr val="000000"/>
                    </a:solidFill>
                    <a:latin typeface="Helvetica Neue Light"/>
                    <a:ea typeface="Helvetica Neue Light"/>
                    <a:cs typeface="Helvetica Neue Light"/>
                    <a:sym typeface="Helvetica Neue Light"/>
                  </a:defRPr>
                </a:pPr>
                <a:r>
                  <a:t>Achromatic interstages with self-correction.</a:t>
                </a:r>
              </a:p>
              <a:p>
                <a:pPr marL="1041400" lvl="1" indent="-584200" algn="l" defTabSz="825500">
                  <a:lnSpc>
                    <a:spcPct val="110000"/>
                  </a:lnSpc>
                  <a:spcBef>
                    <a:spcPts val="1800"/>
                  </a:spcBef>
                  <a:buClr>
                    <a:srgbClr val="D49956"/>
                  </a:buClr>
                  <a:buSzPct val="110000"/>
                  <a:buChar char="&gt;"/>
                  <a:defRPr sz="2000">
                    <a:solidFill>
                      <a:srgbClr val="000000"/>
                    </a:solidFill>
                    <a:latin typeface="Helvetica Neue Light"/>
                    <a:ea typeface="Helvetica Neue Light"/>
                    <a:cs typeface="Helvetica Neue Light"/>
                    <a:sym typeface="Helvetica Neue Light"/>
                  </a:defRPr>
                </a:pPr>
                <a:r>
                  <a:t>Simulated with ELEGANT, supports CSR and ISR.</a:t>
                </a:r>
              </a:p>
            </p:txBody>
          </p:sp>
        </mc:Choice>
        <mc:Fallback xmlns="">
          <p:sp>
            <p:nvSpPr>
              <p:cNvPr id="296" name="HALHF v3 parameter set…"/>
              <p:cNvSpPr txBox="1">
                <a:spLocks noRot="1" noChangeAspect="1" noMove="1" noResize="1" noEditPoints="1" noAdjustHandles="1" noChangeArrowheads="1" noChangeShapeType="1" noTextEdit="1"/>
              </p:cNvSpPr>
              <p:nvPr/>
            </p:nvSpPr>
            <p:spPr>
              <a:xfrm>
                <a:off x="758585" y="3167279"/>
                <a:ext cx="11529013" cy="8616961"/>
              </a:xfrm>
              <a:prstGeom prst="rect">
                <a:avLst/>
              </a:prstGeom>
              <a:blipFill>
                <a:blip r:embed="rId4"/>
                <a:stretch>
                  <a:fillRect l="-1760" t="-147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297" name="survey.png" descr="survey.png"/>
          <p:cNvPicPr>
            <a:picLocks noChangeAspect="1"/>
          </p:cNvPicPr>
          <p:nvPr/>
        </p:nvPicPr>
        <p:blipFill>
          <a:blip r:embed="rId5"/>
          <a:stretch>
            <a:fillRect/>
          </a:stretch>
        </p:blipFill>
        <p:spPr>
          <a:xfrm>
            <a:off x="544405" y="2120207"/>
            <a:ext cx="12072341" cy="1105161"/>
          </a:xfrm>
          <a:prstGeom prst="rect">
            <a:avLst/>
          </a:prstGeom>
          <a:ln w="12700">
            <a:miter lim="400000"/>
          </a:ln>
        </p:spPr>
      </p:pic>
      <p:pic>
        <p:nvPicPr>
          <p:cNvPr id="298" name="plot_wakefield_shot0_prtclInstabilityStage0.pdf" descr="plot_wakefield_shot0_prtclInstabilityStage0.pdf"/>
          <p:cNvPicPr>
            <a:picLocks noChangeAspect="1"/>
          </p:cNvPicPr>
          <p:nvPr/>
        </p:nvPicPr>
        <p:blipFill>
          <a:blip r:embed="rId6"/>
          <a:srcRect l="33886" r="33886"/>
          <a:stretch>
            <a:fillRect/>
          </a:stretch>
        </p:blipFill>
        <p:spPr>
          <a:xfrm>
            <a:off x="19215570" y="4858782"/>
            <a:ext cx="4111870" cy="3258906"/>
          </a:xfrm>
          <a:prstGeom prst="rect">
            <a:avLst/>
          </a:prstGeom>
          <a:ln w="12700">
            <a:miter lim="400000"/>
          </a:ln>
        </p:spPr>
      </p:pic>
      <p:pic>
        <p:nvPicPr>
          <p:cNvPr id="299" name="beams_wake_shot0_prtclInstabilityStage0.pdf" descr="beams_wake_shot0_prtclInstabilityStage0.pdf"/>
          <p:cNvPicPr>
            <a:picLocks noChangeAspect="1"/>
          </p:cNvPicPr>
          <p:nvPr/>
        </p:nvPicPr>
        <p:blipFill>
          <a:blip r:embed="rId7"/>
          <a:stretch>
            <a:fillRect/>
          </a:stretch>
        </p:blipFill>
        <p:spPr>
          <a:xfrm>
            <a:off x="19215571" y="1967017"/>
            <a:ext cx="4892027" cy="2750345"/>
          </a:xfrm>
          <a:prstGeom prst="rect">
            <a:avLst/>
          </a:prstGeom>
          <a:ln w="12700">
            <a:miter lim="400000"/>
          </a:ln>
        </p:spPr>
      </p:pic>
      <p:pic>
        <p:nvPicPr>
          <p:cNvPr id="300" name="HALHF_v3.pdf" descr="HALHF_v3.pdf"/>
          <p:cNvPicPr>
            <a:picLocks noChangeAspect="1"/>
          </p:cNvPicPr>
          <p:nvPr/>
        </p:nvPicPr>
        <p:blipFill>
          <a:blip r:embed="rId8"/>
          <a:stretch>
            <a:fillRect/>
          </a:stretch>
        </p:blipFill>
        <p:spPr>
          <a:xfrm>
            <a:off x="12954057" y="2153245"/>
            <a:ext cx="5987146" cy="5920822"/>
          </a:xfrm>
          <a:prstGeom prst="rect">
            <a:avLst/>
          </a:prstGeom>
          <a:ln w="12700">
            <a:miter lim="400000"/>
          </a:ln>
        </p:spPr>
      </p:pic>
      <p:pic>
        <p:nvPicPr>
          <p:cNvPr id="301" name="Beamline beam-driven.pdf" descr="Beamline beam-driven.pdf"/>
          <p:cNvPicPr>
            <a:picLocks noChangeAspect="1"/>
          </p:cNvPicPr>
          <p:nvPr/>
        </p:nvPicPr>
        <p:blipFill>
          <a:blip r:embed="rId9"/>
          <a:stretch>
            <a:fillRect/>
          </a:stretch>
        </p:blipFill>
        <p:spPr>
          <a:xfrm>
            <a:off x="1089804" y="10472041"/>
            <a:ext cx="9992855" cy="1764148"/>
          </a:xfrm>
          <a:prstGeom prst="rect">
            <a:avLst/>
          </a:prstGeom>
          <a:ln w="12700">
            <a:miter lim="400000"/>
          </a:ln>
        </p:spPr>
      </p:pic>
      <p:pic>
        <p:nvPicPr>
          <p:cNvPr id="302" name="selfcorrection_and_lps.pdf" descr="selfcorrection_and_lps.pdf"/>
          <p:cNvPicPr>
            <a:picLocks noChangeAspect="1"/>
          </p:cNvPicPr>
          <p:nvPr/>
        </p:nvPicPr>
        <p:blipFill>
          <a:blip r:embed="rId10"/>
          <a:stretch>
            <a:fillRect/>
          </a:stretch>
        </p:blipFill>
        <p:spPr>
          <a:xfrm>
            <a:off x="11631701" y="8611565"/>
            <a:ext cx="8631859" cy="3016131"/>
          </a:xfrm>
          <a:prstGeom prst="rect">
            <a:avLst/>
          </a:prstGeom>
          <a:ln w="12700">
            <a:miter lim="400000"/>
          </a:ln>
        </p:spPr>
      </p:pic>
      <p:grpSp>
        <p:nvGrpSpPr>
          <p:cNvPr id="305" name="arXiv:2104.14460"/>
          <p:cNvGrpSpPr/>
          <p:nvPr/>
        </p:nvGrpSpPr>
        <p:grpSpPr>
          <a:xfrm>
            <a:off x="20812602" y="10862498"/>
            <a:ext cx="2526062" cy="983233"/>
            <a:chOff x="0" y="0"/>
            <a:chExt cx="2526061" cy="983232"/>
          </a:xfrm>
        </p:grpSpPr>
        <p:sp>
          <p:nvSpPr>
            <p:cNvPr id="304" name="arXiv:2104.14460"/>
            <p:cNvSpPr txBox="1"/>
            <p:nvPr/>
          </p:nvSpPr>
          <p:spPr>
            <a:xfrm>
              <a:off x="215900" y="139700"/>
              <a:ext cx="2094262" cy="424433"/>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2000" u="sng">
                  <a:solidFill>
                    <a:schemeClr val="accent1">
                      <a:lumOff val="-13575"/>
                    </a:schemeClr>
                  </a:solidFill>
                  <a:latin typeface="Helvetica Neue Light"/>
                  <a:ea typeface="Helvetica Neue Light"/>
                  <a:cs typeface="Helvetica Neue Light"/>
                  <a:sym typeface="Helvetica Neue Light"/>
                  <a:hlinkClick r:id="rId11"/>
                </a:defRPr>
              </a:lvl1pPr>
            </a:lstStyle>
            <a:p>
              <a:pPr>
                <a:defRPr u="none"/>
              </a:pPr>
              <a:r>
                <a:rPr u="sng">
                  <a:hlinkClick r:id="rId11"/>
                </a:rPr>
                <a:t>arXiv:2104.14460</a:t>
              </a:r>
            </a:p>
          </p:txBody>
        </p:sp>
        <p:pic>
          <p:nvPicPr>
            <p:cNvPr id="303" name="arXiv:2104.14460 arXiv:2104.14460" descr="arXiv:2104.14460 arXiv:2104.14460"/>
            <p:cNvPicPr>
              <a:picLocks/>
            </p:cNvPicPr>
            <p:nvPr/>
          </p:nvPicPr>
          <p:blipFill>
            <a:blip r:embed="rId12"/>
            <a:stretch>
              <a:fillRect/>
            </a:stretch>
          </p:blipFill>
          <p:spPr>
            <a:xfrm>
              <a:off x="0" y="0"/>
              <a:ext cx="2526062" cy="983233"/>
            </a:xfrm>
            <a:prstGeom prst="rect">
              <a:avLst/>
            </a:prstGeom>
            <a:effectLst/>
          </p:spPr>
        </p:pic>
      </p:grpSp>
      <p:pic>
        <p:nvPicPr>
          <p:cNvPr id="306" name="bilde" descr="bilde"/>
          <p:cNvPicPr>
            <a:picLocks noChangeAspect="1"/>
          </p:cNvPicPr>
          <p:nvPr/>
        </p:nvPicPr>
        <p:blipFill>
          <a:blip r:embed="rId13"/>
          <a:stretch>
            <a:fillRect/>
          </a:stretch>
        </p:blipFill>
        <p:spPr>
          <a:xfrm>
            <a:off x="20491645" y="8839065"/>
            <a:ext cx="3528294" cy="1764148"/>
          </a:xfrm>
          <a:prstGeom prst="rect">
            <a:avLst/>
          </a:prstGeom>
          <a:ln w="12700">
            <a:miter lim="400000"/>
          </a:ln>
        </p:spPr>
      </p:pic>
      <p:grpSp>
        <p:nvGrpSpPr>
          <p:cNvPr id="309" name="For more details, see e.g. P. Drobniak's talk."/>
          <p:cNvGrpSpPr/>
          <p:nvPr/>
        </p:nvGrpSpPr>
        <p:grpSpPr>
          <a:xfrm>
            <a:off x="10504776" y="11839905"/>
            <a:ext cx="2805728" cy="1237970"/>
            <a:chOff x="0" y="0"/>
            <a:chExt cx="2805726" cy="1237969"/>
          </a:xfrm>
        </p:grpSpPr>
        <p:sp>
          <p:nvSpPr>
            <p:cNvPr id="308" name="For more details, see e.g. P. Drobniak's talk."/>
            <p:cNvSpPr txBox="1"/>
            <p:nvPr/>
          </p:nvSpPr>
          <p:spPr>
            <a:xfrm>
              <a:off x="215900" y="139700"/>
              <a:ext cx="2373927" cy="679170"/>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defRPr sz="1800">
                  <a:solidFill>
                    <a:srgbClr val="000000"/>
                  </a:solidFill>
                  <a:latin typeface="Helvetica Neue Light"/>
                  <a:ea typeface="Helvetica Neue Light"/>
                  <a:cs typeface="Helvetica Neue Light"/>
                  <a:sym typeface="Helvetica Neue Light"/>
                </a:defRPr>
              </a:pPr>
              <a:r>
                <a:t>For more details, see e.g. </a:t>
              </a:r>
              <a:r>
                <a:rPr u="sng">
                  <a:solidFill>
                    <a:schemeClr val="accent1">
                      <a:lumOff val="-13575"/>
                    </a:schemeClr>
                  </a:solidFill>
                  <a:hlinkClick r:id="rId14"/>
                </a:rPr>
                <a:t>P. Drobniak's talk</a:t>
              </a:r>
              <a:r>
                <a:t>.</a:t>
              </a:r>
            </a:p>
          </p:txBody>
        </p:sp>
        <p:pic>
          <p:nvPicPr>
            <p:cNvPr id="307" name="For more details, see e.g. P. Drobniak's talk. For more details, see e.g. P. Drobniak's talk." descr="For more details, see e.g. P. Drobniak's talk. For more details, see e.g. P. Drobniak's talk."/>
            <p:cNvPicPr>
              <a:picLocks/>
            </p:cNvPicPr>
            <p:nvPr/>
          </p:nvPicPr>
          <p:blipFill>
            <a:blip r:embed="rId15"/>
            <a:stretch>
              <a:fillRect/>
            </a:stretch>
          </p:blipFill>
          <p:spPr>
            <a:xfrm>
              <a:off x="0" y="0"/>
              <a:ext cx="2805727" cy="1237970"/>
            </a:xfrm>
            <a:prstGeom prst="rect">
              <a:avLst/>
            </a:prstGeom>
            <a:effectLst/>
          </p:spPr>
        </p:pic>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31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13"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1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15" name="Linac simulatio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Linac simulation</a:t>
            </a:r>
          </a:p>
        </p:txBody>
      </p:sp>
      <p:sp>
        <p:nvSpPr>
          <p:cNvPr id="316" name="Transverse wake instability and ion motion disabled"/>
          <p:cNvSpPr txBox="1"/>
          <p:nvPr/>
        </p:nvSpPr>
        <p:spPr>
          <a:xfrm>
            <a:off x="758586" y="2071462"/>
            <a:ext cx="11225305"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Transverse wake instability and ion motion disabled</a:t>
            </a:r>
          </a:p>
        </p:txBody>
      </p:sp>
      <mc:AlternateContent xmlns:mc="http://schemas.openxmlformats.org/markup-compatibility/2006" xmlns:a14="http://schemas.microsoft.com/office/drawing/2010/main">
        <mc:Choice Requires="a14">
          <p:sp>
            <p:nvSpPr>
              <p:cNvPr id="317" name="Initial   /   [mm mrad]:  15.0 / 0.1…"/>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Initial </a:t>
                </a:r>
                <a14:m>
                  <m:oMath xmlns:m="http://schemas.openxmlformats.org/officeDocument/2006/math">
                    <m:sSub>
                      <m:sSubPr>
                        <m:ctrlPr>
                          <a:rPr sz="4350" i="1">
                            <a:solidFill>
                              <a:srgbClr val="000000"/>
                            </a:solidFill>
                            <a:latin typeface="Cambria Math" panose="02040503050406030204" pitchFamily="18" charset="0"/>
                          </a:rPr>
                        </m:ctrlPr>
                      </m:sSubPr>
                      <m:e>
                        <m:r>
                          <a:rPr sz="4350" i="1">
                            <a:solidFill>
                              <a:srgbClr val="000000"/>
                            </a:solidFill>
                            <a:latin typeface="Cambria Math" panose="02040503050406030204" pitchFamily="18" charset="0"/>
                          </a:rPr>
                          <m:t>𝜀</m:t>
                        </m:r>
                      </m:e>
                      <m:sub>
                        <m:r>
                          <m:rPr>
                            <m:sty m:val="p"/>
                          </m:rPr>
                          <a:rPr sz="4350" i="1">
                            <a:solidFill>
                              <a:srgbClr val="000000"/>
                            </a:solidFill>
                            <a:latin typeface="Cambria Math" panose="02040503050406030204" pitchFamily="18" charset="0"/>
                          </a:rPr>
                          <m:t>n</m:t>
                        </m:r>
                        <m:r>
                          <a:rPr sz="4350" i="1">
                            <a:solidFill>
                              <a:srgbClr val="000000"/>
                            </a:solidFill>
                            <a:latin typeface="Cambria Math" panose="02040503050406030204" pitchFamily="18" charset="0"/>
                          </a:rPr>
                          <m:t>𝑥</m:t>
                        </m:r>
                      </m:sub>
                    </m:sSub>
                  </m:oMath>
                </a14:m>
                <a:r>
                  <a:t> / </a:t>
                </a:r>
                <a14:m>
                  <m:oMath xmlns:m="http://schemas.openxmlformats.org/officeDocument/2006/math">
                    <m:sSub>
                      <m:sSubPr>
                        <m:ctrlPr>
                          <a:rPr sz="4450" i="1">
                            <a:solidFill>
                              <a:srgbClr val="000000"/>
                            </a:solidFill>
                            <a:latin typeface="Cambria Math" panose="02040503050406030204" pitchFamily="18" charset="0"/>
                          </a:rPr>
                        </m:ctrlPr>
                      </m:sSubPr>
                      <m:e>
                        <m:r>
                          <a:rPr sz="4450" i="1">
                            <a:solidFill>
                              <a:srgbClr val="000000"/>
                            </a:solidFill>
                            <a:latin typeface="Cambria Math" panose="02040503050406030204" pitchFamily="18" charset="0"/>
                          </a:rPr>
                          <m:t>𝜀</m:t>
                        </m:r>
                      </m:e>
                      <m:sub>
                        <m:r>
                          <m:rPr>
                            <m:sty m:val="p"/>
                          </m:rPr>
                          <a:rPr sz="4450" i="1">
                            <a:solidFill>
                              <a:srgbClr val="000000"/>
                            </a:solidFill>
                            <a:latin typeface="Cambria Math" panose="02040503050406030204" pitchFamily="18" charset="0"/>
                          </a:rPr>
                          <m:t>n</m:t>
                        </m:r>
                        <m:r>
                          <a:rPr sz="4450" i="1">
                            <a:solidFill>
                              <a:srgbClr val="000000"/>
                            </a:solidFill>
                            <a:latin typeface="Cambria Math" panose="02040503050406030204" pitchFamily="18" charset="0"/>
                          </a:rPr>
                          <m:t>𝑦</m:t>
                        </m:r>
                      </m:sub>
                    </m:sSub>
                  </m:oMath>
                </a14:m>
                <a:r>
                  <a:t> [mm mrad]:  15.0 / 0.1</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Some emittance growth due to chromatic effects and ISR.</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Final </a:t>
                </a:r>
                <a14:m>
                  <m:oMath xmlns:m="http://schemas.openxmlformats.org/officeDocument/2006/math">
                    <m:sSub>
                      <m:sSubPr>
                        <m:ctrlPr>
                          <a:rPr sz="3450" i="1">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𝜀</m:t>
                        </m:r>
                      </m:e>
                      <m:sub>
                        <m:r>
                          <m:rPr>
                            <m:sty m:val="p"/>
                          </m:rPr>
                          <a:rPr sz="3450" i="1">
                            <a:solidFill>
                              <a:srgbClr val="000000"/>
                            </a:solidFill>
                            <a:latin typeface="Cambria Math" panose="02040503050406030204" pitchFamily="18" charset="0"/>
                          </a:rPr>
                          <m:t>n</m:t>
                        </m:r>
                        <m:r>
                          <a:rPr sz="3450" i="1">
                            <a:solidFill>
                              <a:srgbClr val="000000"/>
                            </a:solidFill>
                            <a:latin typeface="Cambria Math" panose="02040503050406030204" pitchFamily="18" charset="0"/>
                          </a:rPr>
                          <m:t>𝑥</m:t>
                        </m:r>
                      </m:sub>
                    </m:sSub>
                  </m:oMath>
                </a14:m>
                <a:r>
                  <a:t> / </a:t>
                </a:r>
                <a14:m>
                  <m:oMath xmlns:m="http://schemas.openxmlformats.org/officeDocument/2006/math">
                    <m:sSub>
                      <m:sSubPr>
                        <m:ctrlPr>
                          <a:rPr sz="3550" i="1">
                            <a:solidFill>
                              <a:srgbClr val="000000"/>
                            </a:solidFill>
                            <a:latin typeface="Cambria Math" panose="02040503050406030204" pitchFamily="18" charset="0"/>
                          </a:rPr>
                        </m:ctrlPr>
                      </m:sSubPr>
                      <m:e>
                        <m:r>
                          <a:rPr sz="3550" i="1">
                            <a:solidFill>
                              <a:srgbClr val="000000"/>
                            </a:solidFill>
                            <a:latin typeface="Cambria Math" panose="02040503050406030204" pitchFamily="18" charset="0"/>
                          </a:rPr>
                          <m:t>𝜀</m:t>
                        </m:r>
                      </m:e>
                      <m:sub>
                        <m:r>
                          <m:rPr>
                            <m:sty m:val="p"/>
                          </m:rPr>
                          <a:rPr sz="3550" i="1">
                            <a:solidFill>
                              <a:srgbClr val="000000"/>
                            </a:solidFill>
                            <a:latin typeface="Cambria Math" panose="02040503050406030204" pitchFamily="18" charset="0"/>
                          </a:rPr>
                          <m:t>n</m:t>
                        </m:r>
                        <m:r>
                          <a:rPr sz="3550" i="1">
                            <a:solidFill>
                              <a:srgbClr val="000000"/>
                            </a:solidFill>
                            <a:latin typeface="Cambria Math" panose="02040503050406030204" pitchFamily="18" charset="0"/>
                          </a:rPr>
                          <m:t>𝑦</m:t>
                        </m:r>
                      </m:sub>
                    </m:sSub>
                  </m:oMath>
                </a14:m>
                <a:r>
                  <a:t> [mm mrad]:  30.08 / 0.157</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90 percentile final </a:t>
                </a:r>
                <a14:m>
                  <m:oMath xmlns:m="http://schemas.openxmlformats.org/officeDocument/2006/math">
                    <m:sSub>
                      <m:sSubPr>
                        <m:ctrlPr>
                          <a:rPr sz="3450" i="1">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𝜀</m:t>
                        </m:r>
                      </m:e>
                      <m:sub>
                        <m:r>
                          <m:rPr>
                            <m:sty m:val="p"/>
                          </m:rPr>
                          <a:rPr sz="3450" i="1">
                            <a:solidFill>
                              <a:srgbClr val="000000"/>
                            </a:solidFill>
                            <a:latin typeface="Cambria Math" panose="02040503050406030204" pitchFamily="18" charset="0"/>
                          </a:rPr>
                          <m:t>n</m:t>
                        </m:r>
                        <m:r>
                          <a:rPr sz="3450" i="1">
                            <a:solidFill>
                              <a:srgbClr val="000000"/>
                            </a:solidFill>
                            <a:latin typeface="Cambria Math" panose="02040503050406030204" pitchFamily="18" charset="0"/>
                          </a:rPr>
                          <m:t>𝑥</m:t>
                        </m:r>
                      </m:sub>
                    </m:sSub>
                  </m:oMath>
                </a14:m>
                <a:r>
                  <a:t> / </a:t>
                </a:r>
                <a14:m>
                  <m:oMath xmlns:m="http://schemas.openxmlformats.org/officeDocument/2006/math">
                    <m:sSub>
                      <m:sSubPr>
                        <m:ctrlPr>
                          <a:rPr sz="3550" i="1">
                            <a:solidFill>
                              <a:srgbClr val="000000"/>
                            </a:solidFill>
                            <a:latin typeface="Cambria Math" panose="02040503050406030204" pitchFamily="18" charset="0"/>
                          </a:rPr>
                        </m:ctrlPr>
                      </m:sSubPr>
                      <m:e>
                        <m:r>
                          <a:rPr sz="3550" i="1">
                            <a:solidFill>
                              <a:srgbClr val="000000"/>
                            </a:solidFill>
                            <a:latin typeface="Cambria Math" panose="02040503050406030204" pitchFamily="18" charset="0"/>
                          </a:rPr>
                          <m:t>𝜀</m:t>
                        </m:r>
                      </m:e>
                      <m:sub>
                        <m:r>
                          <m:rPr>
                            <m:sty m:val="p"/>
                          </m:rPr>
                          <a:rPr sz="3550" i="1">
                            <a:solidFill>
                              <a:srgbClr val="000000"/>
                            </a:solidFill>
                            <a:latin typeface="Cambria Math" panose="02040503050406030204" pitchFamily="18" charset="0"/>
                          </a:rPr>
                          <m:t>n</m:t>
                        </m:r>
                        <m:r>
                          <a:rPr sz="3550" i="1">
                            <a:solidFill>
                              <a:srgbClr val="000000"/>
                            </a:solidFill>
                            <a:latin typeface="Cambria Math" panose="02040503050406030204" pitchFamily="18" charset="0"/>
                          </a:rPr>
                          <m:t>𝑦</m:t>
                        </m:r>
                      </m:sub>
                    </m:sSub>
                  </m:oMath>
                </a14:m>
                <a:r>
                  <a:t> [mm mrad]:  22.54 / 0.11</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Self-correction works very well.</a:t>
                </a:r>
              </a:p>
            </p:txBody>
          </p:sp>
        </mc:Choice>
        <mc:Fallback xmlns="">
          <p:sp>
            <p:nvSpPr>
              <p:cNvPr id="317" name="Initial   /   [mm mrad]:  15.0 / 0.1…"/>
              <p:cNvSpPr txBox="1">
                <a:spLocks noRot="1" noChangeAspect="1" noMove="1" noResize="1" noEditPoints="1" noAdjustHandles="1" noChangeArrowheads="1" noChangeShapeType="1" noTextEdit="1"/>
              </p:cNvSpPr>
              <p:nvPr/>
            </p:nvSpPr>
            <p:spPr>
              <a:xfrm>
                <a:off x="758585" y="3167279"/>
                <a:ext cx="13144601" cy="8616961"/>
              </a:xfrm>
              <a:prstGeom prst="rect">
                <a:avLst/>
              </a:prstGeom>
              <a:blipFill>
                <a:blip r:embed="rId3"/>
                <a:stretch>
                  <a:fillRect l="-2027" t="-44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318" name="evolution.pdf" descr="evolution.pdf"/>
          <p:cNvPicPr>
            <a:picLocks noChangeAspect="1"/>
          </p:cNvPicPr>
          <p:nvPr/>
        </p:nvPicPr>
        <p:blipFill>
          <a:blip r:embed="rId4"/>
          <a:srcRect l="66680"/>
          <a:stretch>
            <a:fillRect/>
          </a:stretch>
        </p:blipFill>
        <p:spPr>
          <a:xfrm>
            <a:off x="14691345" y="1162115"/>
            <a:ext cx="3620046" cy="6604001"/>
          </a:xfrm>
          <a:prstGeom prst="rect">
            <a:avLst/>
          </a:prstGeom>
          <a:ln w="12700">
            <a:miter lim="400000"/>
          </a:ln>
        </p:spPr>
      </p:pic>
      <p:pic>
        <p:nvPicPr>
          <p:cNvPr id="319" name="waterfalls_shot0.pdf" descr="waterfalls_shot0.pdf"/>
          <p:cNvPicPr>
            <a:picLocks noChangeAspect="1"/>
          </p:cNvPicPr>
          <p:nvPr/>
        </p:nvPicPr>
        <p:blipFill>
          <a:blip r:embed="rId5"/>
          <a:stretch>
            <a:fillRect/>
          </a:stretch>
        </p:blipFill>
        <p:spPr>
          <a:xfrm>
            <a:off x="18721770" y="996195"/>
            <a:ext cx="5026367" cy="6743604"/>
          </a:xfrm>
          <a:prstGeom prst="rect">
            <a:avLst/>
          </a:prstGeom>
          <a:ln w="12700">
            <a:miter lim="400000"/>
          </a:ln>
        </p:spPr>
      </p:pic>
      <p:pic>
        <p:nvPicPr>
          <p:cNvPr id="320" name="lps_shot0.gif" descr="lps_shot0.gif"/>
          <p:cNvPicPr>
            <a:picLocks/>
          </p:cNvPicPr>
          <p:nvPr/>
        </p:nvPicPr>
        <p:blipFill>
          <a:blip r:embed="rId6"/>
          <a:stretch>
            <a:fillRect/>
          </a:stretch>
        </p:blipFill>
        <p:spPr>
          <a:xfrm>
            <a:off x="234354" y="7961576"/>
            <a:ext cx="4445001" cy="4445001"/>
          </a:xfrm>
          <a:prstGeom prst="rect">
            <a:avLst/>
          </a:prstGeom>
          <a:ln w="12700">
            <a:miter lim="400000"/>
          </a:ln>
        </p:spPr>
      </p:pic>
      <p:pic>
        <p:nvPicPr>
          <p:cNvPr id="321" name="phasespace_y_shot0.gif" descr="phasespace_y_shot0.gif"/>
          <p:cNvPicPr>
            <a:picLocks/>
          </p:cNvPicPr>
          <p:nvPr/>
        </p:nvPicPr>
        <p:blipFill>
          <a:blip r:embed="rId7"/>
          <a:stretch>
            <a:fillRect/>
          </a:stretch>
        </p:blipFill>
        <p:spPr>
          <a:xfrm>
            <a:off x="9982416" y="7961576"/>
            <a:ext cx="4445001" cy="4445001"/>
          </a:xfrm>
          <a:prstGeom prst="rect">
            <a:avLst/>
          </a:prstGeom>
          <a:ln w="12700">
            <a:miter lim="400000"/>
          </a:ln>
        </p:spPr>
      </p:pic>
      <p:pic>
        <p:nvPicPr>
          <p:cNvPr id="322" name="phasespace_x_shot0.gif" descr="phasespace_x_shot0.gif"/>
          <p:cNvPicPr>
            <a:picLocks/>
          </p:cNvPicPr>
          <p:nvPr/>
        </p:nvPicPr>
        <p:blipFill>
          <a:blip r:embed="rId8"/>
          <a:stretch>
            <a:fillRect/>
          </a:stretch>
        </p:blipFill>
        <p:spPr>
          <a:xfrm>
            <a:off x="5108385" y="7961576"/>
            <a:ext cx="4445001" cy="4445001"/>
          </a:xfrm>
          <a:prstGeom prst="rect">
            <a:avLst/>
          </a:prstGeom>
          <a:ln w="12700">
            <a:miter lim="400000"/>
          </a:ln>
        </p:spPr>
      </p:pic>
      <p:pic>
        <p:nvPicPr>
          <p:cNvPr id="323" name="sideview_y_shot0.gif" descr="sideview_y_shot0.gif"/>
          <p:cNvPicPr>
            <a:picLocks/>
          </p:cNvPicPr>
          <p:nvPr/>
        </p:nvPicPr>
        <p:blipFill>
          <a:blip r:embed="rId9"/>
          <a:stretch>
            <a:fillRect/>
          </a:stretch>
        </p:blipFill>
        <p:spPr>
          <a:xfrm>
            <a:off x="19730477" y="7961576"/>
            <a:ext cx="4445001" cy="4445001"/>
          </a:xfrm>
          <a:prstGeom prst="rect">
            <a:avLst/>
          </a:prstGeom>
          <a:ln w="12700">
            <a:miter lim="400000"/>
          </a:ln>
        </p:spPr>
      </p:pic>
      <p:pic>
        <p:nvPicPr>
          <p:cNvPr id="324" name="sideview_x_shot0.gif" descr="sideview_x_shot0.gif"/>
          <p:cNvPicPr>
            <a:picLocks/>
          </p:cNvPicPr>
          <p:nvPr/>
        </p:nvPicPr>
        <p:blipFill>
          <a:blip r:embed="rId10"/>
          <a:stretch>
            <a:fillRect/>
          </a:stretch>
        </p:blipFill>
        <p:spPr>
          <a:xfrm>
            <a:off x="14856446" y="7961576"/>
            <a:ext cx="4445001" cy="4445001"/>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327"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28"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29"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330" name="Linac simulatio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Linac simulation</a:t>
            </a:r>
          </a:p>
        </p:txBody>
      </p:sp>
      <p:sp>
        <p:nvSpPr>
          <p:cNvPr id="331" name="Transverse wake instability enabled, ion motion disabled"/>
          <p:cNvSpPr txBox="1"/>
          <p:nvPr/>
        </p:nvSpPr>
        <p:spPr>
          <a:xfrm>
            <a:off x="758586" y="2071462"/>
            <a:ext cx="11518017"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Transverse wake instability enabled, ion motion disabled</a:t>
            </a:r>
          </a:p>
        </p:txBody>
      </p:sp>
      <mc:AlternateContent xmlns:mc="http://schemas.openxmlformats.org/markup-compatibility/2006" xmlns:a14="http://schemas.microsoft.com/office/drawing/2010/main">
        <mc:Choice Requires="a14">
          <p:sp>
            <p:nvSpPr>
              <p:cNvPr id="332" name="Severe hosing…"/>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Severe hosing</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Large emittance growth, especially in y.</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Final </a:t>
                </a:r>
                <a14:m>
                  <m:oMath xmlns:m="http://schemas.openxmlformats.org/officeDocument/2006/math">
                    <m:sSub>
                      <m:sSubPr>
                        <m:ctrlPr>
                          <a:rPr sz="3450" i="1">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𝜀</m:t>
                        </m:r>
                      </m:e>
                      <m:sub>
                        <m:r>
                          <m:rPr>
                            <m:sty m:val="p"/>
                          </m:rPr>
                          <a:rPr sz="3450" i="1">
                            <a:solidFill>
                              <a:srgbClr val="000000"/>
                            </a:solidFill>
                            <a:latin typeface="Cambria Math" panose="02040503050406030204" pitchFamily="18" charset="0"/>
                          </a:rPr>
                          <m:t>n</m:t>
                        </m:r>
                        <m:r>
                          <a:rPr sz="3450" i="1">
                            <a:solidFill>
                              <a:srgbClr val="000000"/>
                            </a:solidFill>
                            <a:latin typeface="Cambria Math" panose="02040503050406030204" pitchFamily="18" charset="0"/>
                          </a:rPr>
                          <m:t>𝑥</m:t>
                        </m:r>
                      </m:sub>
                    </m:sSub>
                  </m:oMath>
                </a14:m>
                <a:r>
                  <a:t> / </a:t>
                </a:r>
                <a14:m>
                  <m:oMath xmlns:m="http://schemas.openxmlformats.org/officeDocument/2006/math">
                    <m:sSub>
                      <m:sSubPr>
                        <m:ctrlPr>
                          <a:rPr sz="3550" i="1">
                            <a:solidFill>
                              <a:srgbClr val="000000"/>
                            </a:solidFill>
                            <a:latin typeface="Cambria Math" panose="02040503050406030204" pitchFamily="18" charset="0"/>
                          </a:rPr>
                        </m:ctrlPr>
                      </m:sSubPr>
                      <m:e>
                        <m:r>
                          <a:rPr sz="3550" i="1">
                            <a:solidFill>
                              <a:srgbClr val="000000"/>
                            </a:solidFill>
                            <a:latin typeface="Cambria Math" panose="02040503050406030204" pitchFamily="18" charset="0"/>
                          </a:rPr>
                          <m:t>𝜀</m:t>
                        </m:r>
                      </m:e>
                      <m:sub>
                        <m:r>
                          <m:rPr>
                            <m:sty m:val="p"/>
                          </m:rPr>
                          <a:rPr sz="3550" i="1">
                            <a:solidFill>
                              <a:srgbClr val="000000"/>
                            </a:solidFill>
                            <a:latin typeface="Cambria Math" panose="02040503050406030204" pitchFamily="18" charset="0"/>
                          </a:rPr>
                          <m:t>n</m:t>
                        </m:r>
                        <m:r>
                          <a:rPr sz="3550" i="1">
                            <a:solidFill>
                              <a:srgbClr val="000000"/>
                            </a:solidFill>
                            <a:latin typeface="Cambria Math" panose="02040503050406030204" pitchFamily="18" charset="0"/>
                          </a:rPr>
                          <m:t>𝑦</m:t>
                        </m:r>
                      </m:sub>
                    </m:sSub>
                  </m:oMath>
                </a14:m>
                <a:r>
                  <a:t> [mm mrad]:  57.033 / 8.721</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90 percentile final </a:t>
                </a:r>
                <a14:m>
                  <m:oMath xmlns:m="http://schemas.openxmlformats.org/officeDocument/2006/math">
                    <m:sSub>
                      <m:sSubPr>
                        <m:ctrlPr>
                          <a:rPr sz="3450" i="1">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𝜀</m:t>
                        </m:r>
                      </m:e>
                      <m:sub>
                        <m:r>
                          <m:rPr>
                            <m:sty m:val="p"/>
                          </m:rPr>
                          <a:rPr sz="3450" i="1">
                            <a:solidFill>
                              <a:srgbClr val="000000"/>
                            </a:solidFill>
                            <a:latin typeface="Cambria Math" panose="02040503050406030204" pitchFamily="18" charset="0"/>
                          </a:rPr>
                          <m:t>n</m:t>
                        </m:r>
                        <m:r>
                          <a:rPr sz="3450" i="1">
                            <a:solidFill>
                              <a:srgbClr val="000000"/>
                            </a:solidFill>
                            <a:latin typeface="Cambria Math" panose="02040503050406030204" pitchFamily="18" charset="0"/>
                          </a:rPr>
                          <m:t>𝑥</m:t>
                        </m:r>
                      </m:sub>
                    </m:sSub>
                  </m:oMath>
                </a14:m>
                <a:r>
                  <a:t> / </a:t>
                </a:r>
                <a14:m>
                  <m:oMath xmlns:m="http://schemas.openxmlformats.org/officeDocument/2006/math">
                    <m:sSub>
                      <m:sSubPr>
                        <m:ctrlPr>
                          <a:rPr sz="3550" i="1">
                            <a:solidFill>
                              <a:srgbClr val="000000"/>
                            </a:solidFill>
                            <a:latin typeface="Cambria Math" panose="02040503050406030204" pitchFamily="18" charset="0"/>
                          </a:rPr>
                        </m:ctrlPr>
                      </m:sSubPr>
                      <m:e>
                        <m:r>
                          <a:rPr sz="3550" i="1">
                            <a:solidFill>
                              <a:srgbClr val="000000"/>
                            </a:solidFill>
                            <a:latin typeface="Cambria Math" panose="02040503050406030204" pitchFamily="18" charset="0"/>
                          </a:rPr>
                          <m:t>𝜀</m:t>
                        </m:r>
                      </m:e>
                      <m:sub>
                        <m:r>
                          <m:rPr>
                            <m:sty m:val="p"/>
                          </m:rPr>
                          <a:rPr sz="3550" i="1">
                            <a:solidFill>
                              <a:srgbClr val="000000"/>
                            </a:solidFill>
                            <a:latin typeface="Cambria Math" panose="02040503050406030204" pitchFamily="18" charset="0"/>
                          </a:rPr>
                          <m:t>n</m:t>
                        </m:r>
                        <m:r>
                          <a:rPr sz="3550" i="1">
                            <a:solidFill>
                              <a:srgbClr val="000000"/>
                            </a:solidFill>
                            <a:latin typeface="Cambria Math" panose="02040503050406030204" pitchFamily="18" charset="0"/>
                          </a:rPr>
                          <m:t>𝑦</m:t>
                        </m:r>
                      </m:sub>
                    </m:sSub>
                  </m:oMath>
                </a14:m>
                <a:r>
                  <a:t> [mm mrad]:  40.28 / 5.88</a:t>
                </a:r>
              </a:p>
            </p:txBody>
          </p:sp>
        </mc:Choice>
        <mc:Fallback xmlns="">
          <p:sp>
            <p:nvSpPr>
              <p:cNvPr id="332" name="Severe hosing…"/>
              <p:cNvSpPr txBox="1">
                <a:spLocks noRot="1" noChangeAspect="1" noMove="1" noResize="1" noEditPoints="1" noAdjustHandles="1" noChangeArrowheads="1" noChangeShapeType="1" noTextEdit="1"/>
              </p:cNvSpPr>
              <p:nvPr/>
            </p:nvSpPr>
            <p:spPr>
              <a:xfrm>
                <a:off x="758585" y="3167279"/>
                <a:ext cx="13144601" cy="8616961"/>
              </a:xfrm>
              <a:prstGeom prst="rect">
                <a:avLst/>
              </a:prstGeom>
              <a:blipFill>
                <a:blip r:embed="rId3"/>
                <a:stretch>
                  <a:fillRect l="-2027" t="-220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333" name="waterfalls_shot0.pdf" descr="waterfalls_shot0.pdf"/>
          <p:cNvPicPr>
            <a:picLocks noChangeAspect="1"/>
          </p:cNvPicPr>
          <p:nvPr/>
        </p:nvPicPr>
        <p:blipFill>
          <a:blip r:embed="rId4"/>
          <a:stretch>
            <a:fillRect/>
          </a:stretch>
        </p:blipFill>
        <p:spPr>
          <a:xfrm>
            <a:off x="18719800" y="990600"/>
            <a:ext cx="5029200" cy="6747406"/>
          </a:xfrm>
          <a:prstGeom prst="rect">
            <a:avLst/>
          </a:prstGeom>
          <a:ln w="12700">
            <a:miter lim="400000"/>
          </a:ln>
        </p:spPr>
      </p:pic>
      <p:pic>
        <p:nvPicPr>
          <p:cNvPr id="334" name="evolution.pdf" descr="evolution.pdf"/>
          <p:cNvPicPr>
            <a:picLocks noChangeAspect="1"/>
          </p:cNvPicPr>
          <p:nvPr/>
        </p:nvPicPr>
        <p:blipFill>
          <a:blip r:embed="rId5"/>
          <a:srcRect l="66784"/>
          <a:stretch>
            <a:fillRect/>
          </a:stretch>
        </p:blipFill>
        <p:spPr>
          <a:xfrm>
            <a:off x="14693900" y="1168400"/>
            <a:ext cx="3619500" cy="6623584"/>
          </a:xfrm>
          <a:prstGeom prst="rect">
            <a:avLst/>
          </a:prstGeom>
          <a:ln w="12700">
            <a:miter lim="400000"/>
          </a:ln>
        </p:spPr>
      </p:pic>
      <p:pic>
        <p:nvPicPr>
          <p:cNvPr id="335" name="lps_shot0.gif" descr="lps_shot0.gif"/>
          <p:cNvPicPr>
            <a:picLocks/>
          </p:cNvPicPr>
          <p:nvPr/>
        </p:nvPicPr>
        <p:blipFill>
          <a:blip r:embed="rId6"/>
          <a:stretch>
            <a:fillRect/>
          </a:stretch>
        </p:blipFill>
        <p:spPr>
          <a:xfrm>
            <a:off x="228600" y="7962900"/>
            <a:ext cx="4445000" cy="4445000"/>
          </a:xfrm>
          <a:prstGeom prst="rect">
            <a:avLst/>
          </a:prstGeom>
          <a:ln w="12700">
            <a:miter lim="400000"/>
          </a:ln>
        </p:spPr>
      </p:pic>
      <p:pic>
        <p:nvPicPr>
          <p:cNvPr id="336" name="phasespace_y_shot0.gif" descr="phasespace_y_shot0.gif"/>
          <p:cNvPicPr>
            <a:picLocks/>
          </p:cNvPicPr>
          <p:nvPr/>
        </p:nvPicPr>
        <p:blipFill>
          <a:blip r:embed="rId7"/>
          <a:stretch>
            <a:fillRect/>
          </a:stretch>
        </p:blipFill>
        <p:spPr>
          <a:xfrm>
            <a:off x="9988170" y="7962900"/>
            <a:ext cx="4445001" cy="4445000"/>
          </a:xfrm>
          <a:prstGeom prst="rect">
            <a:avLst/>
          </a:prstGeom>
          <a:ln w="12700">
            <a:miter lim="400000"/>
          </a:ln>
        </p:spPr>
      </p:pic>
      <p:pic>
        <p:nvPicPr>
          <p:cNvPr id="337" name="phasespace_x_shot0.gif" descr="phasespace_x_shot0.gif"/>
          <p:cNvPicPr>
            <a:picLocks/>
          </p:cNvPicPr>
          <p:nvPr/>
        </p:nvPicPr>
        <p:blipFill>
          <a:blip r:embed="rId8"/>
          <a:stretch>
            <a:fillRect/>
          </a:stretch>
        </p:blipFill>
        <p:spPr>
          <a:xfrm>
            <a:off x="5108385" y="7962900"/>
            <a:ext cx="4445001" cy="4445000"/>
          </a:xfrm>
          <a:prstGeom prst="rect">
            <a:avLst/>
          </a:prstGeom>
          <a:ln w="12700">
            <a:miter lim="400000"/>
          </a:ln>
        </p:spPr>
      </p:pic>
      <p:pic>
        <p:nvPicPr>
          <p:cNvPr id="338" name="sideview_y_shot0.gif" descr="sideview_y_shot0.gif"/>
          <p:cNvPicPr>
            <a:picLocks/>
          </p:cNvPicPr>
          <p:nvPr/>
        </p:nvPicPr>
        <p:blipFill>
          <a:blip r:embed="rId9"/>
          <a:stretch>
            <a:fillRect/>
          </a:stretch>
        </p:blipFill>
        <p:spPr>
          <a:xfrm>
            <a:off x="19735800" y="7962900"/>
            <a:ext cx="4445000" cy="4445000"/>
          </a:xfrm>
          <a:prstGeom prst="rect">
            <a:avLst/>
          </a:prstGeom>
          <a:ln w="12700">
            <a:miter lim="400000"/>
          </a:ln>
        </p:spPr>
      </p:pic>
      <p:pic>
        <p:nvPicPr>
          <p:cNvPr id="339" name="sideview_x_shot0.gif" descr="sideview_x_shot0.gif"/>
          <p:cNvPicPr>
            <a:picLocks/>
          </p:cNvPicPr>
          <p:nvPr/>
        </p:nvPicPr>
        <p:blipFill>
          <a:blip r:embed="rId10"/>
          <a:stretch>
            <a:fillRect/>
          </a:stretch>
        </p:blipFill>
        <p:spPr>
          <a:xfrm>
            <a:off x="14861985" y="7962900"/>
            <a:ext cx="4445001" cy="4445000"/>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34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43"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4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345" name="Linac simulatio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Linac simulation</a:t>
            </a:r>
          </a:p>
        </p:txBody>
      </p:sp>
      <p:sp>
        <p:nvSpPr>
          <p:cNvPr id="346" name="All physics effects enabled"/>
          <p:cNvSpPr txBox="1"/>
          <p:nvPr/>
        </p:nvSpPr>
        <p:spPr>
          <a:xfrm>
            <a:off x="758586" y="2071462"/>
            <a:ext cx="11225305"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All physics effects enabled</a:t>
            </a:r>
          </a:p>
        </p:txBody>
      </p:sp>
      <mc:AlternateContent xmlns:mc="http://schemas.openxmlformats.org/markup-compatibility/2006" xmlns:a14="http://schemas.microsoft.com/office/drawing/2010/main">
        <mc:Choice Requires="a14">
          <p:sp>
            <p:nvSpPr>
              <p:cNvPr id="347" name="Significant damping of hosing.…"/>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Significant damping of hosing.</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Resilient to jitter, but wide tail.</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Non-linear focusing contributes to emittance growth.</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Final </a:t>
                </a:r>
                <a14:m>
                  <m:oMath xmlns:m="http://schemas.openxmlformats.org/officeDocument/2006/math">
                    <m:sSub>
                      <m:sSubPr>
                        <m:ctrlPr>
                          <a:rPr sz="4350" i="1">
                            <a:solidFill>
                              <a:srgbClr val="000000"/>
                            </a:solidFill>
                            <a:latin typeface="Cambria Math" panose="02040503050406030204" pitchFamily="18" charset="0"/>
                          </a:rPr>
                        </m:ctrlPr>
                      </m:sSubPr>
                      <m:e>
                        <m:r>
                          <a:rPr sz="4350" i="1">
                            <a:solidFill>
                              <a:srgbClr val="000000"/>
                            </a:solidFill>
                            <a:latin typeface="Cambria Math" panose="02040503050406030204" pitchFamily="18" charset="0"/>
                          </a:rPr>
                          <m:t>𝜀</m:t>
                        </m:r>
                      </m:e>
                      <m:sub>
                        <m:r>
                          <m:rPr>
                            <m:sty m:val="p"/>
                          </m:rPr>
                          <a:rPr sz="4350" i="1">
                            <a:solidFill>
                              <a:srgbClr val="000000"/>
                            </a:solidFill>
                            <a:latin typeface="Cambria Math" panose="02040503050406030204" pitchFamily="18" charset="0"/>
                          </a:rPr>
                          <m:t>n</m:t>
                        </m:r>
                        <m:r>
                          <a:rPr sz="4350" i="1">
                            <a:solidFill>
                              <a:srgbClr val="000000"/>
                            </a:solidFill>
                            <a:latin typeface="Cambria Math" panose="02040503050406030204" pitchFamily="18" charset="0"/>
                          </a:rPr>
                          <m:t>𝑥</m:t>
                        </m:r>
                      </m:sub>
                    </m:sSub>
                  </m:oMath>
                </a14:m>
                <a:r>
                  <a:t> / </a:t>
                </a:r>
                <a14:m>
                  <m:oMath xmlns:m="http://schemas.openxmlformats.org/officeDocument/2006/math">
                    <m:sSub>
                      <m:sSubPr>
                        <m:ctrlPr>
                          <a:rPr sz="4450" i="1">
                            <a:solidFill>
                              <a:srgbClr val="000000"/>
                            </a:solidFill>
                            <a:latin typeface="Cambria Math" panose="02040503050406030204" pitchFamily="18" charset="0"/>
                          </a:rPr>
                        </m:ctrlPr>
                      </m:sSubPr>
                      <m:e>
                        <m:r>
                          <a:rPr sz="4450" i="1">
                            <a:solidFill>
                              <a:srgbClr val="000000"/>
                            </a:solidFill>
                            <a:latin typeface="Cambria Math" panose="02040503050406030204" pitchFamily="18" charset="0"/>
                          </a:rPr>
                          <m:t>𝜀</m:t>
                        </m:r>
                      </m:e>
                      <m:sub>
                        <m:r>
                          <m:rPr>
                            <m:sty m:val="p"/>
                          </m:rPr>
                          <a:rPr sz="4450" i="1">
                            <a:solidFill>
                              <a:srgbClr val="000000"/>
                            </a:solidFill>
                            <a:latin typeface="Cambria Math" panose="02040503050406030204" pitchFamily="18" charset="0"/>
                          </a:rPr>
                          <m:t>n</m:t>
                        </m:r>
                        <m:r>
                          <a:rPr sz="4450" i="1">
                            <a:solidFill>
                              <a:srgbClr val="000000"/>
                            </a:solidFill>
                            <a:latin typeface="Cambria Math" panose="02040503050406030204" pitchFamily="18" charset="0"/>
                          </a:rPr>
                          <m:t>𝑦</m:t>
                        </m:r>
                      </m:sub>
                    </m:sSub>
                  </m:oMath>
                </a14:m>
                <a:r>
                  <a:t> [mm mrad]: 85.36 / 2.65</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90 percentile final </a:t>
                </a:r>
                <a14:m>
                  <m:oMath xmlns:m="http://schemas.openxmlformats.org/officeDocument/2006/math">
                    <m:sSub>
                      <m:sSubPr>
                        <m:ctrlPr>
                          <a:rPr sz="4350" i="1">
                            <a:solidFill>
                              <a:srgbClr val="000000"/>
                            </a:solidFill>
                            <a:latin typeface="Cambria Math" panose="02040503050406030204" pitchFamily="18" charset="0"/>
                          </a:rPr>
                        </m:ctrlPr>
                      </m:sSubPr>
                      <m:e>
                        <m:r>
                          <a:rPr sz="4350" i="1">
                            <a:solidFill>
                              <a:srgbClr val="000000"/>
                            </a:solidFill>
                            <a:latin typeface="Cambria Math" panose="02040503050406030204" pitchFamily="18" charset="0"/>
                          </a:rPr>
                          <m:t>𝜀</m:t>
                        </m:r>
                      </m:e>
                      <m:sub>
                        <m:r>
                          <m:rPr>
                            <m:sty m:val="p"/>
                          </m:rPr>
                          <a:rPr sz="4350" i="1">
                            <a:solidFill>
                              <a:srgbClr val="000000"/>
                            </a:solidFill>
                            <a:latin typeface="Cambria Math" panose="02040503050406030204" pitchFamily="18" charset="0"/>
                          </a:rPr>
                          <m:t>n</m:t>
                        </m:r>
                        <m:r>
                          <a:rPr sz="4350" i="1">
                            <a:solidFill>
                              <a:srgbClr val="000000"/>
                            </a:solidFill>
                            <a:latin typeface="Cambria Math" panose="02040503050406030204" pitchFamily="18" charset="0"/>
                          </a:rPr>
                          <m:t>𝑥</m:t>
                        </m:r>
                      </m:sub>
                    </m:sSub>
                  </m:oMath>
                </a14:m>
                <a:r>
                  <a:t> / </a:t>
                </a:r>
                <a14:m>
                  <m:oMath xmlns:m="http://schemas.openxmlformats.org/officeDocument/2006/math">
                    <m:sSub>
                      <m:sSubPr>
                        <m:ctrlPr>
                          <a:rPr sz="4450" i="1">
                            <a:solidFill>
                              <a:srgbClr val="000000"/>
                            </a:solidFill>
                            <a:latin typeface="Cambria Math" panose="02040503050406030204" pitchFamily="18" charset="0"/>
                          </a:rPr>
                        </m:ctrlPr>
                      </m:sSubPr>
                      <m:e>
                        <m:r>
                          <a:rPr sz="4450" i="1">
                            <a:solidFill>
                              <a:srgbClr val="000000"/>
                            </a:solidFill>
                            <a:latin typeface="Cambria Math" panose="02040503050406030204" pitchFamily="18" charset="0"/>
                          </a:rPr>
                          <m:t>𝜀</m:t>
                        </m:r>
                      </m:e>
                      <m:sub>
                        <m:r>
                          <m:rPr>
                            <m:sty m:val="p"/>
                          </m:rPr>
                          <a:rPr sz="4450" i="1">
                            <a:solidFill>
                              <a:srgbClr val="000000"/>
                            </a:solidFill>
                            <a:latin typeface="Cambria Math" panose="02040503050406030204" pitchFamily="18" charset="0"/>
                          </a:rPr>
                          <m:t>n</m:t>
                        </m:r>
                        <m:r>
                          <a:rPr sz="4450" i="1">
                            <a:solidFill>
                              <a:srgbClr val="000000"/>
                            </a:solidFill>
                            <a:latin typeface="Cambria Math" panose="02040503050406030204" pitchFamily="18" charset="0"/>
                          </a:rPr>
                          <m:t>𝑦</m:t>
                        </m:r>
                      </m:sub>
                    </m:sSub>
                  </m:oMath>
                </a14:m>
                <a:r>
                  <a:t> [mm mrad]:  48.87 / 0.76</a:t>
                </a:r>
              </a:p>
            </p:txBody>
          </p:sp>
        </mc:Choice>
        <mc:Fallback xmlns="">
          <p:sp>
            <p:nvSpPr>
              <p:cNvPr id="347" name="Significant damping of hosing.…"/>
              <p:cNvSpPr txBox="1">
                <a:spLocks noRot="1" noChangeAspect="1" noMove="1" noResize="1" noEditPoints="1" noAdjustHandles="1" noChangeArrowheads="1" noChangeShapeType="1" noTextEdit="1"/>
              </p:cNvSpPr>
              <p:nvPr/>
            </p:nvSpPr>
            <p:spPr>
              <a:xfrm>
                <a:off x="758585" y="3167279"/>
                <a:ext cx="13144601" cy="8616961"/>
              </a:xfrm>
              <a:prstGeom prst="rect">
                <a:avLst/>
              </a:prstGeom>
              <a:blipFill>
                <a:blip r:embed="rId3"/>
                <a:stretch>
                  <a:fillRect l="-2027" t="-220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348" name="lps_shot0.gif" descr="lps_shot0.gif"/>
          <p:cNvPicPr>
            <a:picLocks/>
          </p:cNvPicPr>
          <p:nvPr/>
        </p:nvPicPr>
        <p:blipFill>
          <a:blip r:embed="rId4"/>
          <a:stretch>
            <a:fillRect/>
          </a:stretch>
        </p:blipFill>
        <p:spPr>
          <a:xfrm>
            <a:off x="228600" y="7962900"/>
            <a:ext cx="4445000" cy="4445000"/>
          </a:xfrm>
          <a:prstGeom prst="rect">
            <a:avLst/>
          </a:prstGeom>
          <a:ln w="12700">
            <a:miter lim="400000"/>
          </a:ln>
        </p:spPr>
      </p:pic>
      <p:pic>
        <p:nvPicPr>
          <p:cNvPr id="349" name="phasespace_y_shot0.gif" descr="phasespace_y_shot0.gif"/>
          <p:cNvPicPr>
            <a:picLocks/>
          </p:cNvPicPr>
          <p:nvPr/>
        </p:nvPicPr>
        <p:blipFill>
          <a:blip r:embed="rId5"/>
          <a:stretch>
            <a:fillRect/>
          </a:stretch>
        </p:blipFill>
        <p:spPr>
          <a:xfrm>
            <a:off x="9982200" y="7962900"/>
            <a:ext cx="4445000" cy="4445000"/>
          </a:xfrm>
          <a:prstGeom prst="rect">
            <a:avLst/>
          </a:prstGeom>
          <a:ln w="12700">
            <a:miter lim="400000"/>
          </a:ln>
        </p:spPr>
      </p:pic>
      <p:pic>
        <p:nvPicPr>
          <p:cNvPr id="350" name="phasespace_x_shot0.gif" descr="phasespace_x_shot0.gif"/>
          <p:cNvPicPr>
            <a:picLocks/>
          </p:cNvPicPr>
          <p:nvPr/>
        </p:nvPicPr>
        <p:blipFill>
          <a:blip r:embed="rId6"/>
          <a:stretch>
            <a:fillRect/>
          </a:stretch>
        </p:blipFill>
        <p:spPr>
          <a:xfrm>
            <a:off x="5108385" y="7962900"/>
            <a:ext cx="4445001" cy="4445000"/>
          </a:xfrm>
          <a:prstGeom prst="rect">
            <a:avLst/>
          </a:prstGeom>
          <a:ln w="12700">
            <a:miter lim="400000"/>
          </a:ln>
        </p:spPr>
      </p:pic>
      <p:pic>
        <p:nvPicPr>
          <p:cNvPr id="351" name="sideview_y_shot0.gif" descr="sideview_y_shot0.gif"/>
          <p:cNvPicPr>
            <a:picLocks/>
          </p:cNvPicPr>
          <p:nvPr/>
        </p:nvPicPr>
        <p:blipFill>
          <a:blip r:embed="rId7"/>
          <a:stretch>
            <a:fillRect/>
          </a:stretch>
        </p:blipFill>
        <p:spPr>
          <a:xfrm>
            <a:off x="19735800" y="7962900"/>
            <a:ext cx="4445000" cy="4445000"/>
          </a:xfrm>
          <a:prstGeom prst="rect">
            <a:avLst/>
          </a:prstGeom>
          <a:ln w="12700">
            <a:miter lim="400000"/>
          </a:ln>
        </p:spPr>
      </p:pic>
      <p:pic>
        <p:nvPicPr>
          <p:cNvPr id="352" name="sideview_x_shot0.gif" descr="sideview_x_shot0.gif"/>
          <p:cNvPicPr>
            <a:picLocks/>
          </p:cNvPicPr>
          <p:nvPr/>
        </p:nvPicPr>
        <p:blipFill>
          <a:blip r:embed="rId8"/>
          <a:stretch>
            <a:fillRect/>
          </a:stretch>
        </p:blipFill>
        <p:spPr>
          <a:xfrm>
            <a:off x="14859000" y="7962900"/>
            <a:ext cx="4445000" cy="4445000"/>
          </a:xfrm>
          <a:prstGeom prst="rect">
            <a:avLst/>
          </a:prstGeom>
          <a:ln w="12700">
            <a:miter lim="400000"/>
          </a:ln>
        </p:spPr>
      </p:pic>
      <p:pic>
        <p:nvPicPr>
          <p:cNvPr id="353" name="waterfalls_shot0.pdf" descr="waterfalls_shot0.pdf"/>
          <p:cNvPicPr>
            <a:picLocks noChangeAspect="1"/>
          </p:cNvPicPr>
          <p:nvPr/>
        </p:nvPicPr>
        <p:blipFill>
          <a:blip r:embed="rId9"/>
          <a:stretch>
            <a:fillRect/>
          </a:stretch>
        </p:blipFill>
        <p:spPr>
          <a:xfrm>
            <a:off x="18719800" y="990600"/>
            <a:ext cx="5029200" cy="6747406"/>
          </a:xfrm>
          <a:prstGeom prst="rect">
            <a:avLst/>
          </a:prstGeom>
          <a:ln w="12700">
            <a:miter lim="400000"/>
          </a:ln>
        </p:spPr>
      </p:pic>
      <p:pic>
        <p:nvPicPr>
          <p:cNvPr id="354" name="evolution.pdf" descr="evolution.pdf"/>
          <p:cNvPicPr>
            <a:picLocks noChangeAspect="1"/>
          </p:cNvPicPr>
          <p:nvPr/>
        </p:nvPicPr>
        <p:blipFill>
          <a:blip r:embed="rId10"/>
          <a:srcRect l="66918"/>
          <a:stretch>
            <a:fillRect/>
          </a:stretch>
        </p:blipFill>
        <p:spPr>
          <a:xfrm>
            <a:off x="14693900" y="1168400"/>
            <a:ext cx="3619500" cy="6546995"/>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10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pic>
        <p:nvPicPr>
          <p:cNvPr id="10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0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08" name="Outline"/>
          <p:cNvSpPr txBox="1">
            <a:spLocks noGrp="1"/>
          </p:cNvSpPr>
          <p:nvPr>
            <p:ph type="body" idx="21"/>
          </p:nvPr>
        </p:nvSpPr>
        <p:spPr>
          <a:prstGeom prst="rect">
            <a:avLst/>
          </a:prstGeom>
        </p:spPr>
        <p:txBody>
          <a:bodyPr/>
          <a:lstStyle/>
          <a:p>
            <a:r>
              <a:t>Outline</a:t>
            </a:r>
          </a:p>
        </p:txBody>
      </p:sp>
      <p:sp>
        <p:nvSpPr>
          <p:cNvPr id="109" name="Tekst"/>
          <p:cNvSpPr txBox="1">
            <a:spLocks noGrp="1"/>
          </p:cNvSpPr>
          <p:nvPr>
            <p:ph type="body" idx="22"/>
          </p:nvPr>
        </p:nvSpPr>
        <p:spPr>
          <a:prstGeom prst="rect">
            <a:avLst/>
          </a:prstGeom>
        </p:spPr>
        <p:txBody>
          <a:bodyPr/>
          <a:lstStyle/>
          <a:p>
            <a:endParaRPr/>
          </a:p>
        </p:txBody>
      </p:sp>
      <p:sp>
        <p:nvSpPr>
          <p:cNvPr id="110" name="Overview and status of ABEL…"/>
          <p:cNvSpPr txBox="1">
            <a:spLocks noGrp="1"/>
          </p:cNvSpPr>
          <p:nvPr>
            <p:ph type="body" idx="23"/>
          </p:nvPr>
        </p:nvSpPr>
        <p:spPr>
          <a:prstGeom prst="rect">
            <a:avLst/>
          </a:prstGeom>
        </p:spPr>
        <p:txBody>
          <a:bodyPr/>
          <a:lstStyle/>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Overview and status of ABEL</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Simplified model for transverse instability, radiation reaction and ion motion.</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Full linac simulations using simplified model.</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First (preliminary) results on drive beam jitter tolerances including all above effects + self-correction.</a:t>
            </a:r>
          </a:p>
        </p:txBody>
      </p:sp>
      <p:pic>
        <p:nvPicPr>
          <p:cNvPr id="111" name="HALHF_schematic.pdf" descr="HALHF_schematic.pdf"/>
          <p:cNvPicPr>
            <a:picLocks noChangeAspect="1"/>
          </p:cNvPicPr>
          <p:nvPr/>
        </p:nvPicPr>
        <p:blipFill>
          <a:blip r:embed="rId3"/>
          <a:stretch>
            <a:fillRect/>
          </a:stretch>
        </p:blipFill>
        <p:spPr>
          <a:xfrm>
            <a:off x="2537941" y="7314840"/>
            <a:ext cx="19308118" cy="4569717"/>
          </a:xfrm>
          <a:prstGeom prst="rect">
            <a:avLst/>
          </a:prstGeom>
          <a:ln w="12700">
            <a:miter lim="400000"/>
          </a:ln>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5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58" name="Drive beam transverse jitter tolerance update"/>
          <p:cNvSpPr txBox="1"/>
          <p:nvPr/>
        </p:nvSpPr>
        <p:spPr>
          <a:xfrm>
            <a:off x="4418431" y="5899162"/>
            <a:ext cx="14533208"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defTabSz="2121354">
              <a:defRPr sz="5220" b="1">
                <a:solidFill>
                  <a:srgbClr val="000000"/>
                </a:solidFill>
              </a:defRPr>
            </a:lvl1pPr>
          </a:lstStyle>
          <a:p>
            <a:r>
              <a:t>Drive beam transverse jitter tolerance update</a:t>
            </a:r>
          </a:p>
        </p:txBody>
      </p:sp>
      <p:sp>
        <p:nvSpPr>
          <p:cNvPr id="359" name="(preliminary)"/>
          <p:cNvSpPr txBox="1"/>
          <p:nvPr/>
        </p:nvSpPr>
        <p:spPr>
          <a:xfrm>
            <a:off x="4418431" y="7206983"/>
            <a:ext cx="11225306"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(preliminary)</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36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63"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6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365" name="Drive beam jitter scan with transverse wake instability (April 2024)"/>
          <p:cNvSpPr txBox="1"/>
          <p:nvPr/>
        </p:nvSpPr>
        <p:spPr>
          <a:xfrm>
            <a:off x="758585" y="763642"/>
            <a:ext cx="22860001"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l" defTabSz="2316421">
              <a:defRPr sz="5700" b="1">
                <a:solidFill>
                  <a:srgbClr val="000000"/>
                </a:solidFill>
              </a:defRPr>
            </a:pPr>
            <a:r>
              <a:t>Drive beam jitter scan with transverse wake instability (</a:t>
            </a:r>
            <a:r>
              <a:rPr u="sng">
                <a:solidFill>
                  <a:schemeClr val="accent1">
                    <a:lumOff val="-13575"/>
                  </a:schemeClr>
                </a:solidFill>
                <a:hlinkClick r:id="rId3"/>
              </a:rPr>
              <a:t>April 2024</a:t>
            </a:r>
            <a:r>
              <a:t>)</a:t>
            </a:r>
          </a:p>
        </p:txBody>
      </p:sp>
      <p:sp>
        <p:nvSpPr>
          <p:cNvPr id="366" name="Very small injection emittances 8 / 0.02 mm mrad (ILC DR extraction)"/>
          <p:cNvSpPr txBox="1"/>
          <p:nvPr/>
        </p:nvSpPr>
        <p:spPr>
          <a:xfrm>
            <a:off x="758586" y="2071462"/>
            <a:ext cx="14138319"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Very small injection emittances 8 / 0.02 mm mrad (ILC DR extraction)</a:t>
            </a:r>
          </a:p>
        </p:txBody>
      </p:sp>
      <p:sp>
        <p:nvSpPr>
          <p:cNvPr id="367" name="Rektangel"/>
          <p:cNvSpPr txBox="1"/>
          <p:nvPr/>
        </p:nvSpPr>
        <p:spPr>
          <a:xfrm>
            <a:off x="758585" y="3167279"/>
            <a:ext cx="11049001" cy="8616961"/>
          </a:xfrm>
          <a:prstGeom prst="rect">
            <a:avLst/>
          </a:prstGeom>
          <a:ln w="12700">
            <a:miter lim="400000"/>
          </a:ln>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endParaRPr/>
          </a:p>
        </p:txBody>
      </p:sp>
      <p:sp>
        <p:nvSpPr>
          <p:cNvPr id="368" name="Rektangel"/>
          <p:cNvSpPr txBox="1"/>
          <p:nvPr/>
        </p:nvSpPr>
        <p:spPr>
          <a:xfrm>
            <a:off x="12573000" y="3167279"/>
            <a:ext cx="11049000" cy="8616961"/>
          </a:xfrm>
          <a:prstGeom prst="rect">
            <a:avLst/>
          </a:prstGeom>
          <a:ln w="12700">
            <a:miter lim="400000"/>
          </a:ln>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endParaRPr/>
          </a:p>
        </p:txBody>
      </p:sp>
      <p:pic>
        <p:nvPicPr>
          <p:cNvPr id="369" name="norm_emitt_x__driver_xy_jitter_scan.pdf" descr="norm_emitt_x__driver_xy_jitter_scan.pdf"/>
          <p:cNvPicPr>
            <a:picLocks noChangeAspect="1"/>
          </p:cNvPicPr>
          <p:nvPr/>
        </p:nvPicPr>
        <p:blipFill>
          <a:blip r:embed="rId4"/>
          <a:stretch>
            <a:fillRect/>
          </a:stretch>
        </p:blipFill>
        <p:spPr>
          <a:xfrm>
            <a:off x="939800" y="3238500"/>
            <a:ext cx="6530198" cy="3371198"/>
          </a:xfrm>
          <a:prstGeom prst="rect">
            <a:avLst/>
          </a:prstGeom>
          <a:ln w="12700">
            <a:miter lim="400000"/>
          </a:ln>
        </p:spPr>
      </p:pic>
      <p:pic>
        <p:nvPicPr>
          <p:cNvPr id="370" name="norm_emitt_y__driver_xy_jitter_scan.pdf" descr="norm_emitt_y__driver_xy_jitter_scan.pdf"/>
          <p:cNvPicPr>
            <a:picLocks noChangeAspect="1"/>
          </p:cNvPicPr>
          <p:nvPr/>
        </p:nvPicPr>
        <p:blipFill>
          <a:blip r:embed="rId5"/>
          <a:stretch>
            <a:fillRect/>
          </a:stretch>
        </p:blipFill>
        <p:spPr>
          <a:xfrm>
            <a:off x="673100" y="6921500"/>
            <a:ext cx="6728834" cy="3371198"/>
          </a:xfrm>
          <a:prstGeom prst="rect">
            <a:avLst/>
          </a:prstGeom>
          <a:ln w="12700">
            <a:miter lim="400000"/>
          </a:ln>
        </p:spPr>
      </p:pic>
      <p:pic>
        <p:nvPicPr>
          <p:cNvPr id="371" name="x_xp-offsets__driver_xy_jitter_scan.pdf" descr="x_xp-offsets__driver_xy_jitter_scan.pdf"/>
          <p:cNvPicPr>
            <a:picLocks noChangeAspect="1"/>
          </p:cNvPicPr>
          <p:nvPr/>
        </p:nvPicPr>
        <p:blipFill>
          <a:blip r:embed="rId6"/>
          <a:stretch>
            <a:fillRect/>
          </a:stretch>
        </p:blipFill>
        <p:spPr>
          <a:xfrm>
            <a:off x="8077200" y="3124200"/>
            <a:ext cx="7467600" cy="3109714"/>
          </a:xfrm>
          <a:prstGeom prst="rect">
            <a:avLst/>
          </a:prstGeom>
          <a:ln w="12700">
            <a:miter lim="400000"/>
          </a:ln>
        </p:spPr>
      </p:pic>
      <p:pic>
        <p:nvPicPr>
          <p:cNvPr id="372" name="y_yp-offsets__driver_xy_jitter_scan.pdf" descr="y_yp-offsets__driver_xy_jitter_scan.pdf"/>
          <p:cNvPicPr>
            <a:picLocks noChangeAspect="1"/>
          </p:cNvPicPr>
          <p:nvPr/>
        </p:nvPicPr>
        <p:blipFill>
          <a:blip r:embed="rId7"/>
          <a:stretch>
            <a:fillRect/>
          </a:stretch>
        </p:blipFill>
        <p:spPr>
          <a:xfrm>
            <a:off x="8051800" y="6184900"/>
            <a:ext cx="7350760" cy="2919753"/>
          </a:xfrm>
          <a:prstGeom prst="rect">
            <a:avLst/>
          </a:prstGeom>
          <a:ln w="12700">
            <a:miter lim="400000"/>
          </a:ln>
        </p:spPr>
      </p:pic>
      <p:pic>
        <p:nvPicPr>
          <p:cNvPr id="373" name="charge_energy_spread__driver_xy_jitter_scan.pdf" descr="charge_energy_spread__driver_xy_jitter_scan.pdf"/>
          <p:cNvPicPr>
            <a:picLocks noChangeAspect="1"/>
          </p:cNvPicPr>
          <p:nvPr/>
        </p:nvPicPr>
        <p:blipFill>
          <a:blip r:embed="rId8"/>
          <a:stretch>
            <a:fillRect/>
          </a:stretch>
        </p:blipFill>
        <p:spPr>
          <a:xfrm>
            <a:off x="7823200" y="9182100"/>
            <a:ext cx="7493635" cy="2927849"/>
          </a:xfrm>
          <a:prstGeom prst="rect">
            <a:avLst/>
          </a:prstGeom>
          <a:ln w="12700">
            <a:miter lim="400000"/>
          </a:ln>
        </p:spPr>
      </p:pic>
      <p:grpSp>
        <p:nvGrpSpPr>
          <p:cNvPr id="376" name="Gruppér"/>
          <p:cNvGrpSpPr/>
          <p:nvPr/>
        </p:nvGrpSpPr>
        <p:grpSpPr>
          <a:xfrm>
            <a:off x="16319500" y="2552699"/>
            <a:ext cx="6985000" cy="9950482"/>
            <a:chOff x="0" y="0"/>
            <a:chExt cx="6985000" cy="9950480"/>
          </a:xfrm>
        </p:grpSpPr>
        <p:pic>
          <p:nvPicPr>
            <p:cNvPr id="374" name="waterfalls_shot22.png" descr="waterfalls_shot22.png"/>
            <p:cNvPicPr>
              <a:picLocks noChangeAspect="1"/>
            </p:cNvPicPr>
            <p:nvPr/>
          </p:nvPicPr>
          <p:blipFill>
            <a:blip r:embed="rId9"/>
            <a:stretch>
              <a:fillRect/>
            </a:stretch>
          </p:blipFill>
          <p:spPr>
            <a:xfrm>
              <a:off x="0" y="0"/>
              <a:ext cx="6985000" cy="9375490"/>
            </a:xfrm>
            <a:prstGeom prst="rect">
              <a:avLst/>
            </a:prstGeom>
            <a:ln w="12700" cap="flat">
              <a:noFill/>
              <a:miter lim="400000"/>
            </a:ln>
            <a:effectLst/>
          </p:spPr>
        </p:pic>
        <p:sp>
          <p:nvSpPr>
            <p:cNvPr id="375" name="Caption"/>
            <p:cNvSpPr/>
            <p:nvPr/>
          </p:nvSpPr>
          <p:spPr>
            <a:xfrm>
              <a:off x="0" y="9477089"/>
              <a:ext cx="6985000" cy="473392"/>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lvl1pPr defTabSz="825500">
                <a:lnSpc>
                  <a:spcPct val="110000"/>
                </a:lnSpc>
                <a:spcBef>
                  <a:spcPts val="1800"/>
                </a:spcBef>
                <a:defRPr sz="2500">
                  <a:solidFill>
                    <a:srgbClr val="000000"/>
                  </a:solidFill>
                  <a:latin typeface="Helvetica Neue Light"/>
                  <a:ea typeface="Helvetica Neue Light"/>
                  <a:cs typeface="Helvetica Neue Light"/>
                  <a:sym typeface="Helvetica Neue Light"/>
                </a:defRPr>
              </a:lvl1pPr>
            </a:lstStyle>
            <a:p>
              <a:r>
                <a:t>20 nm rms jitter</a:t>
              </a: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379"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80"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81"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382" name="Updated drive beam jitter sca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Updated drive beam jitter scan</a:t>
            </a:r>
          </a:p>
        </p:txBody>
      </p:sp>
      <p:sp>
        <p:nvSpPr>
          <p:cNvPr id="383" name="Initial emittances 15 / 0.1 mm mrad, transverse wake instability and ion motion disabled"/>
          <p:cNvSpPr txBox="1"/>
          <p:nvPr/>
        </p:nvSpPr>
        <p:spPr>
          <a:xfrm>
            <a:off x="758586" y="2071462"/>
            <a:ext cx="18357944"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Initial emittances 15 / 0.1 mm mrad, transverse wake instability and ion motion disabled</a:t>
            </a:r>
          </a:p>
        </p:txBody>
      </p:sp>
      <p:sp>
        <p:nvSpPr>
          <p:cNvPr id="384" name="Rektangel"/>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endParaRP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endParaRPr/>
          </a:p>
        </p:txBody>
      </p:sp>
      <p:pic>
        <p:nvPicPr>
          <p:cNvPr id="385" name="norm_emitt_x__driver-xy-jitter_scan_no-trWake-ionMotion.pdf" descr="norm_emitt_x__driver-xy-jitter_scan_no-trWake-ionMotion.pdf"/>
          <p:cNvPicPr>
            <a:picLocks noChangeAspect="1"/>
          </p:cNvPicPr>
          <p:nvPr/>
        </p:nvPicPr>
        <p:blipFill>
          <a:blip r:embed="rId3"/>
          <a:stretch>
            <a:fillRect/>
          </a:stretch>
        </p:blipFill>
        <p:spPr>
          <a:xfrm>
            <a:off x="1864404" y="3208309"/>
            <a:ext cx="7620001" cy="3787609"/>
          </a:xfrm>
          <a:prstGeom prst="rect">
            <a:avLst/>
          </a:prstGeom>
          <a:ln w="12700">
            <a:miter lim="400000"/>
          </a:ln>
        </p:spPr>
      </p:pic>
      <p:pic>
        <p:nvPicPr>
          <p:cNvPr id="386" name="norm_emitt_y__driver-xy-jitter_scan_no-trWake-ionMotion.pdf" descr="norm_emitt_y__driver-xy-jitter_scan_no-trWake-ionMotion.pdf"/>
          <p:cNvPicPr>
            <a:picLocks noChangeAspect="1"/>
          </p:cNvPicPr>
          <p:nvPr/>
        </p:nvPicPr>
        <p:blipFill>
          <a:blip r:embed="rId4"/>
          <a:stretch>
            <a:fillRect/>
          </a:stretch>
        </p:blipFill>
        <p:spPr>
          <a:xfrm>
            <a:off x="9772739" y="3201185"/>
            <a:ext cx="8125684" cy="3801857"/>
          </a:xfrm>
          <a:prstGeom prst="rect">
            <a:avLst/>
          </a:prstGeom>
          <a:ln w="12700">
            <a:miter lim="400000"/>
          </a:ln>
        </p:spPr>
      </p:pic>
      <p:pic>
        <p:nvPicPr>
          <p:cNvPr id="387" name="sideview_x_shot50.gif" descr="sideview_x_shot50.gif"/>
          <p:cNvPicPr>
            <a:picLocks/>
          </p:cNvPicPr>
          <p:nvPr/>
        </p:nvPicPr>
        <p:blipFill>
          <a:blip r:embed="rId5"/>
          <a:stretch>
            <a:fillRect/>
          </a:stretch>
        </p:blipFill>
        <p:spPr>
          <a:xfrm>
            <a:off x="5675689" y="7343130"/>
            <a:ext cx="4699001" cy="4699001"/>
          </a:xfrm>
          <a:prstGeom prst="rect">
            <a:avLst/>
          </a:prstGeom>
          <a:ln w="12700">
            <a:miter lim="400000"/>
          </a:ln>
        </p:spPr>
      </p:pic>
      <p:pic>
        <p:nvPicPr>
          <p:cNvPr id="388" name="sideview_y_shot50.gif" descr="sideview_y_shot50.gif"/>
          <p:cNvPicPr>
            <a:picLocks/>
          </p:cNvPicPr>
          <p:nvPr/>
        </p:nvPicPr>
        <p:blipFill>
          <a:blip r:embed="rId6"/>
          <a:stretch>
            <a:fillRect/>
          </a:stretch>
        </p:blipFill>
        <p:spPr>
          <a:xfrm>
            <a:off x="721582" y="7343130"/>
            <a:ext cx="4699001" cy="4699001"/>
          </a:xfrm>
          <a:prstGeom prst="rect">
            <a:avLst/>
          </a:prstGeom>
          <a:ln w="12700">
            <a:miter lim="400000"/>
          </a:ln>
        </p:spPr>
      </p:pic>
      <p:pic>
        <p:nvPicPr>
          <p:cNvPr id="389" name="waterfalls_shot50.png" descr="waterfalls_shot50.png"/>
          <p:cNvPicPr>
            <a:picLocks noChangeAspect="1"/>
          </p:cNvPicPr>
          <p:nvPr/>
        </p:nvPicPr>
        <p:blipFill>
          <a:blip r:embed="rId7"/>
          <a:stretch>
            <a:fillRect/>
          </a:stretch>
        </p:blipFill>
        <p:spPr>
          <a:xfrm>
            <a:off x="18488931" y="3630569"/>
            <a:ext cx="5394294" cy="7333874"/>
          </a:xfrm>
          <a:prstGeom prst="rect">
            <a:avLst/>
          </a:prstGeom>
          <a:ln w="12700">
            <a:miter lim="400000"/>
          </a:ln>
        </p:spPr>
      </p:pic>
      <p:grpSp>
        <p:nvGrpSpPr>
          <p:cNvPr id="392" name="Gruppér"/>
          <p:cNvGrpSpPr/>
          <p:nvPr/>
        </p:nvGrpSpPr>
        <p:grpSpPr>
          <a:xfrm>
            <a:off x="10755393" y="7522909"/>
            <a:ext cx="7352835" cy="5022868"/>
            <a:chOff x="0" y="0"/>
            <a:chExt cx="7352833" cy="5022866"/>
          </a:xfrm>
        </p:grpSpPr>
        <p:pic>
          <p:nvPicPr>
            <p:cNvPr id="390" name="120 nm rms jitter" descr="120 nm rms jitter"/>
            <p:cNvPicPr>
              <a:picLocks noChangeAspect="1"/>
            </p:cNvPicPr>
            <p:nvPr/>
          </p:nvPicPr>
          <p:blipFill>
            <a:blip r:embed="rId8"/>
            <a:stretch>
              <a:fillRect/>
            </a:stretch>
          </p:blipFill>
          <p:spPr>
            <a:xfrm>
              <a:off x="0" y="0"/>
              <a:ext cx="7352834" cy="4459902"/>
            </a:xfrm>
            <a:prstGeom prst="rect">
              <a:avLst/>
            </a:prstGeom>
            <a:ln w="12700" cap="flat">
              <a:noFill/>
              <a:miter lim="400000"/>
            </a:ln>
            <a:effectLst/>
          </p:spPr>
        </p:pic>
        <p:sp>
          <p:nvSpPr>
            <p:cNvPr id="391" name="Caption"/>
            <p:cNvSpPr/>
            <p:nvPr/>
          </p:nvSpPr>
          <p:spPr>
            <a:xfrm>
              <a:off x="0" y="4561501"/>
              <a:ext cx="7352834" cy="461366"/>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120 nm rms jitter</a:t>
              </a:r>
            </a:p>
          </p:txBody>
        </p:sp>
      </p:gr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39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pic>
        <p:nvPicPr>
          <p:cNvPr id="39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397"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398" name="Updated drive beam jitter scan"/>
          <p:cNvSpPr txBox="1">
            <a:spLocks noGrp="1"/>
          </p:cNvSpPr>
          <p:nvPr>
            <p:ph type="body" idx="21"/>
          </p:nvPr>
        </p:nvSpPr>
        <p:spPr>
          <a:prstGeom prst="rect">
            <a:avLst/>
          </a:prstGeom>
        </p:spPr>
        <p:txBody>
          <a:bodyPr/>
          <a:lstStyle/>
          <a:p>
            <a:r>
              <a:t>Updated drive beam jitter scan</a:t>
            </a:r>
          </a:p>
        </p:txBody>
      </p:sp>
      <p:sp>
        <p:nvSpPr>
          <p:cNvPr id="399" name="Initial emittances 15 / 0.1 mm mrad"/>
          <p:cNvSpPr txBox="1">
            <a:spLocks noGrp="1"/>
          </p:cNvSpPr>
          <p:nvPr>
            <p:ph type="body" idx="22"/>
          </p:nvPr>
        </p:nvSpPr>
        <p:spPr>
          <a:prstGeom prst="rect">
            <a:avLst/>
          </a:prstGeom>
        </p:spPr>
        <p:txBody>
          <a:bodyPr/>
          <a:lstStyle/>
          <a:p>
            <a:r>
              <a:t>Initial emittances 15 / 0.1 mm mrad </a:t>
            </a:r>
          </a:p>
        </p:txBody>
      </p:sp>
      <p:sp>
        <p:nvSpPr>
          <p:cNvPr id="400" name="Transverse wake enabled, ion motion disabled"/>
          <p:cNvSpPr txBox="1"/>
          <p:nvPr/>
        </p:nvSpPr>
        <p:spPr>
          <a:xfrm>
            <a:off x="1885219" y="3213034"/>
            <a:ext cx="9264750" cy="5950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825500">
              <a:defRPr sz="3500">
                <a:solidFill>
                  <a:srgbClr val="000000"/>
                </a:solidFill>
                <a:latin typeface="+mn-lt"/>
                <a:ea typeface="+mn-ea"/>
                <a:cs typeface="+mn-cs"/>
                <a:sym typeface="Arial"/>
              </a:defRPr>
            </a:lvl1pPr>
          </a:lstStyle>
          <a:p>
            <a:r>
              <a:t>Transverse wake enabled, ion motion disabled</a:t>
            </a:r>
          </a:p>
        </p:txBody>
      </p:sp>
      <p:sp>
        <p:nvSpPr>
          <p:cNvPr id="401" name="Linje"/>
          <p:cNvSpPr/>
          <p:nvPr/>
        </p:nvSpPr>
        <p:spPr>
          <a:xfrm flipV="1">
            <a:off x="12192000" y="2773719"/>
            <a:ext cx="0" cy="9365040"/>
          </a:xfrm>
          <a:prstGeom prst="line">
            <a:avLst/>
          </a:prstGeom>
          <a:ln w="50800">
            <a:solidFill>
              <a:schemeClr val="accent4">
                <a:hueOff val="-1247790"/>
                <a:lumOff val="-12326"/>
              </a:schemeClr>
            </a:solidFill>
            <a:miter lim="400000"/>
          </a:ln>
        </p:spPr>
        <p:txBody>
          <a:bodyPr lIns="50800" tIns="50800" rIns="50800" bIns="50800" anchor="ctr"/>
          <a:lstStyle/>
          <a:p>
            <a:endParaRPr/>
          </a:p>
        </p:txBody>
      </p:sp>
      <p:sp>
        <p:nvSpPr>
          <p:cNvPr id="402" name="All physics effect enabled"/>
          <p:cNvSpPr txBox="1"/>
          <p:nvPr/>
        </p:nvSpPr>
        <p:spPr>
          <a:xfrm>
            <a:off x="15374278" y="3213034"/>
            <a:ext cx="5122088" cy="5950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825500">
              <a:defRPr sz="3500">
                <a:solidFill>
                  <a:srgbClr val="000000"/>
                </a:solidFill>
                <a:latin typeface="+mn-lt"/>
                <a:ea typeface="+mn-ea"/>
                <a:cs typeface="+mn-cs"/>
                <a:sym typeface="Arial"/>
              </a:defRPr>
            </a:lvl1pPr>
          </a:lstStyle>
          <a:p>
            <a:r>
              <a:t>All physics effect enabled</a:t>
            </a:r>
          </a:p>
        </p:txBody>
      </p:sp>
      <p:pic>
        <p:nvPicPr>
          <p:cNvPr id="403" name="norm_emitt_x__driver_xy_jitter_scan.pdf" descr="norm_emitt_x__driver_xy_jitter_scan.pdf"/>
          <p:cNvPicPr>
            <a:picLocks noChangeAspect="1"/>
          </p:cNvPicPr>
          <p:nvPr/>
        </p:nvPicPr>
        <p:blipFill>
          <a:blip r:embed="rId3"/>
          <a:stretch>
            <a:fillRect/>
          </a:stretch>
        </p:blipFill>
        <p:spPr>
          <a:xfrm>
            <a:off x="306011" y="4047709"/>
            <a:ext cx="5715001" cy="2801840"/>
          </a:xfrm>
          <a:prstGeom prst="rect">
            <a:avLst/>
          </a:prstGeom>
          <a:ln w="12700">
            <a:miter lim="400000"/>
          </a:ln>
        </p:spPr>
      </p:pic>
      <p:pic>
        <p:nvPicPr>
          <p:cNvPr id="404" name="sideview_y_shot50.gif" descr="sideview_y_shot50.gif"/>
          <p:cNvPicPr>
            <a:picLocks/>
          </p:cNvPicPr>
          <p:nvPr/>
        </p:nvPicPr>
        <p:blipFill>
          <a:blip r:embed="rId4"/>
          <a:stretch>
            <a:fillRect/>
          </a:stretch>
        </p:blipFill>
        <p:spPr>
          <a:xfrm>
            <a:off x="4194662" y="7433516"/>
            <a:ext cx="3810001" cy="3810001"/>
          </a:xfrm>
          <a:prstGeom prst="rect">
            <a:avLst/>
          </a:prstGeom>
          <a:ln w="12700">
            <a:miter lim="400000"/>
          </a:ln>
        </p:spPr>
      </p:pic>
      <p:pic>
        <p:nvPicPr>
          <p:cNvPr id="405" name="sideview_x_shot50.gif" descr="sideview_x_shot50.gif"/>
          <p:cNvPicPr>
            <a:picLocks/>
          </p:cNvPicPr>
          <p:nvPr/>
        </p:nvPicPr>
        <p:blipFill>
          <a:blip r:embed="rId5"/>
          <a:stretch>
            <a:fillRect/>
          </a:stretch>
        </p:blipFill>
        <p:spPr>
          <a:xfrm>
            <a:off x="341054" y="7433516"/>
            <a:ext cx="3810001" cy="3810001"/>
          </a:xfrm>
          <a:prstGeom prst="rect">
            <a:avLst/>
          </a:prstGeom>
          <a:ln w="12700">
            <a:miter lim="400000"/>
          </a:ln>
        </p:spPr>
      </p:pic>
      <p:pic>
        <p:nvPicPr>
          <p:cNvPr id="406" name="waterfalls_shot50.png" descr="waterfalls_shot50.png"/>
          <p:cNvPicPr>
            <a:picLocks noChangeAspect="1"/>
          </p:cNvPicPr>
          <p:nvPr/>
        </p:nvPicPr>
        <p:blipFill>
          <a:blip r:embed="rId6"/>
          <a:stretch>
            <a:fillRect/>
          </a:stretch>
        </p:blipFill>
        <p:spPr>
          <a:xfrm>
            <a:off x="8048270" y="6883136"/>
            <a:ext cx="4084836" cy="5553583"/>
          </a:xfrm>
          <a:prstGeom prst="rect">
            <a:avLst/>
          </a:prstGeom>
          <a:ln w="12700">
            <a:miter lim="400000"/>
          </a:ln>
        </p:spPr>
      </p:pic>
      <p:pic>
        <p:nvPicPr>
          <p:cNvPr id="407" name="norm_emitt_y__driver_xy_jitter_scan.pdf" descr="norm_emitt_y__driver_xy_jitter_scan.pdf"/>
          <p:cNvPicPr>
            <a:picLocks noChangeAspect="1"/>
          </p:cNvPicPr>
          <p:nvPr/>
        </p:nvPicPr>
        <p:blipFill>
          <a:blip r:embed="rId7"/>
          <a:stretch>
            <a:fillRect/>
          </a:stretch>
        </p:blipFill>
        <p:spPr>
          <a:xfrm>
            <a:off x="6206738" y="4047709"/>
            <a:ext cx="5774087" cy="2801821"/>
          </a:xfrm>
          <a:prstGeom prst="rect">
            <a:avLst/>
          </a:prstGeom>
          <a:ln w="12700">
            <a:miter lim="400000"/>
          </a:ln>
        </p:spPr>
      </p:pic>
      <p:pic>
        <p:nvPicPr>
          <p:cNvPr id="408" name="sideview_y_shot50.gif" descr="sideview_y_shot50.gif"/>
          <p:cNvPicPr>
            <a:picLocks/>
          </p:cNvPicPr>
          <p:nvPr/>
        </p:nvPicPr>
        <p:blipFill>
          <a:blip r:embed="rId8"/>
          <a:stretch>
            <a:fillRect/>
          </a:stretch>
        </p:blipFill>
        <p:spPr>
          <a:xfrm>
            <a:off x="16030322" y="7433516"/>
            <a:ext cx="3810001" cy="3810001"/>
          </a:xfrm>
          <a:prstGeom prst="rect">
            <a:avLst/>
          </a:prstGeom>
          <a:ln w="12700">
            <a:miter lim="400000"/>
          </a:ln>
        </p:spPr>
      </p:pic>
      <p:pic>
        <p:nvPicPr>
          <p:cNvPr id="409" name="sideview_x_shot50.gif" descr="sideview_x_shot50.gif"/>
          <p:cNvPicPr>
            <a:picLocks/>
          </p:cNvPicPr>
          <p:nvPr/>
        </p:nvPicPr>
        <p:blipFill>
          <a:blip r:embed="rId9"/>
          <a:stretch>
            <a:fillRect/>
          </a:stretch>
        </p:blipFill>
        <p:spPr>
          <a:xfrm>
            <a:off x="12250894" y="7433516"/>
            <a:ext cx="3810001" cy="3810001"/>
          </a:xfrm>
          <a:prstGeom prst="rect">
            <a:avLst/>
          </a:prstGeom>
          <a:ln w="12700">
            <a:miter lim="400000"/>
          </a:ln>
        </p:spPr>
      </p:pic>
      <p:pic>
        <p:nvPicPr>
          <p:cNvPr id="410" name="waterfalls_shot50.png" descr="waterfalls_shot50.png"/>
          <p:cNvPicPr>
            <a:picLocks noChangeAspect="1"/>
          </p:cNvPicPr>
          <p:nvPr/>
        </p:nvPicPr>
        <p:blipFill>
          <a:blip r:embed="rId10"/>
          <a:stretch>
            <a:fillRect/>
          </a:stretch>
        </p:blipFill>
        <p:spPr>
          <a:xfrm>
            <a:off x="19976607" y="6883400"/>
            <a:ext cx="4089401" cy="5559791"/>
          </a:xfrm>
          <a:prstGeom prst="rect">
            <a:avLst/>
          </a:prstGeom>
          <a:ln w="12700">
            <a:miter lim="400000"/>
          </a:ln>
        </p:spPr>
      </p:pic>
      <p:pic>
        <p:nvPicPr>
          <p:cNvPr id="411" name="norm_emitt_y__driver_xy_jitter_ion_motion_scan.pdf" descr="norm_emitt_y__driver_xy_jitter_ion_motion_scan.pdf"/>
          <p:cNvPicPr>
            <a:picLocks noChangeAspect="1"/>
          </p:cNvPicPr>
          <p:nvPr/>
        </p:nvPicPr>
        <p:blipFill>
          <a:blip r:embed="rId11"/>
          <a:stretch>
            <a:fillRect/>
          </a:stretch>
        </p:blipFill>
        <p:spPr>
          <a:xfrm>
            <a:off x="18367353" y="4045187"/>
            <a:ext cx="5778501" cy="2834460"/>
          </a:xfrm>
          <a:prstGeom prst="rect">
            <a:avLst/>
          </a:prstGeom>
          <a:ln w="12700">
            <a:miter lim="400000"/>
          </a:ln>
        </p:spPr>
      </p:pic>
      <p:pic>
        <p:nvPicPr>
          <p:cNvPr id="412" name="norm_emitt_x__driver_xy_jitter_ion_motion_scan.pdf" descr="norm_emitt_x__driver_xy_jitter_ion_motion_scan.pdf"/>
          <p:cNvPicPr>
            <a:picLocks noChangeAspect="1"/>
          </p:cNvPicPr>
          <p:nvPr/>
        </p:nvPicPr>
        <p:blipFill>
          <a:blip r:embed="rId12"/>
          <a:stretch>
            <a:fillRect/>
          </a:stretch>
        </p:blipFill>
        <p:spPr>
          <a:xfrm>
            <a:off x="12403126" y="4045187"/>
            <a:ext cx="5778501" cy="2868192"/>
          </a:xfrm>
          <a:prstGeom prst="rect">
            <a:avLst/>
          </a:prstGeom>
          <a:ln w="12700">
            <a:miter lim="400000"/>
          </a:ln>
        </p:spPr>
      </p:pic>
      <p:sp>
        <p:nvSpPr>
          <p:cNvPr id="413" name="120 nm rms jitter"/>
          <p:cNvSpPr txBox="1"/>
          <p:nvPr/>
        </p:nvSpPr>
        <p:spPr>
          <a:xfrm>
            <a:off x="14603293" y="11396448"/>
            <a:ext cx="2987422"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lvl1pPr>
          </a:lstStyle>
          <a:p>
            <a:r>
              <a:t>120 nm rms jitter</a:t>
            </a:r>
          </a:p>
        </p:txBody>
      </p:sp>
      <p:sp>
        <p:nvSpPr>
          <p:cNvPr id="414" name="120 nm rms jitter"/>
          <p:cNvSpPr txBox="1"/>
          <p:nvPr/>
        </p:nvSpPr>
        <p:spPr>
          <a:xfrm>
            <a:off x="2844662" y="11396448"/>
            <a:ext cx="2987422"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lvl1pPr>
          </a:lstStyle>
          <a:p>
            <a:r>
              <a:t>120 nm rms jitter</a:t>
            </a:r>
          </a:p>
        </p:txBody>
      </p:sp>
      <p:sp>
        <p:nvSpPr>
          <p:cNvPr id="415" name="Ion motion dominates emittance growth.…"/>
          <p:cNvSpPr txBox="1">
            <a:spLocks noGrp="1"/>
          </p:cNvSpPr>
          <p:nvPr>
            <p:ph type="body" idx="23"/>
          </p:nvPr>
        </p:nvSpPr>
        <p:spPr>
          <a:xfrm>
            <a:off x="4747873" y="7163173"/>
            <a:ext cx="13144600" cy="2247406"/>
          </a:xfrm>
          <a:prstGeom prst="rect">
            <a:avLst/>
          </a:prstGeom>
          <a:solidFill>
            <a:srgbClr val="FFFFFF"/>
          </a:solidFill>
          <a:ln w="25400">
            <a:solidFill>
              <a:schemeClr val="accent4">
                <a:hueOff val="-1247790"/>
                <a:lumOff val="-12326"/>
              </a:schemeClr>
            </a:solidFill>
          </a:ln>
        </p:spPr>
        <p:txBody>
          <a:bodyPr/>
          <a:lstStyle/>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Ion motion dominates emittance growth.</a:t>
            </a:r>
          </a:p>
          <a:p>
            <a:pPr marL="584199" indent="-584199">
              <a:lnSpc>
                <a:spcPct val="110000"/>
              </a:lnSpc>
              <a:spcBef>
                <a:spcPts val="1800"/>
              </a:spcBef>
              <a:buClr>
                <a:srgbClr val="D49956"/>
              </a:buClr>
              <a:buSzPct val="120000"/>
              <a:buChar char="&gt;"/>
              <a:defRPr>
                <a:latin typeface="Helvetica Neue Light"/>
                <a:ea typeface="Helvetica Neue Light"/>
                <a:cs typeface="Helvetica Neue Light"/>
                <a:sym typeface="Helvetica Neue Light"/>
              </a:defRPr>
            </a:pPr>
            <a:r>
              <a:t>Effectively damps hosing and makes beam resilient to transverse jitter.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418"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pic>
        <p:nvPicPr>
          <p:cNvPr id="419"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20"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21" name="Try Lithium?"/>
          <p:cNvSpPr txBox="1">
            <a:spLocks noGrp="1"/>
          </p:cNvSpPr>
          <p:nvPr>
            <p:ph type="body" idx="21"/>
          </p:nvPr>
        </p:nvSpPr>
        <p:spPr>
          <a:prstGeom prst="rect">
            <a:avLst/>
          </a:prstGeom>
        </p:spPr>
        <p:txBody>
          <a:bodyPr/>
          <a:lstStyle/>
          <a:p>
            <a:r>
              <a:t>Try Lithium?</a:t>
            </a:r>
          </a:p>
        </p:txBody>
      </p:sp>
      <p:sp>
        <p:nvSpPr>
          <p:cNvPr id="422" name="All physics effects enabled"/>
          <p:cNvSpPr txBox="1">
            <a:spLocks noGrp="1"/>
          </p:cNvSpPr>
          <p:nvPr>
            <p:ph type="body" idx="22"/>
          </p:nvPr>
        </p:nvSpPr>
        <p:spPr>
          <a:prstGeom prst="rect">
            <a:avLst/>
          </a:prstGeom>
        </p:spPr>
        <p:txBody>
          <a:bodyPr/>
          <a:lstStyle/>
          <a:p>
            <a:r>
              <a:t>All physics effects enabled</a:t>
            </a:r>
          </a:p>
        </p:txBody>
      </p:sp>
      <mc:AlternateContent xmlns:mc="http://schemas.openxmlformats.org/markup-compatibility/2006" xmlns:a14="http://schemas.microsoft.com/office/drawing/2010/main">
        <mc:Choice Requires="a14">
          <p:sp>
            <p:nvSpPr>
              <p:cNvPr id="423" name="If emittance growth mainly caused by ion motion, then let's reduce it slightly.…"/>
              <p:cNvSpPr txBox="1">
                <a:spLocks noGrp="1"/>
              </p:cNvSpPr>
              <p:nvPr>
                <p:ph type="body" idx="23"/>
              </p:nvPr>
            </p:nvSpPr>
            <p:spPr>
              <a:xfrm>
                <a:off x="758585" y="3167279"/>
                <a:ext cx="9363011" cy="8616961"/>
              </a:xfrm>
              <a:prstGeom prst="rect">
                <a:avLst/>
              </a:prstGeom>
            </p:spPr>
            <p:txBody>
              <a:bodyPr/>
              <a:lstStyle/>
              <a:p>
                <a:pPr marL="584200" indent="-584200">
                  <a:lnSpc>
                    <a:spcPct val="110000"/>
                  </a:lnSpc>
                  <a:spcBef>
                    <a:spcPts val="1800"/>
                  </a:spcBef>
                  <a:buClr>
                    <a:srgbClr val="D49956"/>
                  </a:buClr>
                  <a:buSzPct val="120000"/>
                  <a:buChar char="&gt;"/>
                  <a:defRPr sz="2700">
                    <a:latin typeface="Helvetica Neue Light"/>
                    <a:ea typeface="Helvetica Neue Light"/>
                    <a:cs typeface="Helvetica Neue Light"/>
                    <a:sym typeface="Helvetica Neue Light"/>
                  </a:defRPr>
                </a:pPr>
                <a:r>
                  <a:t>If emittance growth mainly caused by ion motion, then let's reduce it slightly.</a:t>
                </a:r>
              </a:p>
              <a:p>
                <a:pPr marL="584200" indent="-584200">
                  <a:lnSpc>
                    <a:spcPct val="110000"/>
                  </a:lnSpc>
                  <a:spcBef>
                    <a:spcPts val="1800"/>
                  </a:spcBef>
                  <a:buClr>
                    <a:srgbClr val="D49956"/>
                  </a:buClr>
                  <a:buSzPct val="120000"/>
                  <a:buChar char="&gt;"/>
                  <a:defRPr sz="2700">
                    <a:latin typeface="Helvetica Neue Light"/>
                    <a:ea typeface="Helvetica Neue Light"/>
                    <a:cs typeface="Helvetica Neue Light"/>
                    <a:sym typeface="Helvetica Neue Light"/>
                  </a:defRPr>
                </a:pPr>
                <a:r>
                  <a:t>Use a heavier ion → Lithium, also larger energy gap between first and second ionisation!</a:t>
                </a:r>
              </a:p>
              <a:p>
                <a:pPr marL="584200" indent="-584200">
                  <a:lnSpc>
                    <a:spcPct val="110000"/>
                  </a:lnSpc>
                  <a:spcBef>
                    <a:spcPts val="1800"/>
                  </a:spcBef>
                  <a:buClr>
                    <a:srgbClr val="D49956"/>
                  </a:buClr>
                  <a:buSzPct val="120000"/>
                  <a:buChar char="&gt;"/>
                  <a:defRPr sz="2700">
                    <a:latin typeface="Helvetica Neue Light"/>
                    <a:ea typeface="Helvetica Neue Light"/>
                    <a:cs typeface="Helvetica Neue Light"/>
                    <a:sym typeface="Helvetica Neue Light"/>
                  </a:defRPr>
                </a:pPr>
                <a:r>
                  <a:t>5 shots with 100 nm jitter.</a:t>
                </a:r>
              </a:p>
              <a:p>
                <a:pPr marL="584200" indent="-584200">
                  <a:lnSpc>
                    <a:spcPct val="110000"/>
                  </a:lnSpc>
                  <a:spcBef>
                    <a:spcPts val="1800"/>
                  </a:spcBef>
                  <a:buClr>
                    <a:srgbClr val="D49956"/>
                  </a:buClr>
                  <a:buSzPct val="120000"/>
                  <a:buChar char="&gt;"/>
                  <a:defRPr sz="2700">
                    <a:latin typeface="Helvetica Neue Light"/>
                    <a:ea typeface="Helvetica Neue Light"/>
                    <a:cs typeface="Helvetica Neue Light"/>
                    <a:sym typeface="Helvetica Neue Light"/>
                  </a:defRPr>
                </a:pPr>
                <a:r>
                  <a:t>Final </a:t>
                </a:r>
                <a14:m>
                  <m:oMath xmlns:m="http://schemas.openxmlformats.org/officeDocument/2006/math">
                    <m:sSub>
                      <m:sSubPr>
                        <m:ctrlPr>
                          <a:rPr sz="3350" i="1">
                            <a:solidFill>
                              <a:srgbClr val="000000"/>
                            </a:solidFill>
                            <a:latin typeface="Cambria Math" panose="02040503050406030204" pitchFamily="18" charset="0"/>
                          </a:rPr>
                        </m:ctrlPr>
                      </m:sSubPr>
                      <m:e>
                        <m:r>
                          <a:rPr sz="3350" i="1">
                            <a:solidFill>
                              <a:srgbClr val="000000"/>
                            </a:solidFill>
                            <a:latin typeface="Cambria Math" panose="02040503050406030204" pitchFamily="18" charset="0"/>
                          </a:rPr>
                          <m:t>𝜀</m:t>
                        </m:r>
                      </m:e>
                      <m:sub>
                        <m:r>
                          <m:rPr>
                            <m:sty m:val="p"/>
                          </m:rPr>
                          <a:rPr sz="3350" i="1">
                            <a:solidFill>
                              <a:srgbClr val="000000"/>
                            </a:solidFill>
                            <a:latin typeface="Cambria Math" panose="02040503050406030204" pitchFamily="18" charset="0"/>
                          </a:rPr>
                          <m:t>n</m:t>
                        </m:r>
                        <m:r>
                          <a:rPr sz="3350" i="1">
                            <a:solidFill>
                              <a:srgbClr val="000000"/>
                            </a:solidFill>
                            <a:latin typeface="Cambria Math" panose="02040503050406030204" pitchFamily="18" charset="0"/>
                          </a:rPr>
                          <m:t>𝑥</m:t>
                        </m:r>
                      </m:sub>
                    </m:sSub>
                  </m:oMath>
                </a14:m>
                <a:r>
                  <a:t> / </a:t>
                </a:r>
                <a14:m>
                  <m:oMath xmlns:m="http://schemas.openxmlformats.org/officeDocument/2006/math">
                    <m:sSub>
                      <m:sSubPr>
                        <m:ctrlPr>
                          <a:rPr sz="3400" i="1">
                            <a:solidFill>
                              <a:srgbClr val="000000"/>
                            </a:solidFill>
                            <a:latin typeface="Cambria Math" panose="02040503050406030204" pitchFamily="18" charset="0"/>
                          </a:rPr>
                        </m:ctrlPr>
                      </m:sSubPr>
                      <m:e>
                        <m:r>
                          <a:rPr sz="3400" i="1">
                            <a:solidFill>
                              <a:srgbClr val="000000"/>
                            </a:solidFill>
                            <a:latin typeface="Cambria Math" panose="02040503050406030204" pitchFamily="18" charset="0"/>
                          </a:rPr>
                          <m:t>𝜀</m:t>
                        </m:r>
                      </m:e>
                      <m:sub>
                        <m:r>
                          <m:rPr>
                            <m:sty m:val="p"/>
                          </m:rPr>
                          <a:rPr sz="3400" i="1">
                            <a:solidFill>
                              <a:srgbClr val="000000"/>
                            </a:solidFill>
                            <a:latin typeface="Cambria Math" panose="02040503050406030204" pitchFamily="18" charset="0"/>
                          </a:rPr>
                          <m:t>n</m:t>
                        </m:r>
                        <m:r>
                          <a:rPr sz="3400" i="1">
                            <a:solidFill>
                              <a:srgbClr val="000000"/>
                            </a:solidFill>
                            <a:latin typeface="Cambria Math" panose="02040503050406030204" pitchFamily="18" charset="0"/>
                          </a:rPr>
                          <m:t>𝑦</m:t>
                        </m:r>
                      </m:sub>
                    </m:sSub>
                  </m:oMath>
                </a14:m>
                <a:r>
                  <a:t> [mm mrad]: 54.75 / 1.55</a:t>
                </a:r>
              </a:p>
              <a:p>
                <a:pPr marL="584200" indent="-584200">
                  <a:lnSpc>
                    <a:spcPct val="110000"/>
                  </a:lnSpc>
                  <a:spcBef>
                    <a:spcPts val="1800"/>
                  </a:spcBef>
                  <a:buClr>
                    <a:srgbClr val="D49956"/>
                  </a:buClr>
                  <a:buSzPct val="120000"/>
                  <a:buChar char="&gt;"/>
                  <a:defRPr sz="2700">
                    <a:latin typeface="Helvetica Neue Light"/>
                    <a:ea typeface="Helvetica Neue Light"/>
                    <a:cs typeface="Helvetica Neue Light"/>
                    <a:sym typeface="Helvetica Neue Light"/>
                  </a:defRPr>
                </a:pPr>
                <a:r>
                  <a:t>90 percentile final </a:t>
                </a:r>
                <a14:m>
                  <m:oMath xmlns:m="http://schemas.openxmlformats.org/officeDocument/2006/math">
                    <m:sSub>
                      <m:sSubPr>
                        <m:ctrlPr>
                          <a:rPr sz="3350" i="1">
                            <a:solidFill>
                              <a:srgbClr val="000000"/>
                            </a:solidFill>
                            <a:latin typeface="Cambria Math" panose="02040503050406030204" pitchFamily="18" charset="0"/>
                          </a:rPr>
                        </m:ctrlPr>
                      </m:sSubPr>
                      <m:e>
                        <m:r>
                          <a:rPr sz="3350" i="1">
                            <a:solidFill>
                              <a:srgbClr val="000000"/>
                            </a:solidFill>
                            <a:latin typeface="Cambria Math" panose="02040503050406030204" pitchFamily="18" charset="0"/>
                          </a:rPr>
                          <m:t>𝜀</m:t>
                        </m:r>
                      </m:e>
                      <m:sub>
                        <m:r>
                          <m:rPr>
                            <m:sty m:val="p"/>
                          </m:rPr>
                          <a:rPr sz="3350" i="1">
                            <a:solidFill>
                              <a:srgbClr val="000000"/>
                            </a:solidFill>
                            <a:latin typeface="Cambria Math" panose="02040503050406030204" pitchFamily="18" charset="0"/>
                          </a:rPr>
                          <m:t>n</m:t>
                        </m:r>
                        <m:r>
                          <a:rPr sz="3350" i="1">
                            <a:solidFill>
                              <a:srgbClr val="000000"/>
                            </a:solidFill>
                            <a:latin typeface="Cambria Math" panose="02040503050406030204" pitchFamily="18" charset="0"/>
                          </a:rPr>
                          <m:t>𝑥</m:t>
                        </m:r>
                      </m:sub>
                    </m:sSub>
                  </m:oMath>
                </a14:m>
                <a:r>
                  <a:t> / </a:t>
                </a:r>
                <a14:m>
                  <m:oMath xmlns:m="http://schemas.openxmlformats.org/officeDocument/2006/math">
                    <m:sSub>
                      <m:sSubPr>
                        <m:ctrlPr>
                          <a:rPr sz="3400" i="1">
                            <a:solidFill>
                              <a:srgbClr val="000000"/>
                            </a:solidFill>
                            <a:latin typeface="Cambria Math" panose="02040503050406030204" pitchFamily="18" charset="0"/>
                          </a:rPr>
                        </m:ctrlPr>
                      </m:sSubPr>
                      <m:e>
                        <m:r>
                          <a:rPr sz="3400" i="1">
                            <a:solidFill>
                              <a:srgbClr val="000000"/>
                            </a:solidFill>
                            <a:latin typeface="Cambria Math" panose="02040503050406030204" pitchFamily="18" charset="0"/>
                          </a:rPr>
                          <m:t>𝜀</m:t>
                        </m:r>
                      </m:e>
                      <m:sub>
                        <m:r>
                          <m:rPr>
                            <m:sty m:val="p"/>
                          </m:rPr>
                          <a:rPr sz="3400" i="1">
                            <a:solidFill>
                              <a:srgbClr val="000000"/>
                            </a:solidFill>
                            <a:latin typeface="Cambria Math" panose="02040503050406030204" pitchFamily="18" charset="0"/>
                          </a:rPr>
                          <m:t>n</m:t>
                        </m:r>
                        <m:r>
                          <a:rPr sz="3400" i="1">
                            <a:solidFill>
                              <a:srgbClr val="000000"/>
                            </a:solidFill>
                            <a:latin typeface="Cambria Math" panose="02040503050406030204" pitchFamily="18" charset="0"/>
                          </a:rPr>
                          <m:t>𝑦</m:t>
                        </m:r>
                      </m:sub>
                    </m:sSub>
                  </m:oMath>
                </a14:m>
                <a:r>
                  <a:t> [mm mrad]:  34.25 / 0.51</a:t>
                </a:r>
              </a:p>
            </p:txBody>
          </p:sp>
        </mc:Choice>
        <mc:Fallback xmlns="">
          <p:sp>
            <p:nvSpPr>
              <p:cNvPr id="423" name="If emittance growth mainly caused by ion motion, then let's reduce it slightly.…"/>
              <p:cNvSpPr txBox="1">
                <a:spLocks noGrp="1" noRot="1" noChangeAspect="1" noMove="1" noResize="1" noEditPoints="1" noAdjustHandles="1" noChangeArrowheads="1" noChangeShapeType="1" noTextEdit="1"/>
              </p:cNvSpPr>
              <p:nvPr>
                <p:ph type="body" idx="23"/>
              </p:nvPr>
            </p:nvSpPr>
            <p:spPr>
              <a:xfrm>
                <a:off x="758585" y="3167279"/>
                <a:ext cx="9363011" cy="8616961"/>
              </a:xfrm>
              <a:prstGeom prst="rect">
                <a:avLst/>
              </a:prstGeom>
              <a:blipFill>
                <a:blip r:embed="rId3"/>
                <a:stretch>
                  <a:fillRect l="-2033" t="-1473" r="-2710"/>
                </a:stretch>
              </a:blipFill>
            </p:spPr>
            <p:txBody>
              <a:bodyPr/>
              <a:lstStyle/>
              <a:p>
                <a:r>
                  <a:rPr lang="en-GB">
                    <a:noFill/>
                  </a:rPr>
                  <a:t> </a:t>
                </a:r>
              </a:p>
            </p:txBody>
          </p:sp>
        </mc:Fallback>
      </mc:AlternateContent>
      <p:pic>
        <p:nvPicPr>
          <p:cNvPr id="424" name="lps_shot0.gif" descr="lps_shot0.gif"/>
          <p:cNvPicPr>
            <a:picLocks/>
          </p:cNvPicPr>
          <p:nvPr/>
        </p:nvPicPr>
        <p:blipFill>
          <a:blip r:embed="rId4"/>
          <a:stretch>
            <a:fillRect/>
          </a:stretch>
        </p:blipFill>
        <p:spPr>
          <a:xfrm>
            <a:off x="228600" y="7962900"/>
            <a:ext cx="4445000" cy="4445000"/>
          </a:xfrm>
          <a:prstGeom prst="rect">
            <a:avLst/>
          </a:prstGeom>
          <a:ln w="12700">
            <a:miter lim="400000"/>
          </a:ln>
        </p:spPr>
      </p:pic>
      <p:pic>
        <p:nvPicPr>
          <p:cNvPr id="425" name="phasespace_y_shot0.gif" descr="phasespace_y_shot0.gif"/>
          <p:cNvPicPr>
            <a:picLocks/>
          </p:cNvPicPr>
          <p:nvPr/>
        </p:nvPicPr>
        <p:blipFill>
          <a:blip r:embed="rId5"/>
          <a:stretch>
            <a:fillRect/>
          </a:stretch>
        </p:blipFill>
        <p:spPr>
          <a:xfrm>
            <a:off x="9982200" y="7962900"/>
            <a:ext cx="4445000" cy="4445000"/>
          </a:xfrm>
          <a:prstGeom prst="rect">
            <a:avLst/>
          </a:prstGeom>
          <a:ln w="12700">
            <a:miter lim="400000"/>
          </a:ln>
        </p:spPr>
      </p:pic>
      <p:pic>
        <p:nvPicPr>
          <p:cNvPr id="426" name="phasespace_x_shot0.gif" descr="phasespace_x_shot0.gif"/>
          <p:cNvPicPr>
            <a:picLocks/>
          </p:cNvPicPr>
          <p:nvPr/>
        </p:nvPicPr>
        <p:blipFill>
          <a:blip r:embed="rId6"/>
          <a:stretch>
            <a:fillRect/>
          </a:stretch>
        </p:blipFill>
        <p:spPr>
          <a:xfrm>
            <a:off x="5105400" y="7962900"/>
            <a:ext cx="4445000" cy="4445000"/>
          </a:xfrm>
          <a:prstGeom prst="rect">
            <a:avLst/>
          </a:prstGeom>
          <a:ln w="12700">
            <a:miter lim="400000"/>
          </a:ln>
        </p:spPr>
      </p:pic>
      <p:pic>
        <p:nvPicPr>
          <p:cNvPr id="427" name="sideview_y_shot0.gif" descr="sideview_y_shot0.gif"/>
          <p:cNvPicPr>
            <a:picLocks/>
          </p:cNvPicPr>
          <p:nvPr/>
        </p:nvPicPr>
        <p:blipFill>
          <a:blip r:embed="rId7"/>
          <a:stretch>
            <a:fillRect/>
          </a:stretch>
        </p:blipFill>
        <p:spPr>
          <a:xfrm>
            <a:off x="19735800" y="7962900"/>
            <a:ext cx="4445000" cy="4445000"/>
          </a:xfrm>
          <a:prstGeom prst="rect">
            <a:avLst/>
          </a:prstGeom>
          <a:ln w="12700">
            <a:miter lim="400000"/>
          </a:ln>
        </p:spPr>
      </p:pic>
      <p:pic>
        <p:nvPicPr>
          <p:cNvPr id="428" name="sideview_x_shot0.gif" descr="sideview_x_shot0.gif"/>
          <p:cNvPicPr>
            <a:picLocks/>
          </p:cNvPicPr>
          <p:nvPr/>
        </p:nvPicPr>
        <p:blipFill>
          <a:blip r:embed="rId8"/>
          <a:stretch>
            <a:fillRect/>
          </a:stretch>
        </p:blipFill>
        <p:spPr>
          <a:xfrm>
            <a:off x="14859000" y="7962900"/>
            <a:ext cx="4445000" cy="4445000"/>
          </a:xfrm>
          <a:prstGeom prst="rect">
            <a:avLst/>
          </a:prstGeom>
          <a:ln w="12700">
            <a:miter lim="400000"/>
          </a:ln>
        </p:spPr>
      </p:pic>
      <p:pic>
        <p:nvPicPr>
          <p:cNvPr id="429" name="waterfalls_shot0.pdf" descr="waterfalls_shot0.pdf"/>
          <p:cNvPicPr>
            <a:picLocks noChangeAspect="1"/>
          </p:cNvPicPr>
          <p:nvPr/>
        </p:nvPicPr>
        <p:blipFill>
          <a:blip r:embed="rId9"/>
          <a:stretch>
            <a:fillRect/>
          </a:stretch>
        </p:blipFill>
        <p:spPr>
          <a:xfrm>
            <a:off x="19635830" y="2358156"/>
            <a:ext cx="4070375" cy="5461001"/>
          </a:xfrm>
          <a:prstGeom prst="rect">
            <a:avLst/>
          </a:prstGeom>
          <a:ln w="12700">
            <a:miter lim="400000"/>
          </a:ln>
        </p:spPr>
      </p:pic>
      <p:pic>
        <p:nvPicPr>
          <p:cNvPr id="430" name="evolution.pdf" descr="evolution.pdf"/>
          <p:cNvPicPr>
            <a:picLocks noChangeAspect="1"/>
          </p:cNvPicPr>
          <p:nvPr/>
        </p:nvPicPr>
        <p:blipFill>
          <a:blip r:embed="rId10"/>
          <a:stretch>
            <a:fillRect/>
          </a:stretch>
        </p:blipFill>
        <p:spPr>
          <a:xfrm>
            <a:off x="11181913" y="2612156"/>
            <a:ext cx="8153486" cy="4953001"/>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433"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34"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3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436" name="Summary"/>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Summary</a:t>
            </a:r>
          </a:p>
        </p:txBody>
      </p:sp>
      <p:sp>
        <p:nvSpPr>
          <p:cNvPr id="437"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mc:AlternateContent xmlns:mc="http://schemas.openxmlformats.org/markup-compatibility/2006" xmlns:a14="http://schemas.microsoft.com/office/drawing/2010/main">
        <mc:Choice Requires="a14">
          <p:sp>
            <p:nvSpPr>
              <p:cNvPr id="438" name="ABEL supports a wide range of codes for simulating linac elements and has built-in simplified models.…"/>
              <p:cNvSpPr txBox="1"/>
              <p:nvPr/>
            </p:nvSpPr>
            <p:spPr>
              <a:xfrm>
                <a:off x="758585" y="3167279"/>
                <a:ext cx="22860001"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ABEL supports a wide range of codes for simulating linac elements and has built-in simplified models.</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Multiple parallel shots, scan and optimize.</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Full plasma linac simulation, 33 stages.</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Reduced model for transverse instability, radiation reaction and ion motion.</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Driver transverse jitter tolerances</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Ion motion effectively damps hosing and dominates emittance growth for jitter ~100 nm rms. Sub µm final 90 percentile </a:t>
                </a:r>
                <a14:m>
                  <m:oMath xmlns:m="http://schemas.openxmlformats.org/officeDocument/2006/math">
                    <m:sSub>
                      <m:sSubPr>
                        <m:ctrlPr>
                          <a:rPr sz="3150" i="1">
                            <a:solidFill>
                              <a:srgbClr val="000000"/>
                            </a:solidFill>
                            <a:latin typeface="Cambria Math" panose="02040503050406030204" pitchFamily="18" charset="0"/>
                          </a:rPr>
                        </m:ctrlPr>
                      </m:sSubPr>
                      <m:e>
                        <m:r>
                          <a:rPr sz="3150" i="1">
                            <a:solidFill>
                              <a:srgbClr val="000000"/>
                            </a:solidFill>
                            <a:latin typeface="Cambria Math" panose="02040503050406030204" pitchFamily="18" charset="0"/>
                          </a:rPr>
                          <m:t>𝜀</m:t>
                        </m:r>
                      </m:e>
                      <m:sub>
                        <m:r>
                          <m:rPr>
                            <m:sty m:val="p"/>
                          </m:rPr>
                          <a:rPr sz="3150" i="1">
                            <a:solidFill>
                              <a:srgbClr val="000000"/>
                            </a:solidFill>
                            <a:latin typeface="Cambria Math" panose="02040503050406030204" pitchFamily="18" charset="0"/>
                          </a:rPr>
                          <m:t>n</m:t>
                        </m:r>
                        <m:r>
                          <a:rPr sz="3150" i="1">
                            <a:solidFill>
                              <a:srgbClr val="000000"/>
                            </a:solidFill>
                            <a:latin typeface="Cambria Math" panose="02040503050406030204" pitchFamily="18" charset="0"/>
                          </a:rPr>
                          <m:t>𝑦</m:t>
                        </m:r>
                      </m:sub>
                    </m:sSub>
                  </m:oMath>
                </a14:m>
                <a:r>
                  <a:t>!</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Need to improve beam matching to the perturbed focusing fields.</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Slightly less ion motion with Lithium to reduce emittance growth.</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Outlook</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Need to implement more realistic plasma density ramps.</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Need to implement driver evolution and driver angular jitter.</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Alignment tolerances for interstage lattice elements.</a:t>
                </a:r>
              </a:p>
            </p:txBody>
          </p:sp>
        </mc:Choice>
        <mc:Fallback xmlns="">
          <p:sp>
            <p:nvSpPr>
              <p:cNvPr id="438" name="ABEL supports a wide range of codes for simulating linac elements and has built-in simplified models.…"/>
              <p:cNvSpPr txBox="1">
                <a:spLocks noRot="1" noChangeAspect="1" noMove="1" noResize="1" noEditPoints="1" noAdjustHandles="1" noChangeArrowheads="1" noChangeShapeType="1" noTextEdit="1"/>
              </p:cNvSpPr>
              <p:nvPr/>
            </p:nvSpPr>
            <p:spPr>
              <a:xfrm>
                <a:off x="758585" y="3167279"/>
                <a:ext cx="22860001" cy="8616961"/>
              </a:xfrm>
              <a:prstGeom prst="rect">
                <a:avLst/>
              </a:prstGeom>
              <a:blipFill>
                <a:blip r:embed="rId3"/>
                <a:stretch>
                  <a:fillRect l="-944" t="-176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grpSp>
        <p:nvGrpSpPr>
          <p:cNvPr id="441" name="Gruppér"/>
          <p:cNvGrpSpPr/>
          <p:nvPr/>
        </p:nvGrpSpPr>
        <p:grpSpPr>
          <a:xfrm>
            <a:off x="20246886" y="7642409"/>
            <a:ext cx="3657601" cy="4214295"/>
            <a:chOff x="0" y="0"/>
            <a:chExt cx="3657600" cy="4214293"/>
          </a:xfrm>
        </p:grpSpPr>
        <p:pic>
          <p:nvPicPr>
            <p:cNvPr id="439" name="bilde" descr="bilde"/>
            <p:cNvPicPr>
              <a:picLocks noChangeAspect="1"/>
            </p:cNvPicPr>
            <p:nvPr/>
          </p:nvPicPr>
          <p:blipFill>
            <a:blip r:embed="rId4"/>
            <a:stretch>
              <a:fillRect/>
            </a:stretch>
          </p:blipFill>
          <p:spPr>
            <a:xfrm>
              <a:off x="327947" y="0"/>
              <a:ext cx="3001706" cy="3651328"/>
            </a:xfrm>
            <a:prstGeom prst="rect">
              <a:avLst/>
            </a:prstGeom>
            <a:ln w="12700" cap="flat">
              <a:noFill/>
              <a:miter lim="400000"/>
            </a:ln>
            <a:effectLst/>
          </p:spPr>
        </p:pic>
        <p:sp>
          <p:nvSpPr>
            <p:cNvPr id="440" name="Caption"/>
            <p:cNvSpPr/>
            <p:nvPr/>
          </p:nvSpPr>
          <p:spPr>
            <a:xfrm>
              <a:off x="0" y="3752927"/>
              <a:ext cx="3657601" cy="461367"/>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N. H. Abel</a:t>
              </a:r>
            </a:p>
          </p:txBody>
        </p:sp>
      </p:grpSp>
      <p:sp>
        <p:nvSpPr>
          <p:cNvPr id="442" name="🕶️"/>
          <p:cNvSpPr txBox="1"/>
          <p:nvPr/>
        </p:nvSpPr>
        <p:spPr>
          <a:xfrm>
            <a:off x="21306000" y="8244765"/>
            <a:ext cx="915095"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7000"/>
            </a:lvl1pPr>
          </a:lstStyle>
          <a:p>
            <a:r>
              <a:t>🕶️</a:t>
            </a:r>
          </a:p>
        </p:txBody>
      </p:sp>
      <p:sp>
        <p:nvSpPr>
          <p:cNvPr id="443" name="🍝"/>
          <p:cNvSpPr txBox="1"/>
          <p:nvPr/>
        </p:nvSpPr>
        <p:spPr>
          <a:xfrm>
            <a:off x="19550226" y="8860455"/>
            <a:ext cx="1638301" cy="2108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0"/>
            </a:lvl1pPr>
          </a:lstStyle>
          <a:p>
            <a:r>
              <a: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Mortani_Francisco_Goya_a_group_of_spartans_fighting_blue_ball_o_02639202-4d71-41bc-8aa6-c77fdf051430.png" descr="Mortani_Francisco_Goya_a_group_of_spartans_fighting_blue_ball_o_02639202-4d71-41bc-8aa6-c77fdf051430.png"/>
          <p:cNvPicPr>
            <a:picLocks noChangeAspect="1"/>
          </p:cNvPicPr>
          <p:nvPr/>
        </p:nvPicPr>
        <p:blipFill>
          <a:blip r:embed="rId2"/>
          <a:srcRect l="9181" r="696"/>
          <a:stretch>
            <a:fillRect/>
          </a:stretch>
        </p:blipFill>
        <p:spPr>
          <a:xfrm>
            <a:off x="12394519" y="-23129"/>
            <a:ext cx="12437611" cy="13800925"/>
          </a:xfrm>
          <a:prstGeom prst="rect">
            <a:avLst/>
          </a:prstGeom>
          <a:ln w="12700">
            <a:miter lim="400000"/>
          </a:ln>
        </p:spPr>
      </p:pic>
      <p:sp>
        <p:nvSpPr>
          <p:cNvPr id="446" name="Acknowledgements"/>
          <p:cNvSpPr txBox="1"/>
          <p:nvPr/>
        </p:nvSpPr>
        <p:spPr>
          <a:xfrm>
            <a:off x="758586" y="4684490"/>
            <a:ext cx="11225306" cy="13924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FFFFFF"/>
                </a:solidFill>
              </a:defRPr>
            </a:lvl1pPr>
          </a:lstStyle>
          <a:p>
            <a:r>
              <a:t>Acknowledgements</a:t>
            </a:r>
          </a:p>
        </p:txBody>
      </p:sp>
      <p:pic>
        <p:nvPicPr>
          <p:cNvPr id="447" name="02_UiO_naventrekk_ENG_neg.png" descr="02_UiO_naventrekk_ENG_neg.png"/>
          <p:cNvPicPr>
            <a:picLocks noChangeAspect="1"/>
          </p:cNvPicPr>
          <p:nvPr/>
        </p:nvPicPr>
        <p:blipFill>
          <a:blip r:embed="rId3"/>
          <a:stretch>
            <a:fillRect/>
          </a:stretch>
        </p:blipFill>
        <p:spPr>
          <a:xfrm>
            <a:off x="758586" y="12560320"/>
            <a:ext cx="1473201" cy="387341"/>
          </a:xfrm>
          <a:prstGeom prst="rect">
            <a:avLst/>
          </a:prstGeom>
          <a:ln w="12700">
            <a:miter lim="400000"/>
          </a:ln>
        </p:spPr>
      </p:pic>
      <p:sp>
        <p:nvSpPr>
          <p:cNvPr id="448" name="Oslo accelerator group:…"/>
          <p:cNvSpPr txBox="1">
            <a:spLocks noGrp="1"/>
          </p:cNvSpPr>
          <p:nvPr>
            <p:ph type="body" idx="21"/>
          </p:nvPr>
        </p:nvSpPr>
        <p:spPr>
          <a:xfrm>
            <a:off x="733186" y="6254324"/>
            <a:ext cx="11225306" cy="5549799"/>
          </a:xfrm>
          <a:prstGeom prst="rect">
            <a:avLst/>
          </a:prstGeom>
        </p:spPr>
        <p:txBody>
          <a:bodyPr/>
          <a:lstStyle/>
          <a:p>
            <a:pPr>
              <a:defRPr sz="3600">
                <a:solidFill>
                  <a:srgbClr val="D49956"/>
                </a:solidFill>
                <a:latin typeface="Helvetica Neue"/>
                <a:ea typeface="Helvetica Neue"/>
                <a:cs typeface="Helvetica Neue"/>
                <a:sym typeface="Helvetica Neue"/>
              </a:defRPr>
            </a:pPr>
            <a:r>
              <a:t>Oslo accelerator group:</a:t>
            </a:r>
          </a:p>
          <a:p>
            <a:pPr>
              <a:defRPr sz="3600">
                <a:solidFill>
                  <a:srgbClr val="FFFFFF"/>
                </a:solidFill>
                <a:latin typeface="Helvetica Neue"/>
                <a:ea typeface="Helvetica Neue"/>
                <a:cs typeface="Helvetica Neue"/>
                <a:sym typeface="Helvetica Neue"/>
              </a:defRPr>
            </a:pPr>
            <a:r>
              <a:t>Erik Adli, Kyrre N. Sjøbæk, Carl A. Lindstrøm, </a:t>
            </a:r>
          </a:p>
          <a:p>
            <a:pPr>
              <a:defRPr sz="3600">
                <a:solidFill>
                  <a:srgbClr val="FFFFFF"/>
                </a:solidFill>
                <a:latin typeface="Helvetica Neue"/>
                <a:ea typeface="Helvetica Neue"/>
                <a:cs typeface="Helvetica Neue"/>
                <a:sym typeface="Helvetica Neue"/>
              </a:defRPr>
            </a:pPr>
            <a:r>
              <a:t>J. B. Ben Chen, Jiawei Cao, </a:t>
            </a:r>
          </a:p>
          <a:p>
            <a:pPr>
              <a:defRPr sz="3600">
                <a:solidFill>
                  <a:srgbClr val="FFFFFF"/>
                </a:solidFill>
                <a:latin typeface="Helvetica Neue"/>
                <a:ea typeface="Helvetica Neue"/>
                <a:cs typeface="Helvetica Neue"/>
                <a:sym typeface="Helvetica Neue"/>
              </a:defRPr>
            </a:pPr>
            <a:r>
              <a:t>Ole Gunnar Finnerud, Daniel Kalvik, </a:t>
            </a:r>
          </a:p>
          <a:p>
            <a:pPr>
              <a:defRPr sz="3600">
                <a:solidFill>
                  <a:srgbClr val="FFFFFF"/>
                </a:solidFill>
                <a:latin typeface="Helvetica Neue"/>
                <a:ea typeface="Helvetica Neue"/>
                <a:cs typeface="Helvetica Neue"/>
                <a:sym typeface="Helvetica Neue"/>
              </a:defRPr>
            </a:pPr>
            <a:r>
              <a:t>Pierre Drobniak, Eir Eline Hørlyk, Hektor Bergravf Anderson</a:t>
            </a:r>
          </a:p>
          <a:p>
            <a:pPr>
              <a:defRPr sz="3600">
                <a:solidFill>
                  <a:srgbClr val="FFFFFF"/>
                </a:solidFill>
                <a:latin typeface="Helvetica Neue"/>
                <a:ea typeface="Helvetica Neue"/>
                <a:cs typeface="Helvetica Neue"/>
                <a:sym typeface="Helvetica Neue"/>
              </a:defRPr>
            </a:pPr>
            <a:endParaRPr/>
          </a:p>
          <a:p>
            <a:pPr>
              <a:defRPr sz="3600">
                <a:solidFill>
                  <a:srgbClr val="D49956"/>
                </a:solidFill>
                <a:latin typeface="Helvetica Neue"/>
                <a:ea typeface="Helvetica Neue"/>
                <a:cs typeface="Helvetica Neue"/>
                <a:sym typeface="Helvetica Neue"/>
              </a:defRPr>
            </a:pPr>
            <a:r>
              <a:t>Funding:</a:t>
            </a:r>
          </a:p>
          <a:p>
            <a:pPr>
              <a:defRPr sz="3600">
                <a:solidFill>
                  <a:srgbClr val="FFFFFF"/>
                </a:solidFill>
                <a:latin typeface="Helvetica Neue"/>
                <a:ea typeface="Helvetica Neue"/>
                <a:cs typeface="Helvetica Neue"/>
                <a:sym typeface="Helvetica Neue"/>
              </a:defRPr>
            </a:pPr>
            <a:r>
              <a:t>European Research Council (ERC)</a:t>
            </a:r>
          </a:p>
          <a:p>
            <a:pPr>
              <a:defRPr sz="3600">
                <a:solidFill>
                  <a:srgbClr val="FFFFFF"/>
                </a:solidFill>
                <a:latin typeface="Helvetica Neue"/>
                <a:ea typeface="Helvetica Neue"/>
                <a:cs typeface="Helvetica Neue"/>
                <a:sym typeface="Helvetica Neue"/>
              </a:defRPr>
            </a:pPr>
            <a:r>
              <a:t>The Research Council of Norway</a:t>
            </a:r>
          </a:p>
        </p:txBody>
      </p:sp>
      <p:pic>
        <p:nvPicPr>
          <p:cNvPr id="449" name="NFR-logo-eng-rgb.svg.png" descr="NFR-logo-eng-rgb.svg.png"/>
          <p:cNvPicPr>
            <a:picLocks noChangeAspect="1"/>
          </p:cNvPicPr>
          <p:nvPr/>
        </p:nvPicPr>
        <p:blipFill>
          <a:blip r:embed="rId4"/>
          <a:stretch>
            <a:fillRect/>
          </a:stretch>
        </p:blipFill>
        <p:spPr>
          <a:xfrm>
            <a:off x="19119955" y="369496"/>
            <a:ext cx="4664033" cy="1569253"/>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45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53" name="2024-10-05  |  Ben Chen  |  HALHF Workshop 3-8 October 2024"/>
          <p:cNvSpPr txBox="1"/>
          <p:nvPr/>
        </p:nvSpPr>
        <p:spPr>
          <a:xfrm>
            <a:off x="3187670" y="12614407"/>
            <a:ext cx="6670867"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54"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455" name="Interstage lattice"/>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Interstage lattice</a:t>
            </a:r>
          </a:p>
        </p:txBody>
      </p:sp>
      <p:sp>
        <p:nvSpPr>
          <p:cNvPr id="456"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p:sp>
        <p:nvSpPr>
          <p:cNvPr id="457" name="Lattice consisting of dipoles, non-linear plasma lenses, chicane and sextupole (C. A. Lindstrøm).…"/>
          <p:cNvSpPr txBox="1"/>
          <p:nvPr/>
        </p:nvSpPr>
        <p:spPr>
          <a:xfrm>
            <a:off x="758585" y="4398018"/>
            <a:ext cx="11408441" cy="5611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Lattice consisting of dipoles, non-linear plasma lenses, chicane and sextupole (C. A. Lindstrøm).</a:t>
            </a:r>
          </a:p>
          <a:p>
            <a:pPr marL="1041400" lvl="1" indent="-584200" algn="l" defTabSz="825500">
              <a:lnSpc>
                <a:spcPct val="110000"/>
              </a:lnSpc>
              <a:spcBef>
                <a:spcPts val="1800"/>
              </a:spcBef>
              <a:buClr>
                <a:schemeClr val="accent3">
                  <a:hueOff val="362282"/>
                  <a:satOff val="31803"/>
                  <a:lumOff val="-18242"/>
                </a:schemeClr>
              </a:buClr>
              <a:buSzPct val="110000"/>
              <a:buChar char="✓"/>
              <a:defRPr sz="2500">
                <a:solidFill>
                  <a:srgbClr val="000000"/>
                </a:solidFill>
                <a:latin typeface="Helvetica Neue Light"/>
                <a:ea typeface="Helvetica Neue Light"/>
                <a:cs typeface="Helvetica Neue Light"/>
                <a:sym typeface="Helvetica Neue Light"/>
              </a:defRPr>
            </a:pPr>
            <a:r>
              <a:t>Compact.</a:t>
            </a:r>
          </a:p>
          <a:p>
            <a:pPr marL="1041400" lvl="1" indent="-584200" algn="l" defTabSz="825500">
              <a:lnSpc>
                <a:spcPct val="110000"/>
              </a:lnSpc>
              <a:spcBef>
                <a:spcPts val="1800"/>
              </a:spcBef>
              <a:buClr>
                <a:schemeClr val="accent3">
                  <a:hueOff val="362282"/>
                  <a:satOff val="31803"/>
                  <a:lumOff val="-18242"/>
                </a:schemeClr>
              </a:buClr>
              <a:buSzPct val="110000"/>
              <a:buChar char="✓"/>
              <a:defRPr sz="2500">
                <a:solidFill>
                  <a:srgbClr val="000000"/>
                </a:solidFill>
                <a:latin typeface="Helvetica Neue Light"/>
                <a:ea typeface="Helvetica Neue Light"/>
                <a:cs typeface="Helvetica Neue Light"/>
                <a:sym typeface="Helvetica Neue Light"/>
              </a:defRPr>
            </a:pPr>
            <a:r>
              <a:t>Corrects chromaticity locally.</a:t>
            </a:r>
          </a:p>
          <a:p>
            <a:pPr marL="1041400" lvl="1" indent="-584200" algn="l" defTabSz="825500">
              <a:lnSpc>
                <a:spcPct val="110000"/>
              </a:lnSpc>
              <a:spcBef>
                <a:spcPts val="1800"/>
              </a:spcBef>
              <a:buClr>
                <a:schemeClr val="accent3">
                  <a:hueOff val="362282"/>
                  <a:satOff val="31803"/>
                  <a:lumOff val="-18242"/>
                </a:schemeClr>
              </a:buClr>
              <a:buSzPct val="110000"/>
              <a:buChar char="✓"/>
              <a:defRPr sz="2500">
                <a:solidFill>
                  <a:srgbClr val="000000"/>
                </a:solidFill>
                <a:latin typeface="Helvetica Neue Light"/>
                <a:ea typeface="Helvetica Neue Light"/>
                <a:cs typeface="Helvetica Neue Light"/>
                <a:sym typeface="Helvetica Neue Light"/>
              </a:defRPr>
            </a:pPr>
            <a:r>
              <a:t>Cancels dispersion up to third order.</a:t>
            </a:r>
          </a:p>
          <a:p>
            <a:pPr marL="1041400" lvl="1" indent="-584200" algn="l" defTabSz="825500">
              <a:lnSpc>
                <a:spcPct val="110000"/>
              </a:lnSpc>
              <a:spcBef>
                <a:spcPts val="1800"/>
              </a:spcBef>
              <a:buClr>
                <a:schemeClr val="accent3">
                  <a:hueOff val="362282"/>
                  <a:satOff val="31803"/>
                  <a:lumOff val="-18242"/>
                </a:schemeClr>
              </a:buClr>
              <a:buSzPct val="110000"/>
              <a:buChar char="✓"/>
              <a:defRPr sz="2500">
                <a:solidFill>
                  <a:srgbClr val="000000"/>
                </a:solidFill>
                <a:latin typeface="Helvetica Neue Light"/>
                <a:ea typeface="Helvetica Neue Light"/>
                <a:cs typeface="Helvetica Neue Light"/>
                <a:sym typeface="Helvetica Neue Light"/>
              </a:defRPr>
            </a:pPr>
            <a:r>
              <a:t>Preserves emittance.</a:t>
            </a:r>
          </a:p>
          <a:p>
            <a:pPr marL="978807" lvl="1" indent="-521607" algn="l" defTabSz="825500">
              <a:lnSpc>
                <a:spcPct val="110000"/>
              </a:lnSpc>
              <a:spcBef>
                <a:spcPts val="1800"/>
              </a:spcBef>
              <a:buClr>
                <a:schemeClr val="accent3">
                  <a:hueOff val="362282"/>
                  <a:satOff val="31803"/>
                  <a:lumOff val="-18242"/>
                </a:schemeClr>
              </a:buClr>
              <a:buSzPct val="110000"/>
              <a:buChar char="✓"/>
              <a:defRPr sz="2800">
                <a:solidFill>
                  <a:srgbClr val="000000"/>
                </a:solidFill>
                <a:latin typeface="Helvetica Neue Light"/>
                <a:ea typeface="Helvetica Neue Light"/>
                <a:cs typeface="Helvetica Neue Light"/>
                <a:sym typeface="Helvetica Neue Light"/>
              </a:defRPr>
            </a:pPr>
            <a:r>
              <a:rPr sz="2500"/>
              <a:t>Non-invasive in/out-coupling of drivers.</a:t>
            </a:r>
          </a:p>
        </p:txBody>
      </p:sp>
      <p:pic>
        <p:nvPicPr>
          <p:cNvPr id="458" name="selfcorrection_and_lps.pdf" descr="selfcorrection_and_lps.pdf"/>
          <p:cNvPicPr>
            <a:picLocks noChangeAspect="1"/>
          </p:cNvPicPr>
          <p:nvPr/>
        </p:nvPicPr>
        <p:blipFill>
          <a:blip r:embed="rId3"/>
          <a:stretch>
            <a:fillRect/>
          </a:stretch>
        </p:blipFill>
        <p:spPr>
          <a:xfrm>
            <a:off x="12191190" y="6772946"/>
            <a:ext cx="8256148" cy="2884850"/>
          </a:xfrm>
          <a:prstGeom prst="rect">
            <a:avLst/>
          </a:prstGeom>
          <a:ln w="12700">
            <a:miter lim="400000"/>
          </a:ln>
        </p:spPr>
      </p:pic>
      <p:sp>
        <p:nvSpPr>
          <p:cNvPr id="459" name="Simulation with ELEGANT…"/>
          <p:cNvSpPr txBox="1"/>
          <p:nvPr/>
        </p:nvSpPr>
        <p:spPr>
          <a:xfrm>
            <a:off x="11687480" y="9824618"/>
            <a:ext cx="11540028" cy="28007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Simulation with ELEGANT</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CSR, ISR</a:t>
            </a:r>
          </a:p>
          <a:p>
            <a:pPr marL="1041400" lvl="1" indent="-584200" algn="l" defTabSz="825500">
              <a:lnSpc>
                <a:spcPct val="110000"/>
              </a:lnSpc>
              <a:spcBef>
                <a:spcPts val="1800"/>
              </a:spcBef>
              <a:buClr>
                <a:srgbClr val="D49956"/>
              </a:buClr>
              <a:buSzPct val="110000"/>
              <a:buChar char="&gt;"/>
              <a:defRPr sz="2500">
                <a:solidFill>
                  <a:srgbClr val="000000"/>
                </a:solidFill>
                <a:latin typeface="Helvetica Neue Light"/>
                <a:ea typeface="Helvetica Neue Light"/>
                <a:cs typeface="Helvetica Neue Light"/>
                <a:sym typeface="Helvetica Neue Light"/>
              </a:defRPr>
            </a:pPr>
            <a:r>
              <a:t>Framework sets up lattice based on chosen nominal energy, initial beta function, dipole length and strength.</a:t>
            </a:r>
          </a:p>
        </p:txBody>
      </p:sp>
      <p:pic>
        <p:nvPicPr>
          <p:cNvPr id="460" name="bilde" descr="bilde"/>
          <p:cNvPicPr>
            <a:picLocks noChangeAspect="1"/>
          </p:cNvPicPr>
          <p:nvPr/>
        </p:nvPicPr>
        <p:blipFill>
          <a:blip r:embed="rId4"/>
          <a:stretch>
            <a:fillRect/>
          </a:stretch>
        </p:blipFill>
        <p:spPr>
          <a:xfrm>
            <a:off x="1301920" y="9470444"/>
            <a:ext cx="8541356" cy="2347432"/>
          </a:xfrm>
          <a:prstGeom prst="rect">
            <a:avLst/>
          </a:prstGeom>
          <a:ln w="12700">
            <a:miter lim="400000"/>
          </a:ln>
        </p:spPr>
      </p:pic>
      <p:pic>
        <p:nvPicPr>
          <p:cNvPr id="461" name="bilde" descr="bilde"/>
          <p:cNvPicPr>
            <a:picLocks noChangeAspect="1"/>
          </p:cNvPicPr>
          <p:nvPr/>
        </p:nvPicPr>
        <p:blipFill>
          <a:blip r:embed="rId5"/>
          <a:stretch>
            <a:fillRect/>
          </a:stretch>
        </p:blipFill>
        <p:spPr>
          <a:xfrm>
            <a:off x="7595565" y="7548285"/>
            <a:ext cx="3999460" cy="2062688"/>
          </a:xfrm>
          <a:prstGeom prst="rect">
            <a:avLst/>
          </a:prstGeom>
          <a:ln w="12700">
            <a:miter lim="400000"/>
          </a:ln>
        </p:spPr>
      </p:pic>
      <mc:AlternateContent xmlns:mc="http://schemas.openxmlformats.org/markup-compatibility/2006" xmlns:a14="http://schemas.microsoft.com/office/drawing/2010/main">
        <mc:Choice Requires="a14">
          <p:sp>
            <p:nvSpPr>
              <p:cNvPr id="462" name="Self-correction…"/>
              <p:cNvSpPr txBox="1"/>
              <p:nvPr/>
            </p:nvSpPr>
            <p:spPr>
              <a:xfrm>
                <a:off x="12823514" y="2058466"/>
                <a:ext cx="10750699" cy="450288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Self-correction</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Apply </a:t>
                </a:r>
                <a14:m>
                  <m:oMath xmlns:m="http://schemas.openxmlformats.org/officeDocument/2006/math">
                    <m:sSub>
                      <m:sSubPr>
                        <m:ctrlPr>
                          <a:rPr sz="2800" i="1">
                            <a:solidFill>
                              <a:srgbClr val="000000"/>
                            </a:solidFill>
                            <a:latin typeface="Cambria Math" panose="02040503050406030204" pitchFamily="18" charset="0"/>
                          </a:rPr>
                        </m:ctrlPr>
                      </m:sSubPr>
                      <m:e>
                        <m:r>
                          <a:rPr sz="2800" i="1">
                            <a:solidFill>
                              <a:srgbClr val="000000"/>
                            </a:solidFill>
                            <a:latin typeface="Cambria Math" panose="02040503050406030204" pitchFamily="18" charset="0"/>
                          </a:rPr>
                          <m:t>𝑅</m:t>
                        </m:r>
                      </m:e>
                      <m:sub>
                        <m:r>
                          <a:rPr sz="2800" i="1">
                            <a:solidFill>
                              <a:srgbClr val="000000"/>
                            </a:solidFill>
                            <a:latin typeface="Cambria Math" panose="02040503050406030204" pitchFamily="18" charset="0"/>
                          </a:rPr>
                          <m:t>56</m:t>
                        </m:r>
                      </m:sub>
                    </m:sSub>
                  </m:oMath>
                </a14:m>
                <a:r>
                  <a:t> (longitudinal lattice dispersion) with magnetic chicanes (many stages).</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Push particles longitudinally based on energy offset.</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Particles move in oval tracks and converge to an equilibrium current profile.</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Optimal current profile, flattened wakefield, low energy spread.</a:t>
                </a:r>
              </a:p>
              <a:p>
                <a:pPr marL="937078" lvl="1" indent="-479878"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rPr sz="2300"/>
                  <a:t>Increased timing tolerance (~1 fs to ~200 fs).</a:t>
                </a:r>
              </a:p>
            </p:txBody>
          </p:sp>
        </mc:Choice>
        <mc:Fallback xmlns="">
          <p:sp>
            <p:nvSpPr>
              <p:cNvPr id="462" name="Self-correction…"/>
              <p:cNvSpPr txBox="1">
                <a:spLocks noRot="1" noChangeAspect="1" noMove="1" noResize="1" noEditPoints="1" noAdjustHandles="1" noChangeArrowheads="1" noChangeShapeType="1" noTextEdit="1"/>
              </p:cNvSpPr>
              <p:nvPr/>
            </p:nvSpPr>
            <p:spPr>
              <a:xfrm>
                <a:off x="12823514" y="2058466"/>
                <a:ext cx="10750699" cy="4502889"/>
              </a:xfrm>
              <a:prstGeom prst="rect">
                <a:avLst/>
              </a:prstGeom>
              <a:blipFill>
                <a:blip r:embed="rId6"/>
                <a:stretch>
                  <a:fillRect l="-2476" t="-422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sp>
        <p:nvSpPr>
          <p:cNvPr id="463" name="C. A. Lindstrøm"/>
          <p:cNvSpPr txBox="1"/>
          <p:nvPr/>
        </p:nvSpPr>
        <p:spPr>
          <a:xfrm>
            <a:off x="20857426" y="8817561"/>
            <a:ext cx="1444753" cy="312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500"/>
            </a:lvl1pPr>
          </a:lstStyle>
          <a:p>
            <a:r>
              <a:t>C. A. Lindstrøm</a:t>
            </a:r>
          </a:p>
        </p:txBody>
      </p:sp>
      <p:sp>
        <p:nvSpPr>
          <p:cNvPr id="464" name="C. A. Lindstrøm"/>
          <p:cNvSpPr txBox="1"/>
          <p:nvPr/>
        </p:nvSpPr>
        <p:spPr>
          <a:xfrm rot="16200000">
            <a:off x="9446783" y="10586293"/>
            <a:ext cx="1444753" cy="312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500"/>
            </a:lvl1pPr>
          </a:lstStyle>
          <a:p>
            <a:r>
              <a:t>C. A. Lindstrøm</a:t>
            </a:r>
          </a:p>
        </p:txBody>
      </p:sp>
      <p:pic>
        <p:nvPicPr>
          <p:cNvPr id="465" name="Beamline beam-driven.pdf" descr="Beamline beam-driven.pdf"/>
          <p:cNvPicPr>
            <a:picLocks noChangeAspect="1"/>
          </p:cNvPicPr>
          <p:nvPr/>
        </p:nvPicPr>
        <p:blipFill>
          <a:blip r:embed="rId7"/>
          <a:stretch>
            <a:fillRect/>
          </a:stretch>
        </p:blipFill>
        <p:spPr>
          <a:xfrm>
            <a:off x="1466378" y="2120303"/>
            <a:ext cx="9992855" cy="1764148"/>
          </a:xfrm>
          <a:prstGeom prst="rect">
            <a:avLst/>
          </a:prstGeom>
          <a:ln w="12700">
            <a:miter lim="400000"/>
          </a:ln>
        </p:spPr>
      </p:pic>
      <p:pic>
        <p:nvPicPr>
          <p:cNvPr id="466" name="bilde" descr="bilde"/>
          <p:cNvPicPr>
            <a:picLocks noChangeAspect="1"/>
          </p:cNvPicPr>
          <p:nvPr/>
        </p:nvPicPr>
        <p:blipFill>
          <a:blip r:embed="rId8"/>
          <a:stretch>
            <a:fillRect/>
          </a:stretch>
        </p:blipFill>
        <p:spPr>
          <a:xfrm>
            <a:off x="20584097" y="7065046"/>
            <a:ext cx="3528294" cy="1764147"/>
          </a:xfrm>
          <a:prstGeom prst="rect">
            <a:avLst/>
          </a:prstGeom>
          <a:ln w="12700">
            <a:miter lim="400000"/>
          </a:ln>
        </p:spPr>
      </p:pic>
      <p:grpSp>
        <p:nvGrpSpPr>
          <p:cNvPr id="469" name="For more details on lattice components, see e.g. P. Drobniak's slides."/>
          <p:cNvGrpSpPr/>
          <p:nvPr/>
        </p:nvGrpSpPr>
        <p:grpSpPr>
          <a:xfrm>
            <a:off x="8118546" y="5881031"/>
            <a:ext cx="3342732" cy="1592833"/>
            <a:chOff x="0" y="0"/>
            <a:chExt cx="3342730" cy="1592832"/>
          </a:xfrm>
        </p:grpSpPr>
        <p:sp>
          <p:nvSpPr>
            <p:cNvPr id="468" name="For more details on lattice components, see e.g. P. Drobniak's slides."/>
            <p:cNvSpPr txBox="1"/>
            <p:nvPr/>
          </p:nvSpPr>
          <p:spPr>
            <a:xfrm>
              <a:off x="215900" y="139700"/>
              <a:ext cx="2910931" cy="1034033"/>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2000">
                  <a:solidFill>
                    <a:srgbClr val="000000"/>
                  </a:solidFill>
                  <a:latin typeface="Helvetica Neue Light"/>
                  <a:ea typeface="Helvetica Neue Light"/>
                  <a:cs typeface="Helvetica Neue Light"/>
                  <a:sym typeface="Helvetica Neue Light"/>
                </a:defRPr>
              </a:lvl1pPr>
            </a:lstStyle>
            <a:p>
              <a:r>
                <a:t>For more details on lattice components, see e.g. P. Drobniak's slides.</a:t>
              </a:r>
            </a:p>
          </p:txBody>
        </p:sp>
        <p:pic>
          <p:nvPicPr>
            <p:cNvPr id="467" name="For more details on lattice components, see e.g. P. Drobniak's slides. For more details on lattice components, see e.g. P. Drobniak's slides." descr="For more details on lattice components, see e.g. P. Drobniak's slides. For more details on lattice components, see e.g. P. Drobniak's slides."/>
            <p:cNvPicPr>
              <a:picLocks/>
            </p:cNvPicPr>
            <p:nvPr/>
          </p:nvPicPr>
          <p:blipFill>
            <a:blip r:embed="rId9"/>
            <a:stretch>
              <a:fillRect/>
            </a:stretch>
          </p:blipFill>
          <p:spPr>
            <a:xfrm>
              <a:off x="0" y="0"/>
              <a:ext cx="3342731" cy="1592833"/>
            </a:xfrm>
            <a:prstGeom prst="rect">
              <a:avLst/>
            </a:prstGeom>
            <a:effectLst/>
          </p:spPr>
        </p:pic>
      </p:grpSp>
      <p:grpSp>
        <p:nvGrpSpPr>
          <p:cNvPr id="472" name="arXiv:2104.14460"/>
          <p:cNvGrpSpPr/>
          <p:nvPr/>
        </p:nvGrpSpPr>
        <p:grpSpPr>
          <a:xfrm>
            <a:off x="20869346" y="1884773"/>
            <a:ext cx="2526062" cy="983234"/>
            <a:chOff x="0" y="0"/>
            <a:chExt cx="2526061" cy="983232"/>
          </a:xfrm>
        </p:grpSpPr>
        <p:sp>
          <p:nvSpPr>
            <p:cNvPr id="471" name="arXiv:2104.14460"/>
            <p:cNvSpPr txBox="1"/>
            <p:nvPr/>
          </p:nvSpPr>
          <p:spPr>
            <a:xfrm>
              <a:off x="215900" y="139700"/>
              <a:ext cx="2094262" cy="424433"/>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2000">
                  <a:solidFill>
                    <a:srgbClr val="000000"/>
                  </a:solidFill>
                  <a:latin typeface="Helvetica Neue Light"/>
                  <a:ea typeface="Helvetica Neue Light"/>
                  <a:cs typeface="Helvetica Neue Light"/>
                  <a:sym typeface="Helvetica Neue Light"/>
                </a:defRPr>
              </a:lvl1pPr>
            </a:lstStyle>
            <a:p>
              <a:r>
                <a:t>arXiv:2104.14460</a:t>
              </a:r>
            </a:p>
          </p:txBody>
        </p:sp>
        <p:pic>
          <p:nvPicPr>
            <p:cNvPr id="470" name="arXiv:2104.14460 arXiv:2104.14460" descr="arXiv:2104.14460 arXiv:2104.14460"/>
            <p:cNvPicPr>
              <a:picLocks/>
            </p:cNvPicPr>
            <p:nvPr/>
          </p:nvPicPr>
          <p:blipFill>
            <a:blip r:embed="rId10"/>
            <a:stretch>
              <a:fillRect/>
            </a:stretch>
          </p:blipFill>
          <p:spPr>
            <a:xfrm>
              <a:off x="0" y="0"/>
              <a:ext cx="2526062" cy="983233"/>
            </a:xfrm>
            <a:prstGeom prst="rect">
              <a:avLst/>
            </a:prstGeom>
            <a:effectLst/>
          </p:spPr>
        </p:pic>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475"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76"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77"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478" name="Benchmarking the instability model"/>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Benchmarking the instability model</a:t>
            </a:r>
          </a:p>
        </p:txBody>
      </p:sp>
      <p:sp>
        <p:nvSpPr>
          <p:cNvPr id="479"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p:sp>
        <p:nvSpPr>
          <p:cNvPr id="480" name="(old) benchmarking against QuickPIC with FACET-II parameters.…"/>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(old) benchmarking against QuickPIC with FACET-II parameters. </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Scatter plots of beam after 3.3 m of plasma.</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Simplified model has much fewer particles than the QuickPIC run.</a:t>
            </a:r>
          </a:p>
        </p:txBody>
      </p:sp>
      <p:pic>
        <p:nvPicPr>
          <p:cNvPr id="481" name="bilde" descr="bilde"/>
          <p:cNvPicPr>
            <a:picLocks noChangeAspect="1"/>
          </p:cNvPicPr>
          <p:nvPr/>
        </p:nvPicPr>
        <p:blipFill>
          <a:blip r:embed="rId3"/>
          <a:stretch>
            <a:fillRect/>
          </a:stretch>
        </p:blipFill>
        <p:spPr>
          <a:xfrm>
            <a:off x="14385007" y="3119897"/>
            <a:ext cx="9316055" cy="7476206"/>
          </a:xfrm>
          <a:prstGeom prst="rect">
            <a:avLst/>
          </a:prstGeom>
          <a:ln w="12700">
            <a:miter lim="400000"/>
          </a:ln>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484"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85"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86"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
        <p:nvSpPr>
          <p:cNvPr id="487" name="Multiple-shots"/>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Multiple-shots</a:t>
            </a:r>
          </a:p>
        </p:txBody>
      </p:sp>
      <p:sp>
        <p:nvSpPr>
          <p:cNvPr id="488" name="Subheading"/>
          <p:cNvSpPr txBox="1"/>
          <p:nvPr/>
        </p:nvSpPr>
        <p:spPr>
          <a:xfrm>
            <a:off x="758586" y="2071462"/>
            <a:ext cx="11225305"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Subheading</a:t>
            </a:r>
          </a:p>
        </p:txBody>
      </p:sp>
      <p:sp>
        <p:nvSpPr>
          <p:cNvPr id="489" name="Useful to gather statistics for stochastic events such as jitter.…"/>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Useful to gather statistics for stochastic events such as jitter.</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Can be done in parallel</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First. set up all components of the machine...</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Define number of shots and number of cores</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ABEL runs copies of machine in parallel?</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Some built-in diagnostics</a:t>
            </a:r>
          </a:p>
        </p:txBody>
      </p:sp>
      <p:grpSp>
        <p:nvGrpSpPr>
          <p:cNvPr id="492" name="Gruppér"/>
          <p:cNvGrpSpPr/>
          <p:nvPr/>
        </p:nvGrpSpPr>
        <p:grpSpPr>
          <a:xfrm>
            <a:off x="14655937" y="1795883"/>
            <a:ext cx="8266114" cy="10396476"/>
            <a:chOff x="0" y="0"/>
            <a:chExt cx="8266112" cy="10396474"/>
          </a:xfrm>
        </p:grpSpPr>
        <p:pic>
          <p:nvPicPr>
            <p:cNvPr id="490" name="bilde" descr="bilde"/>
            <p:cNvPicPr>
              <a:picLocks noChangeAspect="1"/>
            </p:cNvPicPr>
            <p:nvPr/>
          </p:nvPicPr>
          <p:blipFill>
            <a:blip r:embed="rId3"/>
            <a:srcRect r="50877"/>
            <a:stretch>
              <a:fillRect/>
            </a:stretch>
          </p:blipFill>
          <p:spPr>
            <a:xfrm>
              <a:off x="0" y="0"/>
              <a:ext cx="8266094" cy="9833510"/>
            </a:xfrm>
            <a:prstGeom prst="rect">
              <a:avLst/>
            </a:prstGeom>
            <a:ln w="12700" cap="flat">
              <a:noFill/>
              <a:miter lim="400000"/>
            </a:ln>
            <a:effectLst/>
          </p:spPr>
        </p:pic>
        <p:sp>
          <p:nvSpPr>
            <p:cNvPr id="491" name="Caption"/>
            <p:cNvSpPr/>
            <p:nvPr/>
          </p:nvSpPr>
          <p:spPr>
            <a:xfrm>
              <a:off x="0" y="9935109"/>
              <a:ext cx="8266113" cy="461366"/>
            </a:xfrm>
            <a:prstGeom prst="roundRect">
              <a:avLst>
                <a:gd name="adj" fmla="val 0"/>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p>
              <a:r>
                <a:t>Infotekst</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14"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15" name="ABEL"/>
          <p:cNvSpPr txBox="1"/>
          <p:nvPr/>
        </p:nvSpPr>
        <p:spPr>
          <a:xfrm>
            <a:off x="4418431" y="5899162"/>
            <a:ext cx="14533208"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ABEL</a:t>
            </a:r>
          </a:p>
        </p:txBody>
      </p:sp>
      <p:sp>
        <p:nvSpPr>
          <p:cNvPr id="116" name="Overview and status"/>
          <p:cNvSpPr txBox="1"/>
          <p:nvPr/>
        </p:nvSpPr>
        <p:spPr>
          <a:xfrm>
            <a:off x="4418431" y="7206983"/>
            <a:ext cx="11225306"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Overview and status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49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pic>
        <p:nvPicPr>
          <p:cNvPr id="49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49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498" name="Heading"/>
          <p:cNvSpPr txBox="1">
            <a:spLocks noGrp="1"/>
          </p:cNvSpPr>
          <p:nvPr>
            <p:ph type="body" idx="21"/>
          </p:nvPr>
        </p:nvSpPr>
        <p:spPr>
          <a:prstGeom prst="rect">
            <a:avLst/>
          </a:prstGeom>
        </p:spPr>
        <p:txBody>
          <a:bodyPr/>
          <a:lstStyle/>
          <a:p>
            <a:r>
              <a:t>Heading</a:t>
            </a:r>
          </a:p>
        </p:txBody>
      </p:sp>
      <p:sp>
        <p:nvSpPr>
          <p:cNvPr id="499" name="Subheading"/>
          <p:cNvSpPr txBox="1">
            <a:spLocks noGrp="1"/>
          </p:cNvSpPr>
          <p:nvPr>
            <p:ph type="body" idx="22"/>
          </p:nvPr>
        </p:nvSpPr>
        <p:spPr>
          <a:prstGeom prst="rect">
            <a:avLst/>
          </a:prstGeom>
        </p:spPr>
        <p:txBody>
          <a:bodyPr/>
          <a:lstStyle/>
          <a:p>
            <a:r>
              <a:t>Subheading</a:t>
            </a:r>
          </a:p>
        </p:txBody>
      </p:sp>
      <p:sp>
        <p:nvSpPr>
          <p:cNvPr id="500" name="Carl's HiPACE++ results in HALHF meeting14 May 2024 using a vertically flat driver."/>
          <p:cNvSpPr txBox="1">
            <a:spLocks noGrp="1"/>
          </p:cNvSpPr>
          <p:nvPr>
            <p:ph type="body" idx="23"/>
          </p:nvPr>
        </p:nvSpPr>
        <p:spPr>
          <a:prstGeom prst="rect">
            <a:avLst/>
          </a:prstGeom>
        </p:spPr>
        <p:txBody>
          <a:bodyPr/>
          <a:lstStyle>
            <a:lvl1pPr marL="584199" indent="-584199">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lvl1pPr>
          </a:lstStyle>
          <a:p>
            <a:r>
              <a:t>Carl's HiPACE++ results in HALHF meeting14 May 2024 using a vertically flat driver. </a:t>
            </a:r>
          </a:p>
        </p:txBody>
      </p:sp>
      <p:pic>
        <p:nvPicPr>
          <p:cNvPr id="501" name="bilde" descr="bilde"/>
          <p:cNvPicPr>
            <a:picLocks noChangeAspect="1"/>
          </p:cNvPicPr>
          <p:nvPr/>
        </p:nvPicPr>
        <p:blipFill>
          <a:blip r:embed="rId3"/>
          <a:stretch>
            <a:fillRect/>
          </a:stretch>
        </p:blipFill>
        <p:spPr>
          <a:xfrm>
            <a:off x="1175170" y="8173105"/>
            <a:ext cx="8049531" cy="3261738"/>
          </a:xfrm>
          <a:prstGeom prst="rect">
            <a:avLst/>
          </a:prstGeom>
          <a:ln w="12700">
            <a:miter lim="400000"/>
          </a:ln>
        </p:spPr>
      </p:pic>
      <p:pic>
        <p:nvPicPr>
          <p:cNvPr id="502" name="bilde" descr="bilde"/>
          <p:cNvPicPr>
            <a:picLocks noChangeAspect="1"/>
          </p:cNvPicPr>
          <p:nvPr/>
        </p:nvPicPr>
        <p:blipFill>
          <a:blip r:embed="rId4"/>
          <a:stretch>
            <a:fillRect/>
          </a:stretch>
        </p:blipFill>
        <p:spPr>
          <a:xfrm>
            <a:off x="8402098" y="4084442"/>
            <a:ext cx="14958147" cy="7323261"/>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50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pic>
        <p:nvPicPr>
          <p:cNvPr id="50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50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508" name="Heading"/>
          <p:cNvSpPr txBox="1">
            <a:spLocks noGrp="1"/>
          </p:cNvSpPr>
          <p:nvPr>
            <p:ph type="body" idx="21"/>
          </p:nvPr>
        </p:nvSpPr>
        <p:spPr>
          <a:prstGeom prst="rect">
            <a:avLst/>
          </a:prstGeom>
        </p:spPr>
        <p:txBody>
          <a:bodyPr/>
          <a:lstStyle/>
          <a:p>
            <a:r>
              <a:t>Heading</a:t>
            </a:r>
          </a:p>
        </p:txBody>
      </p:sp>
      <p:sp>
        <p:nvSpPr>
          <p:cNvPr id="509" name="Subheading"/>
          <p:cNvSpPr txBox="1">
            <a:spLocks noGrp="1"/>
          </p:cNvSpPr>
          <p:nvPr>
            <p:ph type="body" idx="22"/>
          </p:nvPr>
        </p:nvSpPr>
        <p:spPr>
          <a:prstGeom prst="rect">
            <a:avLst/>
          </a:prstGeom>
        </p:spPr>
        <p:txBody>
          <a:bodyPr/>
          <a:lstStyle/>
          <a:p>
            <a:r>
              <a:t>Subheading</a:t>
            </a:r>
          </a:p>
        </p:txBody>
      </p:sp>
      <p:sp>
        <p:nvSpPr>
          <p:cNvPr id="510" name="ABEL…"/>
          <p:cNvSpPr txBox="1">
            <a:spLocks noGrp="1"/>
          </p:cNvSpPr>
          <p:nvPr>
            <p:ph type="body" idx="23"/>
          </p:nvPr>
        </p:nvSpPr>
        <p:spPr>
          <a:prstGeom prst="rect">
            <a:avLst/>
          </a:prstGeom>
        </p:spPr>
        <p:txBody>
          <a:bodyPr/>
          <a:lstStyle/>
          <a:p>
            <a:pPr marL="584199" indent="-584199">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r>
              <a:t>ABEL</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Basic examples using StageBasic etc.</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Intermediate complexity with instability stage, InterstageElegant...</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Can also use a mix of these modules.</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Multiple shots with supporting diagnostics for statistics. Useful for e.g. jitter studies.</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Scan over parameter(s) of choice. In parallel, user chooses number of shots per step/configuration.</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Bayesian optimisation...</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Diagnostics for entire linac and at component level.</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BDS, IP etc...</a:t>
            </a:r>
          </a:p>
          <a:p>
            <a:pPr marL="1041400" lvl="1" indent="-584200">
              <a:lnSpc>
                <a:spcPct val="110000"/>
              </a:lnSpc>
              <a:spcBef>
                <a:spcPts val="1800"/>
              </a:spcBef>
              <a:buClr>
                <a:srgbClr val="D49956"/>
              </a:buClr>
              <a:buSzPct val="110000"/>
              <a:buChar char="&gt;"/>
              <a:defRPr sz="2900">
                <a:latin typeface="Helvetica Neue Light"/>
                <a:ea typeface="Helvetica Neue Light"/>
                <a:cs typeface="Helvetica Neue Light"/>
                <a:sym typeface="Helvetica Neue Light"/>
              </a:defRPr>
            </a:pPr>
            <a:r>
              <a:t>Support for RF-linac coming soon</a:t>
            </a:r>
          </a:p>
          <a:p>
            <a:pPr marL="584200" indent="-584200">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r>
              <a:t>Jitter tolerance results with/without hosing + with/without ion motion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119"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20"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21"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122" name="The Adaptable Beginning-to-End Linac simulation framework"/>
          <p:cNvSpPr txBox="1"/>
          <p:nvPr/>
        </p:nvSpPr>
        <p:spPr>
          <a:xfrm>
            <a:off x="758585" y="763642"/>
            <a:ext cx="2286682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The Adaptable Beginning-to-End Linac simulation framework</a:t>
            </a:r>
          </a:p>
        </p:txBody>
      </p:sp>
      <p:sp>
        <p:nvSpPr>
          <p:cNvPr id="123" name="Enabling agile design studies of plasma-based linacs/colliders"/>
          <p:cNvSpPr txBox="1"/>
          <p:nvPr/>
        </p:nvSpPr>
        <p:spPr>
          <a:xfrm>
            <a:off x="758586" y="2071462"/>
            <a:ext cx="12759703" cy="609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defTabSz="825500">
              <a:defRPr sz="3500">
                <a:solidFill>
                  <a:srgbClr val="000000"/>
                </a:solidFill>
              </a:defRPr>
            </a:lvl1pPr>
          </a:lstStyle>
          <a:p>
            <a:r>
              <a:t>Enabling agile design studies of plasma-based linacs/colliders</a:t>
            </a:r>
          </a:p>
        </p:txBody>
      </p:sp>
      <p:sp>
        <p:nvSpPr>
          <p:cNvPr id="124" name="Start broad and inaccurately, add details gradually.…"/>
          <p:cNvSpPr txBox="1"/>
          <p:nvPr/>
        </p:nvSpPr>
        <p:spPr>
          <a:xfrm>
            <a:off x="758585" y="3167279"/>
            <a:ext cx="14653916" cy="861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Start broad and inaccurately, add details gradually.</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Modular setup, can switch between various codes/models for the machine components.</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E.g. generate beam from source, track through stages and interstages to IP.</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Requires many codes! Interfacing using </a:t>
            </a:r>
            <a:r>
              <a:rPr u="sng">
                <a:solidFill>
                  <a:schemeClr val="accent1">
                    <a:lumOff val="-13575"/>
                  </a:schemeClr>
                </a:solidFill>
                <a:hlinkClick r:id="rId3"/>
              </a:rPr>
              <a:t>OpenPMD</a:t>
            </a:r>
            <a:r>
              <a:t>.</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Currently supports </a:t>
            </a:r>
            <a:r>
              <a:rPr u="sng">
                <a:solidFill>
                  <a:schemeClr val="accent1">
                    <a:lumOff val="-13575"/>
                  </a:schemeClr>
                </a:solidFill>
                <a:hlinkClick r:id="rId4"/>
              </a:rPr>
              <a:t>HiPACE++</a:t>
            </a:r>
            <a:r>
              <a:t>, </a:t>
            </a:r>
            <a:r>
              <a:rPr u="sng">
                <a:solidFill>
                  <a:schemeClr val="accent1">
                    <a:lumOff val="-13575"/>
                  </a:schemeClr>
                </a:solidFill>
                <a:hlinkClick r:id="rId5"/>
              </a:rPr>
              <a:t>Wake-T</a:t>
            </a:r>
            <a:r>
              <a:t>, </a:t>
            </a:r>
            <a:r>
              <a:rPr u="sng">
                <a:solidFill>
                  <a:schemeClr val="accent1">
                    <a:lumOff val="-13575"/>
                  </a:schemeClr>
                </a:solidFill>
                <a:hlinkClick r:id="rId6"/>
              </a:rPr>
              <a:t>ELEGANT</a:t>
            </a:r>
            <a:r>
              <a:t>, </a:t>
            </a:r>
            <a:r>
              <a:rPr u="sng">
                <a:solidFill>
                  <a:schemeClr val="accent1">
                    <a:lumOff val="-13575"/>
                  </a:schemeClr>
                </a:solidFill>
                <a:hlinkClick r:id="rId7"/>
              </a:rPr>
              <a:t>GUINEA-PIG</a:t>
            </a:r>
            <a:r>
              <a:t>, </a:t>
            </a:r>
            <a:r>
              <a:rPr u="sng">
                <a:solidFill>
                  <a:schemeClr val="accent1">
                    <a:lumOff val="-13575"/>
                  </a:schemeClr>
                </a:solidFill>
                <a:hlinkClick r:id="rId8"/>
              </a:rPr>
              <a:t>RF-Track</a:t>
            </a:r>
            <a:r>
              <a:t>.</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Also built-in simplified models.</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User-adjusted speed/precision.</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Easy to isolate effects.</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Can perform multiple shots in parellel.</a:t>
            </a:r>
          </a:p>
          <a:p>
            <a:pPr marL="1041400" lvl="1" indent="-584200" algn="l" defTabSz="825500">
              <a:lnSpc>
                <a:spcPct val="110000"/>
              </a:lnSpc>
              <a:spcBef>
                <a:spcPts val="1800"/>
              </a:spcBef>
              <a:buClr>
                <a:srgbClr val="D49956"/>
              </a:buClr>
              <a:buSzPct val="110000"/>
              <a:buChar char="&gt;"/>
              <a:defRPr sz="2300">
                <a:solidFill>
                  <a:srgbClr val="000000"/>
                </a:solidFill>
                <a:latin typeface="Helvetica Neue Light"/>
                <a:ea typeface="Helvetica Neue Light"/>
                <a:cs typeface="Helvetica Neue Light"/>
                <a:sym typeface="Helvetica Neue Light"/>
              </a:defRPr>
            </a:pPr>
            <a:r>
              <a:t>Driver angular offset and plasma density ramp not implemented yet.</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Support for RF linac (</a:t>
            </a:r>
            <a:r>
              <a:rPr u="sng">
                <a:solidFill>
                  <a:schemeClr val="accent1">
                    <a:lumOff val="-13575"/>
                  </a:schemeClr>
                </a:solidFill>
                <a:hlinkClick r:id="rId9"/>
              </a:rPr>
              <a:t>CLICopti</a:t>
            </a:r>
            <a:r>
              <a:t>) almost ready (Kyrre &amp; Carl).</a:t>
            </a:r>
          </a:p>
          <a:p>
            <a:pPr marL="584200" indent="-584200" algn="l" defTabSz="825500">
              <a:lnSpc>
                <a:spcPct val="110000"/>
              </a:lnSpc>
              <a:spcBef>
                <a:spcPts val="1800"/>
              </a:spcBef>
              <a:buClr>
                <a:srgbClr val="D49956"/>
              </a:buClr>
              <a:buSzPct val="120000"/>
              <a:buChar char="&gt;"/>
              <a:defRPr sz="3000">
                <a:solidFill>
                  <a:srgbClr val="000000"/>
                </a:solidFill>
                <a:latin typeface="Helvetica Neue Light"/>
                <a:ea typeface="Helvetica Neue Light"/>
                <a:cs typeface="Helvetica Neue Light"/>
                <a:sym typeface="Helvetica Neue Light"/>
              </a:defRPr>
            </a:pPr>
            <a:r>
              <a:t>Not ready for release. Showcase some features today.</a:t>
            </a:r>
          </a:p>
        </p:txBody>
      </p:sp>
      <p:grpSp>
        <p:nvGrpSpPr>
          <p:cNvPr id="127" name="Gruppér"/>
          <p:cNvGrpSpPr/>
          <p:nvPr/>
        </p:nvGrpSpPr>
        <p:grpSpPr>
          <a:xfrm>
            <a:off x="11227826" y="8268332"/>
            <a:ext cx="12267357" cy="4713378"/>
            <a:chOff x="0" y="0"/>
            <a:chExt cx="12267356" cy="4713377"/>
          </a:xfrm>
        </p:grpSpPr>
        <p:pic>
          <p:nvPicPr>
            <p:cNvPr id="125" name="ABEL_schematics.pdf" descr="ABEL_schematics.pdf"/>
            <p:cNvPicPr>
              <a:picLocks noChangeAspect="1"/>
            </p:cNvPicPr>
            <p:nvPr/>
          </p:nvPicPr>
          <p:blipFill>
            <a:blip r:embed="rId10"/>
            <a:stretch>
              <a:fillRect/>
            </a:stretch>
          </p:blipFill>
          <p:spPr>
            <a:xfrm>
              <a:off x="0" y="0"/>
              <a:ext cx="12267357" cy="4150412"/>
            </a:xfrm>
            <a:prstGeom prst="rect">
              <a:avLst/>
            </a:prstGeom>
            <a:ln w="12700" cap="flat">
              <a:noFill/>
              <a:miter lim="400000"/>
            </a:ln>
            <a:effectLst/>
          </p:spPr>
        </p:pic>
        <p:sp>
          <p:nvSpPr>
            <p:cNvPr id="126" name="Caption"/>
            <p:cNvSpPr/>
            <p:nvPr/>
          </p:nvSpPr>
          <p:spPr>
            <a:xfrm>
              <a:off x="0" y="4252011"/>
              <a:ext cx="12267357" cy="461367"/>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ABEL</a:t>
              </a:r>
            </a:p>
          </p:txBody>
        </p:sp>
      </p:grpSp>
      <p:pic>
        <p:nvPicPr>
          <p:cNvPr id="128" name="bilde" descr="bilde"/>
          <p:cNvPicPr>
            <a:picLocks noChangeAspect="1"/>
          </p:cNvPicPr>
          <p:nvPr/>
        </p:nvPicPr>
        <p:blipFill>
          <a:blip r:embed="rId11"/>
          <a:stretch>
            <a:fillRect/>
          </a:stretch>
        </p:blipFill>
        <p:spPr>
          <a:xfrm>
            <a:off x="14738797" y="3804396"/>
            <a:ext cx="7590593" cy="4057042"/>
          </a:xfrm>
          <a:prstGeom prst="rect">
            <a:avLst/>
          </a:prstGeom>
          <a:ln w="12700">
            <a:miter lim="400000"/>
          </a:ln>
        </p:spPr>
      </p:pic>
      <p:grpSp>
        <p:nvGrpSpPr>
          <p:cNvPr id="131" name="Gruppér"/>
          <p:cNvGrpSpPr/>
          <p:nvPr/>
        </p:nvGrpSpPr>
        <p:grpSpPr>
          <a:xfrm>
            <a:off x="20815492" y="3804396"/>
            <a:ext cx="3657601" cy="3069381"/>
            <a:chOff x="0" y="0"/>
            <a:chExt cx="3657600" cy="3069379"/>
          </a:xfrm>
        </p:grpSpPr>
        <p:pic>
          <p:nvPicPr>
            <p:cNvPr id="129" name="bilde" descr="bilde"/>
            <p:cNvPicPr>
              <a:picLocks noChangeAspect="1"/>
            </p:cNvPicPr>
            <p:nvPr/>
          </p:nvPicPr>
          <p:blipFill>
            <a:blip r:embed="rId12"/>
            <a:stretch>
              <a:fillRect/>
            </a:stretch>
          </p:blipFill>
          <p:spPr>
            <a:xfrm>
              <a:off x="798556" y="0"/>
              <a:ext cx="2060489" cy="2506415"/>
            </a:xfrm>
            <a:prstGeom prst="rect">
              <a:avLst/>
            </a:prstGeom>
            <a:ln w="12700" cap="flat">
              <a:noFill/>
              <a:miter lim="400000"/>
            </a:ln>
            <a:effectLst/>
          </p:spPr>
        </p:pic>
        <p:sp>
          <p:nvSpPr>
            <p:cNvPr id="130" name="Caption"/>
            <p:cNvSpPr/>
            <p:nvPr/>
          </p:nvSpPr>
          <p:spPr>
            <a:xfrm>
              <a:off x="0" y="2608014"/>
              <a:ext cx="3657601" cy="461366"/>
            </a:xfrm>
            <a:prstGeom prst="roundRect">
              <a:avLst>
                <a:gd name="adj" fmla="val 0"/>
              </a:avLst>
            </a:prstGeom>
            <a:solidFill>
              <a:srgbClr val="000000">
                <a:alpha val="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r>
                <a:t>N. H. Abel</a:t>
              </a:r>
            </a:p>
          </p:txBody>
        </p:sp>
      </p:grpSp>
      <p:sp>
        <p:nvSpPr>
          <p:cNvPr id="132" name="🕶️"/>
          <p:cNvSpPr txBox="1"/>
          <p:nvPr/>
        </p:nvSpPr>
        <p:spPr>
          <a:xfrm>
            <a:off x="21969218" y="4165972"/>
            <a:ext cx="915095" cy="939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a:lvl1pPr>
          </a:lstStyle>
          <a:p>
            <a:r>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13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pic>
        <p:nvPicPr>
          <p:cNvPr id="13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3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38" name="Plasma stage modules"/>
          <p:cNvSpPr txBox="1">
            <a:spLocks noGrp="1"/>
          </p:cNvSpPr>
          <p:nvPr>
            <p:ph type="body" idx="21"/>
          </p:nvPr>
        </p:nvSpPr>
        <p:spPr>
          <a:prstGeom prst="rect">
            <a:avLst/>
          </a:prstGeom>
        </p:spPr>
        <p:txBody>
          <a:bodyPr/>
          <a:lstStyle/>
          <a:p>
            <a:r>
              <a:t>Plasma stage modules</a:t>
            </a:r>
          </a:p>
        </p:txBody>
      </p:sp>
      <p:sp>
        <p:nvSpPr>
          <p:cNvPr id="139" name="Tekst"/>
          <p:cNvSpPr txBox="1">
            <a:spLocks noGrp="1"/>
          </p:cNvSpPr>
          <p:nvPr>
            <p:ph type="body" idx="22"/>
          </p:nvPr>
        </p:nvSpPr>
        <p:spPr>
          <a:prstGeom prst="rect">
            <a:avLst/>
          </a:prstGeom>
        </p:spPr>
        <p:txBody>
          <a:bodyPr/>
          <a:lstStyle/>
          <a:p>
            <a:endParaRPr/>
          </a:p>
        </p:txBody>
      </p:sp>
      <p:sp>
        <p:nvSpPr>
          <p:cNvPr id="140" name="Rektangel"/>
          <p:cNvSpPr txBox="1">
            <a:spLocks noGrp="1"/>
          </p:cNvSpPr>
          <p:nvPr>
            <p:ph type="body" idx="23"/>
          </p:nvPr>
        </p:nvSpPr>
        <p:spPr>
          <a:prstGeom prst="rect">
            <a:avLst/>
          </a:prstGeom>
        </p:spPr>
        <p:txBody>
          <a:bodyPr/>
          <a:lstStyle/>
          <a:p>
            <a:pPr marL="584200" indent="-584200">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endParaRPr/>
          </a:p>
        </p:txBody>
      </p:sp>
      <mc:AlternateContent xmlns:mc="http://schemas.openxmlformats.org/markup-compatibility/2006" xmlns:a14="http://schemas.microsoft.com/office/drawing/2010/main">
        <mc:Choice Requires="a14">
          <p:sp>
            <p:nvSpPr>
              <p:cNvPr id="141" name="StageBasic…"/>
              <p:cNvSpPr/>
              <p:nvPr/>
            </p:nvSpPr>
            <p:spPr>
              <a:xfrm>
                <a:off x="517712" y="3797300"/>
                <a:ext cx="5338506" cy="4627320"/>
              </a:xfrm>
              <a:prstGeom prst="roundRect">
                <a:avLst>
                  <a:gd name="adj" fmla="val 10582"/>
                </a:avLst>
              </a:prstGeom>
              <a:solidFill>
                <a:srgbClr val="2EC483"/>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StageBasic</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Solve Hill's equation, same </a:t>
                </a:r>
                <a14:m>
                  <m:oMath xmlns:m="http://schemas.openxmlformats.org/officeDocument/2006/math">
                    <m:r>
                      <m:rPr>
                        <m:sty m:val="p"/>
                      </m:rPr>
                      <a:rPr sz="3700" i="1">
                        <a:solidFill>
                          <a:srgbClr val="FEFFFE"/>
                        </a:solidFill>
                        <a:latin typeface="Cambria Math" panose="02040503050406030204" pitchFamily="18" charset="0"/>
                      </a:rPr>
                      <m:t>Δ</m:t>
                    </m:r>
                    <m:r>
                      <a:rPr sz="3700" i="1">
                        <a:solidFill>
                          <a:srgbClr val="FEFFFE"/>
                        </a:solidFill>
                        <a:latin typeface="Cambria Math" panose="02040503050406030204" pitchFamily="18" charset="0"/>
                      </a:rPr>
                      <m:t>ℰ</m:t>
                    </m:r>
                  </m:oMath>
                </a14:m>
                <a:r>
                  <a:t> for all macroparticles.</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Add </a:t>
                </a:r>
                <a14:m>
                  <m:oMath xmlns:m="http://schemas.openxmlformats.org/officeDocument/2006/math">
                    <m:r>
                      <m:rPr>
                        <m:sty m:val="p"/>
                      </m:rPr>
                      <a:rPr sz="3700" i="1">
                        <a:solidFill>
                          <a:srgbClr val="FEFFFE"/>
                        </a:solidFill>
                        <a:latin typeface="Cambria Math" panose="02040503050406030204" pitchFamily="18" charset="0"/>
                      </a:rPr>
                      <m:t>Δ</m:t>
                    </m:r>
                    <m:r>
                      <a:rPr sz="3700" i="1">
                        <a:solidFill>
                          <a:srgbClr val="FEFFFE"/>
                        </a:solidFill>
                        <a:latin typeface="Cambria Math" panose="02040503050406030204" pitchFamily="18" charset="0"/>
                      </a:rPr>
                      <m:t>ℰ</m:t>
                    </m:r>
                  </m:oMath>
                </a14:m>
                <a:r>
                  <a:t> (nominal energy gain) to beam energy.</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 0.1 s, 0.1 CPU s / stage</a:t>
                </a:r>
              </a:p>
            </p:txBody>
          </p:sp>
        </mc:Choice>
        <mc:Fallback xmlns="">
          <p:sp>
            <p:nvSpPr>
              <p:cNvPr id="141" name="StageBasic…"/>
              <p:cNvSpPr>
                <a:spLocks noRot="1" noChangeAspect="1" noMove="1" noResize="1" noEditPoints="1" noAdjustHandles="1" noChangeArrowheads="1" noChangeShapeType="1" noTextEdit="1"/>
              </p:cNvSpPr>
              <p:nvPr/>
            </p:nvSpPr>
            <p:spPr>
              <a:xfrm>
                <a:off x="517712" y="3797300"/>
                <a:ext cx="5338506" cy="4627320"/>
              </a:xfrm>
              <a:prstGeom prst="roundRect">
                <a:avLst>
                  <a:gd name="adj" fmla="val 10582"/>
                </a:avLst>
              </a:prstGeom>
              <a:blipFill>
                <a:blip r:embed="rId3"/>
                <a:stretch>
                  <a:fillRect t="-4384" b="-630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sp>
        <p:nvSpPr>
          <p:cNvPr id="142" name="StageHipace…"/>
          <p:cNvSpPr/>
          <p:nvPr/>
        </p:nvSpPr>
        <p:spPr>
          <a:xfrm>
            <a:off x="19340667" y="3797300"/>
            <a:ext cx="4523526" cy="4379341"/>
          </a:xfrm>
          <a:prstGeom prst="roundRect">
            <a:avLst>
              <a:gd name="adj" fmla="val 8124"/>
            </a:avLst>
          </a:prstGeom>
          <a:solidFill>
            <a:srgbClr val="2EC48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StageHipace</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Tracks beams using HiPACE++.</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Parallelised, can run on GPUs.</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Few mins / stage.</a:t>
            </a:r>
          </a:p>
        </p:txBody>
      </p:sp>
      <p:sp>
        <p:nvSpPr>
          <p:cNvPr id="143" name="Linje"/>
          <p:cNvSpPr/>
          <p:nvPr/>
        </p:nvSpPr>
        <p:spPr>
          <a:xfrm>
            <a:off x="1358579" y="3184640"/>
            <a:ext cx="21666842" cy="1"/>
          </a:xfrm>
          <a:prstGeom prst="line">
            <a:avLst/>
          </a:prstGeom>
          <a:ln w="63500">
            <a:solidFill>
              <a:schemeClr val="accent5">
                <a:hueOff val="-82419"/>
                <a:satOff val="-9513"/>
                <a:lumOff val="-16343"/>
              </a:schemeClr>
            </a:solidFill>
            <a:miter lim="400000"/>
            <a:tailEnd type="triangle"/>
          </a:ln>
        </p:spPr>
        <p:txBody>
          <a:bodyPr lIns="50800" tIns="50800" rIns="50800" bIns="50800" anchor="ctr"/>
          <a:lstStyle/>
          <a:p>
            <a:endParaRPr/>
          </a:p>
        </p:txBody>
      </p:sp>
      <p:sp>
        <p:nvSpPr>
          <p:cNvPr id="144" name="Accuracy (and resource consumption)"/>
          <p:cNvSpPr txBox="1"/>
          <p:nvPr/>
        </p:nvSpPr>
        <p:spPr>
          <a:xfrm>
            <a:off x="8909684" y="2387392"/>
            <a:ext cx="6564631"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r>
              <a:t>Accuracy (and resource consumption)</a:t>
            </a:r>
          </a:p>
        </p:txBody>
      </p:sp>
      <p:pic>
        <p:nvPicPr>
          <p:cNvPr id="145" name="bilde" descr="bilde"/>
          <p:cNvPicPr>
            <a:picLocks noChangeAspect="1"/>
          </p:cNvPicPr>
          <p:nvPr/>
        </p:nvPicPr>
        <p:blipFill>
          <a:blip r:embed="rId4"/>
          <a:stretch>
            <a:fillRect/>
          </a:stretch>
        </p:blipFill>
        <p:spPr>
          <a:xfrm>
            <a:off x="250530" y="8825345"/>
            <a:ext cx="7406425" cy="3334484"/>
          </a:xfrm>
          <a:prstGeom prst="rect">
            <a:avLst/>
          </a:prstGeom>
          <a:ln w="25400">
            <a:solidFill>
              <a:schemeClr val="accent4">
                <a:hueOff val="-1247790"/>
                <a:lumOff val="-12326"/>
              </a:schemeClr>
            </a:solidFill>
            <a:miter lim="400000"/>
          </a:ln>
        </p:spPr>
      </p:pic>
      <p:sp>
        <p:nvSpPr>
          <p:cNvPr id="146" name="StagePrtclTransWakeInstability…"/>
          <p:cNvSpPr/>
          <p:nvPr/>
        </p:nvSpPr>
        <p:spPr>
          <a:xfrm>
            <a:off x="12436014" y="3797299"/>
            <a:ext cx="6547360" cy="6317188"/>
          </a:xfrm>
          <a:prstGeom prst="roundRect">
            <a:avLst>
              <a:gd name="adj" fmla="val 10032"/>
            </a:avLst>
          </a:prstGeom>
          <a:solidFill>
            <a:srgbClr val="2EC48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StagePrtclTransWakeInstability</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3D</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Transverse intra-beam wake instability</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Radiation reaction</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Ion motion</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Typical simulation time w all effects: ~10 s -1 min / stage, 200 CPU s (laptop)</a:t>
            </a:r>
          </a:p>
        </p:txBody>
      </p:sp>
      <p:pic>
        <p:nvPicPr>
          <p:cNvPr id="147" name="bilde" descr="bilde"/>
          <p:cNvPicPr>
            <a:picLocks noChangeAspect="1"/>
          </p:cNvPicPr>
          <p:nvPr/>
        </p:nvPicPr>
        <p:blipFill>
          <a:blip r:embed="rId5"/>
          <a:stretch>
            <a:fillRect/>
          </a:stretch>
        </p:blipFill>
        <p:spPr>
          <a:xfrm>
            <a:off x="19459308" y="8835702"/>
            <a:ext cx="4158486" cy="2713382"/>
          </a:xfrm>
          <a:prstGeom prst="rect">
            <a:avLst/>
          </a:prstGeom>
          <a:ln w="12700">
            <a:miter lim="400000"/>
          </a:ln>
        </p:spPr>
      </p:pic>
      <mc:AlternateContent xmlns:mc="http://schemas.openxmlformats.org/markup-compatibility/2006" xmlns:a14="http://schemas.microsoft.com/office/drawing/2010/main">
        <mc:Choice Requires="a14">
          <p:sp>
            <p:nvSpPr>
              <p:cNvPr id="148" name="StageQuasistatic2d…"/>
              <p:cNvSpPr/>
              <p:nvPr/>
            </p:nvSpPr>
            <p:spPr>
              <a:xfrm>
                <a:off x="6213511" y="3797300"/>
                <a:ext cx="5865210" cy="6317187"/>
              </a:xfrm>
              <a:prstGeom prst="roundRect">
                <a:avLst>
                  <a:gd name="adj" fmla="val 6950"/>
                </a:avLst>
              </a:prstGeom>
              <a:solidFill>
                <a:srgbClr val="2EC483"/>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StageQuasistatic2d</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Wake-T: </a:t>
                </a:r>
                <a14:m>
                  <m:oMath xmlns:m="http://schemas.openxmlformats.org/officeDocument/2006/math">
                    <m:r>
                      <a:rPr sz="3750" i="1">
                        <a:solidFill>
                          <a:srgbClr val="FEFFFE"/>
                        </a:solidFill>
                        <a:latin typeface="Cambria Math" panose="02040503050406030204" pitchFamily="18" charset="0"/>
                      </a:rPr>
                      <m:t>𝑟</m:t>
                    </m:r>
                  </m:oMath>
                </a14:m>
                <a:r>
                  <a:t>-</a:t>
                </a:r>
                <a14:m>
                  <m:oMath xmlns:m="http://schemas.openxmlformats.org/officeDocument/2006/math">
                    <m:r>
                      <a:rPr sz="3600" i="1">
                        <a:solidFill>
                          <a:srgbClr val="FEFFFE"/>
                        </a:solidFill>
                        <a:latin typeface="Cambria Math" panose="02040503050406030204" pitchFamily="18" charset="0"/>
                      </a:rPr>
                      <m:t>𝑧</m:t>
                    </m:r>
                  </m:oMath>
                </a14:m>
                <a:r>
                  <a:t> reduced 2D wake code</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1 step of Wake-T → </a:t>
                </a:r>
                <a14:m>
                  <m:oMath xmlns:m="http://schemas.openxmlformats.org/officeDocument/2006/math">
                    <m:r>
                      <m:rPr>
                        <m:sty m:val="p"/>
                      </m:rPr>
                      <a:rPr sz="3700" i="1">
                        <a:solidFill>
                          <a:srgbClr val="FEFFFE"/>
                        </a:solidFill>
                        <a:latin typeface="Cambria Math" panose="02040503050406030204" pitchFamily="18" charset="0"/>
                      </a:rPr>
                      <m:t>Δ</m:t>
                    </m:r>
                    <m:r>
                      <a:rPr sz="3700" i="1">
                        <a:solidFill>
                          <a:srgbClr val="FEFFFE"/>
                        </a:solidFill>
                        <a:latin typeface="Cambria Math" panose="02040503050406030204" pitchFamily="18" charset="0"/>
                      </a:rPr>
                      <m:t>ℰ</m:t>
                    </m:r>
                  </m:oMath>
                </a14:m>
                <a:r>
                  <a:t> for each macroparticle based on </a:t>
                </a:r>
                <a14:m>
                  <m:oMath xmlns:m="http://schemas.openxmlformats.org/officeDocument/2006/math">
                    <m:sSub>
                      <m:sSubPr>
                        <m:ctrlPr>
                          <a:rPr sz="3600" i="1">
                            <a:solidFill>
                              <a:srgbClr val="FEFFFE"/>
                            </a:solidFill>
                            <a:latin typeface="Cambria Math" panose="02040503050406030204" pitchFamily="18" charset="0"/>
                          </a:rPr>
                        </m:ctrlPr>
                      </m:sSubPr>
                      <m:e>
                        <m:r>
                          <a:rPr sz="3600" i="1">
                            <a:solidFill>
                              <a:srgbClr val="FEFFFE"/>
                            </a:solidFill>
                            <a:latin typeface="Cambria Math" panose="02040503050406030204" pitchFamily="18" charset="0"/>
                          </a:rPr>
                          <m:t>𝐸</m:t>
                        </m:r>
                      </m:e>
                      <m:sub>
                        <m:r>
                          <a:rPr sz="3600" i="1">
                            <a:solidFill>
                              <a:srgbClr val="FEFFFE"/>
                            </a:solidFill>
                            <a:latin typeface="Cambria Math" panose="02040503050406030204" pitchFamily="18" charset="0"/>
                          </a:rPr>
                          <m:t>𝑧</m:t>
                        </m:r>
                      </m:sub>
                    </m:sSub>
                    <m:r>
                      <a:rPr sz="3600" i="1">
                        <a:solidFill>
                          <a:srgbClr val="FEFFFE"/>
                        </a:solidFill>
                        <a:latin typeface="Cambria Math" panose="02040503050406030204" pitchFamily="18" charset="0"/>
                      </a:rPr>
                      <m:t>(</m:t>
                    </m:r>
                    <m:r>
                      <a:rPr sz="3600" i="1">
                        <a:solidFill>
                          <a:srgbClr val="FEFFFE"/>
                        </a:solidFill>
                        <a:latin typeface="Cambria Math" panose="02040503050406030204" pitchFamily="18" charset="0"/>
                      </a:rPr>
                      <m:t>𝑧</m:t>
                    </m:r>
                    <m:r>
                      <a:rPr sz="3600" i="1">
                        <a:solidFill>
                          <a:srgbClr val="FEFFFE"/>
                        </a:solidFill>
                        <a:latin typeface="Cambria Math" panose="02040503050406030204" pitchFamily="18" charset="0"/>
                      </a:rPr>
                      <m:t>)</m:t>
                    </m:r>
                  </m:oMath>
                </a14:m>
                <a:r>
                  <a:t>.</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Solve Hill's equation.</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Radiation reaction</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 15 s, 5 CPU s / stage, </a:t>
                </a:r>
              </a:p>
            </p:txBody>
          </p:sp>
        </mc:Choice>
        <mc:Fallback xmlns="">
          <p:sp>
            <p:nvSpPr>
              <p:cNvPr id="148" name="StageQuasistatic2d…"/>
              <p:cNvSpPr>
                <a:spLocks noRot="1" noChangeAspect="1" noMove="1" noResize="1" noEditPoints="1" noAdjustHandles="1" noChangeArrowheads="1" noChangeShapeType="1" noTextEdit="1"/>
              </p:cNvSpPr>
              <p:nvPr/>
            </p:nvSpPr>
            <p:spPr>
              <a:xfrm>
                <a:off x="6213511" y="3797300"/>
                <a:ext cx="5865210" cy="6317187"/>
              </a:xfrm>
              <a:prstGeom prst="roundRect">
                <a:avLst>
                  <a:gd name="adj" fmla="val 6950"/>
                </a:avLst>
              </a:prstGeom>
              <a:blipFill>
                <a:blip r:embed="rId6"/>
                <a:stretch>
                  <a:fillRect r="-1515" b="-20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sp>
        <p:nvSpPr>
          <p:cNvPr id="151"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pic>
        <p:nvPicPr>
          <p:cNvPr id="152"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53"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54" name="Interstage modules"/>
          <p:cNvSpPr txBox="1">
            <a:spLocks noGrp="1"/>
          </p:cNvSpPr>
          <p:nvPr>
            <p:ph type="body" idx="21"/>
          </p:nvPr>
        </p:nvSpPr>
        <p:spPr>
          <a:prstGeom prst="rect">
            <a:avLst/>
          </a:prstGeom>
        </p:spPr>
        <p:txBody>
          <a:bodyPr/>
          <a:lstStyle/>
          <a:p>
            <a:r>
              <a:t>Interstage modules</a:t>
            </a:r>
          </a:p>
        </p:txBody>
      </p:sp>
      <p:sp>
        <p:nvSpPr>
          <p:cNvPr id="155" name="Tekst"/>
          <p:cNvSpPr txBox="1">
            <a:spLocks noGrp="1"/>
          </p:cNvSpPr>
          <p:nvPr>
            <p:ph type="body" idx="22"/>
          </p:nvPr>
        </p:nvSpPr>
        <p:spPr>
          <a:prstGeom prst="rect">
            <a:avLst/>
          </a:prstGeom>
        </p:spPr>
        <p:txBody>
          <a:bodyPr/>
          <a:lstStyle/>
          <a:p>
            <a:endParaRPr/>
          </a:p>
        </p:txBody>
      </p:sp>
      <p:sp>
        <p:nvSpPr>
          <p:cNvPr id="156" name="Rektangel"/>
          <p:cNvSpPr txBox="1">
            <a:spLocks noGrp="1"/>
          </p:cNvSpPr>
          <p:nvPr>
            <p:ph type="body" idx="23"/>
          </p:nvPr>
        </p:nvSpPr>
        <p:spPr>
          <a:prstGeom prst="rect">
            <a:avLst/>
          </a:prstGeom>
        </p:spPr>
        <p:txBody>
          <a:bodyPr/>
          <a:lstStyle/>
          <a:p>
            <a:pPr marL="584200" indent="-584200">
              <a:lnSpc>
                <a:spcPct val="110000"/>
              </a:lnSpc>
              <a:spcBef>
                <a:spcPts val="1800"/>
              </a:spcBef>
              <a:buClr>
                <a:srgbClr val="D49956"/>
              </a:buClr>
              <a:buSzPct val="120000"/>
              <a:buChar char="&gt;"/>
              <a:defRPr sz="3700">
                <a:latin typeface="Helvetica Neue Light"/>
                <a:ea typeface="Helvetica Neue Light"/>
                <a:cs typeface="Helvetica Neue Light"/>
                <a:sym typeface="Helvetica Neue Light"/>
              </a:defRPr>
            </a:pPr>
            <a:endParaRPr/>
          </a:p>
        </p:txBody>
      </p:sp>
      <p:sp>
        <p:nvSpPr>
          <p:cNvPr id="157" name="InterstageElegant…"/>
          <p:cNvSpPr/>
          <p:nvPr/>
        </p:nvSpPr>
        <p:spPr>
          <a:xfrm>
            <a:off x="14428316" y="4955842"/>
            <a:ext cx="5601781" cy="2431245"/>
          </a:xfrm>
          <a:prstGeom prst="roundRect">
            <a:avLst>
              <a:gd name="adj" fmla="val 26066"/>
            </a:avLst>
          </a:prstGeom>
          <a:solidFill>
            <a:srgbClr val="2EC48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InterstageElegant</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Full lattice using ELEGANT.</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 8 s, 4 CPU s / interstage</a:t>
            </a:r>
          </a:p>
        </p:txBody>
      </p:sp>
      <mc:AlternateContent xmlns:mc="http://schemas.openxmlformats.org/markup-compatibility/2006" xmlns:a14="http://schemas.microsoft.com/office/drawing/2010/main">
        <mc:Choice Requires="a14">
          <p:sp>
            <p:nvSpPr>
              <p:cNvPr id="158" name="InterstageBasic…"/>
              <p:cNvSpPr/>
              <p:nvPr/>
            </p:nvSpPr>
            <p:spPr>
              <a:xfrm>
                <a:off x="2633829" y="4955842"/>
                <a:ext cx="8113105" cy="5689470"/>
              </a:xfrm>
              <a:prstGeom prst="roundRect">
                <a:avLst>
                  <a:gd name="adj" fmla="val 8773"/>
                </a:avLst>
              </a:prstGeom>
              <a:solidFill>
                <a:srgbClr val="2EC483"/>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InterstageBasic</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Rotate transverse phase spaces.</a:t>
                </a:r>
              </a:p>
              <a:p>
                <a:pPr marL="838200" lvl="1" indent="-584200" algn="l" defTabSz="825500">
                  <a:lnSpc>
                    <a:spcPct val="110000"/>
                  </a:lnSpc>
                  <a:spcBef>
                    <a:spcPts val="1800"/>
                  </a:spcBef>
                  <a:buClr>
                    <a:srgbClr val="D49956"/>
                  </a:buClr>
                  <a:buSzPct val="110000"/>
                  <a:buChar char="&gt;"/>
                  <a:defRPr sz="2900">
                    <a:solidFill>
                      <a:schemeClr val="accent1">
                        <a:lumOff val="-13575"/>
                      </a:schemeClr>
                    </a:solidFill>
                    <a:latin typeface="Helvetica Neue Light"/>
                    <a:ea typeface="Helvetica Neue Light"/>
                    <a:cs typeface="Helvetica Neue Light"/>
                    <a:sym typeface="Helvetica Neue Light"/>
                  </a:defRPr>
                </a:pPr>
                <a:r>
                  <a:rPr u="sng">
                    <a:hlinkClick r:id="rId3"/>
                  </a:rPr>
                  <a:t>Self-correction</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Compresses beam longitudinally using </a:t>
                </a:r>
                <a14:m>
                  <m:oMath xmlns:m="http://schemas.openxmlformats.org/officeDocument/2006/math">
                    <m:sSub>
                      <m:sSubPr>
                        <m:ctrlPr>
                          <a:rPr sz="3550" i="1">
                            <a:solidFill>
                              <a:srgbClr val="FEFFFE"/>
                            </a:solidFill>
                            <a:latin typeface="Cambria Math" panose="02040503050406030204" pitchFamily="18" charset="0"/>
                          </a:rPr>
                        </m:ctrlPr>
                      </m:sSubPr>
                      <m:e>
                        <m:r>
                          <a:rPr sz="3550" i="1">
                            <a:solidFill>
                              <a:srgbClr val="FEFFFE"/>
                            </a:solidFill>
                            <a:latin typeface="Cambria Math" panose="02040503050406030204" pitchFamily="18" charset="0"/>
                          </a:rPr>
                          <m:t>𝑅</m:t>
                        </m:r>
                      </m:e>
                      <m:sub>
                        <m:r>
                          <a:rPr sz="3550" i="1">
                            <a:solidFill>
                              <a:srgbClr val="FEFFFE"/>
                            </a:solidFill>
                            <a:latin typeface="Cambria Math" panose="02040503050406030204" pitchFamily="18" charset="0"/>
                          </a:rPr>
                          <m:t>56</m:t>
                        </m:r>
                      </m:sub>
                    </m:sSub>
                  </m:oMath>
                </a14:m>
                <a:r>
                  <a:t> defined by interstage nominal energy + dipole field and length.</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No CSR/ISR.</a:t>
                </a:r>
              </a:p>
              <a:p>
                <a:pPr marL="838200" lvl="1" indent="-584200" algn="l" defTabSz="825500">
                  <a:lnSpc>
                    <a:spcPct val="110000"/>
                  </a:lnSpc>
                  <a:spcBef>
                    <a:spcPts val="1800"/>
                  </a:spcBef>
                  <a:buClr>
                    <a:srgbClr val="D49956"/>
                  </a:buClr>
                  <a:buSzPct val="110000"/>
                  <a:buChar char="&gt;"/>
                  <a:defRPr sz="2900">
                    <a:solidFill>
                      <a:srgbClr val="FFFFFF"/>
                    </a:solidFill>
                    <a:latin typeface="Helvetica Neue Light"/>
                    <a:ea typeface="Helvetica Neue Light"/>
                    <a:cs typeface="Helvetica Neue Light"/>
                    <a:sym typeface="Helvetica Neue Light"/>
                  </a:defRPr>
                </a:pPr>
                <a:r>
                  <a:t>~ few 0.1 ms, 0.1 CPU ms / interstage</a:t>
                </a:r>
              </a:p>
            </p:txBody>
          </p:sp>
        </mc:Choice>
        <mc:Fallback xmlns="">
          <p:sp>
            <p:nvSpPr>
              <p:cNvPr id="158" name="InterstageBasic…"/>
              <p:cNvSpPr>
                <a:spLocks noRot="1" noChangeAspect="1" noMove="1" noResize="1" noEditPoints="1" noAdjustHandles="1" noChangeArrowheads="1" noChangeShapeType="1" noTextEdit="1"/>
              </p:cNvSpPr>
              <p:nvPr/>
            </p:nvSpPr>
            <p:spPr>
              <a:xfrm>
                <a:off x="2633829" y="4955842"/>
                <a:ext cx="8113105" cy="5689470"/>
              </a:xfrm>
              <a:prstGeom prst="roundRect">
                <a:avLst>
                  <a:gd name="adj" fmla="val 8773"/>
                </a:avLst>
              </a:prstGeom>
              <a:blipFill>
                <a:blip r:embed="rId4"/>
                <a:stretch>
                  <a:fillRect/>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sp>
        <p:nvSpPr>
          <p:cNvPr id="159" name="Linje"/>
          <p:cNvSpPr/>
          <p:nvPr/>
        </p:nvSpPr>
        <p:spPr>
          <a:xfrm>
            <a:off x="1358579" y="4340340"/>
            <a:ext cx="21666842" cy="1"/>
          </a:xfrm>
          <a:prstGeom prst="line">
            <a:avLst/>
          </a:prstGeom>
          <a:ln w="63500">
            <a:solidFill>
              <a:schemeClr val="accent5">
                <a:hueOff val="-82419"/>
                <a:satOff val="-9513"/>
                <a:lumOff val="-16343"/>
              </a:schemeClr>
            </a:solidFill>
            <a:miter lim="400000"/>
            <a:tailEnd type="triangle"/>
          </a:ln>
        </p:spPr>
        <p:txBody>
          <a:bodyPr lIns="50800" tIns="50800" rIns="50800" bIns="50800" anchor="ctr"/>
          <a:lstStyle/>
          <a:p>
            <a:endParaRPr/>
          </a:p>
        </p:txBody>
      </p:sp>
      <p:sp>
        <p:nvSpPr>
          <p:cNvPr id="160" name="Accuracy (and resource consumption)"/>
          <p:cNvSpPr txBox="1"/>
          <p:nvPr/>
        </p:nvSpPr>
        <p:spPr>
          <a:xfrm>
            <a:off x="8909684" y="3543092"/>
            <a:ext cx="6564631"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r>
              <a:t>Accuracy (and resource consumption)</a:t>
            </a:r>
          </a:p>
        </p:txBody>
      </p:sp>
      <p:pic>
        <p:nvPicPr>
          <p:cNvPr id="161" name="Beamline beam-driven.pdf" descr="Beamline beam-driven.pdf"/>
          <p:cNvPicPr>
            <a:picLocks noChangeAspect="1"/>
          </p:cNvPicPr>
          <p:nvPr/>
        </p:nvPicPr>
        <p:blipFill>
          <a:blip r:embed="rId5"/>
          <a:stretch>
            <a:fillRect/>
          </a:stretch>
        </p:blipFill>
        <p:spPr>
          <a:xfrm>
            <a:off x="12162844" y="7873048"/>
            <a:ext cx="10585943" cy="1868852"/>
          </a:xfrm>
          <a:prstGeom prst="rect">
            <a:avLst/>
          </a:prstGeom>
          <a:ln w="12700">
            <a:miter lim="400000"/>
          </a:ln>
        </p:spPr>
      </p:pic>
      <p:grpSp>
        <p:nvGrpSpPr>
          <p:cNvPr id="164" name="For more details, see e.g. P. Drobniak's talk."/>
          <p:cNvGrpSpPr/>
          <p:nvPr/>
        </p:nvGrpSpPr>
        <p:grpSpPr>
          <a:xfrm>
            <a:off x="16052951" y="10039237"/>
            <a:ext cx="2805728" cy="1237970"/>
            <a:chOff x="0" y="0"/>
            <a:chExt cx="2805726" cy="1237969"/>
          </a:xfrm>
        </p:grpSpPr>
        <p:sp>
          <p:nvSpPr>
            <p:cNvPr id="163" name="For more details, see e.g. P. Drobniak's talk."/>
            <p:cNvSpPr txBox="1"/>
            <p:nvPr/>
          </p:nvSpPr>
          <p:spPr>
            <a:xfrm>
              <a:off x="215900" y="139700"/>
              <a:ext cx="2373927" cy="679170"/>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defRPr sz="1800">
                  <a:solidFill>
                    <a:srgbClr val="000000"/>
                  </a:solidFill>
                  <a:latin typeface="Helvetica Neue Light"/>
                  <a:ea typeface="Helvetica Neue Light"/>
                  <a:cs typeface="Helvetica Neue Light"/>
                  <a:sym typeface="Helvetica Neue Light"/>
                </a:defRPr>
              </a:pPr>
              <a:r>
                <a:t>For more details, see e.g. </a:t>
              </a:r>
              <a:r>
                <a:rPr u="sng">
                  <a:solidFill>
                    <a:schemeClr val="accent1">
                      <a:lumOff val="-13575"/>
                    </a:schemeClr>
                  </a:solidFill>
                  <a:hlinkClick r:id="rId6"/>
                </a:rPr>
                <a:t>P. Drobniak's talk</a:t>
              </a:r>
              <a:r>
                <a:t>.</a:t>
              </a:r>
            </a:p>
          </p:txBody>
        </p:sp>
        <p:pic>
          <p:nvPicPr>
            <p:cNvPr id="162" name="For more details, see e.g. P. Drobniak's talk. For more details, see e.g. P. Drobniak's talk." descr="For more details, see e.g. P. Drobniak's talk. For more details, see e.g. P. Drobniak's talk."/>
            <p:cNvPicPr>
              <a:picLocks/>
            </p:cNvPicPr>
            <p:nvPr/>
          </p:nvPicPr>
          <p:blipFill>
            <a:blip r:embed="rId7"/>
            <a:stretch>
              <a:fillRect/>
            </a:stretch>
          </p:blipFill>
          <p:spPr>
            <a:xfrm>
              <a:off x="0" y="0"/>
              <a:ext cx="2805727" cy="1237970"/>
            </a:xfrm>
            <a:prstGeom prst="rect">
              <a:avLst/>
            </a:prstGeom>
            <a:effectLst/>
          </p:spPr>
        </p:pic>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167"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68"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69"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70" name="Sca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Scan</a:t>
            </a:r>
          </a:p>
        </p:txBody>
      </p:sp>
      <p:sp>
        <p:nvSpPr>
          <p:cNvPr id="171"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p:sp>
        <p:nvSpPr>
          <p:cNvPr id="172" name="Define machine…"/>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Define machine</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Define a list of values to scan through.</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Define a scan function.</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Define number of shots per step/configuration.</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Can run in parallel.</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Built-in diagnostics</a:t>
            </a:r>
          </a:p>
        </p:txBody>
      </p:sp>
      <p:pic>
        <p:nvPicPr>
          <p:cNvPr id="173" name="Skjermbilde 2024-10-01 kl. 01.33.44.png" descr="Skjermbilde 2024-10-01 kl. 01.33.44.png"/>
          <p:cNvPicPr>
            <a:picLocks noChangeAspect="1"/>
          </p:cNvPicPr>
          <p:nvPr/>
        </p:nvPicPr>
        <p:blipFill>
          <a:blip r:embed="rId3"/>
          <a:stretch>
            <a:fillRect/>
          </a:stretch>
        </p:blipFill>
        <p:spPr>
          <a:xfrm>
            <a:off x="8102600" y="2747541"/>
            <a:ext cx="8178800" cy="8966201"/>
          </a:xfrm>
          <a:prstGeom prst="rect">
            <a:avLst/>
          </a:prstGeom>
          <a:ln w="12700">
            <a:miter lim="400000"/>
          </a:ln>
        </p:spPr>
      </p:pic>
      <p:pic>
        <p:nvPicPr>
          <p:cNvPr id="174" name="Skjermbilde 2024-10-01 kl. 01.31.33.png" descr="Skjermbilde 2024-10-01 kl. 01.31.33.png"/>
          <p:cNvPicPr>
            <a:picLocks noChangeAspect="1"/>
          </p:cNvPicPr>
          <p:nvPr/>
        </p:nvPicPr>
        <p:blipFill>
          <a:blip r:embed="rId4"/>
          <a:stretch>
            <a:fillRect/>
          </a:stretch>
        </p:blipFill>
        <p:spPr>
          <a:xfrm>
            <a:off x="14919140" y="997224"/>
            <a:ext cx="8178801" cy="5600701"/>
          </a:xfrm>
          <a:prstGeom prst="rect">
            <a:avLst/>
          </a:prstGeom>
          <a:ln w="12700">
            <a:miter lim="400000"/>
          </a:ln>
        </p:spPr>
      </p:pic>
      <p:pic>
        <p:nvPicPr>
          <p:cNvPr id="175" name="Skjermbilde 2024-10-01 kl. 01.47.59.png" descr="Skjermbilde 2024-10-01 kl. 01.47.59.png"/>
          <p:cNvPicPr>
            <a:picLocks noChangeAspect="1"/>
          </p:cNvPicPr>
          <p:nvPr/>
        </p:nvPicPr>
        <p:blipFill>
          <a:blip r:embed="rId5"/>
          <a:stretch>
            <a:fillRect/>
          </a:stretch>
        </p:blipFill>
        <p:spPr>
          <a:xfrm>
            <a:off x="12207454" y="2747541"/>
            <a:ext cx="8813801" cy="3556001"/>
          </a:xfrm>
          <a:prstGeom prst="rect">
            <a:avLst/>
          </a:prstGeom>
          <a:ln w="12700">
            <a:miter lim="400000"/>
          </a:ln>
        </p:spPr>
      </p:pic>
      <p:pic>
        <p:nvPicPr>
          <p:cNvPr id="176" name="Skjermbilde 2024-10-01 kl. 01.49.54.png" descr="Skjermbilde 2024-10-01 kl. 01.49.54.png"/>
          <p:cNvPicPr>
            <a:picLocks noChangeAspect="1"/>
          </p:cNvPicPr>
          <p:nvPr/>
        </p:nvPicPr>
        <p:blipFill>
          <a:blip r:embed="rId6"/>
          <a:stretch>
            <a:fillRect/>
          </a:stretch>
        </p:blipFill>
        <p:spPr>
          <a:xfrm>
            <a:off x="12207454" y="6362093"/>
            <a:ext cx="8813801" cy="1727201"/>
          </a:xfrm>
          <a:prstGeom prst="rect">
            <a:avLst/>
          </a:prstGeom>
          <a:ln w="12700">
            <a:miter lim="400000"/>
          </a:ln>
        </p:spPr>
      </p:pic>
      <p:pic>
        <p:nvPicPr>
          <p:cNvPr id="177" name="scan_energy_spread.png" descr="scan_energy_spread.png"/>
          <p:cNvPicPr>
            <a:picLocks noChangeAspect="1"/>
          </p:cNvPicPr>
          <p:nvPr/>
        </p:nvPicPr>
        <p:blipFill>
          <a:blip r:embed="rId7"/>
          <a:stretch>
            <a:fillRect/>
          </a:stretch>
        </p:blipFill>
        <p:spPr>
          <a:xfrm>
            <a:off x="11159342" y="2739869"/>
            <a:ext cx="5715001" cy="3534775"/>
          </a:xfrm>
          <a:prstGeom prst="rect">
            <a:avLst/>
          </a:prstGeom>
          <a:ln w="12700">
            <a:miter lim="400000"/>
          </a:ln>
        </p:spPr>
      </p:pic>
      <p:pic>
        <p:nvPicPr>
          <p:cNvPr id="178" name="scan_y_offset.png" descr="scan_y_offset.png"/>
          <p:cNvPicPr>
            <a:picLocks noChangeAspect="1"/>
          </p:cNvPicPr>
          <p:nvPr/>
        </p:nvPicPr>
        <p:blipFill>
          <a:blip r:embed="rId8"/>
          <a:stretch>
            <a:fillRect/>
          </a:stretch>
        </p:blipFill>
        <p:spPr>
          <a:xfrm>
            <a:off x="11159342" y="6765211"/>
            <a:ext cx="5715001" cy="3515685"/>
          </a:xfrm>
          <a:prstGeom prst="rect">
            <a:avLst/>
          </a:prstGeom>
          <a:ln w="12700">
            <a:miter lim="400000"/>
          </a:ln>
        </p:spPr>
      </p:pic>
      <p:pic>
        <p:nvPicPr>
          <p:cNvPr id="179" name="scan_x_offset.png" descr="scan_x_offset.png"/>
          <p:cNvPicPr>
            <a:picLocks noChangeAspect="1"/>
          </p:cNvPicPr>
          <p:nvPr/>
        </p:nvPicPr>
        <p:blipFill>
          <a:blip r:embed="rId9"/>
          <a:stretch>
            <a:fillRect/>
          </a:stretch>
        </p:blipFill>
        <p:spPr>
          <a:xfrm>
            <a:off x="17378612" y="2758959"/>
            <a:ext cx="5715001" cy="3515685"/>
          </a:xfrm>
          <a:prstGeom prst="rect">
            <a:avLst/>
          </a:prstGeom>
          <a:ln w="12700">
            <a:miter lim="400000"/>
          </a:ln>
        </p:spPr>
      </p:pic>
      <p:pic>
        <p:nvPicPr>
          <p:cNvPr id="180" name="scan_charge.png" descr="scan_charge.png"/>
          <p:cNvPicPr>
            <a:picLocks noChangeAspect="1"/>
          </p:cNvPicPr>
          <p:nvPr/>
        </p:nvPicPr>
        <p:blipFill>
          <a:blip r:embed="rId10"/>
          <a:stretch>
            <a:fillRect/>
          </a:stretch>
        </p:blipFill>
        <p:spPr>
          <a:xfrm>
            <a:off x="17378612" y="6779538"/>
            <a:ext cx="5715001" cy="348703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iterate>
                                    <p:tmAbs val="0"/>
                                  </p:iterate>
                                  <p:childTnLst>
                                    <p:set>
                                      <p:cBhvr>
                                        <p:cTn id="6" fill="hold">
                                          <p:stCondLst>
                                            <p:cond delay="0"/>
                                          </p:stCondLst>
                                        </p:cTn>
                                        <p:tgtEl>
                                          <p:spTgt spid="174"/>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iterate>
                                    <p:tmAbs val="0"/>
                                  </p:iterate>
                                  <p:childTnLst>
                                    <p:set>
                                      <p:cBhvr>
                                        <p:cTn id="9" fill="hold">
                                          <p:stCondLst>
                                            <p:cond delay="0"/>
                                          </p:stCondLst>
                                        </p:cTn>
                                        <p:tgtEl>
                                          <p:spTgt spid="173"/>
                                        </p:tgtEl>
                                        <p:attrNameLst>
                                          <p:attrName>style.visibility</p:attrName>
                                        </p:attrNameLst>
                                      </p:cBhvr>
                                      <p:to>
                                        <p:strVal val="hidden"/>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72">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172">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172">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172">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175"/>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17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iterate>
                                    <p:tmAbs val="0"/>
                                  </p:iterate>
                                  <p:childTnLst>
                                    <p:set>
                                      <p:cBhvr>
                                        <p:cTn id="31" fill="hold">
                                          <p:stCondLst>
                                            <p:cond delay="0"/>
                                          </p:stCondLst>
                                        </p:cTn>
                                        <p:tgtEl>
                                          <p:spTgt spid="175"/>
                                        </p:tgtEl>
                                        <p:attrNameLst>
                                          <p:attrName>style.visibility</p:attrName>
                                        </p:attrNameLst>
                                      </p:cBhvr>
                                      <p:to>
                                        <p:strVal val="hidden"/>
                                      </p:to>
                                    </p:set>
                                  </p:childTnLst>
                                </p:cTn>
                              </p:par>
                            </p:childTnLst>
                          </p:cTn>
                        </p:par>
                        <p:par>
                          <p:cTn id="32" fill="hold">
                            <p:stCondLst>
                              <p:cond delay="0"/>
                            </p:stCondLst>
                            <p:childTnLst>
                              <p:par>
                                <p:cTn id="33" presetID="1" presetClass="exit" presetSubtype="0" fill="hold" grpId="1" nodeType="afterEffect">
                                  <p:stCondLst>
                                    <p:cond delay="0"/>
                                  </p:stCondLst>
                                  <p:iterate>
                                    <p:tmAbs val="0"/>
                                  </p:iterate>
                                  <p:childTnLst>
                                    <p:set>
                                      <p:cBhvr>
                                        <p:cTn id="34" fill="hold">
                                          <p:stCondLst>
                                            <p:cond delay="0"/>
                                          </p:stCondLst>
                                        </p:cTn>
                                        <p:tgtEl>
                                          <p:spTgt spid="176"/>
                                        </p:tgtEl>
                                        <p:attrNameLst>
                                          <p:attrName>style.visibility</p:attrName>
                                        </p:attrNameLst>
                                      </p:cBhvr>
                                      <p:to>
                                        <p:strVal val="hidden"/>
                                      </p:to>
                                    </p:set>
                                  </p:childTnLst>
                                </p:cTn>
                              </p:par>
                            </p:childTnLst>
                          </p:cTn>
                        </p:par>
                        <p:par>
                          <p:cTn id="35" fill="hold">
                            <p:stCondLst>
                              <p:cond delay="0"/>
                            </p:stCondLst>
                            <p:childTnLst>
                              <p:par>
                                <p:cTn id="36" presetID="1" presetClass="entr" presetSubtype="0" fill="hold" grpId="0" nodeType="afterEffect">
                                  <p:stCondLst>
                                    <p:cond delay="0"/>
                                  </p:stCondLst>
                                  <p:iterate>
                                    <p:tmAbs val="0"/>
                                  </p:iterate>
                                  <p:childTnLst>
                                    <p:set>
                                      <p:cBhvr>
                                        <p:cTn id="37" fill="hold"/>
                                        <p:tgtEl>
                                          <p:spTgt spid="172">
                                            <p:txEl>
                                              <p:pRg st="5" end="5"/>
                                            </p:txEl>
                                          </p:spTgt>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grpId="0" nodeType="afterEffect">
                                  <p:stCondLst>
                                    <p:cond delay="0"/>
                                  </p:stCondLst>
                                  <p:iterate>
                                    <p:tmAbs val="0"/>
                                  </p:iterate>
                                  <p:childTnLst>
                                    <p:set>
                                      <p:cBhvr>
                                        <p:cTn id="40" fill="hold"/>
                                        <p:tgtEl>
                                          <p:spTgt spid="179"/>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grpId="0" nodeType="afterEffect">
                                  <p:stCondLst>
                                    <p:cond delay="0"/>
                                  </p:stCondLst>
                                  <p:iterate>
                                    <p:tmAbs val="0"/>
                                  </p:iterate>
                                  <p:childTnLst>
                                    <p:set>
                                      <p:cBhvr>
                                        <p:cTn id="43" fill="hold"/>
                                        <p:tgtEl>
                                          <p:spTgt spid="180"/>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grpId="0" nodeType="afterEffect">
                                  <p:stCondLst>
                                    <p:cond delay="0"/>
                                  </p:stCondLst>
                                  <p:iterate>
                                    <p:tmAbs val="0"/>
                                  </p:iterate>
                                  <p:childTnLst>
                                    <p:set>
                                      <p:cBhvr>
                                        <p:cTn id="46" fill="hold"/>
                                        <p:tgtEl>
                                          <p:spTgt spid="177"/>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0" nodeType="afterEffect">
                                  <p:stCondLst>
                                    <p:cond delay="0"/>
                                  </p:stCondLst>
                                  <p:iterate>
                                    <p:tmAbs val="0"/>
                                  </p:iterate>
                                  <p:childTnLst>
                                    <p:set>
                                      <p:cBhvr>
                                        <p:cTn id="49" fill="hold"/>
                                        <p:tgtEl>
                                          <p:spTgt spid="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build="p" animBg="1" advAuto="0"/>
      <p:bldP spid="173" grpId="0" animBg="1" advAuto="0"/>
      <p:bldP spid="174" grpId="0" animBg="1" advAuto="0"/>
      <p:bldP spid="175" grpId="0" animBg="1" advAuto="0"/>
      <p:bldP spid="175" grpId="1" animBg="1" advAuto="0"/>
      <p:bldP spid="176" grpId="0" animBg="1" advAuto="0"/>
      <p:bldP spid="176" grpId="1" animBg="1" advAuto="0"/>
      <p:bldP spid="177" grpId="0" animBg="1" advAuto="0"/>
      <p:bldP spid="178" grpId="0" animBg="1" advAuto="0"/>
      <p:bldP spid="179" grpId="0" animBg="1" advAuto="0"/>
      <p:bldP spid="180"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Page"/>
          <p:cNvSpPr txBox="1"/>
          <p:nvPr/>
        </p:nvSpPr>
        <p:spPr>
          <a:xfrm>
            <a:off x="22693545" y="12631037"/>
            <a:ext cx="648184"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lgn="l" defTabSz="584200">
              <a:defRPr sz="1800">
                <a:solidFill>
                  <a:srgbClr val="929292"/>
                </a:solidFill>
                <a:latin typeface="+mn-lt"/>
                <a:ea typeface="+mn-ea"/>
                <a:cs typeface="+mn-cs"/>
                <a:sym typeface="Arial"/>
              </a:defRPr>
            </a:lvl1pPr>
          </a:lstStyle>
          <a:p>
            <a:r>
              <a:t>Page</a:t>
            </a:r>
          </a:p>
        </p:txBody>
      </p:sp>
      <p:pic>
        <p:nvPicPr>
          <p:cNvPr id="183"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84" name="2024-10-05  |  Ben Chen  |  HALHF Workshop 3-8 October 2024"/>
          <p:cNvSpPr txBox="1"/>
          <p:nvPr/>
        </p:nvSpPr>
        <p:spPr>
          <a:xfrm>
            <a:off x="3187670" y="12614407"/>
            <a:ext cx="665984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85" name="Lysbildenumm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186" name="Optimize (under modification)"/>
          <p:cNvSpPr txBox="1"/>
          <p:nvPr/>
        </p:nvSpPr>
        <p:spPr>
          <a:xfrm>
            <a:off x="758585" y="763642"/>
            <a:ext cx="14533209" cy="1083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a:defRPr sz="6000" b="1">
                <a:solidFill>
                  <a:srgbClr val="000000"/>
                </a:solidFill>
              </a:defRPr>
            </a:lvl1pPr>
          </a:lstStyle>
          <a:p>
            <a:r>
              <a:t>Optimize (under modification)</a:t>
            </a:r>
          </a:p>
        </p:txBody>
      </p:sp>
      <p:sp>
        <p:nvSpPr>
          <p:cNvPr id="187" name="Tekst"/>
          <p:cNvSpPr txBox="1"/>
          <p:nvPr/>
        </p:nvSpPr>
        <p:spPr>
          <a:xfrm>
            <a:off x="758586" y="2071462"/>
            <a:ext cx="11225305" cy="609855"/>
          </a:xfrm>
          <a:prstGeom prst="rect">
            <a:avLst/>
          </a:prstGeom>
          <a:ln w="12700">
            <a:miter lim="400000"/>
          </a:ln>
        </p:spPr>
        <p:txBody>
          <a:bodyPr lIns="50800" tIns="50800" rIns="50800" bIns="50800">
            <a:spAutoFit/>
          </a:bodyPr>
          <a:lstStyle/>
          <a:p>
            <a:pPr algn="l" defTabSz="825500">
              <a:defRPr sz="3500">
                <a:solidFill>
                  <a:srgbClr val="000000"/>
                </a:solidFill>
              </a:defRPr>
            </a:pPr>
            <a:endParaRPr/>
          </a:p>
        </p:txBody>
      </p:sp>
      <mc:AlternateContent xmlns:mc="http://schemas.openxmlformats.org/markup-compatibility/2006" xmlns:a14="http://schemas.microsoft.com/office/drawing/2010/main">
        <mc:Choice Requires="a14">
          <p:sp>
            <p:nvSpPr>
              <p:cNvPr id="188" name="Bayesian optimisation using python library Ax.…"/>
              <p:cNvSpPr txBox="1"/>
              <p:nvPr/>
            </p:nvSpPr>
            <p:spPr>
              <a:xfrm>
                <a:off x="758585" y="3167279"/>
                <a:ext cx="13144601" cy="86169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lstStyle/>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Bayesian optimisation using python library Ax.</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Ax consumes a lot of memory. May change to Xopt.</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Multi-dimensional, not multi-objective yet.</a:t>
                </a:r>
              </a:p>
              <a:p>
                <a:pPr marL="584199" indent="-584199" algn="l" defTabSz="825500">
                  <a:lnSpc>
                    <a:spcPct val="110000"/>
                  </a:lnSpc>
                  <a:spcBef>
                    <a:spcPts val="1800"/>
                  </a:spcBef>
                  <a:buClr>
                    <a:srgbClr val="D49956"/>
                  </a:buClr>
                  <a:buSzPct val="120000"/>
                  <a:buChar char="&gt;"/>
                  <a:defRPr sz="3500">
                    <a:solidFill>
                      <a:srgbClr val="000000"/>
                    </a:solidFill>
                    <a:latin typeface="Helvetica Neue Light"/>
                    <a:ea typeface="Helvetica Neue Light"/>
                    <a:cs typeface="Helvetica Neue Light"/>
                    <a:sym typeface="Helvetica Neue Light"/>
                  </a:defRPr>
                </a:pPr>
                <a:r>
                  <a:t>Example: optimise a trapezoidal beam profile to flatten the wake.</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Define linac as before with 1 stage.</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Define parameter space.</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Define figure of merit: minimise std of </a:t>
                </a:r>
                <a14:m>
                  <m:oMath xmlns:m="http://schemas.openxmlformats.org/officeDocument/2006/math">
                    <m:r>
                      <m:rPr>
                        <m:sty m:val="p"/>
                      </m:rPr>
                      <a:rPr sz="3400" i="1">
                        <a:solidFill>
                          <a:srgbClr val="000000"/>
                        </a:solidFill>
                        <a:latin typeface="Cambria Math" panose="02040503050406030204" pitchFamily="18" charset="0"/>
                      </a:rPr>
                      <m:t>d</m:t>
                    </m:r>
                    <m:sSub>
                      <m:sSubPr>
                        <m:ctrlPr>
                          <a:rPr sz="3400" i="1">
                            <a:solidFill>
                              <a:srgbClr val="000000"/>
                            </a:solidFill>
                            <a:latin typeface="Cambria Math" panose="02040503050406030204" pitchFamily="18" charset="0"/>
                          </a:rPr>
                        </m:ctrlPr>
                      </m:sSubPr>
                      <m:e>
                        <m:r>
                          <a:rPr sz="3400" i="1">
                            <a:solidFill>
                              <a:srgbClr val="000000"/>
                            </a:solidFill>
                            <a:latin typeface="Cambria Math" panose="02040503050406030204" pitchFamily="18" charset="0"/>
                          </a:rPr>
                          <m:t>𝐸</m:t>
                        </m:r>
                      </m:e>
                      <m:sub>
                        <m:r>
                          <a:rPr sz="3400" i="1">
                            <a:solidFill>
                              <a:srgbClr val="000000"/>
                            </a:solidFill>
                            <a:latin typeface="Cambria Math" panose="02040503050406030204" pitchFamily="18" charset="0"/>
                          </a:rPr>
                          <m:t>𝑧</m:t>
                        </m:r>
                      </m:sub>
                    </m:sSub>
                    <m:r>
                      <a:rPr sz="3400" i="1">
                        <a:solidFill>
                          <a:srgbClr val="000000"/>
                        </a:solidFill>
                        <a:latin typeface="Cambria Math" panose="02040503050406030204" pitchFamily="18" charset="0"/>
                      </a:rPr>
                      <m:t>/</m:t>
                    </m:r>
                    <m:r>
                      <m:rPr>
                        <m:sty m:val="p"/>
                      </m:rPr>
                      <a:rPr sz="3400" i="1">
                        <a:solidFill>
                          <a:srgbClr val="000000"/>
                        </a:solidFill>
                        <a:latin typeface="Cambria Math" panose="02040503050406030204" pitchFamily="18" charset="0"/>
                      </a:rPr>
                      <m:t>d</m:t>
                    </m:r>
                    <m:r>
                      <a:rPr sz="3400" i="1">
                        <a:solidFill>
                          <a:srgbClr val="000000"/>
                        </a:solidFill>
                        <a:latin typeface="Cambria Math" panose="02040503050406030204" pitchFamily="18" charset="0"/>
                      </a:rPr>
                      <m:t>𝑧</m:t>
                    </m:r>
                  </m:oMath>
                </a14:m>
                <a:r>
                  <a:t> for main beam region .</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Set up the optimisation problem (minimise/maximise, number of shots for each step, total trials etc.).</a:t>
                </a:r>
              </a:p>
              <a:p>
                <a:pPr marL="1041400" lvl="1" indent="-584200" algn="l" defTabSz="825500">
                  <a:lnSpc>
                    <a:spcPct val="110000"/>
                  </a:lnSpc>
                  <a:spcBef>
                    <a:spcPts val="1800"/>
                  </a:spcBef>
                  <a:buClr>
                    <a:srgbClr val="D49956"/>
                  </a:buClr>
                  <a:buSzPct val="110000"/>
                  <a:buChar char="&gt;"/>
                  <a:defRPr sz="2800">
                    <a:solidFill>
                      <a:srgbClr val="000000"/>
                    </a:solidFill>
                    <a:latin typeface="Helvetica Neue Light"/>
                    <a:ea typeface="Helvetica Neue Light"/>
                    <a:cs typeface="Helvetica Neue Light"/>
                    <a:sym typeface="Helvetica Neue Light"/>
                  </a:defRPr>
                </a:pPr>
                <a:r>
                  <a:t>Results:</a:t>
                </a:r>
              </a:p>
            </p:txBody>
          </p:sp>
        </mc:Choice>
        <mc:Fallback xmlns="">
          <p:sp>
            <p:nvSpPr>
              <p:cNvPr id="188" name="Bayesian optimisation using python library Ax.…"/>
              <p:cNvSpPr txBox="1">
                <a:spLocks noRot="1" noChangeAspect="1" noMove="1" noResize="1" noEditPoints="1" noAdjustHandles="1" noChangeArrowheads="1" noChangeShapeType="1" noTextEdit="1"/>
              </p:cNvSpPr>
              <p:nvPr/>
            </p:nvSpPr>
            <p:spPr>
              <a:xfrm>
                <a:off x="758585" y="3167279"/>
                <a:ext cx="13144601" cy="8616961"/>
              </a:xfrm>
              <a:prstGeom prst="rect">
                <a:avLst/>
              </a:prstGeom>
              <a:blipFill>
                <a:blip r:embed="rId3"/>
                <a:stretch>
                  <a:fillRect l="-2027" t="-2209" r="-77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p:pic>
        <p:nvPicPr>
          <p:cNvPr id="189" name="newplot.png" descr="newplot.png"/>
          <p:cNvPicPr>
            <a:picLocks noChangeAspect="1"/>
          </p:cNvPicPr>
          <p:nvPr/>
        </p:nvPicPr>
        <p:blipFill>
          <a:blip r:embed="rId4"/>
          <a:stretch>
            <a:fillRect/>
          </a:stretch>
        </p:blipFill>
        <p:spPr>
          <a:xfrm>
            <a:off x="14448060" y="1419057"/>
            <a:ext cx="8890001" cy="4211054"/>
          </a:xfrm>
          <a:prstGeom prst="rect">
            <a:avLst/>
          </a:prstGeom>
          <a:ln w="12700">
            <a:miter lim="400000"/>
          </a:ln>
        </p:spPr>
      </p:pic>
      <p:pic>
        <p:nvPicPr>
          <p:cNvPr id="190" name="newplot.png" descr="newplot.png"/>
          <p:cNvPicPr>
            <a:picLocks noChangeAspect="1"/>
          </p:cNvPicPr>
          <p:nvPr/>
        </p:nvPicPr>
        <p:blipFill>
          <a:blip r:embed="rId5"/>
          <a:stretch>
            <a:fillRect/>
          </a:stretch>
        </p:blipFill>
        <p:spPr>
          <a:xfrm>
            <a:off x="14448060" y="5641668"/>
            <a:ext cx="8890001" cy="4211054"/>
          </a:xfrm>
          <a:prstGeom prst="rect">
            <a:avLst/>
          </a:prstGeom>
          <a:ln w="12700">
            <a:miter lim="400000"/>
          </a:ln>
        </p:spPr>
      </p:pic>
      <p:pic>
        <p:nvPicPr>
          <p:cNvPr id="191" name="bilde" descr="bilde"/>
          <p:cNvPicPr>
            <a:picLocks noChangeAspect="1"/>
          </p:cNvPicPr>
          <p:nvPr/>
        </p:nvPicPr>
        <p:blipFill>
          <a:blip r:embed="rId6"/>
          <a:srcRect l="4730" t="11101" r="1481" b="11101"/>
          <a:stretch>
            <a:fillRect/>
          </a:stretch>
        </p:blipFill>
        <p:spPr>
          <a:xfrm>
            <a:off x="5028081" y="9900857"/>
            <a:ext cx="10956169" cy="2726453"/>
          </a:xfrm>
          <a:prstGeom prst="rect">
            <a:avLst/>
          </a:prstGeom>
          <a:ln w="12700">
            <a:miter lim="400000"/>
          </a:ln>
        </p:spPr>
      </p:pic>
      <p:pic>
        <p:nvPicPr>
          <p:cNvPr id="192" name="bilde" descr="bilde"/>
          <p:cNvPicPr>
            <a:picLocks noChangeAspect="1"/>
          </p:cNvPicPr>
          <p:nvPr/>
        </p:nvPicPr>
        <p:blipFill>
          <a:blip r:embed="rId7"/>
          <a:stretch>
            <a:fillRect/>
          </a:stretch>
        </p:blipFill>
        <p:spPr>
          <a:xfrm>
            <a:off x="16077155" y="9900857"/>
            <a:ext cx="5631813" cy="3185495"/>
          </a:xfrm>
          <a:prstGeom prst="rect">
            <a:avLst/>
          </a:prstGeom>
          <a:ln w="12700">
            <a:miter lim="400000"/>
          </a:ln>
        </p:spPr>
      </p:pic>
      <p:pic>
        <p:nvPicPr>
          <p:cNvPr id="193" name="Skjermbilde 2024-09-30 kl. 17.30.24.png" descr="Skjermbilde 2024-09-30 kl. 17.30.24.png"/>
          <p:cNvPicPr>
            <a:picLocks noChangeAspect="1"/>
          </p:cNvPicPr>
          <p:nvPr/>
        </p:nvPicPr>
        <p:blipFill>
          <a:blip r:embed="rId8"/>
          <a:stretch>
            <a:fillRect/>
          </a:stretch>
        </p:blipFill>
        <p:spPr>
          <a:xfrm>
            <a:off x="13366953" y="6259268"/>
            <a:ext cx="10240379" cy="1197464"/>
          </a:xfrm>
          <a:prstGeom prst="rect">
            <a:avLst/>
          </a:prstGeom>
          <a:ln w="12700">
            <a:miter lim="400000"/>
          </a:ln>
        </p:spPr>
      </p:pic>
      <p:pic>
        <p:nvPicPr>
          <p:cNvPr id="194" name="Skjermbilde 2024-10-04 kl. 09.57.19.png" descr="Skjermbilde 2024-10-04 kl. 09.57.19.png"/>
          <p:cNvPicPr>
            <a:picLocks noChangeAspect="1"/>
          </p:cNvPicPr>
          <p:nvPr/>
        </p:nvPicPr>
        <p:blipFill>
          <a:blip r:embed="rId9"/>
          <a:stretch>
            <a:fillRect/>
          </a:stretch>
        </p:blipFill>
        <p:spPr>
          <a:xfrm>
            <a:off x="15375160" y="3073400"/>
            <a:ext cx="7035801" cy="756920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iterate>
                                    <p:tmAbs val="0"/>
                                  </p:iterate>
                                  <p:childTnLst>
                                    <p:set>
                                      <p:cBhvr>
                                        <p:cTn id="6" fill="hold">
                                          <p:stCondLst>
                                            <p:cond delay="0"/>
                                          </p:stCondLst>
                                        </p:cTn>
                                        <p:tgtEl>
                                          <p:spTgt spid="193"/>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88">
                                            <p:txEl>
                                              <p:pRg st="6" end="6"/>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88">
                                            <p:txEl>
                                              <p:pRg st="7" end="7"/>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19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iterate>
                                    <p:tmAbs val="0"/>
                                  </p:iterate>
                                  <p:childTnLst>
                                    <p:set>
                                      <p:cBhvr>
                                        <p:cTn id="19" fill="hold">
                                          <p:stCondLst>
                                            <p:cond delay="0"/>
                                          </p:stCondLst>
                                        </p:cTn>
                                        <p:tgtEl>
                                          <p:spTgt spid="194"/>
                                        </p:tgtEl>
                                        <p:attrNameLst>
                                          <p:attrName>style.visibility</p:attrName>
                                        </p:attrNameLst>
                                      </p:cBhvr>
                                      <p:to>
                                        <p:strVal val="hidden"/>
                                      </p:to>
                                    </p:set>
                                  </p:childTnLst>
                                </p:cTn>
                              </p:par>
                            </p:childTnLst>
                          </p:cTn>
                        </p:par>
                        <p:par>
                          <p:cTn id="20" fill="hold">
                            <p:stCondLst>
                              <p:cond delay="0"/>
                            </p:stCondLst>
                            <p:childTnLst>
                              <p:par>
                                <p:cTn id="21" presetID="1" presetClass="entr" presetSubtype="0" fill="hold" grpId="0" nodeType="afterEffect">
                                  <p:stCondLst>
                                    <p:cond delay="0"/>
                                  </p:stCondLst>
                                  <p:iterate>
                                    <p:tmAbs val="0"/>
                                  </p:iterate>
                                  <p:childTnLst>
                                    <p:set>
                                      <p:cBhvr>
                                        <p:cTn id="22" fill="hold"/>
                                        <p:tgtEl>
                                          <p:spTgt spid="188">
                                            <p:txEl>
                                              <p:pRg st="8" end="8"/>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iterate>
                                    <p:tmAbs val="0"/>
                                  </p:iterate>
                                  <p:childTnLst>
                                    <p:set>
                                      <p:cBhvr>
                                        <p:cTn id="25" fill="hold"/>
                                        <p:tgtEl>
                                          <p:spTgt spid="189"/>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iterate>
                                    <p:tmAbs val="0"/>
                                  </p:iterate>
                                  <p:childTnLst>
                                    <p:set>
                                      <p:cBhvr>
                                        <p:cTn id="28" fill="hold"/>
                                        <p:tgtEl>
                                          <p:spTgt spid="190"/>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iterate>
                                    <p:tmAbs val="0"/>
                                  </p:iterate>
                                  <p:childTnLst>
                                    <p:set>
                                      <p:cBhvr>
                                        <p:cTn id="31" fill="hold"/>
                                        <p:tgtEl>
                                          <p:spTgt spid="191"/>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iterate>
                                    <p:tmAbs val="0"/>
                                  </p:iterate>
                                  <p:childTnLst>
                                    <p:set>
                                      <p:cBhvr>
                                        <p:cTn id="34" fill="hold"/>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build="p" bldLvl="5" animBg="1" advAuto="0"/>
      <p:bldP spid="189" grpId="0" animBg="1" advAuto="0"/>
      <p:bldP spid="190" grpId="0" animBg="1" advAuto="0"/>
      <p:bldP spid="191" grpId="0" animBg="1" advAuto="0"/>
      <p:bldP spid="192" grpId="0" animBg="1" advAuto="0"/>
      <p:bldP spid="193" grpId="0" animBg="1" advAuto="0"/>
      <p:bldP spid="194" grpId="0" animBg="1" advAuto="0"/>
      <p:bldP spid="194" grpId="1"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03_UiO_naventrekk_ENG_pos.png" descr="03_UiO_naventrekk_ENG_pos.png"/>
          <p:cNvPicPr>
            <a:picLocks noChangeAspect="1"/>
          </p:cNvPicPr>
          <p:nvPr/>
        </p:nvPicPr>
        <p:blipFill>
          <a:blip r:embed="rId2"/>
          <a:stretch>
            <a:fillRect/>
          </a:stretch>
        </p:blipFill>
        <p:spPr>
          <a:xfrm>
            <a:off x="758586" y="12560553"/>
            <a:ext cx="1472316" cy="387108"/>
          </a:xfrm>
          <a:prstGeom prst="rect">
            <a:avLst/>
          </a:prstGeom>
          <a:ln w="12700">
            <a:miter lim="400000"/>
          </a:ln>
        </p:spPr>
      </p:pic>
      <p:sp>
        <p:nvSpPr>
          <p:cNvPr id="197" name="2024-10-05  |  Ben Chen  |  HALHF Workshop 3-8 October 2024"/>
          <p:cNvSpPr txBox="1"/>
          <p:nvPr/>
        </p:nvSpPr>
        <p:spPr>
          <a:xfrm>
            <a:off x="3187670" y="12614407"/>
            <a:ext cx="6671259" cy="360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lstStyle>
            <a:lvl1pPr algn="l" defTabSz="584200">
              <a:defRPr sz="1800">
                <a:solidFill>
                  <a:srgbClr val="929292"/>
                </a:solidFill>
                <a:latin typeface="+mn-lt"/>
                <a:ea typeface="+mn-ea"/>
                <a:cs typeface="+mn-cs"/>
                <a:sym typeface="Arial"/>
              </a:defRPr>
            </a:lvl1pPr>
          </a:lstStyle>
          <a:p>
            <a:r>
              <a:t>2024-10-05  |  Ben Chen  |  HALHF Workshop 3-8 October 2024 </a:t>
            </a:r>
          </a:p>
        </p:txBody>
      </p:sp>
      <p:sp>
        <p:nvSpPr>
          <p:cNvPr id="198" name="Simplified model"/>
          <p:cNvSpPr txBox="1">
            <a:spLocks noGrp="1"/>
          </p:cNvSpPr>
          <p:nvPr>
            <p:ph type="body" idx="21"/>
          </p:nvPr>
        </p:nvSpPr>
        <p:spPr>
          <a:prstGeom prst="rect">
            <a:avLst/>
          </a:prstGeom>
        </p:spPr>
        <p:txBody>
          <a:bodyPr/>
          <a:lstStyle/>
          <a:p>
            <a:r>
              <a:t>Simplified model</a:t>
            </a:r>
          </a:p>
        </p:txBody>
      </p:sp>
      <p:sp>
        <p:nvSpPr>
          <p:cNvPr id="199" name="Transverse instability, radiation reaction and ion motion"/>
          <p:cNvSpPr txBox="1">
            <a:spLocks noGrp="1"/>
          </p:cNvSpPr>
          <p:nvPr>
            <p:ph type="body" idx="22"/>
          </p:nvPr>
        </p:nvSpPr>
        <p:spPr>
          <a:prstGeom prst="rect">
            <a:avLst/>
          </a:prstGeom>
        </p:spPr>
        <p:txBody>
          <a:bodyPr/>
          <a:lstStyle/>
          <a:p>
            <a:r>
              <a:t>Transverse instability, radiation reaction and ion motion</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Arial"/>
        <a:ea typeface="Arial"/>
        <a:cs typeface="Arial"/>
      </a:majorFont>
      <a:minorFont>
        <a:latin typeface="Arial"/>
        <a:ea typeface="Arial"/>
        <a:cs typeface="Arial"/>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B6666"/>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Arial"/>
        <a:ea typeface="Arial"/>
        <a:cs typeface="Arial"/>
      </a:majorFont>
      <a:minorFont>
        <a:latin typeface="Arial"/>
        <a:ea typeface="Arial"/>
        <a:cs typeface="Arial"/>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B6666"/>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2449</Words>
  <Application>Microsoft Office PowerPoint</Application>
  <PresentationFormat>Custom</PresentationFormat>
  <Paragraphs>344</Paragraphs>
  <Slides>31</Slides>
  <Notes>0</Notes>
  <HiddenSlides>1</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cp:lastModifiedBy>Jian Bin Ben Chen</cp:lastModifiedBy>
  <cp:revision>2</cp:revision>
  <dcterms:modified xsi:type="dcterms:W3CDTF">2024-10-05T11:57:45Z</dcterms:modified>
</cp:coreProperties>
</file>