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5" r:id="rId1"/>
  </p:sldMasterIdLst>
  <p:notesMasterIdLst>
    <p:notesMasterId r:id="rId30"/>
  </p:notesMasterIdLst>
  <p:sldIdLst>
    <p:sldId id="309" r:id="rId2"/>
    <p:sldId id="620" r:id="rId3"/>
    <p:sldId id="614" r:id="rId4"/>
    <p:sldId id="623" r:id="rId5"/>
    <p:sldId id="625" r:id="rId6"/>
    <p:sldId id="624" r:id="rId7"/>
    <p:sldId id="626" r:id="rId8"/>
    <p:sldId id="627" r:id="rId9"/>
    <p:sldId id="628" r:id="rId10"/>
    <p:sldId id="629" r:id="rId11"/>
    <p:sldId id="621" r:id="rId12"/>
    <p:sldId id="583" r:id="rId13"/>
    <p:sldId id="524" r:id="rId14"/>
    <p:sldId id="606" r:id="rId15"/>
    <p:sldId id="611" r:id="rId16"/>
    <p:sldId id="607" r:id="rId17"/>
    <p:sldId id="622" r:id="rId18"/>
    <p:sldId id="609" r:id="rId19"/>
    <p:sldId id="612" r:id="rId20"/>
    <p:sldId id="616" r:id="rId21"/>
    <p:sldId id="615" r:id="rId22"/>
    <p:sldId id="610" r:id="rId23"/>
    <p:sldId id="501" r:id="rId24"/>
    <p:sldId id="617" r:id="rId25"/>
    <p:sldId id="619" r:id="rId26"/>
    <p:sldId id="618" r:id="rId27"/>
    <p:sldId id="613" r:id="rId28"/>
    <p:sldId id="47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2670"/>
    <a:srgbClr val="C1BFFD"/>
    <a:srgbClr val="DDE6F3"/>
    <a:srgbClr val="545D90"/>
    <a:srgbClr val="ECF2DE"/>
    <a:srgbClr val="F2DDDB"/>
    <a:srgbClr val="F9FF86"/>
    <a:srgbClr val="EB008C"/>
    <a:srgbClr val="942093"/>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176" autoAdjust="0"/>
    <p:restoredTop sz="96408" autoAdjust="0"/>
  </p:normalViewPr>
  <p:slideViewPr>
    <p:cSldViewPr snapToGrid="0" snapToObjects="1">
      <p:cViewPr varScale="1">
        <p:scale>
          <a:sx n="106" d="100"/>
          <a:sy n="106" d="100"/>
        </p:scale>
        <p:origin x="376" y="184"/>
      </p:cViewPr>
      <p:guideLst/>
    </p:cSldViewPr>
  </p:slideViewPr>
  <p:outlineViewPr>
    <p:cViewPr>
      <p:scale>
        <a:sx n="33" d="100"/>
        <a:sy n="33" d="100"/>
      </p:scale>
      <p:origin x="0" y="-11706"/>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p:cViewPr varScale="1">
        <p:scale>
          <a:sx n="48" d="100"/>
          <a:sy n="48" d="100"/>
        </p:scale>
        <p:origin x="2664" y="5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F3527-BB28-884B-A511-C22C3DCF5453}" type="datetimeFigureOut">
              <a:rPr lang="en-US" smtClean="0"/>
              <a:t>10/4/24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BF1341-3AFE-B447-A831-9671D6A7009B}" type="slidenum">
              <a:rPr lang="en-US" smtClean="0"/>
              <a:t>‹#›</a:t>
            </a:fld>
            <a:endParaRPr lang="en-US"/>
          </a:p>
        </p:txBody>
      </p:sp>
    </p:spTree>
    <p:extLst>
      <p:ext uri="{BB962C8B-B14F-4D97-AF65-F5344CB8AC3E}">
        <p14:creationId xmlns:p14="http://schemas.microsoft.com/office/powerpoint/2010/main" val="1098540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2271" y="2866618"/>
            <a:ext cx="4317562" cy="4317562"/>
          </a:xfrm>
          <a:prstGeom prst="rect">
            <a:avLst/>
          </a:prstGeom>
        </p:spPr>
      </p:pic>
      <p:pic>
        <p:nvPicPr>
          <p:cNvPr id="4" name="Picture 3"/>
          <p:cNvPicPr>
            <a:picLocks noChangeAspect="1"/>
          </p:cNvPicPr>
          <p:nvPr/>
        </p:nvPicPr>
        <p:blipFill>
          <a:blip r:embed="rId3"/>
          <a:stretch>
            <a:fillRect/>
          </a:stretch>
        </p:blipFill>
        <p:spPr>
          <a:xfrm>
            <a:off x="0" y="0"/>
            <a:ext cx="12192000" cy="1282700"/>
          </a:xfrm>
          <a:prstGeom prst="rect">
            <a:avLst/>
          </a:prstGeom>
        </p:spPr>
      </p:pic>
      <p:sp>
        <p:nvSpPr>
          <p:cNvPr id="2" name="Title 1"/>
          <p:cNvSpPr>
            <a:spLocks noGrp="1"/>
          </p:cNvSpPr>
          <p:nvPr>
            <p:ph type="ctrTitle" hasCustomPrompt="1"/>
          </p:nvPr>
        </p:nvSpPr>
        <p:spPr>
          <a:xfrm>
            <a:off x="443181" y="505595"/>
            <a:ext cx="10583064" cy="617838"/>
          </a:xfrm>
        </p:spPr>
        <p:txBody>
          <a:bodyPr anchor="b">
            <a:noAutofit/>
          </a:bodyPr>
          <a:lstStyle>
            <a:lvl1pPr algn="l">
              <a:defRPr sz="300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443182" y="1720793"/>
            <a:ext cx="5875975" cy="3246670"/>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Here</a:t>
            </a:r>
          </a:p>
        </p:txBody>
      </p:sp>
      <p:sp>
        <p:nvSpPr>
          <p:cNvPr id="15" name="Text Placeholder 14"/>
          <p:cNvSpPr>
            <a:spLocks noGrp="1"/>
          </p:cNvSpPr>
          <p:nvPr>
            <p:ph type="body" sz="quarter" idx="14" hasCustomPrompt="1"/>
          </p:nvPr>
        </p:nvSpPr>
        <p:spPr>
          <a:xfrm>
            <a:off x="443182" y="5126730"/>
            <a:ext cx="5875975" cy="420862"/>
          </a:xfrm>
        </p:spPr>
        <p:txBody>
          <a:bodyPr>
            <a:normAutofit/>
          </a:bodyPr>
          <a:lstStyle>
            <a:lvl1pPr marL="0" indent="0">
              <a:buFontTx/>
              <a:buNone/>
              <a:defRPr sz="2200" baseline="0">
                <a:solidFill>
                  <a:schemeClr val="accent6"/>
                </a:solidFill>
              </a:defRPr>
            </a:lvl1pPr>
          </a:lstStyle>
          <a:p>
            <a:pPr lvl="0"/>
            <a:r>
              <a:rPr lang="en-US" dirty="0"/>
              <a:t>Author</a:t>
            </a:r>
          </a:p>
        </p:txBody>
      </p:sp>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43181" y="6178121"/>
            <a:ext cx="1948205" cy="630895"/>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511392" y="6434371"/>
            <a:ext cx="1622935" cy="272421"/>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1364686" y="6425551"/>
            <a:ext cx="506186" cy="339956"/>
          </a:xfrm>
          <a:prstGeom prst="rect">
            <a:avLst/>
          </a:prstGeom>
        </p:spPr>
      </p:pic>
      <p:sp>
        <p:nvSpPr>
          <p:cNvPr id="14" name="Picture Placeholder 13"/>
          <p:cNvSpPr>
            <a:spLocks noGrp="1"/>
          </p:cNvSpPr>
          <p:nvPr>
            <p:ph type="pic" sz="quarter" idx="15"/>
          </p:nvPr>
        </p:nvSpPr>
        <p:spPr>
          <a:xfrm>
            <a:off x="6572250" y="1720850"/>
            <a:ext cx="5619750" cy="3840163"/>
          </a:xfrm>
          <a:solidFill>
            <a:schemeClr val="accent2"/>
          </a:solidFill>
        </p:spPr>
        <p:txBody>
          <a:bodyPr/>
          <a:lstStyle/>
          <a:p>
            <a:r>
              <a:rPr lang="en-US"/>
              <a:t>Click icon to add picture</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2271" y="2866618"/>
            <a:ext cx="4317562" cy="4317562"/>
          </a:xfrm>
          <a:prstGeom prst="rect">
            <a:avLst/>
          </a:prstGeom>
        </p:spPr>
      </p:pic>
      <p:pic>
        <p:nvPicPr>
          <p:cNvPr id="13" name="Picture 12"/>
          <p:cNvPicPr>
            <a:picLocks noChangeAspect="1"/>
          </p:cNvPicPr>
          <p:nvPr userDrawn="1"/>
        </p:nvPicPr>
        <p:blipFill>
          <a:blip r:embed="rId3"/>
          <a:stretch>
            <a:fillRect/>
          </a:stretch>
        </p:blipFill>
        <p:spPr>
          <a:xfrm>
            <a:off x="0" y="0"/>
            <a:ext cx="12192000" cy="1282700"/>
          </a:xfrm>
          <a:prstGeom prst="rect">
            <a:avLst/>
          </a:prstGeom>
        </p:spPr>
      </p:pic>
      <p:pic>
        <p:nvPicPr>
          <p:cNvPr id="16" name="Picture 15"/>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443181" y="6178121"/>
            <a:ext cx="1948205" cy="630895"/>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511392" y="6434371"/>
            <a:ext cx="1622935" cy="272421"/>
          </a:xfrm>
          <a:prstGeom prst="rect">
            <a:avLst/>
          </a:prstGeom>
        </p:spPr>
      </p:pic>
      <p:pic>
        <p:nvPicPr>
          <p:cNvPr id="18" name="Picture 17"/>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1364686" y="6425551"/>
            <a:ext cx="506186" cy="339956"/>
          </a:xfrm>
          <a:prstGeom prst="rect">
            <a:avLst/>
          </a:prstGeom>
        </p:spPr>
      </p:pic>
      <p:sp>
        <p:nvSpPr>
          <p:cNvPr id="19" name="Text Placeholder 4"/>
          <p:cNvSpPr>
            <a:spLocks noGrp="1"/>
          </p:cNvSpPr>
          <p:nvPr>
            <p:ph type="body" sz="quarter" idx="16" hasCustomPrompt="1"/>
          </p:nvPr>
        </p:nvSpPr>
        <p:spPr>
          <a:xfrm>
            <a:off x="3651306" y="5563165"/>
            <a:ext cx="5745192" cy="910001"/>
          </a:xfrm>
        </p:spPr>
        <p:txBody>
          <a:bodyPr>
            <a:noAutofit/>
          </a:bodyPr>
          <a:lstStyle>
            <a:lvl1pPr marL="0" indent="0">
              <a:buNone/>
              <a:defRPr/>
            </a:lvl1pPr>
          </a:lstStyle>
          <a:p>
            <a:pPr algn="ctr"/>
            <a:r>
              <a:rPr lang="en-US" sz="1800" dirty="0"/>
              <a:t>AAC workshop</a:t>
            </a:r>
          </a:p>
          <a:p>
            <a:pPr algn="ctr"/>
            <a:r>
              <a:rPr lang="en-US" sz="1800" dirty="0"/>
              <a:t>July of 2024</a:t>
            </a:r>
          </a:p>
        </p:txBody>
      </p:sp>
    </p:spTree>
    <p:extLst>
      <p:ext uri="{BB962C8B-B14F-4D97-AF65-F5344CB8AC3E}">
        <p14:creationId xmlns:p14="http://schemas.microsoft.com/office/powerpoint/2010/main" val="429186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2" y="966055"/>
            <a:ext cx="1128583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352310" y="6387401"/>
            <a:ext cx="1428001" cy="462435"/>
          </a:xfrm>
          <a:prstGeom prst="rect">
            <a:avLst/>
          </a:prstGeom>
        </p:spPr>
      </p:pic>
      <p:cxnSp>
        <p:nvCxnSpPr>
          <p:cNvPr id="10" name="Straight Connector 9"/>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2310" y="6387401"/>
            <a:ext cx="1428001" cy="462435"/>
          </a:xfrm>
          <a:prstGeom prst="rect">
            <a:avLst/>
          </a:prstGeom>
        </p:spPr>
      </p:pic>
      <p:sp>
        <p:nvSpPr>
          <p:cNvPr id="12" name="Footer Placeholder 11"/>
          <p:cNvSpPr>
            <a:spLocks noGrp="1"/>
          </p:cNvSpPr>
          <p:nvPr>
            <p:ph type="ftr" sz="quarter" idx="11"/>
          </p:nvPr>
        </p:nvSpPr>
        <p:spPr>
          <a:xfrm>
            <a:off x="-2" y="6477539"/>
            <a:ext cx="2438401" cy="365125"/>
          </a:xfrm>
        </p:spPr>
        <p:txBody>
          <a:bodyPr/>
          <a:lstStyle>
            <a:lvl1pPr>
              <a:defRPr>
                <a:solidFill>
                  <a:schemeClr val="tx1"/>
                </a:solidFill>
              </a:defRPr>
            </a:lvl1pPr>
          </a:lstStyle>
          <a:p>
            <a:r>
              <a:rPr lang="en-US" dirty="0"/>
              <a:t>HALHF Workshop 2024, A. Seryi</a:t>
            </a:r>
          </a:p>
        </p:txBody>
      </p:sp>
      <p:sp>
        <p:nvSpPr>
          <p:cNvPr id="13" name="Slide Number Placeholder 12"/>
          <p:cNvSpPr>
            <a:spLocks noGrp="1"/>
          </p:cNvSpPr>
          <p:nvPr>
            <p:ph type="sldNum" sz="quarter" idx="12"/>
          </p:nvPr>
        </p:nvSpPr>
        <p:spPr>
          <a:xfrm>
            <a:off x="4676142" y="6477539"/>
            <a:ext cx="2743200" cy="365125"/>
          </a:xfrm>
        </p:spPr>
        <p:txBody>
          <a:bodyPr/>
          <a:lstStyle>
            <a:lvl1pPr>
              <a:defRPr>
                <a:solidFill>
                  <a:srgbClr val="002060"/>
                </a:solidFill>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41639637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859973" y="6356352"/>
            <a:ext cx="2928257"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dirty="0"/>
              <a:t>HALHF Workshop 2024</a:t>
            </a:r>
          </a:p>
        </p:txBody>
      </p:sp>
      <p:sp>
        <p:nvSpPr>
          <p:cNvPr id="6" name="Slide Number Placeholder 5"/>
          <p:cNvSpPr>
            <a:spLocks noGrp="1"/>
          </p:cNvSpPr>
          <p:nvPr>
            <p:ph type="sldNum" sz="quarter" idx="4"/>
          </p:nvPr>
        </p:nvSpPr>
        <p:spPr>
          <a:xfrm>
            <a:off x="5072747" y="6356352"/>
            <a:ext cx="27432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1848581623"/>
      </p:ext>
    </p:extLst>
  </p:cSld>
  <p:clrMap bg1="lt1" tx1="dk1" bg2="lt2" tx2="dk2" accent1="accent1" accent2="accent2" accent3="accent3" accent4="accent4" accent5="accent5" accent6="accent6" hlink="hlink" folHlink="folHlink"/>
  <p:sldLayoutIdLst>
    <p:sldLayoutId id="2147483676" r:id="rId1"/>
    <p:sldLayoutId id="2147483677" r:id="rId2"/>
  </p:sldLayoutIdLst>
  <p:hf hdr="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hyperlink" Target="https://accelconf.web.cern.ch/IPAC2011/papers/thpo024.pdf"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accelconf.web.cern.ch/ipac2019/papers/mopgw008.pdf" TargetMode="Externa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689" y="3700378"/>
            <a:ext cx="12191999" cy="917487"/>
          </a:xfrm>
        </p:spPr>
        <p:txBody>
          <a:bodyPr anchor="ctr" anchorCtr="0"/>
          <a:lstStyle/>
          <a:p>
            <a:pPr algn="ctr"/>
            <a:r>
              <a:rPr lang="en-US" sz="3200" dirty="0">
                <a:solidFill>
                  <a:srgbClr val="942093"/>
                </a:solidFill>
              </a:rPr>
              <a:t>Beam Delivery and MDI design considerations for HALHF, for HALHF upgrades, and for advanced colliders</a:t>
            </a:r>
            <a:endParaRPr lang="en-US" sz="3200" b="0" i="1" dirty="0">
              <a:solidFill>
                <a:srgbClr val="942093"/>
              </a:solidFill>
            </a:endParaRPr>
          </a:p>
        </p:txBody>
      </p:sp>
      <p:sp>
        <p:nvSpPr>
          <p:cNvPr id="3" name="Subtitle 2"/>
          <p:cNvSpPr>
            <a:spLocks noGrp="1"/>
          </p:cNvSpPr>
          <p:nvPr>
            <p:ph type="subTitle" idx="1"/>
          </p:nvPr>
        </p:nvSpPr>
        <p:spPr>
          <a:xfrm>
            <a:off x="2068977" y="4856309"/>
            <a:ext cx="8054046" cy="1105554"/>
          </a:xfrm>
        </p:spPr>
        <p:txBody>
          <a:bodyPr>
            <a:normAutofit/>
          </a:bodyPr>
          <a:lstStyle/>
          <a:p>
            <a:pPr algn="ctr"/>
            <a:r>
              <a:rPr lang="en-US" sz="2400" b="1" dirty="0">
                <a:solidFill>
                  <a:schemeClr val="tx1"/>
                </a:solidFill>
              </a:rPr>
              <a:t>Andrei Seryi</a:t>
            </a:r>
          </a:p>
          <a:p>
            <a:pPr algn="ctr"/>
            <a:r>
              <a:rPr lang="en-US" sz="2400" b="1" dirty="0">
                <a:solidFill>
                  <a:srgbClr val="521B93"/>
                </a:solidFill>
              </a:rPr>
              <a:t>Jefferson Lab</a:t>
            </a:r>
          </a:p>
        </p:txBody>
      </p:sp>
      <p:sp>
        <p:nvSpPr>
          <p:cNvPr id="5" name="Text Placeholder 4"/>
          <p:cNvSpPr>
            <a:spLocks noGrp="1"/>
          </p:cNvSpPr>
          <p:nvPr>
            <p:ph type="body" sz="quarter" idx="14"/>
          </p:nvPr>
        </p:nvSpPr>
        <p:spPr>
          <a:xfrm>
            <a:off x="2322134" y="5600067"/>
            <a:ext cx="7326352" cy="981307"/>
          </a:xfrm>
        </p:spPr>
        <p:txBody>
          <a:bodyPr>
            <a:noAutofit/>
          </a:bodyPr>
          <a:lstStyle/>
          <a:p>
            <a:pPr algn="ctr"/>
            <a:endParaRPr lang="en-US" sz="1800" b="1" dirty="0">
              <a:solidFill>
                <a:schemeClr val="tx1"/>
              </a:solidFill>
            </a:endParaRPr>
          </a:p>
          <a:p>
            <a:pPr algn="ctr"/>
            <a:r>
              <a:rPr lang="en-US" sz="1800" b="1" dirty="0">
                <a:solidFill>
                  <a:schemeClr val="tx1"/>
                </a:solidFill>
              </a:rPr>
              <a:t>HALHF Workshop </a:t>
            </a:r>
          </a:p>
          <a:p>
            <a:pPr algn="ctr"/>
            <a:r>
              <a:rPr lang="en-US" sz="1800" b="1" dirty="0">
                <a:solidFill>
                  <a:schemeClr val="tx1"/>
                </a:solidFill>
              </a:rPr>
              <a:t>Erice, 2024</a:t>
            </a:r>
          </a:p>
        </p:txBody>
      </p:sp>
      <p:pic>
        <p:nvPicPr>
          <p:cNvPr id="6" name="Picture 5"/>
          <p:cNvPicPr>
            <a:picLocks noChangeAspect="1"/>
          </p:cNvPicPr>
          <p:nvPr/>
        </p:nvPicPr>
        <p:blipFill>
          <a:blip r:embed="rId2"/>
          <a:stretch>
            <a:fillRect/>
          </a:stretch>
        </p:blipFill>
        <p:spPr>
          <a:xfrm>
            <a:off x="6764" y="-7684"/>
            <a:ext cx="12177753" cy="3423048"/>
          </a:xfrm>
          <a:prstGeom prst="rect">
            <a:avLst/>
          </a:prstGeom>
        </p:spPr>
      </p:pic>
    </p:spTree>
    <p:extLst>
      <p:ext uri="{BB962C8B-B14F-4D97-AF65-F5344CB8AC3E}">
        <p14:creationId xmlns:p14="http://schemas.microsoft.com/office/powerpoint/2010/main" val="459193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lstStyle/>
          <a:p>
            <a:r>
              <a:rPr lang="en-US" dirty="0"/>
              <a:t>HALHF upgrade to round beam and advanced focusing – for discussion</a:t>
            </a:r>
          </a:p>
        </p:txBody>
      </p:sp>
      <p:sp>
        <p:nvSpPr>
          <p:cNvPr id="3" name="Content Placeholder 2">
            <a:extLst>
              <a:ext uri="{FF2B5EF4-FFF2-40B4-BE49-F238E27FC236}">
                <a16:creationId xmlns:a16="http://schemas.microsoft.com/office/drawing/2014/main" id="{184A5D6E-0A6A-8F4B-AA94-00EEF17F073D}"/>
              </a:ext>
            </a:extLst>
          </p:cNvPr>
          <p:cNvSpPr>
            <a:spLocks noGrp="1"/>
          </p:cNvSpPr>
          <p:nvPr>
            <p:ph idx="1"/>
          </p:nvPr>
        </p:nvSpPr>
        <p:spPr/>
        <p:txBody>
          <a:bodyPr/>
          <a:lstStyle/>
          <a:p>
            <a:r>
              <a:rPr lang="en-US" dirty="0"/>
              <a:t>For round beam with triplet focusing</a:t>
            </a:r>
          </a:p>
          <a:p>
            <a:pPr lvl="1"/>
            <a:r>
              <a:rPr lang="en-US" dirty="0"/>
              <a:t>Collimation depth, which for flat beam can be 10/100 (x/y) will change to around 10/10</a:t>
            </a:r>
          </a:p>
          <a:p>
            <a:pPr lvl="1"/>
            <a:r>
              <a:rPr lang="en-US" dirty="0"/>
              <a:t>Scaling of collimation with energy will probably not change, but watch for larger fraction of the tail to be collimated, larger jitter amplification factor, etc.</a:t>
            </a:r>
          </a:p>
          <a:p>
            <a:r>
              <a:rPr lang="en-US" dirty="0"/>
              <a:t>Plasma lens</a:t>
            </a:r>
          </a:p>
          <a:p>
            <a:pPr lvl="1"/>
            <a:r>
              <a:rPr lang="en-US" dirty="0"/>
              <a:t>If it can indeed be inserted close to IP, effectively reducing L*, and without inserting intolerable amount of material inside of detector (!!!), then</a:t>
            </a:r>
          </a:p>
          <a:p>
            <a:pPr lvl="1"/>
            <a:r>
              <a:rPr lang="en-US" dirty="0"/>
              <a:t>It can allow to dramatically decrease FF length and also the length of the collimation system</a:t>
            </a:r>
          </a:p>
          <a:p>
            <a:endParaRPr lang="en-US" dirty="0"/>
          </a:p>
          <a:p>
            <a:endParaRPr lang="en-US" dirty="0"/>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10</a:t>
            </a:fld>
            <a:endParaRPr lang="en-US" dirty="0"/>
          </a:p>
        </p:txBody>
      </p:sp>
    </p:spTree>
    <p:extLst>
      <p:ext uri="{BB962C8B-B14F-4D97-AF65-F5344CB8AC3E}">
        <p14:creationId xmlns:p14="http://schemas.microsoft.com/office/powerpoint/2010/main" val="364223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967045-3883-2044-AB81-87B08483EB30}"/>
              </a:ext>
            </a:extLst>
          </p:cNvPr>
          <p:cNvSpPr>
            <a:spLocks noGrp="1"/>
          </p:cNvSpPr>
          <p:nvPr>
            <p:ph type="title"/>
          </p:nvPr>
        </p:nvSpPr>
        <p:spPr/>
        <p:txBody>
          <a:bodyPr/>
          <a:lstStyle/>
          <a:p>
            <a:r>
              <a:rPr lang="en-US" dirty="0"/>
              <a:t>Backup slides</a:t>
            </a:r>
          </a:p>
        </p:txBody>
      </p:sp>
      <p:sp>
        <p:nvSpPr>
          <p:cNvPr id="3" name="Content Placeholder 2">
            <a:extLst>
              <a:ext uri="{FF2B5EF4-FFF2-40B4-BE49-F238E27FC236}">
                <a16:creationId xmlns:a16="http://schemas.microsoft.com/office/drawing/2014/main" id="{04C28DC2-614D-3743-B77A-032C6643804B}"/>
              </a:ext>
            </a:extLst>
          </p:cNvPr>
          <p:cNvSpPr>
            <a:spLocks noGrp="1"/>
          </p:cNvSpPr>
          <p:nvPr>
            <p:ph idx="1"/>
          </p:nvPr>
        </p:nvSpPr>
        <p:spPr/>
        <p:txBody>
          <a:bodyPr/>
          <a:lstStyle/>
          <a:p>
            <a:r>
              <a:rPr lang="en-US" dirty="0"/>
              <a:t>June AAC slides on general discussion of BDS for advanced colliders </a:t>
            </a:r>
          </a:p>
        </p:txBody>
      </p:sp>
      <p:sp>
        <p:nvSpPr>
          <p:cNvPr id="4" name="Footer Placeholder 3">
            <a:extLst>
              <a:ext uri="{FF2B5EF4-FFF2-40B4-BE49-F238E27FC236}">
                <a16:creationId xmlns:a16="http://schemas.microsoft.com/office/drawing/2014/main" id="{40B51F3F-CA92-5E4A-9F0A-2C39EDF056D8}"/>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ACDA431B-3093-234F-9904-2C8BE6C80D22}"/>
              </a:ext>
            </a:extLst>
          </p:cNvPr>
          <p:cNvSpPr>
            <a:spLocks noGrp="1"/>
          </p:cNvSpPr>
          <p:nvPr>
            <p:ph type="sldNum" sz="quarter" idx="12"/>
          </p:nvPr>
        </p:nvSpPr>
        <p:spPr/>
        <p:txBody>
          <a:bodyPr/>
          <a:lstStyle/>
          <a:p>
            <a:fld id="{07E1C93C-5050-FC42-8F10-D22D4F119D13}" type="slidenum">
              <a:rPr lang="en-US" smtClean="0"/>
              <a:pPr/>
              <a:t>11</a:t>
            </a:fld>
            <a:endParaRPr lang="en-US" dirty="0"/>
          </a:p>
        </p:txBody>
      </p:sp>
    </p:spTree>
    <p:extLst>
      <p:ext uri="{BB962C8B-B14F-4D97-AF65-F5344CB8AC3E}">
        <p14:creationId xmlns:p14="http://schemas.microsoft.com/office/powerpoint/2010/main" val="41755368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4CF1AE-9228-5443-A087-841836AE05D2}"/>
              </a:ext>
            </a:extLst>
          </p:cNvPr>
          <p:cNvSpPr>
            <a:spLocks noGrp="1"/>
          </p:cNvSpPr>
          <p:nvPr>
            <p:ph type="title"/>
          </p:nvPr>
        </p:nvSpPr>
        <p:spPr/>
        <p:txBody>
          <a:bodyPr/>
          <a:lstStyle/>
          <a:p>
            <a:r>
              <a:rPr lang="en-US" dirty="0"/>
              <a:t>To start and stimulate discussion</a:t>
            </a:r>
          </a:p>
        </p:txBody>
      </p:sp>
      <p:sp>
        <p:nvSpPr>
          <p:cNvPr id="3" name="Content Placeholder 2">
            <a:extLst>
              <a:ext uri="{FF2B5EF4-FFF2-40B4-BE49-F238E27FC236}">
                <a16:creationId xmlns:a16="http://schemas.microsoft.com/office/drawing/2014/main" id="{348022C9-5DB5-7C41-8088-71386E9E87C9}"/>
              </a:ext>
            </a:extLst>
          </p:cNvPr>
          <p:cNvSpPr>
            <a:spLocks noGrp="1"/>
          </p:cNvSpPr>
          <p:nvPr>
            <p:ph idx="1"/>
          </p:nvPr>
        </p:nvSpPr>
        <p:spPr>
          <a:xfrm>
            <a:off x="112088" y="911937"/>
            <a:ext cx="11969984" cy="5381694"/>
          </a:xfrm>
        </p:spPr>
        <p:txBody>
          <a:bodyPr>
            <a:normAutofit fontScale="92500" lnSpcReduction="10000"/>
          </a:bodyPr>
          <a:lstStyle/>
          <a:p>
            <a:r>
              <a:rPr lang="en-US" sz="3200" dirty="0"/>
              <a:t>Let’s review the design approaches for Beam Delivery and Machine Detector Interface for advanced colliders, starting from designs of classical colliders, and discussing what design assumptions need to be revisited and how, in order to arrive to an optimal design suitable for next generation concepts</a:t>
            </a:r>
          </a:p>
          <a:p>
            <a:r>
              <a:rPr lang="en-US" sz="3200" dirty="0"/>
              <a:t>Outline</a:t>
            </a:r>
          </a:p>
          <a:p>
            <a:pPr lvl="1"/>
            <a:r>
              <a:rPr lang="en-US" sz="3000" dirty="0"/>
              <a:t>Classical colliders BDS/MDI assumptions</a:t>
            </a:r>
          </a:p>
          <a:p>
            <a:pPr lvl="2"/>
            <a:r>
              <a:rPr lang="en-US" sz="2800" dirty="0"/>
              <a:t>Diagnostic session </a:t>
            </a:r>
          </a:p>
          <a:p>
            <a:pPr lvl="2"/>
            <a:r>
              <a:rPr lang="en-US" sz="2800" dirty="0"/>
              <a:t>Collimation section</a:t>
            </a:r>
          </a:p>
          <a:p>
            <a:pPr lvl="2"/>
            <a:r>
              <a:rPr lang="en-US" sz="2800" dirty="0"/>
              <a:t>Final focus system</a:t>
            </a:r>
          </a:p>
          <a:p>
            <a:pPr lvl="2"/>
            <a:r>
              <a:rPr lang="en-US" sz="2800" dirty="0"/>
              <a:t>Interaction region</a:t>
            </a:r>
          </a:p>
          <a:p>
            <a:pPr lvl="2"/>
            <a:r>
              <a:rPr lang="en-US" sz="2800" dirty="0"/>
              <a:t>Extraction system</a:t>
            </a:r>
          </a:p>
          <a:p>
            <a:pPr lvl="1"/>
            <a:r>
              <a:rPr lang="en-US" sz="3000" dirty="0"/>
              <a:t>What can be changes for advanced colliders</a:t>
            </a:r>
          </a:p>
          <a:p>
            <a:pPr lvl="1"/>
            <a:endParaRPr lang="en-US" sz="3000" dirty="0"/>
          </a:p>
          <a:p>
            <a:endParaRPr lang="en-US" sz="3200" dirty="0"/>
          </a:p>
        </p:txBody>
      </p:sp>
      <p:sp>
        <p:nvSpPr>
          <p:cNvPr id="4" name="Footer Placeholder 3">
            <a:extLst>
              <a:ext uri="{FF2B5EF4-FFF2-40B4-BE49-F238E27FC236}">
                <a16:creationId xmlns:a16="http://schemas.microsoft.com/office/drawing/2014/main" id="{7ED390F3-3E48-144E-9769-EA74BE074800}"/>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A1D1D0E0-6932-3C43-B510-23D88629DC28}"/>
              </a:ext>
            </a:extLst>
          </p:cNvPr>
          <p:cNvSpPr>
            <a:spLocks noGrp="1"/>
          </p:cNvSpPr>
          <p:nvPr>
            <p:ph type="sldNum" sz="quarter" idx="12"/>
          </p:nvPr>
        </p:nvSpPr>
        <p:spPr/>
        <p:txBody>
          <a:bodyPr/>
          <a:lstStyle/>
          <a:p>
            <a:fld id="{07E1C93C-5050-FC42-8F10-D22D4F119D13}" type="slidenum">
              <a:rPr lang="en-US" smtClean="0"/>
              <a:pPr/>
              <a:t>12</a:t>
            </a:fld>
            <a:endParaRPr lang="en-US" dirty="0"/>
          </a:p>
        </p:txBody>
      </p:sp>
      <p:sp>
        <p:nvSpPr>
          <p:cNvPr id="6" name="Rectangle 5">
            <a:extLst>
              <a:ext uri="{FF2B5EF4-FFF2-40B4-BE49-F238E27FC236}">
                <a16:creationId xmlns:a16="http://schemas.microsoft.com/office/drawing/2014/main" id="{BBC46CBD-EBAA-D040-8AB3-05150994D799}"/>
              </a:ext>
            </a:extLst>
          </p:cNvPr>
          <p:cNvSpPr/>
          <p:nvPr/>
        </p:nvSpPr>
        <p:spPr>
          <a:xfrm>
            <a:off x="8154649" y="3077002"/>
            <a:ext cx="3927423" cy="308983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a:t>Next - briefly review designs of BDS/MDI on the example of NLC or ILC BDS, discussing important assumptions, and indicating where we can and should revise the assumptions in order to design BDS system suitable for plasma-based advanced collider </a:t>
            </a:r>
          </a:p>
        </p:txBody>
      </p:sp>
    </p:spTree>
    <p:extLst>
      <p:ext uri="{BB962C8B-B14F-4D97-AF65-F5344CB8AC3E}">
        <p14:creationId xmlns:p14="http://schemas.microsoft.com/office/powerpoint/2010/main" val="7340306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80BA68-C53E-BB44-B45D-BCEFA20EFB84}"/>
              </a:ext>
            </a:extLst>
          </p:cNvPr>
          <p:cNvSpPr>
            <a:spLocks noGrp="1"/>
          </p:cNvSpPr>
          <p:nvPr>
            <p:ph type="title"/>
          </p:nvPr>
        </p:nvSpPr>
        <p:spPr/>
        <p:txBody>
          <a:bodyPr/>
          <a:lstStyle/>
          <a:p>
            <a:r>
              <a:rPr lang="en-US" dirty="0"/>
              <a:t>Linear collider Higgs factories and multi-</a:t>
            </a:r>
            <a:r>
              <a:rPr lang="en-US" dirty="0" err="1"/>
              <a:t>TeV</a:t>
            </a:r>
            <a:r>
              <a:rPr lang="en-US" dirty="0"/>
              <a:t> advanced linear colliders</a:t>
            </a:r>
          </a:p>
        </p:txBody>
      </p:sp>
      <p:sp>
        <p:nvSpPr>
          <p:cNvPr id="4" name="Footer Placeholder 3">
            <a:extLst>
              <a:ext uri="{FF2B5EF4-FFF2-40B4-BE49-F238E27FC236}">
                <a16:creationId xmlns:a16="http://schemas.microsoft.com/office/drawing/2014/main" id="{6B95C923-20EE-AF4D-AD77-5B94D32A0C8D}"/>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4C5B67A1-4C14-DD48-AF3C-2A67A86E367C}"/>
              </a:ext>
            </a:extLst>
          </p:cNvPr>
          <p:cNvSpPr>
            <a:spLocks noGrp="1"/>
          </p:cNvSpPr>
          <p:nvPr>
            <p:ph type="sldNum" sz="quarter" idx="12"/>
          </p:nvPr>
        </p:nvSpPr>
        <p:spPr/>
        <p:txBody>
          <a:bodyPr/>
          <a:lstStyle/>
          <a:p>
            <a:fld id="{07E1C93C-5050-FC42-8F10-D22D4F119D13}" type="slidenum">
              <a:rPr lang="en-US" smtClean="0"/>
              <a:pPr/>
              <a:t>13</a:t>
            </a:fld>
            <a:endParaRPr lang="en-US" dirty="0"/>
          </a:p>
        </p:txBody>
      </p:sp>
      <p:sp>
        <p:nvSpPr>
          <p:cNvPr id="14" name="TextBox 13">
            <a:extLst>
              <a:ext uri="{FF2B5EF4-FFF2-40B4-BE49-F238E27FC236}">
                <a16:creationId xmlns:a16="http://schemas.microsoft.com/office/drawing/2014/main" id="{788AA1C6-8628-AF4A-A6B2-FBB2C035237E}"/>
              </a:ext>
            </a:extLst>
          </p:cNvPr>
          <p:cNvSpPr txBox="1"/>
          <p:nvPr/>
        </p:nvSpPr>
        <p:spPr>
          <a:xfrm>
            <a:off x="10190342" y="2315274"/>
            <a:ext cx="1682320" cy="307777"/>
          </a:xfrm>
          <a:prstGeom prst="rect">
            <a:avLst/>
          </a:prstGeom>
          <a:noFill/>
        </p:spPr>
        <p:txBody>
          <a:bodyPr wrap="none" rtlCol="0">
            <a:spAutoFit/>
          </a:bodyPr>
          <a:lstStyle/>
          <a:p>
            <a:r>
              <a:rPr lang="en-US" sz="1400" i="1" dirty="0">
                <a:solidFill>
                  <a:schemeClr val="bg1"/>
                </a:solidFill>
              </a:rPr>
              <a:t>RF dipole crab cavity</a:t>
            </a:r>
          </a:p>
        </p:txBody>
      </p:sp>
      <p:grpSp>
        <p:nvGrpSpPr>
          <p:cNvPr id="7" name="Group 6">
            <a:extLst>
              <a:ext uri="{FF2B5EF4-FFF2-40B4-BE49-F238E27FC236}">
                <a16:creationId xmlns:a16="http://schemas.microsoft.com/office/drawing/2014/main" id="{5FB9B77F-5A66-CC4F-B78F-C0502CBEE62E}"/>
              </a:ext>
            </a:extLst>
          </p:cNvPr>
          <p:cNvGrpSpPr/>
          <p:nvPr/>
        </p:nvGrpSpPr>
        <p:grpSpPr>
          <a:xfrm>
            <a:off x="-29980" y="846023"/>
            <a:ext cx="3529341" cy="1162652"/>
            <a:chOff x="0" y="846023"/>
            <a:chExt cx="3529341" cy="1162652"/>
          </a:xfrm>
        </p:grpSpPr>
        <p:pic>
          <p:nvPicPr>
            <p:cNvPr id="38" name="図 5">
              <a:extLst>
                <a:ext uri="{FF2B5EF4-FFF2-40B4-BE49-F238E27FC236}">
                  <a16:creationId xmlns:a16="http://schemas.microsoft.com/office/drawing/2014/main" id="{23E02255-5BC1-8A47-BDBC-4D856248C09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846023"/>
              <a:ext cx="3529341" cy="1162652"/>
            </a:xfrm>
            <a:prstGeom prst="rect">
              <a:avLst/>
            </a:prstGeom>
            <a:noFill/>
          </p:spPr>
        </p:pic>
        <p:sp>
          <p:nvSpPr>
            <p:cNvPr id="3" name="TextBox 2">
              <a:extLst>
                <a:ext uri="{FF2B5EF4-FFF2-40B4-BE49-F238E27FC236}">
                  <a16:creationId xmlns:a16="http://schemas.microsoft.com/office/drawing/2014/main" id="{DD5657EE-AF72-3848-A074-C482FF9A1758}"/>
                </a:ext>
              </a:extLst>
            </p:cNvPr>
            <p:cNvSpPr txBox="1"/>
            <p:nvPr/>
          </p:nvSpPr>
          <p:spPr>
            <a:xfrm>
              <a:off x="2213125" y="1510137"/>
              <a:ext cx="461088" cy="369332"/>
            </a:xfrm>
            <a:prstGeom prst="rect">
              <a:avLst/>
            </a:prstGeom>
            <a:noFill/>
          </p:spPr>
          <p:txBody>
            <a:bodyPr wrap="none" rtlCol="0">
              <a:spAutoFit/>
            </a:bodyPr>
            <a:lstStyle/>
            <a:p>
              <a:r>
                <a:rPr lang="en-US" dirty="0"/>
                <a:t>ILC</a:t>
              </a:r>
            </a:p>
          </p:txBody>
        </p:sp>
      </p:grpSp>
      <p:grpSp>
        <p:nvGrpSpPr>
          <p:cNvPr id="52" name="Group 51">
            <a:extLst>
              <a:ext uri="{FF2B5EF4-FFF2-40B4-BE49-F238E27FC236}">
                <a16:creationId xmlns:a16="http://schemas.microsoft.com/office/drawing/2014/main" id="{DED43E95-7804-664F-BD96-AA4DA114DCB0}"/>
              </a:ext>
            </a:extLst>
          </p:cNvPr>
          <p:cNvGrpSpPr/>
          <p:nvPr/>
        </p:nvGrpSpPr>
        <p:grpSpPr>
          <a:xfrm>
            <a:off x="3828270" y="944981"/>
            <a:ext cx="5321508" cy="748088"/>
            <a:chOff x="4372484" y="840051"/>
            <a:chExt cx="5321508" cy="748088"/>
          </a:xfrm>
        </p:grpSpPr>
        <p:pic>
          <p:nvPicPr>
            <p:cNvPr id="8" name="Picture 7">
              <a:extLst>
                <a:ext uri="{FF2B5EF4-FFF2-40B4-BE49-F238E27FC236}">
                  <a16:creationId xmlns:a16="http://schemas.microsoft.com/office/drawing/2014/main" id="{B5B794FE-9398-754A-A824-BD7BCDEE61E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372484" y="840051"/>
              <a:ext cx="5321508" cy="748088"/>
            </a:xfrm>
            <a:prstGeom prst="rect">
              <a:avLst/>
            </a:prstGeom>
          </p:spPr>
        </p:pic>
        <p:sp>
          <p:nvSpPr>
            <p:cNvPr id="51" name="TextBox 50">
              <a:extLst>
                <a:ext uri="{FF2B5EF4-FFF2-40B4-BE49-F238E27FC236}">
                  <a16:creationId xmlns:a16="http://schemas.microsoft.com/office/drawing/2014/main" id="{B6A7BE36-25DA-E741-A00A-A2D112AF9473}"/>
                </a:ext>
              </a:extLst>
            </p:cNvPr>
            <p:cNvSpPr txBox="1"/>
            <p:nvPr/>
          </p:nvSpPr>
          <p:spPr>
            <a:xfrm>
              <a:off x="5531912" y="1173367"/>
              <a:ext cx="425116" cy="369332"/>
            </a:xfrm>
            <a:prstGeom prst="rect">
              <a:avLst/>
            </a:prstGeom>
            <a:noFill/>
          </p:spPr>
          <p:txBody>
            <a:bodyPr wrap="none" rtlCol="0">
              <a:spAutoFit/>
            </a:bodyPr>
            <a:lstStyle/>
            <a:p>
              <a:r>
                <a:rPr lang="en-US" dirty="0"/>
                <a:t>C3</a:t>
              </a:r>
            </a:p>
          </p:txBody>
        </p:sp>
      </p:grpSp>
      <p:grpSp>
        <p:nvGrpSpPr>
          <p:cNvPr id="55" name="Group 54">
            <a:extLst>
              <a:ext uri="{FF2B5EF4-FFF2-40B4-BE49-F238E27FC236}">
                <a16:creationId xmlns:a16="http://schemas.microsoft.com/office/drawing/2014/main" id="{783075FE-1B53-1E47-9D44-65C3CC6DE340}"/>
              </a:ext>
            </a:extLst>
          </p:cNvPr>
          <p:cNvGrpSpPr/>
          <p:nvPr/>
        </p:nvGrpSpPr>
        <p:grpSpPr>
          <a:xfrm>
            <a:off x="2293769" y="1752136"/>
            <a:ext cx="3883940" cy="1473665"/>
            <a:chOff x="6891763" y="1722142"/>
            <a:chExt cx="3883940" cy="1473665"/>
          </a:xfrm>
        </p:grpSpPr>
        <p:pic>
          <p:nvPicPr>
            <p:cNvPr id="53" name="Picture 52">
              <a:extLst>
                <a:ext uri="{FF2B5EF4-FFF2-40B4-BE49-F238E27FC236}">
                  <a16:creationId xmlns:a16="http://schemas.microsoft.com/office/drawing/2014/main" id="{04E56E11-DFFE-9242-BD97-802CB3B98BAD}"/>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891763" y="1858610"/>
              <a:ext cx="3883940" cy="1337197"/>
            </a:xfrm>
            <a:prstGeom prst="rect">
              <a:avLst/>
            </a:prstGeom>
          </p:spPr>
        </p:pic>
        <p:sp>
          <p:nvSpPr>
            <p:cNvPr id="54" name="TextBox 53">
              <a:extLst>
                <a:ext uri="{FF2B5EF4-FFF2-40B4-BE49-F238E27FC236}">
                  <a16:creationId xmlns:a16="http://schemas.microsoft.com/office/drawing/2014/main" id="{D7B8BB5E-4C51-E04A-BFC7-613DCA9D5068}"/>
                </a:ext>
              </a:extLst>
            </p:cNvPr>
            <p:cNvSpPr txBox="1"/>
            <p:nvPr/>
          </p:nvSpPr>
          <p:spPr>
            <a:xfrm>
              <a:off x="7267532" y="1722142"/>
              <a:ext cx="640625" cy="369332"/>
            </a:xfrm>
            <a:prstGeom prst="rect">
              <a:avLst/>
            </a:prstGeom>
            <a:noFill/>
          </p:spPr>
          <p:txBody>
            <a:bodyPr wrap="none" rtlCol="0">
              <a:spAutoFit/>
            </a:bodyPr>
            <a:lstStyle/>
            <a:p>
              <a:r>
                <a:rPr lang="en-US" dirty="0"/>
                <a:t>ERLC</a:t>
              </a:r>
            </a:p>
          </p:txBody>
        </p:sp>
      </p:grpSp>
      <p:grpSp>
        <p:nvGrpSpPr>
          <p:cNvPr id="15" name="Group 14">
            <a:extLst>
              <a:ext uri="{FF2B5EF4-FFF2-40B4-BE49-F238E27FC236}">
                <a16:creationId xmlns:a16="http://schemas.microsoft.com/office/drawing/2014/main" id="{4DE737F1-35C5-3041-A361-AD03EF0147A7}"/>
              </a:ext>
            </a:extLst>
          </p:cNvPr>
          <p:cNvGrpSpPr/>
          <p:nvPr/>
        </p:nvGrpSpPr>
        <p:grpSpPr>
          <a:xfrm>
            <a:off x="6763640" y="1561502"/>
            <a:ext cx="5403227" cy="907660"/>
            <a:chOff x="6735410" y="1573120"/>
            <a:chExt cx="5403227" cy="907660"/>
          </a:xfrm>
        </p:grpSpPr>
        <p:grpSp>
          <p:nvGrpSpPr>
            <p:cNvPr id="13" name="Group 12">
              <a:extLst>
                <a:ext uri="{FF2B5EF4-FFF2-40B4-BE49-F238E27FC236}">
                  <a16:creationId xmlns:a16="http://schemas.microsoft.com/office/drawing/2014/main" id="{B60EF58D-3A85-764C-ACB2-B961C7C37BAE}"/>
                </a:ext>
              </a:extLst>
            </p:cNvPr>
            <p:cNvGrpSpPr/>
            <p:nvPr/>
          </p:nvGrpSpPr>
          <p:grpSpPr>
            <a:xfrm>
              <a:off x="6735410" y="1573120"/>
              <a:ext cx="5403227" cy="907660"/>
              <a:chOff x="6735410" y="1573120"/>
              <a:chExt cx="5403227" cy="907660"/>
            </a:xfrm>
          </p:grpSpPr>
          <p:pic>
            <p:nvPicPr>
              <p:cNvPr id="9" name="Picture 8">
                <a:extLst>
                  <a:ext uri="{FF2B5EF4-FFF2-40B4-BE49-F238E27FC236}">
                    <a16:creationId xmlns:a16="http://schemas.microsoft.com/office/drawing/2014/main" id="{ED3DB763-9783-EB40-9ABD-C4EC42C3DB84}"/>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735410" y="1647629"/>
                <a:ext cx="5403227" cy="833151"/>
              </a:xfrm>
              <a:prstGeom prst="rect">
                <a:avLst/>
              </a:prstGeom>
            </p:spPr>
          </p:pic>
          <p:sp>
            <p:nvSpPr>
              <p:cNvPr id="12" name="TextBox 11">
                <a:extLst>
                  <a:ext uri="{FF2B5EF4-FFF2-40B4-BE49-F238E27FC236}">
                    <a16:creationId xmlns:a16="http://schemas.microsoft.com/office/drawing/2014/main" id="{57CCFCD5-A722-A24D-97B9-F44DB0C1BB49}"/>
                  </a:ext>
                </a:extLst>
              </p:cNvPr>
              <p:cNvSpPr txBox="1"/>
              <p:nvPr/>
            </p:nvSpPr>
            <p:spPr>
              <a:xfrm>
                <a:off x="9220555" y="1573120"/>
                <a:ext cx="809837" cy="369332"/>
              </a:xfrm>
              <a:prstGeom prst="rect">
                <a:avLst/>
              </a:prstGeom>
              <a:noFill/>
            </p:spPr>
            <p:txBody>
              <a:bodyPr wrap="none" rtlCol="0">
                <a:spAutoFit/>
              </a:bodyPr>
              <a:lstStyle/>
              <a:p>
                <a:r>
                  <a:rPr lang="en-US" dirty="0"/>
                  <a:t>HALHF</a:t>
                </a:r>
              </a:p>
            </p:txBody>
          </p:sp>
        </p:grpSp>
        <p:sp>
          <p:nvSpPr>
            <p:cNvPr id="24" name="Rectangle 23">
              <a:extLst>
                <a:ext uri="{FF2B5EF4-FFF2-40B4-BE49-F238E27FC236}">
                  <a16:creationId xmlns:a16="http://schemas.microsoft.com/office/drawing/2014/main" id="{E098BF31-97B4-A74F-B619-961EBF0092B6}"/>
                </a:ext>
              </a:extLst>
            </p:cNvPr>
            <p:cNvSpPr/>
            <p:nvPr/>
          </p:nvSpPr>
          <p:spPr>
            <a:xfrm>
              <a:off x="10020107" y="1639987"/>
              <a:ext cx="955711" cy="230832"/>
            </a:xfrm>
            <a:prstGeom prst="rect">
              <a:avLst/>
            </a:prstGeom>
          </p:spPr>
          <p:txBody>
            <a:bodyPr wrap="none">
              <a:spAutoFit/>
            </a:bodyPr>
            <a:lstStyle/>
            <a:p>
              <a:r>
                <a:rPr lang="en-US" sz="900" dirty="0"/>
                <a:t>See slides below</a:t>
              </a:r>
            </a:p>
          </p:txBody>
        </p:sp>
        <p:sp>
          <p:nvSpPr>
            <p:cNvPr id="25" name="Rectangle 24">
              <a:extLst>
                <a:ext uri="{FF2B5EF4-FFF2-40B4-BE49-F238E27FC236}">
                  <a16:creationId xmlns:a16="http://schemas.microsoft.com/office/drawing/2014/main" id="{CA1D6854-0750-1645-9DA5-D02D92134279}"/>
                </a:ext>
              </a:extLst>
            </p:cNvPr>
            <p:cNvSpPr/>
            <p:nvPr/>
          </p:nvSpPr>
          <p:spPr>
            <a:xfrm>
              <a:off x="8362697" y="2094009"/>
              <a:ext cx="2169184" cy="230832"/>
            </a:xfrm>
            <a:prstGeom prst="rect">
              <a:avLst/>
            </a:prstGeom>
          </p:spPr>
          <p:txBody>
            <a:bodyPr wrap="none">
              <a:spAutoFit/>
            </a:bodyPr>
            <a:lstStyle/>
            <a:p>
              <a:r>
                <a:rPr lang="en-US" sz="900" dirty="0"/>
                <a:t>B Foster et al 2023 New J. Phys. 25 093037</a:t>
              </a:r>
            </a:p>
          </p:txBody>
        </p:sp>
      </p:grpSp>
      <p:pic>
        <p:nvPicPr>
          <p:cNvPr id="32" name="Picture 31">
            <a:extLst>
              <a:ext uri="{FF2B5EF4-FFF2-40B4-BE49-F238E27FC236}">
                <a16:creationId xmlns:a16="http://schemas.microsoft.com/office/drawing/2014/main" id="{42496CA1-B920-954D-AE50-DB88820D1D57}"/>
              </a:ext>
            </a:extLst>
          </p:cNvPr>
          <p:cNvPicPr>
            <a:picLocks noChangeAspect="1"/>
          </p:cNvPicPr>
          <p:nvPr/>
        </p:nvPicPr>
        <p:blipFill>
          <a:blip r:embed="rId6"/>
          <a:stretch>
            <a:fillRect/>
          </a:stretch>
        </p:blipFill>
        <p:spPr>
          <a:xfrm>
            <a:off x="6408118" y="2452694"/>
            <a:ext cx="5865510" cy="2459237"/>
          </a:xfrm>
          <a:prstGeom prst="rect">
            <a:avLst/>
          </a:prstGeom>
        </p:spPr>
      </p:pic>
      <p:pic>
        <p:nvPicPr>
          <p:cNvPr id="33" name="Picture 32">
            <a:extLst>
              <a:ext uri="{FF2B5EF4-FFF2-40B4-BE49-F238E27FC236}">
                <a16:creationId xmlns:a16="http://schemas.microsoft.com/office/drawing/2014/main" id="{51699ED7-20A6-5643-B230-A4A3570866DB}"/>
              </a:ext>
            </a:extLst>
          </p:cNvPr>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100783" y="3237877"/>
            <a:ext cx="6204081" cy="3239662"/>
          </a:xfrm>
          <a:prstGeom prst="rect">
            <a:avLst/>
          </a:prstGeom>
        </p:spPr>
      </p:pic>
      <p:sp>
        <p:nvSpPr>
          <p:cNvPr id="35" name="TextBox 34">
            <a:extLst>
              <a:ext uri="{FF2B5EF4-FFF2-40B4-BE49-F238E27FC236}">
                <a16:creationId xmlns:a16="http://schemas.microsoft.com/office/drawing/2014/main" id="{74D391CD-6E20-D34A-A58A-4C8B6AEF8214}"/>
              </a:ext>
            </a:extLst>
          </p:cNvPr>
          <p:cNvSpPr txBox="1"/>
          <p:nvPr/>
        </p:nvSpPr>
        <p:spPr>
          <a:xfrm>
            <a:off x="6406091" y="3739384"/>
            <a:ext cx="1712227" cy="923330"/>
          </a:xfrm>
          <a:prstGeom prst="rect">
            <a:avLst/>
          </a:prstGeom>
          <a:noFill/>
        </p:spPr>
        <p:txBody>
          <a:bodyPr wrap="square" rtlCol="0">
            <a:spAutoFit/>
          </a:bodyPr>
          <a:lstStyle/>
          <a:p>
            <a:pPr algn="r"/>
            <a:r>
              <a:rPr lang="en-US" dirty="0">
                <a:solidFill>
                  <a:srgbClr val="C00000"/>
                </a:solidFill>
                <a:latin typeface="Arial Narrow" panose="020B0604020202020204" pitchFamily="34" charset="0"/>
                <a:cs typeface="Arial Narrow" panose="020B0604020202020204" pitchFamily="34" charset="0"/>
              </a:rPr>
              <a:t>Laser-driven plasma wakefield collider</a:t>
            </a:r>
          </a:p>
        </p:txBody>
      </p:sp>
      <p:sp>
        <p:nvSpPr>
          <p:cNvPr id="36" name="TextBox 35">
            <a:extLst>
              <a:ext uri="{FF2B5EF4-FFF2-40B4-BE49-F238E27FC236}">
                <a16:creationId xmlns:a16="http://schemas.microsoft.com/office/drawing/2014/main" id="{02F14993-CF56-9F48-8A63-8731454E81A3}"/>
              </a:ext>
            </a:extLst>
          </p:cNvPr>
          <p:cNvSpPr txBox="1"/>
          <p:nvPr/>
        </p:nvSpPr>
        <p:spPr>
          <a:xfrm>
            <a:off x="-1" y="5530555"/>
            <a:ext cx="2147836" cy="646331"/>
          </a:xfrm>
          <a:prstGeom prst="rect">
            <a:avLst/>
          </a:prstGeom>
          <a:noFill/>
        </p:spPr>
        <p:txBody>
          <a:bodyPr wrap="square" rtlCol="0">
            <a:spAutoFit/>
          </a:bodyPr>
          <a:lstStyle/>
          <a:p>
            <a:pPr algn="r"/>
            <a:r>
              <a:rPr lang="en-US" dirty="0">
                <a:solidFill>
                  <a:srgbClr val="C00000"/>
                </a:solidFill>
                <a:latin typeface="Arial Narrow" panose="020B0604020202020204" pitchFamily="34" charset="0"/>
                <a:cs typeface="Arial Narrow" panose="020B0604020202020204" pitchFamily="34" charset="0"/>
              </a:rPr>
              <a:t>Beam-driven plasma wakefield collider</a:t>
            </a:r>
          </a:p>
        </p:txBody>
      </p:sp>
      <p:sp>
        <p:nvSpPr>
          <p:cNvPr id="37" name="Rectangle 36">
            <a:extLst>
              <a:ext uri="{FF2B5EF4-FFF2-40B4-BE49-F238E27FC236}">
                <a16:creationId xmlns:a16="http://schemas.microsoft.com/office/drawing/2014/main" id="{A569F1FF-7F0F-6546-9AE4-9795FA694302}"/>
              </a:ext>
            </a:extLst>
          </p:cNvPr>
          <p:cNvSpPr/>
          <p:nvPr/>
        </p:nvSpPr>
        <p:spPr>
          <a:xfrm>
            <a:off x="6763640" y="4932731"/>
            <a:ext cx="5403227" cy="154480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a:t>Many of these designs took BDS from ILC (directly or with scaling) as a “black box”. Our goals for this talk to open the hood of BDS and discuss requirements of sub-systems, to eventually come up with a tailored design</a:t>
            </a:r>
          </a:p>
        </p:txBody>
      </p:sp>
    </p:spTree>
    <p:extLst>
      <p:ext uri="{BB962C8B-B14F-4D97-AF65-F5344CB8AC3E}">
        <p14:creationId xmlns:p14="http://schemas.microsoft.com/office/powerpoint/2010/main" val="30377166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CA787-C6F6-1A42-B62E-A1B797A2EE93}"/>
              </a:ext>
            </a:extLst>
          </p:cNvPr>
          <p:cNvSpPr>
            <a:spLocks noGrp="1"/>
          </p:cNvSpPr>
          <p:nvPr>
            <p:ph type="title"/>
          </p:nvPr>
        </p:nvSpPr>
        <p:spPr/>
        <p:txBody>
          <a:bodyPr/>
          <a:lstStyle/>
          <a:p>
            <a:r>
              <a:rPr lang="en-US" dirty="0"/>
              <a:t>ILC Beam Delivery System and BDS tasks</a:t>
            </a:r>
          </a:p>
        </p:txBody>
      </p:sp>
      <p:sp>
        <p:nvSpPr>
          <p:cNvPr id="4" name="Footer Placeholder 3">
            <a:extLst>
              <a:ext uri="{FF2B5EF4-FFF2-40B4-BE49-F238E27FC236}">
                <a16:creationId xmlns:a16="http://schemas.microsoft.com/office/drawing/2014/main" id="{3D77E805-609A-3F44-A3D3-576340E02C33}"/>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E56E323B-58B1-3249-9408-0E7B3974B85C}"/>
              </a:ext>
            </a:extLst>
          </p:cNvPr>
          <p:cNvSpPr>
            <a:spLocks noGrp="1"/>
          </p:cNvSpPr>
          <p:nvPr>
            <p:ph type="sldNum" sz="quarter" idx="12"/>
          </p:nvPr>
        </p:nvSpPr>
        <p:spPr/>
        <p:txBody>
          <a:bodyPr/>
          <a:lstStyle/>
          <a:p>
            <a:fld id="{07E1C93C-5050-FC42-8F10-D22D4F119D13}" type="slidenum">
              <a:rPr lang="en-US" smtClean="0"/>
              <a:pPr/>
              <a:t>14</a:t>
            </a:fld>
            <a:endParaRPr lang="en-US" dirty="0"/>
          </a:p>
        </p:txBody>
      </p:sp>
      <p:grpSp>
        <p:nvGrpSpPr>
          <p:cNvPr id="14" name="Group 11">
            <a:extLst>
              <a:ext uri="{FF2B5EF4-FFF2-40B4-BE49-F238E27FC236}">
                <a16:creationId xmlns:a16="http://schemas.microsoft.com/office/drawing/2014/main" id="{358C5009-9AC0-6F47-ACF9-1AB44AF35E2F}"/>
              </a:ext>
            </a:extLst>
          </p:cNvPr>
          <p:cNvGrpSpPr>
            <a:grpSpLocks/>
          </p:cNvGrpSpPr>
          <p:nvPr/>
        </p:nvGrpSpPr>
        <p:grpSpPr bwMode="auto">
          <a:xfrm>
            <a:off x="2203554" y="780914"/>
            <a:ext cx="8858512" cy="3113874"/>
            <a:chOff x="-1" y="864"/>
            <a:chExt cx="5716" cy="1794"/>
          </a:xfrm>
        </p:grpSpPr>
        <p:pic>
          <p:nvPicPr>
            <p:cNvPr id="15" name="Picture 8">
              <a:extLst>
                <a:ext uri="{FF2B5EF4-FFF2-40B4-BE49-F238E27FC236}">
                  <a16:creationId xmlns:a16="http://schemas.microsoft.com/office/drawing/2014/main" id="{BD75A885-D1AC-4940-AC0A-77156652880D}"/>
                </a:ext>
              </a:extLst>
            </p:cNvPr>
            <p:cNvPicPr>
              <a:picLocks noChangeAspect="1" noChangeArrowheads="1"/>
            </p:cNvPicPr>
            <p:nvPr/>
          </p:nvPicPr>
          <p:blipFill>
            <a:blip r:embed="rId2" cstate="screen"/>
            <a:srcRect r="13927"/>
            <a:stretch>
              <a:fillRect/>
            </a:stretch>
          </p:blipFill>
          <p:spPr bwMode="auto">
            <a:xfrm>
              <a:off x="2928" y="864"/>
              <a:ext cx="2787" cy="1480"/>
            </a:xfrm>
            <a:prstGeom prst="rect">
              <a:avLst/>
            </a:prstGeom>
            <a:noFill/>
            <a:ln w="9525">
              <a:noFill/>
              <a:miter lim="800000"/>
              <a:headEnd/>
              <a:tailEnd/>
            </a:ln>
          </p:spPr>
        </p:pic>
        <p:pic>
          <p:nvPicPr>
            <p:cNvPr id="16" name="Picture 10">
              <a:extLst>
                <a:ext uri="{FF2B5EF4-FFF2-40B4-BE49-F238E27FC236}">
                  <a16:creationId xmlns:a16="http://schemas.microsoft.com/office/drawing/2014/main" id="{7673AB42-D872-EB48-8199-45731F1FBB8F}"/>
                </a:ext>
              </a:extLst>
            </p:cNvPr>
            <p:cNvPicPr>
              <a:picLocks noChangeAspect="1" noChangeArrowheads="1"/>
            </p:cNvPicPr>
            <p:nvPr/>
          </p:nvPicPr>
          <p:blipFill>
            <a:blip r:embed="rId3" cstate="screen"/>
            <a:srcRect l="3485"/>
            <a:stretch>
              <a:fillRect/>
            </a:stretch>
          </p:blipFill>
          <p:spPr bwMode="auto">
            <a:xfrm>
              <a:off x="-1" y="872"/>
              <a:ext cx="2931" cy="1786"/>
            </a:xfrm>
            <a:prstGeom prst="rect">
              <a:avLst/>
            </a:prstGeom>
            <a:noFill/>
            <a:ln w="9525">
              <a:noFill/>
              <a:miter lim="800000"/>
              <a:headEnd/>
              <a:tailEnd/>
            </a:ln>
          </p:spPr>
        </p:pic>
      </p:grpSp>
      <p:sp>
        <p:nvSpPr>
          <p:cNvPr id="17" name="Text Box 12">
            <a:extLst>
              <a:ext uri="{FF2B5EF4-FFF2-40B4-BE49-F238E27FC236}">
                <a16:creationId xmlns:a16="http://schemas.microsoft.com/office/drawing/2014/main" id="{CBAD7B62-97D4-CC4E-80CC-FABB30B74ACD}"/>
              </a:ext>
            </a:extLst>
          </p:cNvPr>
          <p:cNvSpPr txBox="1">
            <a:spLocks noChangeArrowheads="1"/>
          </p:cNvSpPr>
          <p:nvPr/>
        </p:nvSpPr>
        <p:spPr bwMode="auto">
          <a:xfrm>
            <a:off x="9585953" y="2261645"/>
            <a:ext cx="2782486" cy="1323439"/>
          </a:xfrm>
          <a:prstGeom prst="rect">
            <a:avLst/>
          </a:prstGeom>
          <a:noFill/>
          <a:ln w="9525">
            <a:noFill/>
            <a:miter lim="800000"/>
            <a:headEnd/>
            <a:tailEnd/>
          </a:ln>
        </p:spPr>
        <p:txBody>
          <a:bodyPr wrap="square">
            <a:spAutoFit/>
          </a:bodyPr>
          <a:lstStyle/>
          <a:p>
            <a:pPr eaLnBrk="1" hangingPunct="1"/>
            <a:r>
              <a:rPr lang="en-US" sz="2000" dirty="0">
                <a:solidFill>
                  <a:srgbClr val="FF0000"/>
                </a:solidFill>
                <a:latin typeface="Comic Sans MS" pitchFamily="66" charset="0"/>
              </a:rPr>
              <a:t>Beam Delivery System (BDS)</a:t>
            </a:r>
          </a:p>
          <a:p>
            <a:pPr eaLnBrk="1" hangingPunct="1"/>
            <a:r>
              <a:rPr lang="en-US" sz="2000" dirty="0">
                <a:solidFill>
                  <a:srgbClr val="FF0000"/>
                </a:solidFill>
                <a:latin typeface="Comic Sans MS" pitchFamily="66" charset="0"/>
              </a:rPr>
              <a:t>It includes FF, and many other systems</a:t>
            </a:r>
          </a:p>
        </p:txBody>
      </p:sp>
      <p:sp>
        <p:nvSpPr>
          <p:cNvPr id="18" name="Line 13">
            <a:extLst>
              <a:ext uri="{FF2B5EF4-FFF2-40B4-BE49-F238E27FC236}">
                <a16:creationId xmlns:a16="http://schemas.microsoft.com/office/drawing/2014/main" id="{783149DD-21D4-0742-9E34-C75B57178A3E}"/>
              </a:ext>
            </a:extLst>
          </p:cNvPr>
          <p:cNvSpPr>
            <a:spLocks noChangeShapeType="1"/>
          </p:cNvSpPr>
          <p:nvPr/>
        </p:nvSpPr>
        <p:spPr bwMode="auto">
          <a:xfrm>
            <a:off x="7288886" y="2201440"/>
            <a:ext cx="2334258" cy="1044992"/>
          </a:xfrm>
          <a:prstGeom prst="line">
            <a:avLst/>
          </a:prstGeom>
          <a:noFill/>
          <a:ln w="28575">
            <a:solidFill>
              <a:srgbClr val="FF0000"/>
            </a:solidFill>
            <a:round/>
            <a:headEnd type="triangle" w="med" len="med"/>
            <a:tailEnd/>
          </a:ln>
        </p:spPr>
        <p:txBody>
          <a:bodyPr/>
          <a:lstStyle/>
          <a:p>
            <a:endParaRPr lang="en-GB"/>
          </a:p>
        </p:txBody>
      </p:sp>
      <p:sp>
        <p:nvSpPr>
          <p:cNvPr id="19" name="Line 14">
            <a:extLst>
              <a:ext uri="{FF2B5EF4-FFF2-40B4-BE49-F238E27FC236}">
                <a16:creationId xmlns:a16="http://schemas.microsoft.com/office/drawing/2014/main" id="{F107AC7E-8780-A044-B99C-232AEBC2A712}"/>
              </a:ext>
            </a:extLst>
          </p:cNvPr>
          <p:cNvSpPr>
            <a:spLocks noChangeShapeType="1"/>
          </p:cNvSpPr>
          <p:nvPr/>
        </p:nvSpPr>
        <p:spPr bwMode="auto">
          <a:xfrm>
            <a:off x="8611952" y="1876445"/>
            <a:ext cx="1039992" cy="1331810"/>
          </a:xfrm>
          <a:prstGeom prst="line">
            <a:avLst/>
          </a:prstGeom>
          <a:noFill/>
          <a:ln w="28575">
            <a:solidFill>
              <a:srgbClr val="FF0000"/>
            </a:solidFill>
            <a:round/>
            <a:headEnd type="triangle" w="med" len="med"/>
            <a:tailEnd/>
          </a:ln>
        </p:spPr>
        <p:txBody>
          <a:bodyPr/>
          <a:lstStyle/>
          <a:p>
            <a:endParaRPr lang="en-GB" dirty="0"/>
          </a:p>
        </p:txBody>
      </p:sp>
      <p:sp>
        <p:nvSpPr>
          <p:cNvPr id="20" name="Content Placeholder 2">
            <a:extLst>
              <a:ext uri="{FF2B5EF4-FFF2-40B4-BE49-F238E27FC236}">
                <a16:creationId xmlns:a16="http://schemas.microsoft.com/office/drawing/2014/main" id="{4966E25C-A632-C144-AC32-3D560E612D12}"/>
              </a:ext>
            </a:extLst>
          </p:cNvPr>
          <p:cNvSpPr>
            <a:spLocks noGrp="1"/>
          </p:cNvSpPr>
          <p:nvPr>
            <p:ph idx="1"/>
          </p:nvPr>
        </p:nvSpPr>
        <p:spPr>
          <a:xfrm>
            <a:off x="179883" y="3894788"/>
            <a:ext cx="12012118" cy="2273047"/>
          </a:xfrm>
        </p:spPr>
        <p:txBody>
          <a:bodyPr>
            <a:normAutofit/>
          </a:bodyPr>
          <a:lstStyle/>
          <a:p>
            <a:r>
              <a:rPr lang="en-US" sz="2000" dirty="0"/>
              <a:t>Measure the linac beam and match it into the final focus</a:t>
            </a:r>
          </a:p>
          <a:p>
            <a:r>
              <a:rPr lang="en-US" sz="2000" dirty="0"/>
              <a:t>Remove large amplitude particles (beam-halo) from the linac to minimize  background in the detectors</a:t>
            </a:r>
          </a:p>
          <a:p>
            <a:r>
              <a:rPr lang="en-US" sz="2000" dirty="0"/>
              <a:t>Measure and monitor key physics parameters (energy and polarization before and after collisions)</a:t>
            </a:r>
          </a:p>
          <a:p>
            <a:r>
              <a:rPr lang="en-US" sz="2000" dirty="0"/>
              <a:t>Ensure that the extremely small beams collide optimally at the IP</a:t>
            </a:r>
          </a:p>
          <a:p>
            <a:r>
              <a:rPr lang="en-US" sz="2000" dirty="0"/>
              <a:t>Protect the beamline and detector against mis-steered beams from the main </a:t>
            </a:r>
            <a:r>
              <a:rPr lang="en-US" sz="2000" dirty="0" err="1"/>
              <a:t>linacs</a:t>
            </a:r>
            <a:r>
              <a:rPr lang="en-US" sz="2000" dirty="0"/>
              <a:t> and safely extract them to beam dump</a:t>
            </a:r>
          </a:p>
          <a:p>
            <a:endParaRPr lang="en-US" sz="2000" dirty="0"/>
          </a:p>
        </p:txBody>
      </p:sp>
    </p:spTree>
    <p:extLst>
      <p:ext uri="{BB962C8B-B14F-4D97-AF65-F5344CB8AC3E}">
        <p14:creationId xmlns:p14="http://schemas.microsoft.com/office/powerpoint/2010/main" val="853245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A934C-80FA-B347-9184-C65C4198F477}"/>
              </a:ext>
            </a:extLst>
          </p:cNvPr>
          <p:cNvSpPr>
            <a:spLocks noGrp="1"/>
          </p:cNvSpPr>
          <p:nvPr>
            <p:ph type="title"/>
          </p:nvPr>
        </p:nvSpPr>
        <p:spPr/>
        <p:txBody>
          <a:bodyPr/>
          <a:lstStyle/>
          <a:p>
            <a:r>
              <a:rPr lang="en-US" dirty="0"/>
              <a:t>Factors driving BDS design (classical collider, like ILC)</a:t>
            </a:r>
          </a:p>
        </p:txBody>
      </p:sp>
      <p:sp>
        <p:nvSpPr>
          <p:cNvPr id="4" name="Footer Placeholder 3">
            <a:extLst>
              <a:ext uri="{FF2B5EF4-FFF2-40B4-BE49-F238E27FC236}">
                <a16:creationId xmlns:a16="http://schemas.microsoft.com/office/drawing/2014/main" id="{43EF462F-1EDA-F64B-A3A5-5A100023C267}"/>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9B081619-AF01-9B41-8FB9-F4AF6FE715CF}"/>
              </a:ext>
            </a:extLst>
          </p:cNvPr>
          <p:cNvSpPr>
            <a:spLocks noGrp="1"/>
          </p:cNvSpPr>
          <p:nvPr>
            <p:ph type="sldNum" sz="quarter" idx="12"/>
          </p:nvPr>
        </p:nvSpPr>
        <p:spPr/>
        <p:txBody>
          <a:bodyPr/>
          <a:lstStyle/>
          <a:p>
            <a:fld id="{07E1C93C-5050-FC42-8F10-D22D4F119D13}" type="slidenum">
              <a:rPr lang="en-US" smtClean="0"/>
              <a:pPr/>
              <a:t>15</a:t>
            </a:fld>
            <a:endParaRPr lang="en-US" dirty="0"/>
          </a:p>
        </p:txBody>
      </p:sp>
      <p:sp>
        <p:nvSpPr>
          <p:cNvPr id="6" name="Rectangle 3">
            <a:extLst>
              <a:ext uri="{FF2B5EF4-FFF2-40B4-BE49-F238E27FC236}">
                <a16:creationId xmlns:a16="http://schemas.microsoft.com/office/drawing/2014/main" id="{BF1233EB-2EF3-B146-AB77-5E3721631D35}"/>
              </a:ext>
            </a:extLst>
          </p:cNvPr>
          <p:cNvSpPr txBox="1">
            <a:spLocks noChangeArrowheads="1"/>
          </p:cNvSpPr>
          <p:nvPr/>
        </p:nvSpPr>
        <p:spPr>
          <a:xfrm>
            <a:off x="905177" y="1207516"/>
            <a:ext cx="7599571" cy="51212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chemeClr val="tx1"/>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chemeClr val="tx1"/>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chemeClr val="tx1"/>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chemeClr val="tx1"/>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chemeClr val="tx1"/>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Final Doublet chromaticity</a:t>
            </a:r>
          </a:p>
          <a:p>
            <a:pPr lvl="1"/>
            <a:r>
              <a:rPr lang="en-US" sz="2400" dirty="0"/>
              <a:t>local compensation of chromaticity </a:t>
            </a:r>
          </a:p>
          <a:p>
            <a:r>
              <a:rPr lang="en-US" sz="2800" dirty="0"/>
              <a:t>Beam-beam effects</a:t>
            </a:r>
          </a:p>
          <a:p>
            <a:pPr lvl="1"/>
            <a:r>
              <a:rPr lang="en-US" sz="2400" dirty="0"/>
              <a:t>background, IR and extraction design</a:t>
            </a:r>
          </a:p>
          <a:p>
            <a:r>
              <a:rPr lang="en-US" sz="2800" dirty="0"/>
              <a:t>SR emittance growth in BDS bends</a:t>
            </a:r>
          </a:p>
          <a:p>
            <a:pPr lvl="1"/>
            <a:r>
              <a:rPr lang="en-US" sz="2400" dirty="0"/>
              <a:t>weak and long</a:t>
            </a:r>
          </a:p>
          <a:p>
            <a:r>
              <a:rPr lang="en-US" sz="2800" dirty="0"/>
              <a:t>Halo collimation </a:t>
            </a:r>
          </a:p>
          <a:p>
            <a:pPr lvl="1"/>
            <a:r>
              <a:rPr lang="en-US" sz="2400" dirty="0"/>
              <a:t>survivability of spoilers</a:t>
            </a:r>
          </a:p>
          <a:p>
            <a:r>
              <a:rPr lang="en-US" sz="2800" dirty="0"/>
              <a:t>Beam diagnostics</a:t>
            </a:r>
          </a:p>
          <a:p>
            <a:pPr lvl="1"/>
            <a:r>
              <a:rPr lang="en-US" sz="2400" dirty="0"/>
              <a:t>measurable size at laser wires</a:t>
            </a:r>
          </a:p>
          <a:p>
            <a:r>
              <a:rPr lang="en-US" sz="2800" dirty="0"/>
              <a:t>…</a:t>
            </a:r>
          </a:p>
        </p:txBody>
      </p:sp>
      <p:pic>
        <p:nvPicPr>
          <p:cNvPr id="7" name="Picture 4">
            <a:extLst>
              <a:ext uri="{FF2B5EF4-FFF2-40B4-BE49-F238E27FC236}">
                <a16:creationId xmlns:a16="http://schemas.microsoft.com/office/drawing/2014/main" id="{56B8EDA7-6D61-DA4F-9E84-AAED4D0742E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0729" y="899064"/>
            <a:ext cx="3078028" cy="157199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8" name="Picture 5" descr="0046">
            <a:extLst>
              <a:ext uri="{FF2B5EF4-FFF2-40B4-BE49-F238E27FC236}">
                <a16:creationId xmlns:a16="http://schemas.microsoft.com/office/drawing/2014/main" id="{991AE119-D177-B341-92E8-D56151C7A26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15181" t="5222" r="15491" b="3343"/>
          <a:stretch>
            <a:fillRect/>
          </a:stretch>
        </p:blipFill>
        <p:spPr bwMode="auto">
          <a:xfrm>
            <a:off x="7256439" y="1976750"/>
            <a:ext cx="1774290" cy="1755653"/>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6">
            <a:extLst>
              <a:ext uri="{FF2B5EF4-FFF2-40B4-BE49-F238E27FC236}">
                <a16:creationId xmlns:a16="http://schemas.microsoft.com/office/drawing/2014/main" id="{406F9BD1-D7FE-5746-A21E-1626BD162A7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32288" y="3561238"/>
            <a:ext cx="2021656" cy="16132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 name="Picture 7" descr="lwire">
            <a:extLst>
              <a:ext uri="{FF2B5EF4-FFF2-40B4-BE49-F238E27FC236}">
                <a16:creationId xmlns:a16="http://schemas.microsoft.com/office/drawing/2014/main" id="{A0E21541-2711-F745-9F2F-8D4AB616D7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1843" y="4975796"/>
            <a:ext cx="2162385" cy="1794479"/>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694435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0852CB-1F38-BF48-899B-4836317DE2FE}"/>
              </a:ext>
            </a:extLst>
          </p:cNvPr>
          <p:cNvSpPr>
            <a:spLocks noGrp="1"/>
          </p:cNvSpPr>
          <p:nvPr>
            <p:ph type="title"/>
          </p:nvPr>
        </p:nvSpPr>
        <p:spPr>
          <a:xfrm>
            <a:off x="179883" y="197041"/>
            <a:ext cx="11285837" cy="487490"/>
          </a:xfrm>
        </p:spPr>
        <p:txBody>
          <a:bodyPr/>
          <a:lstStyle/>
          <a:p>
            <a:r>
              <a:rPr lang="en-US" dirty="0"/>
              <a:t>ILC BDS sub-sections &amp; assumptions to be discussed</a:t>
            </a:r>
          </a:p>
        </p:txBody>
      </p:sp>
      <p:sp>
        <p:nvSpPr>
          <p:cNvPr id="4" name="Footer Placeholder 3">
            <a:extLst>
              <a:ext uri="{FF2B5EF4-FFF2-40B4-BE49-F238E27FC236}">
                <a16:creationId xmlns:a16="http://schemas.microsoft.com/office/drawing/2014/main" id="{F8EC1399-860E-4949-A7CE-C310357A0B20}"/>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B29EEBEF-0D03-ED44-895C-19AF3A6FD13A}"/>
              </a:ext>
            </a:extLst>
          </p:cNvPr>
          <p:cNvSpPr>
            <a:spLocks noGrp="1"/>
          </p:cNvSpPr>
          <p:nvPr>
            <p:ph type="sldNum" sz="quarter" idx="12"/>
          </p:nvPr>
        </p:nvSpPr>
        <p:spPr/>
        <p:txBody>
          <a:bodyPr/>
          <a:lstStyle/>
          <a:p>
            <a:fld id="{07E1C93C-5050-FC42-8F10-D22D4F119D13}" type="slidenum">
              <a:rPr lang="en-US" smtClean="0"/>
              <a:pPr/>
              <a:t>16</a:t>
            </a:fld>
            <a:endParaRPr lang="en-US" dirty="0"/>
          </a:p>
        </p:txBody>
      </p:sp>
      <p:pic>
        <p:nvPicPr>
          <p:cNvPr id="6" name="Picture 5">
            <a:extLst>
              <a:ext uri="{FF2B5EF4-FFF2-40B4-BE49-F238E27FC236}">
                <a16:creationId xmlns:a16="http://schemas.microsoft.com/office/drawing/2014/main" id="{7AEE0823-9E83-554E-9652-FD61B4BD7DF0}"/>
              </a:ext>
            </a:extLst>
          </p:cNvPr>
          <p:cNvPicPr>
            <a:picLocks noChangeAspect="1" noChangeArrowheads="1"/>
          </p:cNvPicPr>
          <p:nvPr/>
        </p:nvPicPr>
        <p:blipFill>
          <a:blip r:embed="rId2" cstate="screen"/>
          <a:srcRect t="11885"/>
          <a:stretch>
            <a:fillRect/>
          </a:stretch>
        </p:blipFill>
        <p:spPr bwMode="auto">
          <a:xfrm>
            <a:off x="71026" y="1055914"/>
            <a:ext cx="8686800" cy="5418138"/>
          </a:xfrm>
          <a:prstGeom prst="rect">
            <a:avLst/>
          </a:prstGeom>
          <a:noFill/>
          <a:ln w="9525">
            <a:noFill/>
            <a:miter lim="800000"/>
            <a:headEnd/>
            <a:tailEnd/>
          </a:ln>
        </p:spPr>
      </p:pic>
      <p:sp>
        <p:nvSpPr>
          <p:cNvPr id="7" name="Text Box 6">
            <a:extLst>
              <a:ext uri="{FF2B5EF4-FFF2-40B4-BE49-F238E27FC236}">
                <a16:creationId xmlns:a16="http://schemas.microsoft.com/office/drawing/2014/main" id="{10D37797-40CC-C542-8731-BD6E111AA4D1}"/>
              </a:ext>
            </a:extLst>
          </p:cNvPr>
          <p:cNvSpPr txBox="1">
            <a:spLocks noChangeArrowheads="1"/>
          </p:cNvSpPr>
          <p:nvPr/>
        </p:nvSpPr>
        <p:spPr bwMode="auto">
          <a:xfrm>
            <a:off x="7685358" y="3646714"/>
            <a:ext cx="1268412"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14mr IR</a:t>
            </a:r>
          </a:p>
        </p:txBody>
      </p:sp>
      <p:sp>
        <p:nvSpPr>
          <p:cNvPr id="8" name="Text Box 7">
            <a:extLst>
              <a:ext uri="{FF2B5EF4-FFF2-40B4-BE49-F238E27FC236}">
                <a16:creationId xmlns:a16="http://schemas.microsoft.com/office/drawing/2014/main" id="{61DEE107-2234-9E45-B9D3-B5F647F7729D}"/>
              </a:ext>
            </a:extLst>
          </p:cNvPr>
          <p:cNvSpPr txBox="1">
            <a:spLocks noChangeArrowheads="1"/>
          </p:cNvSpPr>
          <p:nvPr/>
        </p:nvSpPr>
        <p:spPr bwMode="auto">
          <a:xfrm>
            <a:off x="6439170" y="3037114"/>
            <a:ext cx="1760538"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Final Focus</a:t>
            </a:r>
          </a:p>
        </p:txBody>
      </p:sp>
      <p:sp>
        <p:nvSpPr>
          <p:cNvPr id="9" name="Text Box 8">
            <a:extLst>
              <a:ext uri="{FF2B5EF4-FFF2-40B4-BE49-F238E27FC236}">
                <a16:creationId xmlns:a16="http://schemas.microsoft.com/office/drawing/2014/main" id="{6E05E837-31AC-6147-90D8-CA6AF651F0D1}"/>
              </a:ext>
            </a:extLst>
          </p:cNvPr>
          <p:cNvSpPr txBox="1">
            <a:spLocks noChangeArrowheads="1"/>
          </p:cNvSpPr>
          <p:nvPr/>
        </p:nvSpPr>
        <p:spPr bwMode="auto">
          <a:xfrm>
            <a:off x="4762770" y="2808514"/>
            <a:ext cx="1795463"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E-collimator</a:t>
            </a:r>
          </a:p>
        </p:txBody>
      </p:sp>
      <p:sp>
        <p:nvSpPr>
          <p:cNvPr id="10" name="Text Box 9">
            <a:extLst>
              <a:ext uri="{FF2B5EF4-FFF2-40B4-BE49-F238E27FC236}">
                <a16:creationId xmlns:a16="http://schemas.microsoft.com/office/drawing/2014/main" id="{D2432261-161F-6C43-9A42-F93D15CE2CE9}"/>
              </a:ext>
            </a:extLst>
          </p:cNvPr>
          <p:cNvSpPr txBox="1">
            <a:spLocks noChangeArrowheads="1"/>
          </p:cNvSpPr>
          <p:nvPr/>
        </p:nvSpPr>
        <p:spPr bwMode="auto">
          <a:xfrm>
            <a:off x="3162570" y="2122714"/>
            <a:ext cx="1758950" cy="457200"/>
          </a:xfrm>
          <a:prstGeom prst="rect">
            <a:avLst/>
          </a:prstGeom>
          <a:noFill/>
          <a:ln w="9525">
            <a:noFill/>
            <a:miter lim="800000"/>
            <a:headEnd/>
            <a:tailEnd/>
          </a:ln>
        </p:spPr>
        <p:txBody>
          <a:bodyPr wrap="none">
            <a:spAutoFit/>
          </a:bodyPr>
          <a:lstStyle/>
          <a:p>
            <a:pPr fontAlgn="ctr"/>
            <a:r>
              <a:rPr lang="en-US" sz="2400">
                <a:solidFill>
                  <a:srgbClr val="008000"/>
                </a:solidFill>
                <a:latin typeface="Symbol" pitchFamily="18" charset="2"/>
              </a:rPr>
              <a:t>b</a:t>
            </a:r>
            <a:r>
              <a:rPr lang="en-US" sz="2400">
                <a:solidFill>
                  <a:srgbClr val="008000"/>
                </a:solidFill>
                <a:latin typeface="Arial" pitchFamily="34" charset="0"/>
              </a:rPr>
              <a:t>-collimator</a:t>
            </a:r>
          </a:p>
        </p:txBody>
      </p:sp>
      <p:sp>
        <p:nvSpPr>
          <p:cNvPr id="11" name="Text Box 10">
            <a:extLst>
              <a:ext uri="{FF2B5EF4-FFF2-40B4-BE49-F238E27FC236}">
                <a16:creationId xmlns:a16="http://schemas.microsoft.com/office/drawing/2014/main" id="{2849BCA3-6AC1-B940-A272-FC9D04943917}"/>
              </a:ext>
            </a:extLst>
          </p:cNvPr>
          <p:cNvSpPr txBox="1">
            <a:spLocks noChangeArrowheads="1"/>
          </p:cNvSpPr>
          <p:nvPr/>
        </p:nvSpPr>
        <p:spPr bwMode="auto">
          <a:xfrm>
            <a:off x="495570" y="1360714"/>
            <a:ext cx="1762125"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Diagnostics</a:t>
            </a:r>
          </a:p>
        </p:txBody>
      </p:sp>
      <p:sp>
        <p:nvSpPr>
          <p:cNvPr id="12" name="Text Box 11">
            <a:extLst>
              <a:ext uri="{FF2B5EF4-FFF2-40B4-BE49-F238E27FC236}">
                <a16:creationId xmlns:a16="http://schemas.microsoft.com/office/drawing/2014/main" id="{133316B2-C7F3-A748-A5CB-BADB0B6604CC}"/>
              </a:ext>
            </a:extLst>
          </p:cNvPr>
          <p:cNvSpPr txBox="1">
            <a:spLocks noChangeArrowheads="1"/>
          </p:cNvSpPr>
          <p:nvPr/>
        </p:nvSpPr>
        <p:spPr bwMode="auto">
          <a:xfrm>
            <a:off x="3391170" y="3799114"/>
            <a:ext cx="1447800" cy="822325"/>
          </a:xfrm>
          <a:prstGeom prst="rect">
            <a:avLst/>
          </a:prstGeom>
          <a:noFill/>
          <a:ln w="9525">
            <a:noFill/>
            <a:miter lim="800000"/>
            <a:headEnd/>
            <a:tailEnd/>
          </a:ln>
        </p:spPr>
        <p:txBody>
          <a:bodyPr>
            <a:spAutoFit/>
          </a:bodyPr>
          <a:lstStyle/>
          <a:p>
            <a:pPr fontAlgn="ctr"/>
            <a:r>
              <a:rPr lang="en-US" sz="2400">
                <a:solidFill>
                  <a:srgbClr val="008000"/>
                </a:solidFill>
                <a:latin typeface="Arial" pitchFamily="34" charset="0"/>
              </a:rPr>
              <a:t>Tune-up dump</a:t>
            </a:r>
          </a:p>
        </p:txBody>
      </p:sp>
      <p:sp>
        <p:nvSpPr>
          <p:cNvPr id="13" name="Text Box 12">
            <a:extLst>
              <a:ext uri="{FF2B5EF4-FFF2-40B4-BE49-F238E27FC236}">
                <a16:creationId xmlns:a16="http://schemas.microsoft.com/office/drawing/2014/main" id="{22FFD5E3-E23A-234B-9ED0-A1299E83AB76}"/>
              </a:ext>
            </a:extLst>
          </p:cNvPr>
          <p:cNvSpPr txBox="1">
            <a:spLocks noChangeArrowheads="1"/>
          </p:cNvSpPr>
          <p:nvPr/>
        </p:nvSpPr>
        <p:spPr bwMode="auto">
          <a:xfrm>
            <a:off x="2400570" y="1284514"/>
            <a:ext cx="1082675" cy="1187450"/>
          </a:xfrm>
          <a:prstGeom prst="rect">
            <a:avLst/>
          </a:prstGeom>
          <a:noFill/>
          <a:ln w="9525">
            <a:noFill/>
            <a:miter lim="800000"/>
            <a:headEnd/>
            <a:tailEnd/>
          </a:ln>
        </p:spPr>
        <p:txBody>
          <a:bodyPr>
            <a:spAutoFit/>
          </a:bodyPr>
          <a:lstStyle/>
          <a:p>
            <a:pPr fontAlgn="ctr"/>
            <a:r>
              <a:rPr lang="en-US" sz="2400">
                <a:solidFill>
                  <a:srgbClr val="008000"/>
                </a:solidFill>
                <a:latin typeface="Arial" pitchFamily="34" charset="0"/>
              </a:rPr>
              <a:t>Beam</a:t>
            </a:r>
          </a:p>
          <a:p>
            <a:pPr fontAlgn="ctr"/>
            <a:r>
              <a:rPr lang="en-US" sz="2400">
                <a:solidFill>
                  <a:srgbClr val="008000"/>
                </a:solidFill>
                <a:latin typeface="Arial" pitchFamily="34" charset="0"/>
              </a:rPr>
              <a:t>Switch</a:t>
            </a:r>
          </a:p>
          <a:p>
            <a:pPr fontAlgn="ctr"/>
            <a:r>
              <a:rPr lang="en-US" sz="2400">
                <a:solidFill>
                  <a:srgbClr val="008000"/>
                </a:solidFill>
                <a:latin typeface="Arial" pitchFamily="34" charset="0"/>
              </a:rPr>
              <a:t>Yard</a:t>
            </a:r>
          </a:p>
        </p:txBody>
      </p:sp>
      <p:sp>
        <p:nvSpPr>
          <p:cNvPr id="14" name="Text Box 13">
            <a:extLst>
              <a:ext uri="{FF2B5EF4-FFF2-40B4-BE49-F238E27FC236}">
                <a16:creationId xmlns:a16="http://schemas.microsoft.com/office/drawing/2014/main" id="{D9F2B1CD-628C-D849-BC58-528D896F07A9}"/>
              </a:ext>
            </a:extLst>
          </p:cNvPr>
          <p:cNvSpPr txBox="1">
            <a:spLocks noChangeArrowheads="1"/>
          </p:cNvSpPr>
          <p:nvPr/>
        </p:nvSpPr>
        <p:spPr bwMode="auto">
          <a:xfrm>
            <a:off x="-37830" y="2275114"/>
            <a:ext cx="1643063" cy="822325"/>
          </a:xfrm>
          <a:prstGeom prst="rect">
            <a:avLst/>
          </a:prstGeom>
          <a:noFill/>
          <a:ln w="9525">
            <a:noFill/>
            <a:miter lim="800000"/>
            <a:headEnd/>
            <a:tailEnd/>
          </a:ln>
        </p:spPr>
        <p:txBody>
          <a:bodyPr wrap="none">
            <a:spAutoFit/>
          </a:bodyPr>
          <a:lstStyle/>
          <a:p>
            <a:pPr fontAlgn="ctr"/>
            <a:r>
              <a:rPr lang="en-US" sz="2400" dirty="0">
                <a:solidFill>
                  <a:srgbClr val="008000"/>
                </a:solidFill>
                <a:latin typeface="Arial" pitchFamily="34" charset="0"/>
              </a:rPr>
              <a:t>Sacrificial </a:t>
            </a:r>
          </a:p>
          <a:p>
            <a:pPr fontAlgn="ctr"/>
            <a:r>
              <a:rPr lang="en-US" sz="2400" dirty="0">
                <a:solidFill>
                  <a:srgbClr val="008000"/>
                </a:solidFill>
                <a:latin typeface="Arial" pitchFamily="34" charset="0"/>
              </a:rPr>
              <a:t>collimators</a:t>
            </a:r>
          </a:p>
        </p:txBody>
      </p:sp>
      <p:sp>
        <p:nvSpPr>
          <p:cNvPr id="15" name="Text Box 14">
            <a:extLst>
              <a:ext uri="{FF2B5EF4-FFF2-40B4-BE49-F238E27FC236}">
                <a16:creationId xmlns:a16="http://schemas.microsoft.com/office/drawing/2014/main" id="{5878B99E-503A-E244-B90E-45B0EB6B3595}"/>
              </a:ext>
            </a:extLst>
          </p:cNvPr>
          <p:cNvSpPr txBox="1">
            <a:spLocks noChangeArrowheads="1"/>
          </p:cNvSpPr>
          <p:nvPr/>
        </p:nvSpPr>
        <p:spPr bwMode="auto">
          <a:xfrm>
            <a:off x="7201170" y="5704114"/>
            <a:ext cx="1539875"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Extraction</a:t>
            </a:r>
          </a:p>
        </p:txBody>
      </p:sp>
      <p:sp>
        <p:nvSpPr>
          <p:cNvPr id="16" name="Text Box 15">
            <a:extLst>
              <a:ext uri="{FF2B5EF4-FFF2-40B4-BE49-F238E27FC236}">
                <a16:creationId xmlns:a16="http://schemas.microsoft.com/office/drawing/2014/main" id="{901B5A17-E7C8-CC4D-ADE0-FA974389A9D5}"/>
              </a:ext>
            </a:extLst>
          </p:cNvPr>
          <p:cNvSpPr txBox="1">
            <a:spLocks noChangeArrowheads="1"/>
          </p:cNvSpPr>
          <p:nvPr/>
        </p:nvSpPr>
        <p:spPr bwMode="auto">
          <a:xfrm>
            <a:off x="-37830" y="5399314"/>
            <a:ext cx="2501900" cy="519113"/>
          </a:xfrm>
          <a:prstGeom prst="rect">
            <a:avLst/>
          </a:prstGeom>
          <a:noFill/>
          <a:ln w="9525">
            <a:noFill/>
            <a:miter lim="800000"/>
            <a:headEnd/>
            <a:tailEnd/>
          </a:ln>
        </p:spPr>
        <p:txBody>
          <a:bodyPr wrap="none">
            <a:spAutoFit/>
          </a:bodyPr>
          <a:lstStyle/>
          <a:p>
            <a:pPr fontAlgn="ctr"/>
            <a:r>
              <a:rPr lang="en-US" sz="2800">
                <a:latin typeface="Arial" pitchFamily="34" charset="0"/>
              </a:rPr>
              <a:t>grid: 100m*1m</a:t>
            </a:r>
          </a:p>
        </p:txBody>
      </p:sp>
      <p:sp>
        <p:nvSpPr>
          <p:cNvPr id="17" name="Text Box 16">
            <a:extLst>
              <a:ext uri="{FF2B5EF4-FFF2-40B4-BE49-F238E27FC236}">
                <a16:creationId xmlns:a16="http://schemas.microsoft.com/office/drawing/2014/main" id="{0E31C38A-BA6F-454A-BDE1-A42419A8AFA1}"/>
              </a:ext>
            </a:extLst>
          </p:cNvPr>
          <p:cNvSpPr txBox="1">
            <a:spLocks noChangeArrowheads="1"/>
          </p:cNvSpPr>
          <p:nvPr/>
        </p:nvSpPr>
        <p:spPr bwMode="auto">
          <a:xfrm>
            <a:off x="4915170" y="5551714"/>
            <a:ext cx="1693863"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Main dump</a:t>
            </a:r>
          </a:p>
        </p:txBody>
      </p:sp>
      <p:sp>
        <p:nvSpPr>
          <p:cNvPr id="18" name="Text Box 17">
            <a:extLst>
              <a:ext uri="{FF2B5EF4-FFF2-40B4-BE49-F238E27FC236}">
                <a16:creationId xmlns:a16="http://schemas.microsoft.com/office/drawing/2014/main" id="{D2DAE7CA-93D8-2F41-9D4D-E22AA80000D6}"/>
              </a:ext>
            </a:extLst>
          </p:cNvPr>
          <p:cNvSpPr txBox="1">
            <a:spLocks noChangeArrowheads="1"/>
          </p:cNvSpPr>
          <p:nvPr/>
        </p:nvSpPr>
        <p:spPr bwMode="auto">
          <a:xfrm>
            <a:off x="5296170" y="4713514"/>
            <a:ext cx="1558925" cy="457200"/>
          </a:xfrm>
          <a:prstGeom prst="rect">
            <a:avLst/>
          </a:prstGeom>
          <a:noFill/>
          <a:ln w="9525">
            <a:noFill/>
            <a:miter lim="800000"/>
            <a:headEnd/>
            <a:tailEnd/>
          </a:ln>
        </p:spPr>
        <p:txBody>
          <a:bodyPr wrap="none">
            <a:spAutoFit/>
          </a:bodyPr>
          <a:lstStyle/>
          <a:p>
            <a:pPr fontAlgn="ctr"/>
            <a:r>
              <a:rPr lang="en-US" sz="2400">
                <a:solidFill>
                  <a:srgbClr val="008000"/>
                </a:solidFill>
                <a:latin typeface="Arial" pitchFamily="34" charset="0"/>
              </a:rPr>
              <a:t>Muon wall</a:t>
            </a:r>
          </a:p>
        </p:txBody>
      </p:sp>
      <p:sp>
        <p:nvSpPr>
          <p:cNvPr id="19" name="Text Box 18">
            <a:extLst>
              <a:ext uri="{FF2B5EF4-FFF2-40B4-BE49-F238E27FC236}">
                <a16:creationId xmlns:a16="http://schemas.microsoft.com/office/drawing/2014/main" id="{0C32897A-66AE-074F-944B-FE0E186861A9}"/>
              </a:ext>
            </a:extLst>
          </p:cNvPr>
          <p:cNvSpPr txBox="1">
            <a:spLocks noChangeArrowheads="1"/>
          </p:cNvSpPr>
          <p:nvPr/>
        </p:nvSpPr>
        <p:spPr bwMode="auto">
          <a:xfrm>
            <a:off x="1257570" y="3418114"/>
            <a:ext cx="2438400" cy="1187450"/>
          </a:xfrm>
          <a:prstGeom prst="rect">
            <a:avLst/>
          </a:prstGeom>
          <a:noFill/>
          <a:ln w="9525">
            <a:noFill/>
            <a:miter lim="800000"/>
            <a:headEnd/>
            <a:tailEnd/>
          </a:ln>
        </p:spPr>
        <p:txBody>
          <a:bodyPr>
            <a:spAutoFit/>
          </a:bodyPr>
          <a:lstStyle/>
          <a:p>
            <a:pPr fontAlgn="ctr"/>
            <a:r>
              <a:rPr lang="en-US" sz="2400">
                <a:solidFill>
                  <a:srgbClr val="008000"/>
                </a:solidFill>
                <a:latin typeface="Arial" pitchFamily="34" charset="0"/>
              </a:rPr>
              <a:t>Tune-up &amp; emergency Extraction</a:t>
            </a:r>
          </a:p>
        </p:txBody>
      </p:sp>
      <p:sp>
        <p:nvSpPr>
          <p:cNvPr id="21" name="Line 20">
            <a:extLst>
              <a:ext uri="{FF2B5EF4-FFF2-40B4-BE49-F238E27FC236}">
                <a16:creationId xmlns:a16="http://schemas.microsoft.com/office/drawing/2014/main" id="{D12012A0-6549-B147-9D2B-7826DA2AD42A}"/>
              </a:ext>
            </a:extLst>
          </p:cNvPr>
          <p:cNvSpPr>
            <a:spLocks noChangeShapeType="1"/>
          </p:cNvSpPr>
          <p:nvPr/>
        </p:nvSpPr>
        <p:spPr bwMode="auto">
          <a:xfrm flipV="1">
            <a:off x="6820170" y="4256314"/>
            <a:ext cx="457200" cy="609600"/>
          </a:xfrm>
          <a:prstGeom prst="line">
            <a:avLst/>
          </a:prstGeom>
          <a:noFill/>
          <a:ln w="9525">
            <a:solidFill>
              <a:schemeClr val="tx1"/>
            </a:solidFill>
            <a:round/>
            <a:headEnd/>
            <a:tailEnd type="triangle" w="med" len="med"/>
          </a:ln>
        </p:spPr>
        <p:txBody>
          <a:bodyPr/>
          <a:lstStyle/>
          <a:p>
            <a:endParaRPr lang="en-GB"/>
          </a:p>
        </p:txBody>
      </p:sp>
      <p:sp>
        <p:nvSpPr>
          <p:cNvPr id="22" name="Line 21">
            <a:extLst>
              <a:ext uri="{FF2B5EF4-FFF2-40B4-BE49-F238E27FC236}">
                <a16:creationId xmlns:a16="http://schemas.microsoft.com/office/drawing/2014/main" id="{BAB0FD99-67AA-FC46-AFBE-A10C0AF2315A}"/>
              </a:ext>
            </a:extLst>
          </p:cNvPr>
          <p:cNvSpPr>
            <a:spLocks noChangeShapeType="1"/>
          </p:cNvSpPr>
          <p:nvPr/>
        </p:nvSpPr>
        <p:spPr bwMode="auto">
          <a:xfrm flipV="1">
            <a:off x="6515370" y="5551714"/>
            <a:ext cx="838200" cy="228600"/>
          </a:xfrm>
          <a:prstGeom prst="line">
            <a:avLst/>
          </a:prstGeom>
          <a:noFill/>
          <a:ln w="9525">
            <a:solidFill>
              <a:schemeClr val="tx1"/>
            </a:solidFill>
            <a:round/>
            <a:headEnd/>
            <a:tailEnd type="triangle" w="med" len="med"/>
          </a:ln>
        </p:spPr>
        <p:txBody>
          <a:bodyPr/>
          <a:lstStyle/>
          <a:p>
            <a:endParaRPr lang="en-GB"/>
          </a:p>
        </p:txBody>
      </p:sp>
      <p:sp>
        <p:nvSpPr>
          <p:cNvPr id="23" name="Line 22">
            <a:extLst>
              <a:ext uri="{FF2B5EF4-FFF2-40B4-BE49-F238E27FC236}">
                <a16:creationId xmlns:a16="http://schemas.microsoft.com/office/drawing/2014/main" id="{6CB76207-B08C-7540-B0C7-4D09F0E5A95E}"/>
              </a:ext>
            </a:extLst>
          </p:cNvPr>
          <p:cNvSpPr>
            <a:spLocks noChangeShapeType="1"/>
          </p:cNvSpPr>
          <p:nvPr/>
        </p:nvSpPr>
        <p:spPr bwMode="auto">
          <a:xfrm flipV="1">
            <a:off x="2781570" y="3265714"/>
            <a:ext cx="457200" cy="304800"/>
          </a:xfrm>
          <a:prstGeom prst="line">
            <a:avLst/>
          </a:prstGeom>
          <a:noFill/>
          <a:ln w="9525">
            <a:solidFill>
              <a:schemeClr val="tx1"/>
            </a:solidFill>
            <a:round/>
            <a:headEnd/>
            <a:tailEnd type="triangle" w="med" len="med"/>
          </a:ln>
        </p:spPr>
        <p:txBody>
          <a:bodyPr/>
          <a:lstStyle/>
          <a:p>
            <a:endParaRPr lang="en-GB"/>
          </a:p>
        </p:txBody>
      </p:sp>
      <p:sp>
        <p:nvSpPr>
          <p:cNvPr id="24" name="Line 23">
            <a:extLst>
              <a:ext uri="{FF2B5EF4-FFF2-40B4-BE49-F238E27FC236}">
                <a16:creationId xmlns:a16="http://schemas.microsoft.com/office/drawing/2014/main" id="{FE5D03D0-EE05-E142-83DA-E86B11BC0A40}"/>
              </a:ext>
            </a:extLst>
          </p:cNvPr>
          <p:cNvSpPr>
            <a:spLocks noChangeShapeType="1"/>
          </p:cNvSpPr>
          <p:nvPr/>
        </p:nvSpPr>
        <p:spPr bwMode="auto">
          <a:xfrm>
            <a:off x="8267970" y="4027714"/>
            <a:ext cx="304800" cy="838200"/>
          </a:xfrm>
          <a:prstGeom prst="line">
            <a:avLst/>
          </a:prstGeom>
          <a:noFill/>
          <a:ln w="9525">
            <a:solidFill>
              <a:schemeClr val="tx1"/>
            </a:solidFill>
            <a:round/>
            <a:headEnd/>
            <a:tailEnd type="triangle" w="med" len="med"/>
          </a:ln>
        </p:spPr>
        <p:txBody>
          <a:bodyPr/>
          <a:lstStyle/>
          <a:p>
            <a:endParaRPr lang="en-GB"/>
          </a:p>
        </p:txBody>
      </p:sp>
      <p:sp>
        <p:nvSpPr>
          <p:cNvPr id="25" name="Rectangle 24">
            <a:extLst>
              <a:ext uri="{FF2B5EF4-FFF2-40B4-BE49-F238E27FC236}">
                <a16:creationId xmlns:a16="http://schemas.microsoft.com/office/drawing/2014/main" id="{C985607E-880E-6C48-9048-12A10E7A486D}"/>
              </a:ext>
            </a:extLst>
          </p:cNvPr>
          <p:cNvSpPr/>
          <p:nvPr/>
        </p:nvSpPr>
        <p:spPr>
          <a:xfrm>
            <a:off x="8963295" y="888041"/>
            <a:ext cx="3163206" cy="5324535"/>
          </a:xfrm>
          <a:prstGeom prst="rect">
            <a:avLst/>
          </a:prstGeom>
        </p:spPr>
        <p:txBody>
          <a:bodyPr wrap="square">
            <a:spAutoFit/>
          </a:bodyPr>
          <a:lstStyle/>
          <a:p>
            <a:pPr marL="285750" indent="-285750">
              <a:buFont typeface="Arial" panose="020B0604020202020204" pitchFamily="34" charset="0"/>
              <a:buChar char="•"/>
            </a:pPr>
            <a:r>
              <a:rPr lang="en-US" sz="2000" dirty="0"/>
              <a:t>Diagnostic session </a:t>
            </a:r>
          </a:p>
          <a:p>
            <a:pPr marL="742950" lvl="1" indent="-285750">
              <a:buFont typeface="Arial" panose="020B0604020202020204" pitchFamily="34" charset="0"/>
              <a:buChar char="•"/>
            </a:pPr>
            <a:r>
              <a:rPr lang="en-US" sz="2000" dirty="0"/>
              <a:t>Laser wire resolution</a:t>
            </a:r>
          </a:p>
          <a:p>
            <a:pPr marL="285750" indent="-285750">
              <a:buFont typeface="Arial" panose="020B0604020202020204" pitchFamily="34" charset="0"/>
              <a:buChar char="•"/>
            </a:pPr>
            <a:r>
              <a:rPr lang="en-US" sz="2000" dirty="0"/>
              <a:t>Tuning section</a:t>
            </a:r>
          </a:p>
          <a:p>
            <a:pPr marL="742950" lvl="1" indent="-285750">
              <a:buFont typeface="Arial" panose="020B0604020202020204" pitchFamily="34" charset="0"/>
              <a:buChar char="•"/>
            </a:pPr>
            <a:r>
              <a:rPr lang="en-US" sz="2000" dirty="0"/>
              <a:t>N degrees to match</a:t>
            </a:r>
          </a:p>
          <a:p>
            <a:pPr marL="285750" indent="-285750">
              <a:buFont typeface="Arial" panose="020B0604020202020204" pitchFamily="34" charset="0"/>
              <a:buChar char="•"/>
            </a:pPr>
            <a:r>
              <a:rPr lang="en-US" sz="2000" dirty="0"/>
              <a:t>Collimation section</a:t>
            </a:r>
          </a:p>
          <a:p>
            <a:pPr marL="742950" lvl="1" indent="-285750">
              <a:buFont typeface="Arial" panose="020B0604020202020204" pitchFamily="34" charset="0"/>
              <a:buChar char="•"/>
            </a:pPr>
            <a:r>
              <a:rPr lang="en-US" sz="2000" dirty="0"/>
              <a:t>Consumable or survivable</a:t>
            </a:r>
          </a:p>
          <a:p>
            <a:pPr marL="742950" lvl="1" indent="-285750">
              <a:buFont typeface="Arial" panose="020B0604020202020204" pitchFamily="34" charset="0"/>
              <a:buChar char="•"/>
            </a:pPr>
            <a:r>
              <a:rPr lang="en-US" sz="2000" dirty="0"/>
              <a:t>N planes to collimate</a:t>
            </a:r>
          </a:p>
          <a:p>
            <a:pPr marL="742950" lvl="1" indent="-285750">
              <a:buFont typeface="Arial" panose="020B0604020202020204" pitchFamily="34" charset="0"/>
              <a:buChar char="•"/>
            </a:pPr>
            <a:r>
              <a:rPr lang="en-US" sz="2000" dirty="0"/>
              <a:t>N collimations per plane</a:t>
            </a:r>
          </a:p>
          <a:p>
            <a:pPr marL="742950" lvl="1" indent="-285750">
              <a:buFont typeface="Arial" panose="020B0604020202020204" pitchFamily="34" charset="0"/>
              <a:buChar char="•"/>
            </a:pPr>
            <a:r>
              <a:rPr lang="en-US" sz="2000" dirty="0"/>
              <a:t>Degree of cleanness</a:t>
            </a:r>
          </a:p>
          <a:p>
            <a:pPr marL="742950" lvl="1" indent="-285750">
              <a:buFont typeface="Arial" panose="020B0604020202020204" pitchFamily="34" charset="0"/>
              <a:buChar char="•"/>
            </a:pPr>
            <a:r>
              <a:rPr lang="en-US" sz="2000" dirty="0"/>
              <a:t>Muons protection</a:t>
            </a:r>
          </a:p>
          <a:p>
            <a:pPr marL="285750" indent="-285750">
              <a:buFont typeface="Arial" panose="020B0604020202020204" pitchFamily="34" charset="0"/>
              <a:buChar char="•"/>
            </a:pPr>
            <a:r>
              <a:rPr lang="en-US" sz="2000" dirty="0"/>
              <a:t>Final focus system</a:t>
            </a:r>
          </a:p>
          <a:p>
            <a:pPr marL="742950" lvl="1" indent="-285750">
              <a:buFont typeface="Arial" panose="020B0604020202020204" pitchFamily="34" charset="0"/>
              <a:buChar char="•"/>
            </a:pPr>
            <a:r>
              <a:rPr lang="en-US" sz="2000" dirty="0"/>
              <a:t>Classic vs local comp.</a:t>
            </a:r>
          </a:p>
          <a:p>
            <a:pPr marL="1200150" lvl="2" indent="-285750">
              <a:buFont typeface="Arial" panose="020B0604020202020204" pitchFamily="34" charset="0"/>
              <a:buChar char="•"/>
            </a:pPr>
            <a:r>
              <a:rPr lang="en-US" sz="2000" dirty="0"/>
              <a:t>E range, E spread</a:t>
            </a:r>
          </a:p>
          <a:p>
            <a:pPr marL="742950" lvl="1" indent="-285750">
              <a:buFont typeface="Arial" panose="020B0604020202020204" pitchFamily="34" charset="0"/>
              <a:buChar char="•"/>
            </a:pPr>
            <a:r>
              <a:rPr lang="en-US" sz="2000" dirty="0"/>
              <a:t>Interaction region</a:t>
            </a:r>
          </a:p>
          <a:p>
            <a:pPr marL="742950" lvl="1" indent="-285750">
              <a:buFont typeface="Arial" panose="020B0604020202020204" pitchFamily="34" charset="0"/>
              <a:buChar char="•"/>
            </a:pPr>
            <a:r>
              <a:rPr lang="en-US" sz="2000" dirty="0"/>
              <a:t>Extraction system</a:t>
            </a:r>
          </a:p>
        </p:txBody>
      </p:sp>
    </p:spTree>
    <p:extLst>
      <p:ext uri="{BB962C8B-B14F-4D97-AF65-F5344CB8AC3E}">
        <p14:creationId xmlns:p14="http://schemas.microsoft.com/office/powerpoint/2010/main" val="26780601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03C5F-B6D2-364E-AB93-A472F14296A7}"/>
              </a:ext>
            </a:extLst>
          </p:cNvPr>
          <p:cNvSpPr>
            <a:spLocks noGrp="1"/>
          </p:cNvSpPr>
          <p:nvPr>
            <p:ph type="title"/>
          </p:nvPr>
        </p:nvSpPr>
        <p:spPr/>
        <p:txBody>
          <a:bodyPr/>
          <a:lstStyle/>
          <a:p>
            <a:r>
              <a:rPr lang="en-US" dirty="0"/>
              <a:t>ILC BDS – what is under the hood &amp; moving to multi-</a:t>
            </a:r>
            <a:r>
              <a:rPr lang="en-US" dirty="0" err="1"/>
              <a:t>TeV</a:t>
            </a:r>
            <a:endParaRPr lang="en-US" dirty="0"/>
          </a:p>
        </p:txBody>
      </p:sp>
      <p:sp>
        <p:nvSpPr>
          <p:cNvPr id="4" name="Footer Placeholder 3">
            <a:extLst>
              <a:ext uri="{FF2B5EF4-FFF2-40B4-BE49-F238E27FC236}">
                <a16:creationId xmlns:a16="http://schemas.microsoft.com/office/drawing/2014/main" id="{D81304BC-9ABE-E347-96C5-49E6E1156171}"/>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1704D069-EA52-D44E-A81B-7A732E5D740D}"/>
              </a:ext>
            </a:extLst>
          </p:cNvPr>
          <p:cNvSpPr>
            <a:spLocks noGrp="1"/>
          </p:cNvSpPr>
          <p:nvPr>
            <p:ph type="sldNum" sz="quarter" idx="12"/>
          </p:nvPr>
        </p:nvSpPr>
        <p:spPr/>
        <p:txBody>
          <a:bodyPr/>
          <a:lstStyle/>
          <a:p>
            <a:fld id="{07E1C93C-5050-FC42-8F10-D22D4F119D13}" type="slidenum">
              <a:rPr lang="en-US" smtClean="0"/>
              <a:pPr/>
              <a:t>17</a:t>
            </a:fld>
            <a:endParaRPr lang="en-US" dirty="0"/>
          </a:p>
        </p:txBody>
      </p:sp>
      <p:pic>
        <p:nvPicPr>
          <p:cNvPr id="6" name="Picture 4">
            <a:extLst>
              <a:ext uri="{FF2B5EF4-FFF2-40B4-BE49-F238E27FC236}">
                <a16:creationId xmlns:a16="http://schemas.microsoft.com/office/drawing/2014/main" id="{8A2FC43A-5D8E-004F-B9D5-45DA2CBEB7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8932" y="815718"/>
            <a:ext cx="9144000" cy="45021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7" name="Text Box 6">
            <a:extLst>
              <a:ext uri="{FF2B5EF4-FFF2-40B4-BE49-F238E27FC236}">
                <a16:creationId xmlns:a16="http://schemas.microsoft.com/office/drawing/2014/main" id="{400405CF-2F1A-3C4A-8F4A-CFB6EE9A4F53}"/>
              </a:ext>
            </a:extLst>
          </p:cNvPr>
          <p:cNvSpPr txBox="1">
            <a:spLocks noChangeArrowheads="1"/>
          </p:cNvSpPr>
          <p:nvPr/>
        </p:nvSpPr>
        <p:spPr bwMode="auto">
          <a:xfrm>
            <a:off x="10572432" y="4752266"/>
            <a:ext cx="38100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fontAlgn="ctr" hangingPunct="1"/>
            <a:r>
              <a:rPr lang="en-US" sz="1800" dirty="0">
                <a:solidFill>
                  <a:srgbClr val="3333CC"/>
                </a:solidFill>
                <a:latin typeface="Berlin Sans FB" charset="0"/>
                <a:ea typeface="ＭＳ Ｐゴシック" pitchFamily="34" charset="-128"/>
                <a:cs typeface="Arial Unicode MS" charset="0"/>
              </a:rPr>
              <a:t>IP</a:t>
            </a:r>
          </a:p>
        </p:txBody>
      </p:sp>
      <p:sp>
        <p:nvSpPr>
          <p:cNvPr id="8" name="Text Box 7">
            <a:extLst>
              <a:ext uri="{FF2B5EF4-FFF2-40B4-BE49-F238E27FC236}">
                <a16:creationId xmlns:a16="http://schemas.microsoft.com/office/drawing/2014/main" id="{3924ABE3-1BD8-2A44-84CC-88A0097E5054}"/>
              </a:ext>
            </a:extLst>
          </p:cNvPr>
          <p:cNvSpPr txBox="1">
            <a:spLocks noChangeArrowheads="1"/>
          </p:cNvSpPr>
          <p:nvPr/>
        </p:nvSpPr>
        <p:spPr bwMode="auto">
          <a:xfrm>
            <a:off x="1306988" y="4602531"/>
            <a:ext cx="623887"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fontAlgn="ctr" hangingPunct="1"/>
            <a:r>
              <a:rPr lang="en-US" sz="1800" dirty="0">
                <a:solidFill>
                  <a:srgbClr val="3333CC"/>
                </a:solidFill>
                <a:latin typeface="Berlin Sans FB" charset="0"/>
                <a:ea typeface="ＭＳ Ｐゴシック" pitchFamily="34" charset="-128"/>
                <a:cs typeface="Arial Unicode MS" charset="0"/>
              </a:rPr>
              <a:t>linac</a:t>
            </a:r>
          </a:p>
        </p:txBody>
      </p:sp>
      <p:sp>
        <p:nvSpPr>
          <p:cNvPr id="9" name="Rectangle 8">
            <a:extLst>
              <a:ext uri="{FF2B5EF4-FFF2-40B4-BE49-F238E27FC236}">
                <a16:creationId xmlns:a16="http://schemas.microsoft.com/office/drawing/2014/main" id="{0C7B4D0E-C690-0442-BD7E-A852ECB0649D}"/>
              </a:ext>
            </a:extLst>
          </p:cNvPr>
          <p:cNvSpPr/>
          <p:nvPr/>
        </p:nvSpPr>
        <p:spPr>
          <a:xfrm>
            <a:off x="2093205" y="5118979"/>
            <a:ext cx="1386928" cy="9630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Revise laser wire resolution</a:t>
            </a:r>
          </a:p>
        </p:txBody>
      </p:sp>
      <p:sp>
        <p:nvSpPr>
          <p:cNvPr id="11" name="Rectangle 10">
            <a:extLst>
              <a:ext uri="{FF2B5EF4-FFF2-40B4-BE49-F238E27FC236}">
                <a16:creationId xmlns:a16="http://schemas.microsoft.com/office/drawing/2014/main" id="{55136EA2-A5C1-2D42-BF2B-CF3AC5D3C8F0}"/>
              </a:ext>
            </a:extLst>
          </p:cNvPr>
          <p:cNvSpPr/>
          <p:nvPr/>
        </p:nvSpPr>
        <p:spPr>
          <a:xfrm>
            <a:off x="4870192" y="5405557"/>
            <a:ext cx="2369235" cy="1063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Revise collimation assumptions, include tail cleaning in plasma stages</a:t>
            </a:r>
          </a:p>
        </p:txBody>
      </p:sp>
      <p:sp>
        <p:nvSpPr>
          <p:cNvPr id="12" name="Rectangle 11">
            <a:extLst>
              <a:ext uri="{FF2B5EF4-FFF2-40B4-BE49-F238E27FC236}">
                <a16:creationId xmlns:a16="http://schemas.microsoft.com/office/drawing/2014/main" id="{8F454481-236E-BE40-8942-7B66A4D72F84}"/>
              </a:ext>
            </a:extLst>
          </p:cNvPr>
          <p:cNvSpPr/>
          <p:nvPr/>
        </p:nvSpPr>
        <p:spPr>
          <a:xfrm>
            <a:off x="8009041" y="5317868"/>
            <a:ext cx="1689596" cy="9780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Revise L* and use of plasma lenses</a:t>
            </a:r>
          </a:p>
        </p:txBody>
      </p:sp>
    </p:spTree>
    <p:extLst>
      <p:ext uri="{BB962C8B-B14F-4D97-AF65-F5344CB8AC3E}">
        <p14:creationId xmlns:p14="http://schemas.microsoft.com/office/powerpoint/2010/main" val="595257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76906-D008-F942-8EBF-705E720E0E81}"/>
              </a:ext>
            </a:extLst>
          </p:cNvPr>
          <p:cNvSpPr>
            <a:spLocks noGrp="1"/>
          </p:cNvSpPr>
          <p:nvPr>
            <p:ph type="title"/>
          </p:nvPr>
        </p:nvSpPr>
        <p:spPr/>
        <p:txBody>
          <a:bodyPr/>
          <a:lstStyle/>
          <a:p>
            <a:r>
              <a:rPr lang="en-US" dirty="0"/>
              <a:t>BDS diagnostics</a:t>
            </a:r>
          </a:p>
        </p:txBody>
      </p:sp>
      <p:sp>
        <p:nvSpPr>
          <p:cNvPr id="4" name="Footer Placeholder 3">
            <a:extLst>
              <a:ext uri="{FF2B5EF4-FFF2-40B4-BE49-F238E27FC236}">
                <a16:creationId xmlns:a16="http://schemas.microsoft.com/office/drawing/2014/main" id="{6283A9E0-2336-6743-82D6-08E820950035}"/>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5B698223-6B45-E246-8AB8-C5378D2C89B6}"/>
              </a:ext>
            </a:extLst>
          </p:cNvPr>
          <p:cNvSpPr>
            <a:spLocks noGrp="1"/>
          </p:cNvSpPr>
          <p:nvPr>
            <p:ph type="sldNum" sz="quarter" idx="12"/>
          </p:nvPr>
        </p:nvSpPr>
        <p:spPr/>
        <p:txBody>
          <a:bodyPr/>
          <a:lstStyle/>
          <a:p>
            <a:fld id="{07E1C93C-5050-FC42-8F10-D22D4F119D13}" type="slidenum">
              <a:rPr lang="en-US" smtClean="0"/>
              <a:pPr/>
              <a:t>18</a:t>
            </a:fld>
            <a:endParaRPr lang="en-US" dirty="0"/>
          </a:p>
        </p:txBody>
      </p:sp>
      <p:pic>
        <p:nvPicPr>
          <p:cNvPr id="6" name="Picture 4">
            <a:extLst>
              <a:ext uri="{FF2B5EF4-FFF2-40B4-BE49-F238E27FC236}">
                <a16:creationId xmlns:a16="http://schemas.microsoft.com/office/drawing/2014/main" id="{88FFDA89-9C97-1041-9B3F-89CF0A451841}"/>
              </a:ext>
            </a:extLst>
          </p:cNvPr>
          <p:cNvPicPr>
            <a:picLocks noChangeAspect="1" noChangeArrowheads="1"/>
          </p:cNvPicPr>
          <p:nvPr/>
        </p:nvPicPr>
        <p:blipFill>
          <a:blip r:embed="rId2" cstate="screen"/>
          <a:srcRect l="8142" t="3334" r="8333" b="4445"/>
          <a:stretch>
            <a:fillRect/>
          </a:stretch>
        </p:blipFill>
        <p:spPr bwMode="auto">
          <a:xfrm>
            <a:off x="4247055" y="47468"/>
            <a:ext cx="7637463" cy="6324600"/>
          </a:xfrm>
          <a:prstGeom prst="rect">
            <a:avLst/>
          </a:prstGeom>
          <a:noFill/>
          <a:ln w="9525">
            <a:noFill/>
            <a:miter lim="800000"/>
            <a:headEnd/>
            <a:tailEnd/>
          </a:ln>
        </p:spPr>
      </p:pic>
      <p:sp>
        <p:nvSpPr>
          <p:cNvPr id="7" name="Text Box 5">
            <a:extLst>
              <a:ext uri="{FF2B5EF4-FFF2-40B4-BE49-F238E27FC236}">
                <a16:creationId xmlns:a16="http://schemas.microsoft.com/office/drawing/2014/main" id="{DD63378C-40D2-764B-94D6-4F3353A34FEA}"/>
              </a:ext>
            </a:extLst>
          </p:cNvPr>
          <p:cNvSpPr txBox="1">
            <a:spLocks noChangeArrowheads="1"/>
          </p:cNvSpPr>
          <p:nvPr/>
        </p:nvSpPr>
        <p:spPr bwMode="auto">
          <a:xfrm>
            <a:off x="7188693" y="65230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8" name="Text Box 6">
            <a:extLst>
              <a:ext uri="{FF2B5EF4-FFF2-40B4-BE49-F238E27FC236}">
                <a16:creationId xmlns:a16="http://schemas.microsoft.com/office/drawing/2014/main" id="{94066775-390F-1442-9AA0-4A27E8694064}"/>
              </a:ext>
            </a:extLst>
          </p:cNvPr>
          <p:cNvSpPr txBox="1">
            <a:spLocks noChangeArrowheads="1"/>
          </p:cNvSpPr>
          <p:nvPr/>
        </p:nvSpPr>
        <p:spPr bwMode="auto">
          <a:xfrm>
            <a:off x="5347193" y="611031"/>
            <a:ext cx="19446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skew correction /</a:t>
            </a:r>
          </a:p>
          <a:p>
            <a:pPr algn="ctr" eaLnBrk="1" hangingPunct="1"/>
            <a:r>
              <a:rPr lang="en-US" sz="1400" b="1">
                <a:solidFill>
                  <a:srgbClr val="663300"/>
                </a:solidFill>
                <a:latin typeface="Arial" pitchFamily="34" charset="0"/>
              </a:rPr>
              <a:t>emittance diagnostic</a:t>
            </a:r>
          </a:p>
        </p:txBody>
      </p:sp>
      <p:sp>
        <p:nvSpPr>
          <p:cNvPr id="9" name="Text Box 7">
            <a:extLst>
              <a:ext uri="{FF2B5EF4-FFF2-40B4-BE49-F238E27FC236}">
                <a16:creationId xmlns:a16="http://schemas.microsoft.com/office/drawing/2014/main" id="{2D37868A-57D2-2143-BB9E-DE6591BE4928}"/>
              </a:ext>
            </a:extLst>
          </p:cNvPr>
          <p:cNvSpPr txBox="1">
            <a:spLocks noChangeArrowheads="1"/>
          </p:cNvSpPr>
          <p:nvPr/>
        </p:nvSpPr>
        <p:spPr bwMode="auto">
          <a:xfrm>
            <a:off x="4664568" y="611031"/>
            <a:ext cx="569912"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MPS</a:t>
            </a:r>
          </a:p>
          <a:p>
            <a:pPr algn="ctr" eaLnBrk="1" hangingPunct="1"/>
            <a:r>
              <a:rPr lang="en-US" sz="1400" b="1">
                <a:solidFill>
                  <a:srgbClr val="663300"/>
                </a:solidFill>
                <a:latin typeface="Arial" pitchFamily="34" charset="0"/>
              </a:rPr>
              <a:t>coll</a:t>
            </a:r>
          </a:p>
        </p:txBody>
      </p:sp>
      <p:sp>
        <p:nvSpPr>
          <p:cNvPr id="10" name="Text Box 8">
            <a:extLst>
              <a:ext uri="{FF2B5EF4-FFF2-40B4-BE49-F238E27FC236}">
                <a16:creationId xmlns:a16="http://schemas.microsoft.com/office/drawing/2014/main" id="{92ADEA9C-85F7-384F-BA71-B56580012BDF}"/>
              </a:ext>
            </a:extLst>
          </p:cNvPr>
          <p:cNvSpPr txBox="1">
            <a:spLocks noChangeArrowheads="1"/>
          </p:cNvSpPr>
          <p:nvPr/>
        </p:nvSpPr>
        <p:spPr bwMode="auto">
          <a:xfrm>
            <a:off x="10158905" y="5761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betatron</a:t>
            </a:r>
          </a:p>
          <a:p>
            <a:pPr algn="ctr" eaLnBrk="1" hangingPunct="1"/>
            <a:r>
              <a:rPr lang="en-US" sz="1400" b="1">
                <a:solidFill>
                  <a:srgbClr val="663300"/>
                </a:solidFill>
                <a:latin typeface="Arial" pitchFamily="34" charset="0"/>
              </a:rPr>
              <a:t>collimation</a:t>
            </a:r>
          </a:p>
        </p:txBody>
      </p:sp>
      <p:sp>
        <p:nvSpPr>
          <p:cNvPr id="11" name="Text Box 9">
            <a:extLst>
              <a:ext uri="{FF2B5EF4-FFF2-40B4-BE49-F238E27FC236}">
                <a16:creationId xmlns:a16="http://schemas.microsoft.com/office/drawing/2014/main" id="{21654059-1135-0E4F-AA75-635FF9D82D4D}"/>
              </a:ext>
            </a:extLst>
          </p:cNvPr>
          <p:cNvSpPr txBox="1">
            <a:spLocks noChangeArrowheads="1"/>
          </p:cNvSpPr>
          <p:nvPr/>
        </p:nvSpPr>
        <p:spPr bwMode="auto">
          <a:xfrm>
            <a:off x="9989043" y="1681006"/>
            <a:ext cx="992187"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12" name="Text Box 10">
            <a:extLst>
              <a:ext uri="{FF2B5EF4-FFF2-40B4-BE49-F238E27FC236}">
                <a16:creationId xmlns:a16="http://schemas.microsoft.com/office/drawing/2014/main" id="{39CCC3C4-160B-EC46-B5B8-F1757C97488B}"/>
              </a:ext>
            </a:extLst>
          </p:cNvPr>
          <p:cNvSpPr txBox="1">
            <a:spLocks noChangeArrowheads="1"/>
          </p:cNvSpPr>
          <p:nvPr/>
        </p:nvSpPr>
        <p:spPr bwMode="auto">
          <a:xfrm>
            <a:off x="10943130" y="2195356"/>
            <a:ext cx="773113"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tuneup</a:t>
            </a:r>
          </a:p>
          <a:p>
            <a:pPr algn="ctr" eaLnBrk="1" hangingPunct="1"/>
            <a:r>
              <a:rPr lang="en-US" sz="1400" b="1">
                <a:solidFill>
                  <a:srgbClr val="663300"/>
                </a:solidFill>
                <a:latin typeface="Arial" pitchFamily="34" charset="0"/>
              </a:rPr>
              <a:t>dump</a:t>
            </a:r>
          </a:p>
        </p:txBody>
      </p:sp>
      <p:sp>
        <p:nvSpPr>
          <p:cNvPr id="13" name="Text Box 11">
            <a:extLst>
              <a:ext uri="{FF2B5EF4-FFF2-40B4-BE49-F238E27FC236}">
                <a16:creationId xmlns:a16="http://schemas.microsoft.com/office/drawing/2014/main" id="{E97D0CC9-86C5-DC46-8387-B8BA2AB52BDD}"/>
              </a:ext>
            </a:extLst>
          </p:cNvPr>
          <p:cNvSpPr txBox="1">
            <a:spLocks noChangeArrowheads="1"/>
          </p:cNvSpPr>
          <p:nvPr/>
        </p:nvSpPr>
        <p:spPr bwMode="auto">
          <a:xfrm>
            <a:off x="8384080" y="585631"/>
            <a:ext cx="646113" cy="304800"/>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septa</a:t>
            </a:r>
          </a:p>
        </p:txBody>
      </p:sp>
      <p:sp>
        <p:nvSpPr>
          <p:cNvPr id="14" name="Line 12">
            <a:extLst>
              <a:ext uri="{FF2B5EF4-FFF2-40B4-BE49-F238E27FC236}">
                <a16:creationId xmlns:a16="http://schemas.microsoft.com/office/drawing/2014/main" id="{072CBE9C-FA0B-414A-BE3F-9DCE26B9068B}"/>
              </a:ext>
            </a:extLst>
          </p:cNvPr>
          <p:cNvSpPr>
            <a:spLocks noChangeShapeType="1"/>
          </p:cNvSpPr>
          <p:nvPr/>
        </p:nvSpPr>
        <p:spPr bwMode="auto">
          <a:xfrm flipH="1" flipV="1">
            <a:off x="8141193" y="580868"/>
            <a:ext cx="228600" cy="533400"/>
          </a:xfrm>
          <a:prstGeom prst="line">
            <a:avLst/>
          </a:prstGeom>
          <a:noFill/>
          <a:ln w="9525">
            <a:solidFill>
              <a:srgbClr val="663300"/>
            </a:solidFill>
            <a:round/>
            <a:headEnd/>
            <a:tailEnd type="triangle" w="sm" len="lg"/>
          </a:ln>
        </p:spPr>
        <p:txBody>
          <a:bodyPr/>
          <a:lstStyle/>
          <a:p>
            <a:endParaRPr lang="en-GB"/>
          </a:p>
        </p:txBody>
      </p:sp>
      <p:sp>
        <p:nvSpPr>
          <p:cNvPr id="15" name="Text Box 13">
            <a:extLst>
              <a:ext uri="{FF2B5EF4-FFF2-40B4-BE49-F238E27FC236}">
                <a16:creationId xmlns:a16="http://schemas.microsoft.com/office/drawing/2014/main" id="{F9C505C4-54F6-0842-9DB9-4AAD6E9F96C5}"/>
              </a:ext>
            </a:extLst>
          </p:cNvPr>
          <p:cNvSpPr txBox="1">
            <a:spLocks noChangeArrowheads="1"/>
          </p:cNvSpPr>
          <p:nvPr/>
        </p:nvSpPr>
        <p:spPr bwMode="auto">
          <a:xfrm>
            <a:off x="7960218" y="899956"/>
            <a:ext cx="79533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kickers</a:t>
            </a:r>
          </a:p>
        </p:txBody>
      </p:sp>
      <p:sp>
        <p:nvSpPr>
          <p:cNvPr id="16" name="Text Box 14">
            <a:extLst>
              <a:ext uri="{FF2B5EF4-FFF2-40B4-BE49-F238E27FC236}">
                <a16:creationId xmlns:a16="http://schemas.microsoft.com/office/drawing/2014/main" id="{9BED47DC-0345-7A45-BF6B-15F95D989AD6}"/>
              </a:ext>
            </a:extLst>
          </p:cNvPr>
          <p:cNvSpPr txBox="1">
            <a:spLocks noChangeArrowheads="1"/>
          </p:cNvSpPr>
          <p:nvPr/>
        </p:nvSpPr>
        <p:spPr bwMode="auto">
          <a:xfrm>
            <a:off x="5101130" y="40432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collimation</a:t>
            </a:r>
          </a:p>
        </p:txBody>
      </p:sp>
      <p:sp>
        <p:nvSpPr>
          <p:cNvPr id="17" name="Text Box 15">
            <a:extLst>
              <a:ext uri="{FF2B5EF4-FFF2-40B4-BE49-F238E27FC236}">
                <a16:creationId xmlns:a16="http://schemas.microsoft.com/office/drawing/2014/main" id="{4650ABDE-ABC4-494C-AB1D-335FD5C44638}"/>
              </a:ext>
            </a:extLst>
          </p:cNvPr>
          <p:cNvSpPr txBox="1">
            <a:spLocks noChangeArrowheads="1"/>
          </p:cNvSpPr>
          <p:nvPr/>
        </p:nvSpPr>
        <p:spPr bwMode="auto">
          <a:xfrm>
            <a:off x="6564805" y="3528856"/>
            <a:ext cx="706438"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a:t>
            </a:r>
          </a:p>
          <a:p>
            <a:pPr algn="ctr" eaLnBrk="1" hangingPunct="1"/>
            <a:r>
              <a:rPr lang="en-US" sz="1400" b="1">
                <a:solidFill>
                  <a:srgbClr val="663300"/>
                </a:solidFill>
                <a:latin typeface="Arial" pitchFamily="34" charset="0"/>
              </a:rPr>
              <a:t>match</a:t>
            </a:r>
          </a:p>
        </p:txBody>
      </p:sp>
      <p:sp>
        <p:nvSpPr>
          <p:cNvPr id="18" name="Line 16">
            <a:extLst>
              <a:ext uri="{FF2B5EF4-FFF2-40B4-BE49-F238E27FC236}">
                <a16:creationId xmlns:a16="http://schemas.microsoft.com/office/drawing/2014/main" id="{8E2CAC9A-6898-D349-80FD-736D7C9F0603}"/>
              </a:ext>
            </a:extLst>
          </p:cNvPr>
          <p:cNvSpPr>
            <a:spLocks noChangeShapeType="1"/>
          </p:cNvSpPr>
          <p:nvPr/>
        </p:nvSpPr>
        <p:spPr bwMode="auto">
          <a:xfrm flipH="1" flipV="1">
            <a:off x="6960093" y="4343243"/>
            <a:ext cx="228600" cy="533400"/>
          </a:xfrm>
          <a:prstGeom prst="line">
            <a:avLst/>
          </a:prstGeom>
          <a:noFill/>
          <a:ln w="9525">
            <a:solidFill>
              <a:srgbClr val="663300"/>
            </a:solidFill>
            <a:round/>
            <a:headEnd/>
            <a:tailEnd type="triangle" w="sm" len="lg"/>
          </a:ln>
        </p:spPr>
        <p:txBody>
          <a:bodyPr/>
          <a:lstStyle/>
          <a:p>
            <a:endParaRPr lang="en-GB"/>
          </a:p>
        </p:txBody>
      </p:sp>
      <p:sp>
        <p:nvSpPr>
          <p:cNvPr id="19" name="Text Box 17">
            <a:extLst>
              <a:ext uri="{FF2B5EF4-FFF2-40B4-BE49-F238E27FC236}">
                <a16:creationId xmlns:a16="http://schemas.microsoft.com/office/drawing/2014/main" id="{9635DCC6-4726-EA4E-8A08-5F624BFDBE3A}"/>
              </a:ext>
            </a:extLst>
          </p:cNvPr>
          <p:cNvSpPr txBox="1">
            <a:spLocks noChangeArrowheads="1"/>
          </p:cNvSpPr>
          <p:nvPr/>
        </p:nvSpPr>
        <p:spPr bwMode="auto">
          <a:xfrm>
            <a:off x="6510830" y="4649631"/>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0" name="Text Box 18">
            <a:extLst>
              <a:ext uri="{FF2B5EF4-FFF2-40B4-BE49-F238E27FC236}">
                <a16:creationId xmlns:a16="http://schemas.microsoft.com/office/drawing/2014/main" id="{4484E876-419C-534A-A4A6-4611222BEBD4}"/>
              </a:ext>
            </a:extLst>
          </p:cNvPr>
          <p:cNvSpPr txBox="1">
            <a:spLocks noChangeArrowheads="1"/>
          </p:cNvSpPr>
          <p:nvPr/>
        </p:nvSpPr>
        <p:spPr bwMode="auto">
          <a:xfrm>
            <a:off x="8269780" y="3871756"/>
            <a:ext cx="1181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transformer</a:t>
            </a:r>
          </a:p>
        </p:txBody>
      </p:sp>
      <p:sp>
        <p:nvSpPr>
          <p:cNvPr id="21" name="Line 19">
            <a:extLst>
              <a:ext uri="{FF2B5EF4-FFF2-40B4-BE49-F238E27FC236}">
                <a16:creationId xmlns:a16="http://schemas.microsoft.com/office/drawing/2014/main" id="{CD95F4FD-9BBA-CE40-B09D-2FD045C1290F}"/>
              </a:ext>
            </a:extLst>
          </p:cNvPr>
          <p:cNvSpPr>
            <a:spLocks noChangeShapeType="1"/>
          </p:cNvSpPr>
          <p:nvPr/>
        </p:nvSpPr>
        <p:spPr bwMode="auto">
          <a:xfrm flipV="1">
            <a:off x="10081118" y="4933793"/>
            <a:ext cx="228600" cy="533400"/>
          </a:xfrm>
          <a:prstGeom prst="line">
            <a:avLst/>
          </a:prstGeom>
          <a:noFill/>
          <a:ln w="9525">
            <a:solidFill>
              <a:srgbClr val="663300"/>
            </a:solidFill>
            <a:round/>
            <a:headEnd/>
            <a:tailEnd type="triangle" w="sm" len="lg"/>
          </a:ln>
        </p:spPr>
        <p:txBody>
          <a:bodyPr/>
          <a:lstStyle/>
          <a:p>
            <a:endParaRPr lang="en-GB"/>
          </a:p>
        </p:txBody>
      </p:sp>
      <p:sp>
        <p:nvSpPr>
          <p:cNvPr id="22" name="Text Box 20">
            <a:extLst>
              <a:ext uri="{FF2B5EF4-FFF2-40B4-BE49-F238E27FC236}">
                <a16:creationId xmlns:a16="http://schemas.microsoft.com/office/drawing/2014/main" id="{6F593B9C-19F5-8840-A96C-211B8B72730A}"/>
              </a:ext>
            </a:extLst>
          </p:cNvPr>
          <p:cNvSpPr txBox="1">
            <a:spLocks noChangeArrowheads="1"/>
          </p:cNvSpPr>
          <p:nvPr/>
        </p:nvSpPr>
        <p:spPr bwMode="auto">
          <a:xfrm>
            <a:off x="9323880" y="5305268"/>
            <a:ext cx="822325"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doublet</a:t>
            </a:r>
          </a:p>
        </p:txBody>
      </p:sp>
      <p:sp>
        <p:nvSpPr>
          <p:cNvPr id="23" name="Text Box 21">
            <a:extLst>
              <a:ext uri="{FF2B5EF4-FFF2-40B4-BE49-F238E27FC236}">
                <a16:creationId xmlns:a16="http://schemas.microsoft.com/office/drawing/2014/main" id="{AB466521-C486-4848-968C-26F47800E614}"/>
              </a:ext>
            </a:extLst>
          </p:cNvPr>
          <p:cNvSpPr txBox="1">
            <a:spLocks noChangeArrowheads="1"/>
          </p:cNvSpPr>
          <p:nvPr/>
        </p:nvSpPr>
        <p:spPr bwMode="auto">
          <a:xfrm>
            <a:off x="10170018" y="4205131"/>
            <a:ext cx="352425"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IP</a:t>
            </a:r>
          </a:p>
        </p:txBody>
      </p:sp>
      <p:sp>
        <p:nvSpPr>
          <p:cNvPr id="24" name="Line 22">
            <a:extLst>
              <a:ext uri="{FF2B5EF4-FFF2-40B4-BE49-F238E27FC236}">
                <a16:creationId xmlns:a16="http://schemas.microsoft.com/office/drawing/2014/main" id="{263AA7C4-FE4B-0242-B5E3-53C5049B1595}"/>
              </a:ext>
            </a:extLst>
          </p:cNvPr>
          <p:cNvSpPr>
            <a:spLocks noChangeShapeType="1"/>
          </p:cNvSpPr>
          <p:nvPr/>
        </p:nvSpPr>
        <p:spPr bwMode="auto">
          <a:xfrm flipH="1" flipV="1">
            <a:off x="10655793" y="4924268"/>
            <a:ext cx="228600" cy="533400"/>
          </a:xfrm>
          <a:prstGeom prst="line">
            <a:avLst/>
          </a:prstGeom>
          <a:noFill/>
          <a:ln w="9525">
            <a:solidFill>
              <a:srgbClr val="663300"/>
            </a:solidFill>
            <a:round/>
            <a:headEnd/>
            <a:tailEnd type="triangle" w="sm" len="lg"/>
          </a:ln>
        </p:spPr>
        <p:txBody>
          <a:bodyPr/>
          <a:lstStyle/>
          <a:p>
            <a:endParaRPr lang="en-GB"/>
          </a:p>
        </p:txBody>
      </p:sp>
      <p:sp>
        <p:nvSpPr>
          <p:cNvPr id="25" name="Text Box 23">
            <a:extLst>
              <a:ext uri="{FF2B5EF4-FFF2-40B4-BE49-F238E27FC236}">
                <a16:creationId xmlns:a16="http://schemas.microsoft.com/office/drawing/2014/main" id="{BAE9F76D-ED61-7F45-952A-EF084D6A9206}"/>
              </a:ext>
            </a:extLst>
          </p:cNvPr>
          <p:cNvSpPr txBox="1">
            <a:spLocks noChangeArrowheads="1"/>
          </p:cNvSpPr>
          <p:nvPr/>
        </p:nvSpPr>
        <p:spPr bwMode="auto">
          <a:xfrm>
            <a:off x="10238280" y="5381468"/>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6" name="Line 24">
            <a:extLst>
              <a:ext uri="{FF2B5EF4-FFF2-40B4-BE49-F238E27FC236}">
                <a16:creationId xmlns:a16="http://schemas.microsoft.com/office/drawing/2014/main" id="{0FABEB91-6E79-9A4A-A497-27B36ABCC24D}"/>
              </a:ext>
            </a:extLst>
          </p:cNvPr>
          <p:cNvSpPr>
            <a:spLocks noChangeShapeType="1"/>
          </p:cNvSpPr>
          <p:nvPr/>
        </p:nvSpPr>
        <p:spPr bwMode="auto">
          <a:xfrm>
            <a:off x="10827243" y="4067018"/>
            <a:ext cx="228600" cy="533400"/>
          </a:xfrm>
          <a:prstGeom prst="line">
            <a:avLst/>
          </a:prstGeom>
          <a:noFill/>
          <a:ln w="9525">
            <a:solidFill>
              <a:srgbClr val="663300"/>
            </a:solidFill>
            <a:round/>
            <a:headEnd/>
            <a:tailEnd type="triangle" w="sm" len="lg"/>
          </a:ln>
        </p:spPr>
        <p:txBody>
          <a:bodyPr/>
          <a:lstStyle/>
          <a:p>
            <a:endParaRPr lang="en-GB"/>
          </a:p>
        </p:txBody>
      </p:sp>
      <p:sp>
        <p:nvSpPr>
          <p:cNvPr id="27" name="Text Box 25">
            <a:extLst>
              <a:ext uri="{FF2B5EF4-FFF2-40B4-BE49-F238E27FC236}">
                <a16:creationId xmlns:a16="http://schemas.microsoft.com/office/drawing/2014/main" id="{09F2B034-79E9-E74B-91AC-A6222D429784}"/>
              </a:ext>
            </a:extLst>
          </p:cNvPr>
          <p:cNvSpPr txBox="1">
            <a:spLocks noChangeArrowheads="1"/>
          </p:cNvSpPr>
          <p:nvPr/>
        </p:nvSpPr>
        <p:spPr bwMode="auto">
          <a:xfrm>
            <a:off x="10344643" y="394795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28" name="Text Box 26">
            <a:extLst>
              <a:ext uri="{FF2B5EF4-FFF2-40B4-BE49-F238E27FC236}">
                <a16:creationId xmlns:a16="http://schemas.microsoft.com/office/drawing/2014/main" id="{02E70B21-060D-CE4D-BAA8-9863AB0D2A2F}"/>
              </a:ext>
            </a:extLst>
          </p:cNvPr>
          <p:cNvSpPr txBox="1">
            <a:spLocks noChangeArrowheads="1"/>
          </p:cNvSpPr>
          <p:nvPr/>
        </p:nvSpPr>
        <p:spPr bwMode="auto">
          <a:xfrm>
            <a:off x="10874868" y="4859181"/>
            <a:ext cx="9921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29" name="Text Box 27">
            <a:extLst>
              <a:ext uri="{FF2B5EF4-FFF2-40B4-BE49-F238E27FC236}">
                <a16:creationId xmlns:a16="http://schemas.microsoft.com/office/drawing/2014/main" id="{3F632EB1-12E8-4E4E-9EB7-2C4694EF0CBF}"/>
              </a:ext>
            </a:extLst>
          </p:cNvPr>
          <p:cNvSpPr txBox="1">
            <a:spLocks noChangeArrowheads="1"/>
          </p:cNvSpPr>
          <p:nvPr/>
        </p:nvSpPr>
        <p:spPr bwMode="auto">
          <a:xfrm>
            <a:off x="11278093" y="4214656"/>
            <a:ext cx="836612"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primary</a:t>
            </a:r>
          </a:p>
          <a:p>
            <a:pPr algn="ctr" eaLnBrk="1" hangingPunct="1"/>
            <a:r>
              <a:rPr lang="en-US" sz="1400" b="1">
                <a:solidFill>
                  <a:srgbClr val="663300"/>
                </a:solidFill>
                <a:latin typeface="Arial" pitchFamily="34" charset="0"/>
              </a:rPr>
              <a:t>dump</a:t>
            </a:r>
          </a:p>
        </p:txBody>
      </p:sp>
      <p:sp>
        <p:nvSpPr>
          <p:cNvPr id="30" name="Content Placeholder 2">
            <a:extLst>
              <a:ext uri="{FF2B5EF4-FFF2-40B4-BE49-F238E27FC236}">
                <a16:creationId xmlns:a16="http://schemas.microsoft.com/office/drawing/2014/main" id="{6E5481C0-9173-BA43-BEBD-87F3DA4A4395}"/>
              </a:ext>
            </a:extLst>
          </p:cNvPr>
          <p:cNvSpPr>
            <a:spLocks noGrp="1"/>
          </p:cNvSpPr>
          <p:nvPr>
            <p:ph idx="1"/>
          </p:nvPr>
        </p:nvSpPr>
        <p:spPr>
          <a:xfrm>
            <a:off x="411893" y="966055"/>
            <a:ext cx="3665300" cy="5381694"/>
          </a:xfrm>
        </p:spPr>
        <p:txBody>
          <a:bodyPr/>
          <a:lstStyle/>
          <a:p>
            <a:r>
              <a:rPr lang="en-US" dirty="0"/>
              <a:t>Skew correction and diagnostics section</a:t>
            </a:r>
          </a:p>
          <a:p>
            <a:r>
              <a:rPr lang="en-US" dirty="0"/>
              <a:t>Assume that large incoming errors can be corrected – </a:t>
            </a:r>
            <a:r>
              <a:rPr lang="en-US" dirty="0">
                <a:solidFill>
                  <a:srgbClr val="C00000"/>
                </a:solidFill>
              </a:rPr>
              <a:t>to be reviewed</a:t>
            </a:r>
          </a:p>
          <a:p>
            <a:r>
              <a:rPr lang="en-US" dirty="0"/>
              <a:t>Assume that laser wire resolution is 1 micron – </a:t>
            </a:r>
            <a:r>
              <a:rPr lang="en-US" dirty="0">
                <a:solidFill>
                  <a:srgbClr val="C00000"/>
                </a:solidFill>
              </a:rPr>
              <a:t>better laser wires may allow reducing space requirements</a:t>
            </a:r>
          </a:p>
          <a:p>
            <a:endParaRPr lang="en-US" dirty="0"/>
          </a:p>
        </p:txBody>
      </p:sp>
      <p:pic>
        <p:nvPicPr>
          <p:cNvPr id="31" name="Picture 7" descr="lwire">
            <a:extLst>
              <a:ext uri="{FF2B5EF4-FFF2-40B4-BE49-F238E27FC236}">
                <a16:creationId xmlns:a16="http://schemas.microsoft.com/office/drawing/2014/main" id="{78F1C62B-84C6-3A43-8A5C-4A0DDB5FE1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0842" y="4649631"/>
            <a:ext cx="1828800" cy="1517650"/>
          </a:xfrm>
          <a:prstGeom prst="rect">
            <a:avLst/>
          </a:prstGeom>
          <a:noFill/>
          <a:extLst>
            <a:ext uri="{909E8E84-426E-40dd-AFC4-6F175D3DCCD1}">
              <a14:hiddenFill xmlns="" xmlns:a14="http://schemas.microsoft.com/office/drawing/2010/main">
                <a:solidFill>
                  <a:srgbClr val="FFFFFF"/>
                </a:solidFill>
              </a14:hiddenFill>
            </a:ext>
          </a:extLst>
        </p:spPr>
      </p:pic>
      <p:sp>
        <p:nvSpPr>
          <p:cNvPr id="32" name="Oval 31">
            <a:extLst>
              <a:ext uri="{FF2B5EF4-FFF2-40B4-BE49-F238E27FC236}">
                <a16:creationId xmlns:a16="http://schemas.microsoft.com/office/drawing/2014/main" id="{2B7749C2-F7E2-DC49-A202-7262D672F2CC}"/>
              </a:ext>
            </a:extLst>
          </p:cNvPr>
          <p:cNvSpPr/>
          <p:nvPr/>
        </p:nvSpPr>
        <p:spPr>
          <a:xfrm>
            <a:off x="5316006" y="63834"/>
            <a:ext cx="2072149" cy="1617171"/>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916B6E94-F4C3-574A-99F0-D3BB2C37C3D1}"/>
              </a:ext>
            </a:extLst>
          </p:cNvPr>
          <p:cNvSpPr txBox="1"/>
          <p:nvPr/>
        </p:nvSpPr>
        <p:spPr>
          <a:xfrm>
            <a:off x="2093205" y="6284980"/>
            <a:ext cx="3007925" cy="584775"/>
          </a:xfrm>
          <a:prstGeom prst="rect">
            <a:avLst/>
          </a:prstGeom>
          <a:noFill/>
        </p:spPr>
        <p:txBody>
          <a:bodyPr wrap="square" rtlCol="0">
            <a:spAutoFit/>
          </a:bodyPr>
          <a:lstStyle/>
          <a:p>
            <a:r>
              <a:rPr lang="en-US" sz="1600" dirty="0">
                <a:solidFill>
                  <a:srgbClr val="C00000"/>
                </a:solidFill>
              </a:rPr>
              <a:t>In RED: assumptions to be revised for advanced collider</a:t>
            </a:r>
          </a:p>
        </p:txBody>
      </p:sp>
    </p:spTree>
    <p:extLst>
      <p:ext uri="{BB962C8B-B14F-4D97-AF65-F5344CB8AC3E}">
        <p14:creationId xmlns:p14="http://schemas.microsoft.com/office/powerpoint/2010/main" val="25479128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76906-D008-F942-8EBF-705E720E0E81}"/>
              </a:ext>
            </a:extLst>
          </p:cNvPr>
          <p:cNvSpPr>
            <a:spLocks noGrp="1"/>
          </p:cNvSpPr>
          <p:nvPr>
            <p:ph type="title"/>
          </p:nvPr>
        </p:nvSpPr>
        <p:spPr/>
        <p:txBody>
          <a:bodyPr/>
          <a:lstStyle/>
          <a:p>
            <a:r>
              <a:rPr lang="en-US" dirty="0"/>
              <a:t>BDS collimation</a:t>
            </a:r>
          </a:p>
        </p:txBody>
      </p:sp>
      <p:sp>
        <p:nvSpPr>
          <p:cNvPr id="4" name="Footer Placeholder 3">
            <a:extLst>
              <a:ext uri="{FF2B5EF4-FFF2-40B4-BE49-F238E27FC236}">
                <a16:creationId xmlns:a16="http://schemas.microsoft.com/office/drawing/2014/main" id="{6283A9E0-2336-6743-82D6-08E820950035}"/>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5B698223-6B45-E246-8AB8-C5378D2C89B6}"/>
              </a:ext>
            </a:extLst>
          </p:cNvPr>
          <p:cNvSpPr>
            <a:spLocks noGrp="1"/>
          </p:cNvSpPr>
          <p:nvPr>
            <p:ph type="sldNum" sz="quarter" idx="12"/>
          </p:nvPr>
        </p:nvSpPr>
        <p:spPr/>
        <p:txBody>
          <a:bodyPr/>
          <a:lstStyle/>
          <a:p>
            <a:fld id="{07E1C93C-5050-FC42-8F10-D22D4F119D13}" type="slidenum">
              <a:rPr lang="en-US" smtClean="0"/>
              <a:pPr/>
              <a:t>19</a:t>
            </a:fld>
            <a:endParaRPr lang="en-US" dirty="0"/>
          </a:p>
        </p:txBody>
      </p:sp>
      <p:pic>
        <p:nvPicPr>
          <p:cNvPr id="6" name="Picture 4">
            <a:extLst>
              <a:ext uri="{FF2B5EF4-FFF2-40B4-BE49-F238E27FC236}">
                <a16:creationId xmlns:a16="http://schemas.microsoft.com/office/drawing/2014/main" id="{88FFDA89-9C97-1041-9B3F-89CF0A451841}"/>
              </a:ext>
            </a:extLst>
          </p:cNvPr>
          <p:cNvPicPr>
            <a:picLocks noChangeAspect="1" noChangeArrowheads="1"/>
          </p:cNvPicPr>
          <p:nvPr/>
        </p:nvPicPr>
        <p:blipFill>
          <a:blip r:embed="rId2" cstate="screen"/>
          <a:srcRect l="8142" t="3334" r="8333" b="4445"/>
          <a:stretch>
            <a:fillRect/>
          </a:stretch>
        </p:blipFill>
        <p:spPr bwMode="auto">
          <a:xfrm>
            <a:off x="4247055" y="47468"/>
            <a:ext cx="7637463" cy="6324600"/>
          </a:xfrm>
          <a:prstGeom prst="rect">
            <a:avLst/>
          </a:prstGeom>
          <a:noFill/>
          <a:ln w="9525">
            <a:noFill/>
            <a:miter lim="800000"/>
            <a:headEnd/>
            <a:tailEnd/>
          </a:ln>
        </p:spPr>
      </p:pic>
      <p:sp>
        <p:nvSpPr>
          <p:cNvPr id="7" name="Text Box 5">
            <a:extLst>
              <a:ext uri="{FF2B5EF4-FFF2-40B4-BE49-F238E27FC236}">
                <a16:creationId xmlns:a16="http://schemas.microsoft.com/office/drawing/2014/main" id="{DD63378C-40D2-764B-94D6-4F3353A34FEA}"/>
              </a:ext>
            </a:extLst>
          </p:cNvPr>
          <p:cNvSpPr txBox="1">
            <a:spLocks noChangeArrowheads="1"/>
          </p:cNvSpPr>
          <p:nvPr/>
        </p:nvSpPr>
        <p:spPr bwMode="auto">
          <a:xfrm>
            <a:off x="7188693" y="65230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8" name="Text Box 6">
            <a:extLst>
              <a:ext uri="{FF2B5EF4-FFF2-40B4-BE49-F238E27FC236}">
                <a16:creationId xmlns:a16="http://schemas.microsoft.com/office/drawing/2014/main" id="{94066775-390F-1442-9AA0-4A27E8694064}"/>
              </a:ext>
            </a:extLst>
          </p:cNvPr>
          <p:cNvSpPr txBox="1">
            <a:spLocks noChangeArrowheads="1"/>
          </p:cNvSpPr>
          <p:nvPr/>
        </p:nvSpPr>
        <p:spPr bwMode="auto">
          <a:xfrm>
            <a:off x="5347193" y="611031"/>
            <a:ext cx="19446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skew correction /</a:t>
            </a:r>
          </a:p>
          <a:p>
            <a:pPr algn="ctr" eaLnBrk="1" hangingPunct="1"/>
            <a:r>
              <a:rPr lang="en-US" sz="1400" b="1">
                <a:solidFill>
                  <a:srgbClr val="663300"/>
                </a:solidFill>
                <a:latin typeface="Arial" pitchFamily="34" charset="0"/>
              </a:rPr>
              <a:t>emittance diagnostic</a:t>
            </a:r>
          </a:p>
        </p:txBody>
      </p:sp>
      <p:sp>
        <p:nvSpPr>
          <p:cNvPr id="9" name="Text Box 7">
            <a:extLst>
              <a:ext uri="{FF2B5EF4-FFF2-40B4-BE49-F238E27FC236}">
                <a16:creationId xmlns:a16="http://schemas.microsoft.com/office/drawing/2014/main" id="{2D37868A-57D2-2143-BB9E-DE6591BE4928}"/>
              </a:ext>
            </a:extLst>
          </p:cNvPr>
          <p:cNvSpPr txBox="1">
            <a:spLocks noChangeArrowheads="1"/>
          </p:cNvSpPr>
          <p:nvPr/>
        </p:nvSpPr>
        <p:spPr bwMode="auto">
          <a:xfrm>
            <a:off x="4664568" y="611031"/>
            <a:ext cx="569912"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MPS</a:t>
            </a:r>
          </a:p>
          <a:p>
            <a:pPr algn="ctr" eaLnBrk="1" hangingPunct="1"/>
            <a:r>
              <a:rPr lang="en-US" sz="1400" b="1">
                <a:solidFill>
                  <a:srgbClr val="663300"/>
                </a:solidFill>
                <a:latin typeface="Arial" pitchFamily="34" charset="0"/>
              </a:rPr>
              <a:t>coll</a:t>
            </a:r>
          </a:p>
        </p:txBody>
      </p:sp>
      <p:sp>
        <p:nvSpPr>
          <p:cNvPr id="10" name="Text Box 8">
            <a:extLst>
              <a:ext uri="{FF2B5EF4-FFF2-40B4-BE49-F238E27FC236}">
                <a16:creationId xmlns:a16="http://schemas.microsoft.com/office/drawing/2014/main" id="{92ADEA9C-85F7-384F-BA71-B56580012BDF}"/>
              </a:ext>
            </a:extLst>
          </p:cNvPr>
          <p:cNvSpPr txBox="1">
            <a:spLocks noChangeArrowheads="1"/>
          </p:cNvSpPr>
          <p:nvPr/>
        </p:nvSpPr>
        <p:spPr bwMode="auto">
          <a:xfrm>
            <a:off x="10158905" y="5761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betatron</a:t>
            </a:r>
          </a:p>
          <a:p>
            <a:pPr algn="ctr" eaLnBrk="1" hangingPunct="1"/>
            <a:r>
              <a:rPr lang="en-US" sz="1400" b="1">
                <a:solidFill>
                  <a:srgbClr val="663300"/>
                </a:solidFill>
                <a:latin typeface="Arial" pitchFamily="34" charset="0"/>
              </a:rPr>
              <a:t>collimation</a:t>
            </a:r>
          </a:p>
        </p:txBody>
      </p:sp>
      <p:sp>
        <p:nvSpPr>
          <p:cNvPr id="11" name="Text Box 9">
            <a:extLst>
              <a:ext uri="{FF2B5EF4-FFF2-40B4-BE49-F238E27FC236}">
                <a16:creationId xmlns:a16="http://schemas.microsoft.com/office/drawing/2014/main" id="{21654059-1135-0E4F-AA75-635FF9D82D4D}"/>
              </a:ext>
            </a:extLst>
          </p:cNvPr>
          <p:cNvSpPr txBox="1">
            <a:spLocks noChangeArrowheads="1"/>
          </p:cNvSpPr>
          <p:nvPr/>
        </p:nvSpPr>
        <p:spPr bwMode="auto">
          <a:xfrm>
            <a:off x="9989043" y="1681006"/>
            <a:ext cx="992187"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12" name="Text Box 10">
            <a:extLst>
              <a:ext uri="{FF2B5EF4-FFF2-40B4-BE49-F238E27FC236}">
                <a16:creationId xmlns:a16="http://schemas.microsoft.com/office/drawing/2014/main" id="{39CCC3C4-160B-EC46-B5B8-F1757C97488B}"/>
              </a:ext>
            </a:extLst>
          </p:cNvPr>
          <p:cNvSpPr txBox="1">
            <a:spLocks noChangeArrowheads="1"/>
          </p:cNvSpPr>
          <p:nvPr/>
        </p:nvSpPr>
        <p:spPr bwMode="auto">
          <a:xfrm>
            <a:off x="10943130" y="2195356"/>
            <a:ext cx="773113"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tuneup</a:t>
            </a:r>
          </a:p>
          <a:p>
            <a:pPr algn="ctr" eaLnBrk="1" hangingPunct="1"/>
            <a:r>
              <a:rPr lang="en-US" sz="1400" b="1">
                <a:solidFill>
                  <a:srgbClr val="663300"/>
                </a:solidFill>
                <a:latin typeface="Arial" pitchFamily="34" charset="0"/>
              </a:rPr>
              <a:t>dump</a:t>
            </a:r>
          </a:p>
        </p:txBody>
      </p:sp>
      <p:sp>
        <p:nvSpPr>
          <p:cNvPr id="13" name="Text Box 11">
            <a:extLst>
              <a:ext uri="{FF2B5EF4-FFF2-40B4-BE49-F238E27FC236}">
                <a16:creationId xmlns:a16="http://schemas.microsoft.com/office/drawing/2014/main" id="{E97D0CC9-86C5-DC46-8387-B8BA2AB52BDD}"/>
              </a:ext>
            </a:extLst>
          </p:cNvPr>
          <p:cNvSpPr txBox="1">
            <a:spLocks noChangeArrowheads="1"/>
          </p:cNvSpPr>
          <p:nvPr/>
        </p:nvSpPr>
        <p:spPr bwMode="auto">
          <a:xfrm>
            <a:off x="8384080" y="585631"/>
            <a:ext cx="646113" cy="304800"/>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septa</a:t>
            </a:r>
          </a:p>
        </p:txBody>
      </p:sp>
      <p:sp>
        <p:nvSpPr>
          <p:cNvPr id="14" name="Line 12">
            <a:extLst>
              <a:ext uri="{FF2B5EF4-FFF2-40B4-BE49-F238E27FC236}">
                <a16:creationId xmlns:a16="http://schemas.microsoft.com/office/drawing/2014/main" id="{072CBE9C-FA0B-414A-BE3F-9DCE26B9068B}"/>
              </a:ext>
            </a:extLst>
          </p:cNvPr>
          <p:cNvSpPr>
            <a:spLocks noChangeShapeType="1"/>
          </p:cNvSpPr>
          <p:nvPr/>
        </p:nvSpPr>
        <p:spPr bwMode="auto">
          <a:xfrm flipH="1" flipV="1">
            <a:off x="8141193" y="580868"/>
            <a:ext cx="228600" cy="533400"/>
          </a:xfrm>
          <a:prstGeom prst="line">
            <a:avLst/>
          </a:prstGeom>
          <a:noFill/>
          <a:ln w="9525">
            <a:solidFill>
              <a:srgbClr val="663300"/>
            </a:solidFill>
            <a:round/>
            <a:headEnd/>
            <a:tailEnd type="triangle" w="sm" len="lg"/>
          </a:ln>
        </p:spPr>
        <p:txBody>
          <a:bodyPr/>
          <a:lstStyle/>
          <a:p>
            <a:endParaRPr lang="en-GB"/>
          </a:p>
        </p:txBody>
      </p:sp>
      <p:sp>
        <p:nvSpPr>
          <p:cNvPr id="15" name="Text Box 13">
            <a:extLst>
              <a:ext uri="{FF2B5EF4-FFF2-40B4-BE49-F238E27FC236}">
                <a16:creationId xmlns:a16="http://schemas.microsoft.com/office/drawing/2014/main" id="{F9C505C4-54F6-0842-9DB9-4AAD6E9F96C5}"/>
              </a:ext>
            </a:extLst>
          </p:cNvPr>
          <p:cNvSpPr txBox="1">
            <a:spLocks noChangeArrowheads="1"/>
          </p:cNvSpPr>
          <p:nvPr/>
        </p:nvSpPr>
        <p:spPr bwMode="auto">
          <a:xfrm>
            <a:off x="7960218" y="899956"/>
            <a:ext cx="79533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kickers</a:t>
            </a:r>
          </a:p>
        </p:txBody>
      </p:sp>
      <p:sp>
        <p:nvSpPr>
          <p:cNvPr id="16" name="Text Box 14">
            <a:extLst>
              <a:ext uri="{FF2B5EF4-FFF2-40B4-BE49-F238E27FC236}">
                <a16:creationId xmlns:a16="http://schemas.microsoft.com/office/drawing/2014/main" id="{9BED47DC-0345-7A45-BF6B-15F95D989AD6}"/>
              </a:ext>
            </a:extLst>
          </p:cNvPr>
          <p:cNvSpPr txBox="1">
            <a:spLocks noChangeArrowheads="1"/>
          </p:cNvSpPr>
          <p:nvPr/>
        </p:nvSpPr>
        <p:spPr bwMode="auto">
          <a:xfrm>
            <a:off x="5101130" y="40432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dirty="0">
                <a:solidFill>
                  <a:srgbClr val="663300"/>
                </a:solidFill>
                <a:latin typeface="Arial" pitchFamily="34" charset="0"/>
              </a:rPr>
              <a:t>energy</a:t>
            </a:r>
          </a:p>
          <a:p>
            <a:pPr algn="ctr" eaLnBrk="1" hangingPunct="1"/>
            <a:r>
              <a:rPr lang="en-US" sz="1400" b="1" dirty="0">
                <a:solidFill>
                  <a:srgbClr val="663300"/>
                </a:solidFill>
                <a:latin typeface="Arial" pitchFamily="34" charset="0"/>
              </a:rPr>
              <a:t>collimation</a:t>
            </a:r>
          </a:p>
        </p:txBody>
      </p:sp>
      <p:sp>
        <p:nvSpPr>
          <p:cNvPr id="17" name="Text Box 15">
            <a:extLst>
              <a:ext uri="{FF2B5EF4-FFF2-40B4-BE49-F238E27FC236}">
                <a16:creationId xmlns:a16="http://schemas.microsoft.com/office/drawing/2014/main" id="{4650ABDE-ABC4-494C-AB1D-335FD5C44638}"/>
              </a:ext>
            </a:extLst>
          </p:cNvPr>
          <p:cNvSpPr txBox="1">
            <a:spLocks noChangeArrowheads="1"/>
          </p:cNvSpPr>
          <p:nvPr/>
        </p:nvSpPr>
        <p:spPr bwMode="auto">
          <a:xfrm>
            <a:off x="6564805" y="3528856"/>
            <a:ext cx="706438"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a:t>
            </a:r>
          </a:p>
          <a:p>
            <a:pPr algn="ctr" eaLnBrk="1" hangingPunct="1"/>
            <a:r>
              <a:rPr lang="en-US" sz="1400" b="1">
                <a:solidFill>
                  <a:srgbClr val="663300"/>
                </a:solidFill>
                <a:latin typeface="Arial" pitchFamily="34" charset="0"/>
              </a:rPr>
              <a:t>match</a:t>
            </a:r>
          </a:p>
        </p:txBody>
      </p:sp>
      <p:sp>
        <p:nvSpPr>
          <p:cNvPr id="18" name="Line 16">
            <a:extLst>
              <a:ext uri="{FF2B5EF4-FFF2-40B4-BE49-F238E27FC236}">
                <a16:creationId xmlns:a16="http://schemas.microsoft.com/office/drawing/2014/main" id="{8E2CAC9A-6898-D349-80FD-736D7C9F0603}"/>
              </a:ext>
            </a:extLst>
          </p:cNvPr>
          <p:cNvSpPr>
            <a:spLocks noChangeShapeType="1"/>
          </p:cNvSpPr>
          <p:nvPr/>
        </p:nvSpPr>
        <p:spPr bwMode="auto">
          <a:xfrm flipH="1" flipV="1">
            <a:off x="6960093" y="4343243"/>
            <a:ext cx="228600" cy="533400"/>
          </a:xfrm>
          <a:prstGeom prst="line">
            <a:avLst/>
          </a:prstGeom>
          <a:noFill/>
          <a:ln w="9525">
            <a:solidFill>
              <a:srgbClr val="663300"/>
            </a:solidFill>
            <a:round/>
            <a:headEnd/>
            <a:tailEnd type="triangle" w="sm" len="lg"/>
          </a:ln>
        </p:spPr>
        <p:txBody>
          <a:bodyPr/>
          <a:lstStyle/>
          <a:p>
            <a:endParaRPr lang="en-GB"/>
          </a:p>
        </p:txBody>
      </p:sp>
      <p:sp>
        <p:nvSpPr>
          <p:cNvPr id="19" name="Text Box 17">
            <a:extLst>
              <a:ext uri="{FF2B5EF4-FFF2-40B4-BE49-F238E27FC236}">
                <a16:creationId xmlns:a16="http://schemas.microsoft.com/office/drawing/2014/main" id="{9635DCC6-4726-EA4E-8A08-5F624BFDBE3A}"/>
              </a:ext>
            </a:extLst>
          </p:cNvPr>
          <p:cNvSpPr txBox="1">
            <a:spLocks noChangeArrowheads="1"/>
          </p:cNvSpPr>
          <p:nvPr/>
        </p:nvSpPr>
        <p:spPr bwMode="auto">
          <a:xfrm>
            <a:off x="6510830" y="4649631"/>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dirty="0">
                <a:solidFill>
                  <a:srgbClr val="663300"/>
                </a:solidFill>
                <a:latin typeface="Arial" pitchFamily="34" charset="0"/>
              </a:rPr>
              <a:t>energy</a:t>
            </a:r>
          </a:p>
          <a:p>
            <a:pPr algn="ctr" eaLnBrk="1" hangingPunct="1"/>
            <a:r>
              <a:rPr lang="en-US" sz="1400" b="1" dirty="0">
                <a:solidFill>
                  <a:srgbClr val="663300"/>
                </a:solidFill>
                <a:latin typeface="Arial" pitchFamily="34" charset="0"/>
              </a:rPr>
              <a:t>spectrometer</a:t>
            </a:r>
          </a:p>
        </p:txBody>
      </p:sp>
      <p:sp>
        <p:nvSpPr>
          <p:cNvPr id="20" name="Text Box 18">
            <a:extLst>
              <a:ext uri="{FF2B5EF4-FFF2-40B4-BE49-F238E27FC236}">
                <a16:creationId xmlns:a16="http://schemas.microsoft.com/office/drawing/2014/main" id="{4484E876-419C-534A-A4A6-4611222BEBD4}"/>
              </a:ext>
            </a:extLst>
          </p:cNvPr>
          <p:cNvSpPr txBox="1">
            <a:spLocks noChangeArrowheads="1"/>
          </p:cNvSpPr>
          <p:nvPr/>
        </p:nvSpPr>
        <p:spPr bwMode="auto">
          <a:xfrm>
            <a:off x="8269780" y="3871756"/>
            <a:ext cx="1181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transformer</a:t>
            </a:r>
          </a:p>
        </p:txBody>
      </p:sp>
      <p:sp>
        <p:nvSpPr>
          <p:cNvPr id="21" name="Line 19">
            <a:extLst>
              <a:ext uri="{FF2B5EF4-FFF2-40B4-BE49-F238E27FC236}">
                <a16:creationId xmlns:a16="http://schemas.microsoft.com/office/drawing/2014/main" id="{CD95F4FD-9BBA-CE40-B09D-2FD045C1290F}"/>
              </a:ext>
            </a:extLst>
          </p:cNvPr>
          <p:cNvSpPr>
            <a:spLocks noChangeShapeType="1"/>
          </p:cNvSpPr>
          <p:nvPr/>
        </p:nvSpPr>
        <p:spPr bwMode="auto">
          <a:xfrm flipV="1">
            <a:off x="10081118" y="4933793"/>
            <a:ext cx="228600" cy="533400"/>
          </a:xfrm>
          <a:prstGeom prst="line">
            <a:avLst/>
          </a:prstGeom>
          <a:noFill/>
          <a:ln w="9525">
            <a:solidFill>
              <a:srgbClr val="663300"/>
            </a:solidFill>
            <a:round/>
            <a:headEnd/>
            <a:tailEnd type="triangle" w="sm" len="lg"/>
          </a:ln>
        </p:spPr>
        <p:txBody>
          <a:bodyPr/>
          <a:lstStyle/>
          <a:p>
            <a:endParaRPr lang="en-GB"/>
          </a:p>
        </p:txBody>
      </p:sp>
      <p:sp>
        <p:nvSpPr>
          <p:cNvPr id="22" name="Text Box 20">
            <a:extLst>
              <a:ext uri="{FF2B5EF4-FFF2-40B4-BE49-F238E27FC236}">
                <a16:creationId xmlns:a16="http://schemas.microsoft.com/office/drawing/2014/main" id="{6F593B9C-19F5-8840-A96C-211B8B72730A}"/>
              </a:ext>
            </a:extLst>
          </p:cNvPr>
          <p:cNvSpPr txBox="1">
            <a:spLocks noChangeArrowheads="1"/>
          </p:cNvSpPr>
          <p:nvPr/>
        </p:nvSpPr>
        <p:spPr bwMode="auto">
          <a:xfrm>
            <a:off x="9323880" y="5305268"/>
            <a:ext cx="822325"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doublet</a:t>
            </a:r>
          </a:p>
        </p:txBody>
      </p:sp>
      <p:sp>
        <p:nvSpPr>
          <p:cNvPr id="23" name="Text Box 21">
            <a:extLst>
              <a:ext uri="{FF2B5EF4-FFF2-40B4-BE49-F238E27FC236}">
                <a16:creationId xmlns:a16="http://schemas.microsoft.com/office/drawing/2014/main" id="{AB466521-C486-4848-968C-26F47800E614}"/>
              </a:ext>
            </a:extLst>
          </p:cNvPr>
          <p:cNvSpPr txBox="1">
            <a:spLocks noChangeArrowheads="1"/>
          </p:cNvSpPr>
          <p:nvPr/>
        </p:nvSpPr>
        <p:spPr bwMode="auto">
          <a:xfrm>
            <a:off x="10170018" y="4205131"/>
            <a:ext cx="352425"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IP</a:t>
            </a:r>
          </a:p>
        </p:txBody>
      </p:sp>
      <p:sp>
        <p:nvSpPr>
          <p:cNvPr id="24" name="Line 22">
            <a:extLst>
              <a:ext uri="{FF2B5EF4-FFF2-40B4-BE49-F238E27FC236}">
                <a16:creationId xmlns:a16="http://schemas.microsoft.com/office/drawing/2014/main" id="{263AA7C4-FE4B-0242-B5E3-53C5049B1595}"/>
              </a:ext>
            </a:extLst>
          </p:cNvPr>
          <p:cNvSpPr>
            <a:spLocks noChangeShapeType="1"/>
          </p:cNvSpPr>
          <p:nvPr/>
        </p:nvSpPr>
        <p:spPr bwMode="auto">
          <a:xfrm flipH="1" flipV="1">
            <a:off x="10655793" y="4924268"/>
            <a:ext cx="228600" cy="533400"/>
          </a:xfrm>
          <a:prstGeom prst="line">
            <a:avLst/>
          </a:prstGeom>
          <a:noFill/>
          <a:ln w="9525">
            <a:solidFill>
              <a:srgbClr val="663300"/>
            </a:solidFill>
            <a:round/>
            <a:headEnd/>
            <a:tailEnd type="triangle" w="sm" len="lg"/>
          </a:ln>
        </p:spPr>
        <p:txBody>
          <a:bodyPr/>
          <a:lstStyle/>
          <a:p>
            <a:endParaRPr lang="en-GB"/>
          </a:p>
        </p:txBody>
      </p:sp>
      <p:sp>
        <p:nvSpPr>
          <p:cNvPr id="25" name="Text Box 23">
            <a:extLst>
              <a:ext uri="{FF2B5EF4-FFF2-40B4-BE49-F238E27FC236}">
                <a16:creationId xmlns:a16="http://schemas.microsoft.com/office/drawing/2014/main" id="{BAE9F76D-ED61-7F45-952A-EF084D6A9206}"/>
              </a:ext>
            </a:extLst>
          </p:cNvPr>
          <p:cNvSpPr txBox="1">
            <a:spLocks noChangeArrowheads="1"/>
          </p:cNvSpPr>
          <p:nvPr/>
        </p:nvSpPr>
        <p:spPr bwMode="auto">
          <a:xfrm>
            <a:off x="10238280" y="5381468"/>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6" name="Line 24">
            <a:extLst>
              <a:ext uri="{FF2B5EF4-FFF2-40B4-BE49-F238E27FC236}">
                <a16:creationId xmlns:a16="http://schemas.microsoft.com/office/drawing/2014/main" id="{0FABEB91-6E79-9A4A-A497-27B36ABCC24D}"/>
              </a:ext>
            </a:extLst>
          </p:cNvPr>
          <p:cNvSpPr>
            <a:spLocks noChangeShapeType="1"/>
          </p:cNvSpPr>
          <p:nvPr/>
        </p:nvSpPr>
        <p:spPr bwMode="auto">
          <a:xfrm>
            <a:off x="10827243" y="4067018"/>
            <a:ext cx="228600" cy="533400"/>
          </a:xfrm>
          <a:prstGeom prst="line">
            <a:avLst/>
          </a:prstGeom>
          <a:noFill/>
          <a:ln w="9525">
            <a:solidFill>
              <a:srgbClr val="663300"/>
            </a:solidFill>
            <a:round/>
            <a:headEnd/>
            <a:tailEnd type="triangle" w="sm" len="lg"/>
          </a:ln>
        </p:spPr>
        <p:txBody>
          <a:bodyPr/>
          <a:lstStyle/>
          <a:p>
            <a:endParaRPr lang="en-GB"/>
          </a:p>
        </p:txBody>
      </p:sp>
      <p:sp>
        <p:nvSpPr>
          <p:cNvPr id="27" name="Text Box 25">
            <a:extLst>
              <a:ext uri="{FF2B5EF4-FFF2-40B4-BE49-F238E27FC236}">
                <a16:creationId xmlns:a16="http://schemas.microsoft.com/office/drawing/2014/main" id="{09F2B034-79E9-E74B-91AC-A6222D429784}"/>
              </a:ext>
            </a:extLst>
          </p:cNvPr>
          <p:cNvSpPr txBox="1">
            <a:spLocks noChangeArrowheads="1"/>
          </p:cNvSpPr>
          <p:nvPr/>
        </p:nvSpPr>
        <p:spPr bwMode="auto">
          <a:xfrm>
            <a:off x="10344643" y="394795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28" name="Text Box 26">
            <a:extLst>
              <a:ext uri="{FF2B5EF4-FFF2-40B4-BE49-F238E27FC236}">
                <a16:creationId xmlns:a16="http://schemas.microsoft.com/office/drawing/2014/main" id="{02E70B21-060D-CE4D-BAA8-9863AB0D2A2F}"/>
              </a:ext>
            </a:extLst>
          </p:cNvPr>
          <p:cNvSpPr txBox="1">
            <a:spLocks noChangeArrowheads="1"/>
          </p:cNvSpPr>
          <p:nvPr/>
        </p:nvSpPr>
        <p:spPr bwMode="auto">
          <a:xfrm>
            <a:off x="10874868" y="4859181"/>
            <a:ext cx="9921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29" name="Text Box 27">
            <a:extLst>
              <a:ext uri="{FF2B5EF4-FFF2-40B4-BE49-F238E27FC236}">
                <a16:creationId xmlns:a16="http://schemas.microsoft.com/office/drawing/2014/main" id="{3F632EB1-12E8-4E4E-9EB7-2C4694EF0CBF}"/>
              </a:ext>
            </a:extLst>
          </p:cNvPr>
          <p:cNvSpPr txBox="1">
            <a:spLocks noChangeArrowheads="1"/>
          </p:cNvSpPr>
          <p:nvPr/>
        </p:nvSpPr>
        <p:spPr bwMode="auto">
          <a:xfrm>
            <a:off x="11278093" y="4214656"/>
            <a:ext cx="836612"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primary</a:t>
            </a:r>
          </a:p>
          <a:p>
            <a:pPr algn="ctr" eaLnBrk="1" hangingPunct="1"/>
            <a:r>
              <a:rPr lang="en-US" sz="1400" b="1">
                <a:solidFill>
                  <a:srgbClr val="663300"/>
                </a:solidFill>
                <a:latin typeface="Arial" pitchFamily="34" charset="0"/>
              </a:rPr>
              <a:t>dump</a:t>
            </a:r>
          </a:p>
        </p:txBody>
      </p:sp>
      <p:sp>
        <p:nvSpPr>
          <p:cNvPr id="30" name="Content Placeholder 2">
            <a:extLst>
              <a:ext uri="{FF2B5EF4-FFF2-40B4-BE49-F238E27FC236}">
                <a16:creationId xmlns:a16="http://schemas.microsoft.com/office/drawing/2014/main" id="{6E5481C0-9173-BA43-BEBD-87F3DA4A4395}"/>
              </a:ext>
            </a:extLst>
          </p:cNvPr>
          <p:cNvSpPr>
            <a:spLocks noGrp="1"/>
          </p:cNvSpPr>
          <p:nvPr>
            <p:ph idx="1"/>
          </p:nvPr>
        </p:nvSpPr>
        <p:spPr>
          <a:xfrm>
            <a:off x="157655" y="966055"/>
            <a:ext cx="3919538" cy="5381694"/>
          </a:xfrm>
        </p:spPr>
        <p:txBody>
          <a:bodyPr>
            <a:normAutofit/>
          </a:bodyPr>
          <a:lstStyle/>
          <a:p>
            <a:r>
              <a:rPr lang="en-US" dirty="0"/>
              <a:t>Longest part of BDS!</a:t>
            </a:r>
          </a:p>
          <a:p>
            <a:r>
              <a:rPr lang="en-US" dirty="0"/>
              <a:t>Assumptions to revisit: </a:t>
            </a:r>
          </a:p>
          <a:p>
            <a:r>
              <a:rPr lang="en-US" dirty="0">
                <a:solidFill>
                  <a:srgbClr val="C00000"/>
                </a:solidFill>
              </a:rPr>
              <a:t>Spoilers-absorbers concept</a:t>
            </a:r>
          </a:p>
          <a:p>
            <a:r>
              <a:rPr lang="en-US" dirty="0">
                <a:solidFill>
                  <a:srgbClr val="C00000"/>
                </a:solidFill>
              </a:rPr>
              <a:t>Survivable vs consumable spoilers</a:t>
            </a:r>
          </a:p>
          <a:p>
            <a:r>
              <a:rPr lang="en-US" dirty="0">
                <a:solidFill>
                  <a:srgbClr val="C00000"/>
                </a:solidFill>
              </a:rPr>
              <a:t>Number of planes to collimate</a:t>
            </a:r>
          </a:p>
          <a:p>
            <a:r>
              <a:rPr lang="en-US" dirty="0">
                <a:solidFill>
                  <a:srgbClr val="C00000"/>
                </a:solidFill>
              </a:rPr>
              <a:t>Halo source location not know in ILC but know in plasma LC – plasma stages</a:t>
            </a:r>
          </a:p>
          <a:p>
            <a:r>
              <a:rPr lang="en-US" dirty="0">
                <a:solidFill>
                  <a:srgbClr val="C00000"/>
                </a:solidFill>
              </a:rPr>
              <a:t>Degree of cleanness to achieve in collimation (in muon collider tails generate everywhere) – match performance at 10TeV</a:t>
            </a:r>
          </a:p>
        </p:txBody>
      </p:sp>
      <p:sp>
        <p:nvSpPr>
          <p:cNvPr id="32" name="Oval 31">
            <a:extLst>
              <a:ext uri="{FF2B5EF4-FFF2-40B4-BE49-F238E27FC236}">
                <a16:creationId xmlns:a16="http://schemas.microsoft.com/office/drawing/2014/main" id="{2B7749C2-F7E2-DC49-A202-7262D672F2CC}"/>
              </a:ext>
            </a:extLst>
          </p:cNvPr>
          <p:cNvSpPr/>
          <p:nvPr/>
        </p:nvSpPr>
        <p:spPr>
          <a:xfrm>
            <a:off x="9007368" y="-130879"/>
            <a:ext cx="2859687" cy="1617171"/>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04FCC0D7-7360-114D-9706-6BEFEB3986B0}"/>
              </a:ext>
            </a:extLst>
          </p:cNvPr>
          <p:cNvSpPr/>
          <p:nvPr/>
        </p:nvSpPr>
        <p:spPr>
          <a:xfrm>
            <a:off x="4596212" y="3085431"/>
            <a:ext cx="2059082" cy="2291275"/>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3942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the charge to our Working Group of HALHF workshop</a:t>
            </a:r>
          </a:p>
        </p:txBody>
      </p:sp>
      <p:sp>
        <p:nvSpPr>
          <p:cNvPr id="3" name="Content Placeholder 2"/>
          <p:cNvSpPr>
            <a:spLocks noGrp="1"/>
          </p:cNvSpPr>
          <p:nvPr>
            <p:ph idx="1"/>
          </p:nvPr>
        </p:nvSpPr>
        <p:spPr>
          <a:xfrm>
            <a:off x="411892" y="966055"/>
            <a:ext cx="11285837" cy="5511484"/>
          </a:xfrm>
        </p:spPr>
        <p:txBody>
          <a:bodyPr>
            <a:normAutofit/>
          </a:bodyPr>
          <a:lstStyle/>
          <a:p>
            <a:r>
              <a:rPr lang="en-US" dirty="0"/>
              <a:t>Question 3</a:t>
            </a:r>
          </a:p>
          <a:p>
            <a:r>
              <a:rPr lang="en-US" dirty="0"/>
              <a:t>BDS: shorten, collimation, include positron source; positron/electron damping rings design</a:t>
            </a:r>
          </a:p>
          <a:p>
            <a:endParaRPr lang="en-US" dirty="0"/>
          </a:p>
          <a:p>
            <a:endParaRPr lang="en-US" dirty="0"/>
          </a:p>
          <a:p>
            <a:endParaRPr lang="en-US" dirty="0"/>
          </a:p>
          <a:p>
            <a:endParaRPr lang="en-US" dirty="0"/>
          </a:p>
          <a:p>
            <a:r>
              <a:rPr lang="en-US" dirty="0"/>
              <a:t>Answer for BDS: </a:t>
            </a:r>
          </a:p>
          <a:p>
            <a:pPr lvl="1"/>
            <a:r>
              <a:rPr lang="en-US" dirty="0"/>
              <a:t>For HALHF itself, we have all the knowledge and demonstrations (ATF2) to design and build BDS, no need for additional demonstrations</a:t>
            </a:r>
          </a:p>
          <a:p>
            <a:pPr lvl="1"/>
            <a:r>
              <a:rPr lang="en-US" dirty="0"/>
              <a:t>Shortening of BDS is possible (see discussion on next slides) but feels optional for HALHF</a:t>
            </a:r>
          </a:p>
          <a:p>
            <a:pPr lvl="1"/>
            <a:r>
              <a:rPr lang="en-US" dirty="0"/>
              <a:t>New ideas (distributed collimation) are optional for baseline BDS, but will become essential for HALHF upgrades </a:t>
            </a:r>
          </a:p>
          <a:p>
            <a:pPr lvl="1"/>
            <a:r>
              <a:rPr lang="en-US" dirty="0"/>
              <a:t>Novel ideas (nonlinear energy collimation – see below) may be essential for multi-</a:t>
            </a:r>
            <a:r>
              <a:rPr lang="en-US" dirty="0" err="1"/>
              <a:t>TeV</a:t>
            </a:r>
            <a:r>
              <a:rPr lang="en-US" dirty="0"/>
              <a:t> and may require demonstrations</a:t>
            </a:r>
          </a:p>
          <a:p>
            <a:endParaRPr lang="en-US" dirty="0"/>
          </a:p>
        </p:txBody>
      </p:sp>
      <p:sp>
        <p:nvSpPr>
          <p:cNvPr id="4" name="Footer Placeholder 3"/>
          <p:cNvSpPr>
            <a:spLocks noGrp="1"/>
          </p:cNvSpPr>
          <p:nvPr>
            <p:ph type="ftr" sz="quarter" idx="11"/>
          </p:nvPr>
        </p:nvSpPr>
        <p:spPr/>
        <p:txBody>
          <a:bodyPr/>
          <a:lstStyle/>
          <a:p>
            <a:r>
              <a:rPr lang="en-US"/>
              <a:t>HALHF Workshop 2024, A. Seryi</a:t>
            </a:r>
            <a:endParaRPr lang="en-US" dirty="0"/>
          </a:p>
        </p:txBody>
      </p:sp>
      <p:sp>
        <p:nvSpPr>
          <p:cNvPr id="5" name="Slide Number Placeholder 4"/>
          <p:cNvSpPr>
            <a:spLocks noGrp="1"/>
          </p:cNvSpPr>
          <p:nvPr>
            <p:ph type="sldNum" sz="quarter" idx="12"/>
          </p:nvPr>
        </p:nvSpPr>
        <p:spPr/>
        <p:txBody>
          <a:bodyPr/>
          <a:lstStyle/>
          <a:p>
            <a:fld id="{07E1C93C-5050-FC42-8F10-D22D4F119D13}" type="slidenum">
              <a:rPr lang="en-US" smtClean="0"/>
              <a:pPr/>
              <a:t>2</a:t>
            </a:fld>
            <a:endParaRPr lang="en-US" dirty="0"/>
          </a:p>
        </p:txBody>
      </p:sp>
      <p:pic>
        <p:nvPicPr>
          <p:cNvPr id="6" name="Picture 5">
            <a:extLst>
              <a:ext uri="{FF2B5EF4-FFF2-40B4-BE49-F238E27FC236}">
                <a16:creationId xmlns:a16="http://schemas.microsoft.com/office/drawing/2014/main" id="{0E386666-A166-0A41-8223-79B51585A42A}"/>
              </a:ext>
            </a:extLst>
          </p:cNvPr>
          <p:cNvPicPr>
            <a:picLocks noChangeAspect="1"/>
          </p:cNvPicPr>
          <p:nvPr/>
        </p:nvPicPr>
        <p:blipFill>
          <a:blip r:embed="rId2"/>
          <a:stretch>
            <a:fillRect/>
          </a:stretch>
        </p:blipFill>
        <p:spPr>
          <a:xfrm>
            <a:off x="2290011" y="1751494"/>
            <a:ext cx="8277726" cy="2027979"/>
          </a:xfrm>
          <a:prstGeom prst="rect">
            <a:avLst/>
          </a:prstGeom>
        </p:spPr>
      </p:pic>
    </p:spTree>
    <p:extLst>
      <p:ext uri="{BB962C8B-B14F-4D97-AF65-F5344CB8AC3E}">
        <p14:creationId xmlns:p14="http://schemas.microsoft.com/office/powerpoint/2010/main" val="4764126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3DB6C-D060-4D4F-A1F6-4FE628B0DECC}"/>
              </a:ext>
            </a:extLst>
          </p:cNvPr>
          <p:cNvSpPr>
            <a:spLocks noGrp="1"/>
          </p:cNvSpPr>
          <p:nvPr>
            <p:ph type="title"/>
          </p:nvPr>
        </p:nvSpPr>
        <p:spPr/>
        <p:txBody>
          <a:bodyPr/>
          <a:lstStyle/>
          <a:p>
            <a:r>
              <a:rPr lang="en-US" dirty="0"/>
              <a:t>ILC BDS with survivable spoilers</a:t>
            </a:r>
          </a:p>
        </p:txBody>
      </p:sp>
      <p:sp>
        <p:nvSpPr>
          <p:cNvPr id="4" name="Footer Placeholder 3">
            <a:extLst>
              <a:ext uri="{FF2B5EF4-FFF2-40B4-BE49-F238E27FC236}">
                <a16:creationId xmlns:a16="http://schemas.microsoft.com/office/drawing/2014/main" id="{C1648580-5E5B-B74D-841D-0C77680078D6}"/>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666744FB-79A0-BB4F-A5A7-1BDB724B894B}"/>
              </a:ext>
            </a:extLst>
          </p:cNvPr>
          <p:cNvSpPr>
            <a:spLocks noGrp="1"/>
          </p:cNvSpPr>
          <p:nvPr>
            <p:ph type="sldNum" sz="quarter" idx="12"/>
          </p:nvPr>
        </p:nvSpPr>
        <p:spPr/>
        <p:txBody>
          <a:bodyPr/>
          <a:lstStyle/>
          <a:p>
            <a:fld id="{07E1C93C-5050-FC42-8F10-D22D4F119D13}" type="slidenum">
              <a:rPr lang="en-US" smtClean="0"/>
              <a:pPr/>
              <a:t>20</a:t>
            </a:fld>
            <a:endParaRPr lang="en-US" dirty="0"/>
          </a:p>
        </p:txBody>
      </p:sp>
      <p:pic>
        <p:nvPicPr>
          <p:cNvPr id="7" name="Picture 9">
            <a:extLst>
              <a:ext uri="{FF2B5EF4-FFF2-40B4-BE49-F238E27FC236}">
                <a16:creationId xmlns:a16="http://schemas.microsoft.com/office/drawing/2014/main" id="{2891EA80-8B23-1045-8DDB-4E12D59CA48C}"/>
              </a:ext>
            </a:extLst>
          </p:cNvPr>
          <p:cNvPicPr>
            <a:picLocks noChangeAspect="1" noChangeArrowheads="1"/>
          </p:cNvPicPr>
          <p:nvPr/>
        </p:nvPicPr>
        <p:blipFill>
          <a:blip r:embed="rId2" cstate="screen"/>
          <a:srcRect/>
          <a:stretch>
            <a:fillRect/>
          </a:stretch>
        </p:blipFill>
        <p:spPr bwMode="auto">
          <a:xfrm>
            <a:off x="5620238" y="762000"/>
            <a:ext cx="6553200" cy="5248275"/>
          </a:xfrm>
          <a:prstGeom prst="rect">
            <a:avLst/>
          </a:prstGeom>
          <a:noFill/>
          <a:ln w="9525">
            <a:noFill/>
            <a:miter lim="800000"/>
            <a:headEnd/>
            <a:tailEnd/>
          </a:ln>
        </p:spPr>
      </p:pic>
      <p:sp>
        <p:nvSpPr>
          <p:cNvPr id="8" name="Line 24">
            <a:extLst>
              <a:ext uri="{FF2B5EF4-FFF2-40B4-BE49-F238E27FC236}">
                <a16:creationId xmlns:a16="http://schemas.microsoft.com/office/drawing/2014/main" id="{C5FB7978-E8B0-D04E-A0F9-A9C44F1E1DF0}"/>
              </a:ext>
            </a:extLst>
          </p:cNvPr>
          <p:cNvSpPr>
            <a:spLocks noChangeShapeType="1"/>
          </p:cNvSpPr>
          <p:nvPr/>
        </p:nvSpPr>
        <p:spPr bwMode="auto">
          <a:xfrm>
            <a:off x="6737991" y="1976168"/>
            <a:ext cx="14287" cy="3657600"/>
          </a:xfrm>
          <a:prstGeom prst="line">
            <a:avLst/>
          </a:prstGeom>
          <a:noFill/>
          <a:ln w="9525">
            <a:solidFill>
              <a:srgbClr val="FF33CC"/>
            </a:solidFill>
            <a:round/>
            <a:headEnd/>
            <a:tailEnd/>
          </a:ln>
        </p:spPr>
        <p:txBody>
          <a:bodyPr/>
          <a:lstStyle/>
          <a:p>
            <a:endParaRPr lang="en-GB"/>
          </a:p>
        </p:txBody>
      </p:sp>
      <p:sp>
        <p:nvSpPr>
          <p:cNvPr id="9" name="Rectangle 3">
            <a:extLst>
              <a:ext uri="{FF2B5EF4-FFF2-40B4-BE49-F238E27FC236}">
                <a16:creationId xmlns:a16="http://schemas.microsoft.com/office/drawing/2014/main" id="{3528AE5D-9CD5-CF47-AE67-D4BF6E99F454}"/>
              </a:ext>
            </a:extLst>
          </p:cNvPr>
          <p:cNvSpPr txBox="1">
            <a:spLocks noChangeArrowheads="1"/>
          </p:cNvSpPr>
          <p:nvPr/>
        </p:nvSpPr>
        <p:spPr bwMode="auto">
          <a:xfrm>
            <a:off x="6604947" y="5927360"/>
            <a:ext cx="5867400" cy="609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a:solidFill>
                  <a:srgbClr val="009900"/>
                </a:solidFill>
                <a:latin typeface="+mn-lt"/>
                <a:ea typeface="+mn-ea"/>
                <a:cs typeface="+mn-cs"/>
              </a:defRPr>
            </a:lvl2pPr>
            <a:lvl3pPr marL="1143000" indent="-228600" algn="l" rtl="0" eaLnBrk="0" fontAlgn="base" hangingPunct="0">
              <a:spcBef>
                <a:spcPct val="20000"/>
              </a:spcBef>
              <a:spcAft>
                <a:spcPct val="0"/>
              </a:spcAft>
              <a:buChar char="•"/>
              <a:defRPr sz="2000">
                <a:solidFill>
                  <a:srgbClr val="000000"/>
                </a:solidFill>
                <a:latin typeface="+mn-lt"/>
                <a:ea typeface="+mn-ea"/>
                <a:cs typeface="+mn-cs"/>
              </a:defRPr>
            </a:lvl3pPr>
            <a:lvl4pPr marL="1600200" indent="-228600" algn="l" rtl="0" eaLnBrk="0" fontAlgn="base" hangingPunct="0">
              <a:spcBef>
                <a:spcPct val="20000"/>
              </a:spcBef>
              <a:spcAft>
                <a:spcPct val="0"/>
              </a:spcAft>
              <a:buChar char="–"/>
              <a:defRPr kumimoji="1">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a:solidFill>
                  <a:schemeClr val="accent2"/>
                </a:solidFill>
                <a:latin typeface="+mn-lt"/>
                <a:ea typeface="+mn-ea"/>
                <a:cs typeface="+mn-cs"/>
              </a:defRPr>
            </a:lvl5pPr>
            <a:lvl6pPr marL="2514600" indent="-228600" algn="l" rtl="0" eaLnBrk="0" fontAlgn="base" hangingPunct="0">
              <a:spcBef>
                <a:spcPct val="20000"/>
              </a:spcBef>
              <a:spcAft>
                <a:spcPct val="0"/>
              </a:spcAft>
              <a:buChar char="»"/>
              <a:defRPr kumimoji="1">
                <a:solidFill>
                  <a:schemeClr val="accent2"/>
                </a:solidFill>
                <a:latin typeface="+mn-lt"/>
                <a:ea typeface="+mn-ea"/>
                <a:cs typeface="+mn-cs"/>
              </a:defRPr>
            </a:lvl6pPr>
            <a:lvl7pPr marL="2971800" indent="-228600" algn="l" rtl="0" eaLnBrk="0" fontAlgn="base" hangingPunct="0">
              <a:spcBef>
                <a:spcPct val="20000"/>
              </a:spcBef>
              <a:spcAft>
                <a:spcPct val="0"/>
              </a:spcAft>
              <a:buChar char="»"/>
              <a:defRPr kumimoji="1">
                <a:solidFill>
                  <a:schemeClr val="accent2"/>
                </a:solidFill>
                <a:latin typeface="+mn-lt"/>
                <a:ea typeface="+mn-ea"/>
                <a:cs typeface="+mn-cs"/>
              </a:defRPr>
            </a:lvl7pPr>
            <a:lvl8pPr marL="3429000" indent="-228600" algn="l" rtl="0" eaLnBrk="0" fontAlgn="base" hangingPunct="0">
              <a:spcBef>
                <a:spcPct val="20000"/>
              </a:spcBef>
              <a:spcAft>
                <a:spcPct val="0"/>
              </a:spcAft>
              <a:buChar char="»"/>
              <a:defRPr kumimoji="1">
                <a:solidFill>
                  <a:schemeClr val="accent2"/>
                </a:solidFill>
                <a:latin typeface="+mn-lt"/>
                <a:ea typeface="+mn-ea"/>
                <a:cs typeface="+mn-cs"/>
              </a:defRPr>
            </a:lvl8pPr>
            <a:lvl9pPr marL="3886200" indent="-228600" algn="l" rtl="0" eaLnBrk="0" fontAlgn="base" hangingPunct="0">
              <a:spcBef>
                <a:spcPct val="20000"/>
              </a:spcBef>
              <a:spcAft>
                <a:spcPct val="0"/>
              </a:spcAft>
              <a:buChar char="»"/>
              <a:defRPr kumimoji="1">
                <a:solidFill>
                  <a:schemeClr val="accent2"/>
                </a:solidFill>
                <a:latin typeface="+mn-lt"/>
                <a:ea typeface="+mn-ea"/>
                <a:cs typeface="+mn-cs"/>
              </a:defRPr>
            </a:lvl9pPr>
          </a:lstStyle>
          <a:p>
            <a:pPr eaLnBrk="1" hangingPunct="1">
              <a:lnSpc>
                <a:spcPct val="90000"/>
              </a:lnSpc>
            </a:pPr>
            <a:r>
              <a:rPr lang="en-US" sz="2000" dirty="0">
                <a:cs typeface="Times New Roman" pitchFamily="18" charset="0"/>
              </a:rPr>
              <a:t>Beam Delivery System Optics, a version with survivable spoilers</a:t>
            </a:r>
            <a:endParaRPr lang="en-US" sz="2000" dirty="0"/>
          </a:p>
        </p:txBody>
      </p:sp>
      <p:pic>
        <p:nvPicPr>
          <p:cNvPr id="10" name="Picture 3">
            <a:extLst>
              <a:ext uri="{FF2B5EF4-FFF2-40B4-BE49-F238E27FC236}">
                <a16:creationId xmlns:a16="http://schemas.microsoft.com/office/drawing/2014/main" id="{681582DC-0D7C-7D47-A6A0-79489579A02D}"/>
              </a:ext>
            </a:extLst>
          </p:cNvPr>
          <p:cNvPicPr>
            <a:picLocks noChangeAspect="1" noChangeArrowheads="1"/>
          </p:cNvPicPr>
          <p:nvPr/>
        </p:nvPicPr>
        <p:blipFill>
          <a:blip r:embed="rId3" cstate="screen"/>
          <a:srcRect/>
          <a:stretch>
            <a:fillRect/>
          </a:stretch>
        </p:blipFill>
        <p:spPr bwMode="auto">
          <a:xfrm>
            <a:off x="561342" y="3536445"/>
            <a:ext cx="5486400" cy="2405063"/>
          </a:xfrm>
          <a:prstGeom prst="rect">
            <a:avLst/>
          </a:prstGeom>
          <a:noFill/>
          <a:ln w="9525">
            <a:noFill/>
            <a:miter lim="800000"/>
            <a:headEnd/>
            <a:tailEnd/>
          </a:ln>
        </p:spPr>
      </p:pic>
      <p:sp>
        <p:nvSpPr>
          <p:cNvPr id="11" name="Text Box 2">
            <a:extLst>
              <a:ext uri="{FF2B5EF4-FFF2-40B4-BE49-F238E27FC236}">
                <a16:creationId xmlns:a16="http://schemas.microsoft.com/office/drawing/2014/main" id="{FCE3240D-2616-1447-BE2B-7999FFFF8136}"/>
              </a:ext>
            </a:extLst>
          </p:cNvPr>
          <p:cNvSpPr txBox="1">
            <a:spLocks noChangeArrowheads="1"/>
          </p:cNvSpPr>
          <p:nvPr/>
        </p:nvSpPr>
        <p:spPr bwMode="auto">
          <a:xfrm>
            <a:off x="97971" y="5783306"/>
            <a:ext cx="6346371" cy="830997"/>
          </a:xfrm>
          <a:prstGeom prst="rect">
            <a:avLst/>
          </a:prstGeom>
          <a:noFill/>
          <a:ln w="9525">
            <a:noFill/>
            <a:miter lim="800000"/>
            <a:headEnd/>
            <a:tailEnd/>
          </a:ln>
        </p:spPr>
        <p:txBody>
          <a:bodyPr wrap="square">
            <a:spAutoFit/>
          </a:bodyPr>
          <a:lstStyle/>
          <a:p>
            <a:r>
              <a:rPr lang="en-US" sz="1600" dirty="0"/>
              <a:t>Thin spoiler increases beam divergence and size at the thick absorber already sufficiently large. Absorber is away from the beam and contributes much less to </a:t>
            </a:r>
            <a:r>
              <a:rPr lang="en-US" sz="1600" dirty="0" err="1"/>
              <a:t>wakefields</a:t>
            </a:r>
            <a:r>
              <a:rPr lang="en-US" sz="1600" dirty="0"/>
              <a:t>. </a:t>
            </a:r>
          </a:p>
        </p:txBody>
      </p:sp>
      <p:sp>
        <p:nvSpPr>
          <p:cNvPr id="6" name="Rectangle 25">
            <a:extLst>
              <a:ext uri="{FF2B5EF4-FFF2-40B4-BE49-F238E27FC236}">
                <a16:creationId xmlns:a16="http://schemas.microsoft.com/office/drawing/2014/main" id="{16CA243C-72F7-884C-BFD7-4425C1A1BAAD}"/>
              </a:ext>
            </a:extLst>
          </p:cNvPr>
          <p:cNvSpPr txBox="1">
            <a:spLocks noChangeArrowheads="1"/>
          </p:cNvSpPr>
          <p:nvPr/>
        </p:nvSpPr>
        <p:spPr>
          <a:xfrm>
            <a:off x="97972" y="881874"/>
            <a:ext cx="6252464" cy="2675744"/>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chemeClr val="tx1"/>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chemeClr val="tx1"/>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chemeClr val="tx1"/>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chemeClr val="tx1"/>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chemeClr val="tx1"/>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err="1"/>
              <a:t>Betatron</a:t>
            </a:r>
            <a:r>
              <a:rPr lang="en-US" sz="2400" dirty="0"/>
              <a:t> spoilers survive </a:t>
            </a:r>
            <a:r>
              <a:rPr lang="en-US" sz="2400" dirty="0">
                <a:solidFill>
                  <a:srgbClr val="C00000"/>
                </a:solidFill>
              </a:rPr>
              <a:t>up to two bunches (which MPS can let through – to review &amp; revise)</a:t>
            </a:r>
          </a:p>
          <a:p>
            <a:r>
              <a:rPr lang="en-US" sz="2400" dirty="0"/>
              <a:t>E-spoiler survive </a:t>
            </a:r>
            <a:r>
              <a:rPr lang="en-US" sz="2400" dirty="0">
                <a:solidFill>
                  <a:srgbClr val="C00000"/>
                </a:solidFill>
              </a:rPr>
              <a:t>several bunches</a:t>
            </a:r>
          </a:p>
          <a:p>
            <a:r>
              <a:rPr lang="en-US" sz="2400" dirty="0">
                <a:solidFill>
                  <a:srgbClr val="C00000"/>
                </a:solidFill>
              </a:rPr>
              <a:t>One spoiler per FD or IP phase</a:t>
            </a:r>
          </a:p>
          <a:p>
            <a:endParaRPr lang="en-US" sz="2400" dirty="0"/>
          </a:p>
          <a:p>
            <a:r>
              <a:rPr lang="en-US" sz="2400" dirty="0">
                <a:solidFill>
                  <a:srgbClr val="C00000"/>
                </a:solidFill>
              </a:rPr>
              <a:t>It is longer</a:t>
            </a:r>
          </a:p>
        </p:txBody>
      </p:sp>
    </p:spTree>
    <p:extLst>
      <p:ext uri="{BB962C8B-B14F-4D97-AF65-F5344CB8AC3E}">
        <p14:creationId xmlns:p14="http://schemas.microsoft.com/office/powerpoint/2010/main" val="24075048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77466B-A36C-F149-BE8F-73636FF8AAE4}"/>
              </a:ext>
            </a:extLst>
          </p:cNvPr>
          <p:cNvSpPr>
            <a:spLocks noGrp="1"/>
          </p:cNvSpPr>
          <p:nvPr>
            <p:ph type="title"/>
          </p:nvPr>
        </p:nvSpPr>
        <p:spPr/>
        <p:txBody>
          <a:bodyPr/>
          <a:lstStyle/>
          <a:p>
            <a:r>
              <a:rPr lang="en-US" dirty="0"/>
              <a:t>NLC BDS with consumable spoilers</a:t>
            </a:r>
          </a:p>
        </p:txBody>
      </p:sp>
      <p:sp>
        <p:nvSpPr>
          <p:cNvPr id="4" name="Footer Placeholder 3">
            <a:extLst>
              <a:ext uri="{FF2B5EF4-FFF2-40B4-BE49-F238E27FC236}">
                <a16:creationId xmlns:a16="http://schemas.microsoft.com/office/drawing/2014/main" id="{7D94F7B4-F649-C04A-B9B9-97FA4C86D1D8}"/>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80E62266-4B76-834F-B573-412A03CD5885}"/>
              </a:ext>
            </a:extLst>
          </p:cNvPr>
          <p:cNvSpPr>
            <a:spLocks noGrp="1"/>
          </p:cNvSpPr>
          <p:nvPr>
            <p:ph type="sldNum" sz="quarter" idx="12"/>
          </p:nvPr>
        </p:nvSpPr>
        <p:spPr/>
        <p:txBody>
          <a:bodyPr/>
          <a:lstStyle/>
          <a:p>
            <a:fld id="{07E1C93C-5050-FC42-8F10-D22D4F119D13}" type="slidenum">
              <a:rPr lang="en-US" smtClean="0"/>
              <a:pPr/>
              <a:t>21</a:t>
            </a:fld>
            <a:endParaRPr lang="en-US" dirty="0"/>
          </a:p>
        </p:txBody>
      </p:sp>
      <p:sp>
        <p:nvSpPr>
          <p:cNvPr id="6" name="Rectangle 3">
            <a:extLst>
              <a:ext uri="{FF2B5EF4-FFF2-40B4-BE49-F238E27FC236}">
                <a16:creationId xmlns:a16="http://schemas.microsoft.com/office/drawing/2014/main" id="{143552C2-DFB0-EE4B-8B43-E53B33D11084}"/>
              </a:ext>
            </a:extLst>
          </p:cNvPr>
          <p:cNvSpPr txBox="1">
            <a:spLocks noChangeArrowheads="1"/>
          </p:cNvSpPr>
          <p:nvPr/>
        </p:nvSpPr>
        <p:spPr>
          <a:xfrm>
            <a:off x="5615062" y="5791200"/>
            <a:ext cx="5867400" cy="609600"/>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chemeClr val="tx1"/>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chemeClr val="tx1"/>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chemeClr val="tx1"/>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chemeClr val="tx1"/>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chemeClr val="tx1"/>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a:cs typeface="Times New Roman" pitchFamily="18" charset="0"/>
              </a:rPr>
              <a:t>Beam Delivery System Optics, a version with consumable spoilers</a:t>
            </a:r>
            <a:endParaRPr lang="en-US" sz="2000" dirty="0"/>
          </a:p>
        </p:txBody>
      </p:sp>
      <p:sp>
        <p:nvSpPr>
          <p:cNvPr id="7" name="Rectangle 5">
            <a:extLst>
              <a:ext uri="{FF2B5EF4-FFF2-40B4-BE49-F238E27FC236}">
                <a16:creationId xmlns:a16="http://schemas.microsoft.com/office/drawing/2014/main" id="{C3CFBB4B-82DC-A146-9AA5-FCA153A9038A}"/>
              </a:ext>
            </a:extLst>
          </p:cNvPr>
          <p:cNvSpPr>
            <a:spLocks noChangeArrowheads="1"/>
          </p:cNvSpPr>
          <p:nvPr/>
        </p:nvSpPr>
        <p:spPr bwMode="auto">
          <a:xfrm>
            <a:off x="152400" y="1219200"/>
            <a:ext cx="5462662" cy="4876800"/>
          </a:xfrm>
          <a:prstGeom prst="rect">
            <a:avLst/>
          </a:prstGeom>
          <a:noFill/>
          <a:ln w="9525">
            <a:noFill/>
            <a:miter lim="800000"/>
            <a:headEnd/>
            <a:tailEnd/>
          </a:ln>
        </p:spPr>
        <p:txBody>
          <a:bodyPr/>
          <a:lstStyle/>
          <a:p>
            <a:pPr marL="342900" indent="-342900">
              <a:lnSpc>
                <a:spcPct val="90000"/>
              </a:lnSpc>
              <a:spcBef>
                <a:spcPct val="20000"/>
              </a:spcBef>
              <a:buClr>
                <a:srgbClr val="CC3300"/>
              </a:buClr>
              <a:buFontTx/>
              <a:buChar char="•"/>
            </a:pPr>
            <a:r>
              <a:rPr kumimoji="1" lang="en-US" sz="2400" dirty="0">
                <a:solidFill>
                  <a:srgbClr val="C00000"/>
                </a:solidFill>
                <a:latin typeface="Berlin Sans FB" pitchFamily="34" charset="0"/>
              </a:rPr>
              <a:t>Consumable spoilers – e.g. rotating wheel</a:t>
            </a:r>
          </a:p>
          <a:p>
            <a:pPr marL="342900" indent="-342900">
              <a:lnSpc>
                <a:spcPct val="90000"/>
              </a:lnSpc>
              <a:spcBef>
                <a:spcPct val="20000"/>
              </a:spcBef>
              <a:buClr>
                <a:srgbClr val="CC3300"/>
              </a:buClr>
              <a:buFontTx/>
              <a:buChar char="•"/>
            </a:pPr>
            <a:r>
              <a:rPr kumimoji="1" lang="en-US" sz="2400" dirty="0">
                <a:solidFill>
                  <a:schemeClr val="tx2"/>
                </a:solidFill>
                <a:latin typeface="Berlin Sans FB" pitchFamily="34" charset="0"/>
              </a:rPr>
              <a:t>Location of spoiler and absorbers is shown </a:t>
            </a:r>
          </a:p>
          <a:p>
            <a:pPr marL="342900" indent="-342900">
              <a:lnSpc>
                <a:spcPct val="90000"/>
              </a:lnSpc>
              <a:spcBef>
                <a:spcPct val="20000"/>
              </a:spcBef>
              <a:buClr>
                <a:srgbClr val="CC3300"/>
              </a:buClr>
              <a:buFontTx/>
              <a:buChar char="•"/>
            </a:pPr>
            <a:r>
              <a:rPr kumimoji="1" lang="en-US" sz="2400" dirty="0">
                <a:solidFill>
                  <a:schemeClr val="tx2"/>
                </a:solidFill>
                <a:latin typeface="Berlin Sans FB" pitchFamily="34" charset="0"/>
              </a:rPr>
              <a:t>Collimators were placed </a:t>
            </a:r>
            <a:r>
              <a:rPr kumimoji="1" lang="en-US" sz="2400" dirty="0">
                <a:solidFill>
                  <a:srgbClr val="C00000"/>
                </a:solidFill>
                <a:latin typeface="Berlin Sans FB" pitchFamily="34" charset="0"/>
              </a:rPr>
              <a:t>both at FD </a:t>
            </a:r>
            <a:r>
              <a:rPr kumimoji="1" lang="en-US" sz="2400" dirty="0" err="1">
                <a:solidFill>
                  <a:srgbClr val="C00000"/>
                </a:solidFill>
                <a:latin typeface="Berlin Sans FB" pitchFamily="34" charset="0"/>
              </a:rPr>
              <a:t>betatron</a:t>
            </a:r>
            <a:r>
              <a:rPr kumimoji="1" lang="en-US" sz="2400" dirty="0">
                <a:solidFill>
                  <a:srgbClr val="C00000"/>
                </a:solidFill>
                <a:latin typeface="Berlin Sans FB" pitchFamily="34" charset="0"/>
              </a:rPr>
              <a:t> phase and at IP phase</a:t>
            </a:r>
          </a:p>
          <a:p>
            <a:pPr marL="342900" indent="-342900">
              <a:lnSpc>
                <a:spcPct val="90000"/>
              </a:lnSpc>
              <a:spcBef>
                <a:spcPct val="20000"/>
              </a:spcBef>
              <a:buClr>
                <a:srgbClr val="CC3300"/>
              </a:buClr>
              <a:buFontTx/>
              <a:buChar char="•"/>
            </a:pPr>
            <a:r>
              <a:rPr kumimoji="1" lang="en-US" sz="2400" dirty="0">
                <a:solidFill>
                  <a:srgbClr val="C00000"/>
                </a:solidFill>
                <a:latin typeface="Berlin Sans FB" pitchFamily="34" charset="0"/>
              </a:rPr>
              <a:t>Two spoilers per FD and IP phase</a:t>
            </a:r>
          </a:p>
          <a:p>
            <a:pPr marL="342900" indent="-342900">
              <a:lnSpc>
                <a:spcPct val="90000"/>
              </a:lnSpc>
              <a:spcBef>
                <a:spcPct val="20000"/>
              </a:spcBef>
              <a:buClr>
                <a:srgbClr val="CC3300"/>
              </a:buClr>
              <a:buFontTx/>
              <a:buChar char="•"/>
            </a:pPr>
            <a:r>
              <a:rPr kumimoji="1" lang="en-US" sz="2400" dirty="0">
                <a:solidFill>
                  <a:schemeClr val="tx2"/>
                </a:solidFill>
                <a:latin typeface="Berlin Sans FB" pitchFamily="34" charset="0"/>
              </a:rPr>
              <a:t>Energy collimator is placed in the region with large dispersion</a:t>
            </a:r>
          </a:p>
          <a:p>
            <a:pPr marL="342900" indent="-342900">
              <a:lnSpc>
                <a:spcPct val="90000"/>
              </a:lnSpc>
              <a:spcBef>
                <a:spcPct val="20000"/>
              </a:spcBef>
              <a:buClr>
                <a:srgbClr val="CC3300"/>
              </a:buClr>
              <a:buFontTx/>
              <a:buChar char="•"/>
            </a:pPr>
            <a:r>
              <a:rPr kumimoji="1" lang="en-US" sz="2400" dirty="0">
                <a:solidFill>
                  <a:schemeClr val="tx2"/>
                </a:solidFill>
                <a:latin typeface="Berlin Sans FB" pitchFamily="34" charset="0"/>
              </a:rPr>
              <a:t>Secondary </a:t>
            </a:r>
            <a:r>
              <a:rPr kumimoji="1" lang="en-US" sz="2400" dirty="0" err="1">
                <a:solidFill>
                  <a:schemeClr val="tx2"/>
                </a:solidFill>
                <a:latin typeface="Berlin Sans FB" pitchFamily="34" charset="0"/>
              </a:rPr>
              <a:t>clean-up</a:t>
            </a:r>
            <a:r>
              <a:rPr kumimoji="1" lang="en-US" sz="2400" dirty="0">
                <a:solidFill>
                  <a:schemeClr val="tx2"/>
                </a:solidFill>
                <a:latin typeface="Berlin Sans FB" pitchFamily="34" charset="0"/>
              </a:rPr>
              <a:t> collimators located in FF part</a:t>
            </a:r>
          </a:p>
          <a:p>
            <a:pPr marL="342900" indent="-342900">
              <a:lnSpc>
                <a:spcPct val="90000"/>
              </a:lnSpc>
              <a:spcBef>
                <a:spcPct val="20000"/>
              </a:spcBef>
              <a:buClr>
                <a:srgbClr val="CC3300"/>
              </a:buClr>
              <a:buFontTx/>
              <a:buChar char="•"/>
            </a:pPr>
            <a:r>
              <a:rPr kumimoji="1" lang="en-US" sz="2400" dirty="0">
                <a:solidFill>
                  <a:srgbClr val="C00000"/>
                </a:solidFill>
                <a:latin typeface="Berlin Sans FB" pitchFamily="34" charset="0"/>
              </a:rPr>
              <a:t>Tail folding octupoles are included</a:t>
            </a:r>
          </a:p>
          <a:p>
            <a:pPr marL="342900" indent="-342900">
              <a:lnSpc>
                <a:spcPct val="90000"/>
              </a:lnSpc>
              <a:spcBef>
                <a:spcPct val="20000"/>
              </a:spcBef>
              <a:buClr>
                <a:srgbClr val="CC3300"/>
              </a:buClr>
              <a:buFontTx/>
              <a:buChar char="•"/>
            </a:pPr>
            <a:endParaRPr kumimoji="1" lang="en-US" sz="2400" dirty="0">
              <a:solidFill>
                <a:schemeClr val="tx2"/>
              </a:solidFill>
              <a:latin typeface="Berlin Sans FB" pitchFamily="34" charset="0"/>
            </a:endParaRPr>
          </a:p>
          <a:p>
            <a:pPr marL="342900" indent="-342900">
              <a:lnSpc>
                <a:spcPct val="90000"/>
              </a:lnSpc>
              <a:spcBef>
                <a:spcPct val="20000"/>
              </a:spcBef>
              <a:buClr>
                <a:srgbClr val="CC3300"/>
              </a:buClr>
              <a:buFontTx/>
              <a:buChar char="•"/>
            </a:pPr>
            <a:r>
              <a:rPr kumimoji="1" lang="en-US" sz="2400" dirty="0">
                <a:solidFill>
                  <a:srgbClr val="C00000"/>
                </a:solidFill>
                <a:latin typeface="Berlin Sans FB" pitchFamily="34" charset="0"/>
              </a:rPr>
              <a:t>It is shorter</a:t>
            </a:r>
          </a:p>
        </p:txBody>
      </p:sp>
      <p:pic>
        <p:nvPicPr>
          <p:cNvPr id="8" name="Picture 6">
            <a:extLst>
              <a:ext uri="{FF2B5EF4-FFF2-40B4-BE49-F238E27FC236}">
                <a16:creationId xmlns:a16="http://schemas.microsoft.com/office/drawing/2014/main" id="{A5E14BA0-9963-DD4A-861F-1AFC1DF067A3}"/>
              </a:ext>
            </a:extLst>
          </p:cNvPr>
          <p:cNvPicPr>
            <a:picLocks noChangeAspect="1" noChangeArrowheads="1"/>
          </p:cNvPicPr>
          <p:nvPr/>
        </p:nvPicPr>
        <p:blipFill>
          <a:blip r:embed="rId2" cstate="screen"/>
          <a:srcRect/>
          <a:stretch>
            <a:fillRect/>
          </a:stretch>
        </p:blipFill>
        <p:spPr bwMode="auto">
          <a:xfrm>
            <a:off x="5767462" y="914400"/>
            <a:ext cx="5715000" cy="4848225"/>
          </a:xfrm>
          <a:prstGeom prst="rect">
            <a:avLst/>
          </a:prstGeom>
          <a:noFill/>
          <a:ln w="9525">
            <a:noFill/>
            <a:miter lim="800000"/>
            <a:headEnd/>
            <a:tailEnd/>
          </a:ln>
        </p:spPr>
      </p:pic>
    </p:spTree>
    <p:extLst>
      <p:ext uri="{BB962C8B-B14F-4D97-AF65-F5344CB8AC3E}">
        <p14:creationId xmlns:p14="http://schemas.microsoft.com/office/powerpoint/2010/main" val="553840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F42DF-B830-F14D-BF69-EDD5F34406CF}"/>
              </a:ext>
            </a:extLst>
          </p:cNvPr>
          <p:cNvSpPr>
            <a:spLocks noGrp="1"/>
          </p:cNvSpPr>
          <p:nvPr>
            <p:ph type="title"/>
          </p:nvPr>
        </p:nvSpPr>
        <p:spPr/>
        <p:txBody>
          <a:bodyPr/>
          <a:lstStyle/>
          <a:p>
            <a:r>
              <a:rPr lang="en-US" dirty="0"/>
              <a:t>BDS Collimation assumptions</a:t>
            </a:r>
          </a:p>
        </p:txBody>
      </p:sp>
      <p:sp>
        <p:nvSpPr>
          <p:cNvPr id="3" name="Content Placeholder 2">
            <a:extLst>
              <a:ext uri="{FF2B5EF4-FFF2-40B4-BE49-F238E27FC236}">
                <a16:creationId xmlns:a16="http://schemas.microsoft.com/office/drawing/2014/main" id="{0C268227-B5C0-BD4E-B4E8-1B877535D5AC}"/>
              </a:ext>
            </a:extLst>
          </p:cNvPr>
          <p:cNvSpPr>
            <a:spLocks noGrp="1"/>
          </p:cNvSpPr>
          <p:nvPr>
            <p:ph idx="1"/>
          </p:nvPr>
        </p:nvSpPr>
        <p:spPr>
          <a:xfrm>
            <a:off x="411892" y="966055"/>
            <a:ext cx="4939597" cy="5381694"/>
          </a:xfrm>
        </p:spPr>
        <p:txBody>
          <a:bodyPr/>
          <a:lstStyle/>
          <a:p>
            <a:r>
              <a:rPr lang="en-US" dirty="0"/>
              <a:t>In ILC/NLC there are no beam halo losses closer than 500m from IP</a:t>
            </a:r>
          </a:p>
          <a:p>
            <a:r>
              <a:rPr lang="en-US" dirty="0">
                <a:solidFill>
                  <a:srgbClr val="C00000"/>
                </a:solidFill>
              </a:rPr>
              <a:t>This can be revised for plasma LC, since for mu-collider losses occur anywhere – match similar performance and compare</a:t>
            </a:r>
          </a:p>
          <a:p>
            <a:r>
              <a:rPr lang="en-US" dirty="0"/>
              <a:t>In ILC/NLC source of beam halo is not known </a:t>
            </a:r>
          </a:p>
          <a:p>
            <a:r>
              <a:rPr lang="en-US" dirty="0">
                <a:solidFill>
                  <a:srgbClr val="C00000"/>
                </a:solidFill>
              </a:rPr>
              <a:t>In plasma collider source of halo is likely known – this is each of many plasma acceleration stages! </a:t>
            </a:r>
          </a:p>
          <a:p>
            <a:r>
              <a:rPr lang="en-US" dirty="0">
                <a:solidFill>
                  <a:srgbClr val="C00000"/>
                </a:solidFill>
              </a:rPr>
              <a:t>Need to include local collimation on the way, this may allow reducing length of collimation section at the top energy</a:t>
            </a:r>
          </a:p>
          <a:p>
            <a:endParaRPr lang="en-US" dirty="0"/>
          </a:p>
        </p:txBody>
      </p:sp>
      <p:sp>
        <p:nvSpPr>
          <p:cNvPr id="4" name="Footer Placeholder 3">
            <a:extLst>
              <a:ext uri="{FF2B5EF4-FFF2-40B4-BE49-F238E27FC236}">
                <a16:creationId xmlns:a16="http://schemas.microsoft.com/office/drawing/2014/main" id="{79C5BC46-27D5-2347-98F3-9CC88504EC1A}"/>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2E5C72F8-2F81-FD4C-ABC8-4170A15B9E5E}"/>
              </a:ext>
            </a:extLst>
          </p:cNvPr>
          <p:cNvSpPr>
            <a:spLocks noGrp="1"/>
          </p:cNvSpPr>
          <p:nvPr>
            <p:ph type="sldNum" sz="quarter" idx="12"/>
          </p:nvPr>
        </p:nvSpPr>
        <p:spPr/>
        <p:txBody>
          <a:bodyPr/>
          <a:lstStyle/>
          <a:p>
            <a:fld id="{07E1C93C-5050-FC42-8F10-D22D4F119D13}" type="slidenum">
              <a:rPr lang="en-US" smtClean="0"/>
              <a:pPr/>
              <a:t>22</a:t>
            </a:fld>
            <a:endParaRPr lang="en-US" dirty="0"/>
          </a:p>
        </p:txBody>
      </p:sp>
      <p:pic>
        <p:nvPicPr>
          <p:cNvPr id="6" name="Picture 9" descr="pap_NLC_vert_angle3">
            <a:extLst>
              <a:ext uri="{FF2B5EF4-FFF2-40B4-BE49-F238E27FC236}">
                <a16:creationId xmlns:a16="http://schemas.microsoft.com/office/drawing/2014/main" id="{25CA76B8-B467-4E43-B597-DB7EA0FD4E68}"/>
              </a:ext>
            </a:extLst>
          </p:cNvPr>
          <p:cNvPicPr>
            <a:picLocks noChangeAspect="1" noChangeArrowheads="1"/>
          </p:cNvPicPr>
          <p:nvPr/>
        </p:nvPicPr>
        <p:blipFill>
          <a:blip r:embed="rId2" cstate="screen"/>
          <a:srcRect/>
          <a:stretch>
            <a:fillRect/>
          </a:stretch>
        </p:blipFill>
        <p:spPr bwMode="auto">
          <a:xfrm>
            <a:off x="6084760" y="817969"/>
            <a:ext cx="5867400" cy="4246563"/>
          </a:xfrm>
          <a:prstGeom prst="rect">
            <a:avLst/>
          </a:prstGeom>
          <a:noFill/>
          <a:ln w="9525">
            <a:noFill/>
            <a:miter lim="800000"/>
            <a:headEnd/>
            <a:tailEnd/>
          </a:ln>
        </p:spPr>
      </p:pic>
      <p:sp>
        <p:nvSpPr>
          <p:cNvPr id="7" name="TextBox 6">
            <a:extLst>
              <a:ext uri="{FF2B5EF4-FFF2-40B4-BE49-F238E27FC236}">
                <a16:creationId xmlns:a16="http://schemas.microsoft.com/office/drawing/2014/main" id="{7942BB7B-D7B0-C743-BF86-C99E21CE81ED}"/>
              </a:ext>
            </a:extLst>
          </p:cNvPr>
          <p:cNvSpPr txBox="1"/>
          <p:nvPr/>
        </p:nvSpPr>
        <p:spPr>
          <a:xfrm>
            <a:off x="6745574" y="5194322"/>
            <a:ext cx="5206586" cy="1015663"/>
          </a:xfrm>
          <a:prstGeom prst="rect">
            <a:avLst/>
          </a:prstGeom>
          <a:noFill/>
        </p:spPr>
        <p:txBody>
          <a:bodyPr wrap="square" rtlCol="0">
            <a:spAutoFit/>
          </a:bodyPr>
          <a:lstStyle/>
          <a:p>
            <a:r>
              <a:rPr lang="en-US" sz="2000" dirty="0"/>
              <a:t>Beam halo losses in NLC (ILC is similar). The collimation system ensures there are no losses closer than 500m from the IP</a:t>
            </a:r>
          </a:p>
        </p:txBody>
      </p:sp>
      <p:sp>
        <p:nvSpPr>
          <p:cNvPr id="8" name="Rectangle 7">
            <a:extLst>
              <a:ext uri="{FF2B5EF4-FFF2-40B4-BE49-F238E27FC236}">
                <a16:creationId xmlns:a16="http://schemas.microsoft.com/office/drawing/2014/main" id="{E4B4364E-32F8-6C4E-8EBB-1B5632DE2C93}"/>
              </a:ext>
            </a:extLst>
          </p:cNvPr>
          <p:cNvSpPr/>
          <p:nvPr/>
        </p:nvSpPr>
        <p:spPr>
          <a:xfrm>
            <a:off x="10516178" y="1626506"/>
            <a:ext cx="1675822" cy="8050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Collimation cleanness to be revised</a:t>
            </a:r>
          </a:p>
        </p:txBody>
      </p:sp>
      <p:pic>
        <p:nvPicPr>
          <p:cNvPr id="9" name="Picture 7">
            <a:extLst>
              <a:ext uri="{FF2B5EF4-FFF2-40B4-BE49-F238E27FC236}">
                <a16:creationId xmlns:a16="http://schemas.microsoft.com/office/drawing/2014/main" id="{B2EA8836-B561-994F-8840-9B8D60AD8879}"/>
              </a:ext>
            </a:extLst>
          </p:cNvPr>
          <p:cNvPicPr>
            <a:picLocks noChangeAspect="1" noChangeArrowheads="1"/>
          </p:cNvPicPr>
          <p:nvPr/>
        </p:nvPicPr>
        <p:blipFill>
          <a:blip r:embed="rId3" cstate="screen"/>
          <a:srcRect/>
          <a:stretch>
            <a:fillRect/>
          </a:stretch>
        </p:blipFill>
        <p:spPr bwMode="auto">
          <a:xfrm>
            <a:off x="7819247" y="2293494"/>
            <a:ext cx="1199213" cy="2147341"/>
          </a:xfrm>
          <a:prstGeom prst="rect">
            <a:avLst/>
          </a:prstGeom>
          <a:noFill/>
          <a:ln w="9525">
            <a:noFill/>
            <a:miter lim="800000"/>
            <a:headEnd/>
            <a:tailEnd/>
          </a:ln>
        </p:spPr>
      </p:pic>
    </p:spTree>
    <p:extLst>
      <p:ext uri="{BB962C8B-B14F-4D97-AF65-F5344CB8AC3E}">
        <p14:creationId xmlns:p14="http://schemas.microsoft.com/office/powerpoint/2010/main" val="35101264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1A5C2-4896-894E-B86E-3C5C60FDEDF1}"/>
              </a:ext>
            </a:extLst>
          </p:cNvPr>
          <p:cNvSpPr>
            <a:spLocks noGrp="1"/>
          </p:cNvSpPr>
          <p:nvPr>
            <p:ph type="title"/>
          </p:nvPr>
        </p:nvSpPr>
        <p:spPr>
          <a:xfrm>
            <a:off x="411892" y="240539"/>
            <a:ext cx="11780108" cy="487490"/>
          </a:xfrm>
        </p:spPr>
        <p:txBody>
          <a:bodyPr>
            <a:normAutofit/>
          </a:bodyPr>
          <a:lstStyle/>
          <a:p>
            <a:r>
              <a:rPr lang="en-US" dirty="0"/>
              <a:t>Final focus, collimation and MDI – muon and plasma colliders – common issues</a:t>
            </a:r>
          </a:p>
        </p:txBody>
      </p:sp>
      <p:sp>
        <p:nvSpPr>
          <p:cNvPr id="4" name="Footer Placeholder 3">
            <a:extLst>
              <a:ext uri="{FF2B5EF4-FFF2-40B4-BE49-F238E27FC236}">
                <a16:creationId xmlns:a16="http://schemas.microsoft.com/office/drawing/2014/main" id="{3516557C-DA9A-0845-9C6C-3F4F7ACD818E}"/>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FBB49599-42B3-4B46-B807-19112C106811}"/>
              </a:ext>
            </a:extLst>
          </p:cNvPr>
          <p:cNvSpPr>
            <a:spLocks noGrp="1"/>
          </p:cNvSpPr>
          <p:nvPr>
            <p:ph type="sldNum" sz="quarter" idx="12"/>
          </p:nvPr>
        </p:nvSpPr>
        <p:spPr/>
        <p:txBody>
          <a:bodyPr/>
          <a:lstStyle/>
          <a:p>
            <a:fld id="{07E1C93C-5050-FC42-8F10-D22D4F119D13}" type="slidenum">
              <a:rPr lang="en-US" smtClean="0"/>
              <a:pPr/>
              <a:t>23</a:t>
            </a:fld>
            <a:endParaRPr lang="en-US" dirty="0"/>
          </a:p>
        </p:txBody>
      </p:sp>
      <p:grpSp>
        <p:nvGrpSpPr>
          <p:cNvPr id="11" name="Group 10">
            <a:extLst>
              <a:ext uri="{FF2B5EF4-FFF2-40B4-BE49-F238E27FC236}">
                <a16:creationId xmlns:a16="http://schemas.microsoft.com/office/drawing/2014/main" id="{A682E7A0-3577-4F4D-8EDC-EE0F0C317E4B}"/>
              </a:ext>
            </a:extLst>
          </p:cNvPr>
          <p:cNvGrpSpPr/>
          <p:nvPr/>
        </p:nvGrpSpPr>
        <p:grpSpPr>
          <a:xfrm>
            <a:off x="7644614" y="869615"/>
            <a:ext cx="4497234" cy="2379684"/>
            <a:chOff x="6510291" y="985365"/>
            <a:chExt cx="4497234" cy="2379684"/>
          </a:xfrm>
        </p:grpSpPr>
        <p:pic>
          <p:nvPicPr>
            <p:cNvPr id="7" name="Picture 6">
              <a:extLst>
                <a:ext uri="{FF2B5EF4-FFF2-40B4-BE49-F238E27FC236}">
                  <a16:creationId xmlns:a16="http://schemas.microsoft.com/office/drawing/2014/main" id="{0D1202A6-FE89-6146-B400-471A889F82B4}"/>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510291" y="985365"/>
              <a:ext cx="4497234" cy="2379684"/>
            </a:xfrm>
            <a:prstGeom prst="rect">
              <a:avLst/>
            </a:prstGeom>
          </p:spPr>
        </p:pic>
        <p:sp>
          <p:nvSpPr>
            <p:cNvPr id="8" name="TextBox 7">
              <a:extLst>
                <a:ext uri="{FF2B5EF4-FFF2-40B4-BE49-F238E27FC236}">
                  <a16:creationId xmlns:a16="http://schemas.microsoft.com/office/drawing/2014/main" id="{2EE07139-DF53-F545-B60D-FE7677C640FC}"/>
                </a:ext>
              </a:extLst>
            </p:cNvPr>
            <p:cNvSpPr txBox="1"/>
            <p:nvPr/>
          </p:nvSpPr>
          <p:spPr>
            <a:xfrm>
              <a:off x="7042288" y="2377781"/>
              <a:ext cx="2077813" cy="253916"/>
            </a:xfrm>
            <a:prstGeom prst="rect">
              <a:avLst/>
            </a:prstGeom>
            <a:noFill/>
          </p:spPr>
          <p:txBody>
            <a:bodyPr wrap="none" rtlCol="0">
              <a:spAutoFit/>
            </a:bodyPr>
            <a:lstStyle/>
            <a:p>
              <a:r>
                <a:rPr lang="en-US" sz="1050" dirty="0"/>
                <a:t>A. Seryi, et al., PAC09, WE6PFP081</a:t>
              </a:r>
            </a:p>
          </p:txBody>
        </p:sp>
      </p:grpSp>
      <p:grpSp>
        <p:nvGrpSpPr>
          <p:cNvPr id="10" name="Group 9">
            <a:extLst>
              <a:ext uri="{FF2B5EF4-FFF2-40B4-BE49-F238E27FC236}">
                <a16:creationId xmlns:a16="http://schemas.microsoft.com/office/drawing/2014/main" id="{0B0EE1A7-1708-CE41-B10D-56E2820E924E}"/>
              </a:ext>
            </a:extLst>
          </p:cNvPr>
          <p:cNvGrpSpPr/>
          <p:nvPr/>
        </p:nvGrpSpPr>
        <p:grpSpPr>
          <a:xfrm>
            <a:off x="11573" y="788629"/>
            <a:ext cx="5555848" cy="3204516"/>
            <a:chOff x="92598" y="788629"/>
            <a:chExt cx="5555848" cy="3204516"/>
          </a:xfrm>
        </p:grpSpPr>
        <p:pic>
          <p:nvPicPr>
            <p:cNvPr id="6" name="Picture 4">
              <a:extLst>
                <a:ext uri="{FF2B5EF4-FFF2-40B4-BE49-F238E27FC236}">
                  <a16:creationId xmlns:a16="http://schemas.microsoft.com/office/drawing/2014/main" id="{92B93456-043A-9243-BD56-385030C2EECE}"/>
                </a:ext>
              </a:extLst>
            </p:cNvPr>
            <p:cNvPicPr>
              <a:picLocks noChangeAspect="1" noChangeArrowheads="1"/>
            </p:cNvPicPr>
            <p:nvPr/>
          </p:nvPicPr>
          <p:blipFill>
            <a:blip r:embed="rId3" cstate="screen"/>
            <a:srcRect/>
            <a:stretch>
              <a:fillRect/>
            </a:stretch>
          </p:blipFill>
          <p:spPr bwMode="auto">
            <a:xfrm>
              <a:off x="92598" y="788629"/>
              <a:ext cx="5555848" cy="3178304"/>
            </a:xfrm>
            <a:prstGeom prst="rect">
              <a:avLst/>
            </a:prstGeom>
            <a:noFill/>
            <a:ln w="9525" algn="ctr">
              <a:noFill/>
              <a:miter lim="800000"/>
              <a:headEnd/>
              <a:tailEnd/>
            </a:ln>
          </p:spPr>
        </p:pic>
        <p:sp>
          <p:nvSpPr>
            <p:cNvPr id="9" name="Rectangle 8">
              <a:extLst>
                <a:ext uri="{FF2B5EF4-FFF2-40B4-BE49-F238E27FC236}">
                  <a16:creationId xmlns:a16="http://schemas.microsoft.com/office/drawing/2014/main" id="{A6259F6F-941A-8542-99D4-A19D2196C34C}"/>
                </a:ext>
              </a:extLst>
            </p:cNvPr>
            <p:cNvSpPr/>
            <p:nvPr/>
          </p:nvSpPr>
          <p:spPr>
            <a:xfrm>
              <a:off x="481342" y="3739229"/>
              <a:ext cx="2215561" cy="253916"/>
            </a:xfrm>
            <a:prstGeom prst="rect">
              <a:avLst/>
            </a:prstGeom>
          </p:spPr>
          <p:txBody>
            <a:bodyPr wrap="square">
              <a:spAutoFit/>
            </a:bodyPr>
            <a:lstStyle/>
            <a:p>
              <a:r>
                <a:rPr lang="en-US" sz="1050" dirty="0"/>
                <a:t>Raimondi &amp; Seryi PRL 86, 3779, 2001</a:t>
              </a:r>
            </a:p>
          </p:txBody>
        </p:sp>
      </p:grpSp>
      <p:pic>
        <p:nvPicPr>
          <p:cNvPr id="12" name="Picture 11">
            <a:extLst>
              <a:ext uri="{FF2B5EF4-FFF2-40B4-BE49-F238E27FC236}">
                <a16:creationId xmlns:a16="http://schemas.microsoft.com/office/drawing/2014/main" id="{6A779E7D-A00A-2E48-BCC8-3FE2D3A93C7F}"/>
              </a:ext>
            </a:extLst>
          </p:cNvPr>
          <p:cNvPicPr>
            <a:picLocks noChangeAspect="1"/>
          </p:cNvPicPr>
          <p:nvPr/>
        </p:nvPicPr>
        <p:blipFill>
          <a:blip r:embed="rId4"/>
          <a:stretch>
            <a:fillRect/>
          </a:stretch>
        </p:blipFill>
        <p:spPr>
          <a:xfrm>
            <a:off x="8040795" y="3295598"/>
            <a:ext cx="4089448" cy="2989455"/>
          </a:xfrm>
          <a:prstGeom prst="rect">
            <a:avLst/>
          </a:prstGeom>
        </p:spPr>
      </p:pic>
      <p:sp>
        <p:nvSpPr>
          <p:cNvPr id="13" name="Rectangle 12">
            <a:extLst>
              <a:ext uri="{FF2B5EF4-FFF2-40B4-BE49-F238E27FC236}">
                <a16:creationId xmlns:a16="http://schemas.microsoft.com/office/drawing/2014/main" id="{F433E888-4C3E-3547-8A45-C69ADE6513AA}"/>
              </a:ext>
            </a:extLst>
          </p:cNvPr>
          <p:cNvSpPr/>
          <p:nvPr/>
        </p:nvSpPr>
        <p:spPr>
          <a:xfrm>
            <a:off x="8067137" y="6134586"/>
            <a:ext cx="3642167" cy="276999"/>
          </a:xfrm>
          <a:prstGeom prst="rect">
            <a:avLst/>
          </a:prstGeom>
        </p:spPr>
        <p:txBody>
          <a:bodyPr wrap="square">
            <a:spAutoFit/>
          </a:bodyPr>
          <a:lstStyle/>
          <a:p>
            <a:r>
              <a:rPr lang="en-US" sz="1200" dirty="0"/>
              <a:t>A. Lechner, IMCC &amp; </a:t>
            </a:r>
            <a:r>
              <a:rPr lang="en-US" sz="1200" dirty="0" err="1"/>
              <a:t>MuCol</a:t>
            </a:r>
            <a:r>
              <a:rPr lang="en-US" sz="1200" dirty="0"/>
              <a:t> MDI Workshop 2024</a:t>
            </a:r>
          </a:p>
        </p:txBody>
      </p:sp>
      <p:cxnSp>
        <p:nvCxnSpPr>
          <p:cNvPr id="15" name="Straight Arrow Connector 14">
            <a:extLst>
              <a:ext uri="{FF2B5EF4-FFF2-40B4-BE49-F238E27FC236}">
                <a16:creationId xmlns:a16="http://schemas.microsoft.com/office/drawing/2014/main" id="{4039C99F-1D6F-D04A-8C43-0EB2B37F8F36}"/>
              </a:ext>
            </a:extLst>
          </p:cNvPr>
          <p:cNvCxnSpPr>
            <a:cxnSpLocks/>
          </p:cNvCxnSpPr>
          <p:nvPr/>
        </p:nvCxnSpPr>
        <p:spPr>
          <a:xfrm>
            <a:off x="7337647" y="1984716"/>
            <a:ext cx="474193" cy="66827"/>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C7EB074-3C57-1E42-A44C-4F1E38CB9F8A}"/>
              </a:ext>
            </a:extLst>
          </p:cNvPr>
          <p:cNvCxnSpPr>
            <a:cxnSpLocks/>
          </p:cNvCxnSpPr>
          <p:nvPr/>
        </p:nvCxnSpPr>
        <p:spPr>
          <a:xfrm flipH="1">
            <a:off x="5129164" y="1409050"/>
            <a:ext cx="287771" cy="18923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C294448-E16F-4C45-BEDB-1AF637A26B32}"/>
              </a:ext>
            </a:extLst>
          </p:cNvPr>
          <p:cNvCxnSpPr>
            <a:cxnSpLocks/>
          </p:cNvCxnSpPr>
          <p:nvPr/>
        </p:nvCxnSpPr>
        <p:spPr>
          <a:xfrm>
            <a:off x="7149410" y="3238635"/>
            <a:ext cx="773461" cy="364149"/>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EE139D88-167E-754A-A204-5AE6D4780281}"/>
              </a:ext>
            </a:extLst>
          </p:cNvPr>
          <p:cNvSpPr txBox="1"/>
          <p:nvPr/>
        </p:nvSpPr>
        <p:spPr>
          <a:xfrm>
            <a:off x="5416935" y="885830"/>
            <a:ext cx="2156684" cy="738664"/>
          </a:xfrm>
          <a:prstGeom prst="rect">
            <a:avLst/>
          </a:prstGeom>
          <a:noFill/>
        </p:spPr>
        <p:txBody>
          <a:bodyPr wrap="square" rtlCol="0">
            <a:spAutoFit/>
          </a:bodyPr>
          <a:lstStyle/>
          <a:p>
            <a:r>
              <a:rPr lang="en-US" sz="1400" b="1" dirty="0"/>
              <a:t>ILC Final Focus is just 1/3 of Beam Delivery, length  dominated by collimation</a:t>
            </a:r>
          </a:p>
        </p:txBody>
      </p:sp>
      <p:sp>
        <p:nvSpPr>
          <p:cNvPr id="26" name="TextBox 25">
            <a:extLst>
              <a:ext uri="{FF2B5EF4-FFF2-40B4-BE49-F238E27FC236}">
                <a16:creationId xmlns:a16="http://schemas.microsoft.com/office/drawing/2014/main" id="{D78F154F-98D1-1C43-BD8F-07EB759AB7FA}"/>
              </a:ext>
            </a:extLst>
          </p:cNvPr>
          <p:cNvSpPr txBox="1"/>
          <p:nvPr/>
        </p:nvSpPr>
        <p:spPr>
          <a:xfrm>
            <a:off x="5442015" y="1674836"/>
            <a:ext cx="2156684" cy="738664"/>
          </a:xfrm>
          <a:prstGeom prst="rect">
            <a:avLst/>
          </a:prstGeom>
          <a:noFill/>
        </p:spPr>
        <p:txBody>
          <a:bodyPr wrap="square" rtlCol="0">
            <a:spAutoFit/>
          </a:bodyPr>
          <a:lstStyle/>
          <a:p>
            <a:r>
              <a:rPr lang="en-US" sz="1400" b="1" dirty="0"/>
              <a:t>Multi-</a:t>
            </a:r>
            <a:r>
              <a:rPr lang="en-US" sz="1400" b="1" dirty="0" err="1"/>
              <a:t>TeV</a:t>
            </a:r>
            <a:r>
              <a:rPr lang="en-US" sz="1400" b="1" dirty="0"/>
              <a:t> plasma collider will likely generate large halo in plasma stages</a:t>
            </a:r>
          </a:p>
        </p:txBody>
      </p:sp>
      <p:sp>
        <p:nvSpPr>
          <p:cNvPr id="28" name="TextBox 27">
            <a:extLst>
              <a:ext uri="{FF2B5EF4-FFF2-40B4-BE49-F238E27FC236}">
                <a16:creationId xmlns:a16="http://schemas.microsoft.com/office/drawing/2014/main" id="{3D03090C-4312-B94E-A68E-53EC487BA7A4}"/>
              </a:ext>
            </a:extLst>
          </p:cNvPr>
          <p:cNvSpPr txBox="1"/>
          <p:nvPr/>
        </p:nvSpPr>
        <p:spPr>
          <a:xfrm>
            <a:off x="5452433" y="2567858"/>
            <a:ext cx="2156684" cy="738664"/>
          </a:xfrm>
          <a:prstGeom prst="rect">
            <a:avLst/>
          </a:prstGeom>
          <a:noFill/>
        </p:spPr>
        <p:txBody>
          <a:bodyPr wrap="square" rtlCol="0">
            <a:spAutoFit/>
          </a:bodyPr>
          <a:lstStyle/>
          <a:p>
            <a:r>
              <a:rPr lang="en-US" sz="1400" b="1" dirty="0"/>
              <a:t>Muon collider needs protective nozzle in IR and beam halo mitigation</a:t>
            </a:r>
          </a:p>
        </p:txBody>
      </p:sp>
      <p:sp>
        <p:nvSpPr>
          <p:cNvPr id="30" name="Rectangle 29">
            <a:extLst>
              <a:ext uri="{FF2B5EF4-FFF2-40B4-BE49-F238E27FC236}">
                <a16:creationId xmlns:a16="http://schemas.microsoft.com/office/drawing/2014/main" id="{06FB0D0A-1948-ED44-9982-9F8ECCA4084F}"/>
              </a:ext>
            </a:extLst>
          </p:cNvPr>
          <p:cNvSpPr/>
          <p:nvPr/>
        </p:nvSpPr>
        <p:spPr>
          <a:xfrm>
            <a:off x="411892" y="4174398"/>
            <a:ext cx="7510979" cy="1938992"/>
          </a:xfrm>
          <a:prstGeom prst="rect">
            <a:avLst/>
          </a:prstGeom>
        </p:spPr>
        <p:txBody>
          <a:bodyPr wrap="square">
            <a:spAutoFit/>
          </a:bodyPr>
          <a:lstStyle/>
          <a:p>
            <a:pPr marL="285750" indent="-285750">
              <a:buFont typeface="Arial" panose="020B0604020202020204" pitchFamily="34" charset="0"/>
              <a:buChar char="•"/>
            </a:pPr>
            <a:r>
              <a:rPr lang="en-US" sz="2000" dirty="0">
                <a:solidFill>
                  <a:srgbClr val="C00000"/>
                </a:solidFill>
                <a:latin typeface="Arial" panose="020B0604020202020204" pitchFamily="34" charset="0"/>
                <a:cs typeface="Arial" panose="020B0604020202020204" pitchFamily="34" charset="0"/>
              </a:rPr>
              <a:t>Example of where common approach needed for different designs</a:t>
            </a:r>
          </a:p>
          <a:p>
            <a:pPr marL="285750" indent="-285750">
              <a:buFont typeface="Arial" panose="020B0604020202020204" pitchFamily="34" charset="0"/>
              <a:buChar char="•"/>
            </a:pPr>
            <a:r>
              <a:rPr lang="en-US" sz="2000" dirty="0">
                <a:solidFill>
                  <a:srgbClr val="C00000"/>
                </a:solidFill>
                <a:latin typeface="Arial" panose="020B0604020202020204" pitchFamily="34" charset="0"/>
                <a:cs typeface="Arial" panose="020B0604020202020204" pitchFamily="34" charset="0"/>
              </a:rPr>
              <a:t>Muon collider may need similar approach for distributed beam halo cleaning as in plasma collider </a:t>
            </a:r>
          </a:p>
          <a:p>
            <a:pPr marL="285750" indent="-285750">
              <a:buFont typeface="Arial" panose="020B0604020202020204" pitchFamily="34" charset="0"/>
              <a:buChar char="•"/>
            </a:pPr>
            <a:r>
              <a:rPr lang="en-US" sz="2000" dirty="0">
                <a:solidFill>
                  <a:srgbClr val="C00000"/>
                </a:solidFill>
                <a:latin typeface="Arial" panose="020B0604020202020204" pitchFamily="34" charset="0"/>
                <a:cs typeface="Arial" panose="020B0604020202020204" pitchFamily="34" charset="0"/>
              </a:rPr>
              <a:t>Plasma collider may need IR nozzle as in muon collider to shorten its beam delivery and reduce footprint</a:t>
            </a:r>
          </a:p>
        </p:txBody>
      </p:sp>
    </p:spTree>
    <p:extLst>
      <p:ext uri="{BB962C8B-B14F-4D97-AF65-F5344CB8AC3E}">
        <p14:creationId xmlns:p14="http://schemas.microsoft.com/office/powerpoint/2010/main" val="38373155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76906-D008-F942-8EBF-705E720E0E81}"/>
              </a:ext>
            </a:extLst>
          </p:cNvPr>
          <p:cNvSpPr>
            <a:spLocks noGrp="1"/>
          </p:cNvSpPr>
          <p:nvPr>
            <p:ph type="title"/>
          </p:nvPr>
        </p:nvSpPr>
        <p:spPr/>
        <p:txBody>
          <a:bodyPr/>
          <a:lstStyle/>
          <a:p>
            <a:r>
              <a:rPr lang="en-US" dirty="0"/>
              <a:t>BDS MPS</a:t>
            </a:r>
          </a:p>
        </p:txBody>
      </p:sp>
      <p:sp>
        <p:nvSpPr>
          <p:cNvPr id="4" name="Footer Placeholder 3">
            <a:extLst>
              <a:ext uri="{FF2B5EF4-FFF2-40B4-BE49-F238E27FC236}">
                <a16:creationId xmlns:a16="http://schemas.microsoft.com/office/drawing/2014/main" id="{6283A9E0-2336-6743-82D6-08E820950035}"/>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5B698223-6B45-E246-8AB8-C5378D2C89B6}"/>
              </a:ext>
            </a:extLst>
          </p:cNvPr>
          <p:cNvSpPr>
            <a:spLocks noGrp="1"/>
          </p:cNvSpPr>
          <p:nvPr>
            <p:ph type="sldNum" sz="quarter" idx="12"/>
          </p:nvPr>
        </p:nvSpPr>
        <p:spPr/>
        <p:txBody>
          <a:bodyPr/>
          <a:lstStyle/>
          <a:p>
            <a:fld id="{07E1C93C-5050-FC42-8F10-D22D4F119D13}" type="slidenum">
              <a:rPr lang="en-US" smtClean="0"/>
              <a:pPr/>
              <a:t>24</a:t>
            </a:fld>
            <a:endParaRPr lang="en-US" dirty="0"/>
          </a:p>
        </p:txBody>
      </p:sp>
      <p:pic>
        <p:nvPicPr>
          <p:cNvPr id="6" name="Picture 4">
            <a:extLst>
              <a:ext uri="{FF2B5EF4-FFF2-40B4-BE49-F238E27FC236}">
                <a16:creationId xmlns:a16="http://schemas.microsoft.com/office/drawing/2014/main" id="{88FFDA89-9C97-1041-9B3F-89CF0A451841}"/>
              </a:ext>
            </a:extLst>
          </p:cNvPr>
          <p:cNvPicPr>
            <a:picLocks noChangeAspect="1" noChangeArrowheads="1"/>
          </p:cNvPicPr>
          <p:nvPr/>
        </p:nvPicPr>
        <p:blipFill>
          <a:blip r:embed="rId2" cstate="screen"/>
          <a:srcRect l="8142" t="3334" r="8333" b="4445"/>
          <a:stretch>
            <a:fillRect/>
          </a:stretch>
        </p:blipFill>
        <p:spPr bwMode="auto">
          <a:xfrm>
            <a:off x="4247055" y="47468"/>
            <a:ext cx="7637463" cy="6324600"/>
          </a:xfrm>
          <a:prstGeom prst="rect">
            <a:avLst/>
          </a:prstGeom>
          <a:noFill/>
          <a:ln w="9525">
            <a:noFill/>
            <a:miter lim="800000"/>
            <a:headEnd/>
            <a:tailEnd/>
          </a:ln>
        </p:spPr>
      </p:pic>
      <p:sp>
        <p:nvSpPr>
          <p:cNvPr id="7" name="Text Box 5">
            <a:extLst>
              <a:ext uri="{FF2B5EF4-FFF2-40B4-BE49-F238E27FC236}">
                <a16:creationId xmlns:a16="http://schemas.microsoft.com/office/drawing/2014/main" id="{DD63378C-40D2-764B-94D6-4F3353A34FEA}"/>
              </a:ext>
            </a:extLst>
          </p:cNvPr>
          <p:cNvSpPr txBox="1">
            <a:spLocks noChangeArrowheads="1"/>
          </p:cNvSpPr>
          <p:nvPr/>
        </p:nvSpPr>
        <p:spPr bwMode="auto">
          <a:xfrm>
            <a:off x="7188693" y="65230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8" name="Text Box 6">
            <a:extLst>
              <a:ext uri="{FF2B5EF4-FFF2-40B4-BE49-F238E27FC236}">
                <a16:creationId xmlns:a16="http://schemas.microsoft.com/office/drawing/2014/main" id="{94066775-390F-1442-9AA0-4A27E8694064}"/>
              </a:ext>
            </a:extLst>
          </p:cNvPr>
          <p:cNvSpPr txBox="1">
            <a:spLocks noChangeArrowheads="1"/>
          </p:cNvSpPr>
          <p:nvPr/>
        </p:nvSpPr>
        <p:spPr bwMode="auto">
          <a:xfrm>
            <a:off x="5347193" y="611031"/>
            <a:ext cx="19446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skew correction /</a:t>
            </a:r>
          </a:p>
          <a:p>
            <a:pPr algn="ctr" eaLnBrk="1" hangingPunct="1"/>
            <a:r>
              <a:rPr lang="en-US" sz="1400" b="1">
                <a:solidFill>
                  <a:srgbClr val="663300"/>
                </a:solidFill>
                <a:latin typeface="Arial" pitchFamily="34" charset="0"/>
              </a:rPr>
              <a:t>emittance diagnostic</a:t>
            </a:r>
          </a:p>
        </p:txBody>
      </p:sp>
      <p:sp>
        <p:nvSpPr>
          <p:cNvPr id="9" name="Text Box 7">
            <a:extLst>
              <a:ext uri="{FF2B5EF4-FFF2-40B4-BE49-F238E27FC236}">
                <a16:creationId xmlns:a16="http://schemas.microsoft.com/office/drawing/2014/main" id="{2D37868A-57D2-2143-BB9E-DE6591BE4928}"/>
              </a:ext>
            </a:extLst>
          </p:cNvPr>
          <p:cNvSpPr txBox="1">
            <a:spLocks noChangeArrowheads="1"/>
          </p:cNvSpPr>
          <p:nvPr/>
        </p:nvSpPr>
        <p:spPr bwMode="auto">
          <a:xfrm>
            <a:off x="4664568" y="611031"/>
            <a:ext cx="569912"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MPS</a:t>
            </a:r>
          </a:p>
          <a:p>
            <a:pPr algn="ctr" eaLnBrk="1" hangingPunct="1"/>
            <a:r>
              <a:rPr lang="en-US" sz="1400" b="1">
                <a:solidFill>
                  <a:srgbClr val="663300"/>
                </a:solidFill>
                <a:latin typeface="Arial" pitchFamily="34" charset="0"/>
              </a:rPr>
              <a:t>coll</a:t>
            </a:r>
          </a:p>
        </p:txBody>
      </p:sp>
      <p:sp>
        <p:nvSpPr>
          <p:cNvPr id="10" name="Text Box 8">
            <a:extLst>
              <a:ext uri="{FF2B5EF4-FFF2-40B4-BE49-F238E27FC236}">
                <a16:creationId xmlns:a16="http://schemas.microsoft.com/office/drawing/2014/main" id="{92ADEA9C-85F7-384F-BA71-B56580012BDF}"/>
              </a:ext>
            </a:extLst>
          </p:cNvPr>
          <p:cNvSpPr txBox="1">
            <a:spLocks noChangeArrowheads="1"/>
          </p:cNvSpPr>
          <p:nvPr/>
        </p:nvSpPr>
        <p:spPr bwMode="auto">
          <a:xfrm>
            <a:off x="10158905" y="5761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betatron</a:t>
            </a:r>
          </a:p>
          <a:p>
            <a:pPr algn="ctr" eaLnBrk="1" hangingPunct="1"/>
            <a:r>
              <a:rPr lang="en-US" sz="1400" b="1">
                <a:solidFill>
                  <a:srgbClr val="663300"/>
                </a:solidFill>
                <a:latin typeface="Arial" pitchFamily="34" charset="0"/>
              </a:rPr>
              <a:t>collimation</a:t>
            </a:r>
          </a:p>
        </p:txBody>
      </p:sp>
      <p:sp>
        <p:nvSpPr>
          <p:cNvPr id="11" name="Text Box 9">
            <a:extLst>
              <a:ext uri="{FF2B5EF4-FFF2-40B4-BE49-F238E27FC236}">
                <a16:creationId xmlns:a16="http://schemas.microsoft.com/office/drawing/2014/main" id="{21654059-1135-0E4F-AA75-635FF9D82D4D}"/>
              </a:ext>
            </a:extLst>
          </p:cNvPr>
          <p:cNvSpPr txBox="1">
            <a:spLocks noChangeArrowheads="1"/>
          </p:cNvSpPr>
          <p:nvPr/>
        </p:nvSpPr>
        <p:spPr bwMode="auto">
          <a:xfrm>
            <a:off x="9989043" y="1681006"/>
            <a:ext cx="992187"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12" name="Text Box 10">
            <a:extLst>
              <a:ext uri="{FF2B5EF4-FFF2-40B4-BE49-F238E27FC236}">
                <a16:creationId xmlns:a16="http://schemas.microsoft.com/office/drawing/2014/main" id="{39CCC3C4-160B-EC46-B5B8-F1757C97488B}"/>
              </a:ext>
            </a:extLst>
          </p:cNvPr>
          <p:cNvSpPr txBox="1">
            <a:spLocks noChangeArrowheads="1"/>
          </p:cNvSpPr>
          <p:nvPr/>
        </p:nvSpPr>
        <p:spPr bwMode="auto">
          <a:xfrm>
            <a:off x="10943130" y="2195356"/>
            <a:ext cx="773113"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tuneup</a:t>
            </a:r>
          </a:p>
          <a:p>
            <a:pPr algn="ctr" eaLnBrk="1" hangingPunct="1"/>
            <a:r>
              <a:rPr lang="en-US" sz="1400" b="1">
                <a:solidFill>
                  <a:srgbClr val="663300"/>
                </a:solidFill>
                <a:latin typeface="Arial" pitchFamily="34" charset="0"/>
              </a:rPr>
              <a:t>dump</a:t>
            </a:r>
          </a:p>
        </p:txBody>
      </p:sp>
      <p:sp>
        <p:nvSpPr>
          <p:cNvPr id="13" name="Text Box 11">
            <a:extLst>
              <a:ext uri="{FF2B5EF4-FFF2-40B4-BE49-F238E27FC236}">
                <a16:creationId xmlns:a16="http://schemas.microsoft.com/office/drawing/2014/main" id="{E97D0CC9-86C5-DC46-8387-B8BA2AB52BDD}"/>
              </a:ext>
            </a:extLst>
          </p:cNvPr>
          <p:cNvSpPr txBox="1">
            <a:spLocks noChangeArrowheads="1"/>
          </p:cNvSpPr>
          <p:nvPr/>
        </p:nvSpPr>
        <p:spPr bwMode="auto">
          <a:xfrm>
            <a:off x="8384080" y="585631"/>
            <a:ext cx="646113" cy="304800"/>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septa</a:t>
            </a:r>
          </a:p>
        </p:txBody>
      </p:sp>
      <p:sp>
        <p:nvSpPr>
          <p:cNvPr id="14" name="Line 12">
            <a:extLst>
              <a:ext uri="{FF2B5EF4-FFF2-40B4-BE49-F238E27FC236}">
                <a16:creationId xmlns:a16="http://schemas.microsoft.com/office/drawing/2014/main" id="{072CBE9C-FA0B-414A-BE3F-9DCE26B9068B}"/>
              </a:ext>
            </a:extLst>
          </p:cNvPr>
          <p:cNvSpPr>
            <a:spLocks noChangeShapeType="1"/>
          </p:cNvSpPr>
          <p:nvPr/>
        </p:nvSpPr>
        <p:spPr bwMode="auto">
          <a:xfrm flipH="1" flipV="1">
            <a:off x="8141193" y="580868"/>
            <a:ext cx="228600" cy="533400"/>
          </a:xfrm>
          <a:prstGeom prst="line">
            <a:avLst/>
          </a:prstGeom>
          <a:noFill/>
          <a:ln w="9525">
            <a:solidFill>
              <a:srgbClr val="663300"/>
            </a:solidFill>
            <a:round/>
            <a:headEnd/>
            <a:tailEnd type="triangle" w="sm" len="lg"/>
          </a:ln>
        </p:spPr>
        <p:txBody>
          <a:bodyPr/>
          <a:lstStyle/>
          <a:p>
            <a:endParaRPr lang="en-GB"/>
          </a:p>
        </p:txBody>
      </p:sp>
      <p:sp>
        <p:nvSpPr>
          <p:cNvPr id="15" name="Text Box 13">
            <a:extLst>
              <a:ext uri="{FF2B5EF4-FFF2-40B4-BE49-F238E27FC236}">
                <a16:creationId xmlns:a16="http://schemas.microsoft.com/office/drawing/2014/main" id="{F9C505C4-54F6-0842-9DB9-4AAD6E9F96C5}"/>
              </a:ext>
            </a:extLst>
          </p:cNvPr>
          <p:cNvSpPr txBox="1">
            <a:spLocks noChangeArrowheads="1"/>
          </p:cNvSpPr>
          <p:nvPr/>
        </p:nvSpPr>
        <p:spPr bwMode="auto">
          <a:xfrm>
            <a:off x="7960218" y="899956"/>
            <a:ext cx="79533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kickers</a:t>
            </a:r>
          </a:p>
        </p:txBody>
      </p:sp>
      <p:sp>
        <p:nvSpPr>
          <p:cNvPr id="16" name="Text Box 14">
            <a:extLst>
              <a:ext uri="{FF2B5EF4-FFF2-40B4-BE49-F238E27FC236}">
                <a16:creationId xmlns:a16="http://schemas.microsoft.com/office/drawing/2014/main" id="{9BED47DC-0345-7A45-BF6B-15F95D989AD6}"/>
              </a:ext>
            </a:extLst>
          </p:cNvPr>
          <p:cNvSpPr txBox="1">
            <a:spLocks noChangeArrowheads="1"/>
          </p:cNvSpPr>
          <p:nvPr/>
        </p:nvSpPr>
        <p:spPr bwMode="auto">
          <a:xfrm>
            <a:off x="5101130" y="40432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collimation</a:t>
            </a:r>
          </a:p>
        </p:txBody>
      </p:sp>
      <p:sp>
        <p:nvSpPr>
          <p:cNvPr id="17" name="Text Box 15">
            <a:extLst>
              <a:ext uri="{FF2B5EF4-FFF2-40B4-BE49-F238E27FC236}">
                <a16:creationId xmlns:a16="http://schemas.microsoft.com/office/drawing/2014/main" id="{4650ABDE-ABC4-494C-AB1D-335FD5C44638}"/>
              </a:ext>
            </a:extLst>
          </p:cNvPr>
          <p:cNvSpPr txBox="1">
            <a:spLocks noChangeArrowheads="1"/>
          </p:cNvSpPr>
          <p:nvPr/>
        </p:nvSpPr>
        <p:spPr bwMode="auto">
          <a:xfrm>
            <a:off x="6564805" y="3528856"/>
            <a:ext cx="706438"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a:t>
            </a:r>
          </a:p>
          <a:p>
            <a:pPr algn="ctr" eaLnBrk="1" hangingPunct="1"/>
            <a:r>
              <a:rPr lang="en-US" sz="1400" b="1">
                <a:solidFill>
                  <a:srgbClr val="663300"/>
                </a:solidFill>
                <a:latin typeface="Arial" pitchFamily="34" charset="0"/>
              </a:rPr>
              <a:t>match</a:t>
            </a:r>
          </a:p>
        </p:txBody>
      </p:sp>
      <p:sp>
        <p:nvSpPr>
          <p:cNvPr id="18" name="Line 16">
            <a:extLst>
              <a:ext uri="{FF2B5EF4-FFF2-40B4-BE49-F238E27FC236}">
                <a16:creationId xmlns:a16="http://schemas.microsoft.com/office/drawing/2014/main" id="{8E2CAC9A-6898-D349-80FD-736D7C9F0603}"/>
              </a:ext>
            </a:extLst>
          </p:cNvPr>
          <p:cNvSpPr>
            <a:spLocks noChangeShapeType="1"/>
          </p:cNvSpPr>
          <p:nvPr/>
        </p:nvSpPr>
        <p:spPr bwMode="auto">
          <a:xfrm flipH="1" flipV="1">
            <a:off x="6960093" y="4343243"/>
            <a:ext cx="228600" cy="533400"/>
          </a:xfrm>
          <a:prstGeom prst="line">
            <a:avLst/>
          </a:prstGeom>
          <a:noFill/>
          <a:ln w="9525">
            <a:solidFill>
              <a:srgbClr val="663300"/>
            </a:solidFill>
            <a:round/>
            <a:headEnd/>
            <a:tailEnd type="triangle" w="sm" len="lg"/>
          </a:ln>
        </p:spPr>
        <p:txBody>
          <a:bodyPr/>
          <a:lstStyle/>
          <a:p>
            <a:endParaRPr lang="en-GB"/>
          </a:p>
        </p:txBody>
      </p:sp>
      <p:sp>
        <p:nvSpPr>
          <p:cNvPr id="19" name="Text Box 17">
            <a:extLst>
              <a:ext uri="{FF2B5EF4-FFF2-40B4-BE49-F238E27FC236}">
                <a16:creationId xmlns:a16="http://schemas.microsoft.com/office/drawing/2014/main" id="{9635DCC6-4726-EA4E-8A08-5F624BFDBE3A}"/>
              </a:ext>
            </a:extLst>
          </p:cNvPr>
          <p:cNvSpPr txBox="1">
            <a:spLocks noChangeArrowheads="1"/>
          </p:cNvSpPr>
          <p:nvPr/>
        </p:nvSpPr>
        <p:spPr bwMode="auto">
          <a:xfrm>
            <a:off x="6510830" y="4649631"/>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dirty="0">
                <a:solidFill>
                  <a:srgbClr val="663300"/>
                </a:solidFill>
                <a:latin typeface="Arial" pitchFamily="34" charset="0"/>
              </a:rPr>
              <a:t>energy</a:t>
            </a:r>
          </a:p>
          <a:p>
            <a:pPr algn="ctr" eaLnBrk="1" hangingPunct="1"/>
            <a:r>
              <a:rPr lang="en-US" sz="1400" b="1" dirty="0">
                <a:solidFill>
                  <a:srgbClr val="663300"/>
                </a:solidFill>
                <a:latin typeface="Arial" pitchFamily="34" charset="0"/>
              </a:rPr>
              <a:t>spectrometer</a:t>
            </a:r>
          </a:p>
        </p:txBody>
      </p:sp>
      <p:sp>
        <p:nvSpPr>
          <p:cNvPr id="20" name="Text Box 18">
            <a:extLst>
              <a:ext uri="{FF2B5EF4-FFF2-40B4-BE49-F238E27FC236}">
                <a16:creationId xmlns:a16="http://schemas.microsoft.com/office/drawing/2014/main" id="{4484E876-419C-534A-A4A6-4611222BEBD4}"/>
              </a:ext>
            </a:extLst>
          </p:cNvPr>
          <p:cNvSpPr txBox="1">
            <a:spLocks noChangeArrowheads="1"/>
          </p:cNvSpPr>
          <p:nvPr/>
        </p:nvSpPr>
        <p:spPr bwMode="auto">
          <a:xfrm>
            <a:off x="8269780" y="3871756"/>
            <a:ext cx="1181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transformer</a:t>
            </a:r>
          </a:p>
        </p:txBody>
      </p:sp>
      <p:sp>
        <p:nvSpPr>
          <p:cNvPr id="21" name="Line 19">
            <a:extLst>
              <a:ext uri="{FF2B5EF4-FFF2-40B4-BE49-F238E27FC236}">
                <a16:creationId xmlns:a16="http://schemas.microsoft.com/office/drawing/2014/main" id="{CD95F4FD-9BBA-CE40-B09D-2FD045C1290F}"/>
              </a:ext>
            </a:extLst>
          </p:cNvPr>
          <p:cNvSpPr>
            <a:spLocks noChangeShapeType="1"/>
          </p:cNvSpPr>
          <p:nvPr/>
        </p:nvSpPr>
        <p:spPr bwMode="auto">
          <a:xfrm flipV="1">
            <a:off x="10081118" y="4933793"/>
            <a:ext cx="228600" cy="533400"/>
          </a:xfrm>
          <a:prstGeom prst="line">
            <a:avLst/>
          </a:prstGeom>
          <a:noFill/>
          <a:ln w="9525">
            <a:solidFill>
              <a:srgbClr val="663300"/>
            </a:solidFill>
            <a:round/>
            <a:headEnd/>
            <a:tailEnd type="triangle" w="sm" len="lg"/>
          </a:ln>
        </p:spPr>
        <p:txBody>
          <a:bodyPr/>
          <a:lstStyle/>
          <a:p>
            <a:endParaRPr lang="en-GB"/>
          </a:p>
        </p:txBody>
      </p:sp>
      <p:sp>
        <p:nvSpPr>
          <p:cNvPr id="22" name="Text Box 20">
            <a:extLst>
              <a:ext uri="{FF2B5EF4-FFF2-40B4-BE49-F238E27FC236}">
                <a16:creationId xmlns:a16="http://schemas.microsoft.com/office/drawing/2014/main" id="{6F593B9C-19F5-8840-A96C-211B8B72730A}"/>
              </a:ext>
            </a:extLst>
          </p:cNvPr>
          <p:cNvSpPr txBox="1">
            <a:spLocks noChangeArrowheads="1"/>
          </p:cNvSpPr>
          <p:nvPr/>
        </p:nvSpPr>
        <p:spPr bwMode="auto">
          <a:xfrm>
            <a:off x="9323880" y="5305268"/>
            <a:ext cx="822325"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doublet</a:t>
            </a:r>
          </a:p>
        </p:txBody>
      </p:sp>
      <p:sp>
        <p:nvSpPr>
          <p:cNvPr id="23" name="Text Box 21">
            <a:extLst>
              <a:ext uri="{FF2B5EF4-FFF2-40B4-BE49-F238E27FC236}">
                <a16:creationId xmlns:a16="http://schemas.microsoft.com/office/drawing/2014/main" id="{AB466521-C486-4848-968C-26F47800E614}"/>
              </a:ext>
            </a:extLst>
          </p:cNvPr>
          <p:cNvSpPr txBox="1">
            <a:spLocks noChangeArrowheads="1"/>
          </p:cNvSpPr>
          <p:nvPr/>
        </p:nvSpPr>
        <p:spPr bwMode="auto">
          <a:xfrm>
            <a:off x="10170018" y="4205131"/>
            <a:ext cx="352425"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IP</a:t>
            </a:r>
          </a:p>
        </p:txBody>
      </p:sp>
      <p:sp>
        <p:nvSpPr>
          <p:cNvPr id="24" name="Line 22">
            <a:extLst>
              <a:ext uri="{FF2B5EF4-FFF2-40B4-BE49-F238E27FC236}">
                <a16:creationId xmlns:a16="http://schemas.microsoft.com/office/drawing/2014/main" id="{263AA7C4-FE4B-0242-B5E3-53C5049B1595}"/>
              </a:ext>
            </a:extLst>
          </p:cNvPr>
          <p:cNvSpPr>
            <a:spLocks noChangeShapeType="1"/>
          </p:cNvSpPr>
          <p:nvPr/>
        </p:nvSpPr>
        <p:spPr bwMode="auto">
          <a:xfrm flipH="1" flipV="1">
            <a:off x="10655793" y="4924268"/>
            <a:ext cx="228600" cy="533400"/>
          </a:xfrm>
          <a:prstGeom prst="line">
            <a:avLst/>
          </a:prstGeom>
          <a:noFill/>
          <a:ln w="9525">
            <a:solidFill>
              <a:srgbClr val="663300"/>
            </a:solidFill>
            <a:round/>
            <a:headEnd/>
            <a:tailEnd type="triangle" w="sm" len="lg"/>
          </a:ln>
        </p:spPr>
        <p:txBody>
          <a:bodyPr/>
          <a:lstStyle/>
          <a:p>
            <a:endParaRPr lang="en-GB"/>
          </a:p>
        </p:txBody>
      </p:sp>
      <p:sp>
        <p:nvSpPr>
          <p:cNvPr id="25" name="Text Box 23">
            <a:extLst>
              <a:ext uri="{FF2B5EF4-FFF2-40B4-BE49-F238E27FC236}">
                <a16:creationId xmlns:a16="http://schemas.microsoft.com/office/drawing/2014/main" id="{BAE9F76D-ED61-7F45-952A-EF084D6A9206}"/>
              </a:ext>
            </a:extLst>
          </p:cNvPr>
          <p:cNvSpPr txBox="1">
            <a:spLocks noChangeArrowheads="1"/>
          </p:cNvSpPr>
          <p:nvPr/>
        </p:nvSpPr>
        <p:spPr bwMode="auto">
          <a:xfrm>
            <a:off x="10238280" y="5381468"/>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6" name="Line 24">
            <a:extLst>
              <a:ext uri="{FF2B5EF4-FFF2-40B4-BE49-F238E27FC236}">
                <a16:creationId xmlns:a16="http://schemas.microsoft.com/office/drawing/2014/main" id="{0FABEB91-6E79-9A4A-A497-27B36ABCC24D}"/>
              </a:ext>
            </a:extLst>
          </p:cNvPr>
          <p:cNvSpPr>
            <a:spLocks noChangeShapeType="1"/>
          </p:cNvSpPr>
          <p:nvPr/>
        </p:nvSpPr>
        <p:spPr bwMode="auto">
          <a:xfrm>
            <a:off x="10827243" y="4067018"/>
            <a:ext cx="228600" cy="533400"/>
          </a:xfrm>
          <a:prstGeom prst="line">
            <a:avLst/>
          </a:prstGeom>
          <a:noFill/>
          <a:ln w="9525">
            <a:solidFill>
              <a:srgbClr val="663300"/>
            </a:solidFill>
            <a:round/>
            <a:headEnd/>
            <a:tailEnd type="triangle" w="sm" len="lg"/>
          </a:ln>
        </p:spPr>
        <p:txBody>
          <a:bodyPr/>
          <a:lstStyle/>
          <a:p>
            <a:endParaRPr lang="en-GB"/>
          </a:p>
        </p:txBody>
      </p:sp>
      <p:sp>
        <p:nvSpPr>
          <p:cNvPr id="27" name="Text Box 25">
            <a:extLst>
              <a:ext uri="{FF2B5EF4-FFF2-40B4-BE49-F238E27FC236}">
                <a16:creationId xmlns:a16="http://schemas.microsoft.com/office/drawing/2014/main" id="{09F2B034-79E9-E74B-91AC-A6222D429784}"/>
              </a:ext>
            </a:extLst>
          </p:cNvPr>
          <p:cNvSpPr txBox="1">
            <a:spLocks noChangeArrowheads="1"/>
          </p:cNvSpPr>
          <p:nvPr/>
        </p:nvSpPr>
        <p:spPr bwMode="auto">
          <a:xfrm>
            <a:off x="10344643" y="394795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28" name="Text Box 26">
            <a:extLst>
              <a:ext uri="{FF2B5EF4-FFF2-40B4-BE49-F238E27FC236}">
                <a16:creationId xmlns:a16="http://schemas.microsoft.com/office/drawing/2014/main" id="{02E70B21-060D-CE4D-BAA8-9863AB0D2A2F}"/>
              </a:ext>
            </a:extLst>
          </p:cNvPr>
          <p:cNvSpPr txBox="1">
            <a:spLocks noChangeArrowheads="1"/>
          </p:cNvSpPr>
          <p:nvPr/>
        </p:nvSpPr>
        <p:spPr bwMode="auto">
          <a:xfrm>
            <a:off x="10874868" y="4859181"/>
            <a:ext cx="9921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29" name="Text Box 27">
            <a:extLst>
              <a:ext uri="{FF2B5EF4-FFF2-40B4-BE49-F238E27FC236}">
                <a16:creationId xmlns:a16="http://schemas.microsoft.com/office/drawing/2014/main" id="{3F632EB1-12E8-4E4E-9EB7-2C4694EF0CBF}"/>
              </a:ext>
            </a:extLst>
          </p:cNvPr>
          <p:cNvSpPr txBox="1">
            <a:spLocks noChangeArrowheads="1"/>
          </p:cNvSpPr>
          <p:nvPr/>
        </p:nvSpPr>
        <p:spPr bwMode="auto">
          <a:xfrm>
            <a:off x="11278093" y="4214656"/>
            <a:ext cx="836612"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primary</a:t>
            </a:r>
          </a:p>
          <a:p>
            <a:pPr algn="ctr" eaLnBrk="1" hangingPunct="1"/>
            <a:r>
              <a:rPr lang="en-US" sz="1400" b="1">
                <a:solidFill>
                  <a:srgbClr val="663300"/>
                </a:solidFill>
                <a:latin typeface="Arial" pitchFamily="34" charset="0"/>
              </a:rPr>
              <a:t>dump</a:t>
            </a:r>
          </a:p>
        </p:txBody>
      </p:sp>
      <p:sp>
        <p:nvSpPr>
          <p:cNvPr id="30" name="Content Placeholder 2">
            <a:extLst>
              <a:ext uri="{FF2B5EF4-FFF2-40B4-BE49-F238E27FC236}">
                <a16:creationId xmlns:a16="http://schemas.microsoft.com/office/drawing/2014/main" id="{6E5481C0-9173-BA43-BEBD-87F3DA4A4395}"/>
              </a:ext>
            </a:extLst>
          </p:cNvPr>
          <p:cNvSpPr>
            <a:spLocks noGrp="1"/>
          </p:cNvSpPr>
          <p:nvPr>
            <p:ph idx="1"/>
          </p:nvPr>
        </p:nvSpPr>
        <p:spPr>
          <a:xfrm>
            <a:off x="157655" y="966055"/>
            <a:ext cx="3919538" cy="5381694"/>
          </a:xfrm>
        </p:spPr>
        <p:txBody>
          <a:bodyPr>
            <a:normAutofit/>
          </a:bodyPr>
          <a:lstStyle/>
          <a:p>
            <a:r>
              <a:rPr lang="en-US" dirty="0">
                <a:solidFill>
                  <a:srgbClr val="C00000"/>
                </a:solidFill>
              </a:rPr>
              <a:t>Not the longest but crucially important for defining design parameters of, e.g. collimation system</a:t>
            </a:r>
          </a:p>
          <a:p>
            <a:r>
              <a:rPr lang="en-US" dirty="0">
                <a:solidFill>
                  <a:srgbClr val="C00000"/>
                </a:solidFill>
              </a:rPr>
              <a:t>One of the key numbers: how many erroneous full E bunches can be let through</a:t>
            </a:r>
          </a:p>
          <a:p>
            <a:r>
              <a:rPr lang="en-US" dirty="0">
                <a:solidFill>
                  <a:srgbClr val="C00000"/>
                </a:solidFill>
              </a:rPr>
              <a:t>Design depends on details of the parameters</a:t>
            </a:r>
          </a:p>
        </p:txBody>
      </p:sp>
      <p:sp>
        <p:nvSpPr>
          <p:cNvPr id="33" name="Oval 32">
            <a:extLst>
              <a:ext uri="{FF2B5EF4-FFF2-40B4-BE49-F238E27FC236}">
                <a16:creationId xmlns:a16="http://schemas.microsoft.com/office/drawing/2014/main" id="{04FCC0D7-7360-114D-9706-6BEFEB3986B0}"/>
              </a:ext>
            </a:extLst>
          </p:cNvPr>
          <p:cNvSpPr/>
          <p:nvPr/>
        </p:nvSpPr>
        <p:spPr>
          <a:xfrm>
            <a:off x="7927777" y="-112928"/>
            <a:ext cx="911423" cy="2648672"/>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698451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76906-D008-F942-8EBF-705E720E0E81}"/>
              </a:ext>
            </a:extLst>
          </p:cNvPr>
          <p:cNvSpPr>
            <a:spLocks noGrp="1"/>
          </p:cNvSpPr>
          <p:nvPr>
            <p:ph type="title"/>
          </p:nvPr>
        </p:nvSpPr>
        <p:spPr/>
        <p:txBody>
          <a:bodyPr/>
          <a:lstStyle/>
          <a:p>
            <a:r>
              <a:rPr lang="en-US" dirty="0"/>
              <a:t>BDS Final Focus</a:t>
            </a:r>
          </a:p>
        </p:txBody>
      </p:sp>
      <p:sp>
        <p:nvSpPr>
          <p:cNvPr id="4" name="Footer Placeholder 3">
            <a:extLst>
              <a:ext uri="{FF2B5EF4-FFF2-40B4-BE49-F238E27FC236}">
                <a16:creationId xmlns:a16="http://schemas.microsoft.com/office/drawing/2014/main" id="{6283A9E0-2336-6743-82D6-08E820950035}"/>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5B698223-6B45-E246-8AB8-C5378D2C89B6}"/>
              </a:ext>
            </a:extLst>
          </p:cNvPr>
          <p:cNvSpPr>
            <a:spLocks noGrp="1"/>
          </p:cNvSpPr>
          <p:nvPr>
            <p:ph type="sldNum" sz="quarter" idx="12"/>
          </p:nvPr>
        </p:nvSpPr>
        <p:spPr/>
        <p:txBody>
          <a:bodyPr/>
          <a:lstStyle/>
          <a:p>
            <a:fld id="{07E1C93C-5050-FC42-8F10-D22D4F119D13}" type="slidenum">
              <a:rPr lang="en-US" smtClean="0"/>
              <a:pPr/>
              <a:t>25</a:t>
            </a:fld>
            <a:endParaRPr lang="en-US" dirty="0"/>
          </a:p>
        </p:txBody>
      </p:sp>
      <p:pic>
        <p:nvPicPr>
          <p:cNvPr id="6" name="Picture 4">
            <a:extLst>
              <a:ext uri="{FF2B5EF4-FFF2-40B4-BE49-F238E27FC236}">
                <a16:creationId xmlns:a16="http://schemas.microsoft.com/office/drawing/2014/main" id="{88FFDA89-9C97-1041-9B3F-89CF0A451841}"/>
              </a:ext>
            </a:extLst>
          </p:cNvPr>
          <p:cNvPicPr>
            <a:picLocks noChangeAspect="1" noChangeArrowheads="1"/>
          </p:cNvPicPr>
          <p:nvPr/>
        </p:nvPicPr>
        <p:blipFill>
          <a:blip r:embed="rId2" cstate="screen"/>
          <a:srcRect l="8142" t="3334" r="8333" b="4445"/>
          <a:stretch>
            <a:fillRect/>
          </a:stretch>
        </p:blipFill>
        <p:spPr bwMode="auto">
          <a:xfrm>
            <a:off x="4247055" y="47468"/>
            <a:ext cx="7637463" cy="6324600"/>
          </a:xfrm>
          <a:prstGeom prst="rect">
            <a:avLst/>
          </a:prstGeom>
          <a:noFill/>
          <a:ln w="9525">
            <a:noFill/>
            <a:miter lim="800000"/>
            <a:headEnd/>
            <a:tailEnd/>
          </a:ln>
        </p:spPr>
      </p:pic>
      <p:sp>
        <p:nvSpPr>
          <p:cNvPr id="7" name="Text Box 5">
            <a:extLst>
              <a:ext uri="{FF2B5EF4-FFF2-40B4-BE49-F238E27FC236}">
                <a16:creationId xmlns:a16="http://schemas.microsoft.com/office/drawing/2014/main" id="{DD63378C-40D2-764B-94D6-4F3353A34FEA}"/>
              </a:ext>
            </a:extLst>
          </p:cNvPr>
          <p:cNvSpPr txBox="1">
            <a:spLocks noChangeArrowheads="1"/>
          </p:cNvSpPr>
          <p:nvPr/>
        </p:nvSpPr>
        <p:spPr bwMode="auto">
          <a:xfrm>
            <a:off x="7188693" y="65230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8" name="Text Box 6">
            <a:extLst>
              <a:ext uri="{FF2B5EF4-FFF2-40B4-BE49-F238E27FC236}">
                <a16:creationId xmlns:a16="http://schemas.microsoft.com/office/drawing/2014/main" id="{94066775-390F-1442-9AA0-4A27E8694064}"/>
              </a:ext>
            </a:extLst>
          </p:cNvPr>
          <p:cNvSpPr txBox="1">
            <a:spLocks noChangeArrowheads="1"/>
          </p:cNvSpPr>
          <p:nvPr/>
        </p:nvSpPr>
        <p:spPr bwMode="auto">
          <a:xfrm>
            <a:off x="5347193" y="611031"/>
            <a:ext cx="19446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skew correction /</a:t>
            </a:r>
          </a:p>
          <a:p>
            <a:pPr algn="ctr" eaLnBrk="1" hangingPunct="1"/>
            <a:r>
              <a:rPr lang="en-US" sz="1400" b="1">
                <a:solidFill>
                  <a:srgbClr val="663300"/>
                </a:solidFill>
                <a:latin typeface="Arial" pitchFamily="34" charset="0"/>
              </a:rPr>
              <a:t>emittance diagnostic</a:t>
            </a:r>
          </a:p>
        </p:txBody>
      </p:sp>
      <p:sp>
        <p:nvSpPr>
          <p:cNvPr id="9" name="Text Box 7">
            <a:extLst>
              <a:ext uri="{FF2B5EF4-FFF2-40B4-BE49-F238E27FC236}">
                <a16:creationId xmlns:a16="http://schemas.microsoft.com/office/drawing/2014/main" id="{2D37868A-57D2-2143-BB9E-DE6591BE4928}"/>
              </a:ext>
            </a:extLst>
          </p:cNvPr>
          <p:cNvSpPr txBox="1">
            <a:spLocks noChangeArrowheads="1"/>
          </p:cNvSpPr>
          <p:nvPr/>
        </p:nvSpPr>
        <p:spPr bwMode="auto">
          <a:xfrm>
            <a:off x="4664568" y="611031"/>
            <a:ext cx="569912"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MPS</a:t>
            </a:r>
          </a:p>
          <a:p>
            <a:pPr algn="ctr" eaLnBrk="1" hangingPunct="1"/>
            <a:r>
              <a:rPr lang="en-US" sz="1400" b="1">
                <a:solidFill>
                  <a:srgbClr val="663300"/>
                </a:solidFill>
                <a:latin typeface="Arial" pitchFamily="34" charset="0"/>
              </a:rPr>
              <a:t>coll</a:t>
            </a:r>
          </a:p>
        </p:txBody>
      </p:sp>
      <p:sp>
        <p:nvSpPr>
          <p:cNvPr id="10" name="Text Box 8">
            <a:extLst>
              <a:ext uri="{FF2B5EF4-FFF2-40B4-BE49-F238E27FC236}">
                <a16:creationId xmlns:a16="http://schemas.microsoft.com/office/drawing/2014/main" id="{92ADEA9C-85F7-384F-BA71-B56580012BDF}"/>
              </a:ext>
            </a:extLst>
          </p:cNvPr>
          <p:cNvSpPr txBox="1">
            <a:spLocks noChangeArrowheads="1"/>
          </p:cNvSpPr>
          <p:nvPr/>
        </p:nvSpPr>
        <p:spPr bwMode="auto">
          <a:xfrm>
            <a:off x="10158905" y="5761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betatron</a:t>
            </a:r>
          </a:p>
          <a:p>
            <a:pPr algn="ctr" eaLnBrk="1" hangingPunct="1"/>
            <a:r>
              <a:rPr lang="en-US" sz="1400" b="1">
                <a:solidFill>
                  <a:srgbClr val="663300"/>
                </a:solidFill>
                <a:latin typeface="Arial" pitchFamily="34" charset="0"/>
              </a:rPr>
              <a:t>collimation</a:t>
            </a:r>
          </a:p>
        </p:txBody>
      </p:sp>
      <p:sp>
        <p:nvSpPr>
          <p:cNvPr id="11" name="Text Box 9">
            <a:extLst>
              <a:ext uri="{FF2B5EF4-FFF2-40B4-BE49-F238E27FC236}">
                <a16:creationId xmlns:a16="http://schemas.microsoft.com/office/drawing/2014/main" id="{21654059-1135-0E4F-AA75-635FF9D82D4D}"/>
              </a:ext>
            </a:extLst>
          </p:cNvPr>
          <p:cNvSpPr txBox="1">
            <a:spLocks noChangeArrowheads="1"/>
          </p:cNvSpPr>
          <p:nvPr/>
        </p:nvSpPr>
        <p:spPr bwMode="auto">
          <a:xfrm>
            <a:off x="9989043" y="1681006"/>
            <a:ext cx="992187"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12" name="Text Box 10">
            <a:extLst>
              <a:ext uri="{FF2B5EF4-FFF2-40B4-BE49-F238E27FC236}">
                <a16:creationId xmlns:a16="http://schemas.microsoft.com/office/drawing/2014/main" id="{39CCC3C4-160B-EC46-B5B8-F1757C97488B}"/>
              </a:ext>
            </a:extLst>
          </p:cNvPr>
          <p:cNvSpPr txBox="1">
            <a:spLocks noChangeArrowheads="1"/>
          </p:cNvSpPr>
          <p:nvPr/>
        </p:nvSpPr>
        <p:spPr bwMode="auto">
          <a:xfrm>
            <a:off x="10943130" y="2195356"/>
            <a:ext cx="773113"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tuneup</a:t>
            </a:r>
          </a:p>
          <a:p>
            <a:pPr algn="ctr" eaLnBrk="1" hangingPunct="1"/>
            <a:r>
              <a:rPr lang="en-US" sz="1400" b="1">
                <a:solidFill>
                  <a:srgbClr val="663300"/>
                </a:solidFill>
                <a:latin typeface="Arial" pitchFamily="34" charset="0"/>
              </a:rPr>
              <a:t>dump</a:t>
            </a:r>
          </a:p>
        </p:txBody>
      </p:sp>
      <p:sp>
        <p:nvSpPr>
          <p:cNvPr id="13" name="Text Box 11">
            <a:extLst>
              <a:ext uri="{FF2B5EF4-FFF2-40B4-BE49-F238E27FC236}">
                <a16:creationId xmlns:a16="http://schemas.microsoft.com/office/drawing/2014/main" id="{E97D0CC9-86C5-DC46-8387-B8BA2AB52BDD}"/>
              </a:ext>
            </a:extLst>
          </p:cNvPr>
          <p:cNvSpPr txBox="1">
            <a:spLocks noChangeArrowheads="1"/>
          </p:cNvSpPr>
          <p:nvPr/>
        </p:nvSpPr>
        <p:spPr bwMode="auto">
          <a:xfrm>
            <a:off x="8384080" y="585631"/>
            <a:ext cx="646113" cy="304800"/>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septa</a:t>
            </a:r>
          </a:p>
        </p:txBody>
      </p:sp>
      <p:sp>
        <p:nvSpPr>
          <p:cNvPr id="14" name="Line 12">
            <a:extLst>
              <a:ext uri="{FF2B5EF4-FFF2-40B4-BE49-F238E27FC236}">
                <a16:creationId xmlns:a16="http://schemas.microsoft.com/office/drawing/2014/main" id="{072CBE9C-FA0B-414A-BE3F-9DCE26B9068B}"/>
              </a:ext>
            </a:extLst>
          </p:cNvPr>
          <p:cNvSpPr>
            <a:spLocks noChangeShapeType="1"/>
          </p:cNvSpPr>
          <p:nvPr/>
        </p:nvSpPr>
        <p:spPr bwMode="auto">
          <a:xfrm flipH="1" flipV="1">
            <a:off x="8141193" y="580868"/>
            <a:ext cx="228600" cy="533400"/>
          </a:xfrm>
          <a:prstGeom prst="line">
            <a:avLst/>
          </a:prstGeom>
          <a:noFill/>
          <a:ln w="9525">
            <a:solidFill>
              <a:srgbClr val="663300"/>
            </a:solidFill>
            <a:round/>
            <a:headEnd/>
            <a:tailEnd type="triangle" w="sm" len="lg"/>
          </a:ln>
        </p:spPr>
        <p:txBody>
          <a:bodyPr/>
          <a:lstStyle/>
          <a:p>
            <a:endParaRPr lang="en-GB"/>
          </a:p>
        </p:txBody>
      </p:sp>
      <p:sp>
        <p:nvSpPr>
          <p:cNvPr id="15" name="Text Box 13">
            <a:extLst>
              <a:ext uri="{FF2B5EF4-FFF2-40B4-BE49-F238E27FC236}">
                <a16:creationId xmlns:a16="http://schemas.microsoft.com/office/drawing/2014/main" id="{F9C505C4-54F6-0842-9DB9-4AAD6E9F96C5}"/>
              </a:ext>
            </a:extLst>
          </p:cNvPr>
          <p:cNvSpPr txBox="1">
            <a:spLocks noChangeArrowheads="1"/>
          </p:cNvSpPr>
          <p:nvPr/>
        </p:nvSpPr>
        <p:spPr bwMode="auto">
          <a:xfrm>
            <a:off x="7960218" y="899956"/>
            <a:ext cx="79533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kickers</a:t>
            </a:r>
          </a:p>
        </p:txBody>
      </p:sp>
      <p:sp>
        <p:nvSpPr>
          <p:cNvPr id="16" name="Text Box 14">
            <a:extLst>
              <a:ext uri="{FF2B5EF4-FFF2-40B4-BE49-F238E27FC236}">
                <a16:creationId xmlns:a16="http://schemas.microsoft.com/office/drawing/2014/main" id="{9BED47DC-0345-7A45-BF6B-15F95D989AD6}"/>
              </a:ext>
            </a:extLst>
          </p:cNvPr>
          <p:cNvSpPr txBox="1">
            <a:spLocks noChangeArrowheads="1"/>
          </p:cNvSpPr>
          <p:nvPr/>
        </p:nvSpPr>
        <p:spPr bwMode="auto">
          <a:xfrm>
            <a:off x="5101130" y="4043206"/>
            <a:ext cx="1119188"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collimation</a:t>
            </a:r>
          </a:p>
        </p:txBody>
      </p:sp>
      <p:sp>
        <p:nvSpPr>
          <p:cNvPr id="17" name="Text Box 15">
            <a:extLst>
              <a:ext uri="{FF2B5EF4-FFF2-40B4-BE49-F238E27FC236}">
                <a16:creationId xmlns:a16="http://schemas.microsoft.com/office/drawing/2014/main" id="{4650ABDE-ABC4-494C-AB1D-335FD5C44638}"/>
              </a:ext>
            </a:extLst>
          </p:cNvPr>
          <p:cNvSpPr txBox="1">
            <a:spLocks noChangeArrowheads="1"/>
          </p:cNvSpPr>
          <p:nvPr/>
        </p:nvSpPr>
        <p:spPr bwMode="auto">
          <a:xfrm>
            <a:off x="6564805" y="3528856"/>
            <a:ext cx="706438"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beta</a:t>
            </a:r>
          </a:p>
          <a:p>
            <a:pPr algn="ctr" eaLnBrk="1" hangingPunct="1"/>
            <a:r>
              <a:rPr lang="en-US" sz="1400" b="1">
                <a:solidFill>
                  <a:srgbClr val="663300"/>
                </a:solidFill>
                <a:latin typeface="Arial" pitchFamily="34" charset="0"/>
              </a:rPr>
              <a:t>match</a:t>
            </a:r>
          </a:p>
        </p:txBody>
      </p:sp>
      <p:sp>
        <p:nvSpPr>
          <p:cNvPr id="18" name="Line 16">
            <a:extLst>
              <a:ext uri="{FF2B5EF4-FFF2-40B4-BE49-F238E27FC236}">
                <a16:creationId xmlns:a16="http://schemas.microsoft.com/office/drawing/2014/main" id="{8E2CAC9A-6898-D349-80FD-736D7C9F0603}"/>
              </a:ext>
            </a:extLst>
          </p:cNvPr>
          <p:cNvSpPr>
            <a:spLocks noChangeShapeType="1"/>
          </p:cNvSpPr>
          <p:nvPr/>
        </p:nvSpPr>
        <p:spPr bwMode="auto">
          <a:xfrm flipH="1" flipV="1">
            <a:off x="6960093" y="4343243"/>
            <a:ext cx="228600" cy="533400"/>
          </a:xfrm>
          <a:prstGeom prst="line">
            <a:avLst/>
          </a:prstGeom>
          <a:noFill/>
          <a:ln w="9525">
            <a:solidFill>
              <a:srgbClr val="663300"/>
            </a:solidFill>
            <a:round/>
            <a:headEnd/>
            <a:tailEnd type="triangle" w="sm" len="lg"/>
          </a:ln>
        </p:spPr>
        <p:txBody>
          <a:bodyPr/>
          <a:lstStyle/>
          <a:p>
            <a:endParaRPr lang="en-GB"/>
          </a:p>
        </p:txBody>
      </p:sp>
      <p:sp>
        <p:nvSpPr>
          <p:cNvPr id="19" name="Text Box 17">
            <a:extLst>
              <a:ext uri="{FF2B5EF4-FFF2-40B4-BE49-F238E27FC236}">
                <a16:creationId xmlns:a16="http://schemas.microsoft.com/office/drawing/2014/main" id="{9635DCC6-4726-EA4E-8A08-5F624BFDBE3A}"/>
              </a:ext>
            </a:extLst>
          </p:cNvPr>
          <p:cNvSpPr txBox="1">
            <a:spLocks noChangeArrowheads="1"/>
          </p:cNvSpPr>
          <p:nvPr/>
        </p:nvSpPr>
        <p:spPr bwMode="auto">
          <a:xfrm>
            <a:off x="6510830" y="4649631"/>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0" name="Text Box 18">
            <a:extLst>
              <a:ext uri="{FF2B5EF4-FFF2-40B4-BE49-F238E27FC236}">
                <a16:creationId xmlns:a16="http://schemas.microsoft.com/office/drawing/2014/main" id="{4484E876-419C-534A-A4A6-4611222BEBD4}"/>
              </a:ext>
            </a:extLst>
          </p:cNvPr>
          <p:cNvSpPr txBox="1">
            <a:spLocks noChangeArrowheads="1"/>
          </p:cNvSpPr>
          <p:nvPr/>
        </p:nvSpPr>
        <p:spPr bwMode="auto">
          <a:xfrm>
            <a:off x="8269780" y="3871756"/>
            <a:ext cx="1181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transformer</a:t>
            </a:r>
          </a:p>
        </p:txBody>
      </p:sp>
      <p:sp>
        <p:nvSpPr>
          <p:cNvPr id="21" name="Line 19">
            <a:extLst>
              <a:ext uri="{FF2B5EF4-FFF2-40B4-BE49-F238E27FC236}">
                <a16:creationId xmlns:a16="http://schemas.microsoft.com/office/drawing/2014/main" id="{CD95F4FD-9BBA-CE40-B09D-2FD045C1290F}"/>
              </a:ext>
            </a:extLst>
          </p:cNvPr>
          <p:cNvSpPr>
            <a:spLocks noChangeShapeType="1"/>
          </p:cNvSpPr>
          <p:nvPr/>
        </p:nvSpPr>
        <p:spPr bwMode="auto">
          <a:xfrm flipV="1">
            <a:off x="10081118" y="4933793"/>
            <a:ext cx="228600" cy="533400"/>
          </a:xfrm>
          <a:prstGeom prst="line">
            <a:avLst/>
          </a:prstGeom>
          <a:noFill/>
          <a:ln w="9525">
            <a:solidFill>
              <a:srgbClr val="663300"/>
            </a:solidFill>
            <a:round/>
            <a:headEnd/>
            <a:tailEnd type="triangle" w="sm" len="lg"/>
          </a:ln>
        </p:spPr>
        <p:txBody>
          <a:bodyPr/>
          <a:lstStyle/>
          <a:p>
            <a:endParaRPr lang="en-GB"/>
          </a:p>
        </p:txBody>
      </p:sp>
      <p:sp>
        <p:nvSpPr>
          <p:cNvPr id="22" name="Text Box 20">
            <a:extLst>
              <a:ext uri="{FF2B5EF4-FFF2-40B4-BE49-F238E27FC236}">
                <a16:creationId xmlns:a16="http://schemas.microsoft.com/office/drawing/2014/main" id="{6F593B9C-19F5-8840-A96C-211B8B72730A}"/>
              </a:ext>
            </a:extLst>
          </p:cNvPr>
          <p:cNvSpPr txBox="1">
            <a:spLocks noChangeArrowheads="1"/>
          </p:cNvSpPr>
          <p:nvPr/>
        </p:nvSpPr>
        <p:spPr bwMode="auto">
          <a:xfrm>
            <a:off x="9323880" y="5305268"/>
            <a:ext cx="822325"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final</a:t>
            </a:r>
          </a:p>
          <a:p>
            <a:pPr algn="ctr" eaLnBrk="1" hangingPunct="1"/>
            <a:r>
              <a:rPr lang="en-US" sz="1400" b="1">
                <a:solidFill>
                  <a:srgbClr val="663300"/>
                </a:solidFill>
                <a:latin typeface="Arial" pitchFamily="34" charset="0"/>
              </a:rPr>
              <a:t>doublet</a:t>
            </a:r>
          </a:p>
        </p:txBody>
      </p:sp>
      <p:sp>
        <p:nvSpPr>
          <p:cNvPr id="23" name="Text Box 21">
            <a:extLst>
              <a:ext uri="{FF2B5EF4-FFF2-40B4-BE49-F238E27FC236}">
                <a16:creationId xmlns:a16="http://schemas.microsoft.com/office/drawing/2014/main" id="{AB466521-C486-4848-968C-26F47800E614}"/>
              </a:ext>
            </a:extLst>
          </p:cNvPr>
          <p:cNvSpPr txBox="1">
            <a:spLocks noChangeArrowheads="1"/>
          </p:cNvSpPr>
          <p:nvPr/>
        </p:nvSpPr>
        <p:spPr bwMode="auto">
          <a:xfrm>
            <a:off x="10170018" y="4205131"/>
            <a:ext cx="352425"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IP</a:t>
            </a:r>
          </a:p>
        </p:txBody>
      </p:sp>
      <p:sp>
        <p:nvSpPr>
          <p:cNvPr id="24" name="Line 22">
            <a:extLst>
              <a:ext uri="{FF2B5EF4-FFF2-40B4-BE49-F238E27FC236}">
                <a16:creationId xmlns:a16="http://schemas.microsoft.com/office/drawing/2014/main" id="{263AA7C4-FE4B-0242-B5E3-53C5049B1595}"/>
              </a:ext>
            </a:extLst>
          </p:cNvPr>
          <p:cNvSpPr>
            <a:spLocks noChangeShapeType="1"/>
          </p:cNvSpPr>
          <p:nvPr/>
        </p:nvSpPr>
        <p:spPr bwMode="auto">
          <a:xfrm flipH="1" flipV="1">
            <a:off x="10655793" y="4924268"/>
            <a:ext cx="228600" cy="533400"/>
          </a:xfrm>
          <a:prstGeom prst="line">
            <a:avLst/>
          </a:prstGeom>
          <a:noFill/>
          <a:ln w="9525">
            <a:solidFill>
              <a:srgbClr val="663300"/>
            </a:solidFill>
            <a:round/>
            <a:headEnd/>
            <a:tailEnd type="triangle" w="sm" len="lg"/>
          </a:ln>
        </p:spPr>
        <p:txBody>
          <a:bodyPr/>
          <a:lstStyle/>
          <a:p>
            <a:endParaRPr lang="en-GB"/>
          </a:p>
        </p:txBody>
      </p:sp>
      <p:sp>
        <p:nvSpPr>
          <p:cNvPr id="25" name="Text Box 23">
            <a:extLst>
              <a:ext uri="{FF2B5EF4-FFF2-40B4-BE49-F238E27FC236}">
                <a16:creationId xmlns:a16="http://schemas.microsoft.com/office/drawing/2014/main" id="{BAE9F76D-ED61-7F45-952A-EF084D6A9206}"/>
              </a:ext>
            </a:extLst>
          </p:cNvPr>
          <p:cNvSpPr txBox="1">
            <a:spLocks noChangeArrowheads="1"/>
          </p:cNvSpPr>
          <p:nvPr/>
        </p:nvSpPr>
        <p:spPr bwMode="auto">
          <a:xfrm>
            <a:off x="10238280" y="5381468"/>
            <a:ext cx="1308100"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energy</a:t>
            </a:r>
          </a:p>
          <a:p>
            <a:pPr algn="ctr" eaLnBrk="1" hangingPunct="1"/>
            <a:r>
              <a:rPr lang="en-US" sz="1400" b="1">
                <a:solidFill>
                  <a:srgbClr val="663300"/>
                </a:solidFill>
                <a:latin typeface="Arial" pitchFamily="34" charset="0"/>
              </a:rPr>
              <a:t>spectrometer</a:t>
            </a:r>
          </a:p>
        </p:txBody>
      </p:sp>
      <p:sp>
        <p:nvSpPr>
          <p:cNvPr id="26" name="Line 24">
            <a:extLst>
              <a:ext uri="{FF2B5EF4-FFF2-40B4-BE49-F238E27FC236}">
                <a16:creationId xmlns:a16="http://schemas.microsoft.com/office/drawing/2014/main" id="{0FABEB91-6E79-9A4A-A497-27B36ABCC24D}"/>
              </a:ext>
            </a:extLst>
          </p:cNvPr>
          <p:cNvSpPr>
            <a:spLocks noChangeShapeType="1"/>
          </p:cNvSpPr>
          <p:nvPr/>
        </p:nvSpPr>
        <p:spPr bwMode="auto">
          <a:xfrm>
            <a:off x="10827243" y="4067018"/>
            <a:ext cx="228600" cy="533400"/>
          </a:xfrm>
          <a:prstGeom prst="line">
            <a:avLst/>
          </a:prstGeom>
          <a:noFill/>
          <a:ln w="9525">
            <a:solidFill>
              <a:srgbClr val="663300"/>
            </a:solidFill>
            <a:round/>
            <a:headEnd/>
            <a:tailEnd type="triangle" w="sm" len="lg"/>
          </a:ln>
        </p:spPr>
        <p:txBody>
          <a:bodyPr/>
          <a:lstStyle/>
          <a:p>
            <a:endParaRPr lang="en-GB"/>
          </a:p>
        </p:txBody>
      </p:sp>
      <p:sp>
        <p:nvSpPr>
          <p:cNvPr id="27" name="Text Box 25">
            <a:extLst>
              <a:ext uri="{FF2B5EF4-FFF2-40B4-BE49-F238E27FC236}">
                <a16:creationId xmlns:a16="http://schemas.microsoft.com/office/drawing/2014/main" id="{09F2B034-79E9-E74B-91AC-A6222D429784}"/>
              </a:ext>
            </a:extLst>
          </p:cNvPr>
          <p:cNvSpPr txBox="1">
            <a:spLocks noChangeArrowheads="1"/>
          </p:cNvSpPr>
          <p:nvPr/>
        </p:nvSpPr>
        <p:spPr bwMode="auto">
          <a:xfrm>
            <a:off x="10344643" y="3947956"/>
            <a:ext cx="1150937" cy="304800"/>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polarimeter</a:t>
            </a:r>
          </a:p>
        </p:txBody>
      </p:sp>
      <p:sp>
        <p:nvSpPr>
          <p:cNvPr id="28" name="Text Box 26">
            <a:extLst>
              <a:ext uri="{FF2B5EF4-FFF2-40B4-BE49-F238E27FC236}">
                <a16:creationId xmlns:a16="http://schemas.microsoft.com/office/drawing/2014/main" id="{02E70B21-060D-CE4D-BAA8-9863AB0D2A2F}"/>
              </a:ext>
            </a:extLst>
          </p:cNvPr>
          <p:cNvSpPr txBox="1">
            <a:spLocks noChangeArrowheads="1"/>
          </p:cNvSpPr>
          <p:nvPr/>
        </p:nvSpPr>
        <p:spPr bwMode="auto">
          <a:xfrm>
            <a:off x="10874868" y="4859181"/>
            <a:ext cx="992187" cy="517525"/>
          </a:xfrm>
          <a:prstGeom prst="rect">
            <a:avLst/>
          </a:prstGeom>
          <a:solidFill>
            <a:schemeClr val="bg1"/>
          </a:solid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fast</a:t>
            </a:r>
          </a:p>
          <a:p>
            <a:pPr algn="ctr" eaLnBrk="1" hangingPunct="1"/>
            <a:r>
              <a:rPr lang="en-US" sz="1400" b="1">
                <a:solidFill>
                  <a:srgbClr val="663300"/>
                </a:solidFill>
                <a:latin typeface="Arial" pitchFamily="34" charset="0"/>
              </a:rPr>
              <a:t>sweepers</a:t>
            </a:r>
          </a:p>
        </p:txBody>
      </p:sp>
      <p:sp>
        <p:nvSpPr>
          <p:cNvPr id="29" name="Text Box 27">
            <a:extLst>
              <a:ext uri="{FF2B5EF4-FFF2-40B4-BE49-F238E27FC236}">
                <a16:creationId xmlns:a16="http://schemas.microsoft.com/office/drawing/2014/main" id="{3F632EB1-12E8-4E4E-9EB7-2C4694EF0CBF}"/>
              </a:ext>
            </a:extLst>
          </p:cNvPr>
          <p:cNvSpPr txBox="1">
            <a:spLocks noChangeArrowheads="1"/>
          </p:cNvSpPr>
          <p:nvPr/>
        </p:nvSpPr>
        <p:spPr bwMode="auto">
          <a:xfrm>
            <a:off x="11278093" y="4214656"/>
            <a:ext cx="836612" cy="517525"/>
          </a:xfrm>
          <a:prstGeom prst="rect">
            <a:avLst/>
          </a:prstGeom>
          <a:noFill/>
          <a:ln w="9525">
            <a:noFill/>
            <a:miter lim="800000"/>
            <a:headEnd/>
            <a:tailEnd/>
          </a:ln>
        </p:spPr>
        <p:txBody>
          <a:bodyPr wrap="none">
            <a:spAutoFit/>
          </a:bodyPr>
          <a:lstStyle/>
          <a:p>
            <a:pPr algn="ctr" eaLnBrk="1" hangingPunct="1"/>
            <a:r>
              <a:rPr lang="en-US" sz="1400" b="1">
                <a:solidFill>
                  <a:srgbClr val="663300"/>
                </a:solidFill>
                <a:latin typeface="Arial" pitchFamily="34" charset="0"/>
              </a:rPr>
              <a:t>primary</a:t>
            </a:r>
          </a:p>
          <a:p>
            <a:pPr algn="ctr" eaLnBrk="1" hangingPunct="1"/>
            <a:r>
              <a:rPr lang="en-US" sz="1400" b="1">
                <a:solidFill>
                  <a:srgbClr val="663300"/>
                </a:solidFill>
                <a:latin typeface="Arial" pitchFamily="34" charset="0"/>
              </a:rPr>
              <a:t>dump</a:t>
            </a:r>
          </a:p>
        </p:txBody>
      </p:sp>
      <p:sp>
        <p:nvSpPr>
          <p:cNvPr id="30" name="Content Placeholder 2">
            <a:extLst>
              <a:ext uri="{FF2B5EF4-FFF2-40B4-BE49-F238E27FC236}">
                <a16:creationId xmlns:a16="http://schemas.microsoft.com/office/drawing/2014/main" id="{6E5481C0-9173-BA43-BEBD-87F3DA4A4395}"/>
              </a:ext>
            </a:extLst>
          </p:cNvPr>
          <p:cNvSpPr>
            <a:spLocks noGrp="1"/>
          </p:cNvSpPr>
          <p:nvPr>
            <p:ph idx="1"/>
          </p:nvPr>
        </p:nvSpPr>
        <p:spPr>
          <a:xfrm>
            <a:off x="157655" y="966055"/>
            <a:ext cx="3919538" cy="5381694"/>
          </a:xfrm>
        </p:spPr>
        <p:txBody>
          <a:bodyPr>
            <a:normAutofit/>
          </a:bodyPr>
          <a:lstStyle/>
          <a:p>
            <a:r>
              <a:rPr lang="en-US" dirty="0"/>
              <a:t>Is relatively short due to local compensation of chromaticity</a:t>
            </a:r>
          </a:p>
          <a:p>
            <a:r>
              <a:rPr lang="en-US" dirty="0"/>
              <a:t>Assumptions to revisit: </a:t>
            </a:r>
          </a:p>
          <a:p>
            <a:r>
              <a:rPr lang="en-US" dirty="0">
                <a:solidFill>
                  <a:srgbClr val="C00000"/>
                </a:solidFill>
              </a:rPr>
              <a:t>Energy losses and energy spread</a:t>
            </a:r>
          </a:p>
          <a:p>
            <a:r>
              <a:rPr lang="en-US" dirty="0">
                <a:solidFill>
                  <a:srgbClr val="C00000"/>
                </a:solidFill>
              </a:rPr>
              <a:t>Shorter L* would allow shorter FF</a:t>
            </a:r>
          </a:p>
          <a:p>
            <a:pPr lvl="1"/>
            <a:r>
              <a:rPr lang="en-US" dirty="0">
                <a:solidFill>
                  <a:srgbClr val="C00000"/>
                </a:solidFill>
              </a:rPr>
              <a:t>Focusing closer into the detector, or</a:t>
            </a:r>
          </a:p>
          <a:p>
            <a:pPr lvl="1"/>
            <a:r>
              <a:rPr lang="en-US" dirty="0">
                <a:solidFill>
                  <a:srgbClr val="C00000"/>
                </a:solidFill>
              </a:rPr>
              <a:t>Plasma lenses near IP to effectively reduce L*</a:t>
            </a:r>
          </a:p>
          <a:p>
            <a:endParaRPr lang="en-US" dirty="0">
              <a:solidFill>
                <a:srgbClr val="C00000"/>
              </a:solidFill>
            </a:endParaRPr>
          </a:p>
        </p:txBody>
      </p:sp>
      <p:sp>
        <p:nvSpPr>
          <p:cNvPr id="33" name="Oval 32">
            <a:extLst>
              <a:ext uri="{FF2B5EF4-FFF2-40B4-BE49-F238E27FC236}">
                <a16:creationId xmlns:a16="http://schemas.microsoft.com/office/drawing/2014/main" id="{04FCC0D7-7360-114D-9706-6BEFEB3986B0}"/>
              </a:ext>
            </a:extLst>
          </p:cNvPr>
          <p:cNvSpPr/>
          <p:nvPr/>
        </p:nvSpPr>
        <p:spPr>
          <a:xfrm>
            <a:off x="7133131" y="3250321"/>
            <a:ext cx="3373438" cy="2648672"/>
          </a:xfrm>
          <a:prstGeom prst="ellipse">
            <a:avLst/>
          </a:prstGeom>
          <a:noFill/>
          <a:ln w="444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01657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D3DDF4-6D64-DC4E-87F6-88CCD67A50D3}"/>
              </a:ext>
            </a:extLst>
          </p:cNvPr>
          <p:cNvSpPr>
            <a:spLocks noGrp="1"/>
          </p:cNvSpPr>
          <p:nvPr>
            <p:ph type="title"/>
          </p:nvPr>
        </p:nvSpPr>
        <p:spPr/>
        <p:txBody>
          <a:bodyPr/>
          <a:lstStyle/>
          <a:p>
            <a:r>
              <a:rPr lang="en-US" dirty="0"/>
              <a:t>FF with non-local and local chromaticity compensation</a:t>
            </a:r>
          </a:p>
        </p:txBody>
      </p:sp>
      <p:sp>
        <p:nvSpPr>
          <p:cNvPr id="4" name="Footer Placeholder 3">
            <a:extLst>
              <a:ext uri="{FF2B5EF4-FFF2-40B4-BE49-F238E27FC236}">
                <a16:creationId xmlns:a16="http://schemas.microsoft.com/office/drawing/2014/main" id="{9737D4C8-252B-2945-BE14-CBEF739FC99C}"/>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FBD10394-B0FA-AC45-AA6B-7A1C29A2BD23}"/>
              </a:ext>
            </a:extLst>
          </p:cNvPr>
          <p:cNvSpPr>
            <a:spLocks noGrp="1"/>
          </p:cNvSpPr>
          <p:nvPr>
            <p:ph type="sldNum" sz="quarter" idx="12"/>
          </p:nvPr>
        </p:nvSpPr>
        <p:spPr/>
        <p:txBody>
          <a:bodyPr/>
          <a:lstStyle/>
          <a:p>
            <a:fld id="{07E1C93C-5050-FC42-8F10-D22D4F119D13}" type="slidenum">
              <a:rPr lang="en-US" smtClean="0"/>
              <a:pPr/>
              <a:t>26</a:t>
            </a:fld>
            <a:endParaRPr lang="en-US" dirty="0"/>
          </a:p>
        </p:txBody>
      </p:sp>
      <p:sp>
        <p:nvSpPr>
          <p:cNvPr id="9" name="Rectangle 8">
            <a:extLst>
              <a:ext uri="{FF2B5EF4-FFF2-40B4-BE49-F238E27FC236}">
                <a16:creationId xmlns:a16="http://schemas.microsoft.com/office/drawing/2014/main" id="{AECEE91E-C165-2F4A-9D80-2045D1D3F829}"/>
              </a:ext>
            </a:extLst>
          </p:cNvPr>
          <p:cNvSpPr/>
          <p:nvPr/>
        </p:nvSpPr>
        <p:spPr>
          <a:xfrm>
            <a:off x="5304435" y="1546293"/>
            <a:ext cx="6153466" cy="1631216"/>
          </a:xfrm>
          <a:prstGeom prst="rect">
            <a:avLst/>
          </a:prstGeom>
        </p:spPr>
        <p:txBody>
          <a:bodyPr wrap="square">
            <a:spAutoFit/>
          </a:bodyPr>
          <a:lstStyle/>
          <a:p>
            <a:r>
              <a:rPr lang="en-US" sz="2000" dirty="0"/>
              <a:t>FF with local chromaticity compensation with the same performance can be  ~300m long, i.e. 6 times shorter</a:t>
            </a:r>
          </a:p>
          <a:p>
            <a:endParaRPr lang="en-US" sz="2000" dirty="0"/>
          </a:p>
          <a:p>
            <a:r>
              <a:rPr lang="en-US" sz="2000" dirty="0"/>
              <a:t>Moreover, its necessary length scales only as E</a:t>
            </a:r>
            <a:r>
              <a:rPr lang="en-US" sz="2000" baseline="30000" dirty="0"/>
              <a:t>2/5</a:t>
            </a:r>
            <a:r>
              <a:rPr lang="en-US" sz="2000" dirty="0"/>
              <a:t> with energy! One can design multi-</a:t>
            </a:r>
            <a:r>
              <a:rPr lang="en-US" sz="2000" dirty="0" err="1"/>
              <a:t>TeV</a:t>
            </a:r>
            <a:r>
              <a:rPr lang="en-US" sz="2000" dirty="0"/>
              <a:t> FF in under a km!</a:t>
            </a:r>
          </a:p>
        </p:txBody>
      </p:sp>
      <p:pic>
        <p:nvPicPr>
          <p:cNvPr id="10" name="Picture 9">
            <a:extLst>
              <a:ext uri="{FF2B5EF4-FFF2-40B4-BE49-F238E27FC236}">
                <a16:creationId xmlns:a16="http://schemas.microsoft.com/office/drawing/2014/main" id="{F3BC6545-4914-5548-B7CC-CE9AD119EEEF}"/>
              </a:ext>
            </a:extLst>
          </p:cNvPr>
          <p:cNvPicPr>
            <a:picLocks noChangeAspect="1"/>
          </p:cNvPicPr>
          <p:nvPr/>
        </p:nvPicPr>
        <p:blipFill>
          <a:blip r:embed="rId2"/>
          <a:stretch>
            <a:fillRect/>
          </a:stretch>
        </p:blipFill>
        <p:spPr>
          <a:xfrm>
            <a:off x="1275409" y="1080792"/>
            <a:ext cx="3886200" cy="5472534"/>
          </a:xfrm>
          <a:prstGeom prst="rect">
            <a:avLst/>
          </a:prstGeom>
        </p:spPr>
      </p:pic>
      <p:pic>
        <p:nvPicPr>
          <p:cNvPr id="11" name="Picture 10">
            <a:extLst>
              <a:ext uri="{FF2B5EF4-FFF2-40B4-BE49-F238E27FC236}">
                <a16:creationId xmlns:a16="http://schemas.microsoft.com/office/drawing/2014/main" id="{0B5862BD-9071-3B4D-981D-5199513CD561}"/>
              </a:ext>
            </a:extLst>
          </p:cNvPr>
          <p:cNvPicPr>
            <a:picLocks noChangeAspect="1"/>
          </p:cNvPicPr>
          <p:nvPr/>
        </p:nvPicPr>
        <p:blipFill>
          <a:blip r:embed="rId3"/>
          <a:stretch>
            <a:fillRect/>
          </a:stretch>
        </p:blipFill>
        <p:spPr>
          <a:xfrm>
            <a:off x="5304435" y="3207489"/>
            <a:ext cx="4657773" cy="3375817"/>
          </a:xfrm>
          <a:prstGeom prst="rect">
            <a:avLst/>
          </a:prstGeom>
        </p:spPr>
      </p:pic>
      <p:pic>
        <p:nvPicPr>
          <p:cNvPr id="12" name="Picture 6" descr="scheme2">
            <a:extLst>
              <a:ext uri="{FF2B5EF4-FFF2-40B4-BE49-F238E27FC236}">
                <a16:creationId xmlns:a16="http://schemas.microsoft.com/office/drawing/2014/main" id="{0F60B843-04E8-424B-BC40-EBECB6267667}"/>
              </a:ext>
            </a:extLst>
          </p:cNvPr>
          <p:cNvPicPr>
            <a:picLocks noChangeAspect="1" noChangeArrowheads="1"/>
          </p:cNvPicPr>
          <p:nvPr/>
        </p:nvPicPr>
        <p:blipFill rotWithShape="1">
          <a:blip r:embed="rId4" cstate="screen"/>
          <a:srcRect t="6234" b="9203"/>
          <a:stretch/>
        </p:blipFill>
        <p:spPr bwMode="auto">
          <a:xfrm>
            <a:off x="5994026" y="778340"/>
            <a:ext cx="3266719" cy="798046"/>
          </a:xfrm>
          <a:prstGeom prst="rect">
            <a:avLst/>
          </a:prstGeom>
          <a:noFill/>
          <a:ln w="9525">
            <a:noFill/>
            <a:miter lim="800000"/>
            <a:headEnd/>
            <a:tailEnd/>
          </a:ln>
        </p:spPr>
      </p:pic>
      <p:sp>
        <p:nvSpPr>
          <p:cNvPr id="3" name="TextBox 2">
            <a:extLst>
              <a:ext uri="{FF2B5EF4-FFF2-40B4-BE49-F238E27FC236}">
                <a16:creationId xmlns:a16="http://schemas.microsoft.com/office/drawing/2014/main" id="{735E7D80-F720-8940-B8F1-297153F75429}"/>
              </a:ext>
            </a:extLst>
          </p:cNvPr>
          <p:cNvSpPr txBox="1"/>
          <p:nvPr/>
        </p:nvSpPr>
        <p:spPr>
          <a:xfrm>
            <a:off x="10243457" y="4136571"/>
            <a:ext cx="1948543" cy="1015663"/>
          </a:xfrm>
          <a:prstGeom prst="rect">
            <a:avLst/>
          </a:prstGeom>
          <a:noFill/>
        </p:spPr>
        <p:txBody>
          <a:bodyPr wrap="square" rtlCol="0">
            <a:spAutoFit/>
          </a:bodyPr>
          <a:lstStyle/>
          <a:p>
            <a:r>
              <a:rPr lang="en-US" sz="2000" dirty="0">
                <a:solidFill>
                  <a:srgbClr val="C00000"/>
                </a:solidFill>
              </a:rPr>
              <a:t>Example of NLC FF – with 2m L* it is &lt;300m</a:t>
            </a:r>
          </a:p>
        </p:txBody>
      </p:sp>
    </p:spTree>
    <p:extLst>
      <p:ext uri="{BB962C8B-B14F-4D97-AF65-F5344CB8AC3E}">
        <p14:creationId xmlns:p14="http://schemas.microsoft.com/office/powerpoint/2010/main" val="8853978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4D660D-1EB6-AE4C-BD39-1EE51B1481A1}"/>
              </a:ext>
            </a:extLst>
          </p:cNvPr>
          <p:cNvSpPr>
            <a:spLocks noGrp="1"/>
          </p:cNvSpPr>
          <p:nvPr>
            <p:ph type="title"/>
          </p:nvPr>
        </p:nvSpPr>
        <p:spPr/>
        <p:txBody>
          <a:bodyPr/>
          <a:lstStyle/>
          <a:p>
            <a:r>
              <a:rPr lang="en-US" dirty="0"/>
              <a:t>Importance to keep in touch with near future colliders designs &amp; projects </a:t>
            </a:r>
          </a:p>
        </p:txBody>
      </p:sp>
      <p:sp>
        <p:nvSpPr>
          <p:cNvPr id="4" name="Footer Placeholder 3">
            <a:extLst>
              <a:ext uri="{FF2B5EF4-FFF2-40B4-BE49-F238E27FC236}">
                <a16:creationId xmlns:a16="http://schemas.microsoft.com/office/drawing/2014/main" id="{B8D51C01-D96A-F347-A726-55A97C4F9B51}"/>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13809E6B-1237-E543-BD4F-5BE929232CB9}"/>
              </a:ext>
            </a:extLst>
          </p:cNvPr>
          <p:cNvSpPr>
            <a:spLocks noGrp="1"/>
          </p:cNvSpPr>
          <p:nvPr>
            <p:ph type="sldNum" sz="quarter" idx="12"/>
          </p:nvPr>
        </p:nvSpPr>
        <p:spPr/>
        <p:txBody>
          <a:bodyPr/>
          <a:lstStyle/>
          <a:p>
            <a:fld id="{07E1C93C-5050-FC42-8F10-D22D4F119D13}" type="slidenum">
              <a:rPr lang="en-US" smtClean="0"/>
              <a:pPr/>
              <a:t>27</a:t>
            </a:fld>
            <a:endParaRPr lang="en-US" dirty="0"/>
          </a:p>
        </p:txBody>
      </p:sp>
      <p:pic>
        <p:nvPicPr>
          <p:cNvPr id="6" name="Picture 5">
            <a:extLst>
              <a:ext uri="{FF2B5EF4-FFF2-40B4-BE49-F238E27FC236}">
                <a16:creationId xmlns:a16="http://schemas.microsoft.com/office/drawing/2014/main" id="{25BF22F5-8896-814D-9348-320C05F35B2C}"/>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71582" y="957546"/>
            <a:ext cx="5483635" cy="2413595"/>
          </a:xfrm>
          <a:prstGeom prst="rect">
            <a:avLst/>
          </a:prstGeom>
        </p:spPr>
      </p:pic>
      <p:sp>
        <p:nvSpPr>
          <p:cNvPr id="7" name="TextBox 6">
            <a:extLst>
              <a:ext uri="{FF2B5EF4-FFF2-40B4-BE49-F238E27FC236}">
                <a16:creationId xmlns:a16="http://schemas.microsoft.com/office/drawing/2014/main" id="{3808831B-1B6E-1B4B-9F79-460DD1395281}"/>
              </a:ext>
            </a:extLst>
          </p:cNvPr>
          <p:cNvSpPr txBox="1"/>
          <p:nvPr/>
        </p:nvSpPr>
        <p:spPr>
          <a:xfrm>
            <a:off x="2093205" y="3418118"/>
            <a:ext cx="1260281" cy="369332"/>
          </a:xfrm>
          <a:prstGeom prst="rect">
            <a:avLst/>
          </a:prstGeom>
          <a:noFill/>
        </p:spPr>
        <p:txBody>
          <a:bodyPr wrap="none" rtlCol="0">
            <a:spAutoFit/>
          </a:bodyPr>
          <a:lstStyle/>
          <a:p>
            <a:r>
              <a:rPr lang="en-US" dirty="0"/>
              <a:t>Super KEKB</a:t>
            </a:r>
          </a:p>
        </p:txBody>
      </p:sp>
      <p:pic>
        <p:nvPicPr>
          <p:cNvPr id="8" name="Picture 7">
            <a:extLst>
              <a:ext uri="{FF2B5EF4-FFF2-40B4-BE49-F238E27FC236}">
                <a16:creationId xmlns:a16="http://schemas.microsoft.com/office/drawing/2014/main" id="{CE115C27-3E9D-D547-B7C5-92B98BFD4E7A}"/>
              </a:ext>
            </a:extLst>
          </p:cNvPr>
          <p:cNvPicPr>
            <a:picLocks noChangeAspect="1"/>
          </p:cNvPicPr>
          <p:nvPr/>
        </p:nvPicPr>
        <p:blipFill>
          <a:blip r:embed="rId3"/>
          <a:stretch>
            <a:fillRect/>
          </a:stretch>
        </p:blipFill>
        <p:spPr>
          <a:xfrm>
            <a:off x="134847" y="4284958"/>
            <a:ext cx="9578035" cy="2214277"/>
          </a:xfrm>
          <a:prstGeom prst="rect">
            <a:avLst/>
          </a:prstGeom>
        </p:spPr>
      </p:pic>
      <p:sp>
        <p:nvSpPr>
          <p:cNvPr id="9" name="TextBox 8">
            <a:extLst>
              <a:ext uri="{FF2B5EF4-FFF2-40B4-BE49-F238E27FC236}">
                <a16:creationId xmlns:a16="http://schemas.microsoft.com/office/drawing/2014/main" id="{BBC4662B-CAD4-D64A-96D1-F122701434FD}"/>
              </a:ext>
            </a:extLst>
          </p:cNvPr>
          <p:cNvSpPr txBox="1"/>
          <p:nvPr/>
        </p:nvSpPr>
        <p:spPr>
          <a:xfrm>
            <a:off x="-4150" y="3937426"/>
            <a:ext cx="6086832" cy="369332"/>
          </a:xfrm>
          <a:prstGeom prst="rect">
            <a:avLst/>
          </a:prstGeom>
          <a:noFill/>
        </p:spPr>
        <p:txBody>
          <a:bodyPr wrap="squar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0070C0"/>
                </a:solidFill>
                <a:effectLst/>
                <a:uLnTx/>
                <a:uFillTx/>
              </a:rPr>
              <a:t>FCC-ee IR mock-up assembly &amp; test lab at INFN Frascati</a:t>
            </a:r>
          </a:p>
        </p:txBody>
      </p:sp>
      <p:pic>
        <p:nvPicPr>
          <p:cNvPr id="10" name="Content Placeholder 13">
            <a:extLst>
              <a:ext uri="{FF2B5EF4-FFF2-40B4-BE49-F238E27FC236}">
                <a16:creationId xmlns:a16="http://schemas.microsoft.com/office/drawing/2014/main" id="{074C4EAA-CC10-0540-85AC-17F038452328}"/>
              </a:ext>
            </a:extLst>
          </p:cNvPr>
          <p:cNvPicPr>
            <a:picLocks noChangeAspect="1"/>
          </p:cNvPicPr>
          <p:nvPr/>
        </p:nvPicPr>
        <p:blipFill>
          <a:blip r:embed="rId4"/>
          <a:stretch>
            <a:fillRect/>
          </a:stretch>
        </p:blipFill>
        <p:spPr>
          <a:xfrm>
            <a:off x="6915522" y="808965"/>
            <a:ext cx="4596924" cy="3386341"/>
          </a:xfrm>
          <a:prstGeom prst="rect">
            <a:avLst/>
          </a:prstGeom>
        </p:spPr>
      </p:pic>
      <p:sp>
        <p:nvSpPr>
          <p:cNvPr id="11" name="TextBox 10">
            <a:extLst>
              <a:ext uri="{FF2B5EF4-FFF2-40B4-BE49-F238E27FC236}">
                <a16:creationId xmlns:a16="http://schemas.microsoft.com/office/drawing/2014/main" id="{C18E10B3-2E2A-884B-9235-C7F7C23D097F}"/>
              </a:ext>
            </a:extLst>
          </p:cNvPr>
          <p:cNvSpPr txBox="1"/>
          <p:nvPr/>
        </p:nvSpPr>
        <p:spPr>
          <a:xfrm>
            <a:off x="10252165" y="2127816"/>
            <a:ext cx="478016" cy="369332"/>
          </a:xfrm>
          <a:prstGeom prst="rect">
            <a:avLst/>
          </a:prstGeom>
          <a:noFill/>
        </p:spPr>
        <p:txBody>
          <a:bodyPr wrap="none" rtlCol="0">
            <a:spAutoFit/>
          </a:bodyPr>
          <a:lstStyle/>
          <a:p>
            <a:r>
              <a:rPr lang="en-US" dirty="0"/>
              <a:t>EIC</a:t>
            </a:r>
          </a:p>
        </p:txBody>
      </p:sp>
      <p:sp>
        <p:nvSpPr>
          <p:cNvPr id="3" name="TextBox 2">
            <a:extLst>
              <a:ext uri="{FF2B5EF4-FFF2-40B4-BE49-F238E27FC236}">
                <a16:creationId xmlns:a16="http://schemas.microsoft.com/office/drawing/2014/main" id="{95400DB5-4A86-3141-8B5D-12A44B2097E5}"/>
              </a:ext>
            </a:extLst>
          </p:cNvPr>
          <p:cNvSpPr txBox="1"/>
          <p:nvPr/>
        </p:nvSpPr>
        <p:spPr>
          <a:xfrm>
            <a:off x="9712882" y="4539345"/>
            <a:ext cx="2479119" cy="1631216"/>
          </a:xfrm>
          <a:prstGeom prst="rect">
            <a:avLst/>
          </a:prstGeom>
          <a:noFill/>
        </p:spPr>
        <p:txBody>
          <a:bodyPr wrap="square" rtlCol="0">
            <a:spAutoFit/>
          </a:bodyPr>
          <a:lstStyle/>
          <a:p>
            <a:r>
              <a:rPr lang="en-US" sz="2000" dirty="0">
                <a:solidFill>
                  <a:srgbClr val="C00000"/>
                </a:solidFill>
              </a:rPr>
              <a:t>EIC Accelerator Collaboration working groups may be one of the ways to keep in touch </a:t>
            </a:r>
          </a:p>
        </p:txBody>
      </p:sp>
    </p:spTree>
    <p:extLst>
      <p:ext uri="{BB962C8B-B14F-4D97-AF65-F5344CB8AC3E}">
        <p14:creationId xmlns:p14="http://schemas.microsoft.com/office/powerpoint/2010/main" val="252460354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61421" y="966055"/>
            <a:ext cx="11285837" cy="5381694"/>
          </a:xfrm>
        </p:spPr>
        <p:txBody>
          <a:bodyPr/>
          <a:lstStyle/>
          <a:p>
            <a:r>
              <a:rPr lang="en-US" dirty="0"/>
              <a:t>Higgs factories – linear colliders</a:t>
            </a:r>
          </a:p>
          <a:p>
            <a:pPr lvl="1"/>
            <a:r>
              <a:rPr lang="en-US" dirty="0"/>
              <a:t>International Linear Collider</a:t>
            </a:r>
          </a:p>
          <a:p>
            <a:pPr lvl="1"/>
            <a:r>
              <a:rPr lang="en-US" dirty="0"/>
              <a:t>CLIC 250/380 GeV</a:t>
            </a:r>
          </a:p>
          <a:p>
            <a:pPr lvl="1"/>
            <a:r>
              <a:rPr lang="en-US" dirty="0"/>
              <a:t>C3</a:t>
            </a:r>
          </a:p>
          <a:p>
            <a:pPr lvl="1"/>
            <a:r>
              <a:rPr lang="en-US" dirty="0">
                <a:latin typeface="Arial Narrow" panose="020B0604020202020204" pitchFamily="34" charset="0"/>
                <a:cs typeface="Arial Narrow" panose="020B0604020202020204" pitchFamily="34" charset="0"/>
              </a:rPr>
              <a:t>HELEN, ERLC, CLERC, </a:t>
            </a:r>
            <a:r>
              <a:rPr lang="en-US" dirty="0" err="1">
                <a:latin typeface="Arial Narrow" panose="020B0604020202020204" pitchFamily="34" charset="0"/>
                <a:cs typeface="Arial Narrow" panose="020B0604020202020204" pitchFamily="34" charset="0"/>
              </a:rPr>
              <a:t>ReLiC</a:t>
            </a:r>
            <a:r>
              <a:rPr lang="en-US" dirty="0">
                <a:latin typeface="Arial Narrow" panose="020B0604020202020204" pitchFamily="34" charset="0"/>
                <a:cs typeface="Arial Narrow" panose="020B0604020202020204" pitchFamily="34" charset="0"/>
              </a:rPr>
              <a:t>, Ghost-LC</a:t>
            </a:r>
          </a:p>
          <a:p>
            <a:pPr lvl="1"/>
            <a:r>
              <a:rPr lang="en-US" dirty="0"/>
              <a:t>HALFH asymmetric plasma collider</a:t>
            </a:r>
          </a:p>
          <a:p>
            <a:r>
              <a:rPr lang="en-US" dirty="0"/>
              <a:t>Higgs factories – circular colliders</a:t>
            </a:r>
          </a:p>
          <a:p>
            <a:pPr lvl="1"/>
            <a:r>
              <a:rPr lang="en-US" dirty="0" err="1"/>
              <a:t>FCCee</a:t>
            </a:r>
            <a:r>
              <a:rPr lang="en-US" dirty="0"/>
              <a:t>; </a:t>
            </a:r>
            <a:r>
              <a:rPr lang="en-US" dirty="0" err="1"/>
              <a:t>CepC</a:t>
            </a:r>
            <a:endParaRPr lang="en-US" dirty="0"/>
          </a:p>
          <a:p>
            <a:r>
              <a:rPr lang="en-US" dirty="0"/>
              <a:t>Multi-</a:t>
            </a:r>
            <a:r>
              <a:rPr lang="en-US" dirty="0" err="1"/>
              <a:t>TeV</a:t>
            </a:r>
            <a:r>
              <a:rPr lang="en-US" dirty="0"/>
              <a:t> colliders</a:t>
            </a:r>
          </a:p>
          <a:p>
            <a:pPr lvl="1"/>
            <a:r>
              <a:rPr lang="en-US" dirty="0"/>
              <a:t>Muon collider</a:t>
            </a:r>
          </a:p>
          <a:p>
            <a:pPr lvl="1"/>
            <a:r>
              <a:rPr lang="en-US" dirty="0"/>
              <a:t>Plasma collider</a:t>
            </a:r>
          </a:p>
          <a:p>
            <a:r>
              <a:rPr lang="en-US" dirty="0"/>
              <a:t>Electron-Ion Collider</a:t>
            </a:r>
          </a:p>
          <a:p>
            <a:r>
              <a:rPr lang="en-US" dirty="0"/>
              <a:t>CEBAF e+ and energy upgrade</a:t>
            </a:r>
          </a:p>
          <a:p>
            <a:pPr lvl="1"/>
            <a:endParaRPr lang="en-US" dirty="0"/>
          </a:p>
        </p:txBody>
      </p:sp>
      <p:grpSp>
        <p:nvGrpSpPr>
          <p:cNvPr id="148" name="Group 147">
            <a:extLst>
              <a:ext uri="{FF2B5EF4-FFF2-40B4-BE49-F238E27FC236}">
                <a16:creationId xmlns:a16="http://schemas.microsoft.com/office/drawing/2014/main" id="{570B3C94-3392-3046-B28F-64CB97CBE005}"/>
              </a:ext>
            </a:extLst>
          </p:cNvPr>
          <p:cNvGrpSpPr/>
          <p:nvPr/>
        </p:nvGrpSpPr>
        <p:grpSpPr>
          <a:xfrm>
            <a:off x="3287210" y="1678329"/>
            <a:ext cx="6976563" cy="1571933"/>
            <a:chOff x="1724625" y="2233914"/>
            <a:chExt cx="6976563" cy="1571933"/>
          </a:xfrm>
        </p:grpSpPr>
        <p:cxnSp>
          <p:nvCxnSpPr>
            <p:cNvPr id="149" name="Straight Connector 148">
              <a:extLst>
                <a:ext uri="{FF2B5EF4-FFF2-40B4-BE49-F238E27FC236}">
                  <a16:creationId xmlns:a16="http://schemas.microsoft.com/office/drawing/2014/main" id="{ED64C757-DE73-3949-9C03-044A9703B327}"/>
                </a:ext>
              </a:extLst>
            </p:cNvPr>
            <p:cNvCxnSpPr>
              <a:cxnSpLocks/>
            </p:cNvCxnSpPr>
            <p:nvPr/>
          </p:nvCxnSpPr>
          <p:spPr>
            <a:xfrm>
              <a:off x="1724625" y="2384385"/>
              <a:ext cx="1365816"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a:extLst>
                <a:ext uri="{FF2B5EF4-FFF2-40B4-BE49-F238E27FC236}">
                  <a16:creationId xmlns:a16="http://schemas.microsoft.com/office/drawing/2014/main" id="{F7E7662F-40B4-B442-83A3-B2BE07BE8A4B}"/>
                </a:ext>
              </a:extLst>
            </p:cNvPr>
            <p:cNvCxnSpPr>
              <a:cxnSpLocks/>
            </p:cNvCxnSpPr>
            <p:nvPr/>
          </p:nvCxnSpPr>
          <p:spPr>
            <a:xfrm flipV="1">
              <a:off x="3090441" y="2233914"/>
              <a:ext cx="2069939" cy="150472"/>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4EA3B715-4B29-994E-9E27-912AB775F698}"/>
                </a:ext>
              </a:extLst>
            </p:cNvPr>
            <p:cNvCxnSpPr>
              <a:cxnSpLocks/>
            </p:cNvCxnSpPr>
            <p:nvPr/>
          </p:nvCxnSpPr>
          <p:spPr>
            <a:xfrm>
              <a:off x="3099028" y="2391044"/>
              <a:ext cx="4134801" cy="54329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54" name="Straight Connector 153">
              <a:extLst>
                <a:ext uri="{FF2B5EF4-FFF2-40B4-BE49-F238E27FC236}">
                  <a16:creationId xmlns:a16="http://schemas.microsoft.com/office/drawing/2014/main" id="{0078EC5C-0A75-2F49-8504-AC6A4FFDB193}"/>
                </a:ext>
              </a:extLst>
            </p:cNvPr>
            <p:cNvCxnSpPr>
              <a:cxnSpLocks/>
            </p:cNvCxnSpPr>
            <p:nvPr/>
          </p:nvCxnSpPr>
          <p:spPr>
            <a:xfrm>
              <a:off x="3099028" y="2391043"/>
              <a:ext cx="5602160" cy="1414804"/>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83A80A1F-8AB0-B144-A3A8-5BE50378EE62}"/>
                </a:ext>
              </a:extLst>
            </p:cNvPr>
            <p:cNvCxnSpPr>
              <a:cxnSpLocks/>
            </p:cNvCxnSpPr>
            <p:nvPr/>
          </p:nvCxnSpPr>
          <p:spPr>
            <a:xfrm>
              <a:off x="3090441" y="2391042"/>
              <a:ext cx="1886373" cy="790413"/>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57" name="Group 56">
            <a:extLst>
              <a:ext uri="{FF2B5EF4-FFF2-40B4-BE49-F238E27FC236}">
                <a16:creationId xmlns:a16="http://schemas.microsoft.com/office/drawing/2014/main" id="{F1E139F4-CBC8-2542-940A-CBB2845F7673}"/>
              </a:ext>
            </a:extLst>
          </p:cNvPr>
          <p:cNvGrpSpPr/>
          <p:nvPr/>
        </p:nvGrpSpPr>
        <p:grpSpPr>
          <a:xfrm>
            <a:off x="2860870" y="2007340"/>
            <a:ext cx="6751834" cy="2940066"/>
            <a:chOff x="1342663" y="-367402"/>
            <a:chExt cx="6751834" cy="2940066"/>
          </a:xfrm>
        </p:grpSpPr>
        <p:cxnSp>
          <p:nvCxnSpPr>
            <p:cNvPr id="58" name="Straight Connector 57">
              <a:extLst>
                <a:ext uri="{FF2B5EF4-FFF2-40B4-BE49-F238E27FC236}">
                  <a16:creationId xmlns:a16="http://schemas.microsoft.com/office/drawing/2014/main" id="{7C466234-BFB5-4D48-B5A3-1AEAF7C42E29}"/>
                </a:ext>
              </a:extLst>
            </p:cNvPr>
            <p:cNvCxnSpPr/>
            <p:nvPr/>
          </p:nvCxnSpPr>
          <p:spPr>
            <a:xfrm>
              <a:off x="1342663" y="2384385"/>
              <a:ext cx="1747778"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76AD8387-DF2D-6043-AACD-B25A9DF0B50D}"/>
                </a:ext>
              </a:extLst>
            </p:cNvPr>
            <p:cNvCxnSpPr>
              <a:cxnSpLocks/>
            </p:cNvCxnSpPr>
            <p:nvPr/>
          </p:nvCxnSpPr>
          <p:spPr>
            <a:xfrm flipV="1">
              <a:off x="3090441" y="-367402"/>
              <a:ext cx="2169058" cy="2751787"/>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89CC4805-D1C2-1C4D-8F09-B7C3DC8E5BAF}"/>
                </a:ext>
              </a:extLst>
            </p:cNvPr>
            <p:cNvCxnSpPr>
              <a:cxnSpLocks/>
            </p:cNvCxnSpPr>
            <p:nvPr/>
          </p:nvCxnSpPr>
          <p:spPr>
            <a:xfrm flipV="1">
              <a:off x="3090441" y="320697"/>
              <a:ext cx="4187766" cy="206368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87266C15-2A95-5249-9E6B-36B555C853F5}"/>
                </a:ext>
              </a:extLst>
            </p:cNvPr>
            <p:cNvCxnSpPr>
              <a:cxnSpLocks/>
            </p:cNvCxnSpPr>
            <p:nvPr/>
          </p:nvCxnSpPr>
          <p:spPr>
            <a:xfrm flipV="1">
              <a:off x="3099028" y="2039725"/>
              <a:ext cx="4995469" cy="35131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56FBD133-77EC-8C49-B188-F5BC995CDE8B}"/>
                </a:ext>
              </a:extLst>
            </p:cNvPr>
            <p:cNvCxnSpPr>
              <a:cxnSpLocks/>
            </p:cNvCxnSpPr>
            <p:nvPr/>
          </p:nvCxnSpPr>
          <p:spPr>
            <a:xfrm>
              <a:off x="3099028" y="2391043"/>
              <a:ext cx="3686076" cy="18162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49678977-4731-C84C-B170-86D1E7E27CEF}"/>
              </a:ext>
            </a:extLst>
          </p:cNvPr>
          <p:cNvGrpSpPr/>
          <p:nvPr/>
        </p:nvGrpSpPr>
        <p:grpSpPr>
          <a:xfrm>
            <a:off x="2812643" y="2058237"/>
            <a:ext cx="6848525" cy="2688813"/>
            <a:chOff x="1342663" y="21095"/>
            <a:chExt cx="6848525" cy="2688813"/>
          </a:xfrm>
        </p:grpSpPr>
        <p:cxnSp>
          <p:nvCxnSpPr>
            <p:cNvPr id="50" name="Straight Connector 49">
              <a:extLst>
                <a:ext uri="{FF2B5EF4-FFF2-40B4-BE49-F238E27FC236}">
                  <a16:creationId xmlns:a16="http://schemas.microsoft.com/office/drawing/2014/main" id="{A85CFCB2-B1AB-3C47-9235-8399A291D9DC}"/>
                </a:ext>
              </a:extLst>
            </p:cNvPr>
            <p:cNvCxnSpPr/>
            <p:nvPr/>
          </p:nvCxnSpPr>
          <p:spPr>
            <a:xfrm>
              <a:off x="1342663" y="2384385"/>
              <a:ext cx="1747778"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D01BE31A-33DD-2F42-8ECE-07CB05E27744}"/>
                </a:ext>
              </a:extLst>
            </p:cNvPr>
            <p:cNvCxnSpPr>
              <a:cxnSpLocks/>
            </p:cNvCxnSpPr>
            <p:nvPr/>
          </p:nvCxnSpPr>
          <p:spPr>
            <a:xfrm flipV="1">
              <a:off x="3090441" y="21095"/>
              <a:ext cx="2020216" cy="236329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34CD8B3-E9AE-2D47-8476-E65F807698CF}"/>
                </a:ext>
              </a:extLst>
            </p:cNvPr>
            <p:cNvCxnSpPr>
              <a:cxnSpLocks/>
            </p:cNvCxnSpPr>
            <p:nvPr/>
          </p:nvCxnSpPr>
          <p:spPr>
            <a:xfrm flipV="1">
              <a:off x="3090441" y="658926"/>
              <a:ext cx="4048001" cy="172546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ADE6C4C8-0CC0-924A-BCE8-F437F2D2DDC1}"/>
                </a:ext>
              </a:extLst>
            </p:cNvPr>
            <p:cNvCxnSpPr>
              <a:cxnSpLocks/>
            </p:cNvCxnSpPr>
            <p:nvPr/>
          </p:nvCxnSpPr>
          <p:spPr>
            <a:xfrm flipV="1">
              <a:off x="3090441" y="1592967"/>
              <a:ext cx="2851432" cy="79141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777C4626-7A00-9741-8A0F-3D080F36515B}"/>
                </a:ext>
              </a:extLst>
            </p:cNvPr>
            <p:cNvCxnSpPr>
              <a:cxnSpLocks/>
            </p:cNvCxnSpPr>
            <p:nvPr/>
          </p:nvCxnSpPr>
          <p:spPr>
            <a:xfrm flipV="1">
              <a:off x="3099028" y="2180466"/>
              <a:ext cx="5092160" cy="210578"/>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7644FF21-0D67-AF43-BE27-63A03745198B}"/>
                </a:ext>
              </a:extLst>
            </p:cNvPr>
            <p:cNvCxnSpPr>
              <a:cxnSpLocks/>
            </p:cNvCxnSpPr>
            <p:nvPr/>
          </p:nvCxnSpPr>
          <p:spPr>
            <a:xfrm>
              <a:off x="3099028" y="2391043"/>
              <a:ext cx="2050710" cy="318865"/>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65" name="Group 64">
            <a:extLst>
              <a:ext uri="{FF2B5EF4-FFF2-40B4-BE49-F238E27FC236}">
                <a16:creationId xmlns:a16="http://schemas.microsoft.com/office/drawing/2014/main" id="{D1807F0F-7163-BB42-B7DA-7FF90652F096}"/>
              </a:ext>
            </a:extLst>
          </p:cNvPr>
          <p:cNvGrpSpPr/>
          <p:nvPr/>
        </p:nvGrpSpPr>
        <p:grpSpPr>
          <a:xfrm>
            <a:off x="3143250" y="1918734"/>
            <a:ext cx="7036892" cy="3265670"/>
            <a:chOff x="1634689" y="-874626"/>
            <a:chExt cx="7036892" cy="3265670"/>
          </a:xfrm>
        </p:grpSpPr>
        <p:cxnSp>
          <p:nvCxnSpPr>
            <p:cNvPr id="66" name="Straight Connector 65">
              <a:extLst>
                <a:ext uri="{FF2B5EF4-FFF2-40B4-BE49-F238E27FC236}">
                  <a16:creationId xmlns:a16="http://schemas.microsoft.com/office/drawing/2014/main" id="{EA4B43C4-4492-F64F-8FD7-C4309F4D86BE}"/>
                </a:ext>
              </a:extLst>
            </p:cNvPr>
            <p:cNvCxnSpPr>
              <a:cxnSpLocks/>
            </p:cNvCxnSpPr>
            <p:nvPr/>
          </p:nvCxnSpPr>
          <p:spPr>
            <a:xfrm>
              <a:off x="1634689" y="2384385"/>
              <a:ext cx="1455752"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BBBA2E04-1B9D-1C4C-B159-97AB8027DB51}"/>
                </a:ext>
              </a:extLst>
            </p:cNvPr>
            <p:cNvCxnSpPr>
              <a:cxnSpLocks/>
            </p:cNvCxnSpPr>
            <p:nvPr/>
          </p:nvCxnSpPr>
          <p:spPr>
            <a:xfrm flipV="1">
              <a:off x="3090441" y="-874626"/>
              <a:ext cx="2428838" cy="325901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35D2AAE4-7BDF-C040-8569-7D840345E57D}"/>
                </a:ext>
              </a:extLst>
            </p:cNvPr>
            <p:cNvCxnSpPr>
              <a:cxnSpLocks/>
            </p:cNvCxnSpPr>
            <p:nvPr/>
          </p:nvCxnSpPr>
          <p:spPr>
            <a:xfrm flipV="1">
              <a:off x="3090441" y="570716"/>
              <a:ext cx="5581140" cy="181367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16159C45-EF10-9745-8601-431A0AC99994}"/>
                </a:ext>
              </a:extLst>
            </p:cNvPr>
            <p:cNvCxnSpPr>
              <a:cxnSpLocks/>
            </p:cNvCxnSpPr>
            <p:nvPr/>
          </p:nvCxnSpPr>
          <p:spPr>
            <a:xfrm flipV="1">
              <a:off x="3090441" y="-38234"/>
              <a:ext cx="4267239" cy="242262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FD71C3E6-0C0C-A144-B350-2BFCE91C0C41}"/>
                </a:ext>
              </a:extLst>
            </p:cNvPr>
            <p:cNvCxnSpPr>
              <a:cxnSpLocks/>
            </p:cNvCxnSpPr>
            <p:nvPr/>
          </p:nvCxnSpPr>
          <p:spPr>
            <a:xfrm flipV="1">
              <a:off x="3099028" y="1140573"/>
              <a:ext cx="3024260" cy="125047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FB09C73F-FE69-714B-8901-32338DEC4D55}"/>
                </a:ext>
              </a:extLst>
            </p:cNvPr>
            <p:cNvCxnSpPr>
              <a:cxnSpLocks/>
            </p:cNvCxnSpPr>
            <p:nvPr/>
          </p:nvCxnSpPr>
          <p:spPr>
            <a:xfrm flipV="1">
              <a:off x="3099028" y="1994272"/>
              <a:ext cx="1988103" cy="39677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102" name="Group 101">
            <a:extLst>
              <a:ext uri="{FF2B5EF4-FFF2-40B4-BE49-F238E27FC236}">
                <a16:creationId xmlns:a16="http://schemas.microsoft.com/office/drawing/2014/main" id="{D54B06D9-93DB-9A4E-9C81-23CC4FC282AC}"/>
              </a:ext>
            </a:extLst>
          </p:cNvPr>
          <p:cNvGrpSpPr/>
          <p:nvPr/>
        </p:nvGrpSpPr>
        <p:grpSpPr>
          <a:xfrm>
            <a:off x="4525969" y="4547876"/>
            <a:ext cx="5576027" cy="1043570"/>
            <a:chOff x="3003908" y="1347473"/>
            <a:chExt cx="5576027" cy="1043570"/>
          </a:xfrm>
        </p:grpSpPr>
        <p:cxnSp>
          <p:nvCxnSpPr>
            <p:cNvPr id="103" name="Straight Connector 102">
              <a:extLst>
                <a:ext uri="{FF2B5EF4-FFF2-40B4-BE49-F238E27FC236}">
                  <a16:creationId xmlns:a16="http://schemas.microsoft.com/office/drawing/2014/main" id="{CB2B5A7D-F273-6F4B-A7AA-247883FA50C2}"/>
                </a:ext>
              </a:extLst>
            </p:cNvPr>
            <p:cNvCxnSpPr>
              <a:cxnSpLocks/>
            </p:cNvCxnSpPr>
            <p:nvPr/>
          </p:nvCxnSpPr>
          <p:spPr>
            <a:xfrm>
              <a:off x="3003908" y="2384385"/>
              <a:ext cx="86533"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545D8693-6218-8E47-AFFC-6820228BA0C0}"/>
                </a:ext>
              </a:extLst>
            </p:cNvPr>
            <p:cNvCxnSpPr>
              <a:cxnSpLocks/>
            </p:cNvCxnSpPr>
            <p:nvPr/>
          </p:nvCxnSpPr>
          <p:spPr>
            <a:xfrm flipV="1">
              <a:off x="3090441" y="1670658"/>
              <a:ext cx="2444646" cy="713728"/>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C4375F9D-B2E0-A446-8FE8-72993ACA4A3A}"/>
                </a:ext>
              </a:extLst>
            </p:cNvPr>
            <p:cNvCxnSpPr>
              <a:cxnSpLocks/>
            </p:cNvCxnSpPr>
            <p:nvPr/>
          </p:nvCxnSpPr>
          <p:spPr>
            <a:xfrm flipV="1">
              <a:off x="3099028" y="1347473"/>
              <a:ext cx="5480907" cy="104357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1B039BB1-0EF6-3744-A2E0-65CFF207B2C9}"/>
                </a:ext>
              </a:extLst>
            </p:cNvPr>
            <p:cNvCxnSpPr>
              <a:cxnSpLocks/>
            </p:cNvCxnSpPr>
            <p:nvPr/>
          </p:nvCxnSpPr>
          <p:spPr>
            <a:xfrm flipV="1">
              <a:off x="3090441" y="1999621"/>
              <a:ext cx="3492861" cy="39142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94" name="Group 93">
            <a:extLst>
              <a:ext uri="{FF2B5EF4-FFF2-40B4-BE49-F238E27FC236}">
                <a16:creationId xmlns:a16="http://schemas.microsoft.com/office/drawing/2014/main" id="{506DFBB2-906C-4345-92AE-C49010E1FF2E}"/>
              </a:ext>
            </a:extLst>
          </p:cNvPr>
          <p:cNvGrpSpPr/>
          <p:nvPr/>
        </p:nvGrpSpPr>
        <p:grpSpPr>
          <a:xfrm>
            <a:off x="2738487" y="2027432"/>
            <a:ext cx="7488970" cy="2869229"/>
            <a:chOff x="1278154" y="775438"/>
            <a:chExt cx="7488970" cy="2869229"/>
          </a:xfrm>
        </p:grpSpPr>
        <p:cxnSp>
          <p:nvCxnSpPr>
            <p:cNvPr id="95" name="Straight Connector 94">
              <a:extLst>
                <a:ext uri="{FF2B5EF4-FFF2-40B4-BE49-F238E27FC236}">
                  <a16:creationId xmlns:a16="http://schemas.microsoft.com/office/drawing/2014/main" id="{B602C2D3-B0C3-4B44-BB48-931BD292AAE8}"/>
                </a:ext>
              </a:extLst>
            </p:cNvPr>
            <p:cNvCxnSpPr>
              <a:cxnSpLocks/>
            </p:cNvCxnSpPr>
            <p:nvPr/>
          </p:nvCxnSpPr>
          <p:spPr>
            <a:xfrm>
              <a:off x="1278154" y="2384385"/>
              <a:ext cx="1812287"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7824E36D-68E6-B340-B799-2678EB462195}"/>
                </a:ext>
              </a:extLst>
            </p:cNvPr>
            <p:cNvCxnSpPr>
              <a:cxnSpLocks/>
            </p:cNvCxnSpPr>
            <p:nvPr/>
          </p:nvCxnSpPr>
          <p:spPr>
            <a:xfrm flipV="1">
              <a:off x="3090441" y="775438"/>
              <a:ext cx="1988625" cy="1608947"/>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AFD12C6D-AE80-D245-825B-5DC90145BB47}"/>
                </a:ext>
              </a:extLst>
            </p:cNvPr>
            <p:cNvCxnSpPr>
              <a:cxnSpLocks/>
            </p:cNvCxnSpPr>
            <p:nvPr/>
          </p:nvCxnSpPr>
          <p:spPr>
            <a:xfrm flipV="1">
              <a:off x="3090441" y="2056006"/>
              <a:ext cx="5676683" cy="32838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229C4577-FF73-6249-8414-A2264AAB8201}"/>
                </a:ext>
              </a:extLst>
            </p:cNvPr>
            <p:cNvCxnSpPr>
              <a:cxnSpLocks/>
            </p:cNvCxnSpPr>
            <p:nvPr/>
          </p:nvCxnSpPr>
          <p:spPr>
            <a:xfrm flipV="1">
              <a:off x="3090441" y="1454180"/>
              <a:ext cx="4030894" cy="930206"/>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CD913E76-C514-AF4F-BAEA-6ED8F71D963D}"/>
                </a:ext>
              </a:extLst>
            </p:cNvPr>
            <p:cNvCxnSpPr>
              <a:cxnSpLocks/>
            </p:cNvCxnSpPr>
            <p:nvPr/>
          </p:nvCxnSpPr>
          <p:spPr>
            <a:xfrm>
              <a:off x="3099028" y="2391044"/>
              <a:ext cx="5235312" cy="465354"/>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7C323A7-39CE-DE4A-A7D8-15D05E1E515F}"/>
                </a:ext>
              </a:extLst>
            </p:cNvPr>
            <p:cNvCxnSpPr>
              <a:cxnSpLocks/>
            </p:cNvCxnSpPr>
            <p:nvPr/>
          </p:nvCxnSpPr>
          <p:spPr>
            <a:xfrm>
              <a:off x="3099028" y="2391043"/>
              <a:ext cx="2598572" cy="66903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9F07FEBC-9BCF-AF43-9B4B-4D172C4FA702}"/>
                </a:ext>
              </a:extLst>
            </p:cNvPr>
            <p:cNvCxnSpPr>
              <a:cxnSpLocks/>
            </p:cNvCxnSpPr>
            <p:nvPr/>
          </p:nvCxnSpPr>
          <p:spPr>
            <a:xfrm>
              <a:off x="3090441" y="2391042"/>
              <a:ext cx="3939464" cy="1253625"/>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87" name="Group 86">
            <a:extLst>
              <a:ext uri="{FF2B5EF4-FFF2-40B4-BE49-F238E27FC236}">
                <a16:creationId xmlns:a16="http://schemas.microsoft.com/office/drawing/2014/main" id="{5735E828-EA4F-E449-85A2-5FA77F98BA9C}"/>
              </a:ext>
            </a:extLst>
          </p:cNvPr>
          <p:cNvGrpSpPr/>
          <p:nvPr/>
        </p:nvGrpSpPr>
        <p:grpSpPr>
          <a:xfrm>
            <a:off x="5051757" y="1947321"/>
            <a:ext cx="5050239" cy="2158927"/>
            <a:chOff x="3090441" y="1437495"/>
            <a:chExt cx="5050239" cy="2158927"/>
          </a:xfrm>
        </p:grpSpPr>
        <p:cxnSp>
          <p:nvCxnSpPr>
            <p:cNvPr id="88" name="Straight Connector 87">
              <a:extLst>
                <a:ext uri="{FF2B5EF4-FFF2-40B4-BE49-F238E27FC236}">
                  <a16:creationId xmlns:a16="http://schemas.microsoft.com/office/drawing/2014/main" id="{AABA0E30-F12C-5344-B6D8-AE0C8211E96E}"/>
                </a:ext>
              </a:extLst>
            </p:cNvPr>
            <p:cNvCxnSpPr>
              <a:cxnSpLocks/>
            </p:cNvCxnSpPr>
            <p:nvPr/>
          </p:nvCxnSpPr>
          <p:spPr>
            <a:xfrm flipV="1">
              <a:off x="3090441" y="1437495"/>
              <a:ext cx="1480635" cy="94689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64C2D9D6-CD06-4449-A4F9-85A39FCF9770}"/>
                </a:ext>
              </a:extLst>
            </p:cNvPr>
            <p:cNvCxnSpPr>
              <a:cxnSpLocks/>
            </p:cNvCxnSpPr>
            <p:nvPr/>
          </p:nvCxnSpPr>
          <p:spPr>
            <a:xfrm flipV="1">
              <a:off x="3090441" y="2176571"/>
              <a:ext cx="3211680" cy="207815"/>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8C6FEF9D-9D64-764B-A030-28F6D88F2EE5}"/>
                </a:ext>
              </a:extLst>
            </p:cNvPr>
            <p:cNvCxnSpPr>
              <a:cxnSpLocks/>
            </p:cNvCxnSpPr>
            <p:nvPr/>
          </p:nvCxnSpPr>
          <p:spPr>
            <a:xfrm flipV="1">
              <a:off x="3090441" y="2116238"/>
              <a:ext cx="2093088" cy="268148"/>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1A910F9E-D41A-6C49-861B-1D2D316C74A3}"/>
                </a:ext>
              </a:extLst>
            </p:cNvPr>
            <p:cNvCxnSpPr>
              <a:cxnSpLocks/>
            </p:cNvCxnSpPr>
            <p:nvPr/>
          </p:nvCxnSpPr>
          <p:spPr>
            <a:xfrm>
              <a:off x="3099028" y="2391044"/>
              <a:ext cx="1122917" cy="1562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0D561BAC-4E35-0F4C-8051-10586D148328}"/>
                </a:ext>
              </a:extLst>
            </p:cNvPr>
            <p:cNvCxnSpPr>
              <a:cxnSpLocks/>
            </p:cNvCxnSpPr>
            <p:nvPr/>
          </p:nvCxnSpPr>
          <p:spPr>
            <a:xfrm>
              <a:off x="3099028" y="2391043"/>
              <a:ext cx="5041652" cy="349393"/>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E9F0D78B-4611-994C-AF36-D93D3505553F}"/>
                </a:ext>
              </a:extLst>
            </p:cNvPr>
            <p:cNvCxnSpPr>
              <a:cxnSpLocks/>
            </p:cNvCxnSpPr>
            <p:nvPr/>
          </p:nvCxnSpPr>
          <p:spPr>
            <a:xfrm>
              <a:off x="3090441" y="2391042"/>
              <a:ext cx="4985726" cy="120538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DE3377FB-828A-9F4B-A1D4-87857F6411B7}"/>
              </a:ext>
            </a:extLst>
          </p:cNvPr>
          <p:cNvGrpSpPr/>
          <p:nvPr/>
        </p:nvGrpSpPr>
        <p:grpSpPr>
          <a:xfrm>
            <a:off x="4991602" y="1768936"/>
            <a:ext cx="5633600" cy="2396179"/>
            <a:chOff x="3090441" y="1628083"/>
            <a:chExt cx="5633600" cy="2396179"/>
          </a:xfrm>
        </p:grpSpPr>
        <p:cxnSp>
          <p:nvCxnSpPr>
            <p:cNvPr id="81" name="Straight Connector 80">
              <a:extLst>
                <a:ext uri="{FF2B5EF4-FFF2-40B4-BE49-F238E27FC236}">
                  <a16:creationId xmlns:a16="http://schemas.microsoft.com/office/drawing/2014/main" id="{1EA678DF-4DA2-1246-AC96-CDE52F15AB2F}"/>
                </a:ext>
              </a:extLst>
            </p:cNvPr>
            <p:cNvCxnSpPr>
              <a:cxnSpLocks/>
            </p:cNvCxnSpPr>
            <p:nvPr/>
          </p:nvCxnSpPr>
          <p:spPr>
            <a:xfrm flipV="1">
              <a:off x="3090441" y="1628083"/>
              <a:ext cx="1853419" cy="756302"/>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208E5721-3058-5E43-A558-C584F4A96D35}"/>
                </a:ext>
              </a:extLst>
            </p:cNvPr>
            <p:cNvCxnSpPr>
              <a:cxnSpLocks/>
            </p:cNvCxnSpPr>
            <p:nvPr/>
          </p:nvCxnSpPr>
          <p:spPr>
            <a:xfrm flipV="1">
              <a:off x="3090441" y="1696957"/>
              <a:ext cx="5633600" cy="68742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07874E39-64B6-9644-89C8-7CD6A1611A7B}"/>
                </a:ext>
              </a:extLst>
            </p:cNvPr>
            <p:cNvCxnSpPr>
              <a:cxnSpLocks/>
            </p:cNvCxnSpPr>
            <p:nvPr/>
          </p:nvCxnSpPr>
          <p:spPr>
            <a:xfrm flipV="1">
              <a:off x="3090441" y="2276801"/>
              <a:ext cx="3498636" cy="107585"/>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6EBA8AD7-77F8-1B4E-BAE2-FA32270B7518}"/>
                </a:ext>
              </a:extLst>
            </p:cNvPr>
            <p:cNvCxnSpPr>
              <a:cxnSpLocks/>
            </p:cNvCxnSpPr>
            <p:nvPr/>
          </p:nvCxnSpPr>
          <p:spPr>
            <a:xfrm>
              <a:off x="3099028" y="2391044"/>
              <a:ext cx="3490049" cy="93973"/>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35B7699B-B327-E349-8394-02BB44E7898D}"/>
                </a:ext>
              </a:extLst>
            </p:cNvPr>
            <p:cNvCxnSpPr>
              <a:cxnSpLocks/>
              <a:endCxn id="22" idx="2"/>
            </p:cNvCxnSpPr>
            <p:nvPr/>
          </p:nvCxnSpPr>
          <p:spPr>
            <a:xfrm>
              <a:off x="3099028" y="2391043"/>
              <a:ext cx="4921930" cy="653276"/>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C52C40CD-DD78-7D47-A9AD-E1B92E1C164B}"/>
                </a:ext>
              </a:extLst>
            </p:cNvPr>
            <p:cNvCxnSpPr>
              <a:cxnSpLocks/>
            </p:cNvCxnSpPr>
            <p:nvPr/>
          </p:nvCxnSpPr>
          <p:spPr>
            <a:xfrm>
              <a:off x="3090441" y="2391042"/>
              <a:ext cx="5584721" cy="163322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37" name="Group 36">
            <a:extLst>
              <a:ext uri="{FF2B5EF4-FFF2-40B4-BE49-F238E27FC236}">
                <a16:creationId xmlns:a16="http://schemas.microsoft.com/office/drawing/2014/main" id="{7BCCF33A-BCED-B94F-991C-7F5F3839E70C}"/>
              </a:ext>
            </a:extLst>
          </p:cNvPr>
          <p:cNvGrpSpPr/>
          <p:nvPr/>
        </p:nvGrpSpPr>
        <p:grpSpPr>
          <a:xfrm>
            <a:off x="1641764" y="1805651"/>
            <a:ext cx="6788319" cy="1071591"/>
            <a:chOff x="90757" y="2025570"/>
            <a:chExt cx="6788319" cy="1071591"/>
          </a:xfrm>
        </p:grpSpPr>
        <p:cxnSp>
          <p:nvCxnSpPr>
            <p:cNvPr id="38" name="Straight Connector 37">
              <a:extLst>
                <a:ext uri="{FF2B5EF4-FFF2-40B4-BE49-F238E27FC236}">
                  <a16:creationId xmlns:a16="http://schemas.microsoft.com/office/drawing/2014/main" id="{80C6470C-7325-2B46-8B45-C4447FD0D3BA}"/>
                </a:ext>
              </a:extLst>
            </p:cNvPr>
            <p:cNvCxnSpPr>
              <a:cxnSpLocks/>
            </p:cNvCxnSpPr>
            <p:nvPr/>
          </p:nvCxnSpPr>
          <p:spPr>
            <a:xfrm>
              <a:off x="90757" y="2384385"/>
              <a:ext cx="2999684"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F8200ACE-FE1F-8D43-B33E-183A0355C718}"/>
                </a:ext>
              </a:extLst>
            </p:cNvPr>
            <p:cNvCxnSpPr>
              <a:cxnSpLocks/>
            </p:cNvCxnSpPr>
            <p:nvPr/>
          </p:nvCxnSpPr>
          <p:spPr>
            <a:xfrm flipV="1">
              <a:off x="3090441" y="2025570"/>
              <a:ext cx="1713053" cy="358816"/>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0205463D-D3C3-704D-8CBE-D9EDE55B672D}"/>
                </a:ext>
              </a:extLst>
            </p:cNvPr>
            <p:cNvCxnSpPr>
              <a:cxnSpLocks/>
            </p:cNvCxnSpPr>
            <p:nvPr/>
          </p:nvCxnSpPr>
          <p:spPr>
            <a:xfrm>
              <a:off x="3099028" y="2391044"/>
              <a:ext cx="3780048" cy="518287"/>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DD3F2866-E4CA-6043-B021-EE87806DAFE8}"/>
                </a:ext>
              </a:extLst>
            </p:cNvPr>
            <p:cNvCxnSpPr>
              <a:cxnSpLocks/>
            </p:cNvCxnSpPr>
            <p:nvPr/>
          </p:nvCxnSpPr>
          <p:spPr>
            <a:xfrm>
              <a:off x="3090441" y="2391042"/>
              <a:ext cx="1992836" cy="706119"/>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grpSp>
        <p:nvGrpSpPr>
          <p:cNvPr id="25" name="Group 24">
            <a:extLst>
              <a:ext uri="{FF2B5EF4-FFF2-40B4-BE49-F238E27FC236}">
                <a16:creationId xmlns:a16="http://schemas.microsoft.com/office/drawing/2014/main" id="{A696D00E-5D87-494D-995C-8C0347D75A6F}"/>
              </a:ext>
            </a:extLst>
          </p:cNvPr>
          <p:cNvGrpSpPr/>
          <p:nvPr/>
        </p:nvGrpSpPr>
        <p:grpSpPr>
          <a:xfrm>
            <a:off x="4365674" y="1439333"/>
            <a:ext cx="5898099" cy="1797741"/>
            <a:chOff x="2769851" y="2326432"/>
            <a:chExt cx="5898099" cy="1797741"/>
          </a:xfrm>
        </p:grpSpPr>
        <p:cxnSp>
          <p:nvCxnSpPr>
            <p:cNvPr id="26" name="Straight Connector 25">
              <a:extLst>
                <a:ext uri="{FF2B5EF4-FFF2-40B4-BE49-F238E27FC236}">
                  <a16:creationId xmlns:a16="http://schemas.microsoft.com/office/drawing/2014/main" id="{6BF6B877-CA9B-3D40-9524-DD2422A1E45D}"/>
                </a:ext>
              </a:extLst>
            </p:cNvPr>
            <p:cNvCxnSpPr>
              <a:cxnSpLocks/>
            </p:cNvCxnSpPr>
            <p:nvPr/>
          </p:nvCxnSpPr>
          <p:spPr>
            <a:xfrm>
              <a:off x="2769851" y="2384385"/>
              <a:ext cx="320590" cy="0"/>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23FCCA2-43D8-674A-81F6-8C2F6727C41B}"/>
                </a:ext>
              </a:extLst>
            </p:cNvPr>
            <p:cNvCxnSpPr>
              <a:cxnSpLocks/>
            </p:cNvCxnSpPr>
            <p:nvPr/>
          </p:nvCxnSpPr>
          <p:spPr>
            <a:xfrm>
              <a:off x="3090441" y="2384385"/>
              <a:ext cx="3895404" cy="700528"/>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94374461-066D-AB4D-A23C-B9B1F1D152B4}"/>
                </a:ext>
              </a:extLst>
            </p:cNvPr>
            <p:cNvCxnSpPr>
              <a:cxnSpLocks/>
            </p:cNvCxnSpPr>
            <p:nvPr/>
          </p:nvCxnSpPr>
          <p:spPr>
            <a:xfrm flipV="1">
              <a:off x="3099028" y="2326432"/>
              <a:ext cx="1532382" cy="64613"/>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B409C6CE-8CFA-1949-A1C4-AC5B94AE369F}"/>
                </a:ext>
              </a:extLst>
            </p:cNvPr>
            <p:cNvCxnSpPr>
              <a:cxnSpLocks/>
            </p:cNvCxnSpPr>
            <p:nvPr/>
          </p:nvCxnSpPr>
          <p:spPr>
            <a:xfrm>
              <a:off x="3090441" y="2391042"/>
              <a:ext cx="5577509" cy="1733131"/>
            </a:xfrm>
            <a:prstGeom prst="line">
              <a:avLst/>
            </a:prstGeom>
            <a:ln w="19050">
              <a:solidFill>
                <a:srgbClr val="C1BFFD"/>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p:txBody>
          <a:bodyPr/>
          <a:lstStyle/>
          <a:p>
            <a:r>
              <a:rPr lang="en-US" dirty="0"/>
              <a:t>Summary: Major projects and concepts, and common challenges</a:t>
            </a:r>
          </a:p>
        </p:txBody>
      </p:sp>
      <p:sp>
        <p:nvSpPr>
          <p:cNvPr id="4" name="Footer Placeholder 3"/>
          <p:cNvSpPr>
            <a:spLocks noGrp="1"/>
          </p:cNvSpPr>
          <p:nvPr>
            <p:ph type="ftr" sz="quarter" idx="11"/>
          </p:nvPr>
        </p:nvSpPr>
        <p:spPr/>
        <p:txBody>
          <a:bodyPr/>
          <a:lstStyle/>
          <a:p>
            <a:r>
              <a:rPr lang="en-US" dirty="0"/>
              <a:t>HALHF Workshop 2024, A. Seryi</a:t>
            </a:r>
          </a:p>
        </p:txBody>
      </p:sp>
      <p:sp>
        <p:nvSpPr>
          <p:cNvPr id="5" name="Slide Number Placeholder 4"/>
          <p:cNvSpPr>
            <a:spLocks noGrp="1"/>
          </p:cNvSpPr>
          <p:nvPr>
            <p:ph type="sldNum" sz="quarter" idx="12"/>
          </p:nvPr>
        </p:nvSpPr>
        <p:spPr/>
        <p:txBody>
          <a:bodyPr/>
          <a:lstStyle/>
          <a:p>
            <a:fld id="{07E1C93C-5050-FC42-8F10-D22D4F119D13}" type="slidenum">
              <a:rPr lang="en-US" smtClean="0"/>
              <a:pPr/>
              <a:t>28</a:t>
            </a:fld>
            <a:endParaRPr lang="en-US" dirty="0"/>
          </a:p>
        </p:txBody>
      </p:sp>
      <p:sp>
        <p:nvSpPr>
          <p:cNvPr id="16" name="Cloud 15">
            <a:extLst>
              <a:ext uri="{FF2B5EF4-FFF2-40B4-BE49-F238E27FC236}">
                <a16:creationId xmlns:a16="http://schemas.microsoft.com/office/drawing/2014/main" id="{C1D4805F-F247-E44A-8A48-0B1BACA5D4B4}"/>
              </a:ext>
            </a:extLst>
          </p:cNvPr>
          <p:cNvSpPr/>
          <p:nvPr/>
        </p:nvSpPr>
        <p:spPr>
          <a:xfrm>
            <a:off x="9242967" y="3962738"/>
            <a:ext cx="2530118" cy="742477"/>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US" b="1" dirty="0">
                <a:solidFill>
                  <a:schemeClr val="tx1"/>
                </a:solidFill>
              </a:rPr>
              <a:t>Energy efficiency</a:t>
            </a:r>
          </a:p>
        </p:txBody>
      </p:sp>
      <p:sp>
        <p:nvSpPr>
          <p:cNvPr id="17" name="Cloud 16">
            <a:extLst>
              <a:ext uri="{FF2B5EF4-FFF2-40B4-BE49-F238E27FC236}">
                <a16:creationId xmlns:a16="http://schemas.microsoft.com/office/drawing/2014/main" id="{0C25BB79-15E8-1541-9EA7-C9B24834F339}"/>
              </a:ext>
            </a:extLst>
          </p:cNvPr>
          <p:cNvSpPr/>
          <p:nvPr/>
        </p:nvSpPr>
        <p:spPr>
          <a:xfrm>
            <a:off x="6071578" y="4256718"/>
            <a:ext cx="1741336" cy="716881"/>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Novel magnets</a:t>
            </a:r>
          </a:p>
        </p:txBody>
      </p:sp>
      <p:sp>
        <p:nvSpPr>
          <p:cNvPr id="18" name="Cloud 17">
            <a:extLst>
              <a:ext uri="{FF2B5EF4-FFF2-40B4-BE49-F238E27FC236}">
                <a16:creationId xmlns:a16="http://schemas.microsoft.com/office/drawing/2014/main" id="{0749E87B-4D08-D24D-AAFF-2B29EFD4D9FD}"/>
              </a:ext>
            </a:extLst>
          </p:cNvPr>
          <p:cNvSpPr/>
          <p:nvPr/>
        </p:nvSpPr>
        <p:spPr>
          <a:xfrm>
            <a:off x="5810881" y="2378750"/>
            <a:ext cx="2254936" cy="800810"/>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High gradient acceleration</a:t>
            </a:r>
          </a:p>
        </p:txBody>
      </p:sp>
      <p:sp>
        <p:nvSpPr>
          <p:cNvPr id="19" name="Cloud 18">
            <a:extLst>
              <a:ext uri="{FF2B5EF4-FFF2-40B4-BE49-F238E27FC236}">
                <a16:creationId xmlns:a16="http://schemas.microsoft.com/office/drawing/2014/main" id="{55B64422-C939-8441-AA94-E9946279B5EB}"/>
              </a:ext>
            </a:extLst>
          </p:cNvPr>
          <p:cNvSpPr/>
          <p:nvPr/>
        </p:nvSpPr>
        <p:spPr>
          <a:xfrm>
            <a:off x="8182151" y="1968985"/>
            <a:ext cx="2304692" cy="1006998"/>
          </a:xfrm>
          <a:prstGeom prst="cloud">
            <a:avLst/>
          </a:prstGeom>
          <a:solidFill>
            <a:schemeClr val="accent1">
              <a:lumMod val="20000"/>
              <a:lumOff val="80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Final Focus </a:t>
            </a:r>
          </a:p>
          <a:p>
            <a:pPr algn="ctr"/>
            <a:r>
              <a:rPr lang="en-US" b="1" dirty="0">
                <a:solidFill>
                  <a:schemeClr val="tx1"/>
                </a:solidFill>
              </a:rPr>
              <a:t>&amp; Collimation</a:t>
            </a:r>
          </a:p>
        </p:txBody>
      </p:sp>
      <p:sp>
        <p:nvSpPr>
          <p:cNvPr id="20" name="Cloud 19">
            <a:extLst>
              <a:ext uri="{FF2B5EF4-FFF2-40B4-BE49-F238E27FC236}">
                <a16:creationId xmlns:a16="http://schemas.microsoft.com/office/drawing/2014/main" id="{31C612B8-A022-134B-9D4B-06AC60AA2F2D}"/>
              </a:ext>
            </a:extLst>
          </p:cNvPr>
          <p:cNvSpPr/>
          <p:nvPr/>
        </p:nvSpPr>
        <p:spPr>
          <a:xfrm>
            <a:off x="10084649" y="1302972"/>
            <a:ext cx="1934523" cy="754544"/>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Energy Recovery </a:t>
            </a:r>
          </a:p>
        </p:txBody>
      </p:sp>
      <p:sp>
        <p:nvSpPr>
          <p:cNvPr id="21" name="Cloud 20">
            <a:extLst>
              <a:ext uri="{FF2B5EF4-FFF2-40B4-BE49-F238E27FC236}">
                <a16:creationId xmlns:a16="http://schemas.microsoft.com/office/drawing/2014/main" id="{4319AB8C-9FDF-6A4D-A93C-D01337A9B24B}"/>
              </a:ext>
            </a:extLst>
          </p:cNvPr>
          <p:cNvSpPr/>
          <p:nvPr/>
        </p:nvSpPr>
        <p:spPr>
          <a:xfrm>
            <a:off x="5729271" y="1190816"/>
            <a:ext cx="3039134" cy="1006998"/>
          </a:xfrm>
          <a:prstGeom prst="cloud">
            <a:avLst/>
          </a:prstGeom>
          <a:solidFill>
            <a:schemeClr val="accent1">
              <a:lumMod val="20000"/>
              <a:lumOff val="80000"/>
            </a:schemeClr>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Interaction Region</a:t>
            </a:r>
          </a:p>
          <a:p>
            <a:pPr algn="ctr"/>
            <a:r>
              <a:rPr lang="en-US" b="1" dirty="0">
                <a:solidFill>
                  <a:schemeClr val="tx1"/>
                </a:solidFill>
              </a:rPr>
              <a:t>&amp; MDI</a:t>
            </a:r>
          </a:p>
        </p:txBody>
      </p:sp>
      <p:sp>
        <p:nvSpPr>
          <p:cNvPr id="22" name="Cloud 21">
            <a:extLst>
              <a:ext uri="{FF2B5EF4-FFF2-40B4-BE49-F238E27FC236}">
                <a16:creationId xmlns:a16="http://schemas.microsoft.com/office/drawing/2014/main" id="{98B88FA6-06C2-2749-B1CD-A1C4CACABB9A}"/>
              </a:ext>
            </a:extLst>
          </p:cNvPr>
          <p:cNvSpPr/>
          <p:nvPr/>
        </p:nvSpPr>
        <p:spPr>
          <a:xfrm>
            <a:off x="9916337" y="2813933"/>
            <a:ext cx="1864128" cy="742477"/>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US" dirty="0">
                <a:solidFill>
                  <a:schemeClr val="tx1"/>
                </a:solidFill>
              </a:rPr>
              <a:t>Beam-beam</a:t>
            </a:r>
          </a:p>
        </p:txBody>
      </p:sp>
      <p:sp>
        <p:nvSpPr>
          <p:cNvPr id="23" name="Cloud 22">
            <a:extLst>
              <a:ext uri="{FF2B5EF4-FFF2-40B4-BE49-F238E27FC236}">
                <a16:creationId xmlns:a16="http://schemas.microsoft.com/office/drawing/2014/main" id="{7E3A1427-EAFE-2D47-ABAC-A3DEFC5F3E8A}"/>
              </a:ext>
            </a:extLst>
          </p:cNvPr>
          <p:cNvSpPr/>
          <p:nvPr/>
        </p:nvSpPr>
        <p:spPr>
          <a:xfrm>
            <a:off x="7057148" y="3134005"/>
            <a:ext cx="2604020" cy="1113903"/>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Beam Cooling</a:t>
            </a:r>
          </a:p>
          <a:p>
            <a:pPr algn="ctr"/>
            <a:r>
              <a:rPr lang="en-US" dirty="0">
                <a:solidFill>
                  <a:schemeClr val="tx1"/>
                </a:solidFill>
              </a:rPr>
              <a:t>beyond state of the art</a:t>
            </a:r>
          </a:p>
        </p:txBody>
      </p:sp>
      <p:sp>
        <p:nvSpPr>
          <p:cNvPr id="24" name="Cloud 23">
            <a:extLst>
              <a:ext uri="{FF2B5EF4-FFF2-40B4-BE49-F238E27FC236}">
                <a16:creationId xmlns:a16="http://schemas.microsoft.com/office/drawing/2014/main" id="{3C0374B3-AD8C-E642-B3B1-1CB8A0C3C275}"/>
              </a:ext>
            </a:extLst>
          </p:cNvPr>
          <p:cNvSpPr/>
          <p:nvPr/>
        </p:nvSpPr>
        <p:spPr>
          <a:xfrm>
            <a:off x="7709995" y="4675125"/>
            <a:ext cx="1864128" cy="742477"/>
          </a:xfrm>
          <a:prstGeom prst="cloud">
            <a:avLst/>
          </a:prstGeom>
          <a:solidFill>
            <a:srgbClr val="DDE6F3"/>
          </a:solidFill>
          <a:ln>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en-US" dirty="0">
                <a:solidFill>
                  <a:schemeClr val="tx1"/>
                </a:solidFill>
              </a:rPr>
              <a:t>Positrons gen. &amp; acc.</a:t>
            </a:r>
          </a:p>
        </p:txBody>
      </p:sp>
      <p:sp>
        <p:nvSpPr>
          <p:cNvPr id="104" name="Rectangle 103">
            <a:extLst>
              <a:ext uri="{FF2B5EF4-FFF2-40B4-BE49-F238E27FC236}">
                <a16:creationId xmlns:a16="http://schemas.microsoft.com/office/drawing/2014/main" id="{8AB36D79-04BE-964F-AFA1-E76B8C8F42A4}"/>
              </a:ext>
            </a:extLst>
          </p:cNvPr>
          <p:cNvSpPr/>
          <p:nvPr/>
        </p:nvSpPr>
        <p:spPr>
          <a:xfrm>
            <a:off x="500740" y="5799295"/>
            <a:ext cx="11420458" cy="707886"/>
          </a:xfrm>
          <a:prstGeom prst="rect">
            <a:avLst/>
          </a:prstGeom>
        </p:spPr>
        <p:txBody>
          <a:bodyPr wrap="square">
            <a:spAutoFit/>
          </a:bodyPr>
          <a:lstStyle/>
          <a:p>
            <a:pPr algn="ctr"/>
            <a:r>
              <a:rPr lang="en-US" sz="2000" b="1" dirty="0">
                <a:solidFill>
                  <a:srgbClr val="C00000"/>
                </a:solidFill>
                <a:latin typeface="Arial" panose="020B0604020202020204" pitchFamily="34" charset="0"/>
                <a:cs typeface="Arial" panose="020B0604020202020204" pitchFamily="34" charset="0"/>
              </a:rPr>
              <a:t>Many of these challenges require common R&amp;D approach even for completely different concepts, and this is certainly very important for BDS/MDI areas</a:t>
            </a:r>
          </a:p>
        </p:txBody>
      </p:sp>
    </p:spTree>
    <p:extLst>
      <p:ext uri="{BB962C8B-B14F-4D97-AF65-F5344CB8AC3E}">
        <p14:creationId xmlns:p14="http://schemas.microsoft.com/office/powerpoint/2010/main" val="13069025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03C5F-B6D2-364E-AB93-A472F14296A7}"/>
              </a:ext>
            </a:extLst>
          </p:cNvPr>
          <p:cNvSpPr>
            <a:spLocks noGrp="1"/>
          </p:cNvSpPr>
          <p:nvPr>
            <p:ph type="title"/>
          </p:nvPr>
        </p:nvSpPr>
        <p:spPr/>
        <p:txBody>
          <a:bodyPr/>
          <a:lstStyle/>
          <a:p>
            <a:r>
              <a:rPr lang="en-US" dirty="0"/>
              <a:t>ILC BDS – what is under the hood &amp; optional optimization for HALHF</a:t>
            </a:r>
          </a:p>
        </p:txBody>
      </p:sp>
      <p:sp>
        <p:nvSpPr>
          <p:cNvPr id="4" name="Footer Placeholder 3">
            <a:extLst>
              <a:ext uri="{FF2B5EF4-FFF2-40B4-BE49-F238E27FC236}">
                <a16:creationId xmlns:a16="http://schemas.microsoft.com/office/drawing/2014/main" id="{D81304BC-9ABE-E347-96C5-49E6E1156171}"/>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1704D069-EA52-D44E-A81B-7A732E5D740D}"/>
              </a:ext>
            </a:extLst>
          </p:cNvPr>
          <p:cNvSpPr>
            <a:spLocks noGrp="1"/>
          </p:cNvSpPr>
          <p:nvPr>
            <p:ph type="sldNum" sz="quarter" idx="12"/>
          </p:nvPr>
        </p:nvSpPr>
        <p:spPr/>
        <p:txBody>
          <a:bodyPr/>
          <a:lstStyle/>
          <a:p>
            <a:fld id="{07E1C93C-5050-FC42-8F10-D22D4F119D13}" type="slidenum">
              <a:rPr lang="en-US" smtClean="0"/>
              <a:pPr/>
              <a:t>3</a:t>
            </a:fld>
            <a:endParaRPr lang="en-US" dirty="0"/>
          </a:p>
        </p:txBody>
      </p:sp>
      <p:pic>
        <p:nvPicPr>
          <p:cNvPr id="6" name="Picture 4">
            <a:extLst>
              <a:ext uri="{FF2B5EF4-FFF2-40B4-BE49-F238E27FC236}">
                <a16:creationId xmlns:a16="http://schemas.microsoft.com/office/drawing/2014/main" id="{8A2FC43A-5D8E-004F-B9D5-45DA2CBEB7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8932" y="815718"/>
            <a:ext cx="9144000" cy="45021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7" name="Text Box 6">
            <a:extLst>
              <a:ext uri="{FF2B5EF4-FFF2-40B4-BE49-F238E27FC236}">
                <a16:creationId xmlns:a16="http://schemas.microsoft.com/office/drawing/2014/main" id="{400405CF-2F1A-3C4A-8F4A-CFB6EE9A4F53}"/>
              </a:ext>
            </a:extLst>
          </p:cNvPr>
          <p:cNvSpPr txBox="1">
            <a:spLocks noChangeArrowheads="1"/>
          </p:cNvSpPr>
          <p:nvPr/>
        </p:nvSpPr>
        <p:spPr bwMode="auto">
          <a:xfrm>
            <a:off x="10572432" y="4752266"/>
            <a:ext cx="38100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fontAlgn="ctr" hangingPunct="1"/>
            <a:r>
              <a:rPr lang="en-US" sz="1800" dirty="0">
                <a:solidFill>
                  <a:srgbClr val="3333CC"/>
                </a:solidFill>
                <a:latin typeface="Berlin Sans FB" charset="0"/>
                <a:ea typeface="ＭＳ Ｐゴシック" pitchFamily="34" charset="-128"/>
                <a:cs typeface="Arial Unicode MS" charset="0"/>
              </a:rPr>
              <a:t>IP</a:t>
            </a:r>
          </a:p>
        </p:txBody>
      </p:sp>
      <p:sp>
        <p:nvSpPr>
          <p:cNvPr id="8" name="Text Box 7">
            <a:extLst>
              <a:ext uri="{FF2B5EF4-FFF2-40B4-BE49-F238E27FC236}">
                <a16:creationId xmlns:a16="http://schemas.microsoft.com/office/drawing/2014/main" id="{3924ABE3-1BD8-2A44-84CC-88A0097E5054}"/>
              </a:ext>
            </a:extLst>
          </p:cNvPr>
          <p:cNvSpPr txBox="1">
            <a:spLocks noChangeArrowheads="1"/>
          </p:cNvSpPr>
          <p:nvPr/>
        </p:nvSpPr>
        <p:spPr bwMode="auto">
          <a:xfrm>
            <a:off x="1306988" y="4602531"/>
            <a:ext cx="623887"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1" fontAlgn="ctr" hangingPunct="1"/>
            <a:r>
              <a:rPr lang="en-US" sz="1800" dirty="0">
                <a:solidFill>
                  <a:srgbClr val="3333CC"/>
                </a:solidFill>
                <a:latin typeface="Berlin Sans FB" charset="0"/>
                <a:ea typeface="ＭＳ Ｐゴシック" pitchFamily="34" charset="-128"/>
                <a:cs typeface="Arial Unicode MS" charset="0"/>
              </a:rPr>
              <a:t>linac</a:t>
            </a:r>
          </a:p>
        </p:txBody>
      </p:sp>
      <p:sp>
        <p:nvSpPr>
          <p:cNvPr id="9" name="Rectangle 8">
            <a:extLst>
              <a:ext uri="{FF2B5EF4-FFF2-40B4-BE49-F238E27FC236}">
                <a16:creationId xmlns:a16="http://schemas.microsoft.com/office/drawing/2014/main" id="{0C7B4D0E-C690-0442-BD7E-A852ECB0649D}"/>
              </a:ext>
            </a:extLst>
          </p:cNvPr>
          <p:cNvSpPr/>
          <p:nvPr/>
        </p:nvSpPr>
        <p:spPr>
          <a:xfrm>
            <a:off x="2093205" y="5118979"/>
            <a:ext cx="1386928" cy="9630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Revise 1um laser wire resolution</a:t>
            </a:r>
          </a:p>
        </p:txBody>
      </p:sp>
      <p:sp>
        <p:nvSpPr>
          <p:cNvPr id="11" name="Rectangle 10">
            <a:extLst>
              <a:ext uri="{FF2B5EF4-FFF2-40B4-BE49-F238E27FC236}">
                <a16:creationId xmlns:a16="http://schemas.microsoft.com/office/drawing/2014/main" id="{55136EA2-A5C1-2D42-BF2B-CF3AC5D3C8F0}"/>
              </a:ext>
            </a:extLst>
          </p:cNvPr>
          <p:cNvSpPr/>
          <p:nvPr/>
        </p:nvSpPr>
        <p:spPr>
          <a:xfrm>
            <a:off x="4535905" y="5405557"/>
            <a:ext cx="3248527" cy="1063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Optimize collimation assumptions (survivable vs consumable), include tail cleaning in plasma stages</a:t>
            </a:r>
          </a:p>
        </p:txBody>
      </p:sp>
      <p:sp>
        <p:nvSpPr>
          <p:cNvPr id="12" name="Rectangle 11">
            <a:extLst>
              <a:ext uri="{FF2B5EF4-FFF2-40B4-BE49-F238E27FC236}">
                <a16:creationId xmlns:a16="http://schemas.microsoft.com/office/drawing/2014/main" id="{8F454481-236E-BE40-8942-7B66A4D72F84}"/>
              </a:ext>
            </a:extLst>
          </p:cNvPr>
          <p:cNvSpPr/>
          <p:nvPr/>
        </p:nvSpPr>
        <p:spPr>
          <a:xfrm>
            <a:off x="8009041" y="5317868"/>
            <a:ext cx="1689596" cy="9780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Optimize L*</a:t>
            </a:r>
          </a:p>
        </p:txBody>
      </p:sp>
      <p:sp>
        <p:nvSpPr>
          <p:cNvPr id="3" name="TextBox 2">
            <a:extLst>
              <a:ext uri="{FF2B5EF4-FFF2-40B4-BE49-F238E27FC236}">
                <a16:creationId xmlns:a16="http://schemas.microsoft.com/office/drawing/2014/main" id="{8EA61C68-C7DB-A34A-BD9C-ACE69AB1E5D4}"/>
              </a:ext>
            </a:extLst>
          </p:cNvPr>
          <p:cNvSpPr txBox="1"/>
          <p:nvPr/>
        </p:nvSpPr>
        <p:spPr>
          <a:xfrm>
            <a:off x="10347158" y="5510463"/>
            <a:ext cx="1844843" cy="646331"/>
          </a:xfrm>
          <a:prstGeom prst="rect">
            <a:avLst/>
          </a:prstGeom>
          <a:noFill/>
        </p:spPr>
        <p:txBody>
          <a:bodyPr wrap="square" rtlCol="0">
            <a:spAutoFit/>
          </a:bodyPr>
          <a:lstStyle/>
          <a:p>
            <a:r>
              <a:rPr lang="en-US" dirty="0"/>
              <a:t>See backup slides for details</a:t>
            </a:r>
          </a:p>
        </p:txBody>
      </p:sp>
    </p:spTree>
    <p:extLst>
      <p:ext uri="{BB962C8B-B14F-4D97-AF65-F5344CB8AC3E}">
        <p14:creationId xmlns:p14="http://schemas.microsoft.com/office/powerpoint/2010/main" val="3936228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lstStyle/>
          <a:p>
            <a:r>
              <a:rPr lang="en-US" dirty="0"/>
              <a:t>HALHF upgrade to ~</a:t>
            </a:r>
            <a:r>
              <a:rPr lang="en-US" dirty="0" err="1"/>
              <a:t>TeV</a:t>
            </a:r>
            <a:r>
              <a:rPr lang="en-US" dirty="0"/>
              <a:t> and multi-</a:t>
            </a:r>
            <a:r>
              <a:rPr lang="en-US" dirty="0" err="1"/>
              <a:t>TeV</a:t>
            </a:r>
            <a:r>
              <a:rPr lang="en-US" dirty="0"/>
              <a:t> – for discussion</a:t>
            </a:r>
          </a:p>
        </p:txBody>
      </p:sp>
      <p:sp>
        <p:nvSpPr>
          <p:cNvPr id="3" name="Content Placeholder 2">
            <a:extLst>
              <a:ext uri="{FF2B5EF4-FFF2-40B4-BE49-F238E27FC236}">
                <a16:creationId xmlns:a16="http://schemas.microsoft.com/office/drawing/2014/main" id="{184A5D6E-0A6A-8F4B-AA94-00EEF17F073D}"/>
              </a:ext>
            </a:extLst>
          </p:cNvPr>
          <p:cNvSpPr>
            <a:spLocks noGrp="1"/>
          </p:cNvSpPr>
          <p:nvPr>
            <p:ph idx="1"/>
          </p:nvPr>
        </p:nvSpPr>
        <p:spPr/>
        <p:txBody>
          <a:bodyPr/>
          <a:lstStyle/>
          <a:p>
            <a:r>
              <a:rPr lang="en-US" dirty="0"/>
              <a:t>For </a:t>
            </a:r>
            <a:r>
              <a:rPr lang="en-US" dirty="0" err="1"/>
              <a:t>TeV</a:t>
            </a:r>
            <a:r>
              <a:rPr lang="en-US" dirty="0"/>
              <a:t> and multi-</a:t>
            </a:r>
            <a:r>
              <a:rPr lang="en-US" dirty="0" err="1"/>
              <a:t>TeV</a:t>
            </a:r>
            <a:r>
              <a:rPr lang="en-US" dirty="0"/>
              <a:t> upgrades the most unfavorable scaling with energy is in the energy collimation system</a:t>
            </a:r>
          </a:p>
          <a:p>
            <a:pPr lvl="1"/>
            <a:r>
              <a:rPr lang="en-US" dirty="0"/>
              <a:t>Distributed collimating between plasma stages will likely help</a:t>
            </a:r>
          </a:p>
          <a:p>
            <a:pPr lvl="1"/>
            <a:r>
              <a:rPr lang="en-US" dirty="0"/>
              <a:t>But additional ideas and different approaches may be needed</a:t>
            </a:r>
          </a:p>
          <a:p>
            <a:endParaRPr lang="en-US" dirty="0"/>
          </a:p>
          <a:p>
            <a:r>
              <a:rPr lang="en-US" dirty="0"/>
              <a:t>In general, due to SR, we do not want to bend (noticeably) the part of the beam that will arrive to IP</a:t>
            </a:r>
          </a:p>
          <a:p>
            <a:r>
              <a:rPr lang="en-US" dirty="0"/>
              <a:t>But we also need to bend the beam so we can separate the energy tails</a:t>
            </a:r>
          </a:p>
          <a:p>
            <a:r>
              <a:rPr lang="en-US" dirty="0"/>
              <a:t>So, we need to bend the beam and we cannot bend the beam</a:t>
            </a:r>
          </a:p>
          <a:p>
            <a:r>
              <a:rPr lang="en-US" dirty="0"/>
              <a:t>Where can we look for inspirational ideas to solve this contradiction? </a:t>
            </a:r>
          </a:p>
          <a:p>
            <a:r>
              <a:rPr lang="en-US" dirty="0"/>
              <a:t>Let’s look around and brainstorm if some ideas may be applicable for creating a different approach to energy collimation in HALHF upgrade and multi-</a:t>
            </a:r>
            <a:r>
              <a:rPr lang="en-US" dirty="0" err="1"/>
              <a:t>TeV</a:t>
            </a:r>
            <a:r>
              <a:rPr lang="en-US" dirty="0"/>
              <a:t> colliders</a:t>
            </a:r>
          </a:p>
          <a:p>
            <a:endParaRPr lang="en-US" dirty="0"/>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4</a:t>
            </a:fld>
            <a:endParaRPr lang="en-US" dirty="0"/>
          </a:p>
        </p:txBody>
      </p:sp>
    </p:spTree>
    <p:extLst>
      <p:ext uri="{BB962C8B-B14F-4D97-AF65-F5344CB8AC3E}">
        <p14:creationId xmlns:p14="http://schemas.microsoft.com/office/powerpoint/2010/main" val="4277044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lstStyle/>
          <a:p>
            <a:r>
              <a:rPr lang="en-US" dirty="0"/>
              <a:t>HALHF upgrade to ~</a:t>
            </a:r>
            <a:r>
              <a:rPr lang="en-US" dirty="0" err="1"/>
              <a:t>TeV</a:t>
            </a:r>
            <a:r>
              <a:rPr lang="en-US" dirty="0"/>
              <a:t> and multi-</a:t>
            </a:r>
            <a:r>
              <a:rPr lang="en-US" dirty="0" err="1"/>
              <a:t>TeV</a:t>
            </a:r>
            <a:r>
              <a:rPr lang="en-US" dirty="0"/>
              <a:t> – looking around and brainstorming</a:t>
            </a:r>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a:xfrm>
            <a:off x="4940830" y="6345187"/>
            <a:ext cx="2743200" cy="365125"/>
          </a:xfrm>
        </p:spPr>
        <p:txBody>
          <a:bodyPr/>
          <a:lstStyle/>
          <a:p>
            <a:fld id="{07E1C93C-5050-FC42-8F10-D22D4F119D13}" type="slidenum">
              <a:rPr lang="en-US" smtClean="0"/>
              <a:pPr/>
              <a:t>5</a:t>
            </a:fld>
            <a:endParaRPr lang="en-US" dirty="0"/>
          </a:p>
        </p:txBody>
      </p:sp>
      <p:pic>
        <p:nvPicPr>
          <p:cNvPr id="17" name="Content Placeholder 8">
            <a:extLst>
              <a:ext uri="{FF2B5EF4-FFF2-40B4-BE49-F238E27FC236}">
                <a16:creationId xmlns:a16="http://schemas.microsoft.com/office/drawing/2014/main" id="{F0060BEF-C9CA-FF49-A57B-F16E85F4ADC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38504" y="738210"/>
            <a:ext cx="7673727" cy="5755295"/>
          </a:xfrm>
        </p:spPr>
      </p:pic>
      <p:sp>
        <p:nvSpPr>
          <p:cNvPr id="19" name="TextBox 18">
            <a:extLst>
              <a:ext uri="{FF2B5EF4-FFF2-40B4-BE49-F238E27FC236}">
                <a16:creationId xmlns:a16="http://schemas.microsoft.com/office/drawing/2014/main" id="{5FE1E567-35FF-B549-ADE9-45DF2F2A5671}"/>
              </a:ext>
            </a:extLst>
          </p:cNvPr>
          <p:cNvSpPr txBox="1"/>
          <p:nvPr/>
        </p:nvSpPr>
        <p:spPr>
          <a:xfrm>
            <a:off x="61950" y="894621"/>
            <a:ext cx="4376554" cy="5324535"/>
          </a:xfrm>
          <a:prstGeom prst="rect">
            <a:avLst/>
          </a:prstGeom>
          <a:noFill/>
        </p:spPr>
        <p:txBody>
          <a:bodyPr wrap="square" rtlCol="0">
            <a:spAutoFit/>
          </a:bodyPr>
          <a:lstStyle/>
          <a:p>
            <a:pPr defTabSz="685800" eaLnBrk="1" fontAlgn="auto" hangingPunct="1">
              <a:spcBef>
                <a:spcPts val="0"/>
              </a:spcBef>
              <a:spcAft>
                <a:spcPts val="0"/>
              </a:spcAft>
              <a:defRPr/>
            </a:pPr>
            <a:r>
              <a:rPr lang="en-US" sz="2000" dirty="0">
                <a:solidFill>
                  <a:srgbClr val="000000"/>
                </a:solidFill>
                <a:latin typeface="Calibri" panose="020F0502020204030204"/>
                <a:ea typeface="+mn-ea"/>
                <a:cs typeface="+mn-cs"/>
              </a:rPr>
              <a:t>Four beams from different passes Bending in the Arc through one FFA beamline.</a:t>
            </a:r>
          </a:p>
          <a:p>
            <a:pPr defTabSz="685800" eaLnBrk="1" fontAlgn="auto" hangingPunct="1">
              <a:spcBef>
                <a:spcPts val="0"/>
              </a:spcBef>
              <a:spcAft>
                <a:spcPts val="0"/>
              </a:spcAft>
              <a:defRPr/>
            </a:pPr>
            <a:endParaRPr lang="en-US" sz="2000" dirty="0">
              <a:solidFill>
                <a:srgbClr val="000000"/>
              </a:solidFill>
              <a:latin typeface="Calibri" panose="020F0502020204030204"/>
            </a:endParaRPr>
          </a:p>
          <a:p>
            <a:pPr defTabSz="685800" eaLnBrk="1" fontAlgn="auto" hangingPunct="1">
              <a:spcBef>
                <a:spcPts val="0"/>
              </a:spcBef>
              <a:spcAft>
                <a:spcPts val="0"/>
              </a:spcAft>
              <a:defRPr/>
            </a:pPr>
            <a:r>
              <a:rPr lang="en-US" sz="2000" dirty="0">
                <a:solidFill>
                  <a:srgbClr val="000000"/>
                </a:solidFill>
                <a:latin typeface="Calibri" panose="020F0502020204030204"/>
                <a:ea typeface="+mn-ea"/>
                <a:cs typeface="+mn-cs"/>
              </a:rPr>
              <a:t>FFA is optimized so that bunches of very different energy stay inside of the same magnet aperture</a:t>
            </a:r>
          </a:p>
          <a:p>
            <a:pPr defTabSz="685800" eaLnBrk="1" fontAlgn="auto" hangingPunct="1">
              <a:spcBef>
                <a:spcPts val="0"/>
              </a:spcBef>
              <a:spcAft>
                <a:spcPts val="0"/>
              </a:spcAft>
              <a:defRPr/>
            </a:pPr>
            <a:endParaRPr lang="en-US" sz="2000" dirty="0">
              <a:solidFill>
                <a:srgbClr val="000000"/>
              </a:solidFill>
              <a:latin typeface="Calibri" panose="020F0502020204030204"/>
            </a:endParaRPr>
          </a:p>
          <a:p>
            <a:pPr defTabSz="685800" eaLnBrk="1" fontAlgn="auto" hangingPunct="1">
              <a:spcBef>
                <a:spcPts val="0"/>
              </a:spcBef>
              <a:spcAft>
                <a:spcPts val="0"/>
              </a:spcAft>
              <a:defRPr/>
            </a:pPr>
            <a:r>
              <a:rPr lang="en-US" sz="2000" dirty="0">
                <a:solidFill>
                  <a:srgbClr val="000000"/>
                </a:solidFill>
                <a:latin typeface="Calibri" panose="020F0502020204030204"/>
                <a:ea typeface="+mn-ea"/>
                <a:cs typeface="+mn-cs"/>
              </a:rPr>
              <a:t>Hypothesis: optimization of FFA-like beamline can be reversed, so that the selected energy have very smooth curved trajectory, but particles with energy offset will have very fast deviation from the central trajectory – this approach may be used for creating energy collimation system for multi-</a:t>
            </a:r>
            <a:r>
              <a:rPr lang="en-US" sz="2000" dirty="0" err="1">
                <a:solidFill>
                  <a:srgbClr val="000000"/>
                </a:solidFill>
                <a:latin typeface="Calibri" panose="020F0502020204030204"/>
                <a:ea typeface="+mn-ea"/>
                <a:cs typeface="+mn-cs"/>
              </a:rPr>
              <a:t>TeV</a:t>
            </a:r>
            <a:r>
              <a:rPr lang="en-US" sz="2000" dirty="0">
                <a:solidFill>
                  <a:srgbClr val="000000"/>
                </a:solidFill>
                <a:latin typeface="Calibri" panose="020F0502020204030204"/>
                <a:ea typeface="+mn-ea"/>
                <a:cs typeface="+mn-cs"/>
              </a:rPr>
              <a:t> colliders</a:t>
            </a:r>
          </a:p>
        </p:txBody>
      </p:sp>
      <p:sp>
        <p:nvSpPr>
          <p:cNvPr id="24" name="Rectangle 3">
            <a:extLst>
              <a:ext uri="{FF2B5EF4-FFF2-40B4-BE49-F238E27FC236}">
                <a16:creationId xmlns:a16="http://schemas.microsoft.com/office/drawing/2014/main" id="{1F77927B-E5E3-2240-9530-7163CF56C396}"/>
              </a:ext>
            </a:extLst>
          </p:cNvPr>
          <p:cNvSpPr txBox="1">
            <a:spLocks noChangeArrowheads="1"/>
          </p:cNvSpPr>
          <p:nvPr/>
        </p:nvSpPr>
        <p:spPr>
          <a:xfrm>
            <a:off x="8129334" y="5839577"/>
            <a:ext cx="1427351" cy="505610"/>
          </a:xfrm>
          <a:prstGeom prst="rect">
            <a:avLst/>
          </a:prstGeom>
          <a:solidFill>
            <a:srgbClr val="F2FF75"/>
          </a:solidFill>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342991">
              <a:lnSpc>
                <a:spcPct val="110000"/>
              </a:lnSpc>
              <a:buNone/>
              <a:defRPr/>
            </a:pPr>
            <a:r>
              <a:rPr lang="en-US" sz="1200" dirty="0">
                <a:solidFill>
                  <a:srgbClr val="7030A0"/>
                </a:solidFill>
                <a:latin typeface="Arial"/>
                <a:cs typeface="Arial"/>
              </a:rPr>
              <a:t>Stephen Brooks</a:t>
            </a:r>
          </a:p>
          <a:p>
            <a:pPr marL="0" indent="0" algn="ctr" defTabSz="342991">
              <a:lnSpc>
                <a:spcPct val="110000"/>
              </a:lnSpc>
              <a:buNone/>
              <a:defRPr/>
            </a:pPr>
            <a:r>
              <a:rPr lang="en-US" sz="1200" dirty="0">
                <a:solidFill>
                  <a:srgbClr val="7030A0"/>
                </a:solidFill>
                <a:latin typeface="Arial"/>
                <a:cs typeface="Arial"/>
              </a:rPr>
              <a:t>BNL</a:t>
            </a:r>
          </a:p>
        </p:txBody>
      </p:sp>
    </p:spTree>
    <p:extLst>
      <p:ext uri="{BB962C8B-B14F-4D97-AF65-F5344CB8AC3E}">
        <p14:creationId xmlns:p14="http://schemas.microsoft.com/office/powerpoint/2010/main" val="23211129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normAutofit/>
          </a:bodyPr>
          <a:lstStyle/>
          <a:p>
            <a:r>
              <a:rPr lang="en-US" dirty="0"/>
              <a:t>HALHF upgrade to ~</a:t>
            </a:r>
            <a:r>
              <a:rPr lang="en-US" dirty="0" err="1"/>
              <a:t>TeV</a:t>
            </a:r>
            <a:r>
              <a:rPr lang="en-US" dirty="0"/>
              <a:t> and multi-</a:t>
            </a:r>
            <a:r>
              <a:rPr lang="en-US" dirty="0" err="1"/>
              <a:t>TeV</a:t>
            </a:r>
            <a:r>
              <a:rPr lang="en-US" dirty="0"/>
              <a:t> – looking around and brainstorming</a:t>
            </a:r>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6</a:t>
            </a:fld>
            <a:endParaRPr lang="en-US" dirty="0"/>
          </a:p>
        </p:txBody>
      </p:sp>
      <p:pic>
        <p:nvPicPr>
          <p:cNvPr id="6" name="Picture 5">
            <a:extLst>
              <a:ext uri="{FF2B5EF4-FFF2-40B4-BE49-F238E27FC236}">
                <a16:creationId xmlns:a16="http://schemas.microsoft.com/office/drawing/2014/main" id="{1C2358EA-FEAF-AA4B-A271-0AB2826BCAEE}"/>
              </a:ext>
            </a:extLst>
          </p:cNvPr>
          <p:cNvPicPr>
            <a:picLocks noChangeAspect="1"/>
          </p:cNvPicPr>
          <p:nvPr/>
        </p:nvPicPr>
        <p:blipFill>
          <a:blip r:embed="rId2"/>
          <a:stretch>
            <a:fillRect/>
          </a:stretch>
        </p:blipFill>
        <p:spPr>
          <a:xfrm>
            <a:off x="198876" y="3849148"/>
            <a:ext cx="11697731" cy="2100051"/>
          </a:xfrm>
          <a:prstGeom prst="rect">
            <a:avLst/>
          </a:prstGeom>
        </p:spPr>
      </p:pic>
      <p:sp>
        <p:nvSpPr>
          <p:cNvPr id="7" name="TextBox 6">
            <a:extLst>
              <a:ext uri="{FF2B5EF4-FFF2-40B4-BE49-F238E27FC236}">
                <a16:creationId xmlns:a16="http://schemas.microsoft.com/office/drawing/2014/main" id="{9F5178F6-65A8-7144-94E5-28D3A409D115}"/>
              </a:ext>
            </a:extLst>
          </p:cNvPr>
          <p:cNvSpPr txBox="1"/>
          <p:nvPr/>
        </p:nvSpPr>
        <p:spPr>
          <a:xfrm>
            <a:off x="411892" y="1546857"/>
            <a:ext cx="6293840" cy="1569660"/>
          </a:xfrm>
          <a:prstGeom prst="rect">
            <a:avLst/>
          </a:prstGeom>
          <a:noFill/>
        </p:spPr>
        <p:txBody>
          <a:bodyPr wrap="square" rtlCol="0">
            <a:spAutoFit/>
          </a:bodyPr>
          <a:lstStyle/>
          <a:p>
            <a:r>
              <a:rPr lang="en-US" sz="2400" dirty="0" err="1"/>
              <a:t>SuperKEKB</a:t>
            </a:r>
            <a:r>
              <a:rPr lang="en-US" sz="2400" dirty="0"/>
              <a:t> installed </a:t>
            </a:r>
            <a:r>
              <a:rPr lang="en-US" sz="2400" u="sng" dirty="0"/>
              <a:t>transverse nonlinear</a:t>
            </a:r>
            <a:r>
              <a:rPr lang="en-US" sz="2400" dirty="0"/>
              <a:t> collimation system, Makoto </a:t>
            </a:r>
            <a:r>
              <a:rPr lang="en-US" sz="2400" dirty="0" err="1"/>
              <a:t>Tobiyama</a:t>
            </a:r>
            <a:r>
              <a:rPr lang="en-US" sz="2400" dirty="0"/>
              <a:t>, IPAC24</a:t>
            </a:r>
          </a:p>
          <a:p>
            <a:endParaRPr lang="en-US" sz="2400" dirty="0"/>
          </a:p>
          <a:p>
            <a:r>
              <a:rPr lang="en-US" sz="2400" dirty="0"/>
              <a:t>But for our case we need energy collimation…</a:t>
            </a:r>
          </a:p>
        </p:txBody>
      </p:sp>
      <p:pic>
        <p:nvPicPr>
          <p:cNvPr id="8" name="Picture 7">
            <a:extLst>
              <a:ext uri="{FF2B5EF4-FFF2-40B4-BE49-F238E27FC236}">
                <a16:creationId xmlns:a16="http://schemas.microsoft.com/office/drawing/2014/main" id="{F3861C28-1316-064C-B811-5B4A6614F382}"/>
              </a:ext>
            </a:extLst>
          </p:cNvPr>
          <p:cNvPicPr>
            <a:picLocks noChangeAspect="1"/>
          </p:cNvPicPr>
          <p:nvPr/>
        </p:nvPicPr>
        <p:blipFill>
          <a:blip r:embed="rId3"/>
          <a:stretch>
            <a:fillRect/>
          </a:stretch>
        </p:blipFill>
        <p:spPr>
          <a:xfrm>
            <a:off x="7980447" y="1341584"/>
            <a:ext cx="3179511" cy="2429290"/>
          </a:xfrm>
          <a:prstGeom prst="rect">
            <a:avLst/>
          </a:prstGeom>
        </p:spPr>
      </p:pic>
    </p:spTree>
    <p:extLst>
      <p:ext uri="{BB962C8B-B14F-4D97-AF65-F5344CB8AC3E}">
        <p14:creationId xmlns:p14="http://schemas.microsoft.com/office/powerpoint/2010/main" val="1714226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normAutofit/>
          </a:bodyPr>
          <a:lstStyle/>
          <a:p>
            <a:r>
              <a:rPr lang="en-US" dirty="0"/>
              <a:t>HALHF upgrade to ~</a:t>
            </a:r>
            <a:r>
              <a:rPr lang="en-US" dirty="0" err="1"/>
              <a:t>TeV</a:t>
            </a:r>
            <a:r>
              <a:rPr lang="en-US" dirty="0"/>
              <a:t> and multi-</a:t>
            </a:r>
            <a:r>
              <a:rPr lang="en-US" dirty="0" err="1"/>
              <a:t>TeV</a:t>
            </a:r>
            <a:r>
              <a:rPr lang="en-US" dirty="0"/>
              <a:t> – looking around and brainstorming</a:t>
            </a:r>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7</a:t>
            </a:fld>
            <a:endParaRPr lang="en-US" dirty="0"/>
          </a:p>
        </p:txBody>
      </p:sp>
      <p:pic>
        <p:nvPicPr>
          <p:cNvPr id="9" name="Picture 8">
            <a:extLst>
              <a:ext uri="{FF2B5EF4-FFF2-40B4-BE49-F238E27FC236}">
                <a16:creationId xmlns:a16="http://schemas.microsoft.com/office/drawing/2014/main" id="{E037A10A-6A88-FC45-8DDC-43166A824DF1}"/>
              </a:ext>
            </a:extLst>
          </p:cNvPr>
          <p:cNvPicPr>
            <a:picLocks noChangeAspect="1"/>
          </p:cNvPicPr>
          <p:nvPr/>
        </p:nvPicPr>
        <p:blipFill>
          <a:blip r:embed="rId2"/>
          <a:stretch>
            <a:fillRect/>
          </a:stretch>
        </p:blipFill>
        <p:spPr>
          <a:xfrm>
            <a:off x="20720" y="861677"/>
            <a:ext cx="4887678" cy="3006663"/>
          </a:xfrm>
          <a:prstGeom prst="rect">
            <a:avLst/>
          </a:prstGeom>
        </p:spPr>
      </p:pic>
      <p:cxnSp>
        <p:nvCxnSpPr>
          <p:cNvPr id="10" name="Straight Arrow Connector 9">
            <a:extLst>
              <a:ext uri="{FF2B5EF4-FFF2-40B4-BE49-F238E27FC236}">
                <a16:creationId xmlns:a16="http://schemas.microsoft.com/office/drawing/2014/main" id="{74857D81-EDB8-F147-8F08-36A10E465EDD}"/>
              </a:ext>
            </a:extLst>
          </p:cNvPr>
          <p:cNvCxnSpPr/>
          <p:nvPr/>
        </p:nvCxnSpPr>
        <p:spPr bwMode="auto">
          <a:xfrm>
            <a:off x="1960972" y="1644887"/>
            <a:ext cx="720080" cy="576064"/>
          </a:xfrm>
          <a:prstGeom prst="straightConnector1">
            <a:avLst/>
          </a:prstGeom>
          <a:solidFill>
            <a:schemeClr val="accent1"/>
          </a:solidFill>
          <a:ln w="44450" cap="flat" cmpd="sng" algn="ctr">
            <a:solidFill>
              <a:srgbClr val="0000FF"/>
            </a:solidFill>
            <a:prstDash val="solid"/>
            <a:round/>
            <a:headEnd type="none" w="med" len="med"/>
            <a:tailEnd type="arrow"/>
          </a:ln>
          <a:effectLst/>
        </p:spPr>
      </p:cxnSp>
      <p:sp>
        <p:nvSpPr>
          <p:cNvPr id="11" name="TextBox 10">
            <a:extLst>
              <a:ext uri="{FF2B5EF4-FFF2-40B4-BE49-F238E27FC236}">
                <a16:creationId xmlns:a16="http://schemas.microsoft.com/office/drawing/2014/main" id="{76190B76-55A3-DD4D-BE4B-C550089030DB}"/>
              </a:ext>
            </a:extLst>
          </p:cNvPr>
          <p:cNvSpPr txBox="1"/>
          <p:nvPr/>
        </p:nvSpPr>
        <p:spPr>
          <a:xfrm>
            <a:off x="944966" y="1282127"/>
            <a:ext cx="1205396" cy="646331"/>
          </a:xfrm>
          <a:prstGeom prst="rect">
            <a:avLst/>
          </a:prstGeom>
          <a:noFill/>
        </p:spPr>
        <p:txBody>
          <a:bodyPr wrap="square" rtlCol="0">
            <a:spAutoFit/>
          </a:bodyPr>
          <a:lstStyle/>
          <a:p>
            <a:pPr algn="ctr"/>
            <a:r>
              <a:rPr lang="en-US" sz="1800" b="1" dirty="0">
                <a:solidFill>
                  <a:srgbClr val="0000FF"/>
                </a:solidFill>
                <a:latin typeface="+mn-lt"/>
              </a:rPr>
              <a:t>Stored beam</a:t>
            </a:r>
          </a:p>
        </p:txBody>
      </p:sp>
      <p:sp>
        <p:nvSpPr>
          <p:cNvPr id="12" name="TextBox 11">
            <a:extLst>
              <a:ext uri="{FF2B5EF4-FFF2-40B4-BE49-F238E27FC236}">
                <a16:creationId xmlns:a16="http://schemas.microsoft.com/office/drawing/2014/main" id="{F69608EB-32C2-5244-817A-6267C502BCF9}"/>
              </a:ext>
            </a:extLst>
          </p:cNvPr>
          <p:cNvSpPr txBox="1"/>
          <p:nvPr/>
        </p:nvSpPr>
        <p:spPr>
          <a:xfrm>
            <a:off x="3050954" y="2356089"/>
            <a:ext cx="1205396" cy="646331"/>
          </a:xfrm>
          <a:prstGeom prst="rect">
            <a:avLst/>
          </a:prstGeom>
          <a:noFill/>
        </p:spPr>
        <p:txBody>
          <a:bodyPr wrap="square" rtlCol="0">
            <a:spAutoFit/>
          </a:bodyPr>
          <a:lstStyle/>
          <a:p>
            <a:pPr algn="ctr"/>
            <a:r>
              <a:rPr lang="en-US" sz="1800" b="1" dirty="0">
                <a:solidFill>
                  <a:srgbClr val="FF0000"/>
                </a:solidFill>
                <a:latin typeface="+mn-lt"/>
              </a:rPr>
              <a:t>Injected beam</a:t>
            </a:r>
          </a:p>
        </p:txBody>
      </p:sp>
      <p:cxnSp>
        <p:nvCxnSpPr>
          <p:cNvPr id="13" name="Straight Arrow Connector 12">
            <a:extLst>
              <a:ext uri="{FF2B5EF4-FFF2-40B4-BE49-F238E27FC236}">
                <a16:creationId xmlns:a16="http://schemas.microsoft.com/office/drawing/2014/main" id="{2458F02A-141C-B249-9C79-3F4AEC7AA05D}"/>
              </a:ext>
            </a:extLst>
          </p:cNvPr>
          <p:cNvCxnSpPr/>
          <p:nvPr/>
        </p:nvCxnSpPr>
        <p:spPr bwMode="auto">
          <a:xfrm flipH="1" flipV="1">
            <a:off x="3347864" y="1149709"/>
            <a:ext cx="216025" cy="1210798"/>
          </a:xfrm>
          <a:prstGeom prst="straightConnector1">
            <a:avLst/>
          </a:prstGeom>
          <a:solidFill>
            <a:schemeClr val="accent1"/>
          </a:solidFill>
          <a:ln w="44450" cap="flat" cmpd="sng" algn="ctr">
            <a:solidFill>
              <a:srgbClr val="FF0000"/>
            </a:solidFill>
            <a:prstDash val="solid"/>
            <a:round/>
            <a:headEnd type="none" w="med" len="med"/>
            <a:tailEnd type="arrow"/>
          </a:ln>
          <a:effectLst/>
        </p:spPr>
      </p:cxnSp>
      <p:pic>
        <p:nvPicPr>
          <p:cNvPr id="14" name="Picture 13">
            <a:extLst>
              <a:ext uri="{FF2B5EF4-FFF2-40B4-BE49-F238E27FC236}">
                <a16:creationId xmlns:a16="http://schemas.microsoft.com/office/drawing/2014/main" id="{96579760-398F-2641-9C38-AA29789F4241}"/>
              </a:ext>
            </a:extLst>
          </p:cNvPr>
          <p:cNvPicPr>
            <a:picLocks noChangeAspect="1"/>
          </p:cNvPicPr>
          <p:nvPr/>
        </p:nvPicPr>
        <p:blipFill>
          <a:blip r:embed="rId3"/>
          <a:stretch>
            <a:fillRect/>
          </a:stretch>
        </p:blipFill>
        <p:spPr>
          <a:xfrm>
            <a:off x="603068" y="3967952"/>
            <a:ext cx="4155967" cy="2500270"/>
          </a:xfrm>
          <a:prstGeom prst="rect">
            <a:avLst/>
          </a:prstGeom>
        </p:spPr>
      </p:pic>
      <p:sp>
        <p:nvSpPr>
          <p:cNvPr id="17" name="TextBox 16">
            <a:extLst>
              <a:ext uri="{FF2B5EF4-FFF2-40B4-BE49-F238E27FC236}">
                <a16:creationId xmlns:a16="http://schemas.microsoft.com/office/drawing/2014/main" id="{3ECB5CA2-4C4D-CF48-998E-6E8BBB646380}"/>
              </a:ext>
            </a:extLst>
          </p:cNvPr>
          <p:cNvSpPr txBox="1"/>
          <p:nvPr/>
        </p:nvSpPr>
        <p:spPr>
          <a:xfrm>
            <a:off x="5428575" y="861677"/>
            <a:ext cx="6630551" cy="3046988"/>
          </a:xfrm>
          <a:prstGeom prst="rect">
            <a:avLst/>
          </a:prstGeom>
          <a:noFill/>
        </p:spPr>
        <p:txBody>
          <a:bodyPr wrap="square" rtlCol="0">
            <a:spAutoFit/>
          </a:bodyPr>
          <a:lstStyle/>
          <a:p>
            <a:pPr fontAlgn="base">
              <a:spcBef>
                <a:spcPct val="0"/>
              </a:spcBef>
              <a:spcAft>
                <a:spcPct val="0"/>
              </a:spcAft>
            </a:pPr>
            <a:r>
              <a:rPr lang="en-US" sz="2400" dirty="0">
                <a:solidFill>
                  <a:srgbClr val="0000FF"/>
                </a:solidFill>
                <a:latin typeface="Arial"/>
                <a:ea typeface="ＭＳ Ｐゴシック" pitchFamily="34" charset="-128"/>
              </a:rPr>
              <a:t>Non-linear kicker for light sources: </a:t>
            </a: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Inner and outer wires create 0-field region</a:t>
            </a: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Circulating beam see zero field</a:t>
            </a: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Injected beam see max field</a:t>
            </a:r>
          </a:p>
          <a:p>
            <a:pPr marL="342900" indent="-342900" fontAlgn="base">
              <a:spcBef>
                <a:spcPct val="0"/>
              </a:spcBef>
              <a:spcAft>
                <a:spcPct val="0"/>
              </a:spcAft>
              <a:buFont typeface="Arial" panose="020B0604020202020204" pitchFamily="34" charset="0"/>
              <a:buChar char="•"/>
            </a:pPr>
            <a:endParaRPr lang="en-US" sz="2400" dirty="0">
              <a:solidFill>
                <a:srgbClr val="0000FF"/>
              </a:solidFill>
              <a:latin typeface="Arial"/>
              <a:ea typeface="ＭＳ Ｐゴシック" pitchFamily="34" charset="-128"/>
            </a:endParaRP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Stronger focusing optics is possible</a:t>
            </a:r>
          </a:p>
          <a:p>
            <a:pPr fontAlgn="base">
              <a:spcBef>
                <a:spcPct val="0"/>
              </a:spcBef>
              <a:spcAft>
                <a:spcPct val="0"/>
              </a:spcAft>
            </a:pPr>
            <a:br>
              <a:rPr lang="en-US" sz="2400" dirty="0">
                <a:solidFill>
                  <a:srgbClr val="0000FF"/>
                </a:solidFill>
                <a:latin typeface="Arial"/>
                <a:ea typeface="ＭＳ Ｐゴシック" pitchFamily="34" charset="-128"/>
                <a:sym typeface="Wingdings" panose="05000000000000000000" pitchFamily="2" charset="2"/>
              </a:rPr>
            </a:br>
            <a:endParaRPr lang="en-US" sz="2400" dirty="0">
              <a:solidFill>
                <a:srgbClr val="0000FF"/>
              </a:solidFill>
              <a:latin typeface="Arial"/>
              <a:ea typeface="ＭＳ Ｐゴシック" pitchFamily="34" charset="-128"/>
            </a:endParaRPr>
          </a:p>
        </p:txBody>
      </p:sp>
      <p:sp>
        <p:nvSpPr>
          <p:cNvPr id="18" name="Rectangle 17">
            <a:extLst>
              <a:ext uri="{FF2B5EF4-FFF2-40B4-BE49-F238E27FC236}">
                <a16:creationId xmlns:a16="http://schemas.microsoft.com/office/drawing/2014/main" id="{3A2D10DE-F1DB-BC4A-A78D-3A9EB64AC232}"/>
              </a:ext>
            </a:extLst>
          </p:cNvPr>
          <p:cNvSpPr/>
          <p:nvPr/>
        </p:nvSpPr>
        <p:spPr>
          <a:xfrm>
            <a:off x="5637308" y="5308153"/>
            <a:ext cx="6554692" cy="646331"/>
          </a:xfrm>
          <a:prstGeom prst="rect">
            <a:avLst/>
          </a:prstGeom>
        </p:spPr>
        <p:txBody>
          <a:bodyPr wrap="square">
            <a:spAutoFit/>
          </a:bodyPr>
          <a:lstStyle/>
          <a:p>
            <a:pPr fontAlgn="base">
              <a:spcBef>
                <a:spcPct val="0"/>
              </a:spcBef>
              <a:spcAft>
                <a:spcPct val="0"/>
              </a:spcAft>
            </a:pPr>
            <a:r>
              <a:rPr lang="en-US" dirty="0">
                <a:solidFill>
                  <a:srgbClr val="000000"/>
                </a:solidFill>
                <a:latin typeface="Times New Roman" pitchFamily="18" charset="0"/>
                <a:ea typeface="ＭＳ Ｐゴシック" pitchFamily="34" charset="-128"/>
              </a:rPr>
              <a:t>Atkinson, IPAC2011, BESSY II  </a:t>
            </a:r>
            <a:r>
              <a:rPr lang="en-US" dirty="0">
                <a:solidFill>
                  <a:srgbClr val="000000"/>
                </a:solidFill>
                <a:latin typeface="Times New Roman" pitchFamily="18" charset="0"/>
                <a:ea typeface="ＭＳ Ｐゴシック" pitchFamily="34" charset="-128"/>
                <a:hlinkClick r:id="rId4"/>
              </a:rPr>
              <a:t>https://accelconf.web.cern.ch/IPAC2011/papers/thpo024.pdf</a:t>
            </a:r>
            <a:r>
              <a:rPr lang="en-US" dirty="0">
                <a:solidFill>
                  <a:srgbClr val="000000"/>
                </a:solidFill>
                <a:latin typeface="Times New Roman" pitchFamily="18" charset="0"/>
                <a:ea typeface="ＭＳ Ｐゴシック" pitchFamily="34" charset="-128"/>
              </a:rPr>
              <a:t> </a:t>
            </a:r>
          </a:p>
        </p:txBody>
      </p:sp>
    </p:spTree>
    <p:extLst>
      <p:ext uri="{BB962C8B-B14F-4D97-AF65-F5344CB8AC3E}">
        <p14:creationId xmlns:p14="http://schemas.microsoft.com/office/powerpoint/2010/main" val="7203738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normAutofit/>
          </a:bodyPr>
          <a:lstStyle/>
          <a:p>
            <a:r>
              <a:rPr lang="en-US" dirty="0"/>
              <a:t>HALHF upgrade to ~</a:t>
            </a:r>
            <a:r>
              <a:rPr lang="en-US" dirty="0" err="1"/>
              <a:t>TeV</a:t>
            </a:r>
            <a:r>
              <a:rPr lang="en-US" dirty="0"/>
              <a:t> and multi-</a:t>
            </a:r>
            <a:r>
              <a:rPr lang="en-US" dirty="0" err="1"/>
              <a:t>TeV</a:t>
            </a:r>
            <a:r>
              <a:rPr lang="en-US" dirty="0"/>
              <a:t> – looking around and brainstorming</a:t>
            </a:r>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8</a:t>
            </a:fld>
            <a:endParaRPr lang="en-US" dirty="0"/>
          </a:p>
        </p:txBody>
      </p:sp>
      <p:pic>
        <p:nvPicPr>
          <p:cNvPr id="25" name="Picture 24">
            <a:extLst>
              <a:ext uri="{FF2B5EF4-FFF2-40B4-BE49-F238E27FC236}">
                <a16:creationId xmlns:a16="http://schemas.microsoft.com/office/drawing/2014/main" id="{C7A348BA-8706-ED45-97C7-9B1FC31BB09D}"/>
              </a:ext>
            </a:extLst>
          </p:cNvPr>
          <p:cNvPicPr>
            <a:picLocks noChangeAspect="1"/>
          </p:cNvPicPr>
          <p:nvPr/>
        </p:nvPicPr>
        <p:blipFill>
          <a:blip r:embed="rId2"/>
          <a:stretch>
            <a:fillRect/>
          </a:stretch>
        </p:blipFill>
        <p:spPr>
          <a:xfrm>
            <a:off x="278374" y="877454"/>
            <a:ext cx="4871419" cy="3528392"/>
          </a:xfrm>
          <a:prstGeom prst="rect">
            <a:avLst/>
          </a:prstGeom>
        </p:spPr>
      </p:pic>
      <p:sp>
        <p:nvSpPr>
          <p:cNvPr id="26" name="TextBox 25">
            <a:extLst>
              <a:ext uri="{FF2B5EF4-FFF2-40B4-BE49-F238E27FC236}">
                <a16:creationId xmlns:a16="http://schemas.microsoft.com/office/drawing/2014/main" id="{346A95AE-160B-DA44-BF3E-E96B330AEF3F}"/>
              </a:ext>
            </a:extLst>
          </p:cNvPr>
          <p:cNvSpPr txBox="1"/>
          <p:nvPr/>
        </p:nvSpPr>
        <p:spPr>
          <a:xfrm>
            <a:off x="5727959" y="872691"/>
            <a:ext cx="6333641" cy="3046988"/>
          </a:xfrm>
          <a:prstGeom prst="rect">
            <a:avLst/>
          </a:prstGeom>
          <a:noFill/>
        </p:spPr>
        <p:txBody>
          <a:bodyPr wrap="square" rtlCol="0">
            <a:spAutoFit/>
          </a:bodyPr>
          <a:lstStyle/>
          <a:p>
            <a:pPr fontAlgn="base">
              <a:spcBef>
                <a:spcPct val="0"/>
              </a:spcBef>
              <a:spcAft>
                <a:spcPct val="0"/>
              </a:spcAft>
            </a:pPr>
            <a:r>
              <a:rPr lang="en-US" sz="2400" dirty="0">
                <a:solidFill>
                  <a:srgbClr val="0000FF"/>
                </a:solidFill>
                <a:latin typeface="Arial"/>
                <a:ea typeface="ＭＳ Ｐゴシック" pitchFamily="34" charset="-128"/>
              </a:rPr>
              <a:t>Non-linear kicker for light sources: </a:t>
            </a:r>
          </a:p>
          <a:p>
            <a:pPr marL="342900" indent="-342900" fontAlgn="base">
              <a:spcBef>
                <a:spcPct val="0"/>
              </a:spcBef>
              <a:spcAft>
                <a:spcPct val="0"/>
              </a:spcAft>
              <a:buFont typeface="Arial" panose="020B0604020202020204" pitchFamily="34" charset="0"/>
              <a:buChar char="•"/>
            </a:pPr>
            <a:r>
              <a:rPr lang="en-US" sz="2400" dirty="0" err="1">
                <a:solidFill>
                  <a:srgbClr val="0000FF"/>
                </a:solidFill>
                <a:latin typeface="Arial"/>
                <a:ea typeface="ＭＳ Ｐゴシック" pitchFamily="34" charset="-128"/>
              </a:rPr>
              <a:t>Octupole</a:t>
            </a:r>
            <a:r>
              <a:rPr lang="en-US" sz="2400" dirty="0">
                <a:solidFill>
                  <a:srgbClr val="0000FF"/>
                </a:solidFill>
                <a:latin typeface="Arial"/>
                <a:ea typeface="ＭＳ Ｐゴシック" pitchFamily="34" charset="-128"/>
              </a:rPr>
              <a:t> ferrite core kicker</a:t>
            </a: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Circulating beam see zero field</a:t>
            </a: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Injected beam see max field</a:t>
            </a:r>
          </a:p>
          <a:p>
            <a:pPr marL="342900" indent="-342900" fontAlgn="base">
              <a:spcBef>
                <a:spcPct val="0"/>
              </a:spcBef>
              <a:spcAft>
                <a:spcPct val="0"/>
              </a:spcAft>
              <a:buFont typeface="Arial" panose="020B0604020202020204" pitchFamily="34" charset="0"/>
              <a:buChar char="•"/>
            </a:pPr>
            <a:endParaRPr lang="en-US" sz="2400" dirty="0">
              <a:solidFill>
                <a:srgbClr val="0000FF"/>
              </a:solidFill>
              <a:latin typeface="Arial"/>
              <a:ea typeface="ＭＳ Ｐゴシック" pitchFamily="34" charset="-128"/>
            </a:endParaRPr>
          </a:p>
          <a:p>
            <a:pPr marL="342900" indent="-342900" fontAlgn="base">
              <a:spcBef>
                <a:spcPct val="0"/>
              </a:spcBef>
              <a:spcAft>
                <a:spcPct val="0"/>
              </a:spcAft>
              <a:buFont typeface="Arial" panose="020B0604020202020204" pitchFamily="34" charset="0"/>
              <a:buChar char="•"/>
            </a:pPr>
            <a:r>
              <a:rPr lang="en-US" sz="2400" dirty="0">
                <a:solidFill>
                  <a:srgbClr val="0000FF"/>
                </a:solidFill>
                <a:latin typeface="Arial"/>
                <a:ea typeface="ＭＳ Ｐゴシック" pitchFamily="34" charset="-128"/>
              </a:rPr>
              <a:t>Stronger focusing optics is possible</a:t>
            </a:r>
          </a:p>
          <a:p>
            <a:pPr fontAlgn="base">
              <a:spcBef>
                <a:spcPct val="0"/>
              </a:spcBef>
              <a:spcAft>
                <a:spcPct val="0"/>
              </a:spcAft>
            </a:pPr>
            <a:br>
              <a:rPr lang="en-US" sz="2400" dirty="0">
                <a:solidFill>
                  <a:srgbClr val="0000FF"/>
                </a:solidFill>
                <a:latin typeface="Arial"/>
                <a:ea typeface="ＭＳ Ｐゴシック" pitchFamily="34" charset="-128"/>
                <a:sym typeface="Wingdings" panose="05000000000000000000" pitchFamily="2" charset="2"/>
              </a:rPr>
            </a:br>
            <a:endParaRPr lang="en-US" sz="2400" dirty="0">
              <a:solidFill>
                <a:srgbClr val="0000FF"/>
              </a:solidFill>
              <a:latin typeface="Arial"/>
              <a:ea typeface="ＭＳ Ｐゴシック" pitchFamily="34" charset="-128"/>
            </a:endParaRPr>
          </a:p>
        </p:txBody>
      </p:sp>
      <p:sp>
        <p:nvSpPr>
          <p:cNvPr id="27" name="Rectangle 26">
            <a:extLst>
              <a:ext uri="{FF2B5EF4-FFF2-40B4-BE49-F238E27FC236}">
                <a16:creationId xmlns:a16="http://schemas.microsoft.com/office/drawing/2014/main" id="{4E67EFE7-5F53-4140-A021-82D614C0DC1D}"/>
              </a:ext>
            </a:extLst>
          </p:cNvPr>
          <p:cNvSpPr/>
          <p:nvPr/>
        </p:nvSpPr>
        <p:spPr>
          <a:xfrm>
            <a:off x="167680" y="5728366"/>
            <a:ext cx="6587994" cy="646331"/>
          </a:xfrm>
          <a:prstGeom prst="rect">
            <a:avLst/>
          </a:prstGeom>
        </p:spPr>
        <p:txBody>
          <a:bodyPr wrap="square">
            <a:spAutoFit/>
          </a:bodyPr>
          <a:lstStyle/>
          <a:p>
            <a:pPr fontAlgn="base">
              <a:spcBef>
                <a:spcPct val="0"/>
              </a:spcBef>
              <a:spcAft>
                <a:spcPct val="0"/>
              </a:spcAft>
            </a:pPr>
            <a:r>
              <a:rPr lang="en-US" dirty="0">
                <a:solidFill>
                  <a:srgbClr val="000000"/>
                </a:solidFill>
                <a:latin typeface="Times New Roman" pitchFamily="18" charset="0"/>
                <a:ea typeface="ＭＳ Ｐゴシック" pitchFamily="34" charset="-128"/>
              </a:rPr>
              <a:t>S White, IPAC2019, ESRF-EBS </a:t>
            </a:r>
            <a:r>
              <a:rPr lang="en-US" dirty="0">
                <a:solidFill>
                  <a:srgbClr val="000000"/>
                </a:solidFill>
                <a:latin typeface="Times New Roman" pitchFamily="18" charset="0"/>
                <a:ea typeface="ＭＳ Ｐゴシック" pitchFamily="34" charset="-128"/>
                <a:hlinkClick r:id="rId3"/>
              </a:rPr>
              <a:t>https://accelconf.web.cern.ch/ipac2019/papers/mopgw008.pdf</a:t>
            </a:r>
            <a:endParaRPr lang="en-US" dirty="0">
              <a:solidFill>
                <a:srgbClr val="000000"/>
              </a:solidFill>
              <a:latin typeface="Times New Roman" pitchFamily="18" charset="0"/>
              <a:ea typeface="ＭＳ Ｐゴシック" pitchFamily="34" charset="-128"/>
            </a:endParaRPr>
          </a:p>
        </p:txBody>
      </p:sp>
      <p:cxnSp>
        <p:nvCxnSpPr>
          <p:cNvPr id="28" name="Straight Arrow Connector 27">
            <a:extLst>
              <a:ext uri="{FF2B5EF4-FFF2-40B4-BE49-F238E27FC236}">
                <a16:creationId xmlns:a16="http://schemas.microsoft.com/office/drawing/2014/main" id="{3D8C96C3-C36B-F341-B103-D6A44307828F}"/>
              </a:ext>
            </a:extLst>
          </p:cNvPr>
          <p:cNvCxnSpPr/>
          <p:nvPr/>
        </p:nvCxnSpPr>
        <p:spPr bwMode="auto">
          <a:xfrm>
            <a:off x="2509418" y="1845318"/>
            <a:ext cx="720080" cy="576064"/>
          </a:xfrm>
          <a:prstGeom prst="straightConnector1">
            <a:avLst/>
          </a:prstGeom>
          <a:solidFill>
            <a:srgbClr val="00CC99"/>
          </a:solidFill>
          <a:ln w="44450" cap="flat" cmpd="sng" algn="ctr">
            <a:solidFill>
              <a:srgbClr val="0000FF"/>
            </a:solidFill>
            <a:prstDash val="solid"/>
            <a:round/>
            <a:headEnd type="none" w="med" len="med"/>
            <a:tailEnd type="arrow"/>
          </a:ln>
          <a:effectLst/>
        </p:spPr>
      </p:cxnSp>
      <p:sp>
        <p:nvSpPr>
          <p:cNvPr id="29" name="TextBox 28">
            <a:extLst>
              <a:ext uri="{FF2B5EF4-FFF2-40B4-BE49-F238E27FC236}">
                <a16:creationId xmlns:a16="http://schemas.microsoft.com/office/drawing/2014/main" id="{DE08B806-5C6C-9E4D-8BD4-3D9C5BF5F781}"/>
              </a:ext>
            </a:extLst>
          </p:cNvPr>
          <p:cNvSpPr txBox="1"/>
          <p:nvPr/>
        </p:nvSpPr>
        <p:spPr>
          <a:xfrm>
            <a:off x="1553081" y="1216743"/>
            <a:ext cx="1205396" cy="646331"/>
          </a:xfrm>
          <a:prstGeom prst="rect">
            <a:avLst/>
          </a:prstGeom>
          <a:noFill/>
        </p:spPr>
        <p:txBody>
          <a:bodyPr wrap="square" rtlCol="0">
            <a:spAutoFit/>
          </a:bodyPr>
          <a:lstStyle/>
          <a:p>
            <a:pPr algn="ctr" fontAlgn="base">
              <a:spcBef>
                <a:spcPct val="0"/>
              </a:spcBef>
              <a:spcAft>
                <a:spcPct val="0"/>
              </a:spcAft>
            </a:pPr>
            <a:r>
              <a:rPr lang="en-US" b="1" dirty="0">
                <a:solidFill>
                  <a:srgbClr val="0000FF"/>
                </a:solidFill>
                <a:latin typeface="Arial"/>
                <a:ea typeface="ＭＳ Ｐゴシック" pitchFamily="34" charset="-128"/>
              </a:rPr>
              <a:t>Stored beam</a:t>
            </a:r>
          </a:p>
        </p:txBody>
      </p:sp>
      <p:sp>
        <p:nvSpPr>
          <p:cNvPr id="30" name="TextBox 29">
            <a:extLst>
              <a:ext uri="{FF2B5EF4-FFF2-40B4-BE49-F238E27FC236}">
                <a16:creationId xmlns:a16="http://schemas.microsoft.com/office/drawing/2014/main" id="{0EF3D95D-8FE7-5D46-8807-334004C593B4}"/>
              </a:ext>
            </a:extLst>
          </p:cNvPr>
          <p:cNvSpPr txBox="1"/>
          <p:nvPr/>
        </p:nvSpPr>
        <p:spPr>
          <a:xfrm>
            <a:off x="3672010" y="2456345"/>
            <a:ext cx="1205396" cy="646331"/>
          </a:xfrm>
          <a:prstGeom prst="rect">
            <a:avLst/>
          </a:prstGeom>
          <a:noFill/>
        </p:spPr>
        <p:txBody>
          <a:bodyPr wrap="square" rtlCol="0">
            <a:spAutoFit/>
          </a:bodyPr>
          <a:lstStyle/>
          <a:p>
            <a:pPr algn="ctr" fontAlgn="base">
              <a:spcBef>
                <a:spcPct val="0"/>
              </a:spcBef>
              <a:spcAft>
                <a:spcPct val="0"/>
              </a:spcAft>
            </a:pPr>
            <a:r>
              <a:rPr lang="en-US" b="1" dirty="0">
                <a:solidFill>
                  <a:srgbClr val="FF0000"/>
                </a:solidFill>
                <a:latin typeface="Arial"/>
                <a:ea typeface="ＭＳ Ｐゴシック" pitchFamily="34" charset="-128"/>
              </a:rPr>
              <a:t>Injected beam</a:t>
            </a:r>
          </a:p>
        </p:txBody>
      </p:sp>
      <p:cxnSp>
        <p:nvCxnSpPr>
          <p:cNvPr id="31" name="Straight Arrow Connector 30">
            <a:extLst>
              <a:ext uri="{FF2B5EF4-FFF2-40B4-BE49-F238E27FC236}">
                <a16:creationId xmlns:a16="http://schemas.microsoft.com/office/drawing/2014/main" id="{F1A78C10-68EE-6A40-80BC-71E899179297}"/>
              </a:ext>
            </a:extLst>
          </p:cNvPr>
          <p:cNvCxnSpPr/>
          <p:nvPr/>
        </p:nvCxnSpPr>
        <p:spPr bwMode="auto">
          <a:xfrm flipH="1" flipV="1">
            <a:off x="3807664" y="1412226"/>
            <a:ext cx="253879" cy="1026912"/>
          </a:xfrm>
          <a:prstGeom prst="straightConnector1">
            <a:avLst/>
          </a:prstGeom>
          <a:solidFill>
            <a:srgbClr val="00CC99"/>
          </a:solidFill>
          <a:ln w="44450" cap="flat" cmpd="sng" algn="ctr">
            <a:solidFill>
              <a:srgbClr val="FF0000"/>
            </a:solidFill>
            <a:prstDash val="solid"/>
            <a:round/>
            <a:headEnd type="none" w="med" len="med"/>
            <a:tailEnd type="arrow"/>
          </a:ln>
          <a:effectLst/>
        </p:spPr>
      </p:cxnSp>
      <p:pic>
        <p:nvPicPr>
          <p:cNvPr id="32" name="Picture 31">
            <a:extLst>
              <a:ext uri="{FF2B5EF4-FFF2-40B4-BE49-F238E27FC236}">
                <a16:creationId xmlns:a16="http://schemas.microsoft.com/office/drawing/2014/main" id="{B5BD3A57-D4AA-B74B-8627-AB8B5BBEDDA5}"/>
              </a:ext>
            </a:extLst>
          </p:cNvPr>
          <p:cNvPicPr>
            <a:picLocks noChangeAspect="1"/>
          </p:cNvPicPr>
          <p:nvPr/>
        </p:nvPicPr>
        <p:blipFill>
          <a:blip r:embed="rId4"/>
          <a:stretch>
            <a:fillRect/>
          </a:stretch>
        </p:blipFill>
        <p:spPr>
          <a:xfrm>
            <a:off x="6657393" y="3225729"/>
            <a:ext cx="3425069" cy="3439917"/>
          </a:xfrm>
          <a:prstGeom prst="rect">
            <a:avLst/>
          </a:prstGeom>
        </p:spPr>
      </p:pic>
    </p:spTree>
    <p:extLst>
      <p:ext uri="{BB962C8B-B14F-4D97-AF65-F5344CB8AC3E}">
        <p14:creationId xmlns:p14="http://schemas.microsoft.com/office/powerpoint/2010/main" val="8849191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normAutofit/>
          </a:bodyPr>
          <a:lstStyle/>
          <a:p>
            <a:r>
              <a:rPr lang="en-US" dirty="0"/>
              <a:t>HALHF upgrade to ~</a:t>
            </a:r>
            <a:r>
              <a:rPr lang="en-US" dirty="0" err="1"/>
              <a:t>TeV</a:t>
            </a:r>
            <a:r>
              <a:rPr lang="en-US" dirty="0"/>
              <a:t> and multi-</a:t>
            </a:r>
            <a:r>
              <a:rPr lang="en-US" dirty="0" err="1"/>
              <a:t>TeV</a:t>
            </a:r>
            <a:r>
              <a:rPr lang="en-US" dirty="0"/>
              <a:t> – looking around and brainstorming</a:t>
            </a:r>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9</a:t>
            </a:fld>
            <a:endParaRPr lang="en-US" dirty="0"/>
          </a:p>
        </p:txBody>
      </p:sp>
      <p:grpSp>
        <p:nvGrpSpPr>
          <p:cNvPr id="10" name="Group 9">
            <a:extLst>
              <a:ext uri="{FF2B5EF4-FFF2-40B4-BE49-F238E27FC236}">
                <a16:creationId xmlns:a16="http://schemas.microsoft.com/office/drawing/2014/main" id="{C3DEA2B1-CA84-B947-AFCE-3614EB3952FB}"/>
              </a:ext>
            </a:extLst>
          </p:cNvPr>
          <p:cNvGrpSpPr/>
          <p:nvPr/>
        </p:nvGrpSpPr>
        <p:grpSpPr>
          <a:xfrm>
            <a:off x="106983" y="909803"/>
            <a:ext cx="4945793" cy="3006663"/>
            <a:chOff x="106983" y="909803"/>
            <a:chExt cx="4945793" cy="3006663"/>
          </a:xfrm>
        </p:grpSpPr>
        <p:pic>
          <p:nvPicPr>
            <p:cNvPr id="13" name="Picture 12">
              <a:extLst>
                <a:ext uri="{FF2B5EF4-FFF2-40B4-BE49-F238E27FC236}">
                  <a16:creationId xmlns:a16="http://schemas.microsoft.com/office/drawing/2014/main" id="{9E5741AF-A38F-564C-8CC7-A59843FD40A0}"/>
                </a:ext>
              </a:extLst>
            </p:cNvPr>
            <p:cNvPicPr>
              <a:picLocks noChangeAspect="1"/>
            </p:cNvPicPr>
            <p:nvPr/>
          </p:nvPicPr>
          <p:blipFill rotWithShape="1">
            <a:blip r:embed="rId2"/>
            <a:srcRect l="9669"/>
            <a:stretch/>
          </p:blipFill>
          <p:spPr>
            <a:xfrm>
              <a:off x="637673" y="909803"/>
              <a:ext cx="4415103" cy="3006663"/>
            </a:xfrm>
            <a:prstGeom prst="rect">
              <a:avLst/>
            </a:prstGeom>
          </p:spPr>
        </p:pic>
        <p:cxnSp>
          <p:nvCxnSpPr>
            <p:cNvPr id="14" name="Straight Arrow Connector 13">
              <a:extLst>
                <a:ext uri="{FF2B5EF4-FFF2-40B4-BE49-F238E27FC236}">
                  <a16:creationId xmlns:a16="http://schemas.microsoft.com/office/drawing/2014/main" id="{4C72FBF8-1AE4-4E4F-BF16-A7EA940621CA}"/>
                </a:ext>
              </a:extLst>
            </p:cNvPr>
            <p:cNvCxnSpPr/>
            <p:nvPr/>
          </p:nvCxnSpPr>
          <p:spPr bwMode="auto">
            <a:xfrm>
              <a:off x="2105351" y="1693013"/>
              <a:ext cx="720080" cy="576064"/>
            </a:xfrm>
            <a:prstGeom prst="straightConnector1">
              <a:avLst/>
            </a:prstGeom>
            <a:solidFill>
              <a:schemeClr val="accent1"/>
            </a:solidFill>
            <a:ln w="44450" cap="flat" cmpd="sng" algn="ctr">
              <a:solidFill>
                <a:srgbClr val="0000FF"/>
              </a:solidFill>
              <a:prstDash val="solid"/>
              <a:round/>
              <a:headEnd type="none" w="med" len="med"/>
              <a:tailEnd type="arrow"/>
            </a:ln>
            <a:effectLst/>
          </p:spPr>
        </p:cxnSp>
        <p:sp>
          <p:nvSpPr>
            <p:cNvPr id="15" name="TextBox 14">
              <a:extLst>
                <a:ext uri="{FF2B5EF4-FFF2-40B4-BE49-F238E27FC236}">
                  <a16:creationId xmlns:a16="http://schemas.microsoft.com/office/drawing/2014/main" id="{A5B81692-A374-584D-9373-419DF31409DA}"/>
                </a:ext>
              </a:extLst>
            </p:cNvPr>
            <p:cNvSpPr txBox="1"/>
            <p:nvPr/>
          </p:nvSpPr>
          <p:spPr>
            <a:xfrm>
              <a:off x="1089345" y="1330253"/>
              <a:ext cx="1205396" cy="369332"/>
            </a:xfrm>
            <a:prstGeom prst="rect">
              <a:avLst/>
            </a:prstGeom>
            <a:noFill/>
          </p:spPr>
          <p:txBody>
            <a:bodyPr wrap="square" rtlCol="0">
              <a:spAutoFit/>
            </a:bodyPr>
            <a:lstStyle/>
            <a:p>
              <a:pPr algn="ctr"/>
              <a:r>
                <a:rPr lang="en-US" sz="1800" b="1" dirty="0">
                  <a:solidFill>
                    <a:srgbClr val="0000FF"/>
                  </a:solidFill>
                  <a:latin typeface="+mn-lt"/>
                </a:rPr>
                <a:t>Beam core</a:t>
              </a:r>
            </a:p>
          </p:txBody>
        </p:sp>
        <p:sp>
          <p:nvSpPr>
            <p:cNvPr id="16" name="TextBox 15">
              <a:extLst>
                <a:ext uri="{FF2B5EF4-FFF2-40B4-BE49-F238E27FC236}">
                  <a16:creationId xmlns:a16="http://schemas.microsoft.com/office/drawing/2014/main" id="{BE001C5A-99B4-C445-9DE1-268630171858}"/>
                </a:ext>
              </a:extLst>
            </p:cNvPr>
            <p:cNvSpPr txBox="1"/>
            <p:nvPr/>
          </p:nvSpPr>
          <p:spPr>
            <a:xfrm>
              <a:off x="3195333" y="2523044"/>
              <a:ext cx="1205396" cy="369332"/>
            </a:xfrm>
            <a:prstGeom prst="rect">
              <a:avLst/>
            </a:prstGeom>
            <a:noFill/>
          </p:spPr>
          <p:txBody>
            <a:bodyPr wrap="square" rtlCol="0">
              <a:spAutoFit/>
            </a:bodyPr>
            <a:lstStyle/>
            <a:p>
              <a:pPr algn="ctr"/>
              <a:r>
                <a:rPr lang="en-US" sz="1800" b="1" dirty="0">
                  <a:solidFill>
                    <a:srgbClr val="FF0000"/>
                  </a:solidFill>
                  <a:latin typeface="+mn-lt"/>
                </a:rPr>
                <a:t>Beam tail</a:t>
              </a:r>
            </a:p>
          </p:txBody>
        </p:sp>
        <p:cxnSp>
          <p:nvCxnSpPr>
            <p:cNvPr id="17" name="Straight Arrow Connector 16">
              <a:extLst>
                <a:ext uri="{FF2B5EF4-FFF2-40B4-BE49-F238E27FC236}">
                  <a16:creationId xmlns:a16="http://schemas.microsoft.com/office/drawing/2014/main" id="{0B1E4753-542C-EE4E-8E67-F8A38C777FE0}"/>
                </a:ext>
              </a:extLst>
            </p:cNvPr>
            <p:cNvCxnSpPr>
              <a:cxnSpLocks/>
            </p:cNvCxnSpPr>
            <p:nvPr/>
          </p:nvCxnSpPr>
          <p:spPr bwMode="auto">
            <a:xfrm flipH="1" flipV="1">
              <a:off x="3310747" y="1514919"/>
              <a:ext cx="298727" cy="1008125"/>
            </a:xfrm>
            <a:prstGeom prst="straightConnector1">
              <a:avLst/>
            </a:prstGeom>
            <a:solidFill>
              <a:schemeClr val="accent1"/>
            </a:solidFill>
            <a:ln w="44450" cap="flat" cmpd="sng" algn="ctr">
              <a:solidFill>
                <a:srgbClr val="FF0000"/>
              </a:solidFill>
              <a:prstDash val="solid"/>
              <a:round/>
              <a:headEnd type="none" w="med" len="med"/>
              <a:tailEnd type="arrow"/>
            </a:ln>
            <a:effectLst/>
          </p:spPr>
        </p:cxnSp>
        <p:cxnSp>
          <p:nvCxnSpPr>
            <p:cNvPr id="6" name="Straight Connector 5">
              <a:extLst>
                <a:ext uri="{FF2B5EF4-FFF2-40B4-BE49-F238E27FC236}">
                  <a16:creationId xmlns:a16="http://schemas.microsoft.com/office/drawing/2014/main" id="{B4A8241E-C95C-3446-B5EF-2F7400B651BA}"/>
                </a:ext>
              </a:extLst>
            </p:cNvPr>
            <p:cNvCxnSpPr/>
            <p:nvPr/>
          </p:nvCxnSpPr>
          <p:spPr>
            <a:xfrm>
              <a:off x="637673" y="2341269"/>
              <a:ext cx="4415103"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7F9B0DD-423D-A54A-8A9B-6FCE339D4876}"/>
                </a:ext>
              </a:extLst>
            </p:cNvPr>
            <p:cNvSpPr txBox="1"/>
            <p:nvPr/>
          </p:nvSpPr>
          <p:spPr>
            <a:xfrm>
              <a:off x="106983" y="2160789"/>
              <a:ext cx="542136" cy="369332"/>
            </a:xfrm>
            <a:prstGeom prst="rect">
              <a:avLst/>
            </a:prstGeom>
            <a:noFill/>
          </p:spPr>
          <p:txBody>
            <a:bodyPr wrap="none" rtlCol="0">
              <a:spAutoFit/>
            </a:bodyPr>
            <a:lstStyle/>
            <a:p>
              <a:r>
                <a:rPr lang="en-US" dirty="0">
                  <a:solidFill>
                    <a:srgbClr val="FF0000"/>
                  </a:solidFill>
                </a:rPr>
                <a:t>B=0</a:t>
              </a:r>
            </a:p>
          </p:txBody>
        </p:sp>
      </p:grpSp>
      <p:sp>
        <p:nvSpPr>
          <p:cNvPr id="11" name="TextBox 10">
            <a:extLst>
              <a:ext uri="{FF2B5EF4-FFF2-40B4-BE49-F238E27FC236}">
                <a16:creationId xmlns:a16="http://schemas.microsoft.com/office/drawing/2014/main" id="{EF2F1311-E5F8-9E41-BE40-542D395A9ACA}"/>
              </a:ext>
            </a:extLst>
          </p:cNvPr>
          <p:cNvSpPr txBox="1"/>
          <p:nvPr/>
        </p:nvSpPr>
        <p:spPr>
          <a:xfrm>
            <a:off x="5354053" y="843474"/>
            <a:ext cx="6472989" cy="1015663"/>
          </a:xfrm>
          <a:prstGeom prst="rect">
            <a:avLst/>
          </a:prstGeom>
          <a:noFill/>
        </p:spPr>
        <p:txBody>
          <a:bodyPr wrap="square" rtlCol="0">
            <a:spAutoFit/>
          </a:bodyPr>
          <a:lstStyle/>
          <a:p>
            <a:r>
              <a:rPr lang="en-US" sz="2000" dirty="0"/>
              <a:t>What if we use such nonlinear magnetic field, offset it with weak constant field, and use such field instead of standard dipoles in the energy collimation system? </a:t>
            </a:r>
          </a:p>
        </p:txBody>
      </p:sp>
      <p:pic>
        <p:nvPicPr>
          <p:cNvPr id="33" name="Picture 4">
            <a:extLst>
              <a:ext uri="{FF2B5EF4-FFF2-40B4-BE49-F238E27FC236}">
                <a16:creationId xmlns:a16="http://schemas.microsoft.com/office/drawing/2014/main" id="{4C720E05-5E2A-E740-AFF2-6EDF9ECFA86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42295" r="34547"/>
          <a:stretch/>
        </p:blipFill>
        <p:spPr bwMode="auto">
          <a:xfrm>
            <a:off x="5260319" y="2018981"/>
            <a:ext cx="2117559" cy="45021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34" name="TextBox 33">
            <a:extLst>
              <a:ext uri="{FF2B5EF4-FFF2-40B4-BE49-F238E27FC236}">
                <a16:creationId xmlns:a16="http://schemas.microsoft.com/office/drawing/2014/main" id="{74DFD40D-2921-4E48-BF7B-2CBB4D3A339F}"/>
              </a:ext>
            </a:extLst>
          </p:cNvPr>
          <p:cNvSpPr txBox="1"/>
          <p:nvPr/>
        </p:nvSpPr>
        <p:spPr>
          <a:xfrm>
            <a:off x="7714405" y="2887481"/>
            <a:ext cx="4562352" cy="2246769"/>
          </a:xfrm>
          <a:prstGeom prst="rect">
            <a:avLst/>
          </a:prstGeom>
          <a:noFill/>
        </p:spPr>
        <p:txBody>
          <a:bodyPr wrap="square" rtlCol="0">
            <a:spAutoFit/>
          </a:bodyPr>
          <a:lstStyle/>
          <a:p>
            <a:r>
              <a:rPr lang="en-US" sz="2000" dirty="0"/>
              <a:t>Hypothesis: such nonlinear bends will drastically increase effective dispersion function for the particles that we will want to collimate, allowing to shorten collimation system for multi-</a:t>
            </a:r>
            <a:r>
              <a:rPr lang="en-US" sz="2000" dirty="0" err="1"/>
              <a:t>TeV</a:t>
            </a:r>
            <a:endParaRPr lang="en-US" sz="2000" dirty="0"/>
          </a:p>
          <a:p>
            <a:r>
              <a:rPr lang="en-US" sz="2000" dirty="0"/>
              <a:t>(Things to watch – beam core preservation, “blind spot” where B=0, …) </a:t>
            </a:r>
          </a:p>
        </p:txBody>
      </p:sp>
    </p:spTree>
    <p:extLst>
      <p:ext uri="{BB962C8B-B14F-4D97-AF65-F5344CB8AC3E}">
        <p14:creationId xmlns:p14="http://schemas.microsoft.com/office/powerpoint/2010/main" val="98522590"/>
      </p:ext>
    </p:extLst>
  </p:cSld>
  <p:clrMapOvr>
    <a:masterClrMapping/>
  </p:clrMapOvr>
</p:sld>
</file>

<file path=ppt/theme/theme1.xml><?xml version="1.0" encoding="utf-8"?>
<a:theme xmlns:a="http://schemas.openxmlformats.org/drawingml/2006/main" name="Theme1">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2B5FDA33-0725-481D-A9BF-32E6FB1CA958}" vid="{825910BA-ECA8-437E-BE28-9A14A03687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JLab Widescreen Template</Template>
  <TotalTime>0</TotalTime>
  <Words>2415</Words>
  <Application>Microsoft Macintosh PowerPoint</Application>
  <PresentationFormat>Widescreen</PresentationFormat>
  <Paragraphs>445</Paragraphs>
  <Slides>28</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28</vt:i4>
      </vt:variant>
    </vt:vector>
  </HeadingPairs>
  <TitlesOfParts>
    <vt:vector size="40" baseType="lpstr">
      <vt:lpstr>Arial Unicode MS</vt:lpstr>
      <vt:lpstr>ＭＳ Ｐゴシック</vt:lpstr>
      <vt:lpstr>PingFangSC-Regular</vt:lpstr>
      <vt:lpstr>Arial</vt:lpstr>
      <vt:lpstr>Arial Narrow</vt:lpstr>
      <vt:lpstr>Berlin Sans FB</vt:lpstr>
      <vt:lpstr>Calibri</vt:lpstr>
      <vt:lpstr>Comic Sans MS</vt:lpstr>
      <vt:lpstr>Symbol</vt:lpstr>
      <vt:lpstr>Times New Roman</vt:lpstr>
      <vt:lpstr>Wingdings</vt:lpstr>
      <vt:lpstr>Theme1</vt:lpstr>
      <vt:lpstr>Beam Delivery and MDI design considerations for HALHF, for HALHF upgrades, and for advanced colliders</vt:lpstr>
      <vt:lpstr>From the charge to our Working Group of HALHF workshop</vt:lpstr>
      <vt:lpstr>ILC BDS – what is under the hood &amp; optional optimization for HALHF</vt:lpstr>
      <vt:lpstr>HALHF upgrade to ~TeV and multi-TeV – for discussion</vt:lpstr>
      <vt:lpstr>HALHF upgrade to ~TeV and multi-TeV – looking around and brainstorming</vt:lpstr>
      <vt:lpstr>HALHF upgrade to ~TeV and multi-TeV – looking around and brainstorming</vt:lpstr>
      <vt:lpstr>HALHF upgrade to ~TeV and multi-TeV – looking around and brainstorming</vt:lpstr>
      <vt:lpstr>HALHF upgrade to ~TeV and multi-TeV – looking around and brainstorming</vt:lpstr>
      <vt:lpstr>HALHF upgrade to ~TeV and multi-TeV – looking around and brainstorming</vt:lpstr>
      <vt:lpstr>HALHF upgrade to round beam and advanced focusing – for discussion</vt:lpstr>
      <vt:lpstr>Backup slides</vt:lpstr>
      <vt:lpstr>To start and stimulate discussion</vt:lpstr>
      <vt:lpstr>Linear collider Higgs factories and multi-TeV advanced linear colliders</vt:lpstr>
      <vt:lpstr>ILC Beam Delivery System and BDS tasks</vt:lpstr>
      <vt:lpstr>Factors driving BDS design (classical collider, like ILC)</vt:lpstr>
      <vt:lpstr>ILC BDS sub-sections &amp; assumptions to be discussed</vt:lpstr>
      <vt:lpstr>ILC BDS – what is under the hood &amp; moving to multi-TeV</vt:lpstr>
      <vt:lpstr>BDS diagnostics</vt:lpstr>
      <vt:lpstr>BDS collimation</vt:lpstr>
      <vt:lpstr>ILC BDS with survivable spoilers</vt:lpstr>
      <vt:lpstr>NLC BDS with consumable spoilers</vt:lpstr>
      <vt:lpstr>BDS Collimation assumptions</vt:lpstr>
      <vt:lpstr>Final focus, collimation and MDI – muon and plasma colliders – common issues</vt:lpstr>
      <vt:lpstr>BDS MPS</vt:lpstr>
      <vt:lpstr>BDS Final Focus</vt:lpstr>
      <vt:lpstr>FF with non-local and local chromaticity compensation</vt:lpstr>
      <vt:lpstr>Importance to keep in touch with near future colliders designs &amp; projects </vt:lpstr>
      <vt:lpstr>Summary: Major projects and concepts, and common challenges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2023-09-11T14:36:54Z</dcterms:created>
  <dcterms:modified xsi:type="dcterms:W3CDTF">2024-10-04T21:59:24Z</dcterms:modified>
</cp:coreProperties>
</file>