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5" r:id="rId2"/>
    <p:sldId id="257" r:id="rId3"/>
    <p:sldId id="258" r:id="rId4"/>
    <p:sldId id="259" r:id="rId5"/>
    <p:sldId id="260" r:id="rId6"/>
    <p:sldId id="266" r:id="rId7"/>
    <p:sldId id="267" r:id="rId8"/>
    <p:sldId id="263" r:id="rId9"/>
    <p:sldId id="268" r:id="rId10"/>
    <p:sldId id="269" r:id="rId11"/>
    <p:sldId id="262" r:id="rId12"/>
    <p:sldId id="270" r:id="rId13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94"/>
  </p:normalViewPr>
  <p:slideViewPr>
    <p:cSldViewPr snapToGrid="0">
      <p:cViewPr varScale="1">
        <p:scale>
          <a:sx n="96" d="100"/>
          <a:sy n="96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61532-986D-3C4B-99D3-DCCD6C63AE29}" type="datetimeFigureOut">
              <a:t>05/10/2024</a:t>
            </a:fld>
            <a:endParaRPr lang="en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C0A0F-BA35-E943-90EA-F17E1A32E62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92790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3D633-3D24-E86B-E2EA-7EAD10859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9B1787-1F1A-7265-0BC4-E4217DCA9D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D287C8-190C-97C1-587B-1C6A8CC759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A35AE-78BC-33D9-F359-16EF69D36B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7C0A0F-BA35-E943-90EA-F17E1A32E62C}" type="slidenum">
              <a:t>1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14505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7C0A0F-BA35-E943-90EA-F17E1A32E62C}" type="slidenum">
              <a:t>2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184788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A3DDD-A6D8-32F9-16E8-98470C4B28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1E494-D222-E01D-A029-062504306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D83D4-4637-7379-4E86-09AFE85E0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8C56D-2F13-22B9-C008-34E42E104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93485-49C3-94C1-4930-F2526091B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6002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280AD-5C84-00AA-3D31-41F60FA61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E60AD7-5C03-71DA-D296-151263620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6F2AD-FA73-048E-5898-0174199F0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146B4-7347-50CD-63E9-54C2B5042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0D200-C64F-22C8-EC63-E46354459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092329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C4F8E2-078E-5EAE-99FB-0A95A1928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A404DD-4B9B-72EE-ACD1-E7645DC886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68820-330B-D33E-2525-1E7CA4EEA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2A111-0D76-38F0-D74E-9E8071FEF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D0343-E9A2-EE28-3BA6-AE63749DE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67425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11CA3-8089-5768-8A7F-B3CF8D84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C8B5D-368D-F4B3-3EAD-1C92B5999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60BC6-67BF-E3CC-0300-90993877E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B3107-B9CA-D2D3-32DE-4A771C10D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D677E-5BE7-BFCA-0A48-FF4908165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709305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FD05D-6467-0027-FC2A-34910CCD6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B609E-EFD4-925C-B4A7-0E380E0BB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4E982-BFCD-7103-B68B-27D5DCB85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3A32B-3957-A70A-4AF4-527CA2F40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CF98E-2529-E835-7E04-8EDB93ECE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4839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CD79D-FBC0-9C80-8254-B5F6EA4E7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AB38C-6194-C924-4F76-5CE7C2D22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7C5DB6-B4DC-E8DA-8DA0-6323E81446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FCBF2D-930C-8AF1-1FF9-EE7C3334D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D3A0E-242B-A0A7-DACC-6A70DF822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FC0C46-7B75-054F-3FB1-F75EE57A0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57537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7E060-239A-BF99-F1E9-B97896CAF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A2EAF-04AD-B9CF-BA14-745221E5C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F25D0-E45D-07CC-201B-0549EB54D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1EDF95-ED8A-55CA-C5D1-D9783EAE32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F0FFBC-D468-B7EB-6EA1-5B82F93515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873620-CF67-7C1A-F702-B9A6A76C5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9B210F-80EC-2B4C-B256-3B1B63005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BE702-73E3-34D9-17A2-C7527F12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97976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F0C3B-BB11-8FDD-917A-819B6AF8B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DFA768-64CF-AEE9-4A0A-818D184AB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985BB7-E77C-873E-27D5-1F1B3384B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D9012E-11FA-A56F-F67F-E0E69BA9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45352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7DE5AF-68D3-890E-B0C8-B50E9FB7F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733E4-6D43-53AD-87F3-4C39BDB4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2EDB02-65C2-6CF0-6B5E-96A6BCEBF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533345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0D479-FC71-46AF-50B0-35D31AF1C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E8F30-C252-1555-D175-F7F18F1ED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BDEFE0-4D11-7963-F920-232AD7751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5973D7-E478-5FD6-AF64-604D2294E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CABB5-E66F-7B85-E5A0-7A552E10E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3103F-5AE0-AEA0-BF0E-20F2A8CF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113059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6B009-2565-1525-F6B1-FB101D22D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15444-F5DB-8ADC-297C-8B90F23FA3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8422D6-6010-D053-0874-DDC0DBDFA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841F9D-B68E-4994-036D-5E4D41EA9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75D56-80EA-B74F-BEA7-1873BE79E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780798-7D93-6E4D-B260-CF2BB63CC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44410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FF6FE9-F11D-2EB3-D0D8-02CA11D73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53D04-65CE-867B-35BC-9571BDBE9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AC44E-5AD7-714E-E332-FD82F1319F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5C060F-45E1-A14E-8A60-65EF2D60E945}" type="datetimeFigureOut">
              <a:t>05/10/2024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62083-9F7C-7D5F-098E-D403C9DA0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15D08-6F5E-AC36-F1D6-4D72024F7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54EFEA-F141-0447-AC28-EB7A1E38711C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17385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eu-tiara.org/about-u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u-tiara.org/tiara-consortium/" TargetMode="Externa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ea.ec.europa.eu/funding-and-grants/horizon-europe-research-infrastructures_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7302/contributions/5854928/attachments/2840547/4965341/2024_04_19_IFAST%203%20Annual%20meeting%20report%20from%20TIARA%20v2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MCyKUuzmnTcns96zCFpJ5czhBXHKOARvVdaTiYMJx40/edit?gid=0#gid=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9183C-DAF4-20DF-8BEB-3451849512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BEAA1-9041-2894-DEFD-8CB2C30AC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711609" cy="1325563"/>
          </a:xfrm>
        </p:spPr>
        <p:txBody>
          <a:bodyPr/>
          <a:lstStyle/>
          <a:p>
            <a:r>
              <a:rPr lang="en-NO"/>
              <a:t>Possible future funding for HALHF/plasma collider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26AFDE-A754-8022-8ED4-B74858690684}"/>
              </a:ext>
            </a:extLst>
          </p:cNvPr>
          <p:cNvSpPr txBox="1"/>
          <p:nvPr/>
        </p:nvSpPr>
        <p:spPr>
          <a:xfrm>
            <a:off x="0" y="6461473"/>
            <a:ext cx="10775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b="1"/>
              <a:t>Erik Adli, U. Oslo, with input from M. Vretenar, CERN/TIARA, R. Losito, CERN/MUCOL, October 5, 2024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D9F176-1AE1-DFBC-EB9B-1D30CC399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951" y="1384190"/>
            <a:ext cx="10515600" cy="4351338"/>
          </a:xfrm>
        </p:spPr>
        <p:txBody>
          <a:bodyPr>
            <a:noAutofit/>
          </a:bodyPr>
          <a:lstStyle/>
          <a:p>
            <a:r>
              <a:rPr lang="en-NO" sz="2400"/>
              <a:t>From LDG roadmap efforts?</a:t>
            </a:r>
          </a:p>
          <a:p>
            <a:pPr marL="0" indent="0">
              <a:buNone/>
            </a:pPr>
            <a:endParaRPr lang="en-NO" sz="2400"/>
          </a:p>
          <a:p>
            <a:pPr marL="0" indent="0">
              <a:buNone/>
            </a:pPr>
            <a:endParaRPr lang="en-NO" sz="2400"/>
          </a:p>
          <a:p>
            <a:pPr marL="0" indent="0">
              <a:buNone/>
            </a:pPr>
            <a:endParaRPr lang="en-NO" sz="2400"/>
          </a:p>
          <a:p>
            <a:r>
              <a:rPr lang="en-NO" sz="2400"/>
              <a:t>From CERN? Highly unlikely, as long as FCC is on the table</a:t>
            </a:r>
          </a:p>
          <a:p>
            <a:r>
              <a:rPr lang="en-NO" sz="2400"/>
              <a:t>Alegro plan: ERC SynGrant for LWFA paper study</a:t>
            </a:r>
            <a:endParaRPr lang="en-NO"/>
          </a:p>
          <a:p>
            <a:r>
              <a:rPr lang="en-NO" sz="2400"/>
              <a:t>From national grants, and </a:t>
            </a:r>
            <a:r>
              <a:rPr lang="en-NO" sz="2400" b="1"/>
              <a:t>EU</a:t>
            </a:r>
          </a:p>
          <a:p>
            <a:pPr lvl="1"/>
            <a:r>
              <a:rPr lang="en-NO" sz="2000" b="1"/>
              <a:t>Design studies</a:t>
            </a:r>
          </a:p>
          <a:p>
            <a:r>
              <a:rPr lang="en-NO" sz="2400"/>
              <a:t>Discussion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EF5953FC-2877-BC6D-9E65-5CCBF72B0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177" y="1735292"/>
            <a:ext cx="4674126" cy="135249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93704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BD87D9-E266-659C-6E99-D64CDBA88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53" y="596911"/>
            <a:ext cx="9744307" cy="566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67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B7BDA-84C7-6D2E-0E60-EFCB5D23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>
                <a:hlinkClick r:id="rId2"/>
              </a:rPr>
              <a:t>TIARA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5184F-F018-371E-0301-F7CA04E9D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7086"/>
            <a:ext cx="4227786" cy="4351338"/>
          </a:xfrm>
        </p:spPr>
        <p:txBody>
          <a:bodyPr>
            <a:normAutofit/>
          </a:bodyPr>
          <a:lstStyle/>
          <a:p>
            <a:pPr algn="l" fontAlgn="base"/>
            <a:r>
              <a:rPr lang="en-GB" sz="1400" b="1" i="0">
                <a:solidFill>
                  <a:srgbClr val="3C3C3C"/>
                </a:solidFill>
                <a:effectLst/>
                <a:latin typeface="Montserrat" panose="020F0502020204030204" pitchFamily="34" charset="0"/>
              </a:rPr>
              <a:t>Test Infrastructure and Accelerator Research Area (TIARA)</a:t>
            </a:r>
            <a:br>
              <a:rPr lang="en-GB" sz="1400" b="1" i="0">
                <a:solidFill>
                  <a:srgbClr val="3C3C3C"/>
                </a:solidFill>
                <a:effectLst/>
                <a:latin typeface="Montserrat" panose="020F0502020204030204" pitchFamily="34" charset="0"/>
              </a:rPr>
            </a:br>
            <a:endParaRPr lang="en-GB" sz="1400" b="0" i="0">
              <a:solidFill>
                <a:srgbClr val="3C3C3C"/>
              </a:solidFill>
              <a:effectLst/>
              <a:latin typeface="Montserrat" panose="020F0502020204030204" pitchFamily="34" charset="0"/>
            </a:endParaRPr>
          </a:p>
          <a:p>
            <a:pPr algn="l" fontAlgn="base"/>
            <a:r>
              <a:rPr lang="en-GB" sz="14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The main objective of </a:t>
            </a:r>
            <a:r>
              <a:rPr lang="en-GB" sz="14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TIARA</a:t>
            </a:r>
            <a:r>
              <a:rPr lang="en-GB" sz="14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, a Consortium of European Research Institutions operating significant R&amp;D Infrastructures in the European Particle Accelerator Research Area, is to create a dedicated structure to </a:t>
            </a:r>
            <a:r>
              <a:rPr lang="en-GB" sz="14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exchange experties</a:t>
            </a:r>
            <a:r>
              <a:rPr lang="en-GB" sz="14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and </a:t>
            </a:r>
            <a:r>
              <a:rPr lang="en-GB" sz="14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to facilitate and support</a:t>
            </a:r>
            <a:r>
              <a:rPr lang="en-GB" sz="14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the setting-up of </a:t>
            </a:r>
            <a:r>
              <a:rPr lang="en-GB" sz="14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joint R&amp;D programmes</a:t>
            </a:r>
            <a:r>
              <a:rPr lang="en-GB" sz="14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and</a:t>
            </a:r>
            <a:r>
              <a:rPr lang="en-GB" sz="14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education and training</a:t>
            </a:r>
            <a:r>
              <a:rPr lang="en-GB" sz="14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in the field of </a:t>
            </a:r>
            <a:r>
              <a:rPr lang="en-GB" sz="14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Accelerator Science and Technology in Europe.</a:t>
            </a:r>
            <a:endParaRPr lang="en-GB" sz="1400" b="0" i="0">
              <a:solidFill>
                <a:srgbClr val="666666"/>
              </a:solidFill>
              <a:effectLst/>
              <a:latin typeface="Open Sans" panose="020B0606030504020204" pitchFamily="34" charset="0"/>
            </a:endParaRPr>
          </a:p>
          <a:p>
            <a:pPr marL="457200" lvl="1" indent="0">
              <a:buNone/>
            </a:pPr>
            <a:endParaRPr lang="en-NO" sz="1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C9952E-65CF-8503-4304-2AAD6CB0D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3421" y="-1"/>
            <a:ext cx="5152475" cy="34771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CDCCB6-D2E6-34CB-ACBA-86EF5846A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3421" y="3380833"/>
            <a:ext cx="5301562" cy="33705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354310-87AE-FA5A-12A6-FA1944F74931}"/>
              </a:ext>
            </a:extLst>
          </p:cNvPr>
          <p:cNvSpPr txBox="1"/>
          <p:nvPr/>
        </p:nvSpPr>
        <p:spPr>
          <a:xfrm>
            <a:off x="4670417" y="39999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O" sz="1200">
                <a:hlinkClick r:id="rId5"/>
              </a:rPr>
              <a:t>https://www.eu-tiara.org/tiara-consortium/</a:t>
            </a:r>
            <a:endParaRPr lang="en-NO" sz="1200"/>
          </a:p>
        </p:txBody>
      </p:sp>
    </p:spTree>
    <p:extLst>
      <p:ext uri="{BB962C8B-B14F-4D97-AF65-F5344CB8AC3E}">
        <p14:creationId xmlns:p14="http://schemas.microsoft.com/office/powerpoint/2010/main" val="2374826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E423FE-667B-A9D2-8427-B62A63E13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597525"/>
            <a:ext cx="7772400" cy="366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204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0F0D8-2642-FAA2-BBE5-1A5C18612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711609" cy="1325563"/>
          </a:xfrm>
        </p:spPr>
        <p:txBody>
          <a:bodyPr/>
          <a:lstStyle/>
          <a:p>
            <a:r>
              <a:rPr lang="en-NO"/>
              <a:t>Possible future funding for HALHF/plasma collider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C1404-A77C-947B-C4B3-CCA2A6C32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82454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/>
              <a:t>Horizon Europe: Research infrastructures – EU projects</a:t>
            </a:r>
          </a:p>
          <a:p>
            <a:pPr marL="0" indent="0">
              <a:buNone/>
            </a:pPr>
            <a:r>
              <a:rPr lang="en-GB">
                <a:hlinkClick r:id="rId3"/>
              </a:rPr>
              <a:t>https://rea.ec.europa.eu/funding-and-grants/horizon-europe-research-infrastructures_en</a:t>
            </a:r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/>
              <a:t>Developing, consolidating and optimising the European research infrastructures landscape, maintaining global leadership (INFRADEV) – aka </a:t>
            </a:r>
            <a:r>
              <a:rPr lang="en-GB" b="1"/>
              <a:t>Design Studies, </a:t>
            </a:r>
            <a:r>
              <a:rPr lang="en-GB" b="1">
                <a:latin typeface="Adelle Sans Devanagari" panose="02000503000000020004" pitchFamily="2" charset="-78"/>
                <a:cs typeface="Adelle Sans Devanagari" panose="02000503000000020004" pitchFamily="2" charset="-78"/>
              </a:rPr>
              <a:t>(ca </a:t>
            </a:r>
            <a:r>
              <a:rPr lang="en-GB" b="1"/>
              <a:t>3 MEUR)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/>
              <a:t>Next generation of scientific instrumentation, tools and methods and advanced digital solutions (INFRATECH) – </a:t>
            </a:r>
            <a:r>
              <a:rPr lang="en-GB" b="1"/>
              <a:t>hardware oriented (&lt;= 10 MEUR)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89A3E4-1875-41A0-C0A7-FFBD863FE8FE}"/>
              </a:ext>
            </a:extLst>
          </p:cNvPr>
          <p:cNvSpPr txBox="1"/>
          <p:nvPr/>
        </p:nvSpPr>
        <p:spPr>
          <a:xfrm>
            <a:off x="0" y="6461473"/>
            <a:ext cx="10775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b="1"/>
              <a:t>Erik Adli, U. Oslo, with input from M. Vretenar, CERN/TIARA, R. Losito, CERN/MUCOL, October 5, 2024</a:t>
            </a:r>
          </a:p>
        </p:txBody>
      </p:sp>
    </p:spTree>
    <p:extLst>
      <p:ext uri="{BB962C8B-B14F-4D97-AF65-F5344CB8AC3E}">
        <p14:creationId xmlns:p14="http://schemas.microsoft.com/office/powerpoint/2010/main" val="3875102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881F07-C168-F4E6-48F4-004BFD40E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49" y="24865"/>
            <a:ext cx="9120351" cy="68082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A82CB7-26EA-FE70-D16B-0EFD9C64DCDB}"/>
              </a:ext>
            </a:extLst>
          </p:cNvPr>
          <p:cNvSpPr txBox="1"/>
          <p:nvPr/>
        </p:nvSpPr>
        <p:spPr>
          <a:xfrm>
            <a:off x="9426465" y="6021692"/>
            <a:ext cx="304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>
                <a:solidFill>
                  <a:srgbClr val="2D4772"/>
                </a:solidFill>
                <a:effectLst/>
                <a:latin typeface="Calibri" panose="020F0502020204030204" pitchFamily="34" charset="0"/>
                <a:hlinkClick r:id="rId3"/>
              </a:rPr>
              <a:t>José M. Pérez, on behalf of TIARA Collaboration 2024-04-19 </a:t>
            </a:r>
            <a:endParaRPr lang="en-GB"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C1B70A-BD65-5BC6-7F73-5028D1DDB93D}"/>
              </a:ext>
            </a:extLst>
          </p:cNvPr>
          <p:cNvSpPr txBox="1"/>
          <p:nvPr/>
        </p:nvSpPr>
        <p:spPr>
          <a:xfrm>
            <a:off x="9426466" y="525517"/>
            <a:ext cx="2627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/>
              <a:t>Earlier approved design studies includes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O"/>
              <a:t>EuroCirCol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O"/>
              <a:t>ESSnuSB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O"/>
              <a:t>CompactLight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O"/>
              <a:t>EuPRAXIA....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O"/>
              <a:t>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O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1109C3-D527-5948-46BE-0AEA62EBF39F}"/>
              </a:ext>
            </a:extLst>
          </p:cNvPr>
          <p:cNvSpPr txBox="1"/>
          <p:nvPr/>
        </p:nvSpPr>
        <p:spPr>
          <a:xfrm>
            <a:off x="6697057" y="24865"/>
            <a:ext cx="4253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b="1" i="1"/>
              <a:t>Example accelerator-related RI studies</a:t>
            </a:r>
          </a:p>
        </p:txBody>
      </p:sp>
    </p:spTree>
    <p:extLst>
      <p:ext uri="{BB962C8B-B14F-4D97-AF65-F5344CB8AC3E}">
        <p14:creationId xmlns:p14="http://schemas.microsoft.com/office/powerpoint/2010/main" val="2168845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B7BDA-84C7-6D2E-0E60-EFCB5D23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Structure (INFRADEV)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5184F-F018-371E-0301-F7CA04E9D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79428" cy="4351338"/>
          </a:xfrm>
        </p:spPr>
        <p:txBody>
          <a:bodyPr/>
          <a:lstStyle/>
          <a:p>
            <a:r>
              <a:rPr lang="en-NO"/>
              <a:t>Order 3 MEUR in total</a:t>
            </a:r>
          </a:p>
          <a:p>
            <a:r>
              <a:rPr lang="en-NO"/>
              <a:t>3 years</a:t>
            </a:r>
          </a:p>
          <a:p>
            <a:r>
              <a:rPr lang="en-NO"/>
              <a:t>Several to many partners</a:t>
            </a:r>
          </a:p>
          <a:p>
            <a:r>
              <a:rPr lang="en-NO"/>
              <a:t>Collaborative</a:t>
            </a:r>
          </a:p>
          <a:p>
            <a:r>
              <a:rPr lang="en-NO"/>
              <a:t>Large application (~ 100 pages)</a:t>
            </a:r>
          </a:p>
          <a:p>
            <a:pPr lvl="1"/>
            <a:r>
              <a:rPr lang="en-NO"/>
              <a:t>Large effort</a:t>
            </a:r>
          </a:p>
          <a:p>
            <a:r>
              <a:rPr lang="en-NO"/>
              <a:t>Very competitive</a:t>
            </a:r>
          </a:p>
          <a:p>
            <a:r>
              <a:rPr lang="en-NO"/>
              <a:t>Why do it?</a:t>
            </a:r>
          </a:p>
          <a:p>
            <a:endParaRPr lang="en-N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DAE9C3-F905-CA90-5B32-AC4FAA5EC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3784" y="1690688"/>
            <a:ext cx="6513571" cy="410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97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B7BDA-84C7-6D2E-0E60-EFCB5D23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Benefits (INFRADEV)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5184F-F018-371E-0301-F7CA04E9D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3386" cy="4351338"/>
          </a:xfrm>
        </p:spPr>
        <p:txBody>
          <a:bodyPr/>
          <a:lstStyle/>
          <a:p>
            <a:r>
              <a:rPr lang="en-NO"/>
              <a:t>Funding implies EU “approval stamp”</a:t>
            </a:r>
          </a:p>
          <a:p>
            <a:r>
              <a:rPr lang="en-NO"/>
              <a:t>Funding implies “stamp” of project from project partners</a:t>
            </a:r>
          </a:p>
          <a:p>
            <a:pPr lvl="1"/>
            <a:r>
              <a:rPr lang="en-NO"/>
              <a:t>TIARA has supported previous accelerator INFRADEVs</a:t>
            </a:r>
          </a:p>
          <a:p>
            <a:r>
              <a:rPr lang="en-NO"/>
              <a:t>Collaboration is formalized</a:t>
            </a:r>
          </a:p>
          <a:p>
            <a:r>
              <a:rPr lang="en-NO"/>
              <a:t>“Community builder”</a:t>
            </a:r>
          </a:p>
          <a:p>
            <a:r>
              <a:rPr lang="en-NO"/>
              <a:t>In case of EuPRAXIA: design study stepping stone to place on the ESFRI roadmap, and significant funding for the next phase</a:t>
            </a:r>
          </a:p>
          <a:p>
            <a:endParaRPr lang="en-NO"/>
          </a:p>
          <a:p>
            <a:endParaRPr lang="en-NO"/>
          </a:p>
          <a:p>
            <a:endParaRPr lang="en-NO"/>
          </a:p>
          <a:p>
            <a:pPr lvl="1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38435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08B460-C0BA-9DFE-A69E-2C5566FE8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507" y="3790122"/>
            <a:ext cx="4903493" cy="30869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F759FD-7EF5-7DA3-1534-4DED67E66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82" y="0"/>
            <a:ext cx="4524392" cy="52112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6A7567-F617-B78D-2B5B-06F732C11F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11243"/>
            <a:ext cx="4891474" cy="14908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46E532-1368-C935-8A5B-AEFCB65605F9}"/>
              </a:ext>
            </a:extLst>
          </p:cNvPr>
          <p:cNvSpPr txBox="1"/>
          <p:nvPr/>
        </p:nvSpPr>
        <p:spPr>
          <a:xfrm>
            <a:off x="5081739" y="2690336"/>
            <a:ext cx="31710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b="1"/>
              <a:t>Requires:</a:t>
            </a:r>
          </a:p>
          <a:p>
            <a:r>
              <a:rPr lang="en-NO"/>
              <a:t>full time study leader</a:t>
            </a:r>
          </a:p>
          <a:p>
            <a:r>
              <a:rPr lang="en-NO"/>
              <a:t>full time technical coordinator</a:t>
            </a:r>
          </a:p>
          <a:p>
            <a:r>
              <a:rPr lang="en-NO"/>
              <a:t>full time secretary</a:t>
            </a:r>
          </a:p>
          <a:p>
            <a:r>
              <a:rPr lang="en-NO"/>
              <a:t>...</a:t>
            </a:r>
          </a:p>
          <a:p>
            <a:endParaRPr lang="en-NO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9ACAE7-C646-CB4E-F113-29102C0F86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1352" y="494911"/>
            <a:ext cx="7053566" cy="209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20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893AE4-2E6C-690D-B9C8-A66222209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6" y="2448702"/>
            <a:ext cx="5894459" cy="41497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FAE9CA-E7B7-FB54-B3D1-857DB3B1F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843" y="3429000"/>
            <a:ext cx="4488620" cy="34293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4C40E9-4546-000D-7851-79409282B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304" y="0"/>
            <a:ext cx="5449957" cy="34867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99DA51-20F4-BCD9-8990-E3060AC54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739" y="361891"/>
            <a:ext cx="5449957" cy="18966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BBF5C6-3AE8-58CF-D0D3-694F0535EF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2976" y="0"/>
            <a:ext cx="2555543" cy="3095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516877E-6718-6602-364E-9E7DBCD075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936" y="1292402"/>
            <a:ext cx="2565478" cy="188766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A0C87A-86CB-BFBA-FD57-5C4B5339BBB1}"/>
              </a:ext>
            </a:extLst>
          </p:cNvPr>
          <p:cNvSpPr txBox="1"/>
          <p:nvPr/>
        </p:nvSpPr>
        <p:spPr>
          <a:xfrm>
            <a:off x="314739" y="5720576"/>
            <a:ext cx="47602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>
                <a:effectLst/>
              </a:rPr>
              <a:t>Lessons learned:</a:t>
            </a:r>
          </a:p>
          <a:p>
            <a:r>
              <a:rPr lang="en-GB" sz="1400">
                <a:effectLst/>
              </a:rPr>
              <a:t>“only partners you know, trust and with fast response-time”</a:t>
            </a:r>
          </a:p>
          <a:p>
            <a:endParaRPr lang="en-NO" sz="1400"/>
          </a:p>
        </p:txBody>
      </p:sp>
    </p:spTree>
    <p:extLst>
      <p:ext uri="{BB962C8B-B14F-4D97-AF65-F5344CB8AC3E}">
        <p14:creationId xmlns:p14="http://schemas.microsoft.com/office/powerpoint/2010/main" val="1657288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B7BDA-84C7-6D2E-0E60-EFCB5D23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5184F-F018-371E-0301-F7CA04E9D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167" y="1397889"/>
            <a:ext cx="8339728" cy="5460111"/>
          </a:xfrm>
        </p:spPr>
        <p:txBody>
          <a:bodyPr>
            <a:normAutofit/>
          </a:bodyPr>
          <a:lstStyle/>
          <a:p>
            <a:r>
              <a:rPr lang="en-NO"/>
              <a:t>Last general INFRADEV deadline: March 2024</a:t>
            </a:r>
          </a:p>
          <a:p>
            <a:r>
              <a:rPr lang="en-NO"/>
              <a:t>Likely next deadline: around March 2026</a:t>
            </a:r>
          </a:p>
          <a:p>
            <a:pPr lvl="1"/>
            <a:r>
              <a:rPr lang="en-NO"/>
              <a:t>Likely call around October 2025</a:t>
            </a:r>
          </a:p>
          <a:p>
            <a:pPr lvl="1"/>
            <a:r>
              <a:rPr lang="en-NO"/>
              <a:t>No guarantee for similar total funding available</a:t>
            </a:r>
          </a:p>
          <a:p>
            <a:r>
              <a:rPr lang="en-NO"/>
              <a:t>TIARA: time may be ripe for a plasma collider proposal</a:t>
            </a:r>
          </a:p>
          <a:p>
            <a:r>
              <a:rPr lang="en-NO"/>
              <a:t>Needs careful selection of partners/WPs</a:t>
            </a:r>
          </a:p>
          <a:p>
            <a:r>
              <a:rPr lang="en-NO"/>
              <a:t>TIARA: would invite for a feedback meeting, once a first outline/sketch is ready</a:t>
            </a:r>
          </a:p>
          <a:p>
            <a:pPr marL="0" indent="0">
              <a:buNone/>
            </a:pPr>
            <a:endParaRPr lang="en-NO"/>
          </a:p>
          <a:p>
            <a:pPr lvl="1"/>
            <a:endParaRPr lang="en-NO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D13AA7-1C4E-93DC-25E6-24E5F588E428}"/>
              </a:ext>
            </a:extLst>
          </p:cNvPr>
          <p:cNvSpPr txBox="1"/>
          <p:nvPr/>
        </p:nvSpPr>
        <p:spPr>
          <a:xfrm>
            <a:off x="8507895" y="278525"/>
            <a:ext cx="2592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Example of WPs (mucol)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132764-386B-C277-B6BD-63C1CE126E47}"/>
              </a:ext>
            </a:extLst>
          </p:cNvPr>
          <p:cNvSpPr txBox="1"/>
          <p:nvPr/>
        </p:nvSpPr>
        <p:spPr>
          <a:xfrm>
            <a:off x="8314595" y="3221010"/>
            <a:ext cx="3795132" cy="24929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 fontAlgn="base"/>
            <a:r>
              <a:rPr lang="en-GB" sz="1200" b="1" i="0">
                <a:solidFill>
                  <a:srgbClr val="3C3C3C"/>
                </a:solidFill>
                <a:effectLst/>
                <a:latin typeface="Montserrat" panose="020F0502020204030204" pitchFamily="34" charset="0"/>
              </a:rPr>
              <a:t>Test Infrastructure and Accelerator Research Area (TIARA) :</a:t>
            </a:r>
            <a:br>
              <a:rPr lang="en-GB" sz="1200" b="1" i="0">
                <a:solidFill>
                  <a:srgbClr val="3C3C3C"/>
                </a:solidFill>
                <a:effectLst/>
                <a:latin typeface="Montserrat" panose="020F0502020204030204" pitchFamily="34" charset="0"/>
              </a:rPr>
            </a:br>
            <a:endParaRPr lang="en-GB" sz="1200" b="0" i="0">
              <a:solidFill>
                <a:srgbClr val="3C3C3C"/>
              </a:solidFill>
              <a:effectLst/>
              <a:latin typeface="Montserrat" panose="020F0502020204030204" pitchFamily="34" charset="0"/>
            </a:endParaRPr>
          </a:p>
          <a:p>
            <a:pPr algn="l" fontAlgn="base"/>
            <a:r>
              <a:rPr lang="en-GB" sz="12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The main objective of </a:t>
            </a:r>
            <a:r>
              <a:rPr lang="en-GB" sz="12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TIARA</a:t>
            </a:r>
            <a:r>
              <a:rPr lang="en-GB" sz="12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, a Consortium of European Research Institutions operating significant R&amp;D Infrastructures in the European Particle Accelerator Research Area, is to create a dedicated structure to </a:t>
            </a:r>
            <a:r>
              <a:rPr lang="en-GB" sz="12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exchange experties</a:t>
            </a:r>
            <a:r>
              <a:rPr lang="en-GB" sz="12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and </a:t>
            </a:r>
            <a:r>
              <a:rPr lang="en-GB" sz="12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to facilitate and support</a:t>
            </a:r>
            <a:r>
              <a:rPr lang="en-GB" sz="12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the setting-up of </a:t>
            </a:r>
            <a:r>
              <a:rPr lang="en-GB" sz="12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joint R&amp;D programmes</a:t>
            </a:r>
            <a:r>
              <a:rPr lang="en-GB" sz="12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and</a:t>
            </a:r>
            <a:r>
              <a:rPr lang="en-GB" sz="12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education and training</a:t>
            </a:r>
            <a:r>
              <a:rPr lang="en-GB" sz="1200" b="0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in the field of </a:t>
            </a:r>
            <a:r>
              <a:rPr lang="en-GB" sz="1200" b="1" i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Accelerator Science and Technology in Europe.</a:t>
            </a:r>
            <a:endParaRPr lang="en-GB" sz="1200" b="0" i="0">
              <a:solidFill>
                <a:srgbClr val="666666"/>
              </a:solidFill>
              <a:effectLst/>
              <a:latin typeface="Open Sans" panose="020B0606030504020204" pitchFamily="34" charset="0"/>
            </a:endParaRPr>
          </a:p>
          <a:p>
            <a:endParaRPr lang="en-NO" sz="12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E7A039-4193-642B-5BCB-F12EB7B1B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152" y="884922"/>
            <a:ext cx="4637575" cy="183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403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0F6F9-CCF8-43FC-AD73-6CC225BDF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Discussion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DEE25-0FB8-2A48-67CF-928454C62B91}"/>
              </a:ext>
            </a:extLst>
          </p:cNvPr>
          <p:cNvSpPr txBox="1"/>
          <p:nvPr/>
        </p:nvSpPr>
        <p:spPr>
          <a:xfrm>
            <a:off x="1529383" y="1841242"/>
            <a:ext cx="889217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NO" sz="3200"/>
              <a:t> Other ideas, for better, larger funding sources?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NO" sz="32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O" sz="3200">
                <a:hlinkClick r:id="rId2"/>
              </a:rPr>
              <a:t> HALHF design-study ideas</a:t>
            </a:r>
            <a:endParaRPr lang="en-NO" sz="32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NO" sz="32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O" sz="3200"/>
              <a:t>Questions: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NO" sz="3200"/>
              <a:t>Coordinator: Oslo? DESY?  UK?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NO" sz="3200"/>
              <a:t>UK funding status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NO" sz="3200"/>
              <a:t>CERN (AWAKE, plasma source at MPP)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NO" sz="3200"/>
              <a:t>EuPraxia (INFN?)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NO" sz="3200"/>
              <a:t>US Effort (SLAC)</a:t>
            </a:r>
          </a:p>
        </p:txBody>
      </p:sp>
    </p:spTree>
    <p:extLst>
      <p:ext uri="{BB962C8B-B14F-4D97-AF65-F5344CB8AC3E}">
        <p14:creationId xmlns:p14="http://schemas.microsoft.com/office/powerpoint/2010/main" val="3096720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605</Words>
  <Application>Microsoft Macintosh PowerPoint</Application>
  <PresentationFormat>Widescreen</PresentationFormat>
  <Paragraphs>80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Adelle Sans Devanagari</vt:lpstr>
      <vt:lpstr>Aptos</vt:lpstr>
      <vt:lpstr>Aptos Display</vt:lpstr>
      <vt:lpstr>Arial</vt:lpstr>
      <vt:lpstr>Calibri</vt:lpstr>
      <vt:lpstr>Montserrat</vt:lpstr>
      <vt:lpstr>Open Sans</vt:lpstr>
      <vt:lpstr>Office Theme</vt:lpstr>
      <vt:lpstr>Possible future funding for HALHF/plasma collider</vt:lpstr>
      <vt:lpstr>Possible future funding for HALHF/plasma collider</vt:lpstr>
      <vt:lpstr>PowerPoint Presentation</vt:lpstr>
      <vt:lpstr>Structure (INFRADEV) </vt:lpstr>
      <vt:lpstr>Benefits (INFRADEV) </vt:lpstr>
      <vt:lpstr>PowerPoint Presentation</vt:lpstr>
      <vt:lpstr>PowerPoint Presentation</vt:lpstr>
      <vt:lpstr>Timeline</vt:lpstr>
      <vt:lpstr>Discussion</vt:lpstr>
      <vt:lpstr>PowerPoint Presentation</vt:lpstr>
      <vt:lpstr>TIARA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 Adli</dc:creator>
  <cp:lastModifiedBy>Erik Adli</cp:lastModifiedBy>
  <cp:revision>119</cp:revision>
  <dcterms:created xsi:type="dcterms:W3CDTF">2024-08-28T21:39:49Z</dcterms:created>
  <dcterms:modified xsi:type="dcterms:W3CDTF">2024-10-05T06:54:07Z</dcterms:modified>
</cp:coreProperties>
</file>