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74" r:id="rId4"/>
    <p:sldId id="262" r:id="rId5"/>
    <p:sldId id="263" r:id="rId6"/>
    <p:sldId id="266" r:id="rId7"/>
    <p:sldId id="267" r:id="rId8"/>
    <p:sldId id="264" r:id="rId9"/>
    <p:sldId id="270" r:id="rId10"/>
    <p:sldId id="272" r:id="rId11"/>
    <p:sldId id="278" r:id="rId12"/>
    <p:sldId id="279" r:id="rId13"/>
    <p:sldId id="283" r:id="rId14"/>
    <p:sldId id="277" r:id="rId15"/>
    <p:sldId id="284" r:id="rId16"/>
    <p:sldId id="269" r:id="rId17"/>
    <p:sldId id="273" r:id="rId18"/>
    <p:sldId id="271" r:id="rId19"/>
    <p:sldId id="281" r:id="rId20"/>
    <p:sldId id="282" r:id="rId21"/>
    <p:sldId id="275" r:id="rId22"/>
    <p:sldId id="258" r:id="rId23"/>
    <p:sldId id="265" r:id="rId24"/>
    <p:sldId id="268" r:id="rId25"/>
    <p:sldId id="280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D4FB92-AB4F-17A7-8237-E4AEBB87DDAE}" v="18" dt="2024-04-04T09:14:11.476"/>
    <p1510:client id="{BF53E2BD-81D7-F1F4-0C51-782ACF2AF771}" v="11" dt="2024-04-04T07:30:00.483"/>
    <p1510:client id="{D85F9894-094E-418F-A7D8-81EDF92882AC}" v="552" dt="2024-04-02T13:06:10.897"/>
    <p1510:client id="{E6FED9EB-E858-0679-AFC5-25154CB94E32}" v="78" dt="2024-04-02T20:48:25.300"/>
    <p1510:client id="{FE20C77C-D67D-058E-4EE3-E08A4F1CA852}" v="1684" dt="2024-04-03T15:30:45.56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Name"/>
          <p:cNvSpPr txBox="1">
            <a:spLocks noGrp="1"/>
          </p:cNvSpPr>
          <p:nvPr>
            <p:ph type="body" sz="quarter" idx="21"/>
          </p:nvPr>
        </p:nvSpPr>
        <p:spPr>
          <a:xfrm>
            <a:off x="2126871" y="10322667"/>
            <a:ext cx="9272821" cy="84555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49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Name</a:t>
            </a:r>
          </a:p>
        </p:txBody>
      </p:sp>
      <p:sp>
        <p:nvSpPr>
          <p:cNvPr id="17" name="Date"/>
          <p:cNvSpPr txBox="1">
            <a:spLocks noGrp="1"/>
          </p:cNvSpPr>
          <p:nvPr>
            <p:ph type="body" sz="quarter" idx="22"/>
          </p:nvPr>
        </p:nvSpPr>
        <p:spPr>
          <a:xfrm>
            <a:off x="758586" y="12398953"/>
            <a:ext cx="11225306" cy="60985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rgbClr val="D5D5D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Date</a:t>
            </a:r>
          </a:p>
        </p:txBody>
      </p:sp>
      <p:sp>
        <p:nvSpPr>
          <p:cNvPr id="18" name="Title"/>
          <p:cNvSpPr txBox="1">
            <a:spLocks noGrp="1"/>
          </p:cNvSpPr>
          <p:nvPr>
            <p:ph type="body" sz="quarter" idx="23"/>
          </p:nvPr>
        </p:nvSpPr>
        <p:spPr>
          <a:xfrm>
            <a:off x="758586" y="4557600"/>
            <a:ext cx="11225306" cy="3144720"/>
          </a:xfrm>
          <a:prstGeom prst="rect">
            <a:avLst/>
          </a:prstGeom>
        </p:spPr>
        <p:txBody>
          <a:bodyPr anchor="b"/>
          <a:lstStyle>
            <a:lvl1pPr defTabSz="2438338">
              <a:defRPr sz="10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</a:t>
            </a:r>
          </a:p>
        </p:txBody>
      </p:sp>
      <p:sp>
        <p:nvSpPr>
          <p:cNvPr id="19" name="Subtitle"/>
          <p:cNvSpPr txBox="1">
            <a:spLocks noGrp="1"/>
          </p:cNvSpPr>
          <p:nvPr>
            <p:ph type="body" sz="quarter" idx="24"/>
          </p:nvPr>
        </p:nvSpPr>
        <p:spPr>
          <a:xfrm>
            <a:off x="771286" y="7840005"/>
            <a:ext cx="11225306" cy="79608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7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Subtitle</a:t>
            </a:r>
          </a:p>
        </p:txBody>
      </p:sp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age"/>
          <p:cNvSpPr txBox="1"/>
          <p:nvPr/>
        </p:nvSpPr>
        <p:spPr>
          <a:xfrm>
            <a:off x="22693545" y="12631037"/>
            <a:ext cx="6481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Page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63910" y="12628353"/>
            <a:ext cx="648184" cy="360822"/>
          </a:xfrm>
          <a:prstGeom prst="rect">
            <a:avLst/>
          </a:prstGeom>
        </p:spPr>
        <p:txBody>
          <a:bodyPr wrap="square"/>
          <a:lstStyle>
            <a:lvl1pPr algn="l"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9" name="03_UiO_naventrekk_ENG_pos.png" descr="03_UiO_naventrekk_ENG_po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86" y="12560553"/>
            <a:ext cx="1472316" cy="387108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Date  |  Name  |  Event"/>
          <p:cNvSpPr txBox="1"/>
          <p:nvPr/>
        </p:nvSpPr>
        <p:spPr>
          <a:xfrm>
            <a:off x="3187670" y="12614407"/>
            <a:ext cx="248189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Date  |  Name  |  Event </a:t>
            </a:r>
          </a:p>
        </p:txBody>
      </p:sp>
      <p:sp>
        <p:nvSpPr>
          <p:cNvPr id="31" name="Heading"/>
          <p:cNvSpPr txBox="1">
            <a:spLocks noGrp="1"/>
          </p:cNvSpPr>
          <p:nvPr>
            <p:ph type="body" sz="quarter" idx="21"/>
          </p:nvPr>
        </p:nvSpPr>
        <p:spPr>
          <a:xfrm>
            <a:off x="758585" y="763642"/>
            <a:ext cx="14533209" cy="1083233"/>
          </a:xfrm>
          <a:prstGeom prst="rect">
            <a:avLst/>
          </a:prstGeom>
        </p:spPr>
        <p:txBody>
          <a:bodyPr/>
          <a:lstStyle>
            <a:lvl1pPr defTabSz="2438338">
              <a:defRPr sz="6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Heading</a:t>
            </a:r>
          </a:p>
        </p:txBody>
      </p:sp>
      <p:sp>
        <p:nvSpPr>
          <p:cNvPr id="32" name="Subheading"/>
          <p:cNvSpPr txBox="1">
            <a:spLocks noGrp="1"/>
          </p:cNvSpPr>
          <p:nvPr>
            <p:ph type="body" sz="quarter" idx="22"/>
          </p:nvPr>
        </p:nvSpPr>
        <p:spPr>
          <a:xfrm>
            <a:off x="758586" y="2071462"/>
            <a:ext cx="11225305" cy="60985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Subheading</a:t>
            </a:r>
          </a:p>
        </p:txBody>
      </p:sp>
      <p:sp>
        <p:nvSpPr>
          <p:cNvPr id="33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sz="half" idx="23"/>
          </p:nvPr>
        </p:nvSpPr>
        <p:spPr>
          <a:xfrm>
            <a:off x="758585" y="3167279"/>
            <a:ext cx="13144601" cy="8616961"/>
          </a:xfrm>
          <a:prstGeom prst="rect">
            <a:avLst/>
          </a:prstGeom>
        </p:spPr>
        <p:txBody>
          <a:bodyPr>
            <a:noAutofit/>
          </a:bodyPr>
          <a:lstStyle/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elit, sed do eiusmod tempor incididunt ut labore et dolore magna aliqua. Diam vulputate ut pharetra sit amet aliquam id diam.</a:t>
            </a:r>
          </a:p>
          <a:p>
            <a:pPr marL="584199" indent="-584199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Lorem ipsum dolor sit amet, consectetur adipiscing elit.</a:t>
            </a:r>
          </a:p>
        </p:txBody>
      </p:sp>
      <p:sp>
        <p:nvSpPr>
          <p:cNvPr id="34" name="Image"/>
          <p:cNvSpPr>
            <a:spLocks noGrp="1"/>
          </p:cNvSpPr>
          <p:nvPr>
            <p:ph type="pic" idx="24"/>
          </p:nvPr>
        </p:nvSpPr>
        <p:spPr>
          <a:xfrm>
            <a:off x="14655937" y="1795883"/>
            <a:ext cx="16827399" cy="983351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5" name="Caption"/>
          <p:cNvSpPr>
            <a:spLocks noGrp="1"/>
          </p:cNvSpPr>
          <p:nvPr>
            <p:ph type="body" sz="quarter" idx="25"/>
          </p:nvPr>
        </p:nvSpPr>
        <p:spPr>
          <a:xfrm>
            <a:off x="14655938" y="11730993"/>
            <a:ext cx="8266113" cy="461366"/>
          </a:xfrm>
          <a:prstGeom prst="roundRect">
            <a:avLst>
              <a:gd name="adj" fmla="val 0"/>
            </a:avLst>
          </a:prstGeom>
        </p:spPr>
        <p:txBody>
          <a:bodyPr anchor="ctr">
            <a:noAutofit/>
          </a:bodyPr>
          <a:lstStyle>
            <a:lvl1pPr algn="ctr" defTabSz="2438338">
              <a:defRPr sz="2400">
                <a:solidFill>
                  <a:srgbClr val="5E5E5E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Caption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cknowledgemen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Mortani_Francisco_Goya_a_group_of_spartans_fighting_blue_ball_o_02639202-4d71-41bc-8aa6-c77fdf051430.png" descr="Mortani_Francisco_Goya_a_group_of_spartans_fighting_blue_ball_o_02639202-4d71-41bc-8aa6-c77fdf051430.png"/>
          <p:cNvPicPr>
            <a:picLocks noChangeAspect="1"/>
          </p:cNvPicPr>
          <p:nvPr/>
        </p:nvPicPr>
        <p:blipFill>
          <a:blip r:embed="rId2"/>
          <a:srcRect l="9181" r="696"/>
          <a:stretch>
            <a:fillRect/>
          </a:stretch>
        </p:blipFill>
        <p:spPr>
          <a:xfrm>
            <a:off x="12394519" y="-23129"/>
            <a:ext cx="12437611" cy="13800925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Acknowledgements"/>
          <p:cNvSpPr txBox="1"/>
          <p:nvPr/>
        </p:nvSpPr>
        <p:spPr>
          <a:xfrm>
            <a:off x="758586" y="5611590"/>
            <a:ext cx="11225306" cy="1392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>
            <a:lvl1pPr algn="l">
              <a:defRPr sz="6000" b="1">
                <a:solidFill>
                  <a:srgbClr val="FFFFFF"/>
                </a:solidFill>
              </a:defRPr>
            </a:lvl1pPr>
          </a:lstStyle>
          <a:p>
            <a:r>
              <a:t>Acknowledgements</a:t>
            </a:r>
          </a:p>
        </p:txBody>
      </p:sp>
      <p:pic>
        <p:nvPicPr>
          <p:cNvPr id="44" name="02_UiO_naventrekk_ENG_neg.png" descr="02_UiO_naventrekk_ENG_ne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86" y="12560320"/>
            <a:ext cx="1473201" cy="387341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Oslo accelerator group:…"/>
          <p:cNvSpPr txBox="1">
            <a:spLocks noGrp="1"/>
          </p:cNvSpPr>
          <p:nvPr>
            <p:ph type="body" sz="quarter" idx="21"/>
          </p:nvPr>
        </p:nvSpPr>
        <p:spPr>
          <a:xfrm>
            <a:off x="733186" y="7117924"/>
            <a:ext cx="11225306" cy="4964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Oslo accelerator group: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Erik Adli, Kyrre N. Sjøbæk, J. B. Ben Chen, 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Ole Gunnar Finnerud, Daniel Kalvik,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Carl A. Lindstrøm, Pierre Drobniak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Funding: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European Research Council (ERC)</a:t>
            </a:r>
          </a:p>
          <a:p>
            <a:pPr>
              <a:defRPr sz="4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Research Council of Norway</a:t>
            </a:r>
          </a:p>
        </p:txBody>
      </p:sp>
      <p:pic>
        <p:nvPicPr>
          <p:cNvPr id="46" name="NFR-logo-eng-rgb.svg.png" descr="NFR-logo-eng-rgb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1080819.jpeg" descr="P1080819.jpeg"/>
          <p:cNvPicPr>
            <a:picLocks noChangeAspect="1"/>
          </p:cNvPicPr>
          <p:nvPr/>
        </p:nvPicPr>
        <p:blipFill>
          <a:blip r:embed="rId5"/>
          <a:srcRect l="25331" t="12729" r="25902" b="12652"/>
          <a:stretch>
            <a:fillRect/>
          </a:stretch>
        </p:blipFill>
        <p:spPr>
          <a:xfrm rot="17999">
            <a:off x="12339158" y="-103027"/>
            <a:ext cx="12129136" cy="13935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8"/>
                </a:moveTo>
                <a:lnTo>
                  <a:pt x="129" y="21600"/>
                </a:lnTo>
                <a:lnTo>
                  <a:pt x="21600" y="21502"/>
                </a:lnTo>
                <a:lnTo>
                  <a:pt x="21471" y="0"/>
                </a:lnTo>
                <a:lnTo>
                  <a:pt x="0" y="9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" name="03_UiO_naventrekk_ENG_pos.png" descr="03_UiO_naventrekk_ENG_pos.png"/>
          <p:cNvPicPr>
            <a:picLocks noChangeAspect="1"/>
          </p:cNvPicPr>
          <p:nvPr/>
        </p:nvPicPr>
        <p:blipFill>
          <a:blip r:embed="rId6">
            <a:alphaModFix amt="10130"/>
          </a:blip>
          <a:stretch>
            <a:fillRect/>
          </a:stretch>
        </p:blipFill>
        <p:spPr>
          <a:xfrm>
            <a:off x="772441" y="763642"/>
            <a:ext cx="8410798" cy="2211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03_UiO_segl_pos.png" descr="03_UiO_segl_pos.png"/>
          <p:cNvPicPr>
            <a:picLocks noChangeAspect="1"/>
          </p:cNvPicPr>
          <p:nvPr/>
        </p:nvPicPr>
        <p:blipFill>
          <a:blip r:embed="rId7">
            <a:alphaModFix amt="20069"/>
          </a:blip>
          <a:stretch>
            <a:fillRect/>
          </a:stretch>
        </p:blipFill>
        <p:spPr>
          <a:xfrm>
            <a:off x="9707022" y="797540"/>
            <a:ext cx="2103080" cy="210308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Department of Physics, University of Oslo"/>
          <p:cNvSpPr txBox="1"/>
          <p:nvPr/>
        </p:nvSpPr>
        <p:spPr>
          <a:xfrm>
            <a:off x="2126870" y="11224876"/>
            <a:ext cx="9272822" cy="58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 defTabSz="825500">
              <a:defRPr sz="3300">
                <a:solidFill>
                  <a:srgbClr val="000000"/>
                </a:solidFill>
              </a:defRPr>
            </a:lvl1pPr>
          </a:lstStyle>
          <a:p>
            <a:r>
              <a:t>Department of Physics, University of Oslo</a:t>
            </a:r>
          </a:p>
        </p:txBody>
      </p:sp>
      <p:pic>
        <p:nvPicPr>
          <p:cNvPr id="6" name="NFR-logo-eng-rgb.svg.png" descr="NFR-logo-eng-rgb.svg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758586" y="6850282"/>
            <a:ext cx="11225306" cy="221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Title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6371239" y="3655189"/>
            <a:ext cx="21971001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59557" y="13144331"/>
            <a:ext cx="326195" cy="31126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584200">
              <a:defRPr sz="15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243833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5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1080819.jpeg" descr="P1080819.jpeg"/>
          <p:cNvPicPr>
            <a:picLocks noChangeAspect="1"/>
          </p:cNvPicPr>
          <p:nvPr/>
        </p:nvPicPr>
        <p:blipFill>
          <a:blip r:embed="rId2"/>
          <a:srcRect l="25331" t="12729" r="25902" b="12652"/>
          <a:stretch>
            <a:fillRect/>
          </a:stretch>
        </p:blipFill>
        <p:spPr>
          <a:xfrm rot="17999">
            <a:off x="12339158" y="-103027"/>
            <a:ext cx="12129136" cy="139357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98"/>
                </a:moveTo>
                <a:lnTo>
                  <a:pt x="129" y="21600"/>
                </a:lnTo>
                <a:lnTo>
                  <a:pt x="21600" y="21502"/>
                </a:lnTo>
                <a:lnTo>
                  <a:pt x="21471" y="0"/>
                </a:lnTo>
                <a:lnTo>
                  <a:pt x="0" y="9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57" name="03_UiO_naventrekk_ENG_pos.png" descr="03_UiO_naventrekk_ENG_pos.png"/>
          <p:cNvPicPr>
            <a:picLocks noChangeAspect="1"/>
          </p:cNvPicPr>
          <p:nvPr/>
        </p:nvPicPr>
        <p:blipFill>
          <a:blip r:embed="rId3">
            <a:alphaModFix amt="10130"/>
          </a:blip>
          <a:stretch>
            <a:fillRect/>
          </a:stretch>
        </p:blipFill>
        <p:spPr>
          <a:xfrm>
            <a:off x="772441" y="763642"/>
            <a:ext cx="8410798" cy="2211400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Nam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r>
              <a:rPr lang="en-US"/>
              <a:t>Daniel Kalvik</a:t>
            </a:r>
          </a:p>
        </p:txBody>
      </p:sp>
      <p:sp>
        <p:nvSpPr>
          <p:cNvPr id="61" name="Date"/>
          <p:cNvSpPr txBox="1">
            <a:spLocks noGrp="1"/>
          </p:cNvSpPr>
          <p:nvPr>
            <p:ph type="body" idx="22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r>
              <a:rPr lang="en-US"/>
              <a:t>04.04.24</a:t>
            </a:r>
            <a:endParaRPr/>
          </a:p>
        </p:txBody>
      </p:sp>
      <p:sp>
        <p:nvSpPr>
          <p:cNvPr id="62" name="Title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/>
              <a:t>Effects of Radiation Reaction in Plasma Accelerators</a:t>
            </a:r>
          </a:p>
        </p:txBody>
      </p:sp>
      <p:sp>
        <p:nvSpPr>
          <p:cNvPr id="63" name="Subtitle"/>
          <p:cNvSpPr txBox="1">
            <a:spLocks noGrp="1"/>
          </p:cNvSpPr>
          <p:nvPr>
            <p:ph type="body" idx="24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r>
              <a:rPr lang="en-US"/>
              <a:t>For HALHF and Beyond</a:t>
            </a:r>
          </a:p>
        </p:txBody>
      </p:sp>
      <p:pic>
        <p:nvPicPr>
          <p:cNvPr id="64" name="NFR-logo-eng-rgb.svg.png" descr="NFR-logo-eng-rgb.svg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What does this mean for HALHF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 dirty="0"/>
              <a:t>Energy Spread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206222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Round beam induces less energy spread! Better with gamma-gamma collider?</a:t>
            </a:r>
            <a:endParaRPr lang="en-US" dirty="0">
              <a:solidFill>
                <a:srgbClr val="FF0000"/>
              </a:solidFill>
            </a:endParaRP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Shows the spread generated in a</a:t>
            </a:r>
            <a:br>
              <a:rPr lang="en-US" dirty="0"/>
            </a:br>
            <a:r>
              <a:rPr lang="en-US" dirty="0"/>
              <a:t>single stage.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Must add the squares of this and</a:t>
            </a:r>
            <a:br>
              <a:rPr lang="en-US" dirty="0"/>
            </a:br>
            <a:r>
              <a:rPr lang="en-US" dirty="0"/>
              <a:t>the initial spread at the stage.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13F2F-02AE-A057-753A-69C61580C5E7}"/>
              </a:ext>
            </a:extLst>
          </p:cNvPr>
          <p:cNvSpPr txBox="1"/>
          <p:nvPr/>
        </p:nvSpPr>
        <p:spPr>
          <a:xfrm>
            <a:off x="16546777" y="4788022"/>
            <a:ext cx="28810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7e21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pic>
        <p:nvPicPr>
          <p:cNvPr id="5" name="Picture 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2074D67E-8A1E-58F2-DDF0-DD13A358A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1145" y="5246976"/>
            <a:ext cx="10307337" cy="556234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C82FD6-BB2E-49DB-1AE4-C77D97D05B66}"/>
              </a:ext>
            </a:extLst>
          </p:cNvPr>
          <p:cNvCxnSpPr/>
          <p:nvPr/>
        </p:nvCxnSpPr>
        <p:spPr>
          <a:xfrm>
            <a:off x="5556421" y="6874474"/>
            <a:ext cx="7051588" cy="440724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70435251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What does this mean for HALHF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 dirty="0"/>
              <a:t>Plasma Density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206222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Plasma density is limited by energy spread requirements.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>
              <a:latin typeface="Helvetica Neue Light"/>
              <a:cs typeface="Arial"/>
            </a:endParaRP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>
                <a:latin typeface="Arial"/>
                <a:cs typeface="Arial"/>
              </a:rPr>
              <a:t>For 1% tolerance </a:t>
            </a:r>
            <a:endParaRPr lang="en-US" dirty="0">
              <a:latin typeface="Helvetica Neue Light"/>
              <a:cs typeface="Arial"/>
            </a:endParaRP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>
              <a:latin typeface="Arial"/>
              <a:cs typeface="Arial"/>
            </a:endParaRP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>
                <a:latin typeface="Arial"/>
                <a:cs typeface="Arial"/>
              </a:rPr>
              <a:t>Limit will be lower!</a:t>
            </a:r>
            <a:br>
              <a:rPr lang="en-US" dirty="0">
                <a:latin typeface="Arial"/>
                <a:cs typeface="Arial"/>
              </a:rPr>
            </a:br>
            <a:r>
              <a:rPr lang="en-US" dirty="0">
                <a:latin typeface="Arial"/>
                <a:cs typeface="Arial"/>
              </a:rPr>
              <a:t>This is for 0 initial spread.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>
                <a:latin typeface="Arial"/>
                <a:cs typeface="Arial"/>
              </a:rPr>
              <a:t>Spread will accumulate over multiple stages!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>
              <a:latin typeface="Helvetica Neue Light"/>
              <a:cs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9BEECA-111B-9855-1E57-CDA743278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0918" y="4912347"/>
            <a:ext cx="13287375" cy="573405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CFCF638-4E87-69DE-9362-1D4A63D23415}"/>
              </a:ext>
            </a:extLst>
          </p:cNvPr>
          <p:cNvCxnSpPr/>
          <p:nvPr/>
        </p:nvCxnSpPr>
        <p:spPr>
          <a:xfrm flipV="1">
            <a:off x="6472940" y="7509249"/>
            <a:ext cx="2685532" cy="12357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05811253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What does this mean for HALHF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endParaRPr lang="en-US" dirty="0"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206222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Already at 500 GeV, we have had to lower the density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13F2F-02AE-A057-753A-69C61580C5E7}"/>
              </a:ext>
            </a:extLst>
          </p:cNvPr>
          <p:cNvSpPr txBox="1"/>
          <p:nvPr/>
        </p:nvSpPr>
        <p:spPr>
          <a:xfrm>
            <a:off x="19118118" y="10648263"/>
            <a:ext cx="28810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7e21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354D39-05F2-9DC7-DA28-9872E475C35A}"/>
              </a:ext>
            </a:extLst>
          </p:cNvPr>
          <p:cNvSpPr txBox="1"/>
          <p:nvPr/>
        </p:nvSpPr>
        <p:spPr>
          <a:xfrm>
            <a:off x="11185137" y="10669104"/>
            <a:ext cx="28398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2e21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F42BD5-588F-D465-DF06-4B710F8A0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056" y="4078919"/>
            <a:ext cx="11445833" cy="70557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8D8E75-5A7A-E9B1-F569-FC14A33C5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0834" y="4078919"/>
            <a:ext cx="11425239" cy="70763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48E8AF-4863-DC11-F4F6-21A7ECAB2041}"/>
              </a:ext>
            </a:extLst>
          </p:cNvPr>
          <p:cNvSpPr txBox="1"/>
          <p:nvPr/>
        </p:nvSpPr>
        <p:spPr>
          <a:xfrm>
            <a:off x="5020661" y="11149722"/>
            <a:ext cx="28810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7e21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C2EB7D-CBC6-8684-8959-001E3E420465}"/>
              </a:ext>
            </a:extLst>
          </p:cNvPr>
          <p:cNvSpPr txBox="1"/>
          <p:nvPr/>
        </p:nvSpPr>
        <p:spPr>
          <a:xfrm>
            <a:off x="16429704" y="11129498"/>
            <a:ext cx="28398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2e21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557386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What does this mean for HALHF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endParaRPr lang="en-US" dirty="0"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206222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Along with the self-correction mechanism, the beam shapes into a bullet.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12" name="Picture 11" descr="A diagram of a circle with a red dot&#10;&#10;Description automatically generated">
            <a:extLst>
              <a:ext uri="{FF2B5EF4-FFF2-40B4-BE49-F238E27FC236}">
                <a16:creationId xmlns:a16="http://schemas.microsoft.com/office/drawing/2014/main" id="{522725B8-A1D0-C29B-C568-15F9CD39D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66" y="6012829"/>
            <a:ext cx="8291898" cy="4653091"/>
          </a:xfrm>
          <a:prstGeom prst="rect">
            <a:avLst/>
          </a:prstGeom>
        </p:spPr>
      </p:pic>
      <p:pic>
        <p:nvPicPr>
          <p:cNvPr id="13" name="Picture 12" descr="A diagram of a curve&#10;&#10;Description automatically generated">
            <a:extLst>
              <a:ext uri="{FF2B5EF4-FFF2-40B4-BE49-F238E27FC236}">
                <a16:creationId xmlns:a16="http://schemas.microsoft.com/office/drawing/2014/main" id="{1D36189F-D16D-03EC-86F4-8EBD87834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3479" y="6012827"/>
            <a:ext cx="8085952" cy="4653091"/>
          </a:xfrm>
          <a:prstGeom prst="rect">
            <a:avLst/>
          </a:prstGeom>
        </p:spPr>
      </p:pic>
      <p:pic>
        <p:nvPicPr>
          <p:cNvPr id="14" name="Picture 13" descr="A diagram of a curve&#10;&#10;Description automatically generated">
            <a:extLst>
              <a:ext uri="{FF2B5EF4-FFF2-40B4-BE49-F238E27FC236}">
                <a16:creationId xmlns:a16="http://schemas.microsoft.com/office/drawing/2014/main" id="{B32BC998-33EE-B321-5391-7ABD7A854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940" y="6016422"/>
            <a:ext cx="7852203" cy="46463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713F2F-02AE-A057-753A-69C61580C5E7}"/>
              </a:ext>
            </a:extLst>
          </p:cNvPr>
          <p:cNvSpPr txBox="1"/>
          <p:nvPr/>
        </p:nvSpPr>
        <p:spPr>
          <a:xfrm>
            <a:off x="11069208" y="10648263"/>
            <a:ext cx="28810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7e21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354D39-05F2-9DC7-DA28-9872E475C35A}"/>
              </a:ext>
            </a:extLst>
          </p:cNvPr>
          <p:cNvSpPr txBox="1"/>
          <p:nvPr/>
        </p:nvSpPr>
        <p:spPr>
          <a:xfrm>
            <a:off x="18864454" y="10648571"/>
            <a:ext cx="28398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2e21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5999794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0711586" cy="1083233"/>
          </a:xfrm>
          <a:prstGeom prst="rect">
            <a:avLst/>
          </a:prstGeom>
        </p:spPr>
        <p:txBody>
          <a:bodyPr lIns="50800" tIns="50800" rIns="50800" bIns="50800" anchor="t">
            <a:normAutofit fontScale="85000" lnSpcReduction="10000"/>
          </a:bodyPr>
          <a:lstStyle/>
          <a:p>
            <a:r>
              <a:rPr lang="en-US" dirty="0"/>
              <a:t>It is Critical to Choose the Right Parameters to reach </a:t>
            </a:r>
            <a:r>
              <a:rPr lang="en-US" dirty="0" err="1"/>
              <a:t>TeV</a:t>
            </a:r>
            <a:r>
              <a:rPr lang="en-US" dirty="0"/>
              <a:t> Energies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3A3CE5-1FF1-8DE8-3886-2C903876E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562" y="1851361"/>
            <a:ext cx="8159524" cy="50117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2672CF-AB44-9948-8F7C-141882141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4656" y="1849016"/>
            <a:ext cx="8159524" cy="5011758"/>
          </a:xfrm>
          <a:prstGeom prst="rect">
            <a:avLst/>
          </a:prstGeom>
        </p:spPr>
      </p:pic>
      <p:pic>
        <p:nvPicPr>
          <p:cNvPr id="7" name="Picture 6" descr="A diagram of a circular object with a black line&#10;&#10;Description automatically generated">
            <a:extLst>
              <a:ext uri="{FF2B5EF4-FFF2-40B4-BE49-F238E27FC236}">
                <a16:creationId xmlns:a16="http://schemas.microsoft.com/office/drawing/2014/main" id="{14866508-EE84-4D79-80E7-1A29EA9B5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3532" y="6835520"/>
            <a:ext cx="8167007" cy="4761139"/>
          </a:xfrm>
          <a:prstGeom prst="rect">
            <a:avLst/>
          </a:prstGeom>
        </p:spPr>
      </p:pic>
      <p:pic>
        <p:nvPicPr>
          <p:cNvPr id="8" name="Picture 7" descr="A diagram of a blue circle with a white circle and a black line&#10;&#10;Description automatically generated">
            <a:extLst>
              <a:ext uri="{FF2B5EF4-FFF2-40B4-BE49-F238E27FC236}">
                <a16:creationId xmlns:a16="http://schemas.microsoft.com/office/drawing/2014/main" id="{7573E38D-B0F1-83C1-40AC-D548DE2014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918" y="6831291"/>
            <a:ext cx="8177892" cy="47693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7BE7CE-D47A-AE65-256F-B3CFBBB04C30}"/>
              </a:ext>
            </a:extLst>
          </p:cNvPr>
          <p:cNvSpPr txBox="1"/>
          <p:nvPr/>
        </p:nvSpPr>
        <p:spPr>
          <a:xfrm>
            <a:off x="6326100" y="11572245"/>
            <a:ext cx="288108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7e21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88A6D2-3F1D-5177-020D-2A235C939D37}"/>
              </a:ext>
            </a:extLst>
          </p:cNvPr>
          <p:cNvSpPr txBox="1"/>
          <p:nvPr/>
        </p:nvSpPr>
        <p:spPr>
          <a:xfrm>
            <a:off x="14819466" y="11572553"/>
            <a:ext cx="28398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n0 = 2e21 m⁻³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3443634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15892452" cy="1021450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dirty="0"/>
              <a:t>What About Jitter?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Radiation due to small offsets in staging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1987119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When the beam enters the plasma, it will have a small random offset (jitter). In x, this means the new amplitude of the particles will be 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This will induce more energy loss, but this loss will be more uncertain.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What can we tolerate for HALHF? What about a 5 </a:t>
            </a:r>
            <a:r>
              <a:rPr lang="en-US" dirty="0" err="1"/>
              <a:t>TeV</a:t>
            </a:r>
            <a:r>
              <a:rPr lang="en-US" dirty="0"/>
              <a:t> beam?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7" name="Picture 6" descr="A black and white image of a triangle and x&#10;&#10;Description automatically generated">
            <a:extLst>
              <a:ext uri="{FF2B5EF4-FFF2-40B4-BE49-F238E27FC236}">
                <a16:creationId xmlns:a16="http://schemas.microsoft.com/office/drawing/2014/main" id="{2600D3B8-2CDF-E298-62BD-131450B6D7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667" b="1852"/>
          <a:stretch/>
        </p:blipFill>
        <p:spPr>
          <a:xfrm>
            <a:off x="7007895" y="4972024"/>
            <a:ext cx="9353550" cy="92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622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15892452" cy="1021450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dirty="0"/>
              <a:t>What About Jitter?</a:t>
            </a:r>
            <a:endParaRPr lang="en-US" b="0" dirty="0"/>
          </a:p>
          <a:p>
            <a:endParaRPr lang="en-US" dirty="0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Radiation due to small offsets in staging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2567953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Introducing an offset to the beam gives a new distribution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And the energy loss in one plane </a:t>
            </a: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10" name="Picture 9" descr="A graph of a distribution of particle&#10;&#10;Description automatically generated">
            <a:extLst>
              <a:ext uri="{FF2B5EF4-FFF2-40B4-BE49-F238E27FC236}">
                <a16:creationId xmlns:a16="http://schemas.microsoft.com/office/drawing/2014/main" id="{9A124274-9C12-FACB-4585-CDF709EF3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889" y="3175761"/>
            <a:ext cx="10441459" cy="780535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F601948-299B-C3C1-5739-D1D0DD5E17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4943399" y="10950742"/>
            <a:ext cx="8266113" cy="790879"/>
          </a:xfrm>
        </p:spPr>
        <p:txBody>
          <a:bodyPr/>
          <a:lstStyle/>
          <a:p>
            <a:r>
              <a:rPr lang="en-US" dirty="0"/>
              <a:t>Unrealistically large x-offset to show that the formula is valid for all x-offsets.</a:t>
            </a:r>
          </a:p>
        </p:txBody>
      </p:sp>
      <p:pic>
        <p:nvPicPr>
          <p:cNvPr id="13" name="Picture 12" descr="A number and symbols on a white background&#10;&#10;Description automatically generated">
            <a:extLst>
              <a:ext uri="{FF2B5EF4-FFF2-40B4-BE49-F238E27FC236}">
                <a16:creationId xmlns:a16="http://schemas.microsoft.com/office/drawing/2014/main" id="{972FCB8C-7E85-AD4D-ED0F-FE14D9606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013" y="9089045"/>
            <a:ext cx="9427433" cy="1863039"/>
          </a:xfrm>
          <a:prstGeom prst="rect">
            <a:avLst/>
          </a:prstGeom>
        </p:spPr>
      </p:pic>
      <p:pic>
        <p:nvPicPr>
          <p:cNvPr id="6" name="Picture 5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572066AB-DD15-AF3C-161F-9BC6B223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068" y="5139307"/>
            <a:ext cx="11329086" cy="214621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22C3874-F92E-E2D9-05E2-EA8784FBAEA1}"/>
              </a:ext>
            </a:extLst>
          </p:cNvPr>
          <p:cNvCxnSpPr/>
          <p:nvPr/>
        </p:nvCxnSpPr>
        <p:spPr>
          <a:xfrm>
            <a:off x="12073466" y="6739465"/>
            <a:ext cx="5786164" cy="1049408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60758306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15892452" cy="1021450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r>
              <a:rPr lang="en-US" dirty="0"/>
              <a:t>What About Jitter?</a:t>
            </a:r>
            <a:endParaRPr lang="en-US" b="0"/>
          </a:p>
          <a:p>
            <a:endParaRPr lang="en-US" sz="9600" dirty="0"/>
          </a:p>
          <a:p>
            <a:endParaRPr lang="en-US" dirty="0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Radiation due to small offsets in staging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2567953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Introducing an offset to the beam gives a new distribution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And the energy loss in one plane </a:t>
            </a: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10" name="Picture 9" descr="A graph of a distribution of particle&#10;&#10;Description automatically generated">
            <a:extLst>
              <a:ext uri="{FF2B5EF4-FFF2-40B4-BE49-F238E27FC236}">
                <a16:creationId xmlns:a16="http://schemas.microsoft.com/office/drawing/2014/main" id="{9A124274-9C12-FACB-4585-CDF709EF3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889" y="3175761"/>
            <a:ext cx="10441459" cy="7805351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F601948-299B-C3C1-5739-D1D0DD5E17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4943399" y="10950742"/>
            <a:ext cx="8266113" cy="790879"/>
          </a:xfrm>
        </p:spPr>
        <p:txBody>
          <a:bodyPr/>
          <a:lstStyle/>
          <a:p>
            <a:r>
              <a:rPr lang="en-US"/>
              <a:t>Unrealistically large x-offset to show that the formula is valid for all x-offsets.</a:t>
            </a:r>
          </a:p>
        </p:txBody>
      </p:sp>
      <p:pic>
        <p:nvPicPr>
          <p:cNvPr id="13" name="Picture 12" descr="A number and symbols on a white background&#10;&#10;Description automatically generated">
            <a:extLst>
              <a:ext uri="{FF2B5EF4-FFF2-40B4-BE49-F238E27FC236}">
                <a16:creationId xmlns:a16="http://schemas.microsoft.com/office/drawing/2014/main" id="{972FCB8C-7E85-AD4D-ED0F-FE14D9606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013" y="9089045"/>
            <a:ext cx="9427433" cy="1863039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DDDFF93A-858B-85FD-EF38-093CFA329E99}"/>
              </a:ext>
            </a:extLst>
          </p:cNvPr>
          <p:cNvSpPr/>
          <p:nvPr/>
        </p:nvSpPr>
        <p:spPr>
          <a:xfrm>
            <a:off x="7513714" y="10741454"/>
            <a:ext cx="484631" cy="978407"/>
          </a:xfrm>
          <a:prstGeom prst="downArrow">
            <a:avLst/>
          </a:prstGeom>
          <a:solidFill>
            <a:srgbClr val="FB666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B8C791-7B6C-07DB-247A-1576E740AA41}"/>
              </a:ext>
            </a:extLst>
          </p:cNvPr>
          <p:cNvSpPr txBox="1"/>
          <p:nvPr/>
        </p:nvSpPr>
        <p:spPr>
          <a:xfrm>
            <a:off x="6221294" y="11897146"/>
            <a:ext cx="451433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Valid for small offsets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23254266-3F93-B802-E3D2-031D937B05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068" y="5139307"/>
            <a:ext cx="11329086" cy="214621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22C3874-F92E-E2D9-05E2-EA8784FBAEA1}"/>
              </a:ext>
            </a:extLst>
          </p:cNvPr>
          <p:cNvCxnSpPr/>
          <p:nvPr/>
        </p:nvCxnSpPr>
        <p:spPr>
          <a:xfrm>
            <a:off x="12167285" y="6771501"/>
            <a:ext cx="5692345" cy="101737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3155889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dirty="0"/>
              <a:t>What About Jitter?</a:t>
            </a:r>
            <a:endParaRPr lang="en-US" b="0" dirty="0"/>
          </a:p>
          <a:p>
            <a:endParaRPr lang="en-US" sz="5600" dirty="0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1179810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Radiation due to small offsets in staging</a:t>
            </a:r>
          </a:p>
          <a:p>
            <a:endParaRPr lang="en-US"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This gives a distribution final energies after a stage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br>
              <a:rPr lang="en-US" dirty="0"/>
            </a:br>
            <a:r>
              <a:rPr lang="en-US" dirty="0"/>
              <a:t>where </a:t>
            </a:r>
            <a:endParaRPr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 dirty="0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Lets us calculate the tolerances of beam delivery systems.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4" name="Picture 3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8CD15DFC-9981-3174-0731-DC620F9A1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443" y="7452885"/>
            <a:ext cx="9839325" cy="2095500"/>
          </a:xfrm>
          <a:prstGeom prst="rect">
            <a:avLst/>
          </a:prstGeom>
        </p:spPr>
      </p:pic>
      <p:pic>
        <p:nvPicPr>
          <p:cNvPr id="5" name="Picture 4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3F30FA59-ACD4-7240-8FF8-C4DCB7C31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998" y="4347421"/>
            <a:ext cx="9473513" cy="2127679"/>
          </a:xfrm>
          <a:prstGeom prst="rect">
            <a:avLst/>
          </a:prstGeom>
        </p:spPr>
      </p:pic>
      <p:pic>
        <p:nvPicPr>
          <p:cNvPr id="8" name="Picture 7" descr="A graph of energy loss distribution&#10;&#10;Description automatically generated">
            <a:extLst>
              <a:ext uri="{FF2B5EF4-FFF2-40B4-BE49-F238E27FC236}">
                <a16:creationId xmlns:a16="http://schemas.microsoft.com/office/drawing/2014/main" id="{149E9AA0-C81E-762F-4223-E965BB601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0896" y="320314"/>
            <a:ext cx="8244063" cy="12327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4488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dirty="0"/>
              <a:t>What About Jitter?</a:t>
            </a:r>
            <a:endParaRPr lang="en-US" b="0" dirty="0"/>
          </a:p>
          <a:p>
            <a:endParaRPr lang="en-US" sz="5600" dirty="0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37992" y="2071462"/>
            <a:ext cx="16991790" cy="1179810"/>
          </a:xfrm>
          <a:prstGeom prst="rect">
            <a:avLst/>
          </a:prstGeom>
        </p:spPr>
        <p:txBody>
          <a:bodyPr wrap="square" lIns="50800" tIns="50800" rIns="50800" bIns="50800" anchor="t">
            <a:spAutoFit/>
          </a:bodyPr>
          <a:lstStyle/>
          <a:p>
            <a:r>
              <a:rPr lang="en-US" dirty="0"/>
              <a:t>Extra energy loss (beyond what the beam would lose anyway) due to jitter</a:t>
            </a:r>
          </a:p>
          <a:p>
            <a:endParaRPr lang="en-US"/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DDF8D836-93F6-6940-3A03-645F80B15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4788" y="3565516"/>
            <a:ext cx="10729783" cy="81966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9669CE-32A1-31FB-A145-33FF21BFDB07}"/>
              </a:ext>
            </a:extLst>
          </p:cNvPr>
          <p:cNvSpPr txBox="1"/>
          <p:nvPr/>
        </p:nvSpPr>
        <p:spPr>
          <a:xfrm>
            <a:off x="16015688" y="2883214"/>
            <a:ext cx="274319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dirty="0">
                <a:solidFill>
                  <a:schemeClr val="bg2">
                    <a:lumMod val="10000"/>
                  </a:schemeClr>
                </a:solidFill>
              </a:rPr>
              <a:t>5 </a:t>
            </a:r>
            <a:r>
              <a:rPr lang="en-US" sz="4000" dirty="0" err="1">
                <a:solidFill>
                  <a:schemeClr val="bg2">
                    <a:lumMod val="10000"/>
                  </a:schemeClr>
                </a:solidFill>
              </a:rPr>
              <a:t>TeV</a:t>
            </a:r>
            <a:endParaRPr lang="en-US" sz="4000" b="0" i="0" u="none" strike="noStrike" cap="none" spc="0" normalizeH="0" baseline="0" dirty="0" err="1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pic>
        <p:nvPicPr>
          <p:cNvPr id="7" name="Picture 6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CE3529C7-8624-929F-222D-ABFA5849B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267" y="3545353"/>
            <a:ext cx="10956324" cy="82172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0CA526-CD31-626A-BEDF-2C53218E700F}"/>
              </a:ext>
            </a:extLst>
          </p:cNvPr>
          <p:cNvSpPr txBox="1"/>
          <p:nvPr/>
        </p:nvSpPr>
        <p:spPr>
          <a:xfrm>
            <a:off x="4989934" y="2883645"/>
            <a:ext cx="274319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dirty="0">
                <a:solidFill>
                  <a:schemeClr val="bg2">
                    <a:lumMod val="10000"/>
                  </a:schemeClr>
                </a:solidFill>
              </a:rPr>
              <a:t>500 GeV</a:t>
            </a:r>
            <a:endParaRPr lang="en-US" sz="40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3253422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Background</a:t>
            </a:r>
            <a:endParaRPr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197886" cy="8598819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Larmor formula at high energies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Accompanied by the equations of motion (Deng et al.), treating the radiation reaction force as a perturbation,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A7E6A08F-D9F8-C761-5490-FBFC2D4EE4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1" t="4505" r="1961" b="7207"/>
          <a:stretch/>
        </p:blipFill>
        <p:spPr>
          <a:xfrm>
            <a:off x="8943259" y="4157275"/>
            <a:ext cx="5229848" cy="1770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3839E9-60A1-1D69-984E-1D45B7F52C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8" t="8523" r="4137" b="3977"/>
          <a:stretch/>
        </p:blipFill>
        <p:spPr>
          <a:xfrm>
            <a:off x="7227561" y="8047374"/>
            <a:ext cx="9458235" cy="2800751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9596677-EF3D-1086-6710-BE29A3A580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85635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dirty="0"/>
              <a:t>What About Jitter?</a:t>
            </a:r>
            <a:endParaRPr lang="en-US" b="0" dirty="0"/>
          </a:p>
          <a:p>
            <a:endParaRPr lang="en-US" sz="5600" dirty="0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37992" y="2071462"/>
            <a:ext cx="16991790" cy="1179810"/>
          </a:xfrm>
          <a:prstGeom prst="rect">
            <a:avLst/>
          </a:prstGeom>
        </p:spPr>
        <p:txBody>
          <a:bodyPr wrap="square" lIns="50800" tIns="50800" rIns="50800" bIns="50800" anchor="t">
            <a:spAutoFit/>
          </a:bodyPr>
          <a:lstStyle/>
          <a:p>
            <a:r>
              <a:rPr lang="en-US" dirty="0"/>
              <a:t>Extra energy loss (beyond what the beam would lose anyway) due to jitter</a:t>
            </a:r>
          </a:p>
          <a:p>
            <a:endParaRPr lang="en-US"/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DDF8D836-93F6-6940-3A03-645F80B15E0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11664788" y="3565516"/>
            <a:ext cx="10729783" cy="8196647"/>
          </a:xfrm>
          <a:prstGeom prst="rect">
            <a:avLst/>
          </a:prstGeom>
          <a:effectLst/>
        </p:spPr>
      </p:pic>
      <p:pic>
        <p:nvPicPr>
          <p:cNvPr id="7" name="Picture 6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CE3529C7-8624-929F-222D-ABFA5849BAB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741267" y="3545353"/>
            <a:ext cx="10956324" cy="8217243"/>
          </a:xfrm>
          <a:prstGeom prst="rect">
            <a:avLst/>
          </a:prstGeom>
          <a:effectLst/>
        </p:spPr>
      </p:pic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6361522" y="5164624"/>
            <a:ext cx="11311682" cy="4951124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If we accept 0.1% uncertainty in final energy -&gt; no problem.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BUT;</a:t>
            </a:r>
            <a:br>
              <a:rPr lang="en-US" dirty="0"/>
            </a:br>
            <a:r>
              <a:rPr lang="en-US" dirty="0"/>
              <a:t>Need to consider jitter in the 3 other dimensions (x', y, y') before we pop the champagne.</a:t>
            </a:r>
          </a:p>
        </p:txBody>
      </p:sp>
    </p:spTree>
    <p:extLst>
      <p:ext uri="{BB962C8B-B14F-4D97-AF65-F5344CB8AC3E}">
        <p14:creationId xmlns:p14="http://schemas.microsoft.com/office/powerpoint/2010/main" val="395974871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 sz="5600"/>
              <a:t>Summary</a:t>
            </a:r>
            <a:endParaRPr lang="en-US"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19961411" cy="8616961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radiation reaction causes energy loss. Through statistical analysis, we can get the energy loss for the entire beam as well as the energy spread.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energy spread increases with plasma density and beam "flatness". This limits the accelerating gradient, and suggests a gg-collider might be more advantageous.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Radiation Reaction limits the number of stages that can apply the self-correction mechanism.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FontTx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Jitter contributes to energy loss. Seems not to be a problem, but requires more research.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</p:spTree>
    <p:extLst>
      <p:ext uri="{BB962C8B-B14F-4D97-AF65-F5344CB8AC3E}">
        <p14:creationId xmlns:p14="http://schemas.microsoft.com/office/powerpoint/2010/main" val="95525962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Mortani_Francisco_Goya_a_group_of_spartans_fighting_blue_ball_o_02639202-4d71-41bc-8aa6-c77fdf051430.png" descr="Mortani_Francisco_Goya_a_group_of_spartans_fighting_blue_ball_o_02639202-4d71-41bc-8aa6-c77fdf051430.png"/>
          <p:cNvPicPr>
            <a:picLocks noChangeAspect="1"/>
          </p:cNvPicPr>
          <p:nvPr/>
        </p:nvPicPr>
        <p:blipFill>
          <a:blip r:embed="rId2"/>
          <a:srcRect l="9181" r="696"/>
          <a:stretch>
            <a:fillRect/>
          </a:stretch>
        </p:blipFill>
        <p:spPr>
          <a:xfrm>
            <a:off x="12394519" y="-23129"/>
            <a:ext cx="12437611" cy="13800925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Oslo accelerator group:…"/>
          <p:cNvSpPr txBox="1">
            <a:spLocks noGrp="1"/>
          </p:cNvSpPr>
          <p:nvPr>
            <p:ph type="body" idx="21"/>
          </p:nvPr>
        </p:nvSpPr>
        <p:spPr>
          <a:xfrm>
            <a:off x="733186" y="7117924"/>
            <a:ext cx="11225306" cy="5027017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Oslo accelerator group: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Erik Adli, Kyrre N. </a:t>
            </a:r>
            <a:r>
              <a:rPr dirty="0" err="1"/>
              <a:t>Sjøbæk</a:t>
            </a:r>
            <a:r>
              <a:rPr dirty="0"/>
              <a:t>, J. B. Ben Chen,</a:t>
            </a:r>
            <a:r>
              <a:rPr lang="en-US" dirty="0"/>
              <a:t> </a:t>
            </a:r>
            <a:endParaRPr dirty="0"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Ole Gunnar Finnerud,</a:t>
            </a:r>
            <a:r>
              <a:rPr lang="en-US" dirty="0"/>
              <a:t> Jiawei</a:t>
            </a:r>
            <a:r>
              <a:rPr dirty="0"/>
              <a:t> </a:t>
            </a:r>
            <a:r>
              <a:rPr lang="en-US" dirty="0"/>
              <a:t>Cao, Daniel</a:t>
            </a:r>
            <a:r>
              <a:rPr dirty="0"/>
              <a:t> Kalvik,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Carl A. Lindstrøm, Pierre </a:t>
            </a:r>
            <a:r>
              <a:rPr dirty="0" err="1"/>
              <a:t>Drobniak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Funding: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European Research Council (ERC)</a:t>
            </a:r>
          </a:p>
          <a:p>
            <a:pPr>
              <a:defRPr sz="4000">
                <a:solidFill>
                  <a:srgbClr val="D4995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/>
              <a:t>The Research Council of Norway</a:t>
            </a:r>
          </a:p>
        </p:txBody>
      </p:sp>
      <p:pic>
        <p:nvPicPr>
          <p:cNvPr id="80" name="NFR-logo-eng-rgb.svg.png" descr="NFR-logo-eng-rgb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9955" y="369496"/>
            <a:ext cx="4664033" cy="15692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>
                <a:solidFill>
                  <a:srgbClr val="FF0000"/>
                </a:solidFill>
              </a:rPr>
              <a:t>Extra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Matching and </a:t>
            </a:r>
            <a:r>
              <a:rPr lang="en-US" err="1"/>
              <a:t>Betatron</a:t>
            </a:r>
            <a:r>
              <a:rPr lang="en-US"/>
              <a:t> Amplitude</a:t>
            </a:r>
            <a:endParaRPr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3009411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Normalized phase space (from ellipse eq.)</a:t>
            </a:r>
          </a:p>
          <a:p>
            <a:pPr>
              <a:lnSpc>
                <a:spcPct val="110000"/>
              </a:lnSpc>
              <a:spcBef>
                <a:spcPts val="1800"/>
              </a:spcBef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                           where 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We also have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Which means                               where </a:t>
            </a:r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5" name="Picture 4" descr="A diagram of a phase&#10;&#10;Description automatically generated">
            <a:extLst>
              <a:ext uri="{FF2B5EF4-FFF2-40B4-BE49-F238E27FC236}">
                <a16:creationId xmlns:a16="http://schemas.microsoft.com/office/drawing/2014/main" id="{FAA61506-51E0-B2CA-3A63-6E04978CB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019" y="1304355"/>
            <a:ext cx="8477250" cy="6343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9B4999-9828-AF34-0972-282A10C0C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995" y="3902027"/>
            <a:ext cx="3953132" cy="11283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D5E230-41F6-2DC7-BF28-5A7C2AC072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61" t="8823" r="2542" b="19118"/>
          <a:stretch/>
        </p:blipFill>
        <p:spPr>
          <a:xfrm>
            <a:off x="8225123" y="3903511"/>
            <a:ext cx="4518342" cy="1003757"/>
          </a:xfrm>
          <a:prstGeom prst="rect">
            <a:avLst/>
          </a:prstGeom>
        </p:spPr>
      </p:pic>
      <p:pic>
        <p:nvPicPr>
          <p:cNvPr id="9" name="Picture 8" descr="A group of black letters&#10;&#10;Description automatically generated">
            <a:extLst>
              <a:ext uri="{FF2B5EF4-FFF2-40B4-BE49-F238E27FC236}">
                <a16:creationId xmlns:a16="http://schemas.microsoft.com/office/drawing/2014/main" id="{8A81CFC5-BE14-C908-D711-D9B30B506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840" y="7769947"/>
            <a:ext cx="11227658" cy="1318568"/>
          </a:xfrm>
          <a:prstGeom prst="rect">
            <a:avLst/>
          </a:prstGeom>
        </p:spPr>
      </p:pic>
      <p:pic>
        <p:nvPicPr>
          <p:cNvPr id="17" name="Picture 16" descr="A black symbols with a white background&#10;&#10;Description automatically generated">
            <a:extLst>
              <a:ext uri="{FF2B5EF4-FFF2-40B4-BE49-F238E27FC236}">
                <a16:creationId xmlns:a16="http://schemas.microsoft.com/office/drawing/2014/main" id="{A7057789-FE8A-0D1D-D9ED-CF691736DF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8724" y="9458724"/>
            <a:ext cx="5022249" cy="1803056"/>
          </a:xfrm>
          <a:prstGeom prst="rect">
            <a:avLst/>
          </a:prstGeom>
        </p:spPr>
      </p:pic>
      <p:pic>
        <p:nvPicPr>
          <p:cNvPr id="18" name="Picture 17" descr="A math equation with numbers and symbols&#10;&#10;Description automatically generated">
            <a:extLst>
              <a:ext uri="{FF2B5EF4-FFF2-40B4-BE49-F238E27FC236}">
                <a16:creationId xmlns:a16="http://schemas.microsoft.com/office/drawing/2014/main" id="{3BCE2DB1-A7BB-570A-2AB6-DE37A22791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732596" y="9605734"/>
            <a:ext cx="3678967" cy="177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2000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>
                <a:solidFill>
                  <a:srgbClr val="FF0000"/>
                </a:solidFill>
              </a:rPr>
              <a:t>Extra</a:t>
            </a:r>
            <a:endParaRPr lang="en-US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Matching and </a:t>
            </a:r>
            <a:r>
              <a:rPr lang="en-US" err="1"/>
              <a:t>Betatron</a:t>
            </a:r>
            <a:r>
              <a:rPr lang="en-US"/>
              <a:t> Amplitude</a:t>
            </a:r>
            <a:endParaRPr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3009411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For a matched beam; α=0, and the single particle trajectories must follow the shape of the phase space. 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err="1"/>
              <a:t>I.e</a:t>
            </a:r>
            <a:r>
              <a:rPr lang="en-US"/>
              <a:t>                           must match the shape of                          , or the energy spread will cause emittance increase.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We therefore know that </a:t>
            </a:r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19" name="Picture 18" descr="A black symbols with a white background&#10;&#10;Description automatically generated">
            <a:extLst>
              <a:ext uri="{FF2B5EF4-FFF2-40B4-BE49-F238E27FC236}">
                <a16:creationId xmlns:a16="http://schemas.microsoft.com/office/drawing/2014/main" id="{2D12021E-EAD9-3D75-5AE6-A8E123B039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95" b="16418"/>
          <a:stretch/>
        </p:blipFill>
        <p:spPr>
          <a:xfrm>
            <a:off x="2667970" y="5742262"/>
            <a:ext cx="3868952" cy="872078"/>
          </a:xfrm>
          <a:prstGeom prst="rect">
            <a:avLst/>
          </a:prstGeom>
        </p:spPr>
      </p:pic>
      <p:pic>
        <p:nvPicPr>
          <p:cNvPr id="21" name="Picture 2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AD58F94-F97C-4B56-95D9-ABDFCED11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7007" y="5749991"/>
            <a:ext cx="3953132" cy="112832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D8E0ED8-23C5-6C02-91D1-898728089E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6904" y="7913991"/>
            <a:ext cx="7754636" cy="181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9959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>
                <a:solidFill>
                  <a:srgbClr val="FF0000"/>
                </a:solidFill>
              </a:rPr>
              <a:t>Extra</a:t>
            </a:r>
            <a:endParaRPr lang="en-US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 dirty="0" err="1"/>
              <a:t>Betatron</a:t>
            </a:r>
            <a:r>
              <a:rPr lang="en-US" dirty="0"/>
              <a:t> Motion at 5 </a:t>
            </a:r>
            <a:r>
              <a:rPr lang="en-US" dirty="0" err="1"/>
              <a:t>TeV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3009411" cy="8596367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Even at 5 </a:t>
            </a:r>
            <a:r>
              <a:rPr lang="en-US" dirty="0" err="1"/>
              <a:t>TeV</a:t>
            </a:r>
            <a:r>
              <a:rPr lang="en-US" dirty="0"/>
              <a:t>, the motion</a:t>
            </a:r>
            <a:br>
              <a:rPr lang="en-US" dirty="0"/>
            </a:br>
            <a:r>
              <a:rPr lang="en-US" dirty="0"/>
              <a:t>w/wo radiation reaction is</a:t>
            </a:r>
            <a:br>
              <a:rPr lang="en-US" dirty="0"/>
            </a:br>
            <a:r>
              <a:rPr lang="en-US" dirty="0"/>
              <a:t>almost the same</a:t>
            </a:r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4DD5C9-7CDA-7AC6-8DA5-23D2B5E64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813" y="1346961"/>
            <a:ext cx="13170655" cy="1098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612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Background</a:t>
            </a:r>
            <a:endParaRPr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197886" cy="8598819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Larmor formula at high energies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Accompanied by the equations of motion (Deng et al.), treating the radiation reaction force as a perturbation,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 descr="A mathematical equation with numbers and symbols&#10;&#10;Description automatically generated">
            <a:extLst>
              <a:ext uri="{FF2B5EF4-FFF2-40B4-BE49-F238E27FC236}">
                <a16:creationId xmlns:a16="http://schemas.microsoft.com/office/drawing/2014/main" id="{A7E6A08F-D9F8-C761-5490-FBFC2D4EE4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1" t="4505" r="1961" b="7207"/>
          <a:stretch/>
        </p:blipFill>
        <p:spPr>
          <a:xfrm>
            <a:off x="8964365" y="4130615"/>
            <a:ext cx="5229848" cy="17707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3839E9-60A1-1D69-984E-1D45B7F52C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8" t="8523" r="4137" b="3977"/>
          <a:stretch/>
        </p:blipFill>
        <p:spPr>
          <a:xfrm>
            <a:off x="7226230" y="8043503"/>
            <a:ext cx="9458235" cy="2800751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9596677-EF3D-1086-6710-BE29A3A580D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D320335-6C28-02AC-B1A7-D9DB3CBAEE9F}"/>
              </a:ext>
            </a:extLst>
          </p:cNvPr>
          <p:cNvCxnSpPr/>
          <p:nvPr/>
        </p:nvCxnSpPr>
        <p:spPr>
          <a:xfrm>
            <a:off x="16005095" y="9849654"/>
            <a:ext cx="1758777" cy="378939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1F015B1-588C-DAD9-91B8-895AE3FFEFB7}"/>
              </a:ext>
            </a:extLst>
          </p:cNvPr>
          <p:cNvCxnSpPr/>
          <p:nvPr/>
        </p:nvCxnSpPr>
        <p:spPr>
          <a:xfrm>
            <a:off x="14464824" y="11122087"/>
            <a:ext cx="914399" cy="1058561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818E6E9-0C65-A625-C88F-AAE47603168A}"/>
              </a:ext>
            </a:extLst>
          </p:cNvPr>
          <p:cNvSpPr txBox="1"/>
          <p:nvPr/>
        </p:nvSpPr>
        <p:spPr>
          <a:xfrm>
            <a:off x="15235191" y="12246867"/>
            <a:ext cx="350519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>
                <a:solidFill>
                  <a:schemeClr val="bg2">
                    <a:lumMod val="10000"/>
                  </a:schemeClr>
                </a:solidFill>
              </a:rPr>
              <a:t>x²+y²</a:t>
            </a:r>
            <a:endParaRPr lang="en-US" sz="32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AA0AA8-E64D-09CD-F562-FC86C4359761}"/>
              </a:ext>
            </a:extLst>
          </p:cNvPr>
          <p:cNvSpPr txBox="1"/>
          <p:nvPr/>
        </p:nvSpPr>
        <p:spPr>
          <a:xfrm>
            <a:off x="18048448" y="9977321"/>
            <a:ext cx="4555523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>
                <a:solidFill>
                  <a:schemeClr val="bg2">
                    <a:lumMod val="10000"/>
                  </a:schemeClr>
                </a:solidFill>
              </a:rPr>
              <a:t>Identical eq. for y</a:t>
            </a:r>
            <a:endParaRPr kumimoji="0"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28525438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Single Particle Motion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With and without radiation damping</a:t>
            </a:r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094B1E-6BDB-0C75-B62C-30B5A07C03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53" b="5432"/>
          <a:stretch/>
        </p:blipFill>
        <p:spPr>
          <a:xfrm>
            <a:off x="267303" y="2725111"/>
            <a:ext cx="12234106" cy="96704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0B046ED-2090-4EE0-3D7F-E2886DF222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54" b="5162"/>
          <a:stretch/>
        </p:blipFill>
        <p:spPr>
          <a:xfrm>
            <a:off x="12458976" y="2725111"/>
            <a:ext cx="11499327" cy="966181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3919E10-8DBC-86B7-437F-5F2992A883EB}"/>
              </a:ext>
            </a:extLst>
          </p:cNvPr>
          <p:cNvCxnSpPr/>
          <p:nvPr/>
        </p:nvCxnSpPr>
        <p:spPr>
          <a:xfrm>
            <a:off x="21035355" y="1843475"/>
            <a:ext cx="1202723" cy="7463479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AD69A3E-54C3-75E9-71A6-CE37175EE866}"/>
              </a:ext>
            </a:extLst>
          </p:cNvPr>
          <p:cNvSpPr txBox="1"/>
          <p:nvPr/>
        </p:nvSpPr>
        <p:spPr>
          <a:xfrm>
            <a:off x="19198293" y="768989"/>
            <a:ext cx="537930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Energy loss due to radiation reaction</a:t>
            </a:r>
            <a:endParaRPr lang="en-US" sz="36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A9308E-7B35-A056-6F30-C66C1A616F9A}"/>
              </a:ext>
            </a:extLst>
          </p:cNvPr>
          <p:cNvCxnSpPr/>
          <p:nvPr/>
        </p:nvCxnSpPr>
        <p:spPr>
          <a:xfrm flipH="1">
            <a:off x="7811519" y="2477421"/>
            <a:ext cx="2689654" cy="1882345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FD2080-DE01-2B1D-CC26-B374AAD477DF}"/>
              </a:ext>
            </a:extLst>
          </p:cNvPr>
          <p:cNvCxnSpPr/>
          <p:nvPr/>
        </p:nvCxnSpPr>
        <p:spPr>
          <a:xfrm flipH="1">
            <a:off x="3213013" y="2504559"/>
            <a:ext cx="7302844" cy="2067697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4F702E9-6485-5A77-D557-EEEA3C3C8751}"/>
              </a:ext>
            </a:extLst>
          </p:cNvPr>
          <p:cNvSpPr txBox="1"/>
          <p:nvPr/>
        </p:nvSpPr>
        <p:spPr>
          <a:xfrm>
            <a:off x="10533395" y="1928576"/>
            <a:ext cx="575000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Adiabatic damping due to increase in energy</a:t>
            </a:r>
            <a:endParaRPr lang="en-US" sz="36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13518F-D0E7-2163-7575-FF86F0C32751}"/>
              </a:ext>
            </a:extLst>
          </p:cNvPr>
          <p:cNvSpPr txBox="1"/>
          <p:nvPr/>
        </p:nvSpPr>
        <p:spPr>
          <a:xfrm>
            <a:off x="5359095" y="12184589"/>
            <a:ext cx="274319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5 GeV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33E652-6FCF-D3E7-492A-B9ED7820964F}"/>
              </a:ext>
            </a:extLst>
          </p:cNvPr>
          <p:cNvSpPr txBox="1"/>
          <p:nvPr/>
        </p:nvSpPr>
        <p:spPr>
          <a:xfrm>
            <a:off x="17535556" y="12082356"/>
            <a:ext cx="2743199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3200" dirty="0">
                <a:solidFill>
                  <a:schemeClr val="bg2">
                    <a:lumMod val="10000"/>
                  </a:schemeClr>
                </a:solidFill>
              </a:rPr>
              <a:t>470 GeV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74908337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17684181" cy="1083233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Energy Loss Assuming Harmonic Motion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1179810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A good approximation for a relatively small increase in Lorentz factor.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324886" cy="8598819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The mean energy loss for a single particle is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534EEF-D452-1E35-4523-B108140F5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6" t="17143" r="12373" b="9740"/>
          <a:stretch/>
        </p:blipFill>
        <p:spPr>
          <a:xfrm>
            <a:off x="4533391" y="4822156"/>
            <a:ext cx="6971100" cy="185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9026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rmAutofit fontScale="92500"/>
          </a:bodyPr>
          <a:lstStyle/>
          <a:p>
            <a:r>
              <a:rPr lang="en-US"/>
              <a:t>Energy Loss Assuming Harmonic Motion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1179810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A good approximation for a relatively small increase in Lorentz factor.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324886" cy="8598819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The mean energy loss for a single particle is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90" name="Caption"/>
          <p:cNvSpPr>
            <a:spLocks noGrp="1"/>
          </p:cNvSpPr>
          <p:nvPr>
            <p:ph type="body" idx="25"/>
          </p:nvPr>
        </p:nvSpPr>
        <p:spPr>
          <a:prstGeom prst="roundRect">
            <a:avLst>
              <a:gd name="adj" fmla="val 0"/>
            </a:avLst>
          </a:prstGeom>
        </p:spPr>
        <p:txBody>
          <a:bodyPr/>
          <a:lstStyle/>
          <a:p>
            <a:r>
              <a:t>Caption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534EEF-D452-1E35-4523-B108140F5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6" t="17143" r="12373" b="9740"/>
          <a:stretch/>
        </p:blipFill>
        <p:spPr>
          <a:xfrm>
            <a:off x="4533391" y="4822156"/>
            <a:ext cx="6971100" cy="1854865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136257A6-F997-8E19-6E69-B61205D64D5D}"/>
              </a:ext>
            </a:extLst>
          </p:cNvPr>
          <p:cNvSpPr/>
          <p:nvPr/>
        </p:nvSpPr>
        <p:spPr>
          <a:xfrm>
            <a:off x="10032298" y="6350706"/>
            <a:ext cx="484631" cy="978408"/>
          </a:xfrm>
          <a:prstGeom prst="downArrow">
            <a:avLst/>
          </a:prstGeom>
          <a:solidFill>
            <a:srgbClr val="FB666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D5886-F9BA-0F54-49E9-C2DD11B77D6A}"/>
              </a:ext>
            </a:extLst>
          </p:cNvPr>
          <p:cNvSpPr txBox="1"/>
          <p:nvPr/>
        </p:nvSpPr>
        <p:spPr>
          <a:xfrm>
            <a:off x="7059907" y="7458366"/>
            <a:ext cx="717005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>
                <a:solidFill>
                  <a:schemeClr val="bg2">
                    <a:lumMod val="10000"/>
                  </a:schemeClr>
                </a:solidFill>
              </a:rPr>
              <a:t>Not </a:t>
            </a:r>
            <a:r>
              <a:rPr lang="en-US" sz="4000" err="1">
                <a:solidFill>
                  <a:schemeClr val="bg2">
                    <a:lumMod val="10000"/>
                  </a:schemeClr>
                </a:solidFill>
              </a:rPr>
              <a:t>Betatron</a:t>
            </a:r>
            <a:r>
              <a:rPr lang="en-US" sz="4000">
                <a:solidFill>
                  <a:schemeClr val="bg2">
                    <a:lumMod val="10000"/>
                  </a:schemeClr>
                </a:solidFill>
              </a:rPr>
              <a:t> Amplitude</a:t>
            </a:r>
          </a:p>
        </p:txBody>
      </p:sp>
    </p:spTree>
    <p:extLst>
      <p:ext uri="{BB962C8B-B14F-4D97-AF65-F5344CB8AC3E}">
        <p14:creationId xmlns:p14="http://schemas.microsoft.com/office/powerpoint/2010/main" val="314517061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17179042" cy="1083233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Energy Loss Assuming Harmonic Motion</a:t>
            </a:r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1179810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A good approximation for a relatively small increase in Lorentz factor.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58585" y="3167279"/>
            <a:ext cx="22324886" cy="9237251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The mean energy loss for a single particle is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If the transverse motion is a perfect circle, the particle radiates constantly.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If the motion is a straight line (x and y oscillations in phase), it radiates sinusoidally, but with a larger maximum.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534EEF-D452-1E35-4523-B108140F53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36" t="17143" r="12373" b="9740"/>
          <a:stretch/>
        </p:blipFill>
        <p:spPr>
          <a:xfrm>
            <a:off x="4533391" y="4822156"/>
            <a:ext cx="6971100" cy="1854865"/>
          </a:xfrm>
          <a:prstGeom prst="rect">
            <a:avLst/>
          </a:prstGeom>
        </p:spPr>
      </p:pic>
      <p:sp>
        <p:nvSpPr>
          <p:cNvPr id="4" name="Arrow: Down 3">
            <a:extLst>
              <a:ext uri="{FF2B5EF4-FFF2-40B4-BE49-F238E27FC236}">
                <a16:creationId xmlns:a16="http://schemas.microsoft.com/office/drawing/2014/main" id="{136257A6-F997-8E19-6E69-B61205D64D5D}"/>
              </a:ext>
            </a:extLst>
          </p:cNvPr>
          <p:cNvSpPr/>
          <p:nvPr/>
        </p:nvSpPr>
        <p:spPr>
          <a:xfrm>
            <a:off x="10032298" y="6350706"/>
            <a:ext cx="484631" cy="978408"/>
          </a:xfrm>
          <a:prstGeom prst="downArrow">
            <a:avLst/>
          </a:prstGeom>
          <a:solidFill>
            <a:srgbClr val="FB666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D5886-F9BA-0F54-49E9-C2DD11B77D6A}"/>
              </a:ext>
            </a:extLst>
          </p:cNvPr>
          <p:cNvSpPr txBox="1"/>
          <p:nvPr/>
        </p:nvSpPr>
        <p:spPr>
          <a:xfrm>
            <a:off x="7059907" y="7458366"/>
            <a:ext cx="717005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>
                <a:solidFill>
                  <a:schemeClr val="bg2">
                    <a:lumMod val="10000"/>
                  </a:schemeClr>
                </a:solidFill>
              </a:rPr>
              <a:t>Not </a:t>
            </a:r>
            <a:r>
              <a:rPr lang="en-US" sz="4000" err="1">
                <a:solidFill>
                  <a:schemeClr val="bg2">
                    <a:lumMod val="10000"/>
                  </a:schemeClr>
                </a:solidFill>
              </a:rPr>
              <a:t>Betatron</a:t>
            </a:r>
            <a:r>
              <a:rPr lang="en-US" sz="4000">
                <a:solidFill>
                  <a:schemeClr val="bg2">
                    <a:lumMod val="10000"/>
                  </a:schemeClr>
                </a:solidFill>
              </a:rPr>
              <a:t> Amplitude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7990D1B-C3FF-FF99-5588-3699246256D2}"/>
              </a:ext>
            </a:extLst>
          </p:cNvPr>
          <p:cNvSpPr/>
          <p:nvPr/>
        </p:nvSpPr>
        <p:spPr>
          <a:xfrm>
            <a:off x="11497589" y="5753300"/>
            <a:ext cx="4088190" cy="505225"/>
          </a:xfrm>
          <a:prstGeom prst="rightArrow">
            <a:avLst/>
          </a:prstGeom>
          <a:solidFill>
            <a:srgbClr val="FB666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F9638C-477A-4D5C-888F-0FFFF7C3C9F3}"/>
              </a:ext>
            </a:extLst>
          </p:cNvPr>
          <p:cNvSpPr txBox="1"/>
          <p:nvPr/>
        </p:nvSpPr>
        <p:spPr>
          <a:xfrm>
            <a:off x="15789826" y="5265253"/>
            <a:ext cx="7603523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>
                <a:solidFill>
                  <a:schemeClr val="bg2">
                    <a:lumMod val="10000"/>
                  </a:schemeClr>
                </a:solidFill>
              </a:rPr>
              <a:t>Amplitude in x-direction and amplitude in y-direction</a:t>
            </a:r>
            <a:endParaRPr lang="en-US" sz="40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5476651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58585" y="763642"/>
            <a:ext cx="21123478" cy="1083233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r>
              <a:rPr lang="en-US"/>
              <a:t>Extending This to a Particle Distribution (Beam)</a:t>
            </a:r>
            <a:endParaRPr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r>
              <a:rPr lang="en-US"/>
              <a:t>Using distributions</a:t>
            </a:r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To find the energy loss of the entire beam, we need the distribution of amplitudes in x and y.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We know the distribution of the particles and that (See </a:t>
            </a:r>
            <a:r>
              <a:rPr lang="en-US">
                <a:solidFill>
                  <a:srgbClr val="FF0000"/>
                </a:solidFill>
              </a:rPr>
              <a:t>Extra</a:t>
            </a:r>
            <a:r>
              <a:rPr lang="en-US"/>
              <a:t>)</a:t>
            </a:r>
            <a:endParaRPr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/>
              <a:t>Using this gives the distribution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EFA599-3F73-38B8-6F3F-DCFA4946D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442" y="7462267"/>
            <a:ext cx="5942312" cy="1421284"/>
          </a:xfrm>
          <a:prstGeom prst="rect">
            <a:avLst/>
          </a:prstGeom>
        </p:spPr>
      </p:pic>
      <p:pic>
        <p:nvPicPr>
          <p:cNvPr id="10" name="Picture 9" descr="A graph of a distribution of particle amplitude&#10;&#10;Description automatically generated">
            <a:extLst>
              <a:ext uri="{FF2B5EF4-FFF2-40B4-BE49-F238E27FC236}">
                <a16:creationId xmlns:a16="http://schemas.microsoft.com/office/drawing/2014/main" id="{0A874505-06CD-E2C8-DE4D-F324E0885B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1812" y="3011497"/>
            <a:ext cx="10235513" cy="7681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879DE5-0969-B4AE-EF8C-1DE4D1C099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073" r="-565" b="-1064"/>
          <a:stretch/>
        </p:blipFill>
        <p:spPr>
          <a:xfrm>
            <a:off x="10769095" y="8941095"/>
            <a:ext cx="2541724" cy="1973399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25BF9E-4A55-E426-2D12-32997E9FF023}"/>
              </a:ext>
            </a:extLst>
          </p:cNvPr>
          <p:cNvCxnSpPr/>
          <p:nvPr/>
        </p:nvCxnSpPr>
        <p:spPr>
          <a:xfrm flipV="1">
            <a:off x="13233703" y="7242810"/>
            <a:ext cx="2561965" cy="2689654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7E62E7-31F0-4A80-ADF6-BB2B0B6D8B0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85464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D5C8A03-3942-9655-B19B-ACCFD5C2C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9126" y="9374942"/>
            <a:ext cx="10774135" cy="1600200"/>
          </a:xfrm>
          <a:prstGeom prst="rect">
            <a:avLst/>
          </a:prstGeom>
        </p:spPr>
      </p:pic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86" name="Heading"/>
          <p:cNvSpPr txBox="1">
            <a:spLocks noGrp="1"/>
          </p:cNvSpPr>
          <p:nvPr>
            <p:ph type="body" idx="21"/>
          </p:nvPr>
        </p:nvSpPr>
        <p:spPr>
          <a:xfrm>
            <a:off x="738793" y="763642"/>
            <a:ext cx="22826142" cy="1083233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r>
              <a:rPr lang="en-US"/>
              <a:t>Extending This to a Particle Distribution (Beam)</a:t>
            </a:r>
            <a:endParaRPr lang="en-US" b="0"/>
          </a:p>
          <a:p>
            <a:endParaRPr lang="en-US"/>
          </a:p>
        </p:txBody>
      </p:sp>
      <p:sp>
        <p:nvSpPr>
          <p:cNvPr id="87" name="Subheading"/>
          <p:cNvSpPr txBox="1">
            <a:spLocks noGrp="1"/>
          </p:cNvSpPr>
          <p:nvPr>
            <p:ph type="body" idx="22"/>
          </p:nvPr>
        </p:nvSpPr>
        <p:spPr>
          <a:xfrm>
            <a:off x="758586" y="2071462"/>
            <a:ext cx="11225305" cy="641201"/>
          </a:xfrm>
          <a:prstGeom prst="rect">
            <a:avLst/>
          </a:prstGeom>
        </p:spPr>
        <p:txBody>
          <a:bodyPr lIns="50800" tIns="50800" rIns="50800" bIns="50800" anchor="t">
            <a:spAutoFit/>
          </a:bodyPr>
          <a:lstStyle/>
          <a:p>
            <a:endParaRPr lang="en-US" dirty="0"/>
          </a:p>
        </p:txBody>
      </p:sp>
      <p:sp>
        <p:nvSpPr>
          <p:cNvPr id="88" name="Lorem ipsum dolor sit amet, consectetur adipiscing elit, sed do eiusmod tempor incididunt ut labore et dolore magna aliqua. Diam vulputate ut pharetra sit amet aliquam id diam.…"/>
          <p:cNvSpPr txBox="1">
            <a:spLocks noGrp="1"/>
          </p:cNvSpPr>
          <p:nvPr>
            <p:ph type="body" idx="23"/>
          </p:nvPr>
        </p:nvSpPr>
        <p:spPr>
          <a:xfrm>
            <a:off x="738793" y="3286032"/>
            <a:ext cx="22402450" cy="8480066"/>
          </a:xfrm>
          <a:prstGeom prst="rect">
            <a:avLst/>
          </a:prstGeom>
        </p:spPr>
        <p:txBody>
          <a:bodyPr lIns="50800" tIns="50800" rIns="50800" bIns="50800" anchor="t">
            <a:noAutofit/>
          </a:bodyPr>
          <a:lstStyle/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This means that the radiated power </a:t>
            </a:r>
            <a:br>
              <a:rPr lang="en-US" dirty="0"/>
            </a:br>
            <a:r>
              <a:rPr lang="en-US" dirty="0"/>
              <a:t>of the beam is given by</a:t>
            </a:r>
            <a:endParaRPr lang="en-US" dirty="0">
              <a:highlight>
                <a:srgbClr val="FFFF00"/>
              </a:highlight>
            </a:endParaRP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And the relative energy spread for a</a:t>
            </a:r>
            <a:br>
              <a:rPr lang="en-US" dirty="0"/>
            </a:br>
            <a:r>
              <a:rPr lang="en-US" dirty="0"/>
              <a:t>single stage is given by</a:t>
            </a:r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lang="en-US"/>
          </a:p>
          <a:p>
            <a:pPr marL="583565" indent="-583565"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buChar char="&gt;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This gives the limit of plasma density; </a:t>
            </a:r>
          </a:p>
          <a:p>
            <a:pPr>
              <a:lnSpc>
                <a:spcPct val="110000"/>
              </a:lnSpc>
              <a:spcBef>
                <a:spcPts val="1800"/>
              </a:spcBef>
              <a:buClr>
                <a:srgbClr val="D49956"/>
              </a:buClr>
              <a:buSzPct val="100000"/>
              <a:defRPr sz="45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en-US" dirty="0"/>
              <a:t> Assuming NO initial energy spread!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2959AE-FA28-0DEA-DE49-288B469F0073}"/>
              </a:ext>
            </a:extLst>
          </p:cNvPr>
          <p:cNvSpPr/>
          <p:nvPr/>
        </p:nvSpPr>
        <p:spPr>
          <a:xfrm>
            <a:off x="2946704" y="12375943"/>
            <a:ext cx="3282777" cy="893805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5" name="Date  |  Name  |  Event"/>
          <p:cNvSpPr txBox="1"/>
          <p:nvPr/>
        </p:nvSpPr>
        <p:spPr>
          <a:xfrm>
            <a:off x="2941275" y="12634939"/>
            <a:ext cx="483786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none" lIns="50800" tIns="50800" rIns="50800" bIns="50800" anchor="t">
            <a:spAutoFit/>
          </a:bodyPr>
          <a:lstStyle>
            <a:lvl1pPr algn="l" defTabSz="584200">
              <a:defRPr sz="1800">
                <a:solidFill>
                  <a:srgbClr val="929292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/>
              <a:t>04.04.24  </a:t>
            </a:r>
            <a:r>
              <a:t>|</a:t>
            </a:r>
            <a:r>
              <a:rPr lang="en-US"/>
              <a:t> </a:t>
            </a:r>
            <a:r>
              <a:t> </a:t>
            </a:r>
            <a:r>
              <a:rPr lang="en-US"/>
              <a:t>Daniel Kalvik </a:t>
            </a:r>
            <a:r>
              <a:t> |</a:t>
            </a:r>
            <a:r>
              <a:rPr lang="en-US"/>
              <a:t> </a:t>
            </a:r>
            <a:r>
              <a:t> </a:t>
            </a:r>
            <a:r>
              <a:rPr lang="en-US"/>
              <a:t>HALHF workshop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A11BF0-FD88-FED9-9600-1A7FEBDE1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6313" y="6411107"/>
            <a:ext cx="8694057" cy="208914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DC01465-1D8D-91CD-7766-09A9FA7AAD52}"/>
              </a:ext>
            </a:extLst>
          </p:cNvPr>
          <p:cNvCxnSpPr/>
          <p:nvPr/>
        </p:nvCxnSpPr>
        <p:spPr>
          <a:xfrm flipV="1">
            <a:off x="8538198" y="7541060"/>
            <a:ext cx="5630560" cy="568412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C69861-FE50-8551-4C46-477266F53163}"/>
              </a:ext>
            </a:extLst>
          </p:cNvPr>
          <p:cNvCxnSpPr/>
          <p:nvPr/>
        </p:nvCxnSpPr>
        <p:spPr>
          <a:xfrm flipH="1">
            <a:off x="17472980" y="9090753"/>
            <a:ext cx="541562" cy="1064079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E6C39EE-F133-2016-229F-61CBE8BBC989}"/>
              </a:ext>
            </a:extLst>
          </p:cNvPr>
          <p:cNvSpPr txBox="1"/>
          <p:nvPr/>
        </p:nvSpPr>
        <p:spPr>
          <a:xfrm>
            <a:off x="18011595" y="8728354"/>
            <a:ext cx="570955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chemeClr val="bg2">
                    <a:lumMod val="10000"/>
                  </a:schemeClr>
                </a:solidFill>
              </a:rPr>
              <a:t>Some acceptable rel. energy spread</a:t>
            </a:r>
            <a:endParaRPr lang="en-US" sz="2400" b="0" i="0" u="none" strike="noStrike" cap="none" spc="0" normalizeH="0" baseline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04EF213-444C-9368-E99D-D2273F2FB9E6}"/>
              </a:ext>
            </a:extLst>
          </p:cNvPr>
          <p:cNvCxnSpPr/>
          <p:nvPr/>
        </p:nvCxnSpPr>
        <p:spPr>
          <a:xfrm flipH="1">
            <a:off x="17493858" y="5976871"/>
            <a:ext cx="142344" cy="38750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1C3BD87-53F6-6B59-B115-51E0BA46F61E}"/>
              </a:ext>
            </a:extLst>
          </p:cNvPr>
          <p:cNvSpPr txBox="1"/>
          <p:nvPr/>
        </p:nvSpPr>
        <p:spPr>
          <a:xfrm>
            <a:off x="16327032" y="4600406"/>
            <a:ext cx="8700653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4000" dirty="0">
                <a:solidFill>
                  <a:schemeClr val="bg2">
                    <a:lumMod val="10000"/>
                  </a:schemeClr>
                </a:solidFill>
              </a:rPr>
              <a:t>Not applicable at high rel. energy spreads, saturates at ~8%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877CAD-5062-6976-50C6-2AFE612EF7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686" r="250" b="10784"/>
          <a:stretch/>
        </p:blipFill>
        <p:spPr>
          <a:xfrm>
            <a:off x="3955013" y="4879166"/>
            <a:ext cx="8214162" cy="155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5955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6666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6666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Custom</PresentationFormat>
  <Slides>25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21_BasicWhite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420</cp:revision>
  <dcterms:modified xsi:type="dcterms:W3CDTF">2024-04-04T09:14:33Z</dcterms:modified>
</cp:coreProperties>
</file>