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67" r:id="rId2"/>
    <p:sldId id="310" r:id="rId3"/>
    <p:sldId id="314" r:id="rId4"/>
    <p:sldId id="313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283" r:id="rId14"/>
    <p:sldId id="305" r:id="rId15"/>
    <p:sldId id="296" r:id="rId16"/>
    <p:sldId id="306" r:id="rId17"/>
    <p:sldId id="297" r:id="rId18"/>
    <p:sldId id="299" r:id="rId19"/>
    <p:sldId id="300" r:id="rId20"/>
    <p:sldId id="301" r:id="rId21"/>
    <p:sldId id="309" r:id="rId22"/>
    <p:sldId id="27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99" autoAdjust="0"/>
    <p:restoredTop sz="94660"/>
  </p:normalViewPr>
  <p:slideViewPr>
    <p:cSldViewPr showGuides="1">
      <p:cViewPr>
        <p:scale>
          <a:sx n="120" d="100"/>
          <a:sy n="120" d="100"/>
        </p:scale>
        <p:origin x="432" y="360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5388" y="6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04.04.24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04.04.24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8" name="Grafik 7" descr="Logo Helmholtz">
            <a:extLst>
              <a:ext uri="{FF2B5EF4-FFF2-40B4-BE49-F238E27FC236}">
                <a16:creationId xmlns:a16="http://schemas.microsoft.com/office/drawing/2014/main" id="{F8845E8E-65F8-422C-B741-C856D0ACED8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7" name="Grafik 6" descr="Logo DESY">
            <a:extLst>
              <a:ext uri="{FF2B5EF4-FFF2-40B4-BE49-F238E27FC236}">
                <a16:creationId xmlns:a16="http://schemas.microsoft.com/office/drawing/2014/main" id="{9251EDA7-E8BC-427B-9A22-FCE4997DE3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B6CCFA2B-C89B-467F-BEA3-65422DEB305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66A7778-5B9E-4F88-967E-0C434F50E13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2798131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08F6AE73-43EE-4385-B938-E688DB237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3" y="1449389"/>
            <a:ext cx="3708400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0A6CDC79-9D60-410E-8CF3-D09E58DCABE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4" y="4005263"/>
            <a:ext cx="3708400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1AF84F0D-8E93-46F5-87AD-DFF20E19EDE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Kontakt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4493940-692F-45E4-ADDD-72F87BB56301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 dirty="0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 dirty="0"/>
              <a:t>Synchrotron DESY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DCA5B5D3-514B-46E4-8995-43141C1F3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194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11" name="Grafik 10" descr="Logo Helmholtz">
            <a:extLst>
              <a:ext uri="{FF2B5EF4-FFF2-40B4-BE49-F238E27FC236}">
                <a16:creationId xmlns:a16="http://schemas.microsoft.com/office/drawing/2014/main" id="{BF55F934-32DD-42B1-8196-72E64C382AB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8" name="Grafik 7" descr="Logo DESY">
            <a:extLst>
              <a:ext uri="{FF2B5EF4-FFF2-40B4-BE49-F238E27FC236}">
                <a16:creationId xmlns:a16="http://schemas.microsoft.com/office/drawing/2014/main" id="{71632797-0353-43E3-980D-B9312BD4F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9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54EA2C-6BFD-4F46-A867-54F63C71C50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902DDDE-DB60-4F79-B3B6-DE84ACF391A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133005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8D0EF7A-D5A2-4C5D-9D15-21489C23E9A7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 dirty="0">
                <a:solidFill>
                  <a:schemeClr val="accent1"/>
                </a:solidFill>
              </a:rPr>
              <a:t>DESY</a:t>
            </a:r>
            <a:r>
              <a:rPr lang="de-D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Drive Linac | Benno List | HALHF workshop 4.4.24</a:t>
            </a:r>
            <a:endParaRPr lang="de-DE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 dirty="0"/>
              <a:t>Seite </a:t>
            </a:r>
            <a:fld id="{0427E4B2-AC28-443E-BE04-5CD55098A90B}" type="slidenum">
              <a:rPr lang="de-DE" sz="1000" b="1" smtClean="0"/>
              <a:pPr algn="r"/>
              <a:t>‹#›</a:t>
            </a:fld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yncandshare.desy.de/index.php/s/Rsz3E2ffp77rCFK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physics/0008052" TargetMode="External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28.png"/><Relationship Id="rId4" Type="http://schemas.openxmlformats.org/officeDocument/2006/relationships/hyperlink" Target="https://uspas.fnal.gov/materials/09UNM/Unit_4_Lecture_11_&amp;_12_Traveling_Wave_Linacs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12689/contributions/5377054/" TargetMode="External"/><Relationship Id="rId7" Type="http://schemas.openxmlformats.org/officeDocument/2006/relationships/hyperlink" Target="https://accelconf.web.cern.ch/l98/PAPERS/TH4066.PDF#search=%20domain%3Daccelconf%2Eweb%2Ecern%2Ech%20%20%2Bauthor%3A%22choroba%22%20%20url%3Aaccelconf%2Fl98%20FileExtension%3Dpdf%20%2Durl%3Aabstract%20%2Durl%3Aaccelconf%2Fjacow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flash.desy.de/sites2009/site_vuvfel/content/e1549/e1506/e1545/infoboxContent1751/SBLC.pdf" TargetMode="External"/><Relationship Id="rId5" Type="http://schemas.openxmlformats.org/officeDocument/2006/relationships/hyperlink" Target="https://flash.desy.de/tesla_technology_collaboration/tesla_documentation/#e1520" TargetMode="Externa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hyperlink" Target="https://agenda.linearcollider.org/event/5636/contributions/25265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Considerations</a:t>
            </a:r>
            <a:r>
              <a:rPr lang="de-DE" dirty="0"/>
              <a:t> </a:t>
            </a:r>
            <a:r>
              <a:rPr lang="de-DE" dirty="0" err="1"/>
              <a:t>for</a:t>
            </a:r>
            <a:br>
              <a:rPr lang="de-DE" dirty="0"/>
            </a:br>
            <a:r>
              <a:rPr lang="de-DE" dirty="0"/>
              <a:t>Warm RF </a:t>
            </a:r>
            <a:r>
              <a:rPr lang="de-DE" dirty="0" err="1"/>
              <a:t>Linac</a:t>
            </a:r>
            <a:r>
              <a:rPr lang="de-DE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Implications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Short-Range Longitudinal Wakefields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Benno List, DESY</a:t>
            </a:r>
          </a:p>
          <a:p>
            <a:r>
              <a:rPr lang="de-DE" dirty="0"/>
              <a:t>HALHF </a:t>
            </a:r>
            <a:r>
              <a:rPr lang="de-DE" dirty="0" err="1"/>
              <a:t>workshop</a:t>
            </a:r>
            <a:r>
              <a:rPr lang="de-DE" dirty="0"/>
              <a:t>, Oslo, 4.4.24</a:t>
            </a:r>
          </a:p>
          <a:p>
            <a:endParaRPr lang="de-DE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52E482BF-3BF2-773E-180A-8162D3123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96" y="1568343"/>
            <a:ext cx="4247852" cy="321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FC518FD-23E4-0FDD-6691-FFCB2DF23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Parameter Sets: Wakefield related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8D1D657-FEFC-E58F-AF22-E76BE4ADA7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29CB258-B805-9105-ED63-3939F38A84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7267" y="1406525"/>
            <a:ext cx="10257466" cy="501015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F9BA32C-60C7-23B6-CD9C-562C35351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B43A1B-CF3D-4C55-18BF-996C59DC712C}"/>
              </a:ext>
            </a:extLst>
          </p:cNvPr>
          <p:cNvSpPr txBox="1"/>
          <p:nvPr/>
        </p:nvSpPr>
        <p:spPr>
          <a:xfrm>
            <a:off x="9480376" y="764704"/>
            <a:ext cx="217719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Parameters from</a:t>
            </a:r>
            <a:br>
              <a:rPr lang="en-GB" sz="1600" dirty="0"/>
            </a:br>
            <a:r>
              <a:rPr lang="en-GB" sz="1600" dirty="0"/>
              <a:t>Bayesian optimisation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4085CD-BA7E-FC83-41D6-8E72E4E83F7A}"/>
              </a:ext>
            </a:extLst>
          </p:cNvPr>
          <p:cNvSpPr txBox="1"/>
          <p:nvPr/>
        </p:nvSpPr>
        <p:spPr>
          <a:xfrm rot="16200000">
            <a:off x="4616860" y="5052156"/>
            <a:ext cx="992579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CLIC DB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266211-A065-3FEC-A0C1-DA7AD4CCB576}"/>
              </a:ext>
            </a:extLst>
          </p:cNvPr>
          <p:cNvSpPr txBox="1"/>
          <p:nvPr/>
        </p:nvSpPr>
        <p:spPr>
          <a:xfrm rot="16200000">
            <a:off x="6194076" y="5033711"/>
            <a:ext cx="71846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SBLC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EB5612-D5DC-074A-E78E-EC17853B6B3B}"/>
              </a:ext>
            </a:extLst>
          </p:cNvPr>
          <p:cNvSpPr txBox="1"/>
          <p:nvPr/>
        </p:nvSpPr>
        <p:spPr>
          <a:xfrm rot="16200000">
            <a:off x="7253907" y="5052156"/>
            <a:ext cx="142539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SBLC, scaled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536D46-B4C7-D4F8-0CF4-F6168EBE946B}"/>
              </a:ext>
            </a:extLst>
          </p:cNvPr>
          <p:cNvSpPr txBox="1"/>
          <p:nvPr/>
        </p:nvSpPr>
        <p:spPr>
          <a:xfrm rot="16200000">
            <a:off x="9210706" y="5065610"/>
            <a:ext cx="4459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C3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0D6CA4-5EEA-1A50-5F97-17F1BB68079B}"/>
              </a:ext>
            </a:extLst>
          </p:cNvPr>
          <p:cNvSpPr txBox="1"/>
          <p:nvPr/>
        </p:nvSpPr>
        <p:spPr>
          <a:xfrm rot="16200000">
            <a:off x="10107360" y="5033710"/>
            <a:ext cx="142539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SBLC, scaled</a:t>
            </a:r>
          </a:p>
        </p:txBody>
      </p:sp>
    </p:spTree>
    <p:extLst>
      <p:ext uri="{BB962C8B-B14F-4D97-AF65-F5344CB8AC3E}">
        <p14:creationId xmlns:p14="http://schemas.microsoft.com/office/powerpoint/2010/main" val="3662357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B785C-E015-8E23-8953-D56C24A5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Parameter Sets, Drive </a:t>
            </a:r>
            <a:r>
              <a:rPr lang="en-GB" dirty="0" err="1"/>
              <a:t>Linac</a:t>
            </a:r>
            <a:r>
              <a:rPr lang="en-GB" dirty="0"/>
              <a:t> related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13E41B-BA7E-5AA6-D712-7CA29959E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9D17F-D838-A717-B45B-C5F5D13E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0872FFE2-EF68-CFBC-69A4-AB771BBFA7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8033" y="1406525"/>
            <a:ext cx="7895935" cy="50101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61FC1C9-8B71-66FC-09A6-454558A61A1F}"/>
              </a:ext>
            </a:extLst>
          </p:cNvPr>
          <p:cNvSpPr txBox="1"/>
          <p:nvPr/>
        </p:nvSpPr>
        <p:spPr>
          <a:xfrm rot="16200000">
            <a:off x="8260982" y="3475747"/>
            <a:ext cx="3168352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Positron </a:t>
            </a:r>
            <a:r>
              <a:rPr lang="en-GB" sz="1600" dirty="0" err="1"/>
              <a:t>linac</a:t>
            </a:r>
            <a:r>
              <a:rPr lang="en-GB" sz="1600" dirty="0"/>
              <a:t> separate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4F3D49-E0BA-D5D5-7073-15D21A15CE64}"/>
              </a:ext>
            </a:extLst>
          </p:cNvPr>
          <p:cNvSpPr txBox="1"/>
          <p:nvPr/>
        </p:nvSpPr>
        <p:spPr>
          <a:xfrm rot="16200000">
            <a:off x="8125428" y="3504071"/>
            <a:ext cx="52301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3"/>
              </a:rPr>
              <a:t>https://syncandshare.desy.de/index.php/s/Rsz3E2ffp77rCFK</a:t>
            </a: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1189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B692DA7-1E18-5584-B2B8-A1FCE943F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8E8C2DB-179E-63A2-0EC8-E51C81734B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024D134-E7D4-E906-FA8D-ED50ED62F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 bunch charges of HALHF pose significant challenge for drive beam </a:t>
            </a:r>
            <a:r>
              <a:rPr lang="en-GB" dirty="0" err="1"/>
              <a:t>linac</a:t>
            </a:r>
            <a:endParaRPr lang="en-GB" dirty="0"/>
          </a:p>
          <a:p>
            <a:r>
              <a:rPr lang="en-GB" dirty="0"/>
              <a:t>Short-range longitudinal </a:t>
            </a:r>
            <a:r>
              <a:rPr lang="en-GB" dirty="0" err="1"/>
              <a:t>wakefields</a:t>
            </a:r>
            <a:r>
              <a:rPr lang="en-GB" dirty="0"/>
              <a:t> cause significant energy spread</a:t>
            </a:r>
          </a:p>
          <a:p>
            <a:r>
              <a:rPr lang="en-GB" dirty="0"/>
              <a:t>Transverse </a:t>
            </a:r>
            <a:r>
              <a:rPr lang="en-GB" dirty="0" err="1"/>
              <a:t>wakefields</a:t>
            </a:r>
            <a:r>
              <a:rPr lang="en-GB" dirty="0"/>
              <a:t> and beam instabilities not studied, will pose additional challenges</a:t>
            </a:r>
          </a:p>
          <a:p>
            <a:r>
              <a:rPr lang="en-GB" dirty="0" err="1"/>
              <a:t>Resonable</a:t>
            </a:r>
            <a:r>
              <a:rPr lang="en-GB" dirty="0"/>
              <a:t> energy spread at short bunch lengths requires RF frequencies below ~2GHz</a:t>
            </a:r>
            <a:br>
              <a:rPr lang="en-GB" dirty="0"/>
            </a:br>
            <a:r>
              <a:rPr lang="en-GB" dirty="0"/>
              <a:t>-&gt; excludes C3 like </a:t>
            </a:r>
            <a:r>
              <a:rPr lang="en-GB" dirty="0" err="1"/>
              <a:t>linac</a:t>
            </a:r>
            <a:r>
              <a:rPr lang="en-GB" dirty="0"/>
              <a:t> at 5.7GHz or</a:t>
            </a:r>
            <a:br>
              <a:rPr lang="en-GB" dirty="0"/>
            </a:br>
            <a:r>
              <a:rPr lang="en-GB" dirty="0"/>
              <a:t>SBLC like </a:t>
            </a:r>
            <a:r>
              <a:rPr lang="en-GB" dirty="0" err="1"/>
              <a:t>linac</a:t>
            </a:r>
            <a:r>
              <a:rPr lang="en-GB" dirty="0"/>
              <a:t> at 3GHz</a:t>
            </a:r>
          </a:p>
          <a:p>
            <a:r>
              <a:rPr lang="en-GB" dirty="0"/>
              <a:t>1.3GHz L-Band seems to work</a:t>
            </a:r>
            <a:br>
              <a:rPr lang="en-GB" dirty="0"/>
            </a:br>
            <a:r>
              <a:rPr lang="en-GB" dirty="0"/>
              <a:t>-&gt; should be used in cost estimation model:</a:t>
            </a:r>
            <a:br>
              <a:rPr lang="en-GB" dirty="0"/>
            </a:br>
            <a:r>
              <a:rPr lang="en-GB" dirty="0"/>
              <a:t>larger cavities, larger klystrons -&gt; higher cost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8D302-40A8-C224-B753-C5811A8F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pic>
        <p:nvPicPr>
          <p:cNvPr id="10" name="Content Placeholder 10">
            <a:extLst>
              <a:ext uri="{FF2B5EF4-FFF2-40B4-BE49-F238E27FC236}">
                <a16:creationId xmlns:a16="http://schemas.microsoft.com/office/drawing/2014/main" id="{A000F6CB-1560-FFE6-B4F6-FC84D35CD1F0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799" y="1406525"/>
            <a:ext cx="3269853" cy="501015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0F1DE1-D737-6DA7-F458-21A15EB3F689}"/>
              </a:ext>
            </a:extLst>
          </p:cNvPr>
          <p:cNvSpPr txBox="1"/>
          <p:nvPr/>
        </p:nvSpPr>
        <p:spPr>
          <a:xfrm>
            <a:off x="10648247" y="1506311"/>
            <a:ext cx="15119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F=1.3GHz</a:t>
            </a:r>
          </a:p>
          <a:p>
            <a:r>
              <a:rPr lang="en-GB" sz="1600" dirty="0"/>
              <a:t>Q=8.05nC</a:t>
            </a:r>
          </a:p>
          <a:p>
            <a:r>
              <a:rPr lang="en-GB" sz="1600" dirty="0"/>
              <a:t>G=25.4MV/m</a:t>
            </a:r>
          </a:p>
          <a:p>
            <a:r>
              <a:rPr lang="en-GB" sz="1600" dirty="0"/>
              <a:t>Phi=20°</a:t>
            </a:r>
          </a:p>
          <a:p>
            <a:r>
              <a:rPr lang="en-GB" sz="1600" dirty="0"/>
              <a:t>Sigma=157um</a:t>
            </a:r>
          </a:p>
        </p:txBody>
      </p:sp>
    </p:spTree>
    <p:extLst>
      <p:ext uri="{BB962C8B-B14F-4D97-AF65-F5344CB8AC3E}">
        <p14:creationId xmlns:p14="http://schemas.microsoft.com/office/powerpoint/2010/main" val="3110204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68616-925E-75FB-524D-4D0367F4D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Drive Beam Accelerator: Basic Observations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DF9FFB-6521-13C1-912D-DB920BC5BA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497DB9-A3E4-3724-8CF7-8A3AB161F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5904036" cy="5010249"/>
          </a:xfrm>
        </p:spPr>
        <p:txBody>
          <a:bodyPr/>
          <a:lstStyle/>
          <a:p>
            <a:r>
              <a:rPr lang="en-GB" dirty="0"/>
              <a:t>Assuming Input energy 5GeV, output 31.25GeV,</a:t>
            </a:r>
            <a:br>
              <a:rPr lang="en-GB" dirty="0"/>
            </a:br>
            <a:r>
              <a:rPr lang="en-GB" dirty="0"/>
              <a:t>16x2.7E10 drive bunches, 4E10 main e+ bunch,</a:t>
            </a:r>
            <a:br>
              <a:rPr lang="en-GB" dirty="0"/>
            </a:br>
            <a:r>
              <a:rPr lang="en-GB" dirty="0"/>
              <a:t>10kHz average bunch rate (100Hz x 100):</a:t>
            </a:r>
            <a:br>
              <a:rPr lang="en-GB" dirty="0"/>
            </a:br>
            <a:r>
              <a:rPr lang="en-GB" b="1" dirty="0"/>
              <a:t>20 MW RF to beam (in pulse: 25GW)</a:t>
            </a:r>
          </a:p>
          <a:p>
            <a:r>
              <a:rPr lang="en-GB" dirty="0"/>
              <a:t>Drive beam </a:t>
            </a:r>
            <a:r>
              <a:rPr lang="en-GB" dirty="0" err="1"/>
              <a:t>linac</a:t>
            </a:r>
            <a:r>
              <a:rPr lang="en-GB" dirty="0"/>
              <a:t> delivers 84% of the total beam power (rest in 5GeV </a:t>
            </a:r>
            <a:r>
              <a:rPr lang="en-GB" dirty="0" err="1"/>
              <a:t>linacs</a:t>
            </a:r>
            <a:r>
              <a:rPr lang="en-GB" dirty="0"/>
              <a:t>) – power does not depend on bunch pattern, frequency, … it is just the overall beam power</a:t>
            </a:r>
          </a:p>
          <a:p>
            <a:r>
              <a:rPr lang="en-GB" dirty="0"/>
              <a:t>This is a lot. Requires e.g. 500 x 50MW klystrons, modulators, couplers etc</a:t>
            </a:r>
          </a:p>
          <a:p>
            <a:r>
              <a:rPr lang="en-GB" dirty="0"/>
              <a:t>Length / gradient is not only limited by achievable gradient, but by amount of power that can be handled per meter</a:t>
            </a:r>
          </a:p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F7E8E25-8F28-2911-BCCA-EF655B571EA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28047" y="1406427"/>
            <a:ext cx="5255965" cy="5010249"/>
          </a:xfrm>
        </p:spPr>
        <p:txBody>
          <a:bodyPr/>
          <a:lstStyle/>
          <a:p>
            <a:r>
              <a:rPr lang="en-GB" dirty="0"/>
              <a:t>Drive beam </a:t>
            </a:r>
            <a:r>
              <a:rPr lang="en-GB" dirty="0" err="1"/>
              <a:t>linac</a:t>
            </a:r>
            <a:r>
              <a:rPr lang="en-GB" dirty="0"/>
              <a:t> should not dominate site length -&gt; push for high gradient (25MV/m-</a:t>
            </a:r>
            <a:r>
              <a:rPr lang="en-GB" dirty="0" err="1"/>
              <a:t>ish</a:t>
            </a:r>
            <a:r>
              <a:rPr lang="en-GB" dirty="0"/>
              <a:t>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4EB89-DA6B-7AAE-B599-9BD3D701F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D8E5F0-4668-63C8-0953-426E283D2A57}"/>
              </a:ext>
            </a:extLst>
          </p:cNvPr>
          <p:cNvSpPr txBox="1"/>
          <p:nvPr/>
        </p:nvSpPr>
        <p:spPr>
          <a:xfrm rot="2623641">
            <a:off x="6661420" y="3253824"/>
            <a:ext cx="280237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Slide from last time</a:t>
            </a:r>
          </a:p>
        </p:txBody>
      </p:sp>
    </p:spTree>
    <p:extLst>
      <p:ext uri="{BB962C8B-B14F-4D97-AF65-F5344CB8AC3E}">
        <p14:creationId xmlns:p14="http://schemas.microsoft.com/office/powerpoint/2010/main" val="2665992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56615-3167-0D2E-7C32-20AD81976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Drive Beam </a:t>
            </a:r>
            <a:r>
              <a:rPr lang="en-GB" dirty="0" err="1"/>
              <a:t>Linac</a:t>
            </a:r>
            <a:r>
              <a:rPr lang="en-GB" dirty="0"/>
              <a:t>: Basic Requirements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241E4-F715-B6ED-4AEA-E31E2A2836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7B6AF8-F29E-B108-6CE3-D34D4A5E7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 total power: </a:t>
            </a:r>
            <a:br>
              <a:rPr lang="en-GB" dirty="0"/>
            </a:br>
            <a:r>
              <a:rPr lang="en-GB" b="1" dirty="0"/>
              <a:t>20 MW RF to beam (in pulse: 25GW)</a:t>
            </a:r>
          </a:p>
          <a:p>
            <a:r>
              <a:rPr lang="en-GB" dirty="0"/>
              <a:t>Gradient ~20MV/m</a:t>
            </a:r>
          </a:p>
          <a:p>
            <a:r>
              <a:rPr lang="en-GB" dirty="0"/>
              <a:t>~5ns drive beam bunch separation driven from delay line fan dimensions on plasma section </a:t>
            </a:r>
          </a:p>
          <a:p>
            <a:r>
              <a:rPr lang="en-GB" dirty="0"/>
              <a:t>Pulse length 8μs, current ~1A</a:t>
            </a:r>
            <a:br>
              <a:rPr lang="en-GB" dirty="0"/>
            </a:br>
            <a:r>
              <a:rPr lang="en-GB" dirty="0"/>
              <a:t>-&gt; </a:t>
            </a:r>
            <a:r>
              <a:rPr lang="en-GB" b="1" dirty="0"/>
              <a:t>pulsed klystrons</a:t>
            </a:r>
            <a:r>
              <a:rPr lang="en-GB" dirty="0"/>
              <a:t>: what is available?</a:t>
            </a:r>
            <a:br>
              <a:rPr lang="en-GB" dirty="0"/>
            </a:br>
            <a:r>
              <a:rPr lang="en-GB" dirty="0"/>
              <a:t>-&gt; power: ~20MW/m -&gt; challenge to couplers</a:t>
            </a:r>
          </a:p>
          <a:p>
            <a:r>
              <a:rPr lang="en-GB" dirty="0"/>
              <a:t>Short, intense bunches (4.3nC, 40μm?)</a:t>
            </a:r>
            <a:br>
              <a:rPr lang="en-GB" dirty="0"/>
            </a:br>
            <a:r>
              <a:rPr lang="en-GB" dirty="0"/>
              <a:t>-&gt; what bunch length is reasonable in </a:t>
            </a:r>
            <a:r>
              <a:rPr lang="en-GB" dirty="0" err="1"/>
              <a:t>linac</a:t>
            </a:r>
            <a:r>
              <a:rPr lang="en-GB" dirty="0"/>
              <a:t>???</a:t>
            </a:r>
          </a:p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78E4D6-B8BB-F3CC-DD8F-1EB9D5BFF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pic>
        <p:nvPicPr>
          <p:cNvPr id="7" name="Content Placeholder 8" descr="A diagram of a diagram&#10;&#10;Description automatically generated">
            <a:extLst>
              <a:ext uri="{FF2B5EF4-FFF2-40B4-BE49-F238E27FC236}">
                <a16:creationId xmlns:a16="http://schemas.microsoft.com/office/drawing/2014/main" id="{3C6FC61F-D8A0-63C9-6FA3-071A9D80A1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88" b="11489"/>
          <a:stretch/>
        </p:blipFill>
        <p:spPr>
          <a:xfrm>
            <a:off x="4943872" y="5027261"/>
            <a:ext cx="1922892" cy="178457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9DDBB0E-E15F-FFCF-E784-76E7F59915FE}"/>
              </a:ext>
            </a:extLst>
          </p:cNvPr>
          <p:cNvCxnSpPr>
            <a:cxnSpLocks/>
          </p:cNvCxnSpPr>
          <p:nvPr/>
        </p:nvCxnSpPr>
        <p:spPr>
          <a:xfrm>
            <a:off x="5159896" y="3212976"/>
            <a:ext cx="396045" cy="282752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BF3257-AC00-94A8-C326-3FF5C6F63F27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Available designs with similar challenges:</a:t>
            </a:r>
          </a:p>
          <a:p>
            <a:pPr lvl="1"/>
            <a:r>
              <a:rPr lang="en-GB" dirty="0"/>
              <a:t>CLIC drive beam </a:t>
            </a:r>
            <a:r>
              <a:rPr lang="en-GB" dirty="0" err="1"/>
              <a:t>linac</a:t>
            </a:r>
            <a:r>
              <a:rPr lang="en-GB" dirty="0"/>
              <a:t> (L-Band TW)</a:t>
            </a:r>
          </a:p>
          <a:p>
            <a:pPr lvl="1"/>
            <a:r>
              <a:rPr lang="en-GB" dirty="0"/>
              <a:t>CTF3 drive beam </a:t>
            </a:r>
            <a:r>
              <a:rPr lang="en-GB" dirty="0" err="1"/>
              <a:t>linac</a:t>
            </a:r>
            <a:r>
              <a:rPr lang="en-GB" dirty="0"/>
              <a:t> (S-Band TW)</a:t>
            </a:r>
          </a:p>
          <a:p>
            <a:pPr lvl="1"/>
            <a:r>
              <a:rPr lang="en-GB" dirty="0"/>
              <a:t>SBLC (S-Band TW)</a:t>
            </a:r>
          </a:p>
          <a:p>
            <a:r>
              <a:rPr lang="en-GB" dirty="0"/>
              <a:t>-&gt; all are Traveling Wave</a:t>
            </a:r>
          </a:p>
          <a:p>
            <a:pPr lvl="1"/>
            <a:r>
              <a:rPr lang="en-GB" dirty="0"/>
              <a:t>High RF-to-beam efficiency</a:t>
            </a:r>
          </a:p>
          <a:p>
            <a:pPr lvl="1"/>
            <a:r>
              <a:rPr lang="en-GB" dirty="0"/>
              <a:t>High power, simple (cheap) couplers</a:t>
            </a:r>
          </a:p>
          <a:p>
            <a:pPr lvl="1"/>
            <a:r>
              <a:rPr lang="en-GB" dirty="0"/>
              <a:t>But relatively inflexible, beam loading must match precisely to avoid reflections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730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C9361-F0E3-3B13-C710-A267982BC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Drive Beam </a:t>
            </a:r>
            <a:r>
              <a:rPr lang="en-GB" dirty="0" err="1"/>
              <a:t>Linac</a:t>
            </a:r>
            <a:r>
              <a:rPr lang="en-GB" dirty="0"/>
              <a:t>: Requirements from Plasma Acceleration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D4468-315C-2879-C778-77C24BDED9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236E6A-F39A-29F9-1D95-F3C1A5DC01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What are the requirements on drive beam from the plasma accelerator</a:t>
            </a:r>
            <a:r>
              <a:rPr lang="en-GB" dirty="0"/>
              <a:t>?</a:t>
            </a:r>
          </a:p>
          <a:p>
            <a:pPr lvl="1"/>
            <a:r>
              <a:rPr lang="en-GB" dirty="0"/>
              <a:t>Bunch length: 42um</a:t>
            </a:r>
            <a:br>
              <a:rPr lang="en-GB" dirty="0"/>
            </a:br>
            <a:r>
              <a:rPr lang="en-GB" dirty="0"/>
              <a:t>-&gt; might require bunch compressor?</a:t>
            </a:r>
          </a:p>
          <a:p>
            <a:pPr lvl="1"/>
            <a:r>
              <a:rPr lang="en-GB" dirty="0"/>
              <a:t>Normalised emittance? 100um OK?</a:t>
            </a:r>
          </a:p>
          <a:p>
            <a:pPr lvl="1"/>
            <a:r>
              <a:rPr lang="en-GB" dirty="0"/>
              <a:t>Energy spread? Energy chirp?</a:t>
            </a:r>
          </a:p>
          <a:p>
            <a:pPr lvl="1"/>
            <a:r>
              <a:rPr lang="en-GB" dirty="0"/>
              <a:t>Current profile?</a:t>
            </a:r>
          </a:p>
          <a:p>
            <a:pPr lvl="1"/>
            <a:r>
              <a:rPr lang="en-GB" dirty="0"/>
              <a:t>Beam stability / jitter?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1ED0F1-6D56-0020-91DB-336A510DDD72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Requirements on positron beam / bunches:</a:t>
            </a:r>
          </a:p>
          <a:p>
            <a:pPr lvl="1"/>
            <a:r>
              <a:rPr lang="en-GB" dirty="0"/>
              <a:t>Bunch length: 75um</a:t>
            </a:r>
          </a:p>
          <a:p>
            <a:pPr lvl="1"/>
            <a:r>
              <a:rPr lang="en-GB" dirty="0"/>
              <a:t>Emittance: 10um(!)</a:t>
            </a:r>
          </a:p>
          <a:p>
            <a:pPr lvl="1"/>
            <a:r>
              <a:rPr lang="en-GB" dirty="0"/>
              <a:t>Energy spread: 0.15%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4A16F8-3533-DCC8-5B45-A15CF5B69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120104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533B1-402E-1F2F-C5BA-AD4C929D4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Traveling Wave NC </a:t>
            </a:r>
            <a:r>
              <a:rPr lang="en-GB" sz="2400" dirty="0" err="1"/>
              <a:t>Linacs</a:t>
            </a:r>
            <a:r>
              <a:rPr lang="en-GB" sz="2400" dirty="0"/>
              <a:t>: Constant Geometry vs Constant Gradient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2824C-02CA-41E9-7768-A9D7D9F346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AC98B7B-29C0-C704-1426-D91A84D7DE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627" y="1406427"/>
            <a:ext cx="3482960" cy="2300553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C6FBF78-D380-B7D3-D8F5-28846DE95369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4189894" y="1398910"/>
            <a:ext cx="3537772" cy="2336757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7D5A33-A6A3-7FC0-F753-11908E001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54A9FA-7237-AFA8-1398-A37B922E41D5}"/>
              </a:ext>
            </a:extLst>
          </p:cNvPr>
          <p:cNvSpPr txBox="1"/>
          <p:nvPr/>
        </p:nvSpPr>
        <p:spPr>
          <a:xfrm>
            <a:off x="6622847" y="1013488"/>
            <a:ext cx="5569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W.A. Barletta, US Accelerator School 2009,</a:t>
            </a:r>
            <a:endParaRPr lang="en-GB" sz="1000" dirty="0">
              <a:hlinkClick r:id="rId4"/>
            </a:endParaRPr>
          </a:p>
          <a:p>
            <a:r>
              <a:rPr lang="en-GB" sz="1000" dirty="0">
                <a:hlinkClick r:id="rId4"/>
              </a:rPr>
              <a:t>https://uspas.fnal.gov/materials/09UNM/Unit_4_Lecture_11_&amp;_12_Traveling_Wave_Linacs.pdf</a:t>
            </a:r>
            <a:r>
              <a:rPr lang="en-GB" sz="1000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08D483-CA08-D9DF-090A-6EC52ABC6D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6782" y="1435696"/>
            <a:ext cx="3482959" cy="2300553"/>
          </a:xfrm>
          <a:prstGeom prst="rect">
            <a:avLst/>
          </a:prstGeom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D754BBB-4121-247D-004E-5F27907485F5}"/>
              </a:ext>
            </a:extLst>
          </p:cNvPr>
          <p:cNvSpPr txBox="1">
            <a:spLocks/>
          </p:cNvSpPr>
          <p:nvPr/>
        </p:nvSpPr>
        <p:spPr>
          <a:xfrm>
            <a:off x="407989" y="3916655"/>
            <a:ext cx="3239740" cy="25000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Constant geometry: </a:t>
            </a:r>
          </a:p>
          <a:p>
            <a:r>
              <a:rPr lang="en-GB" sz="1400" dirty="0"/>
              <a:t>+ permits optimized cavity shapes</a:t>
            </a:r>
          </a:p>
          <a:p>
            <a:r>
              <a:rPr lang="en-GB" sz="1400" dirty="0"/>
              <a:t>- average gradient lower than peak gradient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5B9AEA8-B307-722B-178A-46A64521D397}"/>
              </a:ext>
            </a:extLst>
          </p:cNvPr>
          <p:cNvSpPr txBox="1">
            <a:spLocks/>
          </p:cNvSpPr>
          <p:nvPr/>
        </p:nvSpPr>
        <p:spPr>
          <a:xfrm>
            <a:off x="6167439" y="3916655"/>
            <a:ext cx="4321049" cy="23005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Constant gradient:</a:t>
            </a:r>
          </a:p>
          <a:p>
            <a:r>
              <a:rPr lang="en-GB" sz="1400" dirty="0"/>
              <a:t>- cavity dimension varies -&gt; use simple shape: SLAC cavity</a:t>
            </a:r>
          </a:p>
          <a:p>
            <a:r>
              <a:rPr lang="en-GB" sz="1400" dirty="0"/>
              <a:t>+ average gradient = peak gradient</a:t>
            </a:r>
          </a:p>
          <a:p>
            <a:r>
              <a:rPr lang="en-GB" sz="1400" dirty="0"/>
              <a:t>Example: SLC, SBLC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F008B69-FA5D-C06B-57E4-FF7F73B2FB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32504" y="3849828"/>
            <a:ext cx="1406877" cy="2300553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8C7DF188-A02C-D235-59FD-A5A881BFD70F}"/>
              </a:ext>
            </a:extLst>
          </p:cNvPr>
          <p:cNvGrpSpPr/>
          <p:nvPr/>
        </p:nvGrpSpPr>
        <p:grpSpPr>
          <a:xfrm>
            <a:off x="3633521" y="3855686"/>
            <a:ext cx="1962177" cy="2700076"/>
            <a:chOff x="3633521" y="3855686"/>
            <a:chExt cx="1962177" cy="270007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5D0C6E3-E964-DE24-8569-7D85EC753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33521" y="3855686"/>
              <a:ext cx="1927457" cy="236152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AFD5F2A-7B12-BE01-6F75-F3D73EA09265}"/>
                </a:ext>
              </a:extLst>
            </p:cNvPr>
            <p:cNvSpPr txBox="1"/>
            <p:nvPr/>
          </p:nvSpPr>
          <p:spPr>
            <a:xfrm>
              <a:off x="3647729" y="6217208"/>
              <a:ext cx="19479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hlinkClick r:id="rId8"/>
                </a:rPr>
                <a:t>LINAC2000-TUA16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32627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D0CFB-F3A6-ED02-9EA0-41C4BF572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Pulsed Klystrons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73BA7D-E670-B119-3ADE-63E045ACD0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Which high-power klystrons are available</a:t>
            </a:r>
          </a:p>
        </p:txBody>
      </p:sp>
      <p:pic>
        <p:nvPicPr>
          <p:cNvPr id="8" name="Content Placeholder 7" descr="A graph of different colored triangles&#10;&#10;Description automatically generated with medium confidence">
            <a:extLst>
              <a:ext uri="{FF2B5EF4-FFF2-40B4-BE49-F238E27FC236}">
                <a16:creationId xmlns:a16="http://schemas.microsoft.com/office/drawing/2014/main" id="{AE69BA06-566A-0B76-6455-50C0734B61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2304707"/>
            <a:ext cx="5616575" cy="3213785"/>
          </a:xfr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F96569-119C-B05F-0AC0-37E236BCC8D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67057" y="1352048"/>
            <a:ext cx="3913320" cy="4962405"/>
          </a:xfrm>
        </p:spPr>
        <p:txBody>
          <a:bodyPr/>
          <a:lstStyle/>
          <a:p>
            <a:r>
              <a:rPr lang="en-GB" dirty="0"/>
              <a:t>50MW up to 200MW pulsed </a:t>
            </a:r>
            <a:br>
              <a:rPr lang="en-GB" dirty="0"/>
            </a:br>
            <a:r>
              <a:rPr lang="en-GB" dirty="0"/>
              <a:t>klystrons have been built at 3GHz,</a:t>
            </a:r>
            <a:br>
              <a:rPr lang="en-GB" dirty="0"/>
            </a:br>
            <a:r>
              <a:rPr lang="en-GB" dirty="0"/>
              <a:t>12GHz</a:t>
            </a:r>
          </a:p>
          <a:p>
            <a:r>
              <a:rPr lang="en-GB" dirty="0"/>
              <a:t>Pulse lengths ~1-2 </a:t>
            </a:r>
            <a:r>
              <a:rPr lang="en-GB" dirty="0" err="1"/>
              <a:t>μs</a:t>
            </a:r>
            <a:r>
              <a:rPr lang="en-GB" dirty="0"/>
              <a:t>, </a:t>
            </a:r>
            <a:br>
              <a:rPr lang="en-GB" dirty="0"/>
            </a:br>
            <a:r>
              <a:rPr lang="en-GB" dirty="0"/>
              <a:t>8 </a:t>
            </a:r>
            <a:r>
              <a:rPr lang="en-GB" dirty="0" err="1"/>
              <a:t>μs</a:t>
            </a:r>
            <a:r>
              <a:rPr lang="en-GB" dirty="0"/>
              <a:t> probably doable</a:t>
            </a:r>
          </a:p>
          <a:p>
            <a:r>
              <a:rPr lang="en-GB" dirty="0"/>
              <a:t>Assume 3GHz, 50MW, 8 </a:t>
            </a:r>
            <a:r>
              <a:rPr lang="en-GB" dirty="0" err="1"/>
              <a:t>μs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klystron can be built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C0A36C-DCA8-488E-BC41-9B052889B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50F9A2-31C2-CC8D-AB97-C573759B68E1}"/>
              </a:ext>
            </a:extLst>
          </p:cNvPr>
          <p:cNvSpPr txBox="1"/>
          <p:nvPr/>
        </p:nvSpPr>
        <p:spPr>
          <a:xfrm>
            <a:off x="316573" y="5707728"/>
            <a:ext cx="588173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effectLst/>
                <a:latin typeface="ArialMT"/>
              </a:rPr>
              <a:t>RF Power generation, </a:t>
            </a:r>
            <a:r>
              <a:rPr lang="en-GB" sz="1800" dirty="0" err="1">
                <a:effectLst/>
                <a:latin typeface="ArialMT"/>
              </a:rPr>
              <a:t>eric.montesinos@cern.ch</a:t>
            </a:r>
            <a:endParaRPr lang="en-GB" sz="16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1600" dirty="0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https://indico.cern.ch/event/1212689/contributions/5377054/</a:t>
            </a:r>
            <a:r>
              <a:rPr lang="en-GB" sz="1600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EFDB92-E903-E2DC-A98C-63A5D75145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311" y="4132098"/>
            <a:ext cx="2778009" cy="15903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EA3C2C-A9F7-241A-CBC6-3B8539CFEE19}"/>
              </a:ext>
            </a:extLst>
          </p:cNvPr>
          <p:cNvSpPr txBox="1"/>
          <p:nvPr/>
        </p:nvSpPr>
        <p:spPr>
          <a:xfrm>
            <a:off x="6024562" y="5742366"/>
            <a:ext cx="2651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R.G. Carter, CERN-2005-003 p. 133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A6FE73A-5319-71A1-6343-109FBEB3D4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3388" y="4109020"/>
            <a:ext cx="2843501" cy="16364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4AF202C-2B87-4CFC-DCB1-0137AE074126}"/>
              </a:ext>
            </a:extLst>
          </p:cNvPr>
          <p:cNvSpPr txBox="1"/>
          <p:nvPr/>
        </p:nvSpPr>
        <p:spPr>
          <a:xfrm>
            <a:off x="9078556" y="5771108"/>
            <a:ext cx="2639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R.G. Carter, CERN-2011-007 p. 196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AE6AD8A-8E70-9829-5DBA-0B28F1B59B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67644" y="226964"/>
            <a:ext cx="2345741" cy="321378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041EA81-587B-855B-D7B8-52733500E8F8}"/>
              </a:ext>
            </a:extLst>
          </p:cNvPr>
          <p:cNvSpPr txBox="1"/>
          <p:nvPr/>
        </p:nvSpPr>
        <p:spPr>
          <a:xfrm>
            <a:off x="9863899" y="3395485"/>
            <a:ext cx="1854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/>
              <a:t>Choroba</a:t>
            </a:r>
            <a:r>
              <a:rPr lang="en-GB" sz="1600" dirty="0"/>
              <a:t> 1998,</a:t>
            </a:r>
            <a:br>
              <a:rPr lang="en-GB" sz="1600" dirty="0"/>
            </a:br>
            <a:r>
              <a:rPr lang="en-GB" sz="1600" dirty="0">
                <a:hlinkClick r:id="rId7"/>
              </a:rPr>
              <a:t>LINAC 98 TH4066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791150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05C8-7837-F8F4-2979-0BAE5491C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S-Band Linear Collider SBLC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40B2CB-4BA5-A18A-C8BC-DD1CC32C29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An early TESLA competitor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15EB9AB-85DD-63FD-4C20-2BA61BA740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2208" y="1149434"/>
            <a:ext cx="2844800" cy="3530600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70525AA-4139-FC5E-49EF-24A6784667BD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7536160" y="145180"/>
            <a:ext cx="4247852" cy="3217177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6428EA-0801-8DB5-911D-D02CF61E1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B0F5A-1039-389C-87B8-8C4AF16552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5646" y="3391622"/>
            <a:ext cx="2309738" cy="3189178"/>
          </a:xfrm>
          <a:prstGeom prst="rect">
            <a:avLst/>
          </a:prstGeom>
          <a:ln>
            <a:solidFill>
              <a:schemeClr val="accent4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772651-7BF8-ADFF-48AF-FFDFB224F35A}"/>
              </a:ext>
            </a:extLst>
          </p:cNvPr>
          <p:cNvSpPr txBox="1"/>
          <p:nvPr/>
        </p:nvSpPr>
        <p:spPr>
          <a:xfrm>
            <a:off x="9152330" y="4974627"/>
            <a:ext cx="30203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hlinkClick r:id="rId5"/>
              </a:rPr>
              <a:t>TESLA CDR</a:t>
            </a:r>
            <a:endParaRPr lang="en-GB" sz="1600" dirty="0"/>
          </a:p>
          <a:p>
            <a:r>
              <a:rPr lang="en-GB" sz="1600" dirty="0">
                <a:hlinkClick r:id="rId6"/>
              </a:rPr>
              <a:t>Chap 4: S-Band Linear Collider</a:t>
            </a:r>
            <a:endParaRPr lang="en-GB" sz="1600" dirty="0"/>
          </a:p>
          <a:p>
            <a:endParaRPr lang="en-GB" sz="1600" dirty="0" err="1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266C2F-A669-F170-0DC8-A2D628A71A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360" y="4727784"/>
            <a:ext cx="3756843" cy="1831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A83B6E-DB36-FD29-D362-7CA1768CBA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94081" y="1053373"/>
            <a:ext cx="2019300" cy="3302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543727B-D06C-A9B2-7DCE-34459E95452E}"/>
              </a:ext>
            </a:extLst>
          </p:cNvPr>
          <p:cNvSpPr txBox="1"/>
          <p:nvPr/>
        </p:nvSpPr>
        <p:spPr>
          <a:xfrm>
            <a:off x="4295800" y="4459792"/>
            <a:ext cx="510748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Travelling wave S-Band </a:t>
            </a:r>
            <a:r>
              <a:rPr lang="en-GB" sz="1600" dirty="0" err="1"/>
              <a:t>linac</a:t>
            </a:r>
            <a:endParaRPr lang="en-GB" sz="1600" dirty="0"/>
          </a:p>
          <a:p>
            <a:r>
              <a:rPr lang="en-GB" sz="1600" dirty="0"/>
              <a:t>20MV/m, 3GHz, 300mA current</a:t>
            </a:r>
          </a:p>
          <a:p>
            <a:r>
              <a:rPr lang="en-GB" sz="1600" dirty="0"/>
              <a:t>2us pulse length, 6ns pulse </a:t>
            </a:r>
            <a:r>
              <a:rPr lang="en-GB" sz="1600" dirty="0" err="1"/>
              <a:t>sep</a:t>
            </a:r>
            <a:endParaRPr lang="en-GB" sz="1600" dirty="0"/>
          </a:p>
          <a:p>
            <a:r>
              <a:rPr lang="en-GB" sz="1600" dirty="0"/>
              <a:t>150MW klystrons drive 6m long structure</a:t>
            </a:r>
          </a:p>
          <a:p>
            <a:endParaRPr lang="en-GB" sz="1600" dirty="0"/>
          </a:p>
          <a:p>
            <a:r>
              <a:rPr lang="en-GB" sz="1600" dirty="0"/>
              <a:t>-&gt; Similar power requirements as for drive beam </a:t>
            </a:r>
            <a:r>
              <a:rPr lang="en-GB" sz="1600" dirty="0" err="1"/>
              <a:t>linac</a:t>
            </a:r>
            <a:r>
              <a:rPr lang="en-GB" sz="16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0055567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2AA0B-5F74-BE57-CB7A-91B8D1798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S-Band Linear Collider Components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B098D2-4419-B6C1-A384-629D9011ED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EFA3D36-8B41-4C3E-54B9-3D365C8591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392" y="1418194"/>
            <a:ext cx="3459574" cy="501015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61249-3A17-0BA1-84F6-A85853D3A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B5550A8-3FFD-5D72-16B5-1327344C4EC1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4223792" y="1196752"/>
            <a:ext cx="2019300" cy="330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70F4D6-567F-E05A-2C99-C842EAE336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2140" y="1349208"/>
            <a:ext cx="4750296" cy="28684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31995A-0303-CA5F-8DB4-53D0A1BEAE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1596" y="4551924"/>
            <a:ext cx="3170548" cy="20595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2845545-9C3C-AE4D-E6A6-9922521C40A9}"/>
              </a:ext>
            </a:extLst>
          </p:cNvPr>
          <p:cNvSpPr txBox="1"/>
          <p:nvPr/>
        </p:nvSpPr>
        <p:spPr>
          <a:xfrm>
            <a:off x="839416" y="1349208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Klystron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226F43-3491-4032-9850-0EDB7003EC7A}"/>
              </a:ext>
            </a:extLst>
          </p:cNvPr>
          <p:cNvSpPr txBox="1"/>
          <p:nvPr/>
        </p:nvSpPr>
        <p:spPr>
          <a:xfrm>
            <a:off x="4770815" y="796464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Cell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96563A-6D61-5A75-AA48-21CB493C48B0}"/>
              </a:ext>
            </a:extLst>
          </p:cNvPr>
          <p:cNvSpPr txBox="1"/>
          <p:nvPr/>
        </p:nvSpPr>
        <p:spPr>
          <a:xfrm>
            <a:off x="8001922" y="1107753"/>
            <a:ext cx="1667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HOM-Absorbers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78DBDE-1E40-4638-2CE2-A82C89F522A2}"/>
              </a:ext>
            </a:extLst>
          </p:cNvPr>
          <p:cNvSpPr txBox="1"/>
          <p:nvPr/>
        </p:nvSpPr>
        <p:spPr>
          <a:xfrm>
            <a:off x="6744072" y="453927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Input Coupler</a:t>
            </a:r>
          </a:p>
        </p:txBody>
      </p:sp>
    </p:spTree>
    <p:extLst>
      <p:ext uri="{BB962C8B-B14F-4D97-AF65-F5344CB8AC3E}">
        <p14:creationId xmlns:p14="http://schemas.microsoft.com/office/powerpoint/2010/main" val="3354087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5C539-5DE6-3A29-17E8-C057E231B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Bunch Length in </a:t>
            </a:r>
            <a:r>
              <a:rPr lang="en-GB" dirty="0" err="1"/>
              <a:t>Linac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D40AA-119D-F160-A515-98080C9507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26ACE6-546A-5182-4492-9F1A157C0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SBLC: 1.8nC (1.1E10 e) in 300μm=1000fs</a:t>
            </a:r>
            <a:br>
              <a:rPr lang="en-GB" dirty="0"/>
            </a:br>
            <a:r>
              <a:rPr lang="en-GB" dirty="0"/>
              <a:t>-&gt; 1.8kA av. current in bunch</a:t>
            </a:r>
          </a:p>
          <a:p>
            <a:r>
              <a:rPr lang="en-GB" dirty="0"/>
              <a:t>CLIC DB: 8.4nC in 1000μm=3335fs -&gt; 2.5kA</a:t>
            </a:r>
          </a:p>
          <a:p>
            <a:r>
              <a:rPr lang="en-GB" dirty="0"/>
              <a:t>HALHF: 4.3nC (2.7E10) for electrons, 6.4nC (4E10) for positrons</a:t>
            </a:r>
          </a:p>
          <a:p>
            <a:r>
              <a:rPr lang="en-GB" dirty="0"/>
              <a:t>At target bunch length 42μm=140fs this corresponds to 31kA / 46kA -&gt; factor 20!</a:t>
            </a:r>
            <a:br>
              <a:rPr lang="en-GB" dirty="0"/>
            </a:br>
            <a:r>
              <a:rPr lang="en-GB" dirty="0"/>
              <a:t>-&gt; </a:t>
            </a:r>
            <a:r>
              <a:rPr lang="en-GB" dirty="0" err="1"/>
              <a:t>wakefields</a:t>
            </a:r>
            <a:r>
              <a:rPr lang="en-GB" dirty="0"/>
              <a:t>, instabilities?</a:t>
            </a:r>
          </a:p>
          <a:p>
            <a:r>
              <a:rPr lang="en-GB" dirty="0"/>
              <a:t>-&gt; bunch length in drive </a:t>
            </a:r>
            <a:r>
              <a:rPr lang="en-GB" dirty="0" err="1"/>
              <a:t>linac</a:t>
            </a:r>
            <a:r>
              <a:rPr lang="en-GB" dirty="0"/>
              <a:t> needs to be longer than in plasma accelerator</a:t>
            </a:r>
            <a:br>
              <a:rPr lang="en-GB" dirty="0"/>
            </a:br>
            <a:r>
              <a:rPr lang="en-GB" dirty="0"/>
              <a:t>-&gt; what is the limiting factor?</a:t>
            </a:r>
            <a:br>
              <a:rPr lang="en-GB" dirty="0"/>
            </a:br>
            <a:r>
              <a:rPr lang="en-GB" dirty="0"/>
              <a:t>-&gt; how much bunch compression is possible at 31GeV?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7C44A9-A209-A390-E6D2-40661F56315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Working assumption:</a:t>
            </a:r>
          </a:p>
          <a:p>
            <a:pPr lvl="1"/>
            <a:r>
              <a:rPr lang="en-GB" dirty="0"/>
              <a:t>Assume 300μm=1000fs</a:t>
            </a:r>
          </a:p>
          <a:p>
            <a:pPr lvl="1"/>
            <a:r>
              <a:rPr lang="en-GB" dirty="0"/>
              <a:t>Results in 4.3 / 6.4kA in </a:t>
            </a:r>
            <a:r>
              <a:rPr lang="en-GB" dirty="0" err="1"/>
              <a:t>linac</a:t>
            </a:r>
            <a:br>
              <a:rPr lang="en-GB" dirty="0"/>
            </a:br>
            <a:r>
              <a:rPr lang="en-GB" dirty="0"/>
              <a:t>-&gt; significantly higher than SBLC, CLIC</a:t>
            </a:r>
          </a:p>
          <a:p>
            <a:pPr lvl="1"/>
            <a:r>
              <a:rPr lang="en-GB" dirty="0"/>
              <a:t>Still requires factor 7.5 compression!!!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489E68-2FFD-EAB5-C599-CF83E28BF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1ADA95-8D2D-B54F-8F62-6D97503EB1F7}"/>
              </a:ext>
            </a:extLst>
          </p:cNvPr>
          <p:cNvSpPr txBox="1"/>
          <p:nvPr/>
        </p:nvSpPr>
        <p:spPr>
          <a:xfrm rot="19747952">
            <a:off x="3511636" y="4620741"/>
            <a:ext cx="426270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3600" b="1" dirty="0"/>
              <a:t>SLIDE from Jan 29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05679E-B091-BB97-22F6-616C768AA319}"/>
              </a:ext>
            </a:extLst>
          </p:cNvPr>
          <p:cNvSpPr txBox="1"/>
          <p:nvPr/>
        </p:nvSpPr>
        <p:spPr>
          <a:xfrm>
            <a:off x="6284412" y="4943906"/>
            <a:ext cx="538262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3600" b="1" dirty="0"/>
              <a:t>Let’s look at </a:t>
            </a:r>
            <a:r>
              <a:rPr lang="en-GB" sz="3600" b="1" dirty="0" err="1"/>
              <a:t>Wakefields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278062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D494E-4F94-F386-9976-F8992669B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SBLC </a:t>
            </a:r>
            <a:r>
              <a:rPr lang="en-GB" dirty="0" err="1"/>
              <a:t>Linac</a:t>
            </a:r>
            <a:r>
              <a:rPr lang="en-GB" dirty="0"/>
              <a:t> Principles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8CD44-8AB6-D722-7CFC-C7910831F7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69C695-E4F9-7F3E-4A7E-675608FF2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Travelling Wave structure, S-Band 3GHz</a:t>
            </a:r>
          </a:p>
          <a:p>
            <a:r>
              <a:rPr lang="en-GB" dirty="0"/>
              <a:t>2π/3 phase advance per cell</a:t>
            </a:r>
          </a:p>
          <a:p>
            <a:r>
              <a:rPr lang="en-GB" dirty="0"/>
              <a:t>6m long structure with 180 cells,</a:t>
            </a:r>
            <a:br>
              <a:rPr lang="en-GB" dirty="0"/>
            </a:br>
            <a:r>
              <a:rPr lang="en-GB" dirty="0"/>
              <a:t>last 8 cells act as rf absorber</a:t>
            </a:r>
          </a:p>
          <a:p>
            <a:r>
              <a:rPr lang="en-GB" b="1" dirty="0"/>
              <a:t>Constant gradient cells </a:t>
            </a:r>
            <a:r>
              <a:rPr lang="en-GB" dirty="0"/>
              <a:t>– cell and iris diameter, coupling and group velocity vary along structure to give uniform accelerating gradient</a:t>
            </a:r>
          </a:p>
          <a:p>
            <a:r>
              <a:rPr lang="en-GB" dirty="0"/>
              <a:t>1 klystron powers 2 structures (12m)</a:t>
            </a:r>
          </a:p>
          <a:p>
            <a:r>
              <a:rPr lang="en-GB" dirty="0"/>
              <a:t>Very high fill factor (95%)</a:t>
            </a:r>
          </a:p>
          <a:p>
            <a:r>
              <a:rPr lang="en-GB" dirty="0"/>
              <a:t>Very high rf to beam efficiency (95%?)</a:t>
            </a:r>
          </a:p>
          <a:p>
            <a:r>
              <a:rPr lang="en-GB" dirty="0"/>
              <a:t>Gradient 17MV/m</a:t>
            </a:r>
          </a:p>
          <a:p>
            <a:r>
              <a:rPr lang="en-GB" dirty="0"/>
              <a:t>Current in pulse: 300mA = 30% of HALHF</a:t>
            </a:r>
          </a:p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86BCD83-9FAA-9C32-885F-53370228A110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790ns fill time – aim for 160ns? -&gt; shorter structures</a:t>
            </a:r>
          </a:p>
          <a:p>
            <a:r>
              <a:rPr lang="en-GB" dirty="0"/>
              <a:t>Pulse length: 2us (rf pulse: 2.8us) – 30% of HALHF</a:t>
            </a:r>
          </a:p>
          <a:p>
            <a:r>
              <a:rPr lang="en-GB" dirty="0"/>
              <a:t>Very simple coupler for high power</a:t>
            </a:r>
          </a:p>
          <a:p>
            <a:r>
              <a:rPr lang="en-GB" dirty="0"/>
              <a:t>Klystron prototype was built and tested</a:t>
            </a:r>
          </a:p>
          <a:p>
            <a:pPr lvl="1"/>
            <a:r>
              <a:rPr lang="en-GB" dirty="0"/>
              <a:t>Longer pulse duration seems feasible</a:t>
            </a:r>
          </a:p>
          <a:p>
            <a:pPr lvl="1"/>
            <a:r>
              <a:rPr lang="en-GB" dirty="0"/>
              <a:t>Assume higher efficiency possible today</a:t>
            </a:r>
            <a:br>
              <a:rPr lang="en-GB" dirty="0"/>
            </a:br>
            <a:r>
              <a:rPr lang="en-GB" dirty="0"/>
              <a:t>(55% was demonstrated)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5F8A8B-8DFE-5042-D897-B44FB0206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828D41-F578-F7BE-AE35-42661C804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936" y="4610874"/>
            <a:ext cx="3571767" cy="21567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0DD64E-A36A-55C3-9DF6-CF7ACED02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4996" y="4764333"/>
            <a:ext cx="2847791" cy="184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71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9D9F5-4672-AF04-BDF2-DCB1D1D10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Fill Time and Structure Length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638F7-B50C-B81D-046B-939CE52403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E8257-01EE-C697-6193-37443067B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SBLC: </a:t>
            </a:r>
          </a:p>
          <a:p>
            <a:pPr lvl="1"/>
            <a:r>
              <a:rPr lang="en-GB" dirty="0"/>
              <a:t>6m structures with 790ns fill time (v</a:t>
            </a:r>
            <a:r>
              <a:rPr lang="en-GB" baseline="-25000" dirty="0"/>
              <a:t>g</a:t>
            </a:r>
            <a:r>
              <a:rPr lang="en-GB" dirty="0"/>
              <a:t>=2.5%c)</a:t>
            </a:r>
          </a:p>
          <a:p>
            <a:pPr lvl="1"/>
            <a:r>
              <a:rPr lang="en-GB" dirty="0"/>
              <a:t>-&gt; 130ns/m</a:t>
            </a:r>
          </a:p>
          <a:p>
            <a:pPr lvl="1"/>
            <a:r>
              <a:rPr lang="en-GB" dirty="0"/>
              <a:t>1 klystron feeds 2 structures</a:t>
            </a:r>
          </a:p>
          <a:p>
            <a:r>
              <a:rPr lang="en-GB" dirty="0"/>
              <a:t>Assume:</a:t>
            </a:r>
          </a:p>
          <a:p>
            <a:pPr lvl="1"/>
            <a:r>
              <a:rPr lang="en-GB" dirty="0"/>
              <a:t>1m long structures</a:t>
            </a:r>
          </a:p>
          <a:p>
            <a:pPr lvl="1"/>
            <a:r>
              <a:rPr lang="en-GB" dirty="0"/>
              <a:t>160ns fill time (80ns possible?)</a:t>
            </a:r>
          </a:p>
          <a:p>
            <a:pPr lvl="1"/>
            <a:r>
              <a:rPr lang="en-GB" dirty="0"/>
              <a:t>filling is done with beam operation</a:t>
            </a:r>
            <a:br>
              <a:rPr lang="en-GB" dirty="0"/>
            </a:br>
            <a:r>
              <a:rPr lang="en-GB" dirty="0"/>
              <a:t>-&gt; throw away the first bunches!</a:t>
            </a:r>
          </a:p>
          <a:p>
            <a:pPr lvl="1"/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A2129D-5C67-D9B9-F413-BE4E0646E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B8099E18-A7C6-5C02-14AD-3FF17F27AC73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6167437" y="1418586"/>
            <a:ext cx="5616575" cy="370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2055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Benno List</a:t>
            </a:r>
          </a:p>
          <a:p>
            <a:r>
              <a:rPr lang="de-DE" dirty="0"/>
              <a:t>DESY IPP</a:t>
            </a:r>
          </a:p>
          <a:p>
            <a:r>
              <a:rPr lang="de-DE" dirty="0" err="1"/>
              <a:t>Benno.List@desy.de</a:t>
            </a:r>
            <a:r>
              <a:rPr lang="de-DE" dirty="0"/>
              <a:t> </a:t>
            </a:r>
          </a:p>
          <a:p>
            <a:r>
              <a:rPr lang="de-DE" dirty="0"/>
              <a:t>+49 40 8998 2752</a:t>
            </a:r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EF1FF-AEF7-9179-960A-F02554EF2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 to the Basics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1408A6-8375-A83E-E30D-0235C5E60E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CE87D7A-1B42-AD02-F239-27A888A0FE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7" y="1324888"/>
            <a:ext cx="5616575" cy="4208223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34297EC-E8F6-E499-9704-4A9BD6F00E77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6672064" y="467970"/>
            <a:ext cx="4380727" cy="3420806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6F979D-E8E8-44DE-819E-8F3F0850B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B88611-D2FC-F272-AC21-FE2EE609474A}"/>
              </a:ext>
            </a:extLst>
          </p:cNvPr>
          <p:cNvSpPr txBox="1"/>
          <p:nvPr/>
        </p:nvSpPr>
        <p:spPr>
          <a:xfrm>
            <a:off x="623392" y="5733256"/>
            <a:ext cx="4582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D. Schulte, Accelerator Basics, 7</a:t>
            </a:r>
            <a:r>
              <a:rPr lang="en-GB" sz="1200" baseline="30000" dirty="0"/>
              <a:t>th</a:t>
            </a:r>
            <a:r>
              <a:rPr lang="en-GB" sz="1200" dirty="0"/>
              <a:t> Linear Collider school</a:t>
            </a:r>
          </a:p>
          <a:p>
            <a:r>
              <a:rPr lang="en-GB" sz="1200" dirty="0">
                <a:hlinkClick r:id="rId4"/>
              </a:rPr>
              <a:t>https://agenda.linearcollider.org/event/5636/contributions/25265/</a:t>
            </a:r>
            <a:r>
              <a:rPr lang="en-GB" sz="1200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BE234A4-C879-D9ED-13A4-2429BA9F0C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0784" y="3395624"/>
            <a:ext cx="4380728" cy="3380404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2288310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1D29F-2360-BC01-CF9F-362FA32DF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 Range Longitudinal </a:t>
            </a:r>
            <a:r>
              <a:rPr lang="en-GB" dirty="0" err="1"/>
              <a:t>Wakefields</a:t>
            </a:r>
            <a:r>
              <a:rPr lang="en-GB" dirty="0"/>
              <a:t> and Bunch Length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78339-216E-959E-2617-0B2BAB9042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B95E43-3C14-413F-7E41-16D72D6F39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Estimate Longitudinal Wakefield function from recipe given by Bane at al. SLAC-PUB-7862</a:t>
            </a:r>
          </a:p>
          <a:p>
            <a:r>
              <a:rPr lang="en-GB" dirty="0"/>
              <a:t>Follow Strategy given by D. Schulte, </a:t>
            </a:r>
            <a:br>
              <a:rPr lang="en-GB" dirty="0"/>
            </a:br>
            <a:r>
              <a:rPr lang="en-GB" dirty="0"/>
              <a:t>apply to S-Band and C3 structures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B3778B7-80C9-575C-456B-3619B861BE4C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6307127" y="3453813"/>
            <a:ext cx="2875715" cy="3029244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147D6E-C8D4-0B31-1E2D-0FAAD2F88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32D088-26AB-57B5-9EF9-CCECBEB27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7739" y="3875927"/>
            <a:ext cx="2634561" cy="1693260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D1FAA4-B746-07C7-16F9-A3E9861583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964833"/>
            <a:ext cx="4030216" cy="2488980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D6B5502-931A-833C-1F01-1BC98A64E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400" y="3138948"/>
            <a:ext cx="4104456" cy="3167218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88060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74D7F-636D-1088-EB8F-0CA5B5D74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 for SBLC like structure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6D94CF-2EE2-2AB5-6F3D-3BE650BFD1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23F275-80D5-91C4-9BFF-014FE773E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Assume:</a:t>
            </a:r>
          </a:p>
          <a:p>
            <a:pPr lvl="1"/>
            <a:r>
              <a:rPr lang="en-GB" dirty="0"/>
              <a:t>Bunch length: 400um (!)</a:t>
            </a:r>
          </a:p>
          <a:p>
            <a:pPr lvl="1"/>
            <a:r>
              <a:rPr lang="en-GB" dirty="0"/>
              <a:t>RF phase: 20° (!)</a:t>
            </a:r>
          </a:p>
          <a:p>
            <a:pPr lvl="1"/>
            <a:r>
              <a:rPr lang="en-GB" dirty="0"/>
              <a:t>For 2.7E10 bunch population (drive beam only,</a:t>
            </a:r>
            <a:br>
              <a:rPr lang="en-GB" dirty="0"/>
            </a:br>
            <a:r>
              <a:rPr lang="en-GB" dirty="0"/>
              <a:t>positrons are worse!)</a:t>
            </a:r>
          </a:p>
          <a:p>
            <a:r>
              <a:rPr lang="en-GB" dirty="0"/>
              <a:t>This results in an energy spread of +/- 0.62%</a:t>
            </a:r>
            <a:br>
              <a:rPr lang="en-GB" dirty="0"/>
            </a:br>
            <a:r>
              <a:rPr lang="en-GB" dirty="0"/>
              <a:t>-&gt; ~ twice as large as at CLIC (0.35%)</a:t>
            </a:r>
          </a:p>
          <a:p>
            <a:r>
              <a:rPr lang="en-GB" dirty="0"/>
              <a:t>Result: An S-Band structure will be very hard, if not impossible, to operate at the bunch </a:t>
            </a:r>
            <a:r>
              <a:rPr lang="en-GB" dirty="0" err="1"/>
              <a:t>chargesand</a:t>
            </a:r>
            <a:r>
              <a:rPr lang="en-GB" dirty="0"/>
              <a:t> bunch lengths required for HALHF</a:t>
            </a:r>
          </a:p>
          <a:p>
            <a:r>
              <a:rPr lang="en-GB" dirty="0"/>
              <a:t>Did not even look at transverse </a:t>
            </a:r>
            <a:r>
              <a:rPr lang="en-GB" dirty="0" err="1"/>
              <a:t>wakefields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2B6CD8-98CD-CF45-F20E-873EEB23B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4D50C0F-6675-EFB4-8F0E-BD6E95A646BD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198" y="1406525"/>
            <a:ext cx="3864370" cy="4778232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28BB3D-17AC-595E-E5E7-C1AA73D8A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787" y="1592795"/>
            <a:ext cx="1380979" cy="225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275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32C99-59B4-5D1A-51CD-EE0F735BB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Spread and Phase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E229B-E674-9087-A682-8EEDE40F78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11423-DEF2-99F4-DD06-03A2204AA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06427"/>
            <a:ext cx="4801222" cy="5010249"/>
          </a:xfrm>
        </p:spPr>
        <p:txBody>
          <a:bodyPr/>
          <a:lstStyle/>
          <a:p>
            <a:r>
              <a:rPr lang="en-GB" dirty="0"/>
              <a:t>For each sigma / phi combination,</a:t>
            </a:r>
            <a:br>
              <a:rPr lang="en-GB" dirty="0"/>
            </a:br>
            <a:r>
              <a:rPr lang="en-GB" dirty="0"/>
              <a:t>turning points of </a:t>
            </a:r>
            <a:r>
              <a:rPr lang="en-GB" dirty="0" err="1"/>
              <a:t>dE</a:t>
            </a:r>
            <a:r>
              <a:rPr lang="en-GB" dirty="0"/>
              <a:t> curve determine edges of energy distribution</a:t>
            </a:r>
          </a:p>
          <a:p>
            <a:r>
              <a:rPr lang="en-GB" dirty="0"/>
              <a:t>From this, calculate energy distribution width, plot half width versus </a:t>
            </a:r>
            <a:r>
              <a:rPr lang="en-GB" dirty="0" err="1"/>
              <a:t>sigma_z</a:t>
            </a:r>
            <a:r>
              <a:rPr lang="en-GB" dirty="0"/>
              <a:t> for each phase</a:t>
            </a:r>
          </a:p>
          <a:p>
            <a:r>
              <a:rPr lang="en-GB" dirty="0"/>
              <a:t>For a given target half width, here</a:t>
            </a:r>
            <a:br>
              <a:rPr lang="en-GB" dirty="0"/>
            </a:br>
            <a:r>
              <a:rPr lang="en-GB" dirty="0"/>
              <a:t> +/-0.35%, plot necessary rf phase versus </a:t>
            </a:r>
            <a:r>
              <a:rPr lang="en-GB" dirty="0" err="1"/>
              <a:t>sigma_z</a:t>
            </a:r>
            <a:r>
              <a:rPr lang="en-GB" dirty="0"/>
              <a:t> of bunch</a:t>
            </a:r>
          </a:p>
          <a:p>
            <a:r>
              <a:rPr lang="en-GB" dirty="0"/>
              <a:t>Result: </a:t>
            </a:r>
            <a:br>
              <a:rPr lang="en-GB" dirty="0"/>
            </a:br>
            <a:r>
              <a:rPr lang="en-GB" dirty="0"/>
              <a:t>at </a:t>
            </a:r>
            <a:r>
              <a:rPr lang="en-GB" dirty="0" err="1"/>
              <a:t>sigma_z</a:t>
            </a:r>
            <a:r>
              <a:rPr lang="en-GB" dirty="0"/>
              <a:t> = 400um, about 30° would be required to get to 0.35% energy spread</a:t>
            </a:r>
          </a:p>
          <a:p>
            <a:r>
              <a:rPr lang="en-GB" dirty="0"/>
              <a:t>Conclusion: S-Band will require very long bunches (400um or more) for reasonable energy spread!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8981597-91C2-AE1F-2DC2-8FFB62E1EF69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957" y="1213543"/>
            <a:ext cx="3263055" cy="5010150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E90A90-9327-8005-E487-6FF36C057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Drive </a:t>
            </a:r>
            <a:r>
              <a:rPr lang="de-DE" dirty="0" err="1"/>
              <a:t>Linac</a:t>
            </a:r>
            <a:r>
              <a:rPr lang="de-DE" dirty="0"/>
              <a:t> | Benno List | HALHF </a:t>
            </a:r>
            <a:r>
              <a:rPr lang="de-DE" dirty="0" err="1"/>
              <a:t>workshop</a:t>
            </a:r>
            <a:r>
              <a:rPr lang="de-DE" dirty="0"/>
              <a:t> 4.4.24</a:t>
            </a:r>
          </a:p>
        </p:txBody>
      </p:sp>
      <p:pic>
        <p:nvPicPr>
          <p:cNvPr id="9" name="Content Placeholder 11">
            <a:extLst>
              <a:ext uri="{FF2B5EF4-FFF2-40B4-BE49-F238E27FC236}">
                <a16:creationId xmlns:a16="http://schemas.microsoft.com/office/drawing/2014/main" id="{32D50CE0-5CBA-78F8-3669-88A156CCC3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" t="33133" r="49047" b="35209"/>
          <a:stretch/>
        </p:blipFill>
        <p:spPr>
          <a:xfrm>
            <a:off x="5352606" y="1429495"/>
            <a:ext cx="2903634" cy="2287537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pic>
        <p:nvPicPr>
          <p:cNvPr id="10" name="Content Placeholder 11">
            <a:extLst>
              <a:ext uri="{FF2B5EF4-FFF2-40B4-BE49-F238E27FC236}">
                <a16:creationId xmlns:a16="http://schemas.microsoft.com/office/drawing/2014/main" id="{91B934F9-453E-FC0B-FAD5-EA857F33A6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21" t="34132" r="891" b="33814"/>
          <a:stretch/>
        </p:blipFill>
        <p:spPr>
          <a:xfrm>
            <a:off x="5352606" y="3944509"/>
            <a:ext cx="2903634" cy="2316099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E5FEFE4-C287-C058-7B93-2490DD8DBFDE}"/>
              </a:ext>
            </a:extLst>
          </p:cNvPr>
          <p:cNvCxnSpPr/>
          <p:nvPr/>
        </p:nvCxnSpPr>
        <p:spPr>
          <a:xfrm>
            <a:off x="6672064" y="2204864"/>
            <a:ext cx="720080" cy="244827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9E22839-4DE0-3204-41A3-1FA1AE032D4F}"/>
              </a:ext>
            </a:extLst>
          </p:cNvPr>
          <p:cNvCxnSpPr>
            <a:cxnSpLocks/>
          </p:cNvCxnSpPr>
          <p:nvPr/>
        </p:nvCxnSpPr>
        <p:spPr>
          <a:xfrm flipH="1">
            <a:off x="6804423" y="2780928"/>
            <a:ext cx="437876" cy="171147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30F65C2-8260-6A59-7391-68485A1A7A6E}"/>
              </a:ext>
            </a:extLst>
          </p:cNvPr>
          <p:cNvCxnSpPr>
            <a:cxnSpLocks/>
          </p:cNvCxnSpPr>
          <p:nvPr/>
        </p:nvCxnSpPr>
        <p:spPr>
          <a:xfrm>
            <a:off x="6804423" y="5517232"/>
            <a:ext cx="299689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9697F3B-5AE3-0EBE-CEA9-83DB115B950F}"/>
              </a:ext>
            </a:extLst>
          </p:cNvPr>
          <p:cNvCxnSpPr>
            <a:cxnSpLocks/>
          </p:cNvCxnSpPr>
          <p:nvPr/>
        </p:nvCxnSpPr>
        <p:spPr>
          <a:xfrm>
            <a:off x="7104112" y="5517232"/>
            <a:ext cx="299689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4C404D9-8987-C8BF-B458-4FC2C8FCF67C}"/>
              </a:ext>
            </a:extLst>
          </p:cNvPr>
          <p:cNvCxnSpPr>
            <a:cxnSpLocks/>
          </p:cNvCxnSpPr>
          <p:nvPr/>
        </p:nvCxnSpPr>
        <p:spPr>
          <a:xfrm flipV="1">
            <a:off x="7253956" y="2268597"/>
            <a:ext cx="2154412" cy="324863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80DC1E-18EA-524A-99E0-C7226B474D89}"/>
              </a:ext>
            </a:extLst>
          </p:cNvPr>
          <p:cNvCxnSpPr/>
          <p:nvPr/>
        </p:nvCxnSpPr>
        <p:spPr>
          <a:xfrm>
            <a:off x="9192344" y="2996952"/>
            <a:ext cx="244827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FD52140-A3DD-3DEB-7911-6F932630F3B1}"/>
              </a:ext>
            </a:extLst>
          </p:cNvPr>
          <p:cNvCxnSpPr>
            <a:cxnSpLocks/>
          </p:cNvCxnSpPr>
          <p:nvPr/>
        </p:nvCxnSpPr>
        <p:spPr>
          <a:xfrm flipH="1">
            <a:off x="9995384" y="2987844"/>
            <a:ext cx="437876" cy="171147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489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ACC87-1FE1-FF87-04DE-4DE09DF70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Looking at a C3 Structure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D1FCE2-445E-3AC9-00E5-D833D5F4DD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55228A-AAF0-F381-B0F4-8383AF33B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4607891" cy="5010249"/>
          </a:xfrm>
        </p:spPr>
        <p:txBody>
          <a:bodyPr/>
          <a:lstStyle/>
          <a:p>
            <a:r>
              <a:rPr lang="en-GB" dirty="0"/>
              <a:t>C3 runs at 5.712GHz (C-Band),</a:t>
            </a:r>
            <a:br>
              <a:rPr lang="en-GB" dirty="0"/>
            </a:br>
            <a:r>
              <a:rPr lang="en-GB" dirty="0"/>
              <a:t>assume 70MV/m gradient</a:t>
            </a:r>
          </a:p>
          <a:p>
            <a:r>
              <a:rPr lang="en-GB" dirty="0"/>
              <a:t>Repeat analysis for 2.7E10 bunch population</a:t>
            </a:r>
          </a:p>
          <a:p>
            <a:r>
              <a:rPr lang="en-GB" dirty="0"/>
              <a:t>Energy spread below 1% very hard to get!</a:t>
            </a:r>
          </a:p>
          <a:p>
            <a:r>
              <a:rPr lang="en-GB" dirty="0"/>
              <a:t>Results in bunch lengths around 300-600um and up to 30° RF phase for 1% energy spread</a:t>
            </a:r>
          </a:p>
          <a:p>
            <a:r>
              <a:rPr lang="en-GB" dirty="0"/>
              <a:t>-&gt; A C-Band structure is probably </a:t>
            </a:r>
            <a:r>
              <a:rPr lang="en-GB" b="1" dirty="0"/>
              <a:t>incapable</a:t>
            </a:r>
            <a:r>
              <a:rPr lang="en-GB" dirty="0"/>
              <a:t> of delivering HALHF like bunch charges with reasonable length and energy spread</a:t>
            </a:r>
          </a:p>
          <a:p>
            <a:endParaRPr lang="en-GB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2E5F5CF-26F2-1D95-F4A0-9E8594F9AE3D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1417284"/>
            <a:ext cx="3263055" cy="5010150"/>
          </a:xfrm>
        </p:spPr>
      </p:pic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D9F2AE0A-B206-7890-2F8F-B0CD0CAF26A2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1406525"/>
            <a:ext cx="3263055" cy="5010150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A90FA4-A338-CC25-AD8D-1FF5EB90B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18E303-8373-7090-65C1-E27BC0EA52DE}"/>
              </a:ext>
            </a:extLst>
          </p:cNvPr>
          <p:cNvSpPr txBox="1"/>
          <p:nvPr/>
        </p:nvSpPr>
        <p:spPr>
          <a:xfrm>
            <a:off x="6420147" y="421862"/>
            <a:ext cx="151195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Q=2.7E10*e</a:t>
            </a:r>
          </a:p>
          <a:p>
            <a:r>
              <a:rPr lang="en-GB" sz="1600" b="1" dirty="0"/>
              <a:t>G=70MV/m</a:t>
            </a:r>
          </a:p>
          <a:p>
            <a:r>
              <a:rPr lang="en-GB" sz="1600" dirty="0"/>
              <a:t>Phi=15°</a:t>
            </a:r>
          </a:p>
          <a:p>
            <a:r>
              <a:rPr lang="en-GB" sz="1600" dirty="0"/>
              <a:t>Sigma=500um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68C185-B455-BE57-BB5F-791E20D2692B}"/>
              </a:ext>
            </a:extLst>
          </p:cNvPr>
          <p:cNvSpPr txBox="1"/>
          <p:nvPr/>
        </p:nvSpPr>
        <p:spPr>
          <a:xfrm>
            <a:off x="5591944" y="3259723"/>
            <a:ext cx="7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Phi=0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9187D3-2DB7-1C31-4550-8E6CEDD38872}"/>
              </a:ext>
            </a:extLst>
          </p:cNvPr>
          <p:cNvSpPr txBox="1"/>
          <p:nvPr/>
        </p:nvSpPr>
        <p:spPr>
          <a:xfrm>
            <a:off x="5591944" y="3852550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Phi=15°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926243-E0B4-F6FE-71DC-FB7DFE6B960C}"/>
              </a:ext>
            </a:extLst>
          </p:cNvPr>
          <p:cNvSpPr txBox="1"/>
          <p:nvPr/>
        </p:nvSpPr>
        <p:spPr>
          <a:xfrm>
            <a:off x="7257356" y="3337584"/>
            <a:ext cx="15119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Phi=15°</a:t>
            </a:r>
          </a:p>
          <a:p>
            <a:r>
              <a:rPr lang="en-GB" sz="1600" dirty="0"/>
              <a:t>Sigma=500um</a:t>
            </a:r>
          </a:p>
        </p:txBody>
      </p:sp>
    </p:spTree>
    <p:extLst>
      <p:ext uri="{BB962C8B-B14F-4D97-AF65-F5344CB8AC3E}">
        <p14:creationId xmlns:p14="http://schemas.microsoft.com/office/powerpoint/2010/main" val="3821363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4E4F-DA0F-ECAA-9525-44F777BD7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Look at L-Band: 1.3GHz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D95CE-4528-D2CA-1C99-26FCE83C2E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2C5E9-61FB-6F4B-E49D-2E4F61524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At HALHF bunch charges, </a:t>
            </a:r>
            <a:br>
              <a:rPr lang="en-GB" dirty="0"/>
            </a:br>
            <a:r>
              <a:rPr lang="en-GB" dirty="0"/>
              <a:t>L-Band structures at 1.3GHz deliver small energy spreads at bunch lengths of 100-250um</a:t>
            </a:r>
          </a:p>
          <a:p>
            <a:r>
              <a:rPr lang="en-GB" dirty="0"/>
              <a:t>Assumption: </a:t>
            </a:r>
          </a:p>
          <a:p>
            <a:pPr lvl="1"/>
            <a:r>
              <a:rPr lang="en-GB" dirty="0"/>
              <a:t>Cell shape scaled from SBLC cell shape to 1.3GHz</a:t>
            </a:r>
          </a:p>
          <a:p>
            <a:pPr lvl="1"/>
            <a:r>
              <a:rPr lang="en-GB" dirty="0"/>
              <a:t>Travelling wave, 120° phase advance</a:t>
            </a:r>
          </a:p>
          <a:p>
            <a:pPr lvl="1"/>
            <a:r>
              <a:rPr lang="en-GB" dirty="0"/>
              <a:t>Smaller iris than CLIC drive beam</a:t>
            </a:r>
          </a:p>
          <a:p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B87166F-6C3C-6E46-BD77-B5BBCEE04C9B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473" y="1406525"/>
            <a:ext cx="3263055" cy="5010150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4F0B2E8-2631-047D-5698-1147C380ECF6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285" y="1406525"/>
            <a:ext cx="3263055" cy="5010150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5208080-1C20-E52F-7103-808B5A20F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22BFBA-2954-5318-741A-1F80C8EF2669}"/>
              </a:ext>
            </a:extLst>
          </p:cNvPr>
          <p:cNvSpPr txBox="1"/>
          <p:nvPr/>
        </p:nvSpPr>
        <p:spPr>
          <a:xfrm>
            <a:off x="7253623" y="355429"/>
            <a:ext cx="151195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Q=2.7E10*e</a:t>
            </a:r>
          </a:p>
          <a:p>
            <a:r>
              <a:rPr lang="en-GB" sz="1600" dirty="0"/>
              <a:t>G=20MV/m</a:t>
            </a:r>
          </a:p>
          <a:p>
            <a:r>
              <a:rPr lang="en-GB" sz="1600" dirty="0"/>
              <a:t>Phi=12°</a:t>
            </a:r>
          </a:p>
          <a:p>
            <a:r>
              <a:rPr lang="en-GB" sz="1600" dirty="0"/>
              <a:t>Sigma=150um</a:t>
            </a:r>
          </a:p>
        </p:txBody>
      </p:sp>
    </p:spTree>
    <p:extLst>
      <p:ext uri="{BB962C8B-B14F-4D97-AF65-F5344CB8AC3E}">
        <p14:creationId xmlns:p14="http://schemas.microsoft.com/office/powerpoint/2010/main" val="3207927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7F8B-6E7D-6C62-3EBC-69E107206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LBand</a:t>
            </a:r>
            <a:r>
              <a:rPr lang="en-GB" dirty="0"/>
              <a:t>: New Parameter Set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2AA52F-FDDC-F0CA-C796-2C57EFC316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F0BB4-C76F-6A24-82E7-1B9D73248A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Energy spread (</a:t>
            </a:r>
            <a:r>
              <a:rPr lang="en-GB" dirty="0" err="1"/>
              <a:t>dE</a:t>
            </a:r>
            <a:r>
              <a:rPr lang="en-GB" dirty="0"/>
              <a:t>/E)=0.49%</a:t>
            </a:r>
            <a:br>
              <a:rPr lang="en-GB" dirty="0"/>
            </a:br>
            <a:r>
              <a:rPr lang="en-GB" dirty="0"/>
              <a:t>at 20° off-crest -&gt; OK?</a:t>
            </a:r>
            <a:br>
              <a:rPr lang="en-GB" dirty="0"/>
            </a:br>
            <a:r>
              <a:rPr lang="en-GB" dirty="0"/>
              <a:t>-&gt; assumes 25.4MV/m (a lot!)</a:t>
            </a:r>
          </a:p>
          <a:p>
            <a:r>
              <a:rPr lang="en-GB" dirty="0"/>
              <a:t>Directly delivers 157um RMS bunch length</a:t>
            </a:r>
          </a:p>
          <a:p>
            <a:r>
              <a:rPr lang="en-GB" dirty="0"/>
              <a:t>8nC is huge, but an L-band </a:t>
            </a:r>
            <a:r>
              <a:rPr lang="en-GB" dirty="0" err="1"/>
              <a:t>linac</a:t>
            </a:r>
            <a:r>
              <a:rPr lang="en-GB" dirty="0"/>
              <a:t> at 1.3GHz could probably handle it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2135C57-B0BE-FBE2-A2DB-04710B6EDA81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074" y="1406525"/>
            <a:ext cx="3269853" cy="5010150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5D8E600-E829-137D-53C9-44229DE78166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886" y="1406525"/>
            <a:ext cx="3269853" cy="5010150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16E94F-8139-D86E-A2E6-BA9193704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515731-B13F-FF8B-37EE-2FA96FF2351C}"/>
              </a:ext>
            </a:extLst>
          </p:cNvPr>
          <p:cNvSpPr txBox="1"/>
          <p:nvPr/>
        </p:nvSpPr>
        <p:spPr>
          <a:xfrm>
            <a:off x="7253623" y="355429"/>
            <a:ext cx="151195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Q=8.05nC</a:t>
            </a:r>
          </a:p>
          <a:p>
            <a:r>
              <a:rPr lang="en-GB" sz="1600" dirty="0"/>
              <a:t>G=25.4MV/m</a:t>
            </a:r>
          </a:p>
          <a:p>
            <a:r>
              <a:rPr lang="en-GB" sz="1600" dirty="0"/>
              <a:t>Phi=20°</a:t>
            </a:r>
          </a:p>
          <a:p>
            <a:r>
              <a:rPr lang="en-GB" sz="1600" dirty="0"/>
              <a:t>Sigma=157um</a:t>
            </a:r>
          </a:p>
        </p:txBody>
      </p:sp>
    </p:spTree>
    <p:extLst>
      <p:ext uri="{BB962C8B-B14F-4D97-AF65-F5344CB8AC3E}">
        <p14:creationId xmlns:p14="http://schemas.microsoft.com/office/powerpoint/2010/main" val="1798216079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de_2022" id="{D1174442-6C47-B240-B971-BC0F8067D7F6}" vid="{91FF50A0-7A87-324D-8056-6AC468309704}"/>
    </a:ext>
  </a:extLst>
</a:theme>
</file>

<file path=ppt/theme/theme2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11477</TotalTime>
  <Words>1805</Words>
  <Application>Microsoft Macintosh PowerPoint</Application>
  <PresentationFormat>Widescreen</PresentationFormat>
  <Paragraphs>206</Paragraphs>
  <Slides>22</Slides>
  <Notes>0</Notes>
  <HiddenSlides>9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ArialMT</vt:lpstr>
      <vt:lpstr>DESY</vt:lpstr>
      <vt:lpstr>Considerations for Warm RF Linac.</vt:lpstr>
      <vt:lpstr>Bunch Length in Linac</vt:lpstr>
      <vt:lpstr>Back to the Basics</vt:lpstr>
      <vt:lpstr>Short Range Longitudinal Wakefields and Bunch Length</vt:lpstr>
      <vt:lpstr>Result for SBLC like structure</vt:lpstr>
      <vt:lpstr>Energy Spread and Phase</vt:lpstr>
      <vt:lpstr>Looking at a C3 Structure </vt:lpstr>
      <vt:lpstr>Look at L-Band: 1.3GHz</vt:lpstr>
      <vt:lpstr>LBand: New Parameter Set</vt:lpstr>
      <vt:lpstr>Parameter Sets: Wakefield related</vt:lpstr>
      <vt:lpstr>Parameter Sets, Drive Linac related</vt:lpstr>
      <vt:lpstr>Conclusions</vt:lpstr>
      <vt:lpstr>Drive Beam Accelerator: Basic Observations</vt:lpstr>
      <vt:lpstr>Drive Beam Linac: Basic Requirements</vt:lpstr>
      <vt:lpstr>Drive Beam Linac: Requirements from Plasma Acceleration</vt:lpstr>
      <vt:lpstr>Traveling Wave NC Linacs: Constant Geometry vs Constant Gradient</vt:lpstr>
      <vt:lpstr>Pulsed Klystrons</vt:lpstr>
      <vt:lpstr>S-Band Linear Collider SBLC </vt:lpstr>
      <vt:lpstr>S-Band Linear Collider Components</vt:lpstr>
      <vt:lpstr>SBLC Linac Principles</vt:lpstr>
      <vt:lpstr>Fill Time and Structure Length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 Titel</dc:title>
  <dc:creator>Benno List</dc:creator>
  <cp:lastModifiedBy>Benno List</cp:lastModifiedBy>
  <cp:revision>51</cp:revision>
  <dcterms:created xsi:type="dcterms:W3CDTF">2023-11-28T08:21:47Z</dcterms:created>
  <dcterms:modified xsi:type="dcterms:W3CDTF">2024-04-04T12:47:59Z</dcterms:modified>
</cp:coreProperties>
</file>