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68" r:id="rId2"/>
    <p:sldId id="1851" r:id="rId3"/>
    <p:sldId id="1843" r:id="rId4"/>
    <p:sldId id="1844" r:id="rId5"/>
    <p:sldId id="260" r:id="rId6"/>
    <p:sldId id="1850" r:id="rId7"/>
    <p:sldId id="1854" r:id="rId8"/>
    <p:sldId id="1800" r:id="rId9"/>
    <p:sldId id="259" r:id="rId10"/>
    <p:sldId id="297" r:id="rId11"/>
    <p:sldId id="261" r:id="rId12"/>
    <p:sldId id="312" r:id="rId13"/>
    <p:sldId id="314" r:id="rId14"/>
    <p:sldId id="278" r:id="rId15"/>
    <p:sldId id="280" r:id="rId16"/>
    <p:sldId id="298" r:id="rId17"/>
    <p:sldId id="1853" r:id="rId18"/>
    <p:sldId id="281" r:id="rId19"/>
    <p:sldId id="286" r:id="rId20"/>
    <p:sldId id="321" r:id="rId21"/>
    <p:sldId id="282" r:id="rId22"/>
    <p:sldId id="283" r:id="rId23"/>
    <p:sldId id="276" r:id="rId24"/>
    <p:sldId id="1576" r:id="rId25"/>
    <p:sldId id="1845" r:id="rId26"/>
    <p:sldId id="1846" r:id="rId27"/>
    <p:sldId id="1848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B4FF"/>
    <a:srgbClr val="F3AEA8"/>
    <a:srgbClr val="75B900"/>
    <a:srgbClr val="BB2A33"/>
    <a:srgbClr val="1F77B4"/>
    <a:srgbClr val="C12324"/>
    <a:srgbClr val="5E7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95" autoAdjust="0"/>
    <p:restoredTop sz="94558" autoAdjust="0"/>
  </p:normalViewPr>
  <p:slideViewPr>
    <p:cSldViewPr showGuides="1">
      <p:cViewPr>
        <p:scale>
          <a:sx n="94" d="100"/>
          <a:sy n="94" d="100"/>
        </p:scale>
        <p:origin x="416" y="768"/>
      </p:cViewPr>
      <p:guideLst>
        <p:guide orient="horz" pos="913"/>
        <p:guide pos="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highlight>
                  <a:srgbClr val="FFFF00"/>
                </a:highlight>
              </a:rPr>
              <a:t>M</a:t>
            </a:r>
            <a:r>
              <a:rPr lang="en-DE" sz="1200" dirty="0">
                <a:highlight>
                  <a:srgbClr val="FFFF00"/>
                </a:highlight>
              </a:rPr>
              <a:t>otivate from use case, but could be more general</a:t>
            </a:r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873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7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74" name="PlaceHolder 3"/>
          <p:cNvSpPr>
            <a:spLocks noGrp="1"/>
          </p:cNvSpPr>
          <p:nvPr>
            <p:ph type="sldNum" idx="3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C24CE477-EAF9-4BCD-BC46-63FA31D4FEA9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96216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E6D9616E-F8DC-4EF0-9C18-FF449D4B3DD2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14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4661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E6D9616E-F8DC-4EF0-9C18-FF449D4B3DD2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15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1460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E6D9616E-F8DC-4EF0-9C18-FF449D4B3DD2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6186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E6D9616E-F8DC-4EF0-9C18-FF449D4B3DD2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17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41953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E6D9616E-F8DC-4EF0-9C18-FF449D4B3DD2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18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75464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E6D9616E-F8DC-4EF0-9C18-FF449D4B3DD2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19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715533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E6D9616E-F8DC-4EF0-9C18-FF449D4B3DD2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16469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E6D9616E-F8DC-4EF0-9C18-FF449D4B3DD2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21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322357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E6D9616E-F8DC-4EF0-9C18-FF449D4B3DD2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22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97066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highlight>
                  <a:srgbClr val="FFFF00"/>
                </a:highlight>
              </a:rPr>
              <a:t>M</a:t>
            </a:r>
            <a:r>
              <a:rPr lang="en-DE" sz="1200" dirty="0">
                <a:highlight>
                  <a:srgbClr val="FFFF00"/>
                </a:highlight>
              </a:rPr>
              <a:t>otivate from use case, but could be more general</a:t>
            </a:r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8817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1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316" name="PlaceHolder 3"/>
          <p:cNvSpPr>
            <a:spLocks noGrp="1"/>
          </p:cNvSpPr>
          <p:nvPr>
            <p:ph type="sldNum" idx="45"/>
          </p:nvPr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Calibri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9C2156BF-49FB-45ED-AEA3-1D01781289EA}" type="slidenum">
              <a:rPr lang="de-DE" sz="1400" b="0" strike="noStrike" spc="-1">
                <a:solidFill>
                  <a:srgbClr val="000000"/>
                </a:solidFill>
                <a:latin typeface="Calibri"/>
                <a:ea typeface="+mn-ea"/>
              </a:rPr>
              <a:t>23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5106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sldNum" idx="2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2B37D5D9-52CC-4CAD-84C8-AB6AA9148EFF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highlight>
                  <a:srgbClr val="FFFF00"/>
                </a:highlight>
              </a:rPr>
              <a:t>M</a:t>
            </a:r>
            <a:r>
              <a:rPr lang="en-DE" sz="1200" dirty="0">
                <a:highlight>
                  <a:srgbClr val="FFFF00"/>
                </a:highlight>
              </a:rPr>
              <a:t>otivate from use case, but could be more general</a:t>
            </a:r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152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5115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65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F799F9E3-D2D9-4F0C-9339-F1106F96226E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65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F799F9E3-D2D9-4F0C-9339-F1106F96226E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45722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71" name="PlaceHolder 3"/>
          <p:cNvSpPr>
            <a:spLocks noGrp="1"/>
          </p:cNvSpPr>
          <p:nvPr>
            <p:ph type="sldNum" idx="3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F41263FF-3909-47C5-AC4D-9C9664E7757C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7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74" name="PlaceHolder 3"/>
          <p:cNvSpPr>
            <a:spLocks noGrp="1"/>
          </p:cNvSpPr>
          <p:nvPr>
            <p:ph type="sldNum" idx="3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C24CE477-EAF9-4BCD-BC46-63FA31D4FEA9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8963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Maxence Thévenet - HALHF workshop - Oslo, 04.04.2024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9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1.png"/><Relationship Id="rId5" Type="http://schemas.openxmlformats.org/officeDocument/2006/relationships/image" Target="../media/image42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7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13" Type="http://schemas.openxmlformats.org/officeDocument/2006/relationships/image" Target="../media/image2.emf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12" Type="http://schemas.openxmlformats.org/officeDocument/2006/relationships/image" Target="../media/image87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90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1.jpeg"/><Relationship Id="rId11" Type="http://schemas.openxmlformats.org/officeDocument/2006/relationships/image" Target="../media/image86.jpeg"/><Relationship Id="rId5" Type="http://schemas.openxmlformats.org/officeDocument/2006/relationships/image" Target="../media/image80.jpeg"/><Relationship Id="rId15" Type="http://schemas.openxmlformats.org/officeDocument/2006/relationships/image" Target="../media/image89.jpeg"/><Relationship Id="rId10" Type="http://schemas.openxmlformats.org/officeDocument/2006/relationships/image" Target="../media/image85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Relationship Id="rId14" Type="http://schemas.openxmlformats.org/officeDocument/2006/relationships/image" Target="../media/image8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4.png"/><Relationship Id="rId4" Type="http://schemas.openxmlformats.org/officeDocument/2006/relationships/image" Target="../media/image93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hyperlink" Target="https://hipace.readthedocs.io/" TargetMode="External"/><Relationship Id="rId7" Type="http://schemas.openxmlformats.org/officeDocument/2006/relationships/image" Target="../media/image95.png"/><Relationship Id="rId2" Type="http://schemas.openxmlformats.org/officeDocument/2006/relationships/hyperlink" Target="https://github.com/Hi-PACE/hipace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4.png"/><Relationship Id="rId5" Type="http://schemas.openxmlformats.org/officeDocument/2006/relationships/hyperlink" Target="https://github.com/openPMD/openPMD-api" TargetMode="External"/><Relationship Id="rId4" Type="http://schemas.openxmlformats.org/officeDocument/2006/relationships/hyperlink" Target="https://amrex-codes.github.io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56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0.png"/><Relationship Id="rId13" Type="http://schemas.openxmlformats.org/officeDocument/2006/relationships/image" Target="../media/image24.png"/><Relationship Id="rId3" Type="http://schemas.openxmlformats.org/officeDocument/2006/relationships/image" Target="../media/image6.png"/><Relationship Id="rId7" Type="http://schemas.openxmlformats.org/officeDocument/2006/relationships/image" Target="../media/image340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15" Type="http://schemas.openxmlformats.org/officeDocument/2006/relationships/image" Target="../media/image9.jpg"/><Relationship Id="rId10" Type="http://schemas.openxmlformats.org/officeDocument/2006/relationships/image" Target="../media/image370.png"/><Relationship Id="rId4" Type="http://schemas.openxmlformats.org/officeDocument/2006/relationships/image" Target="../media/image7.png"/><Relationship Id="rId9" Type="http://schemas.openxmlformats.org/officeDocument/2006/relationships/image" Target="../media/image3601.png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0.png"/><Relationship Id="rId3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46.png"/><Relationship Id="rId4" Type="http://schemas.openxmlformats.org/officeDocument/2006/relationships/image" Target="../media/image12.png"/><Relationship Id="rId9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hyperlink" Target="https://agenda.infn.it/event/35577/contributions/208606/" TargetMode="External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emf"/><Relationship Id="rId7" Type="http://schemas.openxmlformats.org/officeDocument/2006/relationships/image" Target="../media/image28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emf"/><Relationship Id="rId11" Type="http://schemas.openxmlformats.org/officeDocument/2006/relationships/image" Target="../media/image32.png"/><Relationship Id="rId5" Type="http://schemas.openxmlformats.org/officeDocument/2006/relationships/image" Target="../media/image26.emf"/><Relationship Id="rId10" Type="http://schemas.openxmlformats.org/officeDocument/2006/relationships/image" Target="../media/image31.emf"/><Relationship Id="rId4" Type="http://schemas.openxmlformats.org/officeDocument/2006/relationships/image" Target="../media/image25.emf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-76199" y="1"/>
            <a:ext cx="12268200" cy="3458498"/>
          </a:xfr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9600" y="1157750"/>
            <a:ext cx="10972799" cy="1143000"/>
          </a:xfrm>
          <a:solidFill>
            <a:schemeClr val="tx1">
              <a:alpha val="65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000" b="0" dirty="0">
                <a:latin typeface="Avenir Book" panose="02000503020000020003" pitchFamily="2" charset="0"/>
              </a:rPr>
              <a:t>Resonant emittance mixing of flat beams in plasma accelerators</a:t>
            </a:r>
            <a:br>
              <a:rPr lang="en-US" sz="3600" b="0" dirty="0">
                <a:latin typeface="Avenir Book" panose="02000503020000020003" pitchFamily="2" charset="0"/>
              </a:rPr>
            </a:br>
            <a:r>
              <a:rPr lang="en-GB" sz="1600" b="0" dirty="0">
                <a:latin typeface="Avenir Book" panose="02000503020000020003" pitchFamily="2" charset="0"/>
              </a:rPr>
              <a:t>S. </a:t>
            </a:r>
            <a:r>
              <a:rPr lang="en-GB" sz="1600" b="0" dirty="0" err="1">
                <a:latin typeface="Avenir Book" panose="02000503020000020003" pitchFamily="2" charset="0"/>
              </a:rPr>
              <a:t>Diederichs</a:t>
            </a:r>
            <a:r>
              <a:rPr lang="en-GB" sz="1600" b="0" dirty="0">
                <a:latin typeface="Avenir Book" panose="02000503020000020003" pitchFamily="2" charset="0"/>
              </a:rPr>
              <a:t>, C. Benedetti, A. </a:t>
            </a:r>
            <a:r>
              <a:rPr lang="en-GB" sz="1600" b="0" dirty="0" err="1">
                <a:latin typeface="Avenir Book" panose="02000503020000020003" pitchFamily="2" charset="0"/>
              </a:rPr>
              <a:t>Ferran</a:t>
            </a:r>
            <a:r>
              <a:rPr lang="en-GB" sz="1600" b="0" dirty="0">
                <a:latin typeface="Avenir Book" panose="02000503020000020003" pitchFamily="2" charset="0"/>
              </a:rPr>
              <a:t> </a:t>
            </a:r>
            <a:r>
              <a:rPr lang="en-GB" sz="1600" b="0" dirty="0" err="1">
                <a:latin typeface="Avenir Book" panose="02000503020000020003" pitchFamily="2" charset="0"/>
              </a:rPr>
              <a:t>Pousa</a:t>
            </a:r>
            <a:r>
              <a:rPr lang="en-GB" sz="1600" b="0" dirty="0">
                <a:latin typeface="Avenir Book" panose="02000503020000020003" pitchFamily="2" charset="0"/>
              </a:rPr>
              <a:t>, A. Sinn, J. </a:t>
            </a:r>
            <a:r>
              <a:rPr lang="en-GB" sz="1600" b="0" dirty="0" err="1">
                <a:latin typeface="Avenir Book" panose="02000503020000020003" pitchFamily="2" charset="0"/>
              </a:rPr>
              <a:t>Osterhoff</a:t>
            </a:r>
            <a:r>
              <a:rPr lang="en-GB" sz="1600" b="0" dirty="0">
                <a:latin typeface="Avenir Book" panose="02000503020000020003" pitchFamily="2" charset="0"/>
              </a:rPr>
              <a:t>, C. B. Schroeder, and M. </a:t>
            </a:r>
            <a:r>
              <a:rPr lang="en-GB" sz="1600" b="0" dirty="0" err="1">
                <a:latin typeface="Avenir Book" panose="02000503020000020003" pitchFamily="2" charset="0"/>
              </a:rPr>
              <a:t>Thévenet</a:t>
            </a:r>
            <a:endParaRPr lang="en-US" sz="1600" b="0" i="1" dirty="0">
              <a:latin typeface="Avenir Book" panose="02000503020000020003" pitchFamily="2" charset="0"/>
            </a:endParaRPr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7F3BF2BB-B0D5-FF45-95DA-83E5A531C796}"/>
              </a:ext>
            </a:extLst>
          </p:cNvPr>
          <p:cNvSpPr txBox="1">
            <a:spLocks/>
          </p:cNvSpPr>
          <p:nvPr/>
        </p:nvSpPr>
        <p:spPr>
          <a:xfrm>
            <a:off x="76200" y="3505200"/>
            <a:ext cx="4800600" cy="762000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dirty="0" err="1">
                <a:latin typeface="Avenir" panose="02000503020000020003" pitchFamily="2" charset="0"/>
              </a:rPr>
              <a:t>Maxence</a:t>
            </a:r>
            <a:r>
              <a:rPr lang="en-US" b="1" dirty="0">
                <a:latin typeface="Avenir" panose="02000503020000020003" pitchFamily="2" charset="0"/>
              </a:rPr>
              <a:t> </a:t>
            </a:r>
            <a:r>
              <a:rPr lang="en-US" b="1" dirty="0" err="1">
                <a:latin typeface="Avenir" panose="02000503020000020003" pitchFamily="2" charset="0"/>
              </a:rPr>
              <a:t>Thévenet</a:t>
            </a:r>
            <a:r>
              <a:rPr lang="en-US" b="1" i="1" dirty="0">
                <a:latin typeface="Avenir" panose="02000503020000020003" pitchFamily="2" charset="0"/>
              </a:rPr>
              <a:t>   </a:t>
            </a:r>
            <a:r>
              <a:rPr lang="en-US" i="1" dirty="0">
                <a:latin typeface="Avenir" panose="02000503020000020003" pitchFamily="2" charset="0"/>
              </a:rPr>
              <a:t>–   </a:t>
            </a:r>
            <a:r>
              <a:rPr lang="en-US" sz="1600" dirty="0">
                <a:latin typeface="Avenir" panose="02000503020000020003" pitchFamily="2" charset="0"/>
              </a:rPr>
              <a:t>DESY</a:t>
            </a:r>
          </a:p>
          <a:p>
            <a:pPr>
              <a:lnSpc>
                <a:spcPct val="100000"/>
              </a:lnSpc>
            </a:pPr>
            <a:r>
              <a:rPr lang="en-US" sz="1600" i="1" dirty="0">
                <a:latin typeface="Avenir" panose="02000503020000020003" pitchFamily="2" charset="0"/>
              </a:rPr>
              <a:t>MPA1 - theory &amp; simulation for plasma acceleration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6E86500E-FA0B-E349-A623-E6CA585254D1}"/>
              </a:ext>
            </a:extLst>
          </p:cNvPr>
          <p:cNvSpPr txBox="1">
            <a:spLocks/>
          </p:cNvSpPr>
          <p:nvPr/>
        </p:nvSpPr>
        <p:spPr>
          <a:xfrm>
            <a:off x="5715000" y="4419600"/>
            <a:ext cx="6172200" cy="1371600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00000"/>
              </a:lnSpc>
              <a:buFont typeface="+mj-lt"/>
              <a:buAutoNum type="romanUcPeriod"/>
            </a:pPr>
            <a:r>
              <a:rPr lang="en-US" sz="2000" dirty="0">
                <a:latin typeface="Avenir" panose="02000503020000020003" pitchFamily="2" charset="0"/>
              </a:rPr>
              <a:t>Simulation tools for HALHF</a:t>
            </a:r>
          </a:p>
          <a:p>
            <a:pPr marL="457200" indent="-457200">
              <a:lnSpc>
                <a:spcPct val="100000"/>
              </a:lnSpc>
              <a:buFont typeface="+mj-lt"/>
              <a:buAutoNum type="romanUcPeriod"/>
            </a:pPr>
            <a:endParaRPr lang="en-US" sz="2000" dirty="0">
              <a:latin typeface="Avenir" panose="02000503020000020003" pitchFamily="2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romanUcPeriod"/>
            </a:pPr>
            <a:r>
              <a:rPr lang="en-US" sz="2000" dirty="0">
                <a:latin typeface="Avenir" panose="02000503020000020003" pitchFamily="2" charset="0"/>
              </a:rPr>
              <a:t>Flat beams in plasma accelerators</a:t>
            </a:r>
          </a:p>
        </p:txBody>
      </p:sp>
    </p:spTree>
    <p:extLst>
      <p:ext uri="{BB962C8B-B14F-4D97-AF65-F5344CB8AC3E}">
        <p14:creationId xmlns:p14="http://schemas.microsoft.com/office/powerpoint/2010/main" val="862967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ftr" idx="8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venir Book" panose="02000503020000020003" pitchFamily="2" charset="0"/>
              </a:rPr>
              <a:t>Maxence Thévenet - HALHF workshop - Oslo, 04.04.2024</a:t>
            </a:r>
            <a:endParaRPr lang="en-US" sz="1000" b="0" strike="noStrike" spc="-1">
              <a:latin typeface="Avenir Book" panose="02000503020000020003" pitchFamily="2" charset="0"/>
            </a:endParaRPr>
          </a:p>
        </p:txBody>
      </p:sp>
      <p:sp>
        <p:nvSpPr>
          <p:cNvPr id="157" name="TextBox 3"/>
          <p:cNvSpPr/>
          <p:nvPr/>
        </p:nvSpPr>
        <p:spPr>
          <a:xfrm>
            <a:off x="457200" y="1317811"/>
            <a:ext cx="4293653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DE" b="0" strike="noStrike" spc="-1" dirty="0">
                <a:solidFill>
                  <a:srgbClr val="000000"/>
                </a:solidFill>
                <a:latin typeface="Avenir Book" panose="02000503020000020003" pitchFamily="2" charset="0"/>
              </a:rPr>
              <a:t>Key R&amp;D challenges according to ESPP</a:t>
            </a:r>
            <a:endParaRPr lang="en-US" b="0" strike="noStrike" spc="-1" dirty="0">
              <a:latin typeface="Avenir Book" panose="02000503020000020003" pitchFamily="2" charset="0"/>
            </a:endParaRPr>
          </a:p>
        </p:txBody>
      </p:sp>
      <p:sp>
        <p:nvSpPr>
          <p:cNvPr id="158" name="PlaceHolder 30"/>
          <p:cNvSpPr txBox="1"/>
          <p:nvPr/>
        </p:nvSpPr>
        <p:spPr>
          <a:xfrm>
            <a:off x="407880" y="349920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00" spc="-1" dirty="0">
                <a:latin typeface="Avenir Book" panose="02000503020000020003" pitchFamily="2" charset="0"/>
              </a:rPr>
              <a:t>Acceleration of flat beams in plasma accel. largely unknown</a:t>
            </a:r>
            <a:endParaRPr lang="de-DE" sz="3000" strike="noStrike" spc="-1" dirty="0">
              <a:latin typeface="Avenir Book" panose="02000503020000020003" pitchFamily="2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1526949" y="5368501"/>
            <a:ext cx="9266903" cy="685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1" strike="noStrike" spc="-1" dirty="0">
                <a:latin typeface="Avenir Book" panose="02000503020000020003" pitchFamily="2" charset="0"/>
              </a:rPr>
              <a:t>Flat beams are generally not considered a problem in plasma accelerators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872155-055E-F772-2C6F-CED1241C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328" y="1977324"/>
            <a:ext cx="3720452" cy="2826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7610A5-17DF-B43F-5611-8BC741C0C1E7}"/>
              </a:ext>
            </a:extLst>
          </p:cNvPr>
          <p:cNvSpPr txBox="1"/>
          <p:nvPr/>
        </p:nvSpPr>
        <p:spPr>
          <a:xfrm>
            <a:off x="7429328" y="1317811"/>
            <a:ext cx="4150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venir Book" panose="02000503020000020003" pitchFamily="2" charset="0"/>
              </a:rPr>
              <a:t>Acceleration of a flat electron beam in the blowout regime with ion motion</a:t>
            </a:r>
            <a:r>
              <a:rPr lang="de-DE" baseline="30000" dirty="0">
                <a:latin typeface="Avenir Book" panose="02000503020000020003" pitchFamily="2" charset="0"/>
              </a:rPr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35CD46-B7EE-793F-F1CE-10D4DFC0C1C1}"/>
              </a:ext>
            </a:extLst>
          </p:cNvPr>
          <p:cNvSpPr txBox="1"/>
          <p:nvPr/>
        </p:nvSpPr>
        <p:spPr>
          <a:xfrm>
            <a:off x="8803333" y="5731754"/>
            <a:ext cx="32510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de-DE" sz="14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</a:br>
            <a:endParaRPr lang="de-DE" sz="1400" dirty="0">
              <a:solidFill>
                <a:schemeClr val="bg1">
                  <a:lumMod val="50000"/>
                </a:schemeClr>
              </a:solidFill>
              <a:latin typeface="Avenir Book" panose="02000503020000020003" pitchFamily="2" charset="0"/>
            </a:endParaRPr>
          </a:p>
          <a:p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[1] An et al, PRL 2017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1E6475-EE72-D284-8ECA-A30457FF1E5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6000"/>
          </a:blip>
          <a:stretch>
            <a:fillRect/>
          </a:stretch>
        </p:blipFill>
        <p:spPr>
          <a:xfrm>
            <a:off x="337268" y="1888178"/>
            <a:ext cx="5912074" cy="28260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40D60AB-2D1F-3D28-64B7-269EB39934BA}"/>
              </a:ext>
            </a:extLst>
          </p:cNvPr>
          <p:cNvSpPr txBox="1"/>
          <p:nvPr/>
        </p:nvSpPr>
        <p:spPr>
          <a:xfrm>
            <a:off x="2364713" y="2795502"/>
            <a:ext cx="326430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Avenir Book" panose="02000503020000020003" pitchFamily="2" charset="0"/>
              </a:rPr>
              <a:t>Acceleration of flat beams not mentioned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0ED916-6C15-792E-42B5-874C5D29828A}"/>
              </a:ext>
            </a:extLst>
          </p:cNvPr>
          <p:cNvSpPr txBox="1"/>
          <p:nvPr/>
        </p:nvSpPr>
        <p:spPr>
          <a:xfrm>
            <a:off x="2359800" y="2790582"/>
            <a:ext cx="3264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  <a:latin typeface="Avenir Book" panose="02000503020000020003" pitchFamily="2" charset="0"/>
              </a:rPr>
              <a:t>Acceleration of flat beams not mentioned</a:t>
            </a:r>
          </a:p>
        </p:txBody>
      </p:sp>
    </p:spTree>
    <p:extLst>
      <p:ext uri="{BB962C8B-B14F-4D97-AF65-F5344CB8AC3E}">
        <p14:creationId xmlns:p14="http://schemas.microsoft.com/office/powerpoint/2010/main" val="295390732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ftr" idx="10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venir Book" panose="02000503020000020003" pitchFamily="2" charset="0"/>
              </a:rPr>
              <a:t>Maxence Thévenet - HALHF workshop - Oslo, 04.04.2024</a:t>
            </a:r>
            <a:endParaRPr lang="en-US" sz="1000" b="0" strike="noStrike" spc="-1">
              <a:latin typeface="Avenir Book" panose="02000503020000020003" pitchFamily="2" charset="0"/>
            </a:endParaRPr>
          </a:p>
        </p:txBody>
      </p:sp>
      <p:sp>
        <p:nvSpPr>
          <p:cNvPr id="164" name="PlaceHolder 36"/>
          <p:cNvSpPr txBox="1"/>
          <p:nvPr/>
        </p:nvSpPr>
        <p:spPr>
          <a:xfrm>
            <a:off x="407880" y="350280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00" strike="noStrike" spc="-1" dirty="0">
                <a:latin typeface="Avenir Book" panose="02000503020000020003" pitchFamily="2" charset="0"/>
              </a:rPr>
              <a:t>Simulations of the HALHF electron arm with a flat beam</a:t>
            </a:r>
            <a:endParaRPr lang="de-DE" sz="3000" strike="noStrike" spc="-1" dirty="0">
              <a:latin typeface="Avenir Book" panose="02000503020000020003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5" name="TextBox 164"/>
              <p:cNvSpPr txBox="1"/>
              <p:nvPr/>
            </p:nvSpPr>
            <p:spPr>
              <a:xfrm>
                <a:off x="840660" y="1285560"/>
                <a:ext cx="4800600" cy="392976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90000" tIns="45000" rIns="90000" bIns="45000" anchor="t">
                <a:noAutofit/>
              </a:bodyPr>
              <a:lstStyle/>
              <a:p>
                <a:r>
                  <a:rPr lang="en-US" b="1" spc="-1" dirty="0">
                    <a:latin typeface="Avenir Book" panose="02000503020000020003" pitchFamily="2" charset="0"/>
                  </a:rPr>
                  <a:t>D</a:t>
                </a:r>
                <a:r>
                  <a:rPr lang="en-US" sz="1800" b="1" strike="noStrike" spc="-1" dirty="0">
                    <a:latin typeface="Avenir Book" panose="02000503020000020003" pitchFamily="2" charset="0"/>
                  </a:rPr>
                  <a:t>rive bunch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: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Charge: 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4.28 </a:t>
                </a:r>
                <a:r>
                  <a:rPr lang="en-US" sz="1800" b="0" strike="noStrike" spc="-1" dirty="0" err="1">
                    <a:latin typeface="Avenir Book" panose="02000503020000020003" pitchFamily="2" charset="0"/>
                  </a:rPr>
                  <a:t>nC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L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ength: (rms): 42 µm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z="1800" b="0" strike="noStrike" spc="-1" dirty="0">
                    <a:latin typeface="Avenir Book" panose="02000503020000020003" pitchFamily="2" charset="0"/>
                  </a:rPr>
                  <a:t>Emittance (x, y): free parameter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spc="-1" dirty="0">
                  <a:latin typeface="Avenir Book" panose="02000503020000020003" pitchFamily="2" charset="0"/>
                </a:endParaRPr>
              </a:p>
              <a:p>
                <a:r>
                  <a:rPr lang="en-US" sz="1800" b="1" dirty="0">
                    <a:latin typeface="Avenir Book" panose="02000503020000020003" pitchFamily="2" charset="0"/>
                  </a:rPr>
                  <a:t>W</a:t>
                </a:r>
                <a:r>
                  <a:rPr lang="en-US" sz="1800" b="1" strike="noStrike" spc="-1" dirty="0" err="1">
                    <a:latin typeface="Avenir Book" panose="02000503020000020003" pitchFamily="2" charset="0"/>
                  </a:rPr>
                  <a:t>itness</a:t>
                </a:r>
                <a:r>
                  <a:rPr lang="en-US" sz="1800" b="1" strike="noStrike" spc="-1" dirty="0">
                    <a:latin typeface="Avenir Book" panose="02000503020000020003" pitchFamily="2" charset="0"/>
                  </a:rPr>
                  <a:t> bunch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: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z="1800" b="0" strike="noStrike" spc="-1" dirty="0">
                    <a:latin typeface="Avenir Book" panose="02000503020000020003" pitchFamily="2" charset="0"/>
                  </a:rPr>
                  <a:t>Charge: 1.6 </a:t>
                </a:r>
                <a:r>
                  <a:rPr lang="en-US" sz="1800" b="0" strike="noStrike" spc="-1" dirty="0" err="1">
                    <a:latin typeface="Avenir Book" panose="02000503020000020003" pitchFamily="2" charset="0"/>
                  </a:rPr>
                  <a:t>nC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, </a:t>
                </a: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Length (rms): 18 µm</a:t>
                </a:r>
                <a:endParaRPr lang="en-US" sz="1800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z="1800" b="0" strike="noStrike" spc="-1" dirty="0">
                    <a:latin typeface="Avenir Book" panose="02000503020000020003" pitchFamily="2" charset="0"/>
                  </a:rPr>
                  <a:t>Emittance </a:t>
                </a:r>
                <a:r>
                  <a:rPr lang="en-US" spc="-1" dirty="0">
                    <a:latin typeface="Avenir Book" panose="02000503020000020003" pitchFamily="2" charset="0"/>
                  </a:rPr>
                  <a:t>(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x, y): 160 µm, 0.54 µm</a:t>
                </a:r>
                <a:br>
                  <a:rPr lang="en-US" sz="1800" dirty="0">
                    <a:latin typeface="Avenir Book" panose="02000503020000020003" pitchFamily="2" charset="0"/>
                  </a:rPr>
                </a:br>
                <a:br>
                  <a:rPr lang="en-US" sz="1800" dirty="0">
                    <a:latin typeface="Avenir Book" panose="02000503020000020003" pitchFamily="2" charset="0"/>
                  </a:rPr>
                </a:br>
                <a:r>
                  <a:rPr lang="en-US" sz="1800" b="1" strike="noStrike" spc="-1" dirty="0">
                    <a:latin typeface="Avenir Book" panose="02000503020000020003" pitchFamily="2" charset="0"/>
                  </a:rPr>
                  <a:t>Plasma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: </a:t>
                </a:r>
                <a:br>
                  <a:rPr lang="en-US" sz="1800" dirty="0">
                    <a:latin typeface="Avenir Book" panose="02000503020000020003" pitchFamily="2" charset="0"/>
                  </a:rPr>
                </a:br>
                <a:r>
                  <a:rPr lang="en-US" sz="1800" b="0" strike="noStrike" spc="-1" dirty="0">
                    <a:latin typeface="Avenir Book" panose="02000503020000020003" pitchFamily="2" charset="0"/>
                  </a:rPr>
                  <a:t>Argon, ionized to first level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de-DE" sz="18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sz="18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sz="1800" b="0" strike="noStrike" spc="-1" dirty="0">
                    <a:latin typeface="Avenir Book" panose="02000503020000020003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pc="-1" dirty="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lang="de-DE" b="0" i="0" spc="-1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1800" b="0" strike="noStrike" spc="-1" baseline="30000" dirty="0">
                    <a:latin typeface="Avenir Book" panose="02000503020000020003" pitchFamily="2" charset="0"/>
                  </a:rPr>
                  <a:t>-3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 </a:t>
                </a: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Length: 5 m (first stage 2.5)</a:t>
                </a: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Stages: 16</a:t>
                </a:r>
                <a:endParaRPr lang="en-US" sz="1800" b="0" strike="noStrike" spc="-1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165" name="TextBox 1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660" y="1285560"/>
                <a:ext cx="4800600" cy="3929760"/>
              </a:xfrm>
              <a:prstGeom prst="rect">
                <a:avLst/>
              </a:prstGeom>
              <a:blipFill>
                <a:blip r:embed="rId3"/>
                <a:stretch>
                  <a:fillRect l="-1319" t="-968" b="-9677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DADB2B55-1027-DB73-A51F-C98C87C4C711}"/>
              </a:ext>
            </a:extLst>
          </p:cNvPr>
          <p:cNvGrpSpPr/>
          <p:nvPr/>
        </p:nvGrpSpPr>
        <p:grpSpPr>
          <a:xfrm>
            <a:off x="4336026" y="1273262"/>
            <a:ext cx="6794090" cy="1626120"/>
            <a:chOff x="4336026" y="1273262"/>
            <a:chExt cx="6794090" cy="16261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2DC4B0D5-8F14-1FFF-217A-E6BE4706C375}"/>
                    </a:ext>
                  </a:extLst>
                </p:cNvPr>
                <p:cNvSpPr txBox="1"/>
                <p:nvPr/>
              </p:nvSpPr>
              <p:spPr>
                <a:xfrm>
                  <a:off x="5275006" y="1273262"/>
                  <a:ext cx="5855110" cy="162612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 anchor="t">
                  <a:noAutofit/>
                </a:bodyPr>
                <a:lstStyle/>
                <a:p>
                  <a:r>
                    <a:rPr lang="en-US" spc="-1" dirty="0">
                      <a:latin typeface="Avenir Book" panose="02000503020000020003" pitchFamily="2" charset="0"/>
                    </a:rPr>
                    <a:t>Large emittance:        significant head erosion over 5m</a:t>
                  </a:r>
                  <a:br>
                    <a:rPr lang="en-US" sz="1800" dirty="0">
                      <a:latin typeface="Avenir Book" panose="02000503020000020003" pitchFamily="2" charset="0"/>
                    </a:rPr>
                  </a:br>
                  <a:endParaRPr lang="en-US" sz="1800" dirty="0">
                    <a:latin typeface="Avenir Book" panose="02000503020000020003" pitchFamily="2" charset="0"/>
                  </a:endParaRPr>
                </a:p>
                <a:p>
                  <a:r>
                    <a:rPr lang="en-US" sz="1800" dirty="0">
                      <a:latin typeface="Avenir Book" panose="02000503020000020003" pitchFamily="2" charset="0"/>
                    </a:rPr>
                    <a:t>Small emittance:	      significant ion motion</a:t>
                  </a:r>
                  <a:br>
                    <a:rPr lang="en-US" sz="1800" dirty="0">
                      <a:latin typeface="Avenir Book" panose="02000503020000020003" pitchFamily="2" charset="0"/>
                    </a:rPr>
                  </a:br>
                  <a:br>
                    <a:rPr lang="en-US" sz="1800" dirty="0">
                      <a:latin typeface="Avenir Book" panose="02000503020000020003" pitchFamily="2" charset="0"/>
                    </a:rPr>
                  </a:br>
                  <a:r>
                    <a:rPr lang="en-US" sz="1800" b="0" strike="noStrike" spc="-1" dirty="0">
                      <a:latin typeface="Avenir Book" panose="02000503020000020003" pitchFamily="2" charset="0"/>
                    </a:rPr>
                    <a:t>trade-off: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b="0" i="1" strike="noStrike" spc="-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trike="noStrike" spc="-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d>
                            <m:dPr>
                              <m:begChr m:val="["/>
                              <m:endChr m:val="]"/>
                              <m:ctrlPr>
                                <a:rPr lang="de-DE" sz="1800" b="0" i="1" strike="noStrike" spc="-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800" b="0" i="1" strike="noStrike" spc="-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de-DE" sz="1800" b="0" i="1" strike="noStrike" spc="-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1800" b="0" i="1" strike="noStrike" spc="-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sub>
                      </m:sSub>
                      <m:r>
                        <a:rPr lang="de-DE" sz="1800" b="0" i="1" strike="noStrike" spc="-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de-DE" sz="1800" b="0" i="1" strike="noStrike" spc="-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800" b="0" i="1" strike="noStrike" spc="-1" smtClean="0">
                              <a:latin typeface="Cambria Math" panose="02040503050406030204" pitchFamily="18" charset="0"/>
                            </a:rPr>
                            <m:t>60, 60</m:t>
                          </m:r>
                        </m:e>
                      </m:d>
                      <m:r>
                        <a:rPr lang="de-DE" sz="1800" b="0" i="1" strike="noStrike" spc="-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800" b="0" strike="noStrike" spc="-1" dirty="0">
                      <a:latin typeface="Avenir Book" panose="02000503020000020003" pitchFamily="2" charset="0"/>
                    </a:rPr>
                    <a:t>µm</a:t>
                  </a:r>
                </a:p>
              </p:txBody>
            </p:sp>
          </mc:Choice>
          <mc:Fallback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2DC4B0D5-8F14-1FFF-217A-E6BE4706C3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75006" y="1273262"/>
                  <a:ext cx="5855110" cy="1626120"/>
                </a:xfrm>
                <a:prstGeom prst="rect">
                  <a:avLst/>
                </a:prstGeom>
                <a:blipFill>
                  <a:blip r:embed="rId4"/>
                  <a:stretch>
                    <a:fillRect l="-866" t="-2326"/>
                  </a:stretch>
                </a:blipFill>
                <a:ln w="0">
                  <a:noFill/>
                </a:ln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29C29EA9-60D3-B43B-43EA-520AED744F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36026" y="1779639"/>
              <a:ext cx="796413" cy="373626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13C88D33-1228-4397-C8B9-0CDDB8D2A4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76" y="1293804"/>
            <a:ext cx="4098691" cy="2798417"/>
          </a:xfrm>
          <a:prstGeom prst="rect">
            <a:avLst/>
          </a:prstGeom>
        </p:spPr>
      </p:pic>
      <p:sp>
        <p:nvSpPr>
          <p:cNvPr id="167" name="PlaceHolder 1"/>
          <p:cNvSpPr>
            <a:spLocks noGrp="1"/>
          </p:cNvSpPr>
          <p:nvPr>
            <p:ph type="ftr" idx="11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chemeClr val="tx1"/>
                </a:solidFill>
                <a:latin typeface="Avenir Book" panose="02000503020000020003" pitchFamily="2" charset="0"/>
              </a:rPr>
              <a:t>Maxence Thévenet - HALHF workshop - Oslo, 04.04.2024</a:t>
            </a:r>
          </a:p>
        </p:txBody>
      </p:sp>
      <p:sp>
        <p:nvSpPr>
          <p:cNvPr id="168" name="PlaceHolder 40"/>
          <p:cNvSpPr txBox="1"/>
          <p:nvPr/>
        </p:nvSpPr>
        <p:spPr>
          <a:xfrm>
            <a:off x="407880" y="350640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00" strike="noStrike" spc="-1" dirty="0">
                <a:latin typeface="Avenir Book" panose="02000503020000020003" pitchFamily="2" charset="0"/>
              </a:rPr>
              <a:t>Drastic emittance growth in argon due to ionization</a:t>
            </a:r>
            <a:endParaRPr lang="de-DE" sz="3000" strike="noStrike" spc="-1" dirty="0">
              <a:latin typeface="Avenir Book" panose="02000503020000020003" pitchFamily="2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069332" y="1919419"/>
            <a:ext cx="1990229" cy="1370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strike="noStrike" spc="-1" dirty="0">
                <a:latin typeface="Avenir Book" panose="02000503020000020003" pitchFamily="2" charset="0"/>
              </a:rPr>
              <a:t>Emittance growth by factor of </a:t>
            </a:r>
            <a:r>
              <a:rPr lang="en-US" sz="1800" b="1" strike="noStrike" spc="-1" dirty="0">
                <a:latin typeface="Avenir Book" panose="02000503020000020003" pitchFamily="2" charset="0"/>
              </a:rPr>
              <a:t>7.7!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E4966E9-1EDB-062F-A425-E3DC88F63933}"/>
              </a:ext>
            </a:extLst>
          </p:cNvPr>
          <p:cNvCxnSpPr>
            <a:cxnSpLocks/>
          </p:cNvCxnSpPr>
          <p:nvPr/>
        </p:nvCxnSpPr>
        <p:spPr>
          <a:xfrm flipH="1">
            <a:off x="4709652" y="2340077"/>
            <a:ext cx="359680" cy="43262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3" descr="A graph of a graph showing the value of a graph&#10;&#10;Description automatically generated with medium confidence">
            <a:extLst>
              <a:ext uri="{FF2B5EF4-FFF2-40B4-BE49-F238E27FC236}">
                <a16:creationId xmlns:a16="http://schemas.microsoft.com/office/drawing/2014/main" id="{98BCE7FB-6770-53A4-899E-E1545E844B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826" y="3690900"/>
            <a:ext cx="3543310" cy="2565845"/>
          </a:xfrm>
          <a:prstGeom prst="rect">
            <a:avLst/>
          </a:prstGeom>
        </p:spPr>
      </p:pic>
      <p:pic>
        <p:nvPicPr>
          <p:cNvPr id="6" name="Picture 5" descr="A diagram of a graphing of a wave&#10;&#10;Description automatically generated with medium confidence">
            <a:extLst>
              <a:ext uri="{FF2B5EF4-FFF2-40B4-BE49-F238E27FC236}">
                <a16:creationId xmlns:a16="http://schemas.microsoft.com/office/drawing/2014/main" id="{6224504A-3A6C-71D3-DBE9-FEBFF9DB6A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877" y="1026952"/>
            <a:ext cx="3677516" cy="26639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C301CB-82B0-4CA5-4672-22AFF7972BAF}"/>
              </a:ext>
            </a:extLst>
          </p:cNvPr>
          <p:cNvSpPr txBox="1"/>
          <p:nvPr/>
        </p:nvSpPr>
        <p:spPr>
          <a:xfrm>
            <a:off x="550604" y="5313543"/>
            <a:ext cx="81214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1800" b="0" strike="noStrike" spc="-1" dirty="0">
                <a:latin typeface="Avenir Book" panose="02000503020000020003" pitchFamily="2" charset="0"/>
              </a:rPr>
            </a:br>
            <a:endParaRPr lang="de-DE" dirty="0">
              <a:latin typeface="Avenir Book" panose="02000503020000020003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70F7F3-0958-EED8-D313-DFDA88362059}"/>
              </a:ext>
            </a:extLst>
          </p:cNvPr>
          <p:cNvSpPr txBox="1"/>
          <p:nvPr/>
        </p:nvSpPr>
        <p:spPr>
          <a:xfrm>
            <a:off x="550605" y="4227024"/>
            <a:ext cx="656013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strike="noStrike" spc="-1" dirty="0">
                <a:latin typeface="Avenir Book" panose="02000503020000020003" pitchFamily="2" charset="0"/>
              </a:rPr>
              <a:t>Intense space charge fields ionize Argon to higher levels</a:t>
            </a:r>
            <a:br>
              <a:rPr lang="en-US" sz="1800" dirty="0">
                <a:latin typeface="Avenir Book" panose="02000503020000020003" pitchFamily="2" charset="0"/>
              </a:rPr>
            </a:br>
            <a:br>
              <a:rPr lang="en-US" sz="1800" dirty="0">
                <a:latin typeface="Avenir Book" panose="02000503020000020003" pitchFamily="2" charset="0"/>
              </a:rPr>
            </a:br>
            <a:r>
              <a:rPr lang="en-US" sz="1800" b="0" strike="noStrike" spc="-1" dirty="0">
                <a:latin typeface="Avenir Book" panose="02000503020000020003" pitchFamily="2" charset="0"/>
              </a:rPr>
              <a:t>Final witness beam (500 GeV) ionizes Argon to </a:t>
            </a:r>
            <a:r>
              <a:rPr lang="en-US" sz="1800" b="1" strike="noStrike" spc="-1" dirty="0">
                <a:latin typeface="Avenir Book" panose="02000503020000020003" pitchFamily="2" charset="0"/>
              </a:rPr>
              <a:t>5</a:t>
            </a:r>
            <a:r>
              <a:rPr lang="en-US" sz="1800" b="1" strike="noStrike" spc="-1" baseline="33000" dirty="0">
                <a:latin typeface="Avenir Book" panose="02000503020000020003" pitchFamily="2" charset="0"/>
              </a:rPr>
              <a:t>th</a:t>
            </a:r>
            <a:r>
              <a:rPr lang="en-US" sz="1800" b="1" strike="noStrike" spc="-1" dirty="0">
                <a:latin typeface="Avenir Book" panose="02000503020000020003" pitchFamily="2" charset="0"/>
              </a:rPr>
              <a:t> level</a:t>
            </a:r>
            <a:br>
              <a:rPr lang="en-US" sz="1800" b="1" strike="noStrike" spc="-1" dirty="0">
                <a:latin typeface="Avenir Book" panose="02000503020000020003" pitchFamily="2" charset="0"/>
              </a:rPr>
            </a:br>
            <a:br>
              <a:rPr lang="en-US" sz="1800" b="1" strike="noStrike" spc="-1" dirty="0">
                <a:latin typeface="Avenir Book" panose="02000503020000020003" pitchFamily="2" charset="0"/>
              </a:rPr>
            </a:br>
            <a:r>
              <a:rPr lang="en-US" spc="-1" dirty="0">
                <a:latin typeface="Avenir Book" panose="02000503020000020003" pitchFamily="2" charset="0"/>
              </a:rPr>
              <a:t>W</a:t>
            </a:r>
            <a:r>
              <a:rPr lang="en-US" sz="1800" b="0" strike="noStrike" spc="-1" dirty="0">
                <a:latin typeface="Avenir Book" panose="02000503020000020003" pitchFamily="2" charset="0"/>
              </a:rPr>
              <a:t>itness beam must not ionize plasma further,</a:t>
            </a:r>
            <a:br>
              <a:rPr lang="en-US" sz="1800" b="0" strike="noStrike" spc="-1" dirty="0">
                <a:latin typeface="Avenir Book" panose="02000503020000020003" pitchFamily="2" charset="0"/>
              </a:rPr>
            </a:br>
            <a:r>
              <a:rPr lang="en-US" sz="1800" b="0" strike="noStrike" spc="-1" dirty="0">
                <a:latin typeface="Avenir Book" panose="02000503020000020003" pitchFamily="2" charset="0"/>
              </a:rPr>
              <a:t>h</a:t>
            </a:r>
            <a:r>
              <a:rPr lang="en-US" spc="-1" dirty="0">
                <a:latin typeface="Avenir Book" panose="02000503020000020003" pitchFamily="2" charset="0"/>
              </a:rPr>
              <a:t>igh ionization states also increase ion motion </a:t>
            </a:r>
            <a:br>
              <a:rPr lang="en-US" spc="-1" dirty="0">
                <a:latin typeface="Avenir Book" panose="02000503020000020003" pitchFamily="2" charset="0"/>
              </a:rPr>
            </a:br>
            <a:r>
              <a:rPr lang="en-US" spc="-1" dirty="0">
                <a:latin typeface="Avenir Book" panose="02000503020000020003" pitchFamily="2" charset="0"/>
              </a:rPr>
              <a:t>(charge-mass-ratio)</a:t>
            </a:r>
            <a:endParaRPr lang="de-DE" b="1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48639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9C000B98-0277-621C-6797-DE0223C54A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63" y="1492382"/>
            <a:ext cx="3753156" cy="3085533"/>
          </a:xfrm>
          <a:prstGeom prst="rect">
            <a:avLst/>
          </a:prstGeom>
        </p:spPr>
      </p:pic>
      <p:pic>
        <p:nvPicPr>
          <p:cNvPr id="11" name="Picture 10" descr="A graph of a graph showing the value of a lithium&#10;&#10;Description automatically generated with medium confidence">
            <a:extLst>
              <a:ext uri="{FF2B5EF4-FFF2-40B4-BE49-F238E27FC236}">
                <a16:creationId xmlns:a16="http://schemas.microsoft.com/office/drawing/2014/main" id="{0102BD2D-13A7-40A2-B078-7CD9C2522A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826" y="3690899"/>
            <a:ext cx="3543310" cy="2565845"/>
          </a:xfrm>
          <a:prstGeom prst="rect">
            <a:avLst/>
          </a:prstGeom>
        </p:spPr>
      </p:pic>
      <p:pic>
        <p:nvPicPr>
          <p:cNvPr id="9" name="Picture 8" descr="A diagram of a graph&#10;&#10;Description automatically generated">
            <a:extLst>
              <a:ext uri="{FF2B5EF4-FFF2-40B4-BE49-F238E27FC236}">
                <a16:creationId xmlns:a16="http://schemas.microsoft.com/office/drawing/2014/main" id="{E912DEB2-203A-FE1F-7C96-E34C1E49ECE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876" y="1026624"/>
            <a:ext cx="3677517" cy="2663948"/>
          </a:xfrm>
          <a:prstGeom prst="rect">
            <a:avLst/>
          </a:prstGeom>
        </p:spPr>
      </p:pic>
      <p:sp>
        <p:nvSpPr>
          <p:cNvPr id="167" name="PlaceHolder 1"/>
          <p:cNvSpPr>
            <a:spLocks noGrp="1"/>
          </p:cNvSpPr>
          <p:nvPr>
            <p:ph type="ftr" idx="11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venir Book" panose="02000503020000020003" pitchFamily="2" charset="0"/>
              </a:rPr>
              <a:t>Maxence Thévenet - HALHF workshop - Oslo, 04.04.2024</a:t>
            </a:r>
            <a:endParaRPr lang="en-US" sz="1000" b="0" strike="noStrike" spc="-1">
              <a:latin typeface="Avenir Book" panose="02000503020000020003" pitchFamily="2" charset="0"/>
            </a:endParaRPr>
          </a:p>
        </p:txBody>
      </p:sp>
      <p:sp>
        <p:nvSpPr>
          <p:cNvPr id="168" name="PlaceHolder 40"/>
          <p:cNvSpPr txBox="1"/>
          <p:nvPr/>
        </p:nvSpPr>
        <p:spPr>
          <a:xfrm>
            <a:off x="407880" y="350640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00" strike="noStrike" spc="-1" dirty="0">
                <a:latin typeface="Avenir Book" panose="02000503020000020003" pitchFamily="2" charset="0"/>
              </a:rPr>
              <a:t>Still significant emittance growth for mild ion motion</a:t>
            </a:r>
            <a:endParaRPr lang="de-DE" sz="3000" strike="noStrike" spc="-1" dirty="0">
              <a:latin typeface="Avenir Book" panose="02000503020000020003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478C9B-87A6-91DF-36A4-7317FFF07597}"/>
              </a:ext>
            </a:extLst>
          </p:cNvPr>
          <p:cNvSpPr txBox="1"/>
          <p:nvPr/>
        </p:nvSpPr>
        <p:spPr>
          <a:xfrm>
            <a:off x="4951348" y="2706000"/>
            <a:ext cx="1990229" cy="1370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strike="noStrike" spc="-1" dirty="0">
                <a:latin typeface="Avenir Book" panose="02000503020000020003" pitchFamily="2" charset="0"/>
              </a:rPr>
              <a:t>Emittance growth by factor of </a:t>
            </a:r>
            <a:r>
              <a:rPr lang="en-US" b="1" spc="-1" dirty="0">
                <a:solidFill>
                  <a:srgbClr val="FF0000"/>
                </a:solidFill>
                <a:latin typeface="Avenir Book" panose="02000503020000020003" pitchFamily="2" charset="0"/>
              </a:rPr>
              <a:t>2.6</a:t>
            </a:r>
            <a:r>
              <a:rPr lang="en-US" sz="1800" b="1" strike="noStrike" spc="-1" dirty="0">
                <a:solidFill>
                  <a:srgbClr val="FF0000"/>
                </a:solidFill>
                <a:latin typeface="Avenir Book" panose="02000503020000020003" pitchFamily="2" charset="0"/>
              </a:rPr>
              <a:t>!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66E8FB2-476F-16A2-6FE3-83EE6CB0F554}"/>
              </a:ext>
            </a:extLst>
          </p:cNvPr>
          <p:cNvCxnSpPr>
            <a:cxnSpLocks/>
          </p:cNvCxnSpPr>
          <p:nvPr/>
        </p:nvCxnSpPr>
        <p:spPr>
          <a:xfrm flipH="1">
            <a:off x="4591668" y="3126658"/>
            <a:ext cx="359680" cy="43262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A349DA2-6AC1-E71C-4501-2C080D44D968}"/>
              </a:ext>
            </a:extLst>
          </p:cNvPr>
          <p:cNvSpPr txBox="1"/>
          <p:nvPr/>
        </p:nvSpPr>
        <p:spPr>
          <a:xfrm>
            <a:off x="791640" y="5456904"/>
            <a:ext cx="460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venir Book" panose="02000503020000020003" pitchFamily="2" charset="0"/>
              </a:rPr>
              <a:t>Only mild drive beam ion motion present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8B3138-F9CC-564B-69D3-F3990F7AB59B}"/>
              </a:ext>
            </a:extLst>
          </p:cNvPr>
          <p:cNvSpPr txBox="1"/>
          <p:nvPr/>
        </p:nvSpPr>
        <p:spPr>
          <a:xfrm>
            <a:off x="594994" y="1120881"/>
            <a:ext cx="508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venir Book" panose="02000503020000020003" pitchFamily="2" charset="0"/>
              </a:rPr>
              <a:t>Using lithium to avoid ionization</a:t>
            </a:r>
          </a:p>
        </p:txBody>
      </p:sp>
    </p:spTree>
    <p:extLst>
      <p:ext uri="{BB962C8B-B14F-4D97-AF65-F5344CB8AC3E}">
        <p14:creationId xmlns:p14="http://schemas.microsoft.com/office/powerpoint/2010/main" val="208819448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DE72575-5291-9DF4-57D2-051BBC970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2" y="3207146"/>
            <a:ext cx="5684036" cy="313227"/>
          </a:xfrm>
          <a:prstGeom prst="rect">
            <a:avLst/>
          </a:prstGeom>
        </p:spPr>
      </p:pic>
      <p:sp>
        <p:nvSpPr>
          <p:cNvPr id="185" name="PlaceHolder 1"/>
          <p:cNvSpPr>
            <a:spLocks noGrp="1"/>
          </p:cNvSpPr>
          <p:nvPr>
            <p:ph type="ftr" idx="14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venir Book" panose="02000503020000020003" pitchFamily="2" charset="0"/>
              </a:rPr>
              <a:t>Maxence Thévenet - HALHF workshop - Oslo, 04.04.2024</a:t>
            </a:r>
            <a:endParaRPr lang="en-US" sz="1000" b="0" strike="noStrike" spc="-1" dirty="0">
              <a:latin typeface="Avenir Book" panose="02000503020000020003" pitchFamily="2" charset="0"/>
            </a:endParaRPr>
          </a:p>
        </p:txBody>
      </p:sp>
      <p:pic>
        <p:nvPicPr>
          <p:cNvPr id="188" name="Picture 7"/>
          <p:cNvPicPr/>
          <p:nvPr/>
        </p:nvPicPr>
        <p:blipFill rotWithShape="1">
          <a:blip r:embed="rId4"/>
          <a:srcRect r="15753"/>
          <a:stretch/>
        </p:blipFill>
        <p:spPr>
          <a:xfrm>
            <a:off x="691933" y="1789412"/>
            <a:ext cx="5236912" cy="1086840"/>
          </a:xfrm>
          <a:prstGeom prst="rect">
            <a:avLst/>
          </a:prstGeom>
          <a:ln w="0">
            <a:noFill/>
          </a:ln>
        </p:spPr>
      </p:pic>
      <p:sp>
        <p:nvSpPr>
          <p:cNvPr id="189" name="Frame 8"/>
          <p:cNvSpPr/>
          <p:nvPr/>
        </p:nvSpPr>
        <p:spPr>
          <a:xfrm>
            <a:off x="2660053" y="1777172"/>
            <a:ext cx="2072721" cy="1026720"/>
          </a:xfrm>
          <a:prstGeom prst="frame">
            <a:avLst>
              <a:gd name="adj1" fmla="val 5164"/>
            </a:avLst>
          </a:prstGeom>
          <a:solidFill>
            <a:srgbClr val="009FDF"/>
          </a:solidFill>
          <a:ln w="9525">
            <a:solidFill>
              <a:srgbClr val="009F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Avenir Book" panose="02000503020000020003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0" name="TextBox 4"/>
              <p:cNvSpPr txBox="1"/>
              <p:nvPr/>
            </p:nvSpPr>
            <p:spPr>
              <a:xfrm>
                <a:off x="2378971" y="2786906"/>
                <a:ext cx="3421413" cy="461160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rPr lang="de-DE" dirty="0">
                    <a:latin typeface="Avenir Book" panose="02000503020000020003" pitchFamily="2" charset="0"/>
                  </a:rPr>
                  <a:t>Nonlinearity coefficient </a:t>
                </a:r>
                <a14:m>
                  <m:oMath xmlns:m="http://schemas.openxmlformats.org/officeDocument/2006/math">
                    <m:r>
                      <a:rPr sz="240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sz="2400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190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8971" y="2786906"/>
                <a:ext cx="3421413" cy="461160"/>
              </a:xfrm>
              <a:prstGeom prst="rect">
                <a:avLst/>
              </a:prstGeom>
              <a:blipFill>
                <a:blip r:embed="rId5"/>
                <a:stretch>
                  <a:fillRect l="-1481" b="-1621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4B48BB9-798E-3E94-83FF-62E6D855BAF3}"/>
              </a:ext>
            </a:extLst>
          </p:cNvPr>
          <p:cNvSpPr txBox="1"/>
          <p:nvPr/>
        </p:nvSpPr>
        <p:spPr>
          <a:xfrm>
            <a:off x="8885298" y="6021414"/>
            <a:ext cx="3006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venir Book" panose="02000503020000020003" pitchFamily="2" charset="0"/>
              </a:rPr>
              <a:t>Benedetti et al. PRAB 2017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F65384-58CA-5A27-D988-EA6DF3A67EA0}"/>
              </a:ext>
            </a:extLst>
          </p:cNvPr>
          <p:cNvSpPr txBox="1"/>
          <p:nvPr/>
        </p:nvSpPr>
        <p:spPr>
          <a:xfrm>
            <a:off x="708554" y="1215586"/>
            <a:ext cx="5948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venir Book" panose="02000503020000020003" pitchFamily="2" charset="0"/>
              </a:rPr>
              <a:t>Transverse wakefields for nonrelativistic ion motion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46BBA81-6D99-43CA-728F-F3125562544A}"/>
                  </a:ext>
                </a:extLst>
              </p:cNvPr>
              <p:cNvSpPr txBox="1"/>
              <p:nvPr/>
            </p:nvSpPr>
            <p:spPr>
              <a:xfrm>
                <a:off x="300257" y="5882606"/>
                <a:ext cx="31364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>
                    <a:latin typeface="Avenir Book" panose="02000503020000020003" pitchFamily="2" charset="0"/>
                  </a:rPr>
                  <a:t>with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=(1−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)/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endParaRPr lang="de-DE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46BBA81-6D99-43CA-728F-F312556254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257" y="5882606"/>
                <a:ext cx="3136490" cy="369332"/>
              </a:xfrm>
              <a:prstGeom prst="rect">
                <a:avLst/>
              </a:prstGeom>
              <a:blipFill>
                <a:blip r:embed="rId6"/>
                <a:stretch>
                  <a:fillRect l="-1613" t="-6667" b="-2333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76D9AB4-CFF3-D69B-DEE7-B9D7FEED3BAC}"/>
              </a:ext>
            </a:extLst>
          </p:cNvPr>
          <p:cNvCxnSpPr/>
          <p:nvPr/>
        </p:nvCxnSpPr>
        <p:spPr>
          <a:xfrm>
            <a:off x="3404665" y="3513230"/>
            <a:ext cx="0" cy="631723"/>
          </a:xfrm>
          <a:prstGeom prst="straightConnector1">
            <a:avLst/>
          </a:prstGeom>
          <a:ln w="666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E7A05A9-C3D2-D03A-47B4-1765E4F2CCDB}"/>
                  </a:ext>
                </a:extLst>
              </p:cNvPr>
              <p:cNvSpPr txBox="1"/>
              <p:nvPr/>
            </p:nvSpPr>
            <p:spPr>
              <a:xfrm>
                <a:off x="467242" y="4176686"/>
                <a:ext cx="5948517" cy="1625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de-DE" dirty="0">
                  <a:latin typeface="Avenir Book" panose="02000503020000020003" pitchFamily="2" charset="0"/>
                </a:endParaRPr>
              </a:p>
              <a:p>
                <a:endParaRPr lang="de-DE" dirty="0">
                  <a:latin typeface="Avenir Book" panose="02000503020000020003" pitchFamily="2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de-DE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E7A05A9-C3D2-D03A-47B4-1765E4F2C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242" y="4176686"/>
                <a:ext cx="5948517" cy="1625317"/>
              </a:xfrm>
              <a:prstGeom prst="rect">
                <a:avLst/>
              </a:prstGeom>
              <a:blipFill>
                <a:blip r:embed="rId7"/>
                <a:stretch>
                  <a:fillRect b="-77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FE8C8DF-B0D9-3A12-1477-911883FA9D2E}"/>
              </a:ext>
            </a:extLst>
          </p:cNvPr>
          <p:cNvSpPr txBox="1"/>
          <p:nvPr/>
        </p:nvSpPr>
        <p:spPr>
          <a:xfrm>
            <a:off x="1461458" y="3584612"/>
            <a:ext cx="1960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venir Book" panose="02000503020000020003" pitchFamily="2" charset="0"/>
              </a:rPr>
              <a:t>approximated to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9679E5E-4F58-E7AD-6D9C-EEF6B3A8CDD2}"/>
                  </a:ext>
                </a:extLst>
              </p:cNvPr>
              <p:cNvSpPr txBox="1"/>
              <p:nvPr/>
            </p:nvSpPr>
            <p:spPr>
              <a:xfrm>
                <a:off x="5706432" y="4736461"/>
                <a:ext cx="4682088" cy="704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>
                    <a:latin typeface="Avenir Book" panose="02000503020000020003" pitchFamily="2" charset="0"/>
                  </a:rPr>
                  <a:t>These are </a:t>
                </a:r>
                <a:r>
                  <a:rPr lang="de-DE" b="1" dirty="0">
                    <a:solidFill>
                      <a:srgbClr val="FF0000"/>
                    </a:solidFill>
                    <a:latin typeface="Avenir Book" panose="02000503020000020003" pitchFamily="2" charset="0"/>
                  </a:rPr>
                  <a:t>coupled</a:t>
                </a:r>
                <a:r>
                  <a:rPr lang="de-DE" dirty="0">
                    <a:latin typeface="Avenir Book" panose="02000503020000020003" pitchFamily="2" charset="0"/>
                  </a:rPr>
                  <a:t>, </a:t>
                </a:r>
                <a:r>
                  <a:rPr lang="de-DE" b="1" dirty="0">
                    <a:latin typeface="Avenir Book" panose="02000503020000020003" pitchFamily="2" charset="0"/>
                  </a:rPr>
                  <a:t>nonlinear</a:t>
                </a:r>
                <a:r>
                  <a:rPr lang="de-DE" dirty="0">
                    <a:latin typeface="Avenir Book" panose="02000503020000020003" pitchFamily="2" charset="0"/>
                  </a:rPr>
                  <a:t> equations</a:t>
                </a:r>
                <a:br>
                  <a:rPr lang="de-DE" dirty="0">
                    <a:latin typeface="Avenir Book" panose="02000503020000020003" pitchFamily="2" charset="0"/>
                  </a:rPr>
                </a:b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de-DE" dirty="0">
                    <a:latin typeface="Avenir Book" panose="02000503020000020003" pitchFamily="2" charset="0"/>
                  </a:rPr>
                  <a:t>	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9679E5E-4F58-E7AD-6D9C-EEF6B3A8CD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6432" y="4736461"/>
                <a:ext cx="4682088" cy="704745"/>
              </a:xfrm>
              <a:prstGeom prst="rect">
                <a:avLst/>
              </a:prstGeom>
              <a:blipFill>
                <a:blip r:embed="rId8"/>
                <a:stretch>
                  <a:fillRect l="-1084" t="-1754" b="-350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PlaceHolder 47">
            <a:extLst>
              <a:ext uri="{FF2B5EF4-FFF2-40B4-BE49-F238E27FC236}">
                <a16:creationId xmlns:a16="http://schemas.microsoft.com/office/drawing/2014/main" id="{0DEA0F55-219B-4F67-BA47-D4FB5BB52369}"/>
              </a:ext>
            </a:extLst>
          </p:cNvPr>
          <p:cNvSpPr txBox="1"/>
          <p:nvPr/>
        </p:nvSpPr>
        <p:spPr>
          <a:xfrm>
            <a:off x="407880" y="350640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00" strike="noStrike" spc="-1" dirty="0">
                <a:latin typeface="Avenir Book" panose="02000503020000020003" pitchFamily="2" charset="0"/>
              </a:rPr>
              <a:t>Ion motion leads to </a:t>
            </a:r>
            <a:r>
              <a:rPr lang="en-US" sz="3000" i="1" strike="noStrike" spc="-1" dirty="0">
                <a:latin typeface="Avenir Book" panose="02000503020000020003" pitchFamily="2" charset="0"/>
              </a:rPr>
              <a:t>coupled</a:t>
            </a:r>
            <a:r>
              <a:rPr lang="en-US" sz="3000" strike="noStrike" spc="-1" dirty="0">
                <a:latin typeface="Avenir Book" panose="02000503020000020003" pitchFamily="2" charset="0"/>
              </a:rPr>
              <a:t>, nonlinear transverse </a:t>
            </a:r>
            <a:r>
              <a:rPr lang="en-US" sz="3000" strike="noStrike" spc="-1" dirty="0" err="1">
                <a:latin typeface="Avenir Book" panose="02000503020000020003" pitchFamily="2" charset="0"/>
              </a:rPr>
              <a:t>wakefields</a:t>
            </a:r>
            <a:endParaRPr lang="de-DE" sz="3000" i="1" strike="noStrike" spc="-1" dirty="0">
              <a:latin typeface="Avenir Book" panose="02000503020000020003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66E43C5-C55F-7CB5-7600-0596CDBB3E00}"/>
                  </a:ext>
                </a:extLst>
              </p:cNvPr>
              <p:cNvSpPr txBox="1"/>
              <p:nvPr/>
            </p:nvSpPr>
            <p:spPr>
              <a:xfrm>
                <a:off x="6542468" y="2047741"/>
                <a:ext cx="5160387" cy="8698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DE" sz="1600" dirty="0">
                    <a:latin typeface="Avenir Book" panose="02000503020000020003" pitchFamily="2" charset="0"/>
                  </a:rPr>
                  <a:t>For instance, for ion motion cause by witness or driver: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DE" sz="1600" dirty="0">
                    <a:latin typeface="Avenir Book" panose="02000503020000020003" pitchFamily="2" charset="0"/>
                  </a:rPr>
                  <a:t>Round beam </a:t>
                </a:r>
                <a:r>
                  <a:rPr lang="en-DE" sz="1600" dirty="0">
                    <a:latin typeface="Avenir Book" panose="02000503020000020003" pitchFamily="2" charset="0"/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DE" sz="1600" dirty="0">
                    <a:latin typeface="Avenir Book" panose="02000503020000020003" pitchFamily="2" charset="0"/>
                  </a:rPr>
                  <a:t> 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1600" dirty="0">
                  <a:latin typeface="Avenir Book" panose="02000503020000020003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DE" sz="1600" dirty="0">
                    <a:latin typeface="Avenir Book" panose="02000503020000020003" pitchFamily="2" charset="0"/>
                  </a:rPr>
                  <a:t>Flat beam </a:t>
                </a:r>
                <a:r>
                  <a:rPr lang="en-DE" sz="1600" dirty="0">
                    <a:latin typeface="Avenir Book" panose="02000503020000020003" pitchFamily="2" charset="0"/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DE" sz="1600" dirty="0">
                    <a:latin typeface="Avenir Book" panose="02000503020000020003" pitchFamily="2" charset="0"/>
                  </a:rPr>
                  <a:t> 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DE" sz="1600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66E43C5-C55F-7CB5-7600-0596CDBB3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2468" y="2047741"/>
                <a:ext cx="5160387" cy="869854"/>
              </a:xfrm>
              <a:prstGeom prst="rect">
                <a:avLst/>
              </a:prstGeom>
              <a:blipFill>
                <a:blip r:embed="rId9"/>
                <a:stretch>
                  <a:fillRect l="-737" t="-2899" r="-246" b="-724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3380525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ftr" idx="14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venir Book" panose="02000503020000020003" pitchFamily="2" charset="0"/>
              </a:rPr>
              <a:t>Maxence Thévenet - HALHF workshop - Oslo, 04.04.2024</a:t>
            </a:r>
            <a:endParaRPr lang="en-US" sz="1000" b="0" strike="noStrike" spc="-1" dirty="0">
              <a:latin typeface="Avenir Book" panose="02000503020000020003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E7A05A9-C3D2-D03A-47B4-1765E4F2CCDB}"/>
                  </a:ext>
                </a:extLst>
              </p:cNvPr>
              <p:cNvSpPr txBox="1"/>
              <p:nvPr/>
            </p:nvSpPr>
            <p:spPr>
              <a:xfrm>
                <a:off x="693337" y="3175283"/>
                <a:ext cx="3447063" cy="1625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de-DE" dirty="0">
                  <a:latin typeface="Avenir Book" panose="02000503020000020003" pitchFamily="2" charset="0"/>
                </a:endParaRPr>
              </a:p>
              <a:p>
                <a:endParaRPr lang="de-DE" dirty="0">
                  <a:latin typeface="Avenir Book" panose="02000503020000020003" pitchFamily="2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de-DE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E7A05A9-C3D2-D03A-47B4-1765E4F2C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337" y="3175283"/>
                <a:ext cx="3447063" cy="16253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graph of a particle tracking&#10;&#10;Description automatically generated">
            <a:extLst>
              <a:ext uri="{FF2B5EF4-FFF2-40B4-BE49-F238E27FC236}">
                <a16:creationId xmlns:a16="http://schemas.microsoft.com/office/drawing/2014/main" id="{F51F40D1-0384-EDFE-C882-7D4D13409F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071" y="664981"/>
            <a:ext cx="4617008" cy="3462756"/>
          </a:xfrm>
          <a:prstGeom prst="rect">
            <a:avLst/>
          </a:prstGeom>
        </p:spPr>
      </p:pic>
      <p:sp>
        <p:nvSpPr>
          <p:cNvPr id="2" name="PlaceHolder 47">
            <a:extLst>
              <a:ext uri="{FF2B5EF4-FFF2-40B4-BE49-F238E27FC236}">
                <a16:creationId xmlns:a16="http://schemas.microsoft.com/office/drawing/2014/main" id="{CC792884-E709-A150-B241-DC4B9FDF7EFD}"/>
              </a:ext>
            </a:extLst>
          </p:cNvPr>
          <p:cNvSpPr txBox="1"/>
          <p:nvPr/>
        </p:nvSpPr>
        <p:spPr>
          <a:xfrm>
            <a:off x="407880" y="350640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00" strike="noStrike" spc="-1" dirty="0">
                <a:latin typeface="Avenir Book" panose="02000503020000020003" pitchFamily="2" charset="0"/>
              </a:rPr>
              <a:t>Ion motion leads to </a:t>
            </a:r>
            <a:r>
              <a:rPr lang="en-US" sz="3000" i="1" strike="noStrike" spc="-1" dirty="0">
                <a:latin typeface="Avenir Book" panose="02000503020000020003" pitchFamily="2" charset="0"/>
              </a:rPr>
              <a:t>coupled</a:t>
            </a:r>
            <a:r>
              <a:rPr lang="en-US" sz="3000" strike="noStrike" spc="-1" dirty="0">
                <a:latin typeface="Avenir Book" panose="02000503020000020003" pitchFamily="2" charset="0"/>
              </a:rPr>
              <a:t>, nonlinear transverse </a:t>
            </a:r>
            <a:r>
              <a:rPr lang="en-US" sz="3000" strike="noStrike" spc="-1" dirty="0" err="1">
                <a:latin typeface="Avenir Book" panose="02000503020000020003" pitchFamily="2" charset="0"/>
              </a:rPr>
              <a:t>wakefields</a:t>
            </a:r>
            <a:endParaRPr lang="de-DE" sz="3000" i="1" strike="noStrike" spc="-1" dirty="0">
              <a:latin typeface="Avenir Book" panose="02000503020000020003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A4AA795-F34F-95D0-C645-E59E66D3C127}"/>
                  </a:ext>
                </a:extLst>
              </p:cNvPr>
              <p:cNvSpPr txBox="1"/>
              <p:nvPr/>
            </p:nvSpPr>
            <p:spPr>
              <a:xfrm>
                <a:off x="708554" y="961872"/>
                <a:ext cx="5948517" cy="2352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latin typeface="Avenir Book" panose="02000503020000020003" pitchFamily="2" charset="0"/>
                  </a:rPr>
                  <a:t>Particle tracking</a:t>
                </a:r>
                <a:r>
                  <a:rPr lang="de-DE" dirty="0">
                    <a:latin typeface="Avenir Book" panose="02000503020000020003" pitchFamily="2" charset="0"/>
                  </a:rPr>
                  <a:t> using Wake-T </a:t>
                </a:r>
                <a:br>
                  <a:rPr lang="de-DE" dirty="0">
                    <a:latin typeface="Avenir Book" panose="02000503020000020003" pitchFamily="2" charset="0"/>
                  </a:rPr>
                </a:br>
                <a:r>
                  <a:rPr lang="de-DE" dirty="0">
                    <a:latin typeface="Avenir Book" panose="02000503020000020003" pitchFamily="2" charset="0"/>
                  </a:rPr>
                  <a:t>Parameter scan with Optimas:</a:t>
                </a:r>
              </a:p>
              <a:p>
                <a:endParaRPr lang="de-DE" dirty="0">
                  <a:latin typeface="Avenir Book" panose="02000503020000020003" pitchFamily="2" charset="0"/>
                </a:endParaRPr>
              </a:p>
              <a:p>
                <a:r>
                  <a:rPr lang="de-DE" b="1" dirty="0">
                    <a:latin typeface="Avenir Book" panose="02000503020000020003" pitchFamily="2" charset="0"/>
                  </a:rPr>
                  <a:t>Case 1</a:t>
                </a:r>
                <a:r>
                  <a:rPr lang="de-DE" dirty="0">
                    <a:latin typeface="Avenir Book" panose="02000503020000020003" pitchFamily="2" charset="0"/>
                  </a:rPr>
                  <a:t>: Drive beam ion motion regime</a:t>
                </a:r>
              </a:p>
              <a:p>
                <a:r>
                  <a:rPr lang="de-DE" dirty="0">
                    <a:latin typeface="Avenir Book" panose="02000503020000020003" pitchFamily="2" charset="0"/>
                  </a:rPr>
                  <a:t>Initial HALHF witness beam</a:t>
                </a:r>
                <a:br>
                  <a:rPr lang="de-DE" dirty="0">
                    <a:latin typeface="Avenir Book" panose="02000503020000020003" pitchFamily="2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d>
                          <m:dPr>
                            <m:begChr m:val="["/>
                            <m:endChr m:val="]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0, 2.5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×(0, 2.5)</m:t>
                    </m:r>
                  </m:oMath>
                </a14:m>
                <a:r>
                  <a:rPr lang="de-DE" dirty="0">
                    <a:latin typeface="Avenir Book" panose="02000503020000020003" pitchFamily="2" charset="0"/>
                  </a:rPr>
                  <a:t>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d>
                          <m:dPr>
                            <m:begChr m:val="["/>
                            <m:endChr m:val="]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=6 µ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de-DE" dirty="0">
                    <a:latin typeface="Avenir Book" panose="02000503020000020003" pitchFamily="2" charset="0"/>
                  </a:rPr>
                  <a:t>	</a:t>
                </a:r>
              </a:p>
              <a:p>
                <a:endParaRPr lang="de-DE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A4AA795-F34F-95D0-C645-E59E66D3C1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54" y="961872"/>
                <a:ext cx="5948517" cy="2352182"/>
              </a:xfrm>
              <a:prstGeom prst="rect">
                <a:avLst/>
              </a:prstGeom>
              <a:blipFill>
                <a:blip r:embed="rId5"/>
                <a:stretch>
                  <a:fillRect l="-851" t="-107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graph of a particle tracking&#10;&#10;Description automatically generated">
            <a:extLst>
              <a:ext uri="{FF2B5EF4-FFF2-40B4-BE49-F238E27FC236}">
                <a16:creationId xmlns:a16="http://schemas.microsoft.com/office/drawing/2014/main" id="{7BB46ED7-B8FC-E715-4276-40C8549245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070" y="710667"/>
            <a:ext cx="4617009" cy="346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430068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rainbow colored circle with a black arrow&#10;&#10;Description automatically generated">
            <a:extLst>
              <a:ext uri="{FF2B5EF4-FFF2-40B4-BE49-F238E27FC236}">
                <a16:creationId xmlns:a16="http://schemas.microsoft.com/office/drawing/2014/main" id="{21EE872A-DD74-1AE5-1365-964DCB965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70"/>
          <a:stretch/>
        </p:blipFill>
        <p:spPr>
          <a:xfrm>
            <a:off x="3762005" y="4003169"/>
            <a:ext cx="2867395" cy="28548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A89D33-E6A1-E845-7DF1-ECC15A7E9CF8}"/>
              </a:ext>
            </a:extLst>
          </p:cNvPr>
          <p:cNvSpPr txBox="1"/>
          <p:nvPr/>
        </p:nvSpPr>
        <p:spPr>
          <a:xfrm>
            <a:off x="4038600" y="4359940"/>
            <a:ext cx="4326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dirty="0"/>
              <a:t>①</a:t>
            </a:r>
          </a:p>
        </p:txBody>
      </p:sp>
      <p:pic>
        <p:nvPicPr>
          <p:cNvPr id="7" name="Picture 6" descr="A graph of a particle tracking&#10;&#10;Description automatically generated">
            <a:extLst>
              <a:ext uri="{FF2B5EF4-FFF2-40B4-BE49-F238E27FC236}">
                <a16:creationId xmlns:a16="http://schemas.microsoft.com/office/drawing/2014/main" id="{871DC2DE-7B1A-3735-D38C-F2E88EB579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071" y="710668"/>
            <a:ext cx="4617008" cy="3462756"/>
          </a:xfrm>
          <a:prstGeom prst="rect">
            <a:avLst/>
          </a:prstGeom>
        </p:spPr>
      </p:pic>
      <p:sp>
        <p:nvSpPr>
          <p:cNvPr id="185" name="PlaceHolder 1"/>
          <p:cNvSpPr>
            <a:spLocks noGrp="1"/>
          </p:cNvSpPr>
          <p:nvPr>
            <p:ph type="ftr" idx="14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</a:rPr>
              <a:t>Maxence Thévenet - HALHF workshop - Oslo, 04.04.2024</a:t>
            </a:r>
            <a:endParaRPr lang="en-US" sz="1000" b="0" strike="noStrike" spc="-1" dirty="0">
              <a:latin typeface="Times New Roman"/>
            </a:endParaRPr>
          </a:p>
        </p:txBody>
      </p:sp>
      <p:pic>
        <p:nvPicPr>
          <p:cNvPr id="17" name="Picture 16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932AEBB8-3364-DCA6-F3BE-D5ED3B51BF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247" y="4003169"/>
            <a:ext cx="3806441" cy="28548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C5422-07CD-5944-4D20-B3336CD07D54}"/>
                  </a:ext>
                </a:extLst>
              </p:cNvPr>
              <p:cNvSpPr txBox="1"/>
              <p:nvPr/>
            </p:nvSpPr>
            <p:spPr>
              <a:xfrm>
                <a:off x="688890" y="3278083"/>
                <a:ext cx="5412515" cy="9891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solidFill>
                      <a:srgbClr val="FF0000"/>
                    </a:solidFill>
                  </a:rPr>
                  <a:t>Severe emittance mixing </a:t>
                </a:r>
                <a:r>
                  <a:rPr lang="de-DE" dirty="0">
                    <a:solidFill>
                      <a:srgbClr val="FF0000"/>
                    </a:solidFill>
                  </a:rPr>
                  <a:t>for </a:t>
                </a:r>
                <a:r>
                  <a:rPr lang="de-DE" b="1" dirty="0">
                    <a:solidFill>
                      <a:srgbClr val="FF0000"/>
                    </a:solidFill>
                  </a:rPr>
                  <a:t>①</a:t>
                </a:r>
                <a:r>
                  <a:rPr lang="de-DE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d>
                          <m:dPr>
                            <m:begChr m:val="["/>
                            <m:endChr m:val="]"/>
                            <m:ctrlPr>
                              <a:rPr lang="de-DE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DE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sub>
                    </m:sSub>
                    <m:r>
                      <a:rPr lang="de-DE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=[1.0, 1.0] </m:t>
                    </m:r>
                  </m:oMath>
                </a14:m>
                <a:endParaRPr lang="de-DE" dirty="0">
                  <a:solidFill>
                    <a:srgbClr val="FF0000"/>
                  </a:solidFill>
                </a:endParaRPr>
              </a:p>
              <a:p>
                <a:r>
                  <a:rPr lang="de-DE" dirty="0"/>
                  <a:t>Moderate mixing for </a:t>
                </a:r>
                <a:r>
                  <a:rPr lang="de-DE" b="1" dirty="0"/>
                  <a:t>②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d>
                          <m:dPr>
                            <m:begChr m:val="["/>
                            <m:endChr m:val="]"/>
                            <m:ctrlP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=[1.0, 0.5] </m:t>
                    </m:r>
                  </m:oMath>
                </a14:m>
                <a:endParaRPr lang="de-DE" dirty="0"/>
              </a:p>
              <a:p>
                <a:r>
                  <a:rPr lang="de-DE" b="1" dirty="0">
                    <a:solidFill>
                      <a:srgbClr val="00B050"/>
                    </a:solidFill>
                  </a:rPr>
                  <a:t>No mixing </a:t>
                </a:r>
                <a:r>
                  <a:rPr lang="de-DE" dirty="0">
                    <a:solidFill>
                      <a:srgbClr val="00B050"/>
                    </a:solidFill>
                  </a:rPr>
                  <a:t>for </a:t>
                </a:r>
                <a:r>
                  <a:rPr lang="de-DE" b="1" dirty="0">
                    <a:solidFill>
                      <a:srgbClr val="00B050"/>
                    </a:solidFill>
                  </a:rPr>
                  <a:t>③</a:t>
                </a:r>
                <a:r>
                  <a:rPr lang="de-DE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d>
                          <m:dPr>
                            <m:begChr m:val="["/>
                            <m:endChr m:val="]"/>
                            <m:ctrlPr>
                              <a:rPr lang="de-DE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DE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sub>
                    </m:sSub>
                    <m:r>
                      <a:rPr lang="de-DE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=[0.5, 1.0] </m:t>
                    </m:r>
                  </m:oMath>
                </a14:m>
                <a:endParaRPr lang="de-DE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C5422-07CD-5944-4D20-B3336CD07D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90" y="3278083"/>
                <a:ext cx="5412515" cy="989117"/>
              </a:xfrm>
              <a:prstGeom prst="rect">
                <a:avLst/>
              </a:prstGeom>
              <a:blipFill>
                <a:blip r:embed="rId6"/>
                <a:stretch>
                  <a:fillRect l="-937" t="-5128" b="-769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PlaceHolder 47">
                <a:extLst>
                  <a:ext uri="{FF2B5EF4-FFF2-40B4-BE49-F238E27FC236}">
                    <a16:creationId xmlns:a16="http://schemas.microsoft.com/office/drawing/2014/main" id="{B012923C-DC60-F828-082C-30D5A47C53EA}"/>
                  </a:ext>
                </a:extLst>
              </p:cNvPr>
              <p:cNvSpPr txBox="1"/>
              <p:nvPr/>
            </p:nvSpPr>
            <p:spPr>
              <a:xfrm>
                <a:off x="407880" y="350640"/>
                <a:ext cx="11375280" cy="45036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 anchor="t">
                <a:noAutofit/>
              </a:bodyPr>
              <a:lstStyle/>
              <a:p>
                <a:pPr>
                  <a:lnSpc>
                    <a:spcPct val="90000"/>
                  </a:lnSpc>
                  <a:buNone/>
                  <a:tabLst>
                    <a:tab pos="0" algn="l"/>
                  </a:tabLst>
                </a:pPr>
                <a:r>
                  <a:rPr lang="en-US" sz="3000" strike="noStrike" spc="-1" dirty="0">
                    <a:latin typeface="Avenir Book" panose="02000503020000020003" pitchFamily="2" charset="0"/>
                  </a:rPr>
                  <a:t>Axisymmetric case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de-DE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DE" sz="3200" dirty="0">
                    <a:latin typeface="Avenir Book" panose="02000503020000020003" pitchFamily="2" charset="0"/>
                  </a:rPr>
                  <a:t> 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sz="32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3000" strike="noStrike" spc="-1" dirty="0">
                    <a:latin typeface="Avenir Book" panose="02000503020000020003" pitchFamily="2" charset="0"/>
                  </a:rPr>
                  <a:t> leads to full exchange</a:t>
                </a:r>
                <a:endParaRPr lang="de-DE" sz="3000" i="1" strike="noStrike" spc="-1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2" name="PlaceHolder 47">
                <a:extLst>
                  <a:ext uri="{FF2B5EF4-FFF2-40B4-BE49-F238E27FC236}">
                    <a16:creationId xmlns:a16="http://schemas.microsoft.com/office/drawing/2014/main" id="{B012923C-DC60-F828-082C-30D5A47C53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80" y="350640"/>
                <a:ext cx="11375280" cy="450360"/>
              </a:xfrm>
              <a:prstGeom prst="rect">
                <a:avLst/>
              </a:prstGeom>
              <a:blipFill>
                <a:blip r:embed="rId7"/>
                <a:stretch>
                  <a:fillRect l="-2121" t="-33333" b="-58333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EF8766D-8E4B-3C16-DC6C-0A531040F7CC}"/>
                  </a:ext>
                </a:extLst>
              </p:cNvPr>
              <p:cNvSpPr txBox="1"/>
              <p:nvPr/>
            </p:nvSpPr>
            <p:spPr>
              <a:xfrm>
                <a:off x="708554" y="961872"/>
                <a:ext cx="5948517" cy="2352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latin typeface="Avenir Book" panose="02000503020000020003" pitchFamily="2" charset="0"/>
                  </a:rPr>
                  <a:t>Particle tracking</a:t>
                </a:r>
                <a:r>
                  <a:rPr lang="de-DE" dirty="0">
                    <a:latin typeface="Avenir Book" panose="02000503020000020003" pitchFamily="2" charset="0"/>
                  </a:rPr>
                  <a:t> using Wake-T </a:t>
                </a:r>
                <a:br>
                  <a:rPr lang="de-DE" dirty="0">
                    <a:latin typeface="Avenir Book" panose="02000503020000020003" pitchFamily="2" charset="0"/>
                  </a:rPr>
                </a:br>
                <a:r>
                  <a:rPr lang="de-DE" dirty="0">
                    <a:latin typeface="Avenir Book" panose="02000503020000020003" pitchFamily="2" charset="0"/>
                  </a:rPr>
                  <a:t>Parameter scan with Optimas:</a:t>
                </a:r>
              </a:p>
              <a:p>
                <a:endParaRPr lang="de-DE" dirty="0">
                  <a:latin typeface="Avenir Book" panose="02000503020000020003" pitchFamily="2" charset="0"/>
                </a:endParaRPr>
              </a:p>
              <a:p>
                <a:r>
                  <a:rPr lang="de-DE" b="1" dirty="0">
                    <a:latin typeface="Avenir Book" panose="02000503020000020003" pitchFamily="2" charset="0"/>
                  </a:rPr>
                  <a:t>Case 1</a:t>
                </a:r>
                <a:r>
                  <a:rPr lang="de-DE" dirty="0">
                    <a:latin typeface="Avenir Book" panose="02000503020000020003" pitchFamily="2" charset="0"/>
                  </a:rPr>
                  <a:t>: Drive beam ion motion regime</a:t>
                </a:r>
              </a:p>
              <a:p>
                <a:r>
                  <a:rPr lang="de-DE" dirty="0">
                    <a:latin typeface="Avenir Book" panose="02000503020000020003" pitchFamily="2" charset="0"/>
                  </a:rPr>
                  <a:t>Initial HALHF witness beam</a:t>
                </a:r>
                <a:br>
                  <a:rPr lang="de-DE" dirty="0">
                    <a:latin typeface="Avenir Book" panose="02000503020000020003" pitchFamily="2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d>
                          <m:dPr>
                            <m:begChr m:val="["/>
                            <m:endChr m:val="]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0, 2.5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×(0, 2.5)</m:t>
                    </m:r>
                  </m:oMath>
                </a14:m>
                <a:r>
                  <a:rPr lang="de-DE" dirty="0">
                    <a:latin typeface="Avenir Book" panose="02000503020000020003" pitchFamily="2" charset="0"/>
                  </a:rPr>
                  <a:t>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d>
                          <m:dPr>
                            <m:begChr m:val="["/>
                            <m:endChr m:val="]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=6 µ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de-DE" dirty="0">
                    <a:latin typeface="Avenir Book" panose="02000503020000020003" pitchFamily="2" charset="0"/>
                  </a:rPr>
                  <a:t>	</a:t>
                </a:r>
              </a:p>
              <a:p>
                <a:endParaRPr lang="de-DE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EF8766D-8E4B-3C16-DC6C-0A531040F7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54" y="961872"/>
                <a:ext cx="5948517" cy="2352182"/>
              </a:xfrm>
              <a:prstGeom prst="rect">
                <a:avLst/>
              </a:prstGeom>
              <a:blipFill>
                <a:blip r:embed="rId8"/>
                <a:stretch>
                  <a:fillRect l="-851" t="-107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253678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D1B6D2D-3301-1842-FAE6-C3662CA231AE}"/>
              </a:ext>
            </a:extLst>
          </p:cNvPr>
          <p:cNvGrpSpPr/>
          <p:nvPr/>
        </p:nvGrpSpPr>
        <p:grpSpPr>
          <a:xfrm>
            <a:off x="1447800" y="762000"/>
            <a:ext cx="3532363" cy="2638279"/>
            <a:chOff x="4621792" y="2438404"/>
            <a:chExt cx="2040467" cy="1524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D20CA68-BFFC-FF51-D50A-A2C3B86876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31146" r="20961" b="47880"/>
            <a:stretch/>
          </p:blipFill>
          <p:spPr>
            <a:xfrm>
              <a:off x="4621792" y="2438404"/>
              <a:ext cx="2040467" cy="152400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D61FEE3-8D6F-8984-8794-C8056E85B409}"/>
                </a:ext>
              </a:extLst>
            </p:cNvPr>
            <p:cNvSpPr/>
            <p:nvPr/>
          </p:nvSpPr>
          <p:spPr>
            <a:xfrm>
              <a:off x="4621792" y="2650605"/>
              <a:ext cx="407408" cy="32119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600" dirty="0" err="1">
                <a:solidFill>
                  <a:schemeClr val="tx1"/>
                </a:solidFill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760FF4AB-F531-13CC-E86B-80FE4A832E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681" t="15645" r="56710" b="78430"/>
          <a:stretch/>
        </p:blipFill>
        <p:spPr>
          <a:xfrm>
            <a:off x="7120074" y="872776"/>
            <a:ext cx="2507889" cy="25275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A21ECC-BA48-0376-65BB-C1E4F8A54A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56" t="27999" r="115" b="40287"/>
          <a:stretch/>
        </p:blipFill>
        <p:spPr>
          <a:xfrm>
            <a:off x="10210800" y="928967"/>
            <a:ext cx="838200" cy="2304344"/>
          </a:xfrm>
          <a:prstGeom prst="rect">
            <a:avLst/>
          </a:prstGeom>
        </p:spPr>
      </p:pic>
      <p:sp>
        <p:nvSpPr>
          <p:cNvPr id="2" name="PlaceHolder 47">
            <a:extLst>
              <a:ext uri="{FF2B5EF4-FFF2-40B4-BE49-F238E27FC236}">
                <a16:creationId xmlns:a16="http://schemas.microsoft.com/office/drawing/2014/main" id="{998F74FE-41FD-81A2-D694-A07C13D5B8C6}"/>
              </a:ext>
            </a:extLst>
          </p:cNvPr>
          <p:cNvSpPr txBox="1"/>
          <p:nvPr/>
        </p:nvSpPr>
        <p:spPr>
          <a:xfrm>
            <a:off x="407880" y="350640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00" strike="noStrike" spc="-1" dirty="0">
                <a:latin typeface="Avenir Book" panose="02000503020000020003" pitchFamily="2" charset="0"/>
              </a:rPr>
              <a:t>Two behaviors observed: </a:t>
            </a:r>
            <a:r>
              <a:rPr lang="en-US" sz="3000" i="1" strike="noStrike" spc="-1" dirty="0">
                <a:latin typeface="Avenir Book" panose="02000503020000020003" pitchFamily="2" charset="0"/>
              </a:rPr>
              <a:t>resonant</a:t>
            </a:r>
            <a:r>
              <a:rPr lang="en-US" sz="3000" strike="noStrike" spc="-1" dirty="0">
                <a:latin typeface="Avenir Book" panose="02000503020000020003" pitchFamily="2" charset="0"/>
              </a:rPr>
              <a:t> and </a:t>
            </a:r>
            <a:r>
              <a:rPr lang="en-US" sz="3000" i="1" strike="noStrike" spc="-1" dirty="0">
                <a:latin typeface="Avenir Book" panose="02000503020000020003" pitchFamily="2" charset="0"/>
              </a:rPr>
              <a:t>bounded</a:t>
            </a:r>
            <a:r>
              <a:rPr lang="en-US" sz="3000" strike="noStrike" spc="-1" dirty="0">
                <a:latin typeface="Avenir Book" panose="02000503020000020003" pitchFamily="2" charset="0"/>
              </a:rPr>
              <a:t> trajectories</a:t>
            </a:r>
            <a:endParaRPr lang="de-DE" sz="3000" i="1" strike="noStrike" spc="-1" dirty="0">
              <a:latin typeface="Avenir Book" panose="02000503020000020003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590D12-B118-5472-2E53-1402DC12E6E3}"/>
              </a:ext>
            </a:extLst>
          </p:cNvPr>
          <p:cNvSpPr txBox="1"/>
          <p:nvPr/>
        </p:nvSpPr>
        <p:spPr>
          <a:xfrm>
            <a:off x="1779363" y="3276600"/>
            <a:ext cx="4240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venir Black" panose="02000503020000020003" pitchFamily="2" charset="0"/>
              </a:rPr>
              <a:t>Resonant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venir Book" panose="02000503020000020003" pitchFamily="2" charset="0"/>
              </a:rPr>
              <a:t>Full-round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precession</a:t>
            </a:r>
            <a:endParaRPr lang="de-DE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venir Book" panose="02000503020000020003" pitchFamily="2" charset="0"/>
              </a:rPr>
              <a:t>Precession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frequency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may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vary</a:t>
            </a:r>
            <a:endParaRPr lang="de-DE" dirty="0">
              <a:latin typeface="Avenir Book" panose="02000503020000020003" pitchFamily="2" charset="0"/>
            </a:endParaRPr>
          </a:p>
          <a:p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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Contribute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to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emittance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exchange</a:t>
            </a:r>
            <a:endParaRPr lang="de-DE" dirty="0">
              <a:latin typeface="Avenir Book" panose="02000503020000020003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F1188F-35BA-6E4F-E2E6-B934C8A1D507}"/>
              </a:ext>
            </a:extLst>
          </p:cNvPr>
          <p:cNvSpPr txBox="1"/>
          <p:nvPr/>
        </p:nvSpPr>
        <p:spPr>
          <a:xfrm>
            <a:off x="6374038" y="3276600"/>
            <a:ext cx="5360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venir Black" panose="02000503020000020003" pitchFamily="2" charset="0"/>
              </a:rPr>
              <a:t>Bounded</a:t>
            </a:r>
            <a:endParaRPr lang="de-DE" b="1" dirty="0">
              <a:latin typeface="Avenir Blac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venir Book" panose="02000503020000020003" pitchFamily="2" charset="0"/>
              </a:rPr>
              <a:t>Major </a:t>
            </a:r>
            <a:r>
              <a:rPr lang="de-DE" dirty="0" err="1">
                <a:latin typeface="Avenir Book" panose="02000503020000020003" pitchFamily="2" charset="0"/>
              </a:rPr>
              <a:t>axis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oscillates</a:t>
            </a:r>
            <a:r>
              <a:rPr lang="de-DE" dirty="0">
                <a:latin typeface="Avenir Book" panose="02000503020000020003" pitchFamily="2" charset="0"/>
              </a:rPr>
              <a:t>, NOT </a:t>
            </a:r>
            <a:r>
              <a:rPr lang="de-DE" dirty="0" err="1">
                <a:latin typeface="Avenir Book" panose="02000503020000020003" pitchFamily="2" charset="0"/>
              </a:rPr>
              <a:t>full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precession</a:t>
            </a:r>
            <a:endParaRPr lang="de-DE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venir Book" panose="02000503020000020003" pitchFamily="2" charset="0"/>
              </a:rPr>
              <a:t>Betatron </a:t>
            </a:r>
            <a:r>
              <a:rPr lang="de-DE" dirty="0" err="1">
                <a:latin typeface="Avenir Book" panose="02000503020000020003" pitchFamily="2" charset="0"/>
              </a:rPr>
              <a:t>amplitudes</a:t>
            </a:r>
            <a:r>
              <a:rPr lang="de-DE" dirty="0">
                <a:latin typeface="Avenir Book" panose="02000503020000020003" pitchFamily="2" charset="0"/>
              </a:rPr>
              <a:t> in x and </a:t>
            </a:r>
            <a:r>
              <a:rPr lang="de-DE" dirty="0" err="1">
                <a:latin typeface="Avenir Book" panose="02000503020000020003" pitchFamily="2" charset="0"/>
              </a:rPr>
              <a:t>y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roughly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constant</a:t>
            </a:r>
            <a:endParaRPr lang="de-DE" dirty="0">
              <a:latin typeface="Avenir Book" panose="02000503020000020003" pitchFamily="2" charset="0"/>
            </a:endParaRPr>
          </a:p>
          <a:p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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Does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not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contribute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to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emittance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exchange</a:t>
            </a:r>
            <a:endParaRPr lang="de-DE" dirty="0">
              <a:latin typeface="Avenir Book" panose="02000503020000020003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4425BD-CBA6-CB24-682D-70D93605777B}"/>
              </a:ext>
            </a:extLst>
          </p:cNvPr>
          <p:cNvSpPr txBox="1"/>
          <p:nvPr/>
        </p:nvSpPr>
        <p:spPr>
          <a:xfrm>
            <a:off x="661080" y="5115167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Avenir Book" panose="02000503020000020003" pitchFamily="2" charset="0"/>
              </a:rPr>
              <a:t>Axisymmetric</a:t>
            </a:r>
            <a:r>
              <a:rPr lang="de-DE" dirty="0">
                <a:latin typeface="Avenir Book" panose="02000503020000020003" pitchFamily="2" charset="0"/>
              </a:rPr>
              <a:t>: all </a:t>
            </a:r>
            <a:r>
              <a:rPr lang="de-DE" dirty="0" err="1">
                <a:latin typeface="Avenir Book" panose="02000503020000020003" pitchFamily="2" charset="0"/>
              </a:rPr>
              <a:t>particles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are</a:t>
            </a:r>
            <a:r>
              <a:rPr lang="de-DE" dirty="0">
                <a:latin typeface="Avenir Book" panose="02000503020000020003" pitchFamily="2" charset="0"/>
              </a:rPr>
              <a:t> resonant</a:t>
            </a:r>
          </a:p>
          <a:p>
            <a:r>
              <a:rPr lang="de-DE" dirty="0">
                <a:latin typeface="Avenir Book" panose="02000503020000020003" pitchFamily="2" charset="0"/>
              </a:rPr>
              <a:t>Non-</a:t>
            </a:r>
            <a:r>
              <a:rPr lang="de-DE" dirty="0" err="1">
                <a:latin typeface="Avenir Book" panose="02000503020000020003" pitchFamily="2" charset="0"/>
              </a:rPr>
              <a:t>axisymmetric</a:t>
            </a:r>
            <a:r>
              <a:rPr lang="de-DE" dirty="0">
                <a:latin typeface="Avenir Book" panose="02000503020000020003" pitchFamily="2" charset="0"/>
              </a:rPr>
              <a:t>: not all </a:t>
            </a:r>
            <a:r>
              <a:rPr lang="de-DE" dirty="0" err="1">
                <a:latin typeface="Avenir Book" panose="02000503020000020003" pitchFamily="2" charset="0"/>
              </a:rPr>
              <a:t>particles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are</a:t>
            </a:r>
            <a:r>
              <a:rPr lang="de-DE" dirty="0">
                <a:latin typeface="Avenir Book" panose="02000503020000020003" pitchFamily="2" charset="0"/>
              </a:rPr>
              <a:t> resonant</a:t>
            </a:r>
          </a:p>
          <a:p>
            <a:r>
              <a:rPr lang="de-DE" dirty="0">
                <a:latin typeface="Avenir Book" panose="02000503020000020003" pitchFamily="2" charset="0"/>
              </a:rPr>
              <a:t>	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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the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fraction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or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resonant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particles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determines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the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emittance</a:t>
            </a:r>
            <a:r>
              <a:rPr lang="de-DE" dirty="0">
                <a:latin typeface="Avenir Book" panose="02000503020000020003" pitchFamily="2" charset="0"/>
                <a:sym typeface="Wingdings" pitchFamily="2" charset="2"/>
              </a:rPr>
              <a:t> </a:t>
            </a:r>
            <a:r>
              <a:rPr lang="de-DE" dirty="0" err="1">
                <a:latin typeface="Avenir Book" panose="02000503020000020003" pitchFamily="2" charset="0"/>
                <a:sym typeface="Wingdings" pitchFamily="2" charset="2"/>
              </a:rPr>
              <a:t>growth</a:t>
            </a:r>
            <a:endParaRPr lang="de-DE" dirty="0">
              <a:latin typeface="Avenir Book" panose="02000503020000020003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56A4303-6876-2BAE-0A0D-9DD77A3EE5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35" r="55327" b="39850"/>
          <a:stretch/>
        </p:blipFill>
        <p:spPr>
          <a:xfrm>
            <a:off x="7772400" y="4615650"/>
            <a:ext cx="2996644" cy="2075025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8444B13-A69B-BC4E-63EB-CD5D2353B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8737334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ftr" idx="14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venir Book" panose="02000503020000020003" pitchFamily="2" charset="0"/>
              </a:rPr>
              <a:t>Maxence Thévenet - HALHF workshop - Oslo, 04.04.2024</a:t>
            </a:r>
            <a:endParaRPr lang="en-US" sz="1000" b="0" strike="noStrike" spc="-1" dirty="0">
              <a:latin typeface="Avenir Book" panose="02000503020000020003" pitchFamily="2" charset="0"/>
            </a:endParaRPr>
          </a:p>
        </p:txBody>
      </p:sp>
      <p:pic>
        <p:nvPicPr>
          <p:cNvPr id="5" name="Picture 4" descr="A colorful square with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CBBFA166-E035-4856-0B6A-7FC7DDDED4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134" y="3804191"/>
            <a:ext cx="3684650" cy="276348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04730B-8706-9BB2-08BB-E59CD190076C}"/>
              </a:ext>
            </a:extLst>
          </p:cNvPr>
          <p:cNvCxnSpPr/>
          <p:nvPr/>
        </p:nvCxnSpPr>
        <p:spPr>
          <a:xfrm flipV="1">
            <a:off x="2098424" y="4265391"/>
            <a:ext cx="0" cy="335540"/>
          </a:xfrm>
          <a:prstGeom prst="straightConnector1">
            <a:avLst/>
          </a:prstGeom>
          <a:ln w="25400">
            <a:solidFill>
              <a:srgbClr val="FF7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AD58A16-7806-FA59-1893-146C23C1F437}"/>
              </a:ext>
            </a:extLst>
          </p:cNvPr>
          <p:cNvSpPr txBox="1"/>
          <p:nvPr/>
        </p:nvSpPr>
        <p:spPr>
          <a:xfrm>
            <a:off x="941291" y="4585711"/>
            <a:ext cx="3283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FF7600"/>
                </a:solidFill>
                <a:latin typeface="Avenir Book" panose="02000503020000020003" pitchFamily="2" charset="0"/>
              </a:rPr>
              <a:t>Fraction of resonant particles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8415A2-7163-14B2-E777-A14AAE8B3F1C}"/>
              </a:ext>
            </a:extLst>
          </p:cNvPr>
          <p:cNvSpPr txBox="1"/>
          <p:nvPr/>
        </p:nvSpPr>
        <p:spPr>
          <a:xfrm>
            <a:off x="4140674" y="3205101"/>
            <a:ext cx="20329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9FDF"/>
                </a:solidFill>
                <a:latin typeface="Avenir Book" panose="02000503020000020003" pitchFamily="2" charset="0"/>
              </a:rPr>
              <a:t>Average action </a:t>
            </a:r>
            <a:br>
              <a:rPr lang="de-DE" sz="1600" dirty="0">
                <a:solidFill>
                  <a:srgbClr val="009FDF"/>
                </a:solidFill>
                <a:latin typeface="Avenir Book" panose="02000503020000020003" pitchFamily="2" charset="0"/>
              </a:rPr>
            </a:br>
            <a:r>
              <a:rPr lang="de-DE" sz="1600" dirty="0">
                <a:solidFill>
                  <a:srgbClr val="009FDF"/>
                </a:solidFill>
                <a:latin typeface="Avenir Book" panose="02000503020000020003" pitchFamily="2" charset="0"/>
              </a:rPr>
              <a:t>of resonant particles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6C859C7-9EBB-0A78-1289-F086DF6ED273}"/>
                  </a:ext>
                </a:extLst>
              </p:cNvPr>
              <p:cNvSpPr txBox="1"/>
              <p:nvPr/>
            </p:nvSpPr>
            <p:spPr>
              <a:xfrm>
                <a:off x="732911" y="3250933"/>
                <a:ext cx="3171440" cy="761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de-DE" b="0" i="1" smtClean="0">
                        <a:latin typeface="Cambria Math" panose="02040503050406030204" pitchFamily="18" charset="0"/>
                      </a:rPr>
                      <m:t>≃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de-DE" b="0" i="1" smtClean="0">
                                <a:solidFill>
                                  <a:srgbClr val="FF7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solidFill>
                                  <a:srgbClr val="FF7600"/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de-DE" b="0" i="1" smtClean="0">
                                <a:solidFill>
                                  <a:srgbClr val="FF76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de-DE" b="0" i="1" smtClean="0">
                            <a:solidFill>
                              <a:srgbClr val="FF7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rgbClr val="FF7600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FF76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sSubSup>
                      <m:sSubSupPr>
                        <m:ctrlP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  <m:sup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de-DE" b="0" dirty="0">
                    <a:latin typeface="Avenir Book" panose="02000503020000020003" pitchFamily="2" charset="0"/>
                  </a:rPr>
                  <a:t>	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6C859C7-9EBB-0A78-1289-F086DF6ED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911" y="3250933"/>
                <a:ext cx="3171440" cy="76155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EB3EB58-36B9-C48A-6CEC-B6C7DF388E5E}"/>
                  </a:ext>
                </a:extLst>
              </p:cNvPr>
              <p:cNvSpPr txBox="1"/>
              <p:nvPr/>
            </p:nvSpPr>
            <p:spPr>
              <a:xfrm>
                <a:off x="722537" y="3802699"/>
                <a:ext cx="3903406" cy="5917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de-DE" b="0" i="1" smtClean="0">
                        <a:latin typeface="Cambria Math" panose="02040503050406030204" pitchFamily="18" charset="0"/>
                      </a:rPr>
                      <m:t>≃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de-DE" b="0" i="1" smtClean="0">
                                <a:solidFill>
                                  <a:srgbClr val="FF7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solidFill>
                                  <a:srgbClr val="FF7600"/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de-DE" b="0" i="1" smtClean="0">
                                <a:solidFill>
                                  <a:srgbClr val="FF76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de-DE" b="0" i="1" smtClean="0">
                            <a:solidFill>
                              <a:srgbClr val="FF7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rgbClr val="FF7600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FF76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sSubSup>
                      <m:sSubSupPr>
                        <m:ctrlP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  <m:sup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de-DE" b="0" i="1" smtClean="0">
                            <a:solidFill>
                              <a:srgbClr val="009FD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de-DE" dirty="0">
                    <a:latin typeface="Avenir Book" panose="02000503020000020003" pitchFamily="2" charset="0"/>
                  </a:rPr>
                  <a:t>	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EB3EB58-36B9-C48A-6CEC-B6C7DF388E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537" y="3802699"/>
                <a:ext cx="3903406" cy="5917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2F22D32-3702-703F-533B-6469C8B80724}"/>
                  </a:ext>
                </a:extLst>
              </p:cNvPr>
              <p:cNvSpPr txBox="1"/>
              <p:nvPr/>
            </p:nvSpPr>
            <p:spPr>
              <a:xfrm>
                <a:off x="714511" y="2441389"/>
                <a:ext cx="4403770" cy="1071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latin typeface="Avenir Book" panose="02000503020000020003" pitchFamily="2" charset="0"/>
                  </a:rPr>
                  <a:t>Resonant particles: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≃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br>
                  <a:rPr lang="de-DE" dirty="0">
                    <a:latin typeface="Avenir Book" panose="02000503020000020003" pitchFamily="2" charset="0"/>
                  </a:rPr>
                </a:br>
                <a:r>
                  <a:rPr lang="de-DE" sz="800" dirty="0">
                    <a:latin typeface="Avenir Book" panose="02000503020000020003" pitchFamily="2" charset="0"/>
                  </a:rPr>
                  <a:t> </a:t>
                </a:r>
                <a:br>
                  <a:rPr lang="de-DE" dirty="0">
                    <a:latin typeface="Avenir Book" panose="02000503020000020003" pitchFamily="2" charset="0"/>
                  </a:rPr>
                </a:br>
                <a:r>
                  <a:rPr lang="de-DE" dirty="0">
                    <a:latin typeface="Avenir Book" panose="02000503020000020003" pitchFamily="2" charset="0"/>
                  </a:rPr>
                  <a:t>Theory </a:t>
                </a:r>
                <a:r>
                  <a:rPr lang="de-DE" dirty="0" err="1">
                    <a:latin typeface="Avenir Book" panose="02000503020000020003" pitchFamily="2" charset="0"/>
                  </a:rPr>
                  <a:t>based</a:t>
                </a:r>
                <a:r>
                  <a:rPr lang="de-DE" dirty="0">
                    <a:latin typeface="Avenir Book" panose="02000503020000020003" pitchFamily="2" charset="0"/>
                  </a:rPr>
                  <a:t> on </a:t>
                </a:r>
                <a:r>
                  <a:rPr lang="de-DE" b="1" dirty="0">
                    <a:latin typeface="Avenir Book" panose="02000503020000020003" pitchFamily="2" charset="0"/>
                  </a:rPr>
                  <a:t>action-angle variables</a:t>
                </a:r>
              </a:p>
              <a:p>
                <a:endParaRPr lang="de-DE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2F22D32-3702-703F-533B-6469C8B80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511" y="2441389"/>
                <a:ext cx="4403770" cy="1071191"/>
              </a:xfrm>
              <a:prstGeom prst="rect">
                <a:avLst/>
              </a:prstGeom>
              <a:blipFill>
                <a:blip r:embed="rId6"/>
                <a:stretch>
                  <a:fillRect l="-1149" t="-117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54213AD-D70F-3B6D-857B-C4DD60582CE9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3800573" y="3497488"/>
            <a:ext cx="340101" cy="1"/>
          </a:xfrm>
          <a:prstGeom prst="straightConnector1">
            <a:avLst/>
          </a:prstGeom>
          <a:ln w="25400">
            <a:solidFill>
              <a:srgbClr val="009FD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graph of a particle tracking&#10;&#10;Description automatically generated">
            <a:extLst>
              <a:ext uri="{FF2B5EF4-FFF2-40B4-BE49-F238E27FC236}">
                <a16:creationId xmlns:a16="http://schemas.microsoft.com/office/drawing/2014/main" id="{EE7831FF-3E10-E64D-0F53-C9802A04A7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748" y="1271668"/>
            <a:ext cx="3575421" cy="2681566"/>
          </a:xfrm>
          <a:prstGeom prst="rect">
            <a:avLst/>
          </a:prstGeom>
        </p:spPr>
      </p:pic>
      <p:sp>
        <p:nvSpPr>
          <p:cNvPr id="15" name="PlaceHolder 47">
            <a:extLst>
              <a:ext uri="{FF2B5EF4-FFF2-40B4-BE49-F238E27FC236}">
                <a16:creationId xmlns:a16="http://schemas.microsoft.com/office/drawing/2014/main" id="{3DE8B862-37BB-E0EF-8A74-129C0CCBC87B}"/>
              </a:ext>
            </a:extLst>
          </p:cNvPr>
          <p:cNvSpPr txBox="1"/>
          <p:nvPr/>
        </p:nvSpPr>
        <p:spPr>
          <a:xfrm>
            <a:off x="407880" y="350640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de-DE" sz="2800" dirty="0">
                <a:latin typeface="Avenir Book" panose="02000503020000020003" pitchFamily="2" charset="0"/>
              </a:rPr>
              <a:t>Model </a:t>
            </a:r>
            <a:r>
              <a:rPr lang="de-DE" sz="2800" dirty="0" err="1">
                <a:latin typeface="Avenir Book" panose="02000503020000020003" pitchFamily="2" charset="0"/>
              </a:rPr>
              <a:t>using</a:t>
            </a:r>
            <a:r>
              <a:rPr lang="de-DE" sz="2800" dirty="0">
                <a:latin typeface="Avenir Book" panose="02000503020000020003" pitchFamily="2" charset="0"/>
              </a:rPr>
              <a:t> </a:t>
            </a:r>
            <a:r>
              <a:rPr lang="de-DE" sz="2800" dirty="0" err="1">
                <a:latin typeface="Avenir Book" panose="02000503020000020003" pitchFamily="2" charset="0"/>
              </a:rPr>
              <a:t>fraction</a:t>
            </a:r>
            <a:r>
              <a:rPr lang="de-DE" sz="2800" dirty="0">
                <a:latin typeface="Avenir Book" panose="02000503020000020003" pitchFamily="2" charset="0"/>
              </a:rPr>
              <a:t> </a:t>
            </a:r>
            <a:r>
              <a:rPr lang="de-DE" sz="2800" dirty="0" err="1">
                <a:latin typeface="Avenir Book" panose="02000503020000020003" pitchFamily="2" charset="0"/>
              </a:rPr>
              <a:t>of</a:t>
            </a:r>
            <a:r>
              <a:rPr lang="de-DE" sz="2800" dirty="0">
                <a:latin typeface="Avenir Book" panose="02000503020000020003" pitchFamily="2" charset="0"/>
              </a:rPr>
              <a:t> resonant </a:t>
            </a:r>
            <a:r>
              <a:rPr lang="de-DE" sz="2800" dirty="0" err="1">
                <a:latin typeface="Avenir Book" panose="02000503020000020003" pitchFamily="2" charset="0"/>
              </a:rPr>
              <a:t>particles</a:t>
            </a:r>
            <a:r>
              <a:rPr lang="de-DE" sz="2800" dirty="0">
                <a:latin typeface="Avenir Book" panose="02000503020000020003" pitchFamily="2" charset="0"/>
              </a:rPr>
              <a:t> </a:t>
            </a:r>
            <a:r>
              <a:rPr lang="de-DE" sz="2800" dirty="0" err="1">
                <a:latin typeface="Avenir Book" panose="02000503020000020003" pitchFamily="2" charset="0"/>
              </a:rPr>
              <a:t>reproduces</a:t>
            </a:r>
            <a:r>
              <a:rPr lang="de-DE" sz="2800" dirty="0">
                <a:latin typeface="Avenir Book" panose="02000503020000020003" pitchFamily="2" charset="0"/>
              </a:rPr>
              <a:t> </a:t>
            </a:r>
            <a:r>
              <a:rPr lang="de-DE" sz="2800" dirty="0" err="1">
                <a:latin typeface="Avenir Book" panose="02000503020000020003" pitchFamily="2" charset="0"/>
              </a:rPr>
              <a:t>trends</a:t>
            </a:r>
            <a:endParaRPr lang="de-DE" sz="2800" dirty="0">
              <a:latin typeface="Avenir Book" panose="02000503020000020003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A1B0B36-4107-47C5-52C9-2D4E1103A877}"/>
              </a:ext>
            </a:extLst>
          </p:cNvPr>
          <p:cNvGrpSpPr/>
          <p:nvPr/>
        </p:nvGrpSpPr>
        <p:grpSpPr>
          <a:xfrm>
            <a:off x="5524080" y="2641600"/>
            <a:ext cx="4544480" cy="3313251"/>
            <a:chOff x="5524080" y="2641600"/>
            <a:chExt cx="4544480" cy="331325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46D4698-562F-C130-3B76-30B22A81F7D2}"/>
                </a:ext>
              </a:extLst>
            </p:cNvPr>
            <p:cNvSpPr txBox="1"/>
            <p:nvPr/>
          </p:nvSpPr>
          <p:spPr>
            <a:xfrm>
              <a:off x="5524080" y="3996071"/>
              <a:ext cx="26293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latin typeface="Avenir Book" panose="02000503020000020003" pitchFamily="2" charset="0"/>
                </a:rPr>
                <a:t>Safe parameter space without mixing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DD7C007-8C7D-6301-BB5D-AB39EB7F7B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66071" y="2641600"/>
              <a:ext cx="825529" cy="167763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4777B4F-A9CC-F615-CB42-63B577F138F3}"/>
                </a:ext>
              </a:extLst>
            </p:cNvPr>
            <p:cNvCxnSpPr>
              <a:cxnSpLocks/>
              <a:stCxn id="18" idx="3"/>
            </p:cNvCxnSpPr>
            <p:nvPr/>
          </p:nvCxnSpPr>
          <p:spPr>
            <a:xfrm flipV="1">
              <a:off x="8153398" y="3333507"/>
              <a:ext cx="1915162" cy="98573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8F81148-F165-CE37-56ED-10DBB9F188DF}"/>
                </a:ext>
              </a:extLst>
            </p:cNvPr>
            <p:cNvCxnSpPr>
              <a:cxnSpLocks/>
              <a:stCxn id="18" idx="3"/>
            </p:cNvCxnSpPr>
            <p:nvPr/>
          </p:nvCxnSpPr>
          <p:spPr>
            <a:xfrm>
              <a:off x="8153398" y="4319237"/>
              <a:ext cx="1052620" cy="48729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93FDD9D-E9D3-62D9-7B88-28F1F6B7906B}"/>
                </a:ext>
              </a:extLst>
            </p:cNvPr>
            <p:cNvCxnSpPr>
              <a:cxnSpLocks/>
              <a:stCxn id="18" idx="3"/>
            </p:cNvCxnSpPr>
            <p:nvPr/>
          </p:nvCxnSpPr>
          <p:spPr>
            <a:xfrm>
              <a:off x="8153398" y="4319237"/>
              <a:ext cx="1661162" cy="163561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44955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ftr" idx="14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venir Book" panose="02000503020000020003" pitchFamily="2" charset="0"/>
              </a:rPr>
              <a:t>Maxence Thévenet - HALHF workshop - Oslo, 04.04.2024</a:t>
            </a:r>
            <a:endParaRPr lang="en-US" sz="1000" b="0" strike="noStrike" spc="-1" dirty="0">
              <a:latin typeface="Avenir Book" panose="02000503020000020003" pitchFamily="2" charset="0"/>
            </a:endParaRPr>
          </a:p>
        </p:txBody>
      </p:sp>
      <p:sp>
        <p:nvSpPr>
          <p:cNvPr id="4" name="PlaceHolder 47">
            <a:extLst>
              <a:ext uri="{FF2B5EF4-FFF2-40B4-BE49-F238E27FC236}">
                <a16:creationId xmlns:a16="http://schemas.microsoft.com/office/drawing/2014/main" id="{CE1F3772-4716-7AE6-51C1-AC6F0D3F9068}"/>
              </a:ext>
            </a:extLst>
          </p:cNvPr>
          <p:cNvSpPr txBox="1"/>
          <p:nvPr/>
        </p:nvSpPr>
        <p:spPr>
          <a:xfrm>
            <a:off x="407880" y="350640"/>
            <a:ext cx="1178412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00" strike="noStrike" spc="-1" dirty="0" err="1">
                <a:latin typeface="Avenir Book" panose="02000503020000020003" pitchFamily="2" charset="0"/>
              </a:rPr>
              <a:t>HiPACE</a:t>
            </a:r>
            <a:r>
              <a:rPr lang="en-US" sz="3000" strike="noStrike" spc="-1" dirty="0">
                <a:latin typeface="Avenir Book" panose="02000503020000020003" pitchFamily="2" charset="0"/>
              </a:rPr>
              <a:t>++ simulation of 6 HALHF stages on driver-driven ion motion</a:t>
            </a:r>
            <a:endParaRPr lang="de-DE" sz="3000" i="1" strike="noStrike" spc="-1" dirty="0">
              <a:latin typeface="Avenir Book" panose="02000503020000020003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995D51A-5DC8-428E-AD17-DE2CD9A01439}"/>
                  </a:ext>
                </a:extLst>
              </p:cNvPr>
              <p:cNvSpPr txBox="1"/>
              <p:nvPr/>
            </p:nvSpPr>
            <p:spPr>
              <a:xfrm>
                <a:off x="530941" y="1552068"/>
                <a:ext cx="6096000" cy="45273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spc="-1" dirty="0">
                    <a:latin typeface="Avenir Book" panose="02000503020000020003" pitchFamily="2" charset="0"/>
                  </a:rPr>
                  <a:t>D</a:t>
                </a:r>
                <a:r>
                  <a:rPr lang="en-US" sz="1800" b="1" strike="noStrike" spc="-1" dirty="0">
                    <a:latin typeface="Avenir Book" panose="02000503020000020003" pitchFamily="2" charset="0"/>
                  </a:rPr>
                  <a:t>rive bunch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: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Charge: 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4.28 </a:t>
                </a:r>
                <a:r>
                  <a:rPr lang="en-US" sz="1800" b="0" strike="noStrike" spc="-1" dirty="0" err="1">
                    <a:latin typeface="Avenir Book" panose="02000503020000020003" pitchFamily="2" charset="0"/>
                  </a:rPr>
                  <a:t>nC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L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ength: (rms): 42 µm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z="1800" b="0" strike="noStrike" spc="-1" dirty="0">
                    <a:latin typeface="Avenir Book" panose="02000503020000020003" pitchFamily="2" charset="0"/>
                  </a:rPr>
                  <a:t>Emittance (x, y): 	</a:t>
                </a:r>
                <a:r>
                  <a:rPr lang="en-US" sz="1800" b="0" strike="noStrike" spc="-1" dirty="0">
                    <a:solidFill>
                      <a:srgbClr val="2779B5"/>
                    </a:solidFill>
                    <a:latin typeface="Avenir Book" panose="02000503020000020003" pitchFamily="2" charset="0"/>
                  </a:rPr>
                  <a:t>60 µm 60 µm</a:t>
                </a:r>
                <a:br>
                  <a:rPr lang="en-US" sz="1800" b="0" strike="noStrike" spc="-1" dirty="0">
                    <a:solidFill>
                      <a:srgbClr val="2779B5"/>
                    </a:solidFill>
                    <a:latin typeface="Avenir Book" panose="02000503020000020003" pitchFamily="2" charset="0"/>
                  </a:rPr>
                </a:br>
                <a:r>
                  <a:rPr lang="en-US" sz="1800" b="0" strike="noStrike" spc="-1" dirty="0">
                    <a:solidFill>
                      <a:srgbClr val="2779B5"/>
                    </a:solidFill>
                    <a:latin typeface="Avenir Book" panose="02000503020000020003" pitchFamily="2" charset="0"/>
                  </a:rPr>
                  <a:t>		</a:t>
                </a:r>
                <a:r>
                  <a:rPr lang="en-US" sz="1800" b="0" strike="noStrike" spc="-1" dirty="0">
                    <a:solidFill>
                      <a:srgbClr val="FF7600"/>
                    </a:solidFill>
                    <a:latin typeface="Avenir Book" panose="02000503020000020003" pitchFamily="2" charset="0"/>
                  </a:rPr>
                  <a:t>24 µm 150 µm</a:t>
                </a:r>
                <a:endParaRPr lang="en-US" b="0" strike="noStrike" spc="-1" dirty="0">
                  <a:solidFill>
                    <a:srgbClr val="FF7600"/>
                  </a:solidFill>
                  <a:latin typeface="Avenir Book" panose="02000503020000020003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spc="-1" dirty="0">
                  <a:latin typeface="Avenir Book" panose="02000503020000020003" pitchFamily="2" charset="0"/>
                </a:endParaRPr>
              </a:p>
              <a:p>
                <a:r>
                  <a:rPr lang="en-US" sz="1800" b="1" dirty="0">
                    <a:latin typeface="Avenir Book" panose="02000503020000020003" pitchFamily="2" charset="0"/>
                  </a:rPr>
                  <a:t>W</a:t>
                </a:r>
                <a:r>
                  <a:rPr lang="en-US" sz="1800" b="1" strike="noStrike" spc="-1" dirty="0" err="1">
                    <a:latin typeface="Avenir Book" panose="02000503020000020003" pitchFamily="2" charset="0"/>
                  </a:rPr>
                  <a:t>itness</a:t>
                </a:r>
                <a:r>
                  <a:rPr lang="en-US" sz="1800" b="1" strike="noStrike" spc="-1" dirty="0">
                    <a:latin typeface="Avenir Book" panose="02000503020000020003" pitchFamily="2" charset="0"/>
                  </a:rPr>
                  <a:t> bunch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: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z="1800" b="0" strike="noStrike" spc="-1" dirty="0">
                    <a:latin typeface="Avenir Book" panose="02000503020000020003" pitchFamily="2" charset="0"/>
                  </a:rPr>
                  <a:t>Charge: 1.6 </a:t>
                </a:r>
                <a:r>
                  <a:rPr lang="en-US" sz="1800" b="0" strike="noStrike" spc="-1" dirty="0" err="1">
                    <a:latin typeface="Avenir Book" panose="02000503020000020003" pitchFamily="2" charset="0"/>
                  </a:rPr>
                  <a:t>nC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, </a:t>
                </a: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Length (rms): 18 µm</a:t>
                </a:r>
                <a:endParaRPr lang="en-US" sz="1800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z="1800" b="0" strike="noStrike" spc="-1" dirty="0">
                    <a:latin typeface="Avenir Book" panose="02000503020000020003" pitchFamily="2" charset="0"/>
                  </a:rPr>
                  <a:t>Emittance </a:t>
                </a:r>
                <a:r>
                  <a:rPr lang="en-US" spc="-1" dirty="0">
                    <a:latin typeface="Avenir Book" panose="02000503020000020003" pitchFamily="2" charset="0"/>
                  </a:rPr>
                  <a:t>(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x, y): 160 µm, 0.54 µm</a:t>
                </a:r>
                <a:br>
                  <a:rPr lang="en-US" sz="1800" dirty="0">
                    <a:latin typeface="Avenir Book" panose="02000503020000020003" pitchFamily="2" charset="0"/>
                  </a:rPr>
                </a:br>
                <a:br>
                  <a:rPr lang="en-US" sz="1800" dirty="0">
                    <a:latin typeface="Avenir Book" panose="02000503020000020003" pitchFamily="2" charset="0"/>
                  </a:rPr>
                </a:br>
                <a:r>
                  <a:rPr lang="en-US" sz="1800" b="1" strike="noStrike" spc="-1" dirty="0">
                    <a:latin typeface="Avenir Book" panose="02000503020000020003" pitchFamily="2" charset="0"/>
                  </a:rPr>
                  <a:t>Plasma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: </a:t>
                </a:r>
                <a:br>
                  <a:rPr lang="en-US" sz="1800" dirty="0">
                    <a:latin typeface="Avenir Book" panose="02000503020000020003" pitchFamily="2" charset="0"/>
                  </a:rPr>
                </a:br>
                <a:r>
                  <a:rPr lang="en-US" sz="1800" b="0" strike="noStrike" spc="-1" dirty="0">
                    <a:latin typeface="Avenir Book" panose="02000503020000020003" pitchFamily="2" charset="0"/>
                  </a:rPr>
                  <a:t>Sodium, ionized to first level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de-DE" sz="18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sz="18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sz="1800" b="0" strike="noStrike" spc="-1" dirty="0">
                    <a:latin typeface="Avenir Book" panose="02000503020000020003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pc="-1" dirty="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lang="de-DE" b="0" i="0" spc="-1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1800" b="0" strike="noStrike" spc="-1" baseline="30000" dirty="0">
                    <a:latin typeface="Avenir Book" panose="02000503020000020003" pitchFamily="2" charset="0"/>
                  </a:rPr>
                  <a:t>-3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 </a:t>
                </a: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Length: 5 m (first stage 2.5)</a:t>
                </a: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Stages: 6</a:t>
                </a:r>
                <a:endParaRPr lang="en-US" sz="1800" b="0" strike="noStrike" spc="-1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995D51A-5DC8-428E-AD17-DE2CD9A014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941" y="1552068"/>
                <a:ext cx="6096000" cy="4527393"/>
              </a:xfrm>
              <a:prstGeom prst="rect">
                <a:avLst/>
              </a:prstGeom>
              <a:blipFill>
                <a:blip r:embed="rId3"/>
                <a:stretch>
                  <a:fillRect l="-832" t="-560" b="-112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C58C21E1-00BF-1224-DAB7-903700BEA2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007076"/>
            <a:ext cx="4835782" cy="47924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BF8E02-3B3C-3EBB-89AA-5F3FD2574C3E}"/>
              </a:ext>
            </a:extLst>
          </p:cNvPr>
          <p:cNvSpPr txBox="1"/>
          <p:nvPr/>
        </p:nvSpPr>
        <p:spPr>
          <a:xfrm>
            <a:off x="6132609" y="5910184"/>
            <a:ext cx="4607271" cy="54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Wingdings" pitchFamily="2" charset="2"/>
              <a:buChar char="Ø"/>
              <a:tabLst>
                <a:tab pos="0" algn="l"/>
              </a:tabLst>
            </a:pPr>
            <a:r>
              <a:rPr lang="en-US" sz="1600" strike="noStrike" spc="-1" dirty="0">
                <a:latin typeface="Avenir Book" panose="02000503020000020003" pitchFamily="2" charset="0"/>
              </a:rPr>
              <a:t>Flat drive beam breaks resonance, prevents mixing in first 6 stages</a:t>
            </a:r>
            <a:endParaRPr lang="de-DE" sz="1600" i="1" strike="noStrike" spc="-1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24689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-76199" y="1"/>
            <a:ext cx="12268200" cy="3458498"/>
          </a:xfrm>
        </p:spPr>
      </p:pic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94DA27E1-8CEE-D03A-E1CE-4F32B7342753}"/>
              </a:ext>
            </a:extLst>
          </p:cNvPr>
          <p:cNvSpPr txBox="1">
            <a:spLocks/>
          </p:cNvSpPr>
          <p:nvPr/>
        </p:nvSpPr>
        <p:spPr>
          <a:xfrm>
            <a:off x="5715000" y="4419600"/>
            <a:ext cx="6172200" cy="1371600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00000"/>
              </a:lnSpc>
              <a:buFont typeface="+mj-lt"/>
              <a:buAutoNum type="romanUcPeriod"/>
            </a:pPr>
            <a:r>
              <a:rPr lang="en-US" sz="2000" dirty="0">
                <a:latin typeface="Avenir" panose="02000503020000020003" pitchFamily="2" charset="0"/>
              </a:rPr>
              <a:t>Simulation tools for HALHF</a:t>
            </a:r>
          </a:p>
          <a:p>
            <a:pPr marL="457200" indent="-457200">
              <a:lnSpc>
                <a:spcPct val="100000"/>
              </a:lnSpc>
              <a:buFont typeface="+mj-lt"/>
              <a:buAutoNum type="romanUcPeriod"/>
            </a:pPr>
            <a:endParaRPr lang="en-US" sz="2000" dirty="0">
              <a:latin typeface="Avenir" panose="02000503020000020003" pitchFamily="2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romanUcPeriod"/>
            </a:pPr>
            <a:r>
              <a:rPr lang="en-US" sz="2000" dirty="0">
                <a:solidFill>
                  <a:schemeClr val="bg2"/>
                </a:solidFill>
                <a:latin typeface="Avenir" panose="02000503020000020003" pitchFamily="2" charset="0"/>
              </a:rPr>
              <a:t>Flat beams in plasma accelerators</a:t>
            </a:r>
          </a:p>
        </p:txBody>
      </p:sp>
    </p:spTree>
    <p:extLst>
      <p:ext uri="{BB962C8B-B14F-4D97-AF65-F5344CB8AC3E}">
        <p14:creationId xmlns:p14="http://schemas.microsoft.com/office/powerpoint/2010/main" val="40743948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ftr" idx="14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</a:rPr>
              <a:t>Maxence Thévenet - HALHF workshop - Oslo, 04.04.2024</a:t>
            </a:r>
            <a:endParaRPr lang="en-US" sz="1000" b="0" strike="noStrike" spc="-1" dirty="0">
              <a:latin typeface="Times New Roman"/>
            </a:endParaRPr>
          </a:p>
        </p:txBody>
      </p:sp>
      <p:pic>
        <p:nvPicPr>
          <p:cNvPr id="5" name="Picture 4" descr="A colorful square with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CBBFA166-E035-4856-0B6A-7FC7DDDED4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134" y="3804191"/>
            <a:ext cx="3684650" cy="2763488"/>
          </a:xfrm>
          <a:prstGeom prst="rect">
            <a:avLst/>
          </a:prstGeom>
        </p:spPr>
      </p:pic>
      <p:sp>
        <p:nvSpPr>
          <p:cNvPr id="23" name="PlaceHolder 47">
            <a:extLst>
              <a:ext uri="{FF2B5EF4-FFF2-40B4-BE49-F238E27FC236}">
                <a16:creationId xmlns:a16="http://schemas.microsoft.com/office/drawing/2014/main" id="{928BA4D1-BB1A-B6D9-497D-679086AB0136}"/>
              </a:ext>
            </a:extLst>
          </p:cNvPr>
          <p:cNvSpPr txBox="1"/>
          <p:nvPr/>
        </p:nvSpPr>
        <p:spPr>
          <a:xfrm>
            <a:off x="408360" y="259676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de-DE" sz="3200" dirty="0" err="1">
                <a:latin typeface="Avenir Book" panose="02000503020000020003" pitchFamily="2" charset="0"/>
              </a:rPr>
              <a:t>Witness-driven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ion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motion</a:t>
            </a:r>
            <a:r>
              <a:rPr lang="de-DE" sz="3200" dirty="0">
                <a:latin typeface="Avenir Book" panose="02000503020000020003" pitchFamily="2" charset="0"/>
              </a:rPr>
              <a:t>: </a:t>
            </a:r>
            <a:r>
              <a:rPr lang="de-DE" sz="3200" dirty="0" err="1">
                <a:latin typeface="Avenir Book" panose="02000503020000020003" pitchFamily="2" charset="0"/>
              </a:rPr>
              <a:t>are</a:t>
            </a:r>
            <a:r>
              <a:rPr lang="de-DE" sz="3200" dirty="0">
                <a:latin typeface="Avenir Book" panose="02000503020000020003" pitchFamily="2" charset="0"/>
              </a:rPr>
              <a:t> flat </a:t>
            </a:r>
            <a:r>
              <a:rPr lang="de-DE" sz="3200" dirty="0" err="1">
                <a:latin typeface="Avenir Book" panose="02000503020000020003" pitchFamily="2" charset="0"/>
              </a:rPr>
              <a:t>beams</a:t>
            </a:r>
            <a:r>
              <a:rPr lang="de-DE" sz="3200" dirty="0">
                <a:latin typeface="Avenir Book" panose="02000503020000020003" pitchFamily="2" charset="0"/>
              </a:rPr>
              <a:t> in the </a:t>
            </a:r>
            <a:r>
              <a:rPr lang="de-DE" sz="3200" dirty="0" err="1">
                <a:latin typeface="Avenir Book" panose="02000503020000020003" pitchFamily="2" charset="0"/>
              </a:rPr>
              <a:t>safe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space</a:t>
            </a:r>
            <a:r>
              <a:rPr lang="de-DE" sz="3200" dirty="0">
                <a:latin typeface="Avenir Book" panose="02000503020000020003" pitchFamily="2" charset="0"/>
              </a:rPr>
              <a:t>? </a:t>
            </a:r>
          </a:p>
        </p:txBody>
      </p:sp>
      <p:pic>
        <p:nvPicPr>
          <p:cNvPr id="2" name="Picture 1" descr="A graph of a particle tracking&#10;&#10;Description automatically generated">
            <a:extLst>
              <a:ext uri="{FF2B5EF4-FFF2-40B4-BE49-F238E27FC236}">
                <a16:creationId xmlns:a16="http://schemas.microsoft.com/office/drawing/2014/main" id="{EE7831FF-3E10-E64D-0F53-C9802A04A7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748" y="1271668"/>
            <a:ext cx="3575421" cy="26815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D70D65C-2FD7-A3C9-09CB-826C6C333DE7}"/>
              </a:ext>
            </a:extLst>
          </p:cNvPr>
          <p:cNvSpPr txBox="1"/>
          <p:nvPr/>
        </p:nvSpPr>
        <p:spPr>
          <a:xfrm>
            <a:off x="4003040" y="3429561"/>
            <a:ext cx="414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Safe parameter space without mixing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7D7E1D0-A322-CB1A-0A2B-05577CE4CADC}"/>
              </a:ext>
            </a:extLst>
          </p:cNvPr>
          <p:cNvCxnSpPr>
            <a:cxnSpLocks/>
          </p:cNvCxnSpPr>
          <p:nvPr/>
        </p:nvCxnSpPr>
        <p:spPr>
          <a:xfrm flipV="1">
            <a:off x="8007947" y="2641600"/>
            <a:ext cx="983653" cy="92824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9E31B37-CF9A-717D-6EE9-EBF8BFD7C93D}"/>
              </a:ext>
            </a:extLst>
          </p:cNvPr>
          <p:cNvCxnSpPr>
            <a:cxnSpLocks/>
          </p:cNvCxnSpPr>
          <p:nvPr/>
        </p:nvCxnSpPr>
        <p:spPr>
          <a:xfrm>
            <a:off x="7997787" y="3819308"/>
            <a:ext cx="1208231" cy="98722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A3C9F65-7B4F-C535-8A29-85CEAC5AFC55}"/>
                  </a:ext>
                </a:extLst>
              </p:cNvPr>
              <p:cNvSpPr txBox="1"/>
              <p:nvPr/>
            </p:nvSpPr>
            <p:spPr>
              <a:xfrm>
                <a:off x="846019" y="1245830"/>
                <a:ext cx="6832468" cy="690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Flat beams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dirty="0"/>
                  <a:t> should cause ion motion</a:t>
                </a:r>
                <a:br>
                  <a:rPr lang="de-DE" dirty="0"/>
                </a:br>
                <a:r>
                  <a:rPr lang="de-DE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dirty="0"/>
                  <a:t> and</a:t>
                </a:r>
                <a:r>
                  <a:rPr lang="de-DE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A3C9F65-7B4F-C535-8A29-85CEAC5AF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19" y="1245830"/>
                <a:ext cx="6832468" cy="690189"/>
              </a:xfrm>
              <a:prstGeom prst="rect">
                <a:avLst/>
              </a:prstGeom>
              <a:blipFill>
                <a:blip r:embed="rId5"/>
                <a:stretch>
                  <a:fillRect l="-803" t="-4386" b="-877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CE4E0C3-56D1-9838-C2FF-344925197B88}"/>
                  </a:ext>
                </a:extLst>
              </p:cNvPr>
              <p:cNvSpPr txBox="1"/>
              <p:nvPr/>
            </p:nvSpPr>
            <p:spPr>
              <a:xfrm>
                <a:off x="806559" y="4312921"/>
                <a:ext cx="3447063" cy="1625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de-DE" dirty="0">
                  <a:latin typeface="Avenir Book" panose="02000503020000020003" pitchFamily="2" charset="0"/>
                </a:endParaRPr>
              </a:p>
              <a:p>
                <a:endParaRPr lang="de-DE" dirty="0">
                  <a:latin typeface="Avenir Book" panose="02000503020000020003" pitchFamily="2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de-DE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CE4E0C3-56D1-9838-C2FF-344925197B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559" y="4312921"/>
                <a:ext cx="3447063" cy="1625317"/>
              </a:xfrm>
              <a:prstGeom prst="rect">
                <a:avLst/>
              </a:prstGeom>
              <a:blipFill>
                <a:blip r:embed="rId6"/>
                <a:stretch>
                  <a:fillRect b="-77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564024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ftr" idx="14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chemeClr val="tx1"/>
                </a:solidFill>
                <a:latin typeface="Avenir Book" panose="02000503020000020003" pitchFamily="2" charset="0"/>
              </a:rPr>
              <a:t>Maxence Thévenet - HALHF workshop - Oslo, 04.04.2024</a:t>
            </a:r>
            <a:endParaRPr lang="en-US" sz="1000" b="0" strike="noStrike" spc="-1" dirty="0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D7FE74-8D00-715C-CF34-1B68FA7BFE91}"/>
                  </a:ext>
                </a:extLst>
              </p:cNvPr>
              <p:cNvSpPr txBox="1"/>
              <p:nvPr/>
            </p:nvSpPr>
            <p:spPr>
              <a:xfrm>
                <a:off x="708554" y="664981"/>
                <a:ext cx="5948517" cy="2364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de-DE" dirty="0">
                  <a:solidFill>
                    <a:schemeClr val="tx1"/>
                  </a:solidFill>
                  <a:latin typeface="Avenir Book" panose="02000503020000020003" pitchFamily="2" charset="0"/>
                </a:endParaRPr>
              </a:p>
              <a:p>
                <a:r>
                  <a:rPr lang="de-DE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Particle tracking using Wake-T </a:t>
                </a:r>
                <a:br>
                  <a:rPr lang="de-DE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</a:br>
                <a:endParaRPr lang="de-DE" dirty="0">
                  <a:solidFill>
                    <a:schemeClr val="tx1"/>
                  </a:solidFill>
                  <a:latin typeface="Avenir Book" panose="02000503020000020003" pitchFamily="2" charset="0"/>
                </a:endParaRPr>
              </a:p>
              <a:p>
                <a:r>
                  <a:rPr lang="de-DE" b="1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Case 2</a:t>
                </a:r>
                <a:r>
                  <a:rPr lang="de-DE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: witness beam ion motion regime</a:t>
                </a:r>
              </a:p>
              <a:p>
                <a:r>
                  <a:rPr lang="de-DE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Initial HALHF witness beam</a:t>
                </a:r>
                <a:br>
                  <a:rPr lang="de-DE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d>
                          <m:dPr>
                            <m:begChr m:val="["/>
                            <m:endChr m:val="]"/>
                            <m:ctrlP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0, 2.5</m:t>
                        </m:r>
                      </m:e>
                    </m:d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×(0, 2.5)</m:t>
                    </m:r>
                  </m:oMath>
                </a14:m>
                <a:r>
                  <a:rPr lang="de-DE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=6 µ</m:t>
                    </m:r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de-DE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=0.5 </m:t>
                    </m:r>
                    <m:sSub>
                      <m:sSubPr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 µ</m:t>
                    </m:r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de-DE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 	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D7FE74-8D00-715C-CF34-1B68FA7BF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54" y="664981"/>
                <a:ext cx="5948517" cy="2364365"/>
              </a:xfrm>
              <a:prstGeom prst="rect">
                <a:avLst/>
              </a:prstGeom>
              <a:blipFill>
                <a:blip r:embed="rId3"/>
                <a:stretch>
                  <a:fillRect l="-851" b="-107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colorful gradient square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54C4566A-89E8-F4C2-22B5-80080EDE66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741" y="992896"/>
            <a:ext cx="3622227" cy="2716670"/>
          </a:xfrm>
          <a:prstGeom prst="rect">
            <a:avLst/>
          </a:prstGeom>
        </p:spPr>
      </p:pic>
      <p:pic>
        <p:nvPicPr>
          <p:cNvPr id="9" name="Picture 8" descr="A colorful square with a triangle in the center&#10;&#10;Description automatically generated with medium confidence">
            <a:extLst>
              <a:ext uri="{FF2B5EF4-FFF2-40B4-BE49-F238E27FC236}">
                <a16:creationId xmlns:a16="http://schemas.microsoft.com/office/drawing/2014/main" id="{45045A87-5CC4-27BF-C583-9146E1D420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354" y="3770990"/>
            <a:ext cx="3622226" cy="271666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659F770-1ED7-4CE1-3C08-78949CD50735}"/>
                  </a:ext>
                </a:extLst>
              </p:cNvPr>
              <p:cNvSpPr txBox="1"/>
              <p:nvPr/>
            </p:nvSpPr>
            <p:spPr>
              <a:xfrm>
                <a:off x="708554" y="3592708"/>
                <a:ext cx="6758187" cy="2056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d>
                          <m:dPr>
                            <m:begChr m:val="["/>
                            <m:endChr m:val="]"/>
                            <m:ctrlP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</m:sub>
                    </m:sSub>
                  </m:oMath>
                </a14:m>
                <a:r>
                  <a:rPr lang="de-DE" b="1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d>
                          <m:dPr>
                            <m:begChr m:val="["/>
                            <m:endChr m:val="]"/>
                            <m:ctrlP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</m:sub>
                    </m:sSub>
                  </m:oMath>
                </a14:m>
                <a:r>
                  <a:rPr lang="de-DE" b="1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 cannot be choosen freely </a:t>
                </a:r>
                <a:r>
                  <a:rPr lang="de-DE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in a real accelerator</a:t>
                </a:r>
                <a:endParaRPr lang="de-DE" b="1" dirty="0">
                  <a:solidFill>
                    <a:schemeClr val="tx1"/>
                  </a:solidFill>
                  <a:latin typeface="Avenir Book" panose="02000503020000020003" pitchFamily="2" charset="0"/>
                </a:endParaRPr>
              </a:p>
              <a:p>
                <a:endParaRPr lang="de-DE" dirty="0">
                  <a:solidFill>
                    <a:schemeClr val="tx1"/>
                  </a:solidFill>
                  <a:latin typeface="Avenir Book" panose="02000503020000020003" pitchFamily="2" charset="0"/>
                </a:endParaRPr>
              </a:p>
              <a:p>
                <a:endParaRPr lang="de-DE" dirty="0">
                  <a:solidFill>
                    <a:schemeClr val="tx1"/>
                  </a:solidFill>
                  <a:latin typeface="Avenir Book" panose="02000503020000020003" pitchFamily="2" charset="0"/>
                </a:endParaRPr>
              </a:p>
              <a:p>
                <a:r>
                  <a:rPr lang="de-DE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Also, feedback of witness beam on ions neglected</a:t>
                </a:r>
              </a:p>
              <a:p>
                <a:endParaRPr lang="de-DE" dirty="0">
                  <a:solidFill>
                    <a:schemeClr val="tx1"/>
                  </a:solidFill>
                  <a:latin typeface="Avenir Book" panose="02000503020000020003" pitchFamily="2" charset="0"/>
                </a:endParaRPr>
              </a:p>
              <a:p>
                <a:endParaRPr lang="de-DE" dirty="0">
                  <a:solidFill>
                    <a:schemeClr val="tx1"/>
                  </a:solidFill>
                  <a:latin typeface="Avenir Book" panose="02000503020000020003" pitchFamily="2" charset="0"/>
                </a:endParaRPr>
              </a:p>
              <a:p>
                <a:r>
                  <a:rPr lang="de-DE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Self-consistent PIC simulations required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659F770-1ED7-4CE1-3C08-78949CD507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54" y="3592708"/>
                <a:ext cx="6758187" cy="2056782"/>
              </a:xfrm>
              <a:prstGeom prst="rect">
                <a:avLst/>
              </a:prstGeom>
              <a:blipFill>
                <a:blip r:embed="rId6"/>
                <a:stretch>
                  <a:fillRect l="-750" t="-613" b="-368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laceHolder 47">
            <a:extLst>
              <a:ext uri="{FF2B5EF4-FFF2-40B4-BE49-F238E27FC236}">
                <a16:creationId xmlns:a16="http://schemas.microsoft.com/office/drawing/2014/main" id="{7812B6F1-1AD7-9A01-10F7-391BC4147AD0}"/>
              </a:ext>
            </a:extLst>
          </p:cNvPr>
          <p:cNvSpPr txBox="1"/>
          <p:nvPr/>
        </p:nvSpPr>
        <p:spPr>
          <a:xfrm>
            <a:off x="408360" y="259676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de-DE" sz="3200" dirty="0" err="1">
                <a:latin typeface="Avenir Book" panose="02000503020000020003" pitchFamily="2" charset="0"/>
              </a:rPr>
              <a:t>Witness-driven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ion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motion</a:t>
            </a:r>
            <a:r>
              <a:rPr lang="de-DE" sz="3200" dirty="0">
                <a:latin typeface="Avenir Book" panose="02000503020000020003" pitchFamily="2" charset="0"/>
              </a:rPr>
              <a:t>: </a:t>
            </a:r>
            <a:r>
              <a:rPr lang="de-DE" sz="3200" dirty="0" err="1">
                <a:latin typeface="Avenir Book" panose="02000503020000020003" pitchFamily="2" charset="0"/>
              </a:rPr>
              <a:t>are</a:t>
            </a:r>
            <a:r>
              <a:rPr lang="de-DE" sz="3200" dirty="0">
                <a:latin typeface="Avenir Book" panose="02000503020000020003" pitchFamily="2" charset="0"/>
              </a:rPr>
              <a:t> flat </a:t>
            </a:r>
            <a:r>
              <a:rPr lang="de-DE" sz="3200" dirty="0" err="1">
                <a:latin typeface="Avenir Book" panose="02000503020000020003" pitchFamily="2" charset="0"/>
              </a:rPr>
              <a:t>beams</a:t>
            </a:r>
            <a:r>
              <a:rPr lang="de-DE" sz="3200" dirty="0">
                <a:latin typeface="Avenir Book" panose="02000503020000020003" pitchFamily="2" charset="0"/>
              </a:rPr>
              <a:t> in the </a:t>
            </a:r>
            <a:r>
              <a:rPr lang="de-DE" sz="3200" dirty="0" err="1">
                <a:latin typeface="Avenir Book" panose="02000503020000020003" pitchFamily="2" charset="0"/>
              </a:rPr>
              <a:t>safe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space</a:t>
            </a:r>
            <a:r>
              <a:rPr lang="de-DE" sz="3200" dirty="0">
                <a:latin typeface="Avenir Book" panose="02000503020000020003" pitchFamily="2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959412536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ftr" idx="14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</a:rPr>
              <a:t>Maxence Thévenet - HALHF workshop - Oslo, 04.04.2024</a:t>
            </a:r>
            <a:endParaRPr lang="en-US" sz="1000" b="0" strike="noStrike" spc="-1" dirty="0">
              <a:latin typeface="Times New Roman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D7FE74-8D00-715C-CF34-1B68FA7BFE91}"/>
                  </a:ext>
                </a:extLst>
              </p:cNvPr>
              <p:cNvSpPr txBox="1"/>
              <p:nvPr/>
            </p:nvSpPr>
            <p:spPr>
              <a:xfrm>
                <a:off x="408360" y="1618536"/>
                <a:ext cx="5948517" cy="4804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spc="-1" dirty="0">
                    <a:latin typeface="Avenir Book" panose="02000503020000020003" pitchFamily="2" charset="0"/>
                  </a:rPr>
                  <a:t>D</a:t>
                </a:r>
                <a:r>
                  <a:rPr lang="en-US" sz="1800" b="1" strike="noStrike" spc="-1" dirty="0">
                    <a:latin typeface="Avenir Book" panose="02000503020000020003" pitchFamily="2" charset="0"/>
                  </a:rPr>
                  <a:t>rive bunch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: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Charge: 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4.28 </a:t>
                </a:r>
                <a:r>
                  <a:rPr lang="en-US" sz="1800" b="0" strike="noStrike" spc="-1" dirty="0" err="1">
                    <a:latin typeface="Avenir Book" panose="02000503020000020003" pitchFamily="2" charset="0"/>
                  </a:rPr>
                  <a:t>nC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L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ength: (rms): 42 µm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z="1800" b="0" strike="noStrike" spc="-1" dirty="0">
                    <a:latin typeface="Avenir Book" panose="02000503020000020003" pitchFamily="2" charset="0"/>
                  </a:rPr>
                  <a:t>Emittance (x, y): </a:t>
                </a:r>
                <a:r>
                  <a:rPr lang="en-US" spc="-1" dirty="0">
                    <a:latin typeface="Avenir Book" panose="02000503020000020003" pitchFamily="2" charset="0"/>
                  </a:rPr>
                  <a:t>2.8 mm</a:t>
                </a:r>
                <a:br>
                  <a:rPr lang="en-US" spc="-1" dirty="0">
                    <a:latin typeface="Avenir Book" panose="02000503020000020003" pitchFamily="2" charset="0"/>
                  </a:rPr>
                </a:br>
                <a:r>
                  <a:rPr lang="en-US" i="1" spc="-1" dirty="0">
                    <a:latin typeface="Avenir Book" panose="02000503020000020003" pitchFamily="2" charset="0"/>
                  </a:rPr>
                  <a:t>rigid</a:t>
                </a:r>
                <a:endParaRPr lang="en-US" i="1" strike="noStrike" spc="-1" dirty="0">
                  <a:latin typeface="Avenir Book" panose="02000503020000020003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spc="-1" dirty="0">
                  <a:latin typeface="Avenir Book" panose="02000503020000020003" pitchFamily="2" charset="0"/>
                </a:endParaRPr>
              </a:p>
              <a:p>
                <a:r>
                  <a:rPr lang="en-US" sz="1800" b="1" dirty="0">
                    <a:latin typeface="Avenir Book" panose="02000503020000020003" pitchFamily="2" charset="0"/>
                  </a:rPr>
                  <a:t>W</a:t>
                </a:r>
                <a:r>
                  <a:rPr lang="en-US" sz="1800" b="1" strike="noStrike" spc="-1" dirty="0" err="1">
                    <a:latin typeface="Avenir Book" panose="02000503020000020003" pitchFamily="2" charset="0"/>
                  </a:rPr>
                  <a:t>itness</a:t>
                </a:r>
                <a:r>
                  <a:rPr lang="en-US" sz="1800" b="1" strike="noStrike" spc="-1" dirty="0">
                    <a:latin typeface="Avenir Book" panose="02000503020000020003" pitchFamily="2" charset="0"/>
                  </a:rPr>
                  <a:t> bunch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:</a:t>
                </a:r>
                <a:endParaRPr lang="en-US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z="1800" b="0" strike="noStrike" spc="-1" dirty="0">
                    <a:latin typeface="Avenir Book" panose="02000503020000020003" pitchFamily="2" charset="0"/>
                  </a:rPr>
                  <a:t>Charge: 1.6 </a:t>
                </a:r>
                <a:r>
                  <a:rPr lang="en-US" sz="1800" b="0" strike="noStrike" spc="-1" dirty="0" err="1">
                    <a:latin typeface="Avenir Book" panose="02000503020000020003" pitchFamily="2" charset="0"/>
                  </a:rPr>
                  <a:t>nC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, </a:t>
                </a: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Length (rms): 18 µm</a:t>
                </a:r>
                <a:endParaRPr lang="en-US" sz="1800" b="0" strike="noStrike" spc="-1" dirty="0">
                  <a:latin typeface="Avenir Book" panose="02000503020000020003" pitchFamily="2" charset="0"/>
                </a:endParaRPr>
              </a:p>
              <a:p>
                <a:r>
                  <a:rPr lang="en-US" sz="1800" b="0" strike="noStrike" spc="-1" dirty="0">
                    <a:latin typeface="Avenir Book" panose="02000503020000020003" pitchFamily="2" charset="0"/>
                  </a:rPr>
                  <a:t>Emittance </a:t>
                </a:r>
                <a:r>
                  <a:rPr lang="en-US" spc="-1" dirty="0">
                    <a:latin typeface="Avenir Book" panose="02000503020000020003" pitchFamily="2" charset="0"/>
                  </a:rPr>
                  <a:t>(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x, y): </a:t>
                </a:r>
                <a:r>
                  <a:rPr lang="en-US" sz="1800" strike="noStrike" spc="-1" dirty="0">
                    <a:solidFill>
                      <a:srgbClr val="009FDF"/>
                    </a:solidFill>
                    <a:latin typeface="Avenir Book" panose="02000503020000020003" pitchFamily="2" charset="0"/>
                  </a:rPr>
                  <a:t>5 µm, 35 </a:t>
                </a:r>
                <a:r>
                  <a:rPr lang="en-US" spc="-1" dirty="0">
                    <a:solidFill>
                      <a:srgbClr val="009FDF"/>
                    </a:solidFill>
                    <a:latin typeface="Avenir Book" panose="02000503020000020003" pitchFamily="2" charset="0"/>
                  </a:rPr>
                  <a:t>n</a:t>
                </a:r>
                <a:r>
                  <a:rPr lang="en-US" sz="1800" strike="noStrike" spc="-1" dirty="0">
                    <a:solidFill>
                      <a:srgbClr val="009FDF"/>
                    </a:solidFill>
                    <a:latin typeface="Avenir Book" panose="02000503020000020003" pitchFamily="2" charset="0"/>
                  </a:rPr>
                  <a:t>m</a:t>
                </a:r>
                <a:br>
                  <a:rPr lang="en-US" sz="1800" dirty="0">
                    <a:latin typeface="Avenir Book" panose="02000503020000020003" pitchFamily="2" charset="0"/>
                  </a:rPr>
                </a:br>
                <a:br>
                  <a:rPr lang="en-US" sz="1800" dirty="0">
                    <a:latin typeface="Avenir Book" panose="02000503020000020003" pitchFamily="2" charset="0"/>
                  </a:rPr>
                </a:br>
                <a:r>
                  <a:rPr lang="en-US" sz="1800" b="1" strike="noStrike" spc="-1" dirty="0">
                    <a:latin typeface="Avenir Book" panose="02000503020000020003" pitchFamily="2" charset="0"/>
                  </a:rPr>
                  <a:t>Plasma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: </a:t>
                </a:r>
                <a:br>
                  <a:rPr lang="en-US" sz="1800" dirty="0">
                    <a:latin typeface="Avenir Book" panose="02000503020000020003" pitchFamily="2" charset="0"/>
                  </a:rPr>
                </a:br>
                <a:r>
                  <a:rPr lang="en-US" sz="1800" b="0" strike="noStrike" spc="-1" dirty="0">
                    <a:latin typeface="Avenir Book" panose="02000503020000020003" pitchFamily="2" charset="0"/>
                  </a:rPr>
                  <a:t>Hydrogen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de-DE" sz="18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sz="18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sz="1800" b="0" strike="noStrike" spc="-1" dirty="0">
                    <a:latin typeface="Avenir Book" panose="02000503020000020003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pc="-1" dirty="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lang="de-DE" b="0" i="0" spc="-1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1800" b="0" strike="noStrike" spc="-1" baseline="30000" dirty="0">
                    <a:latin typeface="Avenir Book" panose="02000503020000020003" pitchFamily="2" charset="0"/>
                  </a:rPr>
                  <a:t>-3</a:t>
                </a:r>
                <a:r>
                  <a:rPr lang="en-US" sz="1800" b="0" strike="noStrike" spc="-1" dirty="0">
                    <a:latin typeface="Avenir Book" panose="02000503020000020003" pitchFamily="2" charset="0"/>
                  </a:rPr>
                  <a:t> </a:t>
                </a:r>
              </a:p>
              <a:p>
                <a:r>
                  <a:rPr lang="en-US" spc="-1" dirty="0">
                    <a:latin typeface="Avenir Book" panose="02000503020000020003" pitchFamily="2" charset="0"/>
                  </a:rPr>
                  <a:t>Length: 77.5 m</a:t>
                </a:r>
                <a:endParaRPr lang="de-DE" dirty="0">
                  <a:latin typeface="Avenir Book" panose="02000503020000020003" pitchFamily="2" charset="0"/>
                </a:endParaRPr>
              </a:p>
              <a:p>
                <a:endParaRPr lang="de-DE" dirty="0">
                  <a:latin typeface="Avenir Book" panose="02000503020000020003" pitchFamily="2" charset="0"/>
                </a:endParaRPr>
              </a:p>
              <a:p>
                <a:r>
                  <a:rPr lang="de-DE" dirty="0">
                    <a:latin typeface="Avenir Book" panose="02000503020000020003" pitchFamily="2" charset="0"/>
                  </a:rPr>
                  <a:t>ILC-like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D7FE74-8D00-715C-CF34-1B68FA7BF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360" y="1618536"/>
                <a:ext cx="5948517" cy="4804392"/>
              </a:xfrm>
              <a:prstGeom prst="rect">
                <a:avLst/>
              </a:prstGeom>
              <a:blipFill>
                <a:blip r:embed="rId3"/>
                <a:stretch>
                  <a:fillRect l="-853" t="-528" b="-105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7D5C2293-913F-04E7-CF23-A099E445C4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015080"/>
            <a:ext cx="4292565" cy="5565720"/>
          </a:xfrm>
          <a:prstGeom prst="rect">
            <a:avLst/>
          </a:prstGeom>
        </p:spPr>
      </p:pic>
      <p:sp>
        <p:nvSpPr>
          <p:cNvPr id="2" name="PlaceHolder 47">
            <a:extLst>
              <a:ext uri="{FF2B5EF4-FFF2-40B4-BE49-F238E27FC236}">
                <a16:creationId xmlns:a16="http://schemas.microsoft.com/office/drawing/2014/main" id="{EFAE57F3-D44B-E0CF-D0D5-D574FA3A5619}"/>
              </a:ext>
            </a:extLst>
          </p:cNvPr>
          <p:cNvSpPr txBox="1"/>
          <p:nvPr/>
        </p:nvSpPr>
        <p:spPr>
          <a:xfrm>
            <a:off x="408360" y="259676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de-DE" sz="3200" dirty="0" err="1">
                <a:latin typeface="Avenir Book" panose="02000503020000020003" pitchFamily="2" charset="0"/>
              </a:rPr>
              <a:t>Witness-driven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ion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motion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exhibits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some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emittance</a:t>
            </a:r>
            <a:r>
              <a:rPr lang="de-DE" sz="3200" dirty="0">
                <a:latin typeface="Avenir Book" panose="02000503020000020003" pitchFamily="2" charset="0"/>
              </a:rPr>
              <a:t> </a:t>
            </a:r>
            <a:r>
              <a:rPr lang="de-DE" sz="3200" dirty="0" err="1">
                <a:latin typeface="Avenir Book" panose="02000503020000020003" pitchFamily="2" charset="0"/>
              </a:rPr>
              <a:t>mixing</a:t>
            </a:r>
            <a:endParaRPr lang="de-DE" sz="3200" dirty="0">
              <a:latin typeface="Avenir Book" panose="02000503020000020003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D233D8-D159-85F8-6838-A0E9F2EE2BC9}"/>
              </a:ext>
            </a:extLst>
          </p:cNvPr>
          <p:cNvSpPr txBox="1"/>
          <p:nvPr/>
        </p:nvSpPr>
        <p:spPr>
          <a:xfrm>
            <a:off x="7848600" y="2667000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>
                <a:latin typeface="Avenir Book" panose="02000503020000020003" pitchFamily="2" charset="0"/>
              </a:rPr>
              <a:t>slice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CE1CE9-FFD9-BEBD-C8F0-B754094D58B8}"/>
              </a:ext>
            </a:extLst>
          </p:cNvPr>
          <p:cNvSpPr txBox="1"/>
          <p:nvPr/>
        </p:nvSpPr>
        <p:spPr>
          <a:xfrm>
            <a:off x="7848600" y="4299332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>
                <a:latin typeface="Avenir Book" panose="02000503020000020003" pitchFamily="2" charset="0"/>
              </a:rPr>
              <a:t>slice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266701-6117-3F80-B434-F4D0CCB7E07D}"/>
              </a:ext>
            </a:extLst>
          </p:cNvPr>
          <p:cNvSpPr txBox="1"/>
          <p:nvPr/>
        </p:nvSpPr>
        <p:spPr>
          <a:xfrm>
            <a:off x="7848600" y="592572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200" dirty="0">
                <a:latin typeface="Avenir Book" panose="02000503020000020003" pitchFamily="2" charset="0"/>
              </a:rPr>
              <a:t>projected</a:t>
            </a:r>
          </a:p>
        </p:txBody>
      </p:sp>
    </p:spTree>
    <p:extLst>
      <p:ext uri="{BB962C8B-B14F-4D97-AF65-F5344CB8AC3E}">
        <p14:creationId xmlns:p14="http://schemas.microsoft.com/office/powerpoint/2010/main" val="228153899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Acknowledgements</a:t>
            </a: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ftr" idx="25"/>
          </p:nvPr>
        </p:nvSpPr>
        <p:spPr>
          <a:xfrm>
            <a:off x="791640" y="6580800"/>
            <a:ext cx="9948600" cy="18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</a:rPr>
              <a:t>Maxence Thévenet - HALHF workshop - Oslo, 04.04.2024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233" name="TextBox 9"/>
          <p:cNvSpPr/>
          <p:nvPr/>
        </p:nvSpPr>
        <p:spPr>
          <a:xfrm>
            <a:off x="3133800" y="2464920"/>
            <a:ext cx="1593720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1" strike="noStrike" spc="-1" dirty="0">
                <a:solidFill>
                  <a:srgbClr val="000000"/>
                </a:solidFill>
                <a:latin typeface="Arial"/>
              </a:rPr>
              <a:t>Severin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Arial"/>
              </a:rPr>
              <a:t>Diederichs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34" name="TextBox 10"/>
          <p:cNvSpPr/>
          <p:nvPr/>
        </p:nvSpPr>
        <p:spPr>
          <a:xfrm>
            <a:off x="4837320" y="2464560"/>
            <a:ext cx="137628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1" strike="noStrike" spc="-1" dirty="0">
                <a:solidFill>
                  <a:srgbClr val="000000"/>
                </a:solidFill>
                <a:latin typeface="Arial"/>
              </a:rPr>
              <a:t>Alexander Sinn</a:t>
            </a:r>
            <a:endParaRPr lang="en-US" sz="1200" b="0" strike="noStrike" spc="-1" dirty="0">
              <a:latin typeface="Arial"/>
            </a:endParaRPr>
          </a:p>
        </p:txBody>
      </p:sp>
      <p:pic>
        <p:nvPicPr>
          <p:cNvPr id="235" name="Picture 16"/>
          <p:cNvPicPr/>
          <p:nvPr/>
        </p:nvPicPr>
        <p:blipFill>
          <a:blip r:embed="rId3"/>
          <a:srcRect l="8482" t="2905" r="6836" b="22441"/>
          <a:stretch/>
        </p:blipFill>
        <p:spPr>
          <a:xfrm>
            <a:off x="5098320" y="1427040"/>
            <a:ext cx="851400" cy="1007640"/>
          </a:xfrm>
          <a:prstGeom prst="rect">
            <a:avLst/>
          </a:prstGeom>
          <a:ln w="0">
            <a:noFill/>
          </a:ln>
        </p:spPr>
      </p:pic>
      <p:pic>
        <p:nvPicPr>
          <p:cNvPr id="236" name="Picture 17"/>
          <p:cNvPicPr/>
          <p:nvPr/>
        </p:nvPicPr>
        <p:blipFill>
          <a:blip r:embed="rId4"/>
          <a:srcRect l="15467" t="19505" r="24496" b="18088"/>
          <a:stretch/>
        </p:blipFill>
        <p:spPr>
          <a:xfrm>
            <a:off x="3495240" y="3317760"/>
            <a:ext cx="943200" cy="998640"/>
          </a:xfrm>
          <a:prstGeom prst="rect">
            <a:avLst/>
          </a:prstGeom>
          <a:ln w="0">
            <a:noFill/>
          </a:ln>
        </p:spPr>
      </p:pic>
      <p:sp>
        <p:nvSpPr>
          <p:cNvPr id="237" name="TextBox 18"/>
          <p:cNvSpPr/>
          <p:nvPr/>
        </p:nvSpPr>
        <p:spPr>
          <a:xfrm>
            <a:off x="3214440" y="4342680"/>
            <a:ext cx="130896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DE" sz="1200" b="1" strike="noStrike" spc="-1">
                <a:solidFill>
                  <a:srgbClr val="000000"/>
                </a:solidFill>
                <a:latin typeface="Arial"/>
              </a:rPr>
              <a:t>Carlo Benedetti</a:t>
            </a:r>
            <a:endParaRPr lang="en-US" sz="1200" b="0" strike="noStrike" spc="-1">
              <a:latin typeface="Arial"/>
            </a:endParaRPr>
          </a:p>
        </p:txBody>
      </p:sp>
      <p:pic>
        <p:nvPicPr>
          <p:cNvPr id="238" name="Picture 19"/>
          <p:cNvPicPr/>
          <p:nvPr/>
        </p:nvPicPr>
        <p:blipFill>
          <a:blip r:embed="rId5"/>
          <a:srcRect l="16739" t="5470" r="13484" b="15385"/>
          <a:stretch/>
        </p:blipFill>
        <p:spPr>
          <a:xfrm>
            <a:off x="9592599" y="4791192"/>
            <a:ext cx="864360" cy="998640"/>
          </a:xfrm>
          <a:prstGeom prst="rect">
            <a:avLst/>
          </a:prstGeom>
          <a:ln w="0">
            <a:noFill/>
          </a:ln>
        </p:spPr>
      </p:pic>
      <p:pic>
        <p:nvPicPr>
          <p:cNvPr id="239" name="Picture 20"/>
          <p:cNvPicPr/>
          <p:nvPr/>
        </p:nvPicPr>
        <p:blipFill>
          <a:blip r:embed="rId6"/>
          <a:srcRect l="14154" r="18694" b="22225"/>
          <a:stretch/>
        </p:blipFill>
        <p:spPr>
          <a:xfrm>
            <a:off x="8114653" y="4799081"/>
            <a:ext cx="862200" cy="998640"/>
          </a:xfrm>
          <a:prstGeom prst="rect">
            <a:avLst/>
          </a:prstGeom>
          <a:ln w="0">
            <a:noFill/>
          </a:ln>
        </p:spPr>
      </p:pic>
      <p:pic>
        <p:nvPicPr>
          <p:cNvPr id="240" name="Picture 21"/>
          <p:cNvPicPr/>
          <p:nvPr/>
        </p:nvPicPr>
        <p:blipFill>
          <a:blip r:embed="rId7"/>
          <a:srcRect l="8981" r="5560" b="1033"/>
          <a:stretch/>
        </p:blipFill>
        <p:spPr>
          <a:xfrm>
            <a:off x="6625080" y="4810320"/>
            <a:ext cx="862200" cy="998640"/>
          </a:xfrm>
          <a:prstGeom prst="rect">
            <a:avLst/>
          </a:prstGeom>
          <a:ln w="0">
            <a:noFill/>
          </a:ln>
        </p:spPr>
      </p:pic>
      <p:pic>
        <p:nvPicPr>
          <p:cNvPr id="241" name="Picture 22"/>
          <p:cNvPicPr/>
          <p:nvPr/>
        </p:nvPicPr>
        <p:blipFill>
          <a:blip r:embed="rId8"/>
          <a:srcRect l="26472" t="7717" r="31172" b="37697"/>
          <a:stretch/>
        </p:blipFill>
        <p:spPr>
          <a:xfrm>
            <a:off x="3495240" y="4820040"/>
            <a:ext cx="847080" cy="998640"/>
          </a:xfrm>
          <a:prstGeom prst="rect">
            <a:avLst/>
          </a:prstGeom>
          <a:ln w="0">
            <a:noFill/>
          </a:ln>
        </p:spPr>
      </p:pic>
      <p:pic>
        <p:nvPicPr>
          <p:cNvPr id="242" name="Picture 23"/>
          <p:cNvPicPr/>
          <p:nvPr/>
        </p:nvPicPr>
        <p:blipFill>
          <a:blip r:embed="rId9"/>
          <a:srcRect l="5676" t="3406" r="5676" b="23369"/>
          <a:stretch/>
        </p:blipFill>
        <p:spPr>
          <a:xfrm>
            <a:off x="5070240" y="4820040"/>
            <a:ext cx="862200" cy="998640"/>
          </a:xfrm>
          <a:prstGeom prst="rect">
            <a:avLst/>
          </a:prstGeom>
          <a:ln w="0">
            <a:noFill/>
          </a:ln>
        </p:spPr>
      </p:pic>
      <p:sp>
        <p:nvSpPr>
          <p:cNvPr id="243" name="TextBox 24"/>
          <p:cNvSpPr/>
          <p:nvPr/>
        </p:nvSpPr>
        <p:spPr>
          <a:xfrm>
            <a:off x="8080453" y="5823641"/>
            <a:ext cx="137628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1" strike="noStrike" spc="-1">
                <a:solidFill>
                  <a:srgbClr val="000000"/>
                </a:solidFill>
                <a:latin typeface="Arial"/>
              </a:rPr>
              <a:t>Axel Huebl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44" name="TextBox 25"/>
          <p:cNvSpPr/>
          <p:nvPr/>
        </p:nvSpPr>
        <p:spPr>
          <a:xfrm>
            <a:off x="3247560" y="5849640"/>
            <a:ext cx="1376280" cy="45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1" strike="noStrike" spc="-1">
                <a:solidFill>
                  <a:srgbClr val="000000"/>
                </a:solidFill>
                <a:latin typeface="Arial"/>
              </a:rPr>
              <a:t>Andrew Myers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1200" b="0" strike="noStrike" spc="-1">
              <a:latin typeface="Arial"/>
            </a:endParaRPr>
          </a:p>
        </p:txBody>
      </p:sp>
      <p:sp>
        <p:nvSpPr>
          <p:cNvPr id="245" name="TextBox 26"/>
          <p:cNvSpPr/>
          <p:nvPr/>
        </p:nvSpPr>
        <p:spPr>
          <a:xfrm>
            <a:off x="4779720" y="5837760"/>
            <a:ext cx="1376280" cy="45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1" strike="noStrike" spc="-1">
                <a:solidFill>
                  <a:srgbClr val="000000"/>
                </a:solidFill>
                <a:latin typeface="Arial"/>
              </a:rPr>
              <a:t>Weiqun Zhang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1200" b="0" strike="noStrike" spc="-1">
              <a:latin typeface="Arial"/>
            </a:endParaRPr>
          </a:p>
        </p:txBody>
      </p:sp>
      <p:sp>
        <p:nvSpPr>
          <p:cNvPr id="246" name="TextBox 27"/>
          <p:cNvSpPr/>
          <p:nvPr/>
        </p:nvSpPr>
        <p:spPr>
          <a:xfrm>
            <a:off x="6552000" y="5846040"/>
            <a:ext cx="95364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DE" sz="1200" b="1" strike="noStrike" spc="-1">
                <a:solidFill>
                  <a:srgbClr val="000000"/>
                </a:solidFill>
                <a:latin typeface="Arial"/>
              </a:rPr>
              <a:t>Rémi Lehe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47" name="TextBox 28"/>
          <p:cNvSpPr/>
          <p:nvPr/>
        </p:nvSpPr>
        <p:spPr>
          <a:xfrm>
            <a:off x="9429879" y="5821152"/>
            <a:ext cx="115812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DE" sz="1200" b="1" strike="noStrike" spc="-1">
                <a:solidFill>
                  <a:srgbClr val="000000"/>
                </a:solidFill>
                <a:latin typeface="Arial"/>
              </a:rPr>
              <a:t>Jean-Luc Vay</a:t>
            </a:r>
            <a:endParaRPr lang="en-US" sz="1200" b="0" strike="noStrike" spc="-1">
              <a:latin typeface="Arial"/>
            </a:endParaRPr>
          </a:p>
        </p:txBody>
      </p:sp>
      <p:pic>
        <p:nvPicPr>
          <p:cNvPr id="248" name="Picture 30"/>
          <p:cNvPicPr/>
          <p:nvPr/>
        </p:nvPicPr>
        <p:blipFill>
          <a:blip r:embed="rId10"/>
          <a:srcRect l="13009" t="586" r="13009" b="12947"/>
          <a:stretch/>
        </p:blipFill>
        <p:spPr>
          <a:xfrm>
            <a:off x="6606571" y="3320640"/>
            <a:ext cx="862200" cy="1007640"/>
          </a:xfrm>
          <a:prstGeom prst="rect">
            <a:avLst/>
          </a:prstGeom>
          <a:ln w="0">
            <a:noFill/>
          </a:ln>
        </p:spPr>
      </p:pic>
      <p:sp>
        <p:nvSpPr>
          <p:cNvPr id="249" name="TextBox 32"/>
          <p:cNvSpPr/>
          <p:nvPr/>
        </p:nvSpPr>
        <p:spPr>
          <a:xfrm>
            <a:off x="6369331" y="4353480"/>
            <a:ext cx="137628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1" strike="noStrike" spc="-1">
                <a:solidFill>
                  <a:srgbClr val="000000"/>
                </a:solidFill>
                <a:latin typeface="Arial"/>
              </a:rPr>
              <a:t>Jens Osterhoff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50" name="TextBox 37"/>
          <p:cNvSpPr/>
          <p:nvPr/>
        </p:nvSpPr>
        <p:spPr>
          <a:xfrm>
            <a:off x="4718160" y="4370760"/>
            <a:ext cx="147204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DE" sz="1200" b="1" strike="noStrike" spc="-1">
                <a:solidFill>
                  <a:srgbClr val="000000"/>
                </a:solidFill>
                <a:latin typeface="Arial"/>
              </a:rPr>
              <a:t>Carl B. Schroeder</a:t>
            </a:r>
            <a:endParaRPr lang="en-US" sz="1200" b="0" strike="noStrike" spc="-1">
              <a:latin typeface="Arial"/>
            </a:endParaRPr>
          </a:p>
        </p:txBody>
      </p:sp>
      <p:pic>
        <p:nvPicPr>
          <p:cNvPr id="251" name="Picture 39"/>
          <p:cNvPicPr/>
          <p:nvPr/>
        </p:nvPicPr>
        <p:blipFill>
          <a:blip r:embed="rId11"/>
          <a:srcRect t="9038" r="-4681" b="9503"/>
          <a:stretch/>
        </p:blipFill>
        <p:spPr>
          <a:xfrm>
            <a:off x="5080680" y="3317760"/>
            <a:ext cx="862200" cy="1007640"/>
          </a:xfrm>
          <a:prstGeom prst="rect">
            <a:avLst/>
          </a:prstGeom>
          <a:ln w="0">
            <a:noFill/>
          </a:ln>
        </p:spPr>
      </p:pic>
      <p:pic>
        <p:nvPicPr>
          <p:cNvPr id="252" name="Picture 41"/>
          <p:cNvPicPr/>
          <p:nvPr/>
        </p:nvPicPr>
        <p:blipFill>
          <a:blip r:embed="rId12"/>
          <a:srcRect r="14859" b="11317"/>
          <a:stretch/>
        </p:blipFill>
        <p:spPr>
          <a:xfrm>
            <a:off x="8124516" y="3317760"/>
            <a:ext cx="870480" cy="998640"/>
          </a:xfrm>
          <a:prstGeom prst="rect">
            <a:avLst/>
          </a:prstGeom>
          <a:ln w="0">
            <a:noFill/>
          </a:ln>
        </p:spPr>
      </p:pic>
      <p:sp>
        <p:nvSpPr>
          <p:cNvPr id="253" name="TextBox 43"/>
          <p:cNvSpPr/>
          <p:nvPr/>
        </p:nvSpPr>
        <p:spPr>
          <a:xfrm>
            <a:off x="7994196" y="4384800"/>
            <a:ext cx="101628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DE" sz="1200" b="1" strike="noStrike" spc="-1">
                <a:solidFill>
                  <a:srgbClr val="000000"/>
                </a:solidFill>
                <a:latin typeface="Arial"/>
              </a:rPr>
              <a:t>Eric Esarey</a:t>
            </a:r>
            <a:endParaRPr lang="en-US" sz="1200" b="0" strike="noStrike" spc="-1">
              <a:latin typeface="Arial"/>
            </a:endParaRPr>
          </a:p>
        </p:txBody>
      </p:sp>
      <p:pic>
        <p:nvPicPr>
          <p:cNvPr id="254" name="Grafik 8"/>
          <p:cNvPicPr/>
          <p:nvPr/>
        </p:nvPicPr>
        <p:blipFill>
          <a:blip r:embed="rId13"/>
          <a:stretch/>
        </p:blipFill>
        <p:spPr>
          <a:xfrm>
            <a:off x="1045440" y="1268640"/>
            <a:ext cx="1593720" cy="1594440"/>
          </a:xfrm>
          <a:prstGeom prst="rect">
            <a:avLst/>
          </a:prstGeom>
          <a:ln w="0">
            <a:noFill/>
          </a:ln>
        </p:spPr>
      </p:pic>
      <p:pic>
        <p:nvPicPr>
          <p:cNvPr id="255" name="Picture 46"/>
          <p:cNvPicPr/>
          <p:nvPr/>
        </p:nvPicPr>
        <p:blipFill>
          <a:blip r:embed="rId14"/>
          <a:stretch/>
        </p:blipFill>
        <p:spPr>
          <a:xfrm>
            <a:off x="1127520" y="3357000"/>
            <a:ext cx="1513800" cy="1150920"/>
          </a:xfrm>
          <a:prstGeom prst="rect">
            <a:avLst/>
          </a:prstGeom>
          <a:ln w="0">
            <a:noFill/>
          </a:ln>
        </p:spPr>
      </p:pic>
      <p:sp>
        <p:nvSpPr>
          <p:cNvPr id="256" name="TextBox 47"/>
          <p:cNvSpPr/>
          <p:nvPr/>
        </p:nvSpPr>
        <p:spPr>
          <a:xfrm>
            <a:off x="677160" y="4941000"/>
            <a:ext cx="2394000" cy="72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Work supported by Office of Science, US DOE, Contract No. DE-AC02-05CH11231</a:t>
            </a:r>
            <a:endParaRPr lang="en-US" sz="1400" b="0" strike="noStrike" spc="-1">
              <a:latin typeface="Arial"/>
            </a:endParaRPr>
          </a:p>
        </p:txBody>
      </p:sp>
      <p:pic>
        <p:nvPicPr>
          <p:cNvPr id="3" name="Picture 2" descr="A person with brown hair smiling&#10;&#10;Description automatically generated">
            <a:extLst>
              <a:ext uri="{FF2B5EF4-FFF2-40B4-BE49-F238E27FC236}">
                <a16:creationId xmlns:a16="http://schemas.microsoft.com/office/drawing/2014/main" id="{709ECAB2-0823-FADB-AD2D-173D5DDEF4A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2" r="14319" b="17242"/>
          <a:stretch/>
        </p:blipFill>
        <p:spPr>
          <a:xfrm>
            <a:off x="6631733" y="1416600"/>
            <a:ext cx="873907" cy="1003092"/>
          </a:xfrm>
          <a:prstGeom prst="rect">
            <a:avLst/>
          </a:prstGeom>
        </p:spPr>
      </p:pic>
      <p:sp>
        <p:nvSpPr>
          <p:cNvPr id="4" name="TextBox 10">
            <a:extLst>
              <a:ext uri="{FF2B5EF4-FFF2-40B4-BE49-F238E27FC236}">
                <a16:creationId xmlns:a16="http://schemas.microsoft.com/office/drawing/2014/main" id="{10333A8C-EDA9-8E1C-7C6C-3CEBEC9D3EB2}"/>
              </a:ext>
            </a:extLst>
          </p:cNvPr>
          <p:cNvSpPr/>
          <p:nvPr/>
        </p:nvSpPr>
        <p:spPr>
          <a:xfrm>
            <a:off x="6226476" y="2452368"/>
            <a:ext cx="1637364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1" spc="-1" dirty="0" err="1">
                <a:solidFill>
                  <a:srgbClr val="000000"/>
                </a:solidFill>
                <a:latin typeface="Arial"/>
              </a:rPr>
              <a:t>Ángel</a:t>
            </a:r>
            <a:r>
              <a:rPr lang="en-US" sz="1200" b="1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latin typeface="Arial"/>
              </a:rPr>
              <a:t>Ferran</a:t>
            </a:r>
            <a:r>
              <a:rPr lang="en-US" sz="1200" b="1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latin typeface="Arial"/>
              </a:rPr>
              <a:t>Pousa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22CEAC-A75B-7C33-B05E-71896D02640D}"/>
              </a:ext>
            </a:extLst>
          </p:cNvPr>
          <p:cNvSpPr txBox="1"/>
          <p:nvPr/>
        </p:nvSpPr>
        <p:spPr>
          <a:xfrm>
            <a:off x="1447800" y="3049659"/>
            <a:ext cx="1594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venir Book" panose="02000503020000020003" pitchFamily="2" charset="0"/>
              </a:rPr>
              <a:t>Severin </a:t>
            </a:r>
            <a:r>
              <a:rPr lang="en-US" sz="1200" dirty="0" err="1">
                <a:latin typeface="Avenir Book" panose="02000503020000020003" pitchFamily="2" charset="0"/>
              </a:rPr>
              <a:t>Diederichs</a:t>
            </a:r>
            <a:endParaRPr lang="en-US" sz="1200" dirty="0">
              <a:latin typeface="Avenir Book" panose="02000503020000020003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98AA28-2C8D-55ED-9C5B-442FD9484F23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6" r="21477" b="25019"/>
          <a:stretch/>
        </p:blipFill>
        <p:spPr>
          <a:xfrm>
            <a:off x="3541139" y="1416600"/>
            <a:ext cx="851401" cy="100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3483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2" y="1"/>
            <a:ext cx="12191997" cy="3429001"/>
          </a:xfr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7AE8BA2-B7D2-654F-8BF6-BBFCA2C06A46}"/>
              </a:ext>
            </a:extLst>
          </p:cNvPr>
          <p:cNvSpPr txBox="1">
            <a:spLocks/>
          </p:cNvSpPr>
          <p:nvPr/>
        </p:nvSpPr>
        <p:spPr>
          <a:xfrm>
            <a:off x="8458200" y="3581400"/>
            <a:ext cx="3581400" cy="533400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200" dirty="0">
                <a:latin typeface="Avenir" panose="02000503020000020003" pitchFamily="2" charset="0"/>
              </a:rPr>
              <a:t>Thank you for your attention</a:t>
            </a:r>
          </a:p>
        </p:txBody>
      </p:sp>
      <p:pic>
        <p:nvPicPr>
          <p:cNvPr id="6" name="hipacePWFAHosing_white" descr="hipacePWFAHosing_white">
            <a:hlinkClick r:id="" action="ppaction://media"/>
            <a:extLst>
              <a:ext uri="{FF2B5EF4-FFF2-40B4-BE49-F238E27FC236}">
                <a16:creationId xmlns:a16="http://schemas.microsoft.com/office/drawing/2014/main" id="{BA8F0FC2-E0C0-FE58-9255-F999CBBD341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4800" y="3657600"/>
            <a:ext cx="5257800" cy="2957512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B26577E-7E80-8884-8541-9F6217D470B3}"/>
                  </a:ext>
                </a:extLst>
              </p:cNvPr>
              <p:cNvSpPr txBox="1"/>
              <p:nvPr/>
            </p:nvSpPr>
            <p:spPr>
              <a:xfrm>
                <a:off x="1066800" y="304800"/>
                <a:ext cx="9906000" cy="2453364"/>
              </a:xfrm>
              <a:prstGeom prst="rect">
                <a:avLst/>
              </a:prstGeom>
              <a:solidFill>
                <a:schemeClr val="bg1">
                  <a:alpha val="85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GB" sz="2400" b="1" dirty="0">
                    <a:latin typeface="Avenir Book" panose="02000503020000020003" pitchFamily="2" charset="0"/>
                  </a:rPr>
                  <a:t>Conclusion</a:t>
                </a:r>
                <a:endParaRPr lang="en-GB" sz="2000" b="1" dirty="0">
                  <a:latin typeface="Avenir Book" panose="02000503020000020003" pitchFamily="2" charset="0"/>
                </a:endParaRP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GB" sz="1600" dirty="0">
                    <a:latin typeface="Avenir Book" panose="02000503020000020003" pitchFamily="2" charset="0"/>
                  </a:rPr>
                  <a:t>Coupled, nonlinear </a:t>
                </a:r>
                <a:r>
                  <a:rPr lang="en-GB" sz="1600" dirty="0" err="1">
                    <a:latin typeface="Avenir Book" panose="02000503020000020003" pitchFamily="2" charset="0"/>
                  </a:rPr>
                  <a:t>wakefields</a:t>
                </a:r>
                <a:r>
                  <a:rPr lang="en-GB" sz="1600" dirty="0">
                    <a:latin typeface="Avenir Book" panose="02000503020000020003" pitchFamily="2" charset="0"/>
                  </a:rPr>
                  <a:t> from ion motion/ionization causes emittance mixing for flat beams</a:t>
                </a: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GB" sz="1600" dirty="0">
                    <a:latin typeface="Avenir Book" panose="02000503020000020003" pitchFamily="2" charset="0"/>
                  </a:rPr>
                  <a:t>Mixing is due to </a:t>
                </a:r>
                <a:r>
                  <a:rPr lang="en-GB" sz="1600" i="1" dirty="0">
                    <a:latin typeface="Avenir Book" panose="02000503020000020003" pitchFamily="2" charset="0"/>
                  </a:rPr>
                  <a:t>resonant</a:t>
                </a:r>
                <a:r>
                  <a:rPr lang="en-GB" sz="1600" dirty="0">
                    <a:latin typeface="Avenir Book" panose="02000503020000020003" pitchFamily="2" charset="0"/>
                  </a:rPr>
                  <a:t> particles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≃</m:t>
                    </m:r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 (other </a:t>
                </a:r>
                <a:r>
                  <a:rPr lang="en-GB" sz="1600" i="1" dirty="0">
                    <a:latin typeface="Avenir Book" panose="02000503020000020003" pitchFamily="2" charset="0"/>
                  </a:rPr>
                  <a:t>bounded</a:t>
                </a:r>
                <a:r>
                  <a:rPr lang="en-GB" sz="1600" dirty="0">
                    <a:latin typeface="Avenir Book" panose="02000503020000020003" pitchFamily="2" charset="0"/>
                  </a:rPr>
                  <a:t> particles do not contribute)</a:t>
                </a: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GB" sz="1600" dirty="0">
                    <a:latin typeface="Avenir Book" panose="02000503020000020003" pitchFamily="2" charset="0"/>
                  </a:rPr>
                  <a:t>Round beams fully avoid emittance mixing</a:t>
                </a: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GB" sz="1600" dirty="0">
                    <a:latin typeface="Avenir Book" panose="02000503020000020003" pitchFamily="2" charset="0"/>
                  </a:rPr>
                  <a:t>Driver-driven ion motion: Resonance of the full beam can be avoided by flat drivers or laser</a:t>
                </a: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GB" sz="1600" dirty="0">
                    <a:latin typeface="Avenir Book" panose="02000503020000020003" pitchFamily="2" charset="0"/>
                  </a:rPr>
                  <a:t>Witness-driven ion motion: can resonance be avoided?</a:t>
                </a: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GB" sz="1600" dirty="0">
                    <a:latin typeface="Avenir Book" panose="02000503020000020003" pitchFamily="2" charset="0"/>
                  </a:rPr>
                  <a:t>Safe regions (where a negligible fraction of particles is resonant) may exist?</a:t>
                </a: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GB" sz="1600" dirty="0">
                    <a:latin typeface="Avenir Book" panose="02000503020000020003" pitchFamily="2" charset="0"/>
                  </a:rPr>
                  <a:t>Hosing needs to be reassessed</a:t>
                </a:r>
              </a:p>
              <a:p>
                <a:pPr marL="742950" lvl="1" indent="-285750">
                  <a:buFont typeface="Wingdings" pitchFamily="2" charset="2"/>
                  <a:buChar char="Ø"/>
                </a:pPr>
                <a:endParaRPr lang="en-GB" sz="1600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B26577E-7E80-8884-8541-9F6217D47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304800"/>
                <a:ext cx="9906000" cy="2453364"/>
              </a:xfrm>
              <a:prstGeom prst="rect">
                <a:avLst/>
              </a:prstGeom>
              <a:blipFill>
                <a:blip r:embed="rId6"/>
                <a:stretch>
                  <a:fillRect l="-1024" t="-207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641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Avenir Book" panose="02000503020000020003" pitchFamily="2" charset="0"/>
              </a:rPr>
              <a:t>Wake-T – Axisymmetric and quasistatic for quick simulations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26E0EE2-DD34-6844-BB3A-7C9D96EF8D6F}"/>
              </a:ext>
            </a:extLst>
          </p:cNvPr>
          <p:cNvSpPr txBox="1"/>
          <p:nvPr/>
        </p:nvSpPr>
        <p:spPr>
          <a:xfrm>
            <a:off x="342599" y="1558361"/>
            <a:ext cx="5379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Avenir Book" panose="02000503020000020003" pitchFamily="2" charset="0"/>
              </a:rPr>
              <a:t>Plasma electrons are disturbed by the driver, and form a wake with large electric fields where a particle beam can be accelerated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E3FE2C-6A5A-4202-AA7C-AE1A3A832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>
                <a:latin typeface="Avenir Book" panose="02000503020000020003" pitchFamily="2" charset="0"/>
              </a:rPr>
              <a:t>Maxence Thévenet - HALHF workshop - Oslo, 04.04.2024</a:t>
            </a:r>
            <a:endParaRPr lang="en-US" noProof="0" dirty="0">
              <a:latin typeface="Avenir Book" panose="02000503020000020003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E9020D-556E-0922-2457-E88C53FB79CA}"/>
              </a:ext>
            </a:extLst>
          </p:cNvPr>
          <p:cNvSpPr/>
          <p:nvPr/>
        </p:nvSpPr>
        <p:spPr>
          <a:xfrm>
            <a:off x="783088" y="1084086"/>
            <a:ext cx="5153194" cy="5353443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F066610-CF3C-FFB1-40A1-C97D035CE8E6}"/>
              </a:ext>
            </a:extLst>
          </p:cNvPr>
          <p:cNvGrpSpPr/>
          <p:nvPr/>
        </p:nvGrpSpPr>
        <p:grpSpPr>
          <a:xfrm>
            <a:off x="880853" y="1179554"/>
            <a:ext cx="5014950" cy="3038809"/>
            <a:chOff x="6050265" y="1271241"/>
            <a:chExt cx="5014950" cy="303880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2AB67F4-9CBC-7AE8-4662-720A33339C0F}"/>
                </a:ext>
              </a:extLst>
            </p:cNvPr>
            <p:cNvGrpSpPr/>
            <p:nvPr/>
          </p:nvGrpSpPr>
          <p:grpSpPr>
            <a:xfrm>
              <a:off x="6050265" y="1271241"/>
              <a:ext cx="5014950" cy="1020201"/>
              <a:chOff x="5527169" y="986235"/>
              <a:chExt cx="5014950" cy="1020201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74E5C76B-841B-D5FB-BD9E-F3DAB218D1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11777" y="986235"/>
                <a:ext cx="1489462" cy="465457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0C13606-9998-DAB2-6414-E1DB588EE72A}"/>
                  </a:ext>
                </a:extLst>
              </p:cNvPr>
              <p:cNvSpPr txBox="1"/>
              <p:nvPr/>
            </p:nvSpPr>
            <p:spPr>
              <a:xfrm>
                <a:off x="5527169" y="1483216"/>
                <a:ext cx="501495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400" dirty="0">
                    <a:latin typeface="Avenir Book" panose="02000503020000020003" pitchFamily="2" charset="0"/>
                  </a:rPr>
                  <a:t>2D </a:t>
                </a:r>
                <a:r>
                  <a:rPr lang="en-US" sz="1400" b="1" dirty="0">
                    <a:latin typeface="Avenir Book" panose="02000503020000020003" pitchFamily="2" charset="0"/>
                  </a:rPr>
                  <a:t>axisymmetric</a:t>
                </a:r>
                <a:r>
                  <a:rPr lang="en-US" sz="1400" dirty="0">
                    <a:latin typeface="Avenir Book" panose="02000503020000020003" pitchFamily="2" charset="0"/>
                  </a:rPr>
                  <a:t> (RZ) quasistatic code for laser/beam-driven plasma acceleration, incl. ion motion</a:t>
                </a:r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1588B1D-C854-9783-E308-E6BCCB681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749" y="2489901"/>
              <a:ext cx="4859006" cy="1820149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89ABF80-3779-8CD2-B5DB-3EFE2A4DB8CE}"/>
              </a:ext>
            </a:extLst>
          </p:cNvPr>
          <p:cNvSpPr txBox="1"/>
          <p:nvPr/>
        </p:nvSpPr>
        <p:spPr>
          <a:xfrm>
            <a:off x="880853" y="4464411"/>
            <a:ext cx="50554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Avenir Book" panose="02000503020000020003" pitchFamily="2" charset="0"/>
                <a:cs typeface="Angsana New" panose="020B0502040204020203" pitchFamily="18" charset="-34"/>
              </a:rPr>
              <a:t>1 plasma stage takes seconds-to-minutes on a laptop, suitable for design studies. 20 stages + optimization to 150 GeV in &lt; 1 hour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73047AF-37B3-F7E0-D10C-4454A151AED7}"/>
              </a:ext>
            </a:extLst>
          </p:cNvPr>
          <p:cNvSpPr txBox="1"/>
          <p:nvPr/>
        </p:nvSpPr>
        <p:spPr>
          <a:xfrm>
            <a:off x="783089" y="5776670"/>
            <a:ext cx="5153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A.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Ferran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Pousa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 et al., J. Phys.: Conf. Ser. (2019)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A.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Ferran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Pousa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, et al. Proc. IPAC23, 1533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https://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github.com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/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AngelFP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/Wake-T</a:t>
            </a:r>
            <a:endParaRPr lang="en-DE" sz="1200" dirty="0" err="1">
              <a:solidFill>
                <a:schemeClr val="bg1">
                  <a:lumMod val="50000"/>
                </a:schemeClr>
              </a:solidFill>
              <a:latin typeface="Avenir Book" panose="02000503020000020003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B7BAA77-78BC-B2CA-D627-9E0E95C2CCF3}"/>
              </a:ext>
            </a:extLst>
          </p:cNvPr>
          <p:cNvGrpSpPr/>
          <p:nvPr/>
        </p:nvGrpSpPr>
        <p:grpSpPr>
          <a:xfrm>
            <a:off x="7598911" y="923595"/>
            <a:ext cx="3810000" cy="5578305"/>
            <a:chOff x="8186449" y="897895"/>
            <a:chExt cx="3810000" cy="5578305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4F1AEE1B-45AC-4542-AE85-F9D5521EE9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0868" t="26873" r="9199" b="30905"/>
            <a:stretch/>
          </p:blipFill>
          <p:spPr>
            <a:xfrm>
              <a:off x="8186449" y="897895"/>
              <a:ext cx="3810000" cy="5362224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92D243D-D074-4D00-B4F8-341EA834477F}"/>
                </a:ext>
              </a:extLst>
            </p:cNvPr>
            <p:cNvSpPr txBox="1"/>
            <p:nvPr/>
          </p:nvSpPr>
          <p:spPr>
            <a:xfrm>
              <a:off x="8839200" y="6199201"/>
              <a:ext cx="2069606" cy="276999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DE" sz="1200" dirty="0">
                  <a:latin typeface="Avenir Book" panose="02000503020000020003" pitchFamily="2" charset="0"/>
                </a:rPr>
                <a:t>A. Ferran Pousa, IPAC 2023</a:t>
              </a:r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05F68C92-B23D-FC0D-F185-BD02788D3D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824" y="5565723"/>
            <a:ext cx="1558459" cy="82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4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C1908-ECCA-42C5-BD81-D0C540806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>
                <a:solidFill>
                  <a:schemeClr val="tx1"/>
                </a:solidFill>
                <a:latin typeface="Avenir Book" panose="02000503020000020003" pitchFamily="2" charset="0"/>
              </a:rPr>
              <a:t>HiPACE</a:t>
            </a:r>
            <a:r>
              <a:rPr lang="en-US" b="0" dirty="0">
                <a:solidFill>
                  <a:schemeClr val="tx1"/>
                </a:solidFill>
                <a:latin typeface="Avenir Book" panose="02000503020000020003" pitchFamily="2" charset="0"/>
              </a:rPr>
              <a:t>++ – 3D Quasistatic PIC method on GPU</a:t>
            </a:r>
          </a:p>
        </p:txBody>
      </p:sp>
      <p:sp>
        <p:nvSpPr>
          <p:cNvPr id="28" name="Footer Placeholder 3">
            <a:extLst>
              <a:ext uri="{FF2B5EF4-FFF2-40B4-BE49-F238E27FC236}">
                <a16:creationId xmlns:a16="http://schemas.microsoft.com/office/drawing/2014/main" id="{5425E54C-FB5A-5F43-971B-8666EEF40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noProof="0">
                <a:latin typeface="Avenir Book" panose="02000503020000020003" pitchFamily="2" charset="0"/>
              </a:rPr>
              <a:t>Maxence Thévenet - HALHF workshop - Oslo, 04.04.2024</a:t>
            </a:r>
            <a:endParaRPr lang="en-US" noProof="0" dirty="0">
              <a:latin typeface="Avenir Book" panose="02000503020000020003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E1F273-895C-284B-B8BF-86C28E0D259C}"/>
              </a:ext>
            </a:extLst>
          </p:cNvPr>
          <p:cNvSpPr txBox="1"/>
          <p:nvPr/>
        </p:nvSpPr>
        <p:spPr>
          <a:xfrm>
            <a:off x="442625" y="1047720"/>
            <a:ext cx="6567775" cy="4127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b="1" dirty="0">
                <a:latin typeface="Avenir Book" panose="02000503020000020003" pitchFamily="2" charset="0"/>
              </a:rPr>
              <a:t>Modern HPC standard</a:t>
            </a:r>
            <a:endParaRPr lang="en-US" sz="1600" dirty="0">
              <a:latin typeface="Avenir Book" panose="02000503020000020003" pitchFamily="2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venir Book" panose="02000503020000020003" pitchFamily="2" charset="0"/>
              </a:rPr>
              <a:t>Modern C++, Python, </a:t>
            </a:r>
            <a:r>
              <a:rPr lang="en-US" sz="1400" dirty="0" err="1">
                <a:latin typeface="Avenir Book" panose="02000503020000020003" pitchFamily="2" charset="0"/>
              </a:rPr>
              <a:t>CMake</a:t>
            </a:r>
            <a:endParaRPr lang="en-US" sz="1400" dirty="0">
              <a:latin typeface="Avenir Book" panose="02000503020000020003" pitchFamily="2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venir Book" panose="02000503020000020003" pitchFamily="2" charset="0"/>
              </a:rPr>
              <a:t>Open-source, documented, CI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b="1" dirty="0">
                <a:latin typeface="Avenir Book" panose="02000503020000020003" pitchFamily="2" charset="0"/>
              </a:rPr>
              <a:t>Built on strong libraries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err="1">
                <a:latin typeface="Avenir Book" panose="02000503020000020003" pitchFamily="2" charset="0"/>
              </a:rPr>
              <a:t>AMReX</a:t>
            </a:r>
            <a:r>
              <a:rPr lang="en-US" sz="1400" dirty="0">
                <a:latin typeface="Avenir Book" panose="02000503020000020003" pitchFamily="2" charset="0"/>
              </a:rPr>
              <a:t> – Adaptive Mesh Refinement at </a:t>
            </a:r>
            <a:r>
              <a:rPr lang="en-US" sz="1400" dirty="0" err="1">
                <a:latin typeface="Avenir Book" panose="02000503020000020003" pitchFamily="2" charset="0"/>
              </a:rPr>
              <a:t>eXascale</a:t>
            </a:r>
            <a:endParaRPr lang="en-US" sz="1400" dirty="0">
              <a:latin typeface="Avenir Book" panose="02000503020000020003" pitchFamily="2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err="1">
                <a:latin typeface="Avenir Book" panose="02000503020000020003" pitchFamily="2" charset="0"/>
              </a:rPr>
              <a:t>openPMD-api</a:t>
            </a:r>
            <a:r>
              <a:rPr lang="en-US" sz="1400" dirty="0">
                <a:latin typeface="Avenir Book" panose="02000503020000020003" pitchFamily="2" charset="0"/>
              </a:rPr>
              <a:t> for I/O</a:t>
            </a:r>
            <a:endParaRPr lang="en-US" sz="1400" b="1" dirty="0">
              <a:latin typeface="Avenir Book" panose="02000503020000020003" pitchFamily="2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b="1" dirty="0">
                <a:latin typeface="Avenir Book" panose="02000503020000020003" pitchFamily="2" charset="0"/>
              </a:rPr>
              <a:t>Meant for inter-operability</a:t>
            </a:r>
            <a:endParaRPr lang="en-US" sz="1600" dirty="0">
              <a:latin typeface="Avenir Book" panose="02000503020000020003" pitchFamily="2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err="1">
                <a:latin typeface="Avenir Book" panose="02000503020000020003" pitchFamily="2" charset="0"/>
              </a:rPr>
              <a:t>OpenPMD</a:t>
            </a:r>
            <a:r>
              <a:rPr lang="en-US" sz="1400" dirty="0">
                <a:latin typeface="Avenir Book" panose="02000503020000020003" pitchFamily="2" charset="0"/>
              </a:rPr>
              <a:t> standard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venir Book" panose="02000503020000020003" pitchFamily="2" charset="0"/>
              </a:rPr>
              <a:t>Belongs to an ecosystem of codes</a:t>
            </a:r>
            <a:endParaRPr lang="en-US" sz="1400" b="1" dirty="0">
              <a:latin typeface="Avenir Book" panose="02000503020000020003" pitchFamily="2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b="1" dirty="0">
                <a:latin typeface="Avenir Book" panose="02000503020000020003" pitchFamily="2" charset="0"/>
              </a:rPr>
              <a:t>Capabilities</a:t>
            </a:r>
            <a:endParaRPr lang="en-US" sz="1600" dirty="0">
              <a:latin typeface="Avenir Book" panose="02000503020000020003" pitchFamily="2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venir Book" panose="02000503020000020003" pitchFamily="2" charset="0"/>
              </a:rPr>
              <a:t>Single or double-precision, adaptive time step, etc.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venir Book" panose="02000503020000020003" pitchFamily="2" charset="0"/>
              </a:rPr>
              <a:t>From laptop supercomputers (NVIDIA/AMD GPUs, CPUs)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CD5C612-83E8-FF8A-2F60-6E2E72CBB75F}"/>
              </a:ext>
            </a:extLst>
          </p:cNvPr>
          <p:cNvSpPr txBox="1"/>
          <p:nvPr/>
        </p:nvSpPr>
        <p:spPr>
          <a:xfrm>
            <a:off x="369593" y="5334000"/>
            <a:ext cx="51635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latin typeface="Avenir Book" panose="02000503020000020003" pitchFamily="2" charset="0"/>
              </a:rPr>
              <a:t>https://www.top500.org/lists/top500/2023/11/</a:t>
            </a:r>
            <a:endParaRPr lang="en-DE" sz="1400" dirty="0">
              <a:solidFill>
                <a:schemeClr val="tx2"/>
              </a:solidFill>
              <a:latin typeface="Avenir Book" panose="02000503020000020003" pitchFamily="2" charset="0"/>
            </a:endParaRPr>
          </a:p>
          <a:p>
            <a:r>
              <a:rPr lang="en-GB" sz="1400" dirty="0">
                <a:solidFill>
                  <a:schemeClr val="tx2"/>
                </a:solidFill>
                <a:latin typeface="Avenir Book" panose="02000503020000020003" pitchFamily="2" charset="0"/>
                <a:cs typeface="Courier New" panose="02070309020205020404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https://github.com/Hi-PACE/hipace</a:t>
            </a:r>
            <a:endParaRPr lang="en-GB" sz="1400" dirty="0">
              <a:solidFill>
                <a:schemeClr val="tx2"/>
              </a:solidFill>
              <a:latin typeface="Avenir Book" panose="02000503020000020003" pitchFamily="2" charset="0"/>
              <a:cs typeface="Courier New" panose="02070309020205020404" pitchFamily="49" charset="0"/>
            </a:endParaRPr>
          </a:p>
          <a:p>
            <a:r>
              <a:rPr lang="en-GB" sz="1400" dirty="0">
                <a:solidFill>
                  <a:schemeClr val="tx2"/>
                </a:solidFill>
                <a:latin typeface="Avenir Book" panose="02000503020000020003" pitchFamily="2" charset="0"/>
                <a:cs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https://hipace.readthedocs.io</a:t>
            </a:r>
            <a:endParaRPr lang="en-GB" sz="1400" dirty="0">
              <a:solidFill>
                <a:schemeClr val="tx2"/>
              </a:solidFill>
              <a:latin typeface="Avenir Book" panose="02000503020000020003" pitchFamily="2" charset="0"/>
              <a:cs typeface="Courier New" panose="02070309020205020404" pitchFamily="49" charset="0"/>
            </a:endParaRPr>
          </a:p>
          <a:p>
            <a:r>
              <a:rPr lang="en-GB" sz="1400" b="0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S. </a:t>
            </a:r>
            <a:r>
              <a:rPr lang="en-GB" sz="1400" b="0" i="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Diederichs</a:t>
            </a:r>
            <a:r>
              <a:rPr lang="en-GB" sz="1400" b="0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 et al., </a:t>
            </a:r>
            <a:r>
              <a:rPr lang="en-GB" sz="1400" b="0" i="1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Comput</a:t>
            </a:r>
            <a:r>
              <a:rPr lang="en-GB" sz="1400" b="0" i="1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. Phys. Comm.</a:t>
            </a:r>
            <a:r>
              <a:rPr lang="en-GB" sz="1400" b="0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 278: 108421 (2022)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latin typeface="Avenir Book" panose="02000503020000020003" pitchFamily="2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4E6198-B09A-7524-CDA3-99F9576E0CFB}"/>
              </a:ext>
            </a:extLst>
          </p:cNvPr>
          <p:cNvSpPr txBox="1"/>
          <p:nvPr/>
        </p:nvSpPr>
        <p:spPr>
          <a:xfrm>
            <a:off x="7739813" y="5996025"/>
            <a:ext cx="3738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latin typeface="Avenir Book" panose="02000503020000020003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https://amrex-codes.github.io</a:t>
            </a:r>
            <a:endParaRPr lang="en-GB" sz="1400" dirty="0">
              <a:solidFill>
                <a:schemeClr val="tx2"/>
              </a:solidFill>
              <a:latin typeface="Avenir Book" panose="02000503020000020003" pitchFamily="2" charset="0"/>
            </a:endParaRPr>
          </a:p>
          <a:p>
            <a:r>
              <a:rPr lang="en-GB" sz="1400" dirty="0">
                <a:solidFill>
                  <a:schemeClr val="tx2"/>
                </a:solidFill>
                <a:latin typeface="Avenir Book" panose="02000503020000020003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https://github.com/openPMD/openPMD-api</a:t>
            </a:r>
            <a:endParaRPr lang="en-GB" sz="1400" dirty="0">
              <a:solidFill>
                <a:schemeClr val="tx2"/>
              </a:solidFill>
              <a:latin typeface="Avenir Book" panose="02000503020000020003" pitchFamily="2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3AA131B-4E20-96D1-7944-896076C39E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4697534"/>
            <a:ext cx="2187396" cy="115351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568237D-B8A8-EE24-C848-11A166773945}"/>
              </a:ext>
            </a:extLst>
          </p:cNvPr>
          <p:cNvGrpSpPr/>
          <p:nvPr/>
        </p:nvGrpSpPr>
        <p:grpSpPr>
          <a:xfrm>
            <a:off x="7757012" y="4517507"/>
            <a:ext cx="1270000" cy="1506954"/>
            <a:chOff x="5461000" y="2794000"/>
            <a:chExt cx="1270000" cy="150695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CF20B8F-6207-77AB-77B0-743E9CB218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1000" y="2794000"/>
              <a:ext cx="1270000" cy="1270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435F11B-6166-806A-2594-857DA547DCF5}"/>
                </a:ext>
              </a:extLst>
            </p:cNvPr>
            <p:cNvSpPr txBox="1"/>
            <p:nvPr/>
          </p:nvSpPr>
          <p:spPr>
            <a:xfrm>
              <a:off x="5737698" y="3962400"/>
              <a:ext cx="9933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DE" sz="1600" dirty="0">
                  <a:latin typeface="Avenir Book" panose="02000503020000020003" pitchFamily="2" charset="0"/>
                </a:rPr>
                <a:t>amrex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CD975FE-4275-153C-D026-006DE6158E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671896"/>
            <a:ext cx="942174" cy="42106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6D7B23D-3ADB-8D91-6895-AEC73A1E3609}"/>
              </a:ext>
            </a:extLst>
          </p:cNvPr>
          <p:cNvGraphicFramePr>
            <a:graphicFrameLocks noGrp="1"/>
          </p:cNvGraphicFramePr>
          <p:nvPr/>
        </p:nvGraphicFramePr>
        <p:xfrm>
          <a:off x="7595575" y="2922878"/>
          <a:ext cx="4027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2792">
                  <a:extLst>
                    <a:ext uri="{9D8B030D-6E8A-4147-A177-3AD203B41FA5}">
                      <a16:colId xmlns:a16="http://schemas.microsoft.com/office/drawing/2014/main" val="3615519539"/>
                    </a:ext>
                  </a:extLst>
                </a:gridCol>
                <a:gridCol w="925776">
                  <a:extLst>
                    <a:ext uri="{9D8B030D-6E8A-4147-A177-3AD203B41FA5}">
                      <a16:colId xmlns:a16="http://schemas.microsoft.com/office/drawing/2014/main" val="186554220"/>
                    </a:ext>
                  </a:extLst>
                </a:gridCol>
                <a:gridCol w="1448432">
                  <a:extLst>
                    <a:ext uri="{9D8B030D-6E8A-4147-A177-3AD203B41FA5}">
                      <a16:colId xmlns:a16="http://schemas.microsoft.com/office/drawing/2014/main" val="31605911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DE" sz="1600" b="0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u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4 GPUs</a:t>
                      </a:r>
                      <a:endParaRPr lang="en-DE" sz="1600" b="0" u="none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DE" sz="1600" b="0" u="none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1024 CPU cores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10354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DE" sz="1600" b="0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Runtime (seconds)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DE" sz="1600" b="0" u="none" dirty="0">
                          <a:solidFill>
                            <a:srgbClr val="00B050"/>
                          </a:solidFill>
                          <a:latin typeface="Avenir Book" panose="02000503020000020003" pitchFamily="2" charset="0"/>
                        </a:rPr>
                        <a:t>6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DE" sz="1600" b="0" u="non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 panose="02000503020000020003" pitchFamily="2" charset="0"/>
                        </a:rPr>
                        <a:t>556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31415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DE" sz="1600" b="0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Cost (node-hours)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DE" sz="1600" b="0" u="none" dirty="0">
                          <a:solidFill>
                            <a:srgbClr val="00B050"/>
                          </a:solidFill>
                          <a:latin typeface="Avenir Book" panose="02000503020000020003" pitchFamily="2" charset="0"/>
                        </a:rPr>
                        <a:t>6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DE" sz="1600" b="0" u="none" dirty="0">
                          <a:solidFill>
                            <a:srgbClr val="FF0000"/>
                          </a:solidFill>
                          <a:latin typeface="Avenir Book" panose="02000503020000020003" pitchFamily="2" charset="0"/>
                        </a:rPr>
                        <a:t>11900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61379"/>
                  </a:ext>
                </a:extLst>
              </a:tr>
            </a:tbl>
          </a:graphicData>
        </a:graphic>
      </p:graphicFrame>
      <p:graphicFrame>
        <p:nvGraphicFramePr>
          <p:cNvPr id="7" name="Table 1001">
            <a:extLst>
              <a:ext uri="{FF2B5EF4-FFF2-40B4-BE49-F238E27FC236}">
                <a16:creationId xmlns:a16="http://schemas.microsoft.com/office/drawing/2014/main" id="{90B859AB-320E-871A-B513-2CF74B6E4DD2}"/>
              </a:ext>
            </a:extLst>
          </p:cNvPr>
          <p:cNvGraphicFramePr>
            <a:graphicFrameLocks noGrp="1"/>
          </p:cNvGraphicFramePr>
          <p:nvPr/>
        </p:nvGraphicFramePr>
        <p:xfrm>
          <a:off x="7265010" y="1781181"/>
          <a:ext cx="2019223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265">
                  <a:extLst>
                    <a:ext uri="{9D8B030D-6E8A-4147-A177-3AD203B41FA5}">
                      <a16:colId xmlns:a16="http://schemas.microsoft.com/office/drawing/2014/main" val="3301030439"/>
                    </a:ext>
                  </a:extLst>
                </a:gridCol>
                <a:gridCol w="815958">
                  <a:extLst>
                    <a:ext uri="{9D8B030D-6E8A-4147-A177-3AD203B41FA5}">
                      <a16:colId xmlns:a16="http://schemas.microsoft.com/office/drawing/2014/main" val="2523458397"/>
                    </a:ext>
                  </a:extLst>
                </a:gridCol>
              </a:tblGrid>
              <a:tr h="250440">
                <a:tc>
                  <a:txBody>
                    <a:bodyPr/>
                    <a:lstStyle/>
                    <a:p>
                      <a:r>
                        <a:rPr lang="en-DE" b="0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Top500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DE" sz="1800" b="0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33/50</a:t>
                      </a:r>
                      <a:endParaRPr lang="en-DE" b="0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2333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b="0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Green500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DE" sz="1800" b="0" dirty="0">
                          <a:solidFill>
                            <a:schemeClr val="tx1"/>
                          </a:solidFill>
                          <a:latin typeface="Avenir Book" panose="02000503020000020003" pitchFamily="2" charset="0"/>
                        </a:rPr>
                        <a:t>48/50</a:t>
                      </a:r>
                      <a:endParaRPr lang="en-DE" b="0" dirty="0">
                        <a:solidFill>
                          <a:schemeClr val="tx1"/>
                        </a:solidFill>
                        <a:latin typeface="Avenir Book" panose="02000503020000020003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17571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BB518AB-90B7-B914-E863-BA889171F543}"/>
              </a:ext>
            </a:extLst>
          </p:cNvPr>
          <p:cNvSpPr txBox="1"/>
          <p:nvPr/>
        </p:nvSpPr>
        <p:spPr>
          <a:xfrm>
            <a:off x="7265010" y="1350294"/>
            <a:ext cx="4926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Supercomputer landscape dominated by GPU</a:t>
            </a:r>
            <a:endParaRPr lang="en-DE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36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C6B76BFC-E58F-8B00-3E4B-B24913512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>
                <a:latin typeface="Avenir Book" panose="02000503020000020003" pitchFamily="2" charset="0"/>
              </a:rPr>
              <a:t>Maxence Thévenet - HALHF workshop - Oslo, 04.04.2024</a:t>
            </a:r>
            <a:endParaRPr lang="en-US" noProof="0" dirty="0">
              <a:latin typeface="Avenir Book" panose="02000503020000020003" pitchFamily="2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86BA8FE-3334-1E7D-EC07-0C6BF8862A7D}"/>
              </a:ext>
            </a:extLst>
          </p:cNvPr>
          <p:cNvGrpSpPr/>
          <p:nvPr/>
        </p:nvGrpSpPr>
        <p:grpSpPr>
          <a:xfrm>
            <a:off x="415422" y="1102223"/>
            <a:ext cx="5930227" cy="1634094"/>
            <a:chOff x="415422" y="1102223"/>
            <a:chExt cx="5930227" cy="163409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C164F50-C6C9-53A6-94F7-2E2762DDD741}"/>
                </a:ext>
              </a:extLst>
            </p:cNvPr>
            <p:cNvSpPr txBox="1"/>
            <p:nvPr/>
          </p:nvSpPr>
          <p:spPr>
            <a:xfrm>
              <a:off x="415422" y="1102223"/>
              <a:ext cx="25373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en-DE" sz="1600" dirty="0">
                  <a:latin typeface="Avenir Book" panose="02000503020000020003" pitchFamily="2" charset="0"/>
                </a:rPr>
                <a:t>MR in electrostatic PIC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A7E34CD-2519-4E02-0721-0C05A9430B3C}"/>
                </a:ext>
              </a:extLst>
            </p:cNvPr>
            <p:cNvGrpSpPr/>
            <p:nvPr/>
          </p:nvGrpSpPr>
          <p:grpSpPr>
            <a:xfrm>
              <a:off x="2514600" y="1350794"/>
              <a:ext cx="3831049" cy="1385523"/>
              <a:chOff x="2514600" y="1350794"/>
              <a:chExt cx="3831049" cy="1385523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67E5339A-B4FC-7659-EE27-9DFEF0373711}"/>
                  </a:ext>
                </a:extLst>
              </p:cNvPr>
              <p:cNvGrpSpPr/>
              <p:nvPr/>
            </p:nvGrpSpPr>
            <p:grpSpPr>
              <a:xfrm>
                <a:off x="4572611" y="1350794"/>
                <a:ext cx="1675789" cy="864423"/>
                <a:chOff x="7090383" y="3638424"/>
                <a:chExt cx="2739417" cy="1413075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0AF7FD64-1076-D0C6-1BBE-467B1761BDE7}"/>
                    </a:ext>
                  </a:extLst>
                </p:cNvPr>
                <p:cNvGrpSpPr/>
                <p:nvPr/>
              </p:nvGrpSpPr>
              <p:grpSpPr>
                <a:xfrm>
                  <a:off x="7090385" y="3638425"/>
                  <a:ext cx="2739415" cy="1413074"/>
                  <a:chOff x="7090385" y="3638425"/>
                  <a:chExt cx="2739415" cy="1413074"/>
                </a:xfrm>
              </p:grpSpPr>
              <p:pic>
                <p:nvPicPr>
                  <p:cNvPr id="13" name="Picture 12">
                    <a:extLst>
                      <a:ext uri="{FF2B5EF4-FFF2-40B4-BE49-F238E27FC236}">
                        <a16:creationId xmlns:a16="http://schemas.microsoft.com/office/drawing/2014/main" id="{1F7B3440-88C5-E938-28D9-9B7153AB1EE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l="23002" t="16696" r="47784" b="72248"/>
                  <a:stretch/>
                </p:blipFill>
                <p:spPr>
                  <a:xfrm>
                    <a:off x="7090385" y="3638425"/>
                    <a:ext cx="2739415" cy="1413074"/>
                  </a:xfrm>
                  <a:prstGeom prst="rect">
                    <a:avLst/>
                  </a:prstGeom>
                </p:spPr>
              </p:pic>
              <p:sp>
                <p:nvSpPr>
                  <p:cNvPr id="15" name="Right Triangle 14">
                    <a:extLst>
                      <a:ext uri="{FF2B5EF4-FFF2-40B4-BE49-F238E27FC236}">
                        <a16:creationId xmlns:a16="http://schemas.microsoft.com/office/drawing/2014/main" id="{59034464-B4D2-C8DB-881E-DA1BA1C4DE17}"/>
                      </a:ext>
                    </a:extLst>
                  </p:cNvPr>
                  <p:cNvSpPr/>
                  <p:nvPr/>
                </p:nvSpPr>
                <p:spPr>
                  <a:xfrm flipH="1">
                    <a:off x="8763000" y="4343401"/>
                    <a:ext cx="1066800" cy="708098"/>
                  </a:xfrm>
                  <a:prstGeom prst="rtTriangle">
                    <a:avLst/>
                  </a:prstGeom>
                  <a:solidFill>
                    <a:srgbClr val="A2BD69"/>
                  </a:solidFill>
                  <a:ln w="952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DE" sz="1600" dirty="0" err="1">
                      <a:solidFill>
                        <a:schemeClr val="tx1"/>
                      </a:solidFill>
                      <a:latin typeface="Avenir Book" panose="02000503020000020003" pitchFamily="2" charset="0"/>
                    </a:endParaRPr>
                  </a:p>
                </p:txBody>
              </p:sp>
            </p:grp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4FC71D31-772F-974E-F323-F86597F84A4F}"/>
                    </a:ext>
                  </a:extLst>
                </p:cNvPr>
                <p:cNvSpPr/>
                <p:nvPr/>
              </p:nvSpPr>
              <p:spPr>
                <a:xfrm>
                  <a:off x="7090383" y="3638424"/>
                  <a:ext cx="2739415" cy="1413073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 sz="1600" dirty="0" err="1">
                    <a:solidFill>
                      <a:schemeClr val="tx1"/>
                    </a:solidFill>
                    <a:latin typeface="Avenir Book" panose="02000503020000020003" pitchFamily="2" charset="0"/>
                  </a:endParaRPr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C6FA1AF-0C29-DF4C-D2B0-C24024A16C1D}"/>
                  </a:ext>
                </a:extLst>
              </p:cNvPr>
              <p:cNvSpPr txBox="1"/>
              <p:nvPr/>
            </p:nvSpPr>
            <p:spPr>
              <a:xfrm>
                <a:off x="2514600" y="2459318"/>
                <a:ext cx="3831049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venir Book" panose="02000503020000020003" pitchFamily="2" charset="0"/>
                  </a:rPr>
                  <a:t>J.-L. </a:t>
                </a:r>
                <a:r>
                  <a:rPr lang="en-GB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venir Book" panose="02000503020000020003" pitchFamily="2" charset="0"/>
                  </a:rPr>
                  <a:t>Vay</a:t>
                </a: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venir Book" panose="02000503020000020003" pitchFamily="2" charset="0"/>
                  </a:rPr>
                  <a:t> et al., </a:t>
                </a:r>
                <a:r>
                  <a:rPr lang="en-GB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venir Book" panose="02000503020000020003" pitchFamily="2" charset="0"/>
                  </a:rPr>
                  <a:t>Comput</a:t>
                </a: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venir Book" panose="02000503020000020003" pitchFamily="2" charset="0"/>
                  </a:rPr>
                  <a:t>. Sci. &amp; Disc. 5, 014019 (2012)</a:t>
                </a:r>
                <a:endParaRPr lang="en-DE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Book" panose="02000503020000020003" pitchFamily="2" charset="0"/>
                </a:endParaRP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1F4EA0A-0A72-B9B3-D02A-A99AA86FD3C1}"/>
              </a:ext>
            </a:extLst>
          </p:cNvPr>
          <p:cNvGrpSpPr/>
          <p:nvPr/>
        </p:nvGrpSpPr>
        <p:grpSpPr>
          <a:xfrm>
            <a:off x="407988" y="533400"/>
            <a:ext cx="9345612" cy="2203227"/>
            <a:chOff x="407988" y="533400"/>
            <a:chExt cx="9345612" cy="220322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F3949DF0-25CF-B50D-0483-69D260BA7760}"/>
                </a:ext>
              </a:extLst>
            </p:cNvPr>
            <p:cNvGrpSpPr/>
            <p:nvPr/>
          </p:nvGrpSpPr>
          <p:grpSpPr>
            <a:xfrm>
              <a:off x="6345649" y="533400"/>
              <a:ext cx="3407951" cy="2203227"/>
              <a:chOff x="6345649" y="533400"/>
              <a:chExt cx="3407951" cy="2203227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12E7FD2C-396E-42B0-8760-02A709717307}"/>
                  </a:ext>
                </a:extLst>
              </p:cNvPr>
              <p:cNvGrpSpPr/>
              <p:nvPr/>
            </p:nvGrpSpPr>
            <p:grpSpPr>
              <a:xfrm>
                <a:off x="6534569" y="533400"/>
                <a:ext cx="3219031" cy="1939993"/>
                <a:chOff x="609600" y="2666951"/>
                <a:chExt cx="4724400" cy="2587187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988F157C-3F2E-C1FB-F5E7-78AD896B9A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9600" y="2666951"/>
                  <a:ext cx="4488951" cy="2489200"/>
                </a:xfrm>
                <a:prstGeom prst="rect">
                  <a:avLst/>
                </a:prstGeom>
              </p:spPr>
            </p:pic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2E09BAB9-A38D-933A-71FA-05DFC86C3FD8}"/>
                    </a:ext>
                  </a:extLst>
                </p:cNvPr>
                <p:cNvSpPr/>
                <p:nvPr/>
              </p:nvSpPr>
              <p:spPr>
                <a:xfrm>
                  <a:off x="2514600" y="4343400"/>
                  <a:ext cx="2819400" cy="91073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 sz="1600" dirty="0" err="1">
                    <a:solidFill>
                      <a:schemeClr val="tx1"/>
                    </a:solidFill>
                    <a:latin typeface="Avenir Book" panose="02000503020000020003" pitchFamily="2" charset="0"/>
                  </a:endParaRPr>
                </a:p>
              </p:txBody>
            </p: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907004F-E46A-E521-3BF9-07F6B12CA4C3}"/>
                  </a:ext>
                </a:extLst>
              </p:cNvPr>
              <p:cNvSpPr txBox="1"/>
              <p:nvPr/>
            </p:nvSpPr>
            <p:spPr>
              <a:xfrm>
                <a:off x="6345649" y="2459628"/>
                <a:ext cx="2767681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venir Book" panose="02000503020000020003" pitchFamily="2" charset="0"/>
                  </a:rPr>
                  <a:t>T. J. </a:t>
                </a:r>
                <a:r>
                  <a:rPr lang="en-GB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venir Book" panose="02000503020000020003" pitchFamily="2" charset="0"/>
                  </a:rPr>
                  <a:t>Mehrling</a:t>
                </a: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venir Book" panose="02000503020000020003" pitchFamily="2" charset="0"/>
                  </a:rPr>
                  <a:t> et al., IEEE, AAC (2018)</a:t>
                </a:r>
                <a:endParaRPr lang="en-DE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Book" panose="02000503020000020003" pitchFamily="2" charset="0"/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FF9C8E9-41DE-008B-DABF-F9CDF42C8950}"/>
                </a:ext>
              </a:extLst>
            </p:cNvPr>
            <p:cNvSpPr txBox="1"/>
            <p:nvPr/>
          </p:nvSpPr>
          <p:spPr>
            <a:xfrm>
              <a:off x="407988" y="1777866"/>
              <a:ext cx="3832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en-DE" sz="1600" dirty="0">
                  <a:latin typeface="Avenir Book" panose="02000503020000020003" pitchFamily="2" charset="0"/>
                </a:rPr>
                <a:t>MR with quasi-static PIC, no crossing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B8D8E3C-7502-2495-66D1-3A59B96D8C15}"/>
                  </a:ext>
                </a:extLst>
              </p:cNvPr>
              <p:cNvSpPr txBox="1"/>
              <p:nvPr/>
            </p:nvSpPr>
            <p:spPr>
              <a:xfrm>
                <a:off x="5052841" y="3432131"/>
                <a:ext cx="6156124" cy="1865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u="sng" dirty="0">
                    <a:latin typeface="Avenir Book" panose="02000503020000020003" pitchFamily="2" charset="0"/>
                  </a:rPr>
                  <a:t>Deposit densities</a:t>
                </a:r>
                <a:r>
                  <a:rPr lang="en-GB" sz="1600" dirty="0">
                    <a:latin typeface="Avenir Book" panose="02000503020000020003" pitchFamily="2" charset="0"/>
                  </a:rPr>
                  <a:t> (beam and plasma)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acc>
                      <m:accPr>
                        <m:chr m:val="⃗"/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acc>
                  </m:oMath>
                </a14:m>
                <a:r>
                  <a:rPr lang="en-GB" sz="1600" dirty="0">
                    <a:solidFill>
                      <a:schemeClr val="tx1"/>
                    </a:solidFill>
                    <a:latin typeface="Avenir Book" panose="02000503020000020003" pitchFamily="2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GB" sz="1600" dirty="0">
                  <a:solidFill>
                    <a:schemeClr val="accent1"/>
                  </a:solidFill>
                  <a:latin typeface="Avenir Book" panose="02000503020000020003" pitchFamily="2" charset="0"/>
                </a:endParaRPr>
              </a:p>
              <a:p>
                <a:pPr lvl="1"/>
                <a:endParaRPr lang="en-GB" sz="1600" dirty="0">
                  <a:solidFill>
                    <a:schemeClr val="accent1"/>
                  </a:solidFill>
                  <a:latin typeface="Avenir Book" panose="02000503020000020003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u="sng" dirty="0">
                    <a:latin typeface="Avenir Book" panose="02000503020000020003" pitchFamily="2" charset="0"/>
                  </a:rPr>
                  <a:t>Solve fields</a:t>
                </a:r>
                <a:r>
                  <a:rPr lang="en-GB" sz="1600" dirty="0">
                    <a:latin typeface="Avenir Book" panose="02000503020000020003" pitchFamily="2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) and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. 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)</a:t>
                </a:r>
              </a:p>
              <a:p>
                <a:pPr lvl="1"/>
                <a:endParaRPr lang="en-GB" sz="1600" dirty="0">
                  <a:solidFill>
                    <a:schemeClr val="accent1"/>
                  </a:solidFill>
                  <a:latin typeface="Avenir Book" panose="02000503020000020003" pitchFamily="2" charset="0"/>
                </a:endParaRPr>
              </a:p>
              <a:p>
                <a:endParaRPr lang="en-GB" sz="1600" dirty="0">
                  <a:latin typeface="Avenir Book" panose="02000503020000020003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u="sng" dirty="0">
                    <a:latin typeface="Avenir Book" panose="02000503020000020003" pitchFamily="2" charset="0"/>
                  </a:rPr>
                  <a:t>Advance</a:t>
                </a:r>
                <a:r>
                  <a:rPr lang="en-GB" sz="1600" dirty="0">
                    <a:latin typeface="Avenir Book" panose="02000503020000020003" pitchFamily="2" charset="0"/>
                  </a:rPr>
                  <a:t> plasma </a:t>
                </a:r>
                <a:r>
                  <a:rPr lang="en-GB" sz="1600" u="sng" dirty="0">
                    <a:latin typeface="Avenir Book" panose="02000503020000020003" pitchFamily="2" charset="0"/>
                  </a:rPr>
                  <a:t>particles</a:t>
                </a:r>
                <a:r>
                  <a:rPr lang="en-GB" sz="1600" dirty="0">
                    <a:latin typeface="Avenir Book" panose="02000503020000020003" pitchFamily="2" charset="0"/>
                  </a:rPr>
                  <a:t> by 1 slice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US" sz="1600" b="0" i="1" smtClean="0">
                        <a:latin typeface="Cambria Math" panose="02040503050406030204" pitchFamily="18" charset="0"/>
                      </a:rPr>
                      <m:t>ζ</m:t>
                    </m:r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u="sng" dirty="0">
                    <a:latin typeface="Avenir Book" panose="02000503020000020003" pitchFamily="2" charset="0"/>
                  </a:rPr>
                  <a:t>Advance</a:t>
                </a:r>
                <a:r>
                  <a:rPr lang="en-GB" sz="1600" dirty="0">
                    <a:latin typeface="Avenir Book" panose="02000503020000020003" pitchFamily="2" charset="0"/>
                  </a:rPr>
                  <a:t> beam </a:t>
                </a:r>
                <a:r>
                  <a:rPr lang="en-GB" sz="1600" u="sng" dirty="0">
                    <a:latin typeface="Avenir Book" panose="02000503020000020003" pitchFamily="2" charset="0"/>
                  </a:rPr>
                  <a:t>particles </a:t>
                </a:r>
                <a:r>
                  <a:rPr lang="en-GB" sz="1600" dirty="0">
                    <a:latin typeface="Avenir Book" panose="02000503020000020003" pitchFamily="2" charset="0"/>
                  </a:rPr>
                  <a:t>by 1 time step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)</a:t>
                </a:r>
                <a:endParaRPr lang="en-DE" sz="1600" dirty="0" err="1">
                  <a:latin typeface="Avenir Book" panose="02000503020000020003" pitchFamily="2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B8D8E3C-7502-2495-66D1-3A59B96D8C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2841" y="3432131"/>
                <a:ext cx="6156124" cy="1865254"/>
              </a:xfrm>
              <a:prstGeom prst="rect">
                <a:avLst/>
              </a:prstGeom>
              <a:blipFill>
                <a:blip r:embed="rId4"/>
                <a:stretch>
                  <a:fillRect l="-206" t="-4730" b="-337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BEAA9C69-EA92-7350-9176-CA7EFC3409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28" y="3215686"/>
            <a:ext cx="4455887" cy="2770399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1B7681BA-E783-3F5C-6BA8-A4C43A13E79E}"/>
              </a:ext>
            </a:extLst>
          </p:cNvPr>
          <p:cNvGrpSpPr/>
          <p:nvPr/>
        </p:nvGrpSpPr>
        <p:grpSpPr>
          <a:xfrm>
            <a:off x="2532924" y="3499184"/>
            <a:ext cx="7617381" cy="1444600"/>
            <a:chOff x="2532924" y="3499184"/>
            <a:chExt cx="7617381" cy="1444600"/>
          </a:xfrm>
        </p:grpSpPr>
        <p:sp>
          <p:nvSpPr>
            <p:cNvPr id="36" name="Parallelogram 35">
              <a:extLst>
                <a:ext uri="{FF2B5EF4-FFF2-40B4-BE49-F238E27FC236}">
                  <a16:creationId xmlns:a16="http://schemas.microsoft.com/office/drawing/2014/main" id="{1218286B-9F15-6032-2705-035F29BF7244}"/>
                </a:ext>
              </a:extLst>
            </p:cNvPr>
            <p:cNvSpPr/>
            <p:nvPr/>
          </p:nvSpPr>
          <p:spPr>
            <a:xfrm rot="16200000">
              <a:off x="2218962" y="4571946"/>
              <a:ext cx="685800" cy="57875"/>
            </a:xfrm>
            <a:prstGeom prst="parallelogram">
              <a:avLst>
                <a:gd name="adj" fmla="val 164865"/>
              </a:avLst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600" dirty="0" err="1">
                <a:solidFill>
                  <a:schemeClr val="tx1"/>
                </a:solidFill>
                <a:latin typeface="Avenir Book" panose="02000503020000020003" pitchFamily="2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9569D67-325F-D24D-449B-904F85DA92CF}"/>
                </a:ext>
              </a:extLst>
            </p:cNvPr>
            <p:cNvSpPr txBox="1"/>
            <p:nvPr/>
          </p:nvSpPr>
          <p:spPr>
            <a:xfrm>
              <a:off x="5052841" y="3499184"/>
              <a:ext cx="50974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endParaRPr lang="en-GB" sz="1600" dirty="0">
                <a:solidFill>
                  <a:schemeClr val="accent1"/>
                </a:solidFill>
                <a:latin typeface="Avenir Book" panose="02000503020000020003" pitchFamily="2" charset="0"/>
              </a:endParaRPr>
            </a:p>
            <a:p>
              <a:pPr lvl="1"/>
              <a:r>
                <a:rPr lang="en-GB" sz="1600" dirty="0">
                  <a:solidFill>
                    <a:schemeClr val="accent1"/>
                  </a:solidFill>
                  <a:latin typeface="Avenir Book" panose="02000503020000020003" pitchFamily="2" charset="0"/>
                </a:rPr>
                <a:t>on all levels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600" dirty="0">
                <a:latin typeface="Avenir Book" panose="02000503020000020003" pitchFamily="2" charset="0"/>
              </a:endParaRPr>
            </a:p>
            <a:p>
              <a:pPr lvl="1"/>
              <a:r>
                <a:rPr lang="en-GB" sz="1600" dirty="0">
                  <a:solidFill>
                    <a:schemeClr val="accent1"/>
                  </a:solidFill>
                  <a:latin typeface="Avenir Book" panose="02000503020000020003" pitchFamily="2" charset="0"/>
                </a:rPr>
                <a:t>BC on fine patch, solve, Interpolate in ghost cells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accent1"/>
                  </a:solidFill>
                  <a:latin typeface="Avenir Book" panose="02000503020000020003" pitchFamily="2" charset="0"/>
                </a:rPr>
                <a:t>Tag by level</a:t>
              </a: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479212" cy="451098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Avenir Book" panose="02000503020000020003" pitchFamily="2" charset="0"/>
              </a:rPr>
              <a:t>Quasistatic PIC enables mesh refinement</a:t>
            </a:r>
          </a:p>
        </p:txBody>
      </p:sp>
    </p:spTree>
    <p:extLst>
      <p:ext uri="{BB962C8B-B14F-4D97-AF65-F5344CB8AC3E}">
        <p14:creationId xmlns:p14="http://schemas.microsoft.com/office/powerpoint/2010/main" val="97963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Avenir Book" panose="02000503020000020003" pitchFamily="2" charset="0"/>
              </a:rPr>
              <a:t>Particle-in-cell is used to simulate plasma acceleration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26E0EE2-DD34-6844-BB3A-7C9D96EF8D6F}"/>
              </a:ext>
            </a:extLst>
          </p:cNvPr>
          <p:cNvSpPr txBox="1"/>
          <p:nvPr/>
        </p:nvSpPr>
        <p:spPr>
          <a:xfrm>
            <a:off x="342599" y="1558361"/>
            <a:ext cx="5379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Avenir Book" panose="02000503020000020003" pitchFamily="2" charset="0"/>
              </a:rPr>
              <a:t>Plasma electrons are disturbed by the driver, and form a wake with large electric fields where a particle beam can be accelerated</a:t>
            </a:r>
          </a:p>
        </p:txBody>
      </p:sp>
      <p:graphicFrame>
        <p:nvGraphicFramePr>
          <p:cNvPr id="7" name="Table 3">
            <a:extLst>
              <a:ext uri="{FF2B5EF4-FFF2-40B4-BE49-F238E27FC236}">
                <a16:creationId xmlns:a16="http://schemas.microsoft.com/office/drawing/2014/main" id="{F9503316-0AE5-E7FB-5620-6151AD5BBD67}"/>
              </a:ext>
            </a:extLst>
          </p:cNvPr>
          <p:cNvGraphicFramePr>
            <a:graphicFrameLocks noGrp="1"/>
          </p:cNvGraphicFramePr>
          <p:nvPr/>
        </p:nvGraphicFramePr>
        <p:xfrm>
          <a:off x="7833465" y="1066800"/>
          <a:ext cx="2205900" cy="170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590">
                  <a:extLst>
                    <a:ext uri="{9D8B030D-6E8A-4147-A177-3AD203B41FA5}">
                      <a16:colId xmlns:a16="http://schemas.microsoft.com/office/drawing/2014/main" val="762394115"/>
                    </a:ext>
                  </a:extLst>
                </a:gridCol>
                <a:gridCol w="220590">
                  <a:extLst>
                    <a:ext uri="{9D8B030D-6E8A-4147-A177-3AD203B41FA5}">
                      <a16:colId xmlns:a16="http://schemas.microsoft.com/office/drawing/2014/main" val="3875469808"/>
                    </a:ext>
                  </a:extLst>
                </a:gridCol>
                <a:gridCol w="220590">
                  <a:extLst>
                    <a:ext uri="{9D8B030D-6E8A-4147-A177-3AD203B41FA5}">
                      <a16:colId xmlns:a16="http://schemas.microsoft.com/office/drawing/2014/main" val="879481603"/>
                    </a:ext>
                  </a:extLst>
                </a:gridCol>
                <a:gridCol w="220590">
                  <a:extLst>
                    <a:ext uri="{9D8B030D-6E8A-4147-A177-3AD203B41FA5}">
                      <a16:colId xmlns:a16="http://schemas.microsoft.com/office/drawing/2014/main" val="3962757915"/>
                    </a:ext>
                  </a:extLst>
                </a:gridCol>
                <a:gridCol w="220590">
                  <a:extLst>
                    <a:ext uri="{9D8B030D-6E8A-4147-A177-3AD203B41FA5}">
                      <a16:colId xmlns:a16="http://schemas.microsoft.com/office/drawing/2014/main" val="3356946221"/>
                    </a:ext>
                  </a:extLst>
                </a:gridCol>
                <a:gridCol w="220590">
                  <a:extLst>
                    <a:ext uri="{9D8B030D-6E8A-4147-A177-3AD203B41FA5}">
                      <a16:colId xmlns:a16="http://schemas.microsoft.com/office/drawing/2014/main" val="1384798183"/>
                    </a:ext>
                  </a:extLst>
                </a:gridCol>
                <a:gridCol w="220590">
                  <a:extLst>
                    <a:ext uri="{9D8B030D-6E8A-4147-A177-3AD203B41FA5}">
                      <a16:colId xmlns:a16="http://schemas.microsoft.com/office/drawing/2014/main" val="1699052482"/>
                    </a:ext>
                  </a:extLst>
                </a:gridCol>
                <a:gridCol w="220590">
                  <a:extLst>
                    <a:ext uri="{9D8B030D-6E8A-4147-A177-3AD203B41FA5}">
                      <a16:colId xmlns:a16="http://schemas.microsoft.com/office/drawing/2014/main" val="2072706662"/>
                    </a:ext>
                  </a:extLst>
                </a:gridCol>
                <a:gridCol w="220590">
                  <a:extLst>
                    <a:ext uri="{9D8B030D-6E8A-4147-A177-3AD203B41FA5}">
                      <a16:colId xmlns:a16="http://schemas.microsoft.com/office/drawing/2014/main" val="3790431457"/>
                    </a:ext>
                  </a:extLst>
                </a:gridCol>
                <a:gridCol w="220590">
                  <a:extLst>
                    <a:ext uri="{9D8B030D-6E8A-4147-A177-3AD203B41FA5}">
                      <a16:colId xmlns:a16="http://schemas.microsoft.com/office/drawing/2014/main" val="1886218448"/>
                    </a:ext>
                  </a:extLst>
                </a:gridCol>
              </a:tblGrid>
              <a:tr h="213055"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9817205"/>
                  </a:ext>
                </a:extLst>
              </a:tr>
              <a:tr h="213055"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5271664"/>
                  </a:ext>
                </a:extLst>
              </a:tr>
              <a:tr h="213055"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960192"/>
                  </a:ext>
                </a:extLst>
              </a:tr>
              <a:tr h="213055"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7148959"/>
                  </a:ext>
                </a:extLst>
              </a:tr>
              <a:tr h="213055"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791644"/>
                  </a:ext>
                </a:extLst>
              </a:tr>
              <a:tr h="213055"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8542069"/>
                  </a:ext>
                </a:extLst>
              </a:tr>
              <a:tr h="213055"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5693731"/>
                  </a:ext>
                </a:extLst>
              </a:tr>
              <a:tr h="213055"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DE" sz="1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348666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B605CCEC-D33B-B038-5058-72942DBA6EA7}"/>
              </a:ext>
            </a:extLst>
          </p:cNvPr>
          <p:cNvGrpSpPr/>
          <p:nvPr/>
        </p:nvGrpSpPr>
        <p:grpSpPr>
          <a:xfrm>
            <a:off x="7829288" y="1066800"/>
            <a:ext cx="2221218" cy="1703545"/>
            <a:chOff x="1319750" y="4460521"/>
            <a:chExt cx="2221218" cy="170354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6201C4E-B9E2-F87B-FEC5-FA6FA8DA3B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08" t="14615" r="13841" b="14893"/>
            <a:stretch/>
          </p:blipFill>
          <p:spPr>
            <a:xfrm>
              <a:off x="2438742" y="5291518"/>
              <a:ext cx="1102226" cy="85132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C065A63-4ECB-897D-E9C9-51274BEE0F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09" t="14615" r="14919" b="14893"/>
            <a:stretch/>
          </p:blipFill>
          <p:spPr>
            <a:xfrm>
              <a:off x="1319750" y="5312741"/>
              <a:ext cx="1084845" cy="85132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3821069-8E33-D37D-D769-B543A94371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08" t="15278" r="14920" b="14892"/>
            <a:stretch/>
          </p:blipFill>
          <p:spPr>
            <a:xfrm>
              <a:off x="2422701" y="4460521"/>
              <a:ext cx="1084845" cy="84332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CF8E182-7FEE-D2E0-578F-FEFF6E1F9A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09" t="15913" r="14919" b="15278"/>
            <a:stretch/>
          </p:blipFill>
          <p:spPr>
            <a:xfrm>
              <a:off x="1319751" y="4460521"/>
              <a:ext cx="1084845" cy="830997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E8A1617-F37F-B4D3-2B21-B7C8458802DB}"/>
              </a:ext>
            </a:extLst>
          </p:cNvPr>
          <p:cNvSpPr txBox="1"/>
          <p:nvPr/>
        </p:nvSpPr>
        <p:spPr>
          <a:xfrm>
            <a:off x="10292636" y="1650642"/>
            <a:ext cx="1518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solidFill>
                  <a:srgbClr val="0070C0"/>
                </a:solidFill>
                <a:latin typeface="Avenir Book" panose="02000503020000020003" pitchFamily="2" charset="0"/>
              </a:rPr>
              <a:t>Regular mesh</a:t>
            </a:r>
          </a:p>
          <a:p>
            <a:r>
              <a:rPr lang="en-DE" sz="1600" dirty="0">
                <a:solidFill>
                  <a:srgbClr val="C00000"/>
                </a:solidFill>
                <a:latin typeface="Avenir Book" panose="02000503020000020003" pitchFamily="2" charset="0"/>
              </a:rPr>
              <a:t>Macroparticles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6DB32F3-8C57-66A4-C59D-9ECE70B3AEED}"/>
              </a:ext>
            </a:extLst>
          </p:cNvPr>
          <p:cNvGrpSpPr/>
          <p:nvPr/>
        </p:nvGrpSpPr>
        <p:grpSpPr>
          <a:xfrm>
            <a:off x="7010400" y="3197524"/>
            <a:ext cx="4093299" cy="2290312"/>
            <a:chOff x="3796919" y="3617201"/>
            <a:chExt cx="4093299" cy="229031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7C80FC0-AAE9-2B0B-7837-6F53B71E779C}"/>
                </a:ext>
              </a:extLst>
            </p:cNvPr>
            <p:cNvSpPr/>
            <p:nvPr/>
          </p:nvSpPr>
          <p:spPr>
            <a:xfrm>
              <a:off x="4582653" y="3877034"/>
              <a:ext cx="2525375" cy="18573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venir Book" panose="02000503020000020003" pitchFamily="2" charset="0"/>
              </a:endParaRPr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2E923330-9BA5-41EA-5E8A-858500A9C3FC}"/>
                </a:ext>
              </a:extLst>
            </p:cNvPr>
            <p:cNvSpPr/>
            <p:nvPr/>
          </p:nvSpPr>
          <p:spPr>
            <a:xfrm rot="8528752">
              <a:off x="6836345" y="4210744"/>
              <a:ext cx="167202" cy="20889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venir Book" panose="02000503020000020003" pitchFamily="2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1504199-0181-CD96-D0E1-7338F808D03D}"/>
                    </a:ext>
                  </a:extLst>
                </p:cNvPr>
                <p:cNvSpPr txBox="1"/>
                <p:nvPr/>
              </p:nvSpPr>
              <p:spPr>
                <a:xfrm>
                  <a:off x="5070259" y="3617201"/>
                  <a:ext cx="1656575" cy="5232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venir Book" panose="02000503020000020003" pitchFamily="2" charset="0"/>
                      <a:cs typeface="Calibri"/>
                    </a:rPr>
                    <a:t>Push particles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400" dirty="0">
                      <a:latin typeface="Avenir Book" panose="02000503020000020003" pitchFamily="2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B3C2EBA-6971-1541-AD30-7C96AD543D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70259" y="3617201"/>
                  <a:ext cx="1656575" cy="523220"/>
                </a:xfrm>
                <a:prstGeom prst="rect">
                  <a:avLst/>
                </a:prstGeom>
                <a:blipFill>
                  <a:blip r:embed="rId7"/>
                  <a:stretch>
                    <a:fillRect b="-4651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1E71FF43-D0E1-50A5-0E7D-F63686B2B995}"/>
                    </a:ext>
                  </a:extLst>
                </p:cNvPr>
                <p:cNvSpPr txBox="1"/>
                <p:nvPr/>
              </p:nvSpPr>
              <p:spPr>
                <a:xfrm>
                  <a:off x="6233643" y="4506119"/>
                  <a:ext cx="1656575" cy="5232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venir Book" panose="02000503020000020003" pitchFamily="2" charset="0"/>
                      <a:cs typeface="Calibri"/>
                    </a:rPr>
                    <a:t>Deposit currents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400" dirty="0">
                      <a:latin typeface="Avenir Book" panose="02000503020000020003" pitchFamily="2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AD3D3AD-378D-ED40-B8A4-DAAFB52302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3643" y="4506119"/>
                  <a:ext cx="1656575" cy="523220"/>
                </a:xfrm>
                <a:prstGeom prst="rect">
                  <a:avLst/>
                </a:prstGeom>
                <a:blipFill>
                  <a:blip r:embed="rId8"/>
                  <a:stretch>
                    <a:fillRect b="-4651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E57D89EC-0447-B65F-ABF9-FE1934321098}"/>
                    </a:ext>
                  </a:extLst>
                </p:cNvPr>
                <p:cNvSpPr txBox="1"/>
                <p:nvPr/>
              </p:nvSpPr>
              <p:spPr>
                <a:xfrm>
                  <a:off x="5070259" y="5384293"/>
                  <a:ext cx="1656575" cy="5232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venir Book" panose="02000503020000020003" pitchFamily="2" charset="0"/>
                      <a:cs typeface="Calibri"/>
                    </a:rPr>
                    <a:t>Solve fields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400" dirty="0">
                      <a:latin typeface="Avenir Book" panose="02000503020000020003" pitchFamily="2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339556E-D477-2544-9B3A-96AA8F1E27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70259" y="5384293"/>
                  <a:ext cx="1656575" cy="523220"/>
                </a:xfrm>
                <a:prstGeom prst="rect">
                  <a:avLst/>
                </a:prstGeom>
                <a:blipFill>
                  <a:blip r:embed="rId9"/>
                  <a:stretch>
                    <a:fillRect b="-227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26626EE-4F3C-D74A-BB41-EA9AF52DC4D7}"/>
                    </a:ext>
                  </a:extLst>
                </p:cNvPr>
                <p:cNvSpPr txBox="1"/>
                <p:nvPr/>
              </p:nvSpPr>
              <p:spPr>
                <a:xfrm>
                  <a:off x="3796919" y="4506118"/>
                  <a:ext cx="1656575" cy="5232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venir Book" panose="02000503020000020003" pitchFamily="2" charset="0"/>
                      <a:cs typeface="Calibri"/>
                    </a:rPr>
                    <a:t>Gather fields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sz="1400" i="1">
                          <a:solidFill>
                            <a:srgbClr val="E4594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400" dirty="0">
                      <a:latin typeface="Avenir Book" panose="02000503020000020003" pitchFamily="2" charset="0"/>
                      <a:ea typeface="Cambria Math" panose="020405030504060302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9148E45-C225-D241-9BCE-FE59F0AC00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6919" y="4506118"/>
                  <a:ext cx="1656575" cy="523220"/>
                </a:xfrm>
                <a:prstGeom prst="rect">
                  <a:avLst/>
                </a:prstGeom>
                <a:blipFill>
                  <a:blip r:embed="rId10"/>
                  <a:stretch>
                    <a:fillRect b="-4651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9EDE14B-DACB-CE26-20D4-704F8356A2BD}"/>
              </a:ext>
            </a:extLst>
          </p:cNvPr>
          <p:cNvSpPr txBox="1"/>
          <p:nvPr/>
        </p:nvSpPr>
        <p:spPr>
          <a:xfrm>
            <a:off x="1520599" y="4641451"/>
            <a:ext cx="6519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latin typeface="Avenir Book" panose="02000503020000020003" pitchFamily="2" charset="0"/>
              </a:rPr>
              <a:t>Maxwell’s equations solved </a:t>
            </a:r>
            <a:r>
              <a:rPr lang="en-US" sz="1600" dirty="0">
                <a:latin typeface="Avenir Book" panose="02000503020000020003" pitchFamily="2" charset="0"/>
              </a:rPr>
              <a:t>on a regular mesh</a:t>
            </a:r>
            <a:endParaRPr lang="en-US" sz="1600" b="0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latin typeface="Avenir Book" panose="02000503020000020003" pitchFamily="2" charset="0"/>
              </a:rPr>
              <a:t>Plasma dynamics solved with macro-particles</a:t>
            </a:r>
            <a:endParaRPr lang="en-US" sz="1600" dirty="0">
              <a:latin typeface="Avenir Book" panose="02000503020000020003" pitchFamily="2" charset="0"/>
              <a:sym typeface="Wingdings" pitchFamily="2" charset="2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E3FE2C-6A5A-4202-AA7C-AE1A3A832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3FB69A-C3FD-383E-6D85-6CBC640C280C}"/>
              </a:ext>
            </a:extLst>
          </p:cNvPr>
          <p:cNvSpPr txBox="1"/>
          <p:nvPr/>
        </p:nvSpPr>
        <p:spPr>
          <a:xfrm>
            <a:off x="138771" y="5939135"/>
            <a:ext cx="5379840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latin typeface="Avenir Book" panose="02000503020000020003" pitchFamily="2" charset="0"/>
              </a:rPr>
              <a:t>R. Hockney and J. Eastwood, Computer Simulation Using Particles (1988)</a:t>
            </a:r>
          </a:p>
          <a:p>
            <a:r>
              <a:rPr lang="en-GB" sz="1200" dirty="0">
                <a:solidFill>
                  <a:schemeClr val="tx2"/>
                </a:solidFill>
                <a:latin typeface="Avenir Book" panose="02000503020000020003" pitchFamily="2" charset="0"/>
              </a:rPr>
              <a:t>C. Birdsall and A. Langdon, Plasma Physics via Computer Simulation (2004)</a:t>
            </a:r>
            <a:endParaRPr lang="en-DE" sz="1200" dirty="0" err="1">
              <a:solidFill>
                <a:schemeClr val="tx2"/>
              </a:solidFill>
              <a:latin typeface="Avenir Book" panose="02000503020000020003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BA3AC89-5114-BFEF-9144-9DDE8C19FBCC}"/>
                  </a:ext>
                </a:extLst>
              </p:cNvPr>
              <p:cNvSpPr txBox="1"/>
              <p:nvPr/>
            </p:nvSpPr>
            <p:spPr>
              <a:xfrm>
                <a:off x="10216209" y="4996862"/>
                <a:ext cx="1528922" cy="911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𝐄</m:t>
                          </m:r>
                        </m:num>
                        <m:den>
                          <m: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</a:rPr>
                        <m:t>𝛁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𝐁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𝐉</m:t>
                      </m:r>
                    </m:oMath>
                  </m:oMathPara>
                </a14:m>
                <a:endParaRPr lang="en-DE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𝐁</m:t>
                          </m:r>
                        </m:num>
                        <m:den>
                          <m: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</a:rPr>
                        <m:t>𝛁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𝐄</m:t>
                      </m:r>
                    </m:oMath>
                  </m:oMathPara>
                </a14:m>
                <a:endParaRPr lang="en-DE" sz="1400" b="1" dirty="0" err="1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BA3AC89-5114-BFEF-9144-9DDE8C19FB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6209" y="4996862"/>
                <a:ext cx="1528922" cy="91166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133FE6A-8F96-FABA-9E1D-B622A9789960}"/>
                  </a:ext>
                </a:extLst>
              </p:cNvPr>
              <p:cNvSpPr txBox="1"/>
              <p:nvPr/>
            </p:nvSpPr>
            <p:spPr>
              <a:xfrm>
                <a:off x="10183530" y="2906915"/>
                <a:ext cx="1567160" cy="8181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DE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𝐱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</a:rPr>
                        <m:t>𝐯</m:t>
                      </m:r>
                    </m:oMath>
                  </m:oMathPara>
                </a14:m>
                <a:endParaRPr lang="en-DE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DE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dγ</m:t>
                          </m:r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𝐯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den>
                      </m:f>
                      <m:d>
                        <m:d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𝐄</m:t>
                          </m:r>
                          <m: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𝐯</m:t>
                          </m:r>
                          <m: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𝐁</m:t>
                          </m:r>
                        </m:e>
                      </m:d>
                    </m:oMath>
                  </m:oMathPara>
                </a14:m>
                <a:endParaRPr lang="en-DE" sz="1400" dirty="0" err="1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133FE6A-8F96-FABA-9E1D-B622A97899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3530" y="2906915"/>
                <a:ext cx="1567160" cy="818173"/>
              </a:xfrm>
              <a:prstGeom prst="rect">
                <a:avLst/>
              </a:prstGeom>
              <a:blipFill>
                <a:blip r:embed="rId14"/>
                <a:stretch>
                  <a:fillRect l="-4839" t="-1515" b="-606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669170EF-1515-BED0-F195-95A2D85B7C7C}"/>
              </a:ext>
            </a:extLst>
          </p:cNvPr>
          <p:cNvGrpSpPr/>
          <p:nvPr/>
        </p:nvGrpSpPr>
        <p:grpSpPr>
          <a:xfrm>
            <a:off x="1699435" y="1461855"/>
            <a:ext cx="3956538" cy="2144911"/>
            <a:chOff x="1419091" y="1267758"/>
            <a:chExt cx="3285874" cy="178133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9EB0FC1-56DD-98E1-A8D4-893F7927CF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9849"/>
            <a:stretch/>
          </p:blipFill>
          <p:spPr>
            <a:xfrm>
              <a:off x="1419091" y="1267758"/>
              <a:ext cx="3285874" cy="139924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BC6477F-2570-99B8-A993-1DC19841EA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822"/>
            <a:stretch/>
          </p:blipFill>
          <p:spPr>
            <a:xfrm>
              <a:off x="1419091" y="2669590"/>
              <a:ext cx="3285874" cy="379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3930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Avenir Book" panose="02000503020000020003" pitchFamily="2" charset="0"/>
              </a:rPr>
              <a:t>plasma acceleration: 1 problem, 2 solutions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15A5386-727A-F7F1-07DB-02B056B53377}"/>
              </a:ext>
            </a:extLst>
          </p:cNvPr>
          <p:cNvGrpSpPr/>
          <p:nvPr/>
        </p:nvGrpSpPr>
        <p:grpSpPr>
          <a:xfrm>
            <a:off x="228601" y="3020493"/>
            <a:ext cx="5867400" cy="2755617"/>
            <a:chOff x="228601" y="3020493"/>
            <a:chExt cx="5867400" cy="275561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BD7F87B7-EEF1-96E1-A851-CDAAB65A4B92}"/>
                    </a:ext>
                  </a:extLst>
                </p:cNvPr>
                <p:cNvSpPr txBox="1"/>
                <p:nvPr/>
              </p:nvSpPr>
              <p:spPr>
                <a:xfrm>
                  <a:off x="228601" y="3020493"/>
                  <a:ext cx="5867400" cy="153843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indent="-285750">
                    <a:buFont typeface="Wingdings" pitchFamily="2" charset="2"/>
                    <a:buChar char="Ø"/>
                  </a:pPr>
                  <a:r>
                    <a:rPr lang="en-GB" sz="1600" b="1" dirty="0">
                      <a:latin typeface="Avenir Book" panose="02000503020000020003" pitchFamily="2" charset="0"/>
                    </a:rPr>
                    <a:t>Solution 1: Boosted frame </a:t>
                  </a:r>
                  <a:r>
                    <a:rPr lang="en-DE" sz="1600" dirty="0">
                      <a:solidFill>
                        <a:schemeClr val="tx2"/>
                      </a:solidFill>
                      <a:latin typeface="Avenir Book" panose="02000503020000020003" pitchFamily="2" charset="0"/>
                    </a:rPr>
                    <a:t>J.-L. Vay </a:t>
                  </a:r>
                  <a:r>
                    <a:rPr lang="en-GB" sz="1600" dirty="0">
                      <a:solidFill>
                        <a:schemeClr val="tx2"/>
                      </a:solidFill>
                      <a:latin typeface="Avenir Book" panose="02000503020000020003" pitchFamily="2" charset="0"/>
                    </a:rPr>
                    <a:t>PRL </a:t>
                  </a:r>
                  <a:r>
                    <a:rPr lang="en-GB" sz="1600" b="1" dirty="0">
                      <a:solidFill>
                        <a:schemeClr val="tx2"/>
                      </a:solidFill>
                      <a:latin typeface="Avenir Book" panose="02000503020000020003" pitchFamily="2" charset="0"/>
                    </a:rPr>
                    <a:t>98, </a:t>
                  </a:r>
                  <a:r>
                    <a:rPr lang="en-GB" sz="1600" dirty="0">
                      <a:solidFill>
                        <a:schemeClr val="tx2"/>
                      </a:solidFill>
                      <a:latin typeface="Avenir Book" panose="02000503020000020003" pitchFamily="2" charset="0"/>
                    </a:rPr>
                    <a:t>130405 (2007)</a:t>
                  </a:r>
                  <a:endParaRPr lang="en-GB" sz="1600" b="1" dirty="0">
                    <a:solidFill>
                      <a:schemeClr val="tx2"/>
                    </a:solidFill>
                    <a:latin typeface="Avenir Book" panose="02000503020000020003" pitchFamily="2" charset="0"/>
                  </a:endParaRP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GB" sz="1200" dirty="0">
                      <a:solidFill>
                        <a:schemeClr val="tx2"/>
                      </a:solidFill>
                      <a:latin typeface="Avenir Book" panose="02000503020000020003" pitchFamily="2" charset="0"/>
                    </a:rPr>
                    <a:t>R. C. Davidson, Phys. Rev. Lett. 81, 991 (1998)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GB" sz="1600" dirty="0">
                      <a:latin typeface="Avenir Book" panose="02000503020000020003" pitchFamily="2" charset="0"/>
                    </a:rPr>
                    <a:t>Lorentz transform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𝑠𝑡𝑒𝑝𝑠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lit/>
                        </m:rP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2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𝑏𝑜𝑜𝑠𝑡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a14:m>
                  <a:endParaRPr lang="en-GB" sz="1600" dirty="0">
                    <a:latin typeface="Avenir Book" panose="02000503020000020003" pitchFamily="2" charset="0"/>
                  </a:endParaRP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GB" sz="1600" dirty="0">
                      <a:latin typeface="Avenir Book" panose="02000503020000020003" pitchFamily="2" charset="0"/>
                    </a:rPr>
                    <a:t>Subject to numerical Cherenkov instability (NCI)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>
                      <a:latin typeface="Avenir Book" panose="02000503020000020003" pitchFamily="2" charset="0"/>
                    </a:rPr>
                    <a:t>Mitigation methods exist [</a:t>
                  </a:r>
                  <a:r>
                    <a:rPr lang="en-US" sz="1200" dirty="0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R. </a:t>
                  </a:r>
                  <a:r>
                    <a:rPr lang="en-US" sz="1200" dirty="0" err="1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Lehe</a:t>
                  </a:r>
                  <a:r>
                    <a:rPr lang="en-US" sz="1200" dirty="0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 et al.</a:t>
                  </a:r>
                  <a:r>
                    <a:rPr lang="en-US" sz="1200" dirty="0">
                      <a:latin typeface="Avenir Book" panose="02000503020000020003" pitchFamily="2" charset="0"/>
                    </a:rPr>
                    <a:t>, </a:t>
                  </a:r>
                  <a:r>
                    <a:rPr lang="en-US" sz="1200" dirty="0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PRE 94 (2016), M. </a:t>
                  </a:r>
                  <a:r>
                    <a:rPr lang="en-US" sz="1200" dirty="0" err="1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Kirchen</a:t>
                  </a:r>
                  <a:r>
                    <a:rPr lang="en-US" sz="1200" dirty="0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 et al.</a:t>
                  </a:r>
                  <a:r>
                    <a:rPr lang="en-US" sz="1200" dirty="0">
                      <a:latin typeface="Avenir Book" panose="02000503020000020003" pitchFamily="2" charset="0"/>
                    </a:rPr>
                    <a:t>,</a:t>
                  </a:r>
                  <a:r>
                    <a:rPr lang="en-US" sz="1200" dirty="0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 Phys. Plasmas 23 (2016)</a:t>
                  </a:r>
                  <a:r>
                    <a:rPr lang="en-US" sz="1200" dirty="0">
                      <a:latin typeface="Avenir Book" panose="02000503020000020003" pitchFamily="2" charset="0"/>
                    </a:rPr>
                    <a:t>,</a:t>
                  </a:r>
                  <a:r>
                    <a:rPr lang="en-US" sz="1200" dirty="0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 </a:t>
                  </a:r>
                  <a:r>
                    <a:rPr lang="en-GB" sz="1200" dirty="0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A. </a:t>
                  </a:r>
                  <a:r>
                    <a:rPr lang="en-GB" sz="1200" dirty="0" err="1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Pukhov</a:t>
                  </a:r>
                  <a:r>
                    <a:rPr lang="en-GB" sz="1200" dirty="0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 </a:t>
                  </a:r>
                  <a:r>
                    <a:rPr lang="en-GB" sz="1200" i="1" dirty="0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JCP</a:t>
                  </a:r>
                  <a:r>
                    <a:rPr lang="en-GB" sz="1200" dirty="0">
                      <a:solidFill>
                        <a:schemeClr val="bg2"/>
                      </a:solidFill>
                      <a:latin typeface="Avenir Book" panose="02000503020000020003" pitchFamily="2" charset="0"/>
                    </a:rPr>
                    <a:t> 418 (2020)</a:t>
                  </a:r>
                  <a:r>
                    <a:rPr lang="en-GB" sz="1600" dirty="0">
                      <a:latin typeface="Avenir Book" panose="02000503020000020003" pitchFamily="2" charset="0"/>
                    </a:rPr>
                    <a:t>]</a:t>
                  </a:r>
                </a:p>
              </p:txBody>
            </p:sp>
          </mc:Choice>
          <mc:Fallback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BD7F87B7-EEF1-96E1-A851-CDAAB65A4B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601" y="3020493"/>
                  <a:ext cx="5867400" cy="1538434"/>
                </a:xfrm>
                <a:prstGeom prst="rect">
                  <a:avLst/>
                </a:prstGeom>
                <a:blipFill>
                  <a:blip r:embed="rId2"/>
                  <a:stretch>
                    <a:fillRect l="-648" t="-813" b="-4065"/>
                  </a:stretch>
                </a:blipFill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A6E531E-AA46-8B03-A014-3EFA85EAFBED}"/>
                </a:ext>
              </a:extLst>
            </p:cNvPr>
            <p:cNvGrpSpPr/>
            <p:nvPr/>
          </p:nvGrpSpPr>
          <p:grpSpPr>
            <a:xfrm>
              <a:off x="683982" y="5003602"/>
              <a:ext cx="4629906" cy="772508"/>
              <a:chOff x="22989829" y="22290786"/>
              <a:chExt cx="8670461" cy="1446680"/>
            </a:xfrm>
          </p:grpSpPr>
          <p:pic>
            <p:nvPicPr>
              <p:cNvPr id="29" name="Picture 28" descr="Screen Shot 2016-03-19 at 3.27.28 PM.png">
                <a:extLst>
                  <a:ext uri="{FF2B5EF4-FFF2-40B4-BE49-F238E27FC236}">
                    <a16:creationId xmlns:a16="http://schemas.microsoft.com/office/drawing/2014/main" id="{F221B419-692C-F8C0-7B1F-8634A3A5ACA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989829" y="22290786"/>
                <a:ext cx="3653094" cy="1446680"/>
              </a:xfrm>
              <a:prstGeom prst="rect">
                <a:avLst/>
              </a:prstGeom>
            </p:spPr>
          </p:pic>
          <p:pic>
            <p:nvPicPr>
              <p:cNvPr id="30" name="Picture 29" descr="Screen Shot 2016-03-19 at 3.27.28 PM.png">
                <a:extLst>
                  <a:ext uri="{FF2B5EF4-FFF2-40B4-BE49-F238E27FC236}">
                    <a16:creationId xmlns:a16="http://schemas.microsoft.com/office/drawing/2014/main" id="{7304054B-01AE-CD91-A367-A98C518FB7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8780500" y="22290786"/>
                <a:ext cx="2879790" cy="1446680"/>
              </a:xfrm>
              <a:prstGeom prst="rect">
                <a:avLst/>
              </a:prstGeom>
            </p:spPr>
          </p:pic>
          <p:sp>
            <p:nvSpPr>
              <p:cNvPr id="31" name="Line 7">
                <a:extLst>
                  <a:ext uri="{FF2B5EF4-FFF2-40B4-BE49-F238E27FC236}">
                    <a16:creationId xmlns:a16="http://schemas.microsoft.com/office/drawing/2014/main" id="{4A83CDF6-CE96-2ABF-BB48-5F2B8261D4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15760" y="23155478"/>
                <a:ext cx="1756910" cy="0"/>
              </a:xfrm>
              <a:prstGeom prst="line">
                <a:avLst/>
              </a:prstGeom>
              <a:noFill/>
              <a:ln w="47625" cap="flat" cmpd="sng">
                <a:solidFill>
                  <a:srgbClr val="4349AA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76200" algn="ctr" rotWithShape="0">
                  <a:srgbClr val="000000">
                    <a:alpha val="79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lIns="50580" tIns="50580" rIns="50580" bIns="50580" anchor="ctr"/>
              <a:lstStyle/>
              <a:p>
                <a:pPr defTabSz="455194">
                  <a:defRPr/>
                </a:pPr>
                <a:endParaRPr lang="en-US" sz="1195">
                  <a:solidFill>
                    <a:srgbClr val="000000"/>
                  </a:solidFill>
                  <a:latin typeface="Avenir Book" panose="02000503020000020003" pitchFamily="2" charset="0"/>
                  <a:ea typeface="ＭＳ Ｐゴシック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70FC0C3-4F8A-FCBF-3FBC-C2AF62C5C159}"/>
                  </a:ext>
                </a:extLst>
              </p:cNvPr>
              <p:cNvSpPr txBox="1"/>
              <p:nvPr/>
            </p:nvSpPr>
            <p:spPr>
              <a:xfrm>
                <a:off x="26898524" y="22353072"/>
                <a:ext cx="1310957" cy="690901"/>
              </a:xfrm>
              <a:prstGeom prst="rect">
                <a:avLst/>
              </a:prstGeom>
              <a:noFill/>
            </p:spPr>
            <p:txBody>
              <a:bodyPr wrap="none" lIns="91044" tIns="45522" rIns="91044" bIns="45522" rtlCol="0">
                <a:spAutoFit/>
              </a:bodyPr>
              <a:lstStyle/>
              <a:p>
                <a:pPr algn="ctr" defTabSz="455194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dirty="0">
                    <a:solidFill>
                      <a:srgbClr val="1F497D"/>
                    </a:solidFill>
                    <a:latin typeface="Avenir Book" panose="02000503020000020003" pitchFamily="2" charset="0"/>
                  </a:rPr>
                  <a:t>Lorentz</a:t>
                </a:r>
              </a:p>
              <a:p>
                <a:pPr algn="ctr" defTabSz="455194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dirty="0">
                    <a:solidFill>
                      <a:srgbClr val="1F497D"/>
                    </a:solidFill>
                    <a:latin typeface="Avenir Book" panose="02000503020000020003" pitchFamily="2" charset="0"/>
                  </a:rPr>
                  <a:t>Transform</a:t>
                </a:r>
              </a:p>
            </p:txBody>
          </p:sp>
        </p:grp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F6C01E-26CA-E97C-3FB5-0040F51E5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58BBE4C-357B-8995-C0D7-0825C0003DAF}"/>
              </a:ext>
            </a:extLst>
          </p:cNvPr>
          <p:cNvGrpSpPr/>
          <p:nvPr/>
        </p:nvGrpSpPr>
        <p:grpSpPr>
          <a:xfrm>
            <a:off x="1905000" y="914400"/>
            <a:ext cx="7924800" cy="1182019"/>
            <a:chOff x="762000" y="914400"/>
            <a:chExt cx="7924800" cy="1182019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DD36B0F-FE17-F681-1605-3AA8359AB14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2000" y="1549316"/>
              <a:ext cx="79248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oval" w="med" len="med"/>
              <a:tailEnd type="oval"/>
            </a:ln>
            <a:effectLst/>
          </p:spPr>
        </p:cxn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EF97C05-C8F1-7775-D459-24112660C5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93" b="16375"/>
            <a:stretch/>
          </p:blipFill>
          <p:spPr>
            <a:xfrm>
              <a:off x="1566984" y="1000800"/>
              <a:ext cx="752232" cy="109561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4DB8B27-7A6E-EF5E-1C30-F6C48765F1DF}"/>
                </a:ext>
              </a:extLst>
            </p:cNvPr>
            <p:cNvSpPr txBox="1"/>
            <p:nvPr/>
          </p:nvSpPr>
          <p:spPr>
            <a:xfrm>
              <a:off x="762000" y="1143000"/>
              <a:ext cx="792480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venir Book" panose="02000503020000020003" pitchFamily="2" charset="0"/>
                  <a:cs typeface="Calibri"/>
                </a:rPr>
                <a:t>Plasma accelerator: 1 m (1e8x)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4A39C49-6853-BC44-91FE-8AFC0A2A58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19641" y="1447800"/>
              <a:ext cx="18908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74CFA8B-2BE1-3334-5982-F64F5E150AC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38000" y="1449236"/>
              <a:ext cx="1908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B17AC19-5E01-D15D-9C62-E6AF38E787E3}"/>
                </a:ext>
              </a:extLst>
            </p:cNvPr>
            <p:cNvSpPr txBox="1"/>
            <p:nvPr/>
          </p:nvSpPr>
          <p:spPr>
            <a:xfrm>
              <a:off x="990600" y="914400"/>
              <a:ext cx="274319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venir Book" panose="02000503020000020003" pitchFamily="2" charset="0"/>
                  <a:cs typeface="Calibri"/>
                </a:rPr>
                <a:t>Sharp features &lt; 10 nm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1A50B18-F187-25AD-E0BB-CDBAD95FF13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00033" y="1600200"/>
              <a:ext cx="23836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AFAAE47-7451-B07C-03B0-8A45F405929B}"/>
                    </a:ext>
                  </a:extLst>
                </p:cNvPr>
                <p:cNvSpPr txBox="1"/>
                <p:nvPr/>
              </p:nvSpPr>
              <p:spPr>
                <a:xfrm>
                  <a:off x="2301069" y="1584066"/>
                  <a:ext cx="617285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≃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oMath>
                    </m:oMathPara>
                  </a14:m>
                  <a:endParaRPr lang="en-DE" sz="1600" dirty="0" err="1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AFAAE47-7451-B07C-03B0-8A45F40592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1069" y="1584066"/>
                  <a:ext cx="617285" cy="246221"/>
                </a:xfrm>
                <a:prstGeom prst="rect">
                  <a:avLst/>
                </a:prstGeom>
                <a:blipFill>
                  <a:blip r:embed="rId8"/>
                  <a:stretch>
                    <a:fillRect l="-4082" r="-4082" b="-20000"/>
                  </a:stretch>
                </a:blipFill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E634CE-CF44-C9EA-B7CE-CA14053DB2E5}"/>
                  </a:ext>
                </a:extLst>
              </p:cNvPr>
              <p:cNvSpPr txBox="1"/>
              <p:nvPr/>
            </p:nvSpPr>
            <p:spPr>
              <a:xfrm>
                <a:off x="0" y="2328446"/>
                <a:ext cx="12192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DE" sz="1600" b="1" u="sng" dirty="0">
                    <a:solidFill>
                      <a:schemeClr val="accent2"/>
                    </a:solidFill>
                    <a:latin typeface="Avenir Book" panose="02000503020000020003" pitchFamily="2" charset="0"/>
                  </a:rPr>
                  <a:t>Problem: in PIC the CFL condition limits the time step to </a:t>
                </a:r>
                <a14:m>
                  <m:oMath xmlns:m="http://schemas.openxmlformats.org/officeDocument/2006/math">
                    <m:r>
                      <a:rPr lang="en-DE" sz="1600" b="1" i="1" u="sng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600" b="1" i="1" u="sng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n-US" sz="1600" b="1" i="1" u="sng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1600" b="1" i="1" u="sng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</m:t>
                    </m:r>
                    <m:r>
                      <a:rPr lang="en-US" sz="1600" b="1" i="1" u="sng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600" b="1" i="1" u="sng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</m:oMath>
                </a14:m>
                <a:endParaRPr lang="en-DE" sz="1600" b="1" u="sng" dirty="0">
                  <a:solidFill>
                    <a:schemeClr val="accent2"/>
                  </a:solidFill>
                  <a:latin typeface="Avenir Book" panose="02000503020000020003" pitchFamily="2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E634CE-CF44-C9EA-B7CE-CA14053DB2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28446"/>
                <a:ext cx="12192000" cy="338554"/>
              </a:xfrm>
              <a:prstGeom prst="rect">
                <a:avLst/>
              </a:prstGeom>
              <a:blipFill>
                <a:blip r:embed="rId9"/>
                <a:stretch>
                  <a:fillRect t="-3571" b="-2142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26F234A9-E27B-53AA-7F0F-7CB6E2F90D46}"/>
              </a:ext>
            </a:extLst>
          </p:cNvPr>
          <p:cNvGrpSpPr/>
          <p:nvPr/>
        </p:nvGrpSpPr>
        <p:grpSpPr>
          <a:xfrm>
            <a:off x="6553200" y="3039639"/>
            <a:ext cx="5458958" cy="3368422"/>
            <a:chOff x="6885442" y="3039639"/>
            <a:chExt cx="5458958" cy="33684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BEEBC850-4982-145A-B538-C66DC82986E3}"/>
                    </a:ext>
                  </a:extLst>
                </p:cNvPr>
                <p:cNvSpPr txBox="1"/>
                <p:nvPr/>
              </p:nvSpPr>
              <p:spPr>
                <a:xfrm>
                  <a:off x="6885442" y="3039639"/>
                  <a:ext cx="5458958" cy="132343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indent="-285750">
                    <a:buFont typeface="Wingdings" pitchFamily="2" charset="2"/>
                    <a:buChar char="Ø"/>
                  </a:pPr>
                  <a:r>
                    <a:rPr lang="en-GB" sz="1600" b="1" dirty="0">
                      <a:latin typeface="Avenir Book" panose="02000503020000020003" pitchFamily="2" charset="0"/>
                    </a:rPr>
                    <a:t>Solution 2: quasistatic PIC </a:t>
                  </a:r>
                </a:p>
                <a:p>
                  <a:pPr lvl="1"/>
                  <a:r>
                    <a:rPr lang="en-GB" sz="1600" dirty="0">
                      <a:solidFill>
                        <a:schemeClr val="tx2"/>
                      </a:solidFill>
                      <a:latin typeface="Avenir Book" panose="02000503020000020003" pitchFamily="2" charset="0"/>
                    </a:rPr>
                    <a:t>P. Mora and T. M. </a:t>
                  </a:r>
                  <a:r>
                    <a:rPr lang="en-GB" sz="1600" dirty="0" err="1">
                      <a:solidFill>
                        <a:schemeClr val="tx2"/>
                      </a:solidFill>
                      <a:latin typeface="Avenir Book" panose="02000503020000020003" pitchFamily="2" charset="0"/>
                    </a:rPr>
                    <a:t>Antonsen</a:t>
                  </a:r>
                  <a:r>
                    <a:rPr lang="en-GB" sz="1600" dirty="0">
                      <a:solidFill>
                        <a:schemeClr val="tx2"/>
                      </a:solidFill>
                      <a:latin typeface="Avenir Book" panose="02000503020000020003" pitchFamily="2" charset="0"/>
                    </a:rPr>
                    <a:t> Phys. Plasmas (1997)</a:t>
                  </a:r>
                  <a:endParaRPr lang="en-GB" sz="1600" b="1" dirty="0">
                    <a:solidFill>
                      <a:schemeClr val="tx2"/>
                    </a:solidFill>
                    <a:latin typeface="Avenir Book" panose="02000503020000020003" pitchFamily="2" charset="0"/>
                  </a:endParaRP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>
                      <a:latin typeface="Avenir Book" panose="02000503020000020003" pitchFamily="2" charset="0"/>
                    </a:rPr>
                    <a:t>Reduced model, Beam &amp; wake: </a:t>
                  </a:r>
                  <a14:m>
                    <m:oMath xmlns:m="http://schemas.openxmlformats.org/officeDocument/2006/math">
                      <m:r>
                        <a:rPr lang="en-US" sz="1600" b="1" i="1">
                          <a:latin typeface="Cambria Math" panose="02040503050406030204" pitchFamily="18" charset="0"/>
                        </a:rPr>
                        <m:t>𝒗</m:t>
                      </m:r>
                      <m:r>
                        <a:rPr lang="en-US" sz="16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</m:oMath>
                  </a14:m>
                  <a:endParaRPr lang="en-US" sz="1600" b="1" dirty="0">
                    <a:latin typeface="Avenir Book" panose="02000503020000020003" pitchFamily="2" charset="0"/>
                    <a:ea typeface="Cambria Math" panose="02040503050406030204" pitchFamily="18" charset="0"/>
                  </a:endParaRP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GB" sz="1600" dirty="0">
                      <a:latin typeface="Avenir Book" panose="02000503020000020003" pitchFamily="2" charset="0"/>
                    </a:rPr>
                    <a:t>Plasma and beam treated differently No CFL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GB" sz="1600" dirty="0">
                      <a:latin typeface="Avenir Book" panose="02000503020000020003" pitchFamily="2" charset="0"/>
                    </a:rPr>
                    <a:t>Faster but cannot capture all physics</a:t>
                  </a: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BEEBC850-4982-145A-B538-C66DC82986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85442" y="3039639"/>
                  <a:ext cx="5458958" cy="1323439"/>
                </a:xfrm>
                <a:prstGeom prst="rect">
                  <a:avLst/>
                </a:prstGeom>
                <a:blipFill>
                  <a:blip r:embed="rId10"/>
                  <a:stretch>
                    <a:fillRect l="-465" t="-952" b="-4762"/>
                  </a:stretch>
                </a:blipFill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99A8031-1306-6FA4-0401-13D7E9688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7600" y="4522610"/>
              <a:ext cx="3032544" cy="1885451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8B2B355-AF76-3AD2-FF64-C4AAEF0A9802}"/>
              </a:ext>
            </a:extLst>
          </p:cNvPr>
          <p:cNvGrpSpPr/>
          <p:nvPr/>
        </p:nvGrpSpPr>
        <p:grpSpPr>
          <a:xfrm>
            <a:off x="0" y="0"/>
            <a:ext cx="12192000" cy="6858001"/>
            <a:chOff x="0" y="-1"/>
            <a:chExt cx="12192000" cy="68580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536EDC6-50CC-EE1B-58AB-0259F08AEAEE}"/>
                </a:ext>
              </a:extLst>
            </p:cNvPr>
            <p:cNvSpPr/>
            <p:nvPr/>
          </p:nvSpPr>
          <p:spPr>
            <a:xfrm>
              <a:off x="0" y="-1"/>
              <a:ext cx="12192000" cy="685800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600" dirty="0" err="1">
                <a:solidFill>
                  <a:schemeClr val="tx1"/>
                </a:solidFill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2B47757-8011-B73F-3721-E2F3E3337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9984" y="817626"/>
              <a:ext cx="6644838" cy="51922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196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ftr" idx="9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venir Book" panose="02000503020000020003" pitchFamily="2" charset="0"/>
              </a:rPr>
              <a:t>Maxence Thévenet - HALHF workshop - Oslo, 04.04.2024</a:t>
            </a:r>
            <a:endParaRPr lang="en-US" sz="1000" b="0" strike="noStrike" spc="-1">
              <a:latin typeface="Avenir Book" panose="02000503020000020003" pitchFamily="2" charset="0"/>
            </a:endParaRPr>
          </a:p>
        </p:txBody>
      </p:sp>
      <p:sp>
        <p:nvSpPr>
          <p:cNvPr id="162" name="PlaceHolder 34"/>
          <p:cNvSpPr txBox="1"/>
          <p:nvPr/>
        </p:nvSpPr>
        <p:spPr>
          <a:xfrm>
            <a:off x="407880" y="350280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00" strike="noStrike" spc="-1" dirty="0">
                <a:latin typeface="Avenir Book" panose="02000503020000020003" pitchFamily="2" charset="0"/>
              </a:rPr>
              <a:t>Open-source tools allow for modeling collider-relevant beams</a:t>
            </a:r>
            <a:endParaRPr lang="de-DE" sz="3000" strike="noStrike" spc="-1" dirty="0">
              <a:latin typeface="Avenir Book" panose="02000503020000020003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A2884C-E56A-1E30-2EE4-1DE465CA9B2F}"/>
              </a:ext>
            </a:extLst>
          </p:cNvPr>
          <p:cNvSpPr/>
          <p:nvPr/>
        </p:nvSpPr>
        <p:spPr>
          <a:xfrm>
            <a:off x="6363872" y="1084087"/>
            <a:ext cx="5153194" cy="5353443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18F330-04A7-5C11-D175-C9574EC80CDC}"/>
              </a:ext>
            </a:extLst>
          </p:cNvPr>
          <p:cNvGrpSpPr/>
          <p:nvPr/>
        </p:nvGrpSpPr>
        <p:grpSpPr>
          <a:xfrm>
            <a:off x="6363873" y="1206682"/>
            <a:ext cx="4989944" cy="1292487"/>
            <a:chOff x="2439750" y="-226075"/>
            <a:chExt cx="4989944" cy="129248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D61BAEF-2D8E-BAE9-4EE9-3CA41EB7EAE2}"/>
                </a:ext>
              </a:extLst>
            </p:cNvPr>
            <p:cNvSpPr txBox="1"/>
            <p:nvPr/>
          </p:nvSpPr>
          <p:spPr>
            <a:xfrm>
              <a:off x="2480228" y="247983"/>
              <a:ext cx="4949466" cy="8184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en-US" sz="1400" dirty="0">
                  <a:latin typeface="Avenir Book" panose="02000503020000020003" pitchFamily="2" charset="0"/>
                </a:rPr>
                <a:t>GPU-capable multi-physics 3D quasistatic particle-in-cell code (laser-driven or beam-driven)</a:t>
              </a:r>
            </a:p>
            <a:p>
              <a:pPr marL="285750" indent="-285750">
                <a:lnSpc>
                  <a:spcPct val="150000"/>
                </a:lnSpc>
                <a:buFont typeface="Wingdings" pitchFamily="2" charset="2"/>
                <a:buChar char="Ø"/>
              </a:pPr>
              <a:r>
                <a:rPr lang="en-US" sz="1400" dirty="0">
                  <a:latin typeface="Avenir Book" panose="02000503020000020003" pitchFamily="2" charset="0"/>
                </a:rPr>
                <a:t>Collaboration 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5D206-AC02-3CCC-FDE1-D8D9ABCCE8AF}"/>
                </a:ext>
              </a:extLst>
            </p:cNvPr>
            <p:cNvSpPr txBox="1"/>
            <p:nvPr/>
          </p:nvSpPr>
          <p:spPr>
            <a:xfrm>
              <a:off x="2439750" y="-226075"/>
              <a:ext cx="46326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DE" sz="2800" b="1" dirty="0">
                  <a:latin typeface="Avenir Book" panose="02000503020000020003" pitchFamily="2" charset="0"/>
                  <a:cs typeface="Courier New" panose="02070309020205020404" pitchFamily="49" charset="0"/>
                </a:rPr>
                <a:t>HiPACE++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8FED79E-E5D8-F24D-30C6-D67092388809}"/>
              </a:ext>
            </a:extLst>
          </p:cNvPr>
          <p:cNvSpPr txBox="1"/>
          <p:nvPr/>
        </p:nvSpPr>
        <p:spPr>
          <a:xfrm>
            <a:off x="6474290" y="5754469"/>
            <a:ext cx="4466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S. </a:t>
            </a:r>
            <a:r>
              <a:rPr lang="en-GB" sz="1200" b="0" i="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Diederichs</a:t>
            </a:r>
            <a:r>
              <a:rPr lang="en-GB" sz="1200" b="0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 et al., </a:t>
            </a:r>
            <a:r>
              <a:rPr lang="en-GB" sz="1200" b="0" i="1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Comput</a:t>
            </a:r>
            <a:r>
              <a:rPr lang="en-GB" sz="1200" b="0" i="1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. Phys. Comm.</a:t>
            </a:r>
            <a:r>
              <a:rPr lang="en-GB" sz="1200" b="0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venir Book" panose="02000503020000020003" pitchFamily="2" charset="0"/>
              </a:rPr>
              <a:t> 278: 108421 (2022)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https://agenda.infn.it/event/35577/contributions/208606</a:t>
            </a:r>
            <a:endParaRPr lang="en-GB" sz="1200" dirty="0">
              <a:solidFill>
                <a:schemeClr val="bg1">
                  <a:lumMod val="50000"/>
                </a:schemeClr>
              </a:solidFill>
              <a:latin typeface="Avenir Book" panose="02000503020000020003" pitchFamily="2" charset="0"/>
              <a:cs typeface="Courier New" panose="02070309020205020404" pitchFamily="49" charset="0"/>
            </a:endParaRPr>
          </a:p>
          <a:p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Courier New" panose="02070309020205020404" pitchFamily="49" charset="0"/>
              </a:rPr>
              <a:t>https://</a:t>
            </a:r>
            <a:r>
              <a:rPr lang="en-GB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Courier New" panose="02070309020205020404" pitchFamily="49" charset="0"/>
              </a:rPr>
              <a:t>github.com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Courier New" panose="02070309020205020404" pitchFamily="49" charset="0"/>
              </a:rPr>
              <a:t>/Hi-PACE/</a:t>
            </a:r>
            <a:r>
              <a:rPr lang="en-GB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Courier New" panose="02070309020205020404" pitchFamily="49" charset="0"/>
              </a:rPr>
              <a:t>hipace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  <a:latin typeface="Avenir Book" panose="02000503020000020003" pitchFamily="2" charset="0"/>
              <a:cs typeface="Courier New" panose="02070309020205020404" pitchFamily="49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6976E31-BEA7-9459-5ABE-9EE252C0B6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681" y="2650998"/>
            <a:ext cx="2764536" cy="20734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F2AE847-8B10-5574-7903-470376E079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681" y="2650998"/>
            <a:ext cx="2764536" cy="20734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BCBF281-9220-ACB8-1412-AAA1FF0D5B0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681" y="2650998"/>
            <a:ext cx="2764536" cy="207340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CFBBDE7-8FA4-1A8E-ACD6-C54DF46B2991}"/>
              </a:ext>
            </a:extLst>
          </p:cNvPr>
          <p:cNvSpPr txBox="1"/>
          <p:nvPr/>
        </p:nvSpPr>
        <p:spPr>
          <a:xfrm>
            <a:off x="6363871" y="4760893"/>
            <a:ext cx="515319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>
                <a:latin typeface="Avenir Book" panose="02000503020000020003" pitchFamily="2" charset="0"/>
              </a:rPr>
              <a:t>Fully converged (nm-scale resolution with mesh refinement) 3D simulations of a 20 GeV stage starting at 175 GeV for a 135 nm emittance beam w/ ion motion takes 30 min on 16 GPU-equipped nodes (Frontier has 9400) </a:t>
            </a:r>
            <a:r>
              <a:rPr lang="en-US" sz="1300" i="1" dirty="0">
                <a:latin typeface="Avenir Book" panose="02000503020000020003" pitchFamily="2" charset="0"/>
                <a:sym typeface="Wingdings" pitchFamily="2" charset="2"/>
              </a:rPr>
              <a:t> small allocation allows thousands</a:t>
            </a:r>
            <a:endParaRPr lang="en-US" sz="1300" i="1" dirty="0">
              <a:latin typeface="Avenir Book" panose="02000503020000020003" pitchFamily="2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385D03B-9609-FF5B-CD06-ADACFF1DA9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58217" y="2214432"/>
            <a:ext cx="1367137" cy="223968"/>
          </a:xfrm>
          <a:prstGeom prst="rect">
            <a:avLst/>
          </a:prstGeom>
        </p:spPr>
      </p:pic>
      <p:pic>
        <p:nvPicPr>
          <p:cNvPr id="21" name="Grafik 8">
            <a:extLst>
              <a:ext uri="{FF2B5EF4-FFF2-40B4-BE49-F238E27FC236}">
                <a16:creationId xmlns:a16="http://schemas.microsoft.com/office/drawing/2014/main" id="{9D7E1872-B333-A9A6-3739-E8CE6BAAE57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299" y="2133600"/>
            <a:ext cx="420860" cy="42109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8037B2B-D6C9-AA37-0C0D-991D7206F37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1295" y="5986339"/>
            <a:ext cx="896606" cy="400696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1970C00-26AC-709B-5C50-B40F5FBBC7D2}"/>
              </a:ext>
            </a:extLst>
          </p:cNvPr>
          <p:cNvSpPr/>
          <p:nvPr/>
        </p:nvSpPr>
        <p:spPr>
          <a:xfrm>
            <a:off x="783088" y="1084086"/>
            <a:ext cx="5153194" cy="5353443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887DB94-E755-784D-FD6B-78FCA00E37F3}"/>
              </a:ext>
            </a:extLst>
          </p:cNvPr>
          <p:cNvGrpSpPr/>
          <p:nvPr/>
        </p:nvGrpSpPr>
        <p:grpSpPr>
          <a:xfrm>
            <a:off x="880853" y="1179554"/>
            <a:ext cx="5014950" cy="3038809"/>
            <a:chOff x="6050265" y="1271241"/>
            <a:chExt cx="5014950" cy="303880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748919A-9418-DE7B-56EB-43A9FCACFF33}"/>
                </a:ext>
              </a:extLst>
            </p:cNvPr>
            <p:cNvGrpSpPr/>
            <p:nvPr/>
          </p:nvGrpSpPr>
          <p:grpSpPr>
            <a:xfrm>
              <a:off x="6050265" y="1271241"/>
              <a:ext cx="5014950" cy="1020201"/>
              <a:chOff x="5527169" y="986235"/>
              <a:chExt cx="5014950" cy="1020201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297F88E7-793D-7A51-1A5F-6A5D038659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11777" y="986235"/>
                <a:ext cx="1489462" cy="465457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30C5DB2-802B-8D6B-A027-9B68EB6007C6}"/>
                  </a:ext>
                </a:extLst>
              </p:cNvPr>
              <p:cNvSpPr txBox="1"/>
              <p:nvPr/>
            </p:nvSpPr>
            <p:spPr>
              <a:xfrm>
                <a:off x="5527169" y="1483216"/>
                <a:ext cx="501495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400" dirty="0">
                    <a:latin typeface="Avenir Book" panose="02000503020000020003" pitchFamily="2" charset="0"/>
                  </a:rPr>
                  <a:t>2D (axisymmetric) quasistatic code for laser/beam-driven plasma acceleration, incl. ion motion</a:t>
                </a:r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7C6B55E-7B17-EFA4-4F95-F5D7525426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749" y="2489901"/>
              <a:ext cx="4859006" cy="1820149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49AB4DE6-D59D-CA1A-6EDC-15FCA2C0F936}"/>
              </a:ext>
            </a:extLst>
          </p:cNvPr>
          <p:cNvSpPr txBox="1"/>
          <p:nvPr/>
        </p:nvSpPr>
        <p:spPr>
          <a:xfrm>
            <a:off x="880853" y="4464411"/>
            <a:ext cx="50554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Avenir Book" panose="02000503020000020003" pitchFamily="2" charset="0"/>
                <a:cs typeface="Angsana New" panose="020B0502040204020203" pitchFamily="18" charset="-34"/>
              </a:rPr>
              <a:t>1 plasma stage takes seconds-to-minutes on a laptop, suitable for design studies. 20 stages + optimization to 150 GeV in &lt; 1 hour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0D54698-3225-D6DE-28AA-B1A4F1F1E8DA}"/>
              </a:ext>
            </a:extLst>
          </p:cNvPr>
          <p:cNvSpPr txBox="1"/>
          <p:nvPr/>
        </p:nvSpPr>
        <p:spPr>
          <a:xfrm>
            <a:off x="783089" y="5776670"/>
            <a:ext cx="5153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A.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Ferran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Pousa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 et al., J. Phys.: Conf. Ser. (2019)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A.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Ferran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Pousa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, et al. Proc. IPAC23, 1533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https://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github.com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/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AngelFP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/Wake-T</a:t>
            </a:r>
            <a:endParaRPr lang="en-DE" sz="1200" dirty="0" err="1">
              <a:solidFill>
                <a:schemeClr val="bg1">
                  <a:lumMod val="50000"/>
                </a:schemeClr>
              </a:solidFill>
              <a:latin typeface="Avenir Book" panose="02000503020000020003" pitchFamily="2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A4FA3A8D-4159-23E3-4052-94432FD1780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737" y="5992109"/>
            <a:ext cx="896606" cy="4006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38319A80-734F-6680-30DC-BA412452D588}"/>
              </a:ext>
            </a:extLst>
          </p:cNvPr>
          <p:cNvGrpSpPr/>
          <p:nvPr/>
        </p:nvGrpSpPr>
        <p:grpSpPr>
          <a:xfrm>
            <a:off x="7391400" y="2401036"/>
            <a:ext cx="4678553" cy="3542564"/>
            <a:chOff x="3498685" y="304800"/>
            <a:chExt cx="5311167" cy="4021573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3EF6F84-55ED-FBF7-A81C-800CD4F99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399" y="304800"/>
              <a:ext cx="5228453" cy="1837357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1DC15AE-F738-F719-55EE-FE0DE5DAD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8685" y="1710173"/>
              <a:ext cx="5308600" cy="2616200"/>
            </a:xfrm>
            <a:prstGeom prst="rect">
              <a:avLst/>
            </a:prstGeom>
          </p:spPr>
        </p:pic>
      </p:grpSp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C6B76BFC-E58F-8B00-3E4B-B24913512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>
                <a:latin typeface="Avenir Book" panose="02000503020000020003" pitchFamily="2" charset="0"/>
              </a:rPr>
              <a:t>Maxence Thévenet - HALHF workshop - Oslo, 04.04.2024</a:t>
            </a:r>
            <a:endParaRPr lang="en-US" noProof="0" dirty="0">
              <a:latin typeface="Avenir Book" panose="02000503020000020003" pitchFamily="2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1C85465-85B4-27F4-F801-50A7601716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4038601"/>
            <a:ext cx="7148991" cy="252815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B95CC39-4CBA-B568-A313-6A7BAF1DEE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4038601"/>
            <a:ext cx="7148991" cy="252815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9F0FD14-2BED-1FA9-E5B7-6CB7304B90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038600"/>
            <a:ext cx="7148995" cy="252815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53237CA-60F8-35C0-B8A0-F5002BD48C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700946"/>
            <a:ext cx="4368800" cy="32766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E76341D-DC09-582A-352B-94B2795C11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700946"/>
            <a:ext cx="4368800" cy="32766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1A3D910-D219-73DC-E301-5BF616EC7C4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700946"/>
            <a:ext cx="4368800" cy="3276600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0A721C47-79EB-70FF-EC70-4826784102E0}"/>
              </a:ext>
            </a:extLst>
          </p:cNvPr>
          <p:cNvSpPr txBox="1"/>
          <p:nvPr/>
        </p:nvSpPr>
        <p:spPr>
          <a:xfrm>
            <a:off x="7391401" y="5892225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600" dirty="0">
                <a:latin typeface="Avenir Book" panose="02000503020000020003" pitchFamily="2" charset="0"/>
              </a:rPr>
              <a:t>F</a:t>
            </a:r>
            <a:r>
              <a:rPr lang="en-DE" sz="1600" dirty="0">
                <a:latin typeface="Avenir Book" panose="02000503020000020003" pitchFamily="2" charset="0"/>
              </a:rPr>
              <a:t>ine everywhere = Coarse + MR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DE" sz="1600" dirty="0">
                <a:latin typeface="Avenir Book" panose="02000503020000020003" pitchFamily="2" charset="0"/>
              </a:rPr>
              <a:t>MR allows for convergence at modest cost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479212" cy="451098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Avenir Book" panose="02000503020000020003" pitchFamily="2" charset="0"/>
              </a:rPr>
              <a:t>Mesh refinement allows for convergence of challenging simulations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A08FC39C-0EB1-72B5-8CDD-933998D8D2D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859187"/>
            <a:ext cx="6781800" cy="15792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40F67E-017F-51D6-BCBE-0974BE8C703C}"/>
                  </a:ext>
                </a:extLst>
              </p:cNvPr>
              <p:cNvSpPr txBox="1"/>
              <p:nvPr/>
            </p:nvSpPr>
            <p:spPr>
              <a:xfrm>
                <a:off x="246034" y="4019546"/>
                <a:ext cx="7131558" cy="245745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b="1" u="sng" dirty="0">
                    <a:latin typeface="Avenir Book" panose="02000503020000020003" pitchFamily="2" charset="0"/>
                  </a:rPr>
                  <a:t>Driver</a:t>
                </a:r>
                <a:endParaRPr lang="en-GB" sz="1600" dirty="0">
                  <a:latin typeface="Avenir Book" panose="02000503020000020003" pitchFamily="2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=2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nC</m:t>
                    </m:r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=10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=20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=1%</m:t>
                    </m:r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L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=53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, matched</a:t>
                </a:r>
              </a:p>
              <a:p>
                <a:pPr lvl="1"/>
                <a:endParaRPr lang="en-GB" sz="1600" dirty="0">
                  <a:latin typeface="Avenir Book" panose="02000503020000020003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b="1" u="sng" dirty="0">
                    <a:latin typeface="Avenir Book" panose="02000503020000020003" pitchFamily="2" charset="0"/>
                  </a:rPr>
                  <a:t>Witness</a:t>
                </a:r>
                <a:r>
                  <a:rPr lang="en-GB" sz="1600" dirty="0">
                    <a:latin typeface="Avenir Book" panose="02000503020000020003" pitchFamily="2" charset="0"/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160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=833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m:rPr>
                        <m:sty m:val="p"/>
                      </m:rPr>
                      <a:rPr lang="en-US" sz="16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GB" sz="1600" dirty="0">
                    <a:solidFill>
                      <a:srgbClr val="FF0000"/>
                    </a:solidFill>
                    <a:latin typeface="Avenir Book" panose="02000503020000020003" pitchFamily="2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160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16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135</m:t>
                    </m:r>
                    <m:r>
                      <a:rPr lang="en-US" sz="16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m:rPr>
                        <m:sty m:val="p"/>
                      </m:rPr>
                      <a:rPr lang="en-US" sz="16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sz="1600" dirty="0">
                    <a:solidFill>
                      <a:srgbClr val="FF0000"/>
                    </a:solidFill>
                    <a:latin typeface="Avenir Book" panose="02000503020000020003" pitchFamily="2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  <m:r>
                      <a:rPr lang="en-US" sz="16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175</m:t>
                    </m:r>
                    <m:r>
                      <a:rPr lang="en-US" sz="16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  <m: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35%</m:t>
                    </m:r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</a:rPr>
                      <m:t>L</m:t>
                    </m:r>
                    <m:r>
                      <a:rPr lang="en-US" sz="1600" i="0">
                        <a:latin typeface="Cambria Math" panose="02040503050406030204" pitchFamily="18" charset="0"/>
                      </a:rPr>
                      <m:t>=64 </m:t>
                    </m:r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 beam-loaded (SALAME), matched</a:t>
                </a:r>
              </a:p>
              <a:p>
                <a:pPr lvl="1"/>
                <a:endParaRPr lang="en-GB" sz="1600" dirty="0">
                  <a:latin typeface="Avenir Book" panose="02000503020000020003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b="1" u="sng" dirty="0">
                    <a:latin typeface="Avenir Book" panose="02000503020000020003" pitchFamily="2" charset="0"/>
                  </a:rPr>
                  <a:t>Plasma</a:t>
                </a:r>
                <a:r>
                  <a:rPr lang="en-GB" sz="1600" dirty="0">
                    <a:latin typeface="Avenir Book" panose="02000503020000020003" pitchFamily="2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≃100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GB" sz="1600" dirty="0">
                    <a:latin typeface="Avenir Book" panose="02000503020000020003" pitchFamily="2" charset="0"/>
                  </a:rPr>
                  <a:t>, ion spike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≃10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endParaRPr lang="en-DE" sz="1600" dirty="0" err="1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40F67E-017F-51D6-BCBE-0974BE8C70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034" y="4019546"/>
                <a:ext cx="7131558" cy="2457454"/>
              </a:xfrm>
              <a:prstGeom prst="rect">
                <a:avLst/>
              </a:prstGeom>
              <a:blipFill>
                <a:blip r:embed="rId11"/>
                <a:stretch>
                  <a:fillRect l="-177" t="-508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898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-76199" y="1"/>
            <a:ext cx="12268200" cy="3458498"/>
          </a:xfrm>
        </p:spPr>
      </p:pic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94DA27E1-8CEE-D03A-E1CE-4F32B7342753}"/>
              </a:ext>
            </a:extLst>
          </p:cNvPr>
          <p:cNvSpPr txBox="1">
            <a:spLocks/>
          </p:cNvSpPr>
          <p:nvPr/>
        </p:nvSpPr>
        <p:spPr>
          <a:xfrm>
            <a:off x="5715000" y="4419600"/>
            <a:ext cx="6172200" cy="1371600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00000"/>
              </a:lnSpc>
              <a:buFont typeface="+mj-lt"/>
              <a:buAutoNum type="romanUcPeriod"/>
            </a:pPr>
            <a:r>
              <a:rPr lang="en-US" sz="2000" dirty="0">
                <a:solidFill>
                  <a:schemeClr val="bg2"/>
                </a:solidFill>
                <a:latin typeface="Avenir" panose="02000503020000020003" pitchFamily="2" charset="0"/>
              </a:rPr>
              <a:t>Simulation tools for HALHF</a:t>
            </a:r>
          </a:p>
          <a:p>
            <a:pPr marL="457200" indent="-457200">
              <a:lnSpc>
                <a:spcPct val="100000"/>
              </a:lnSpc>
              <a:buFont typeface="+mj-lt"/>
              <a:buAutoNum type="romanUcPeriod"/>
            </a:pPr>
            <a:endParaRPr lang="en-US" sz="2000" dirty="0">
              <a:latin typeface="Avenir" panose="02000503020000020003" pitchFamily="2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romanUcPeriod"/>
            </a:pPr>
            <a:r>
              <a:rPr lang="en-US" sz="2000" dirty="0">
                <a:latin typeface="Avenir" panose="02000503020000020003" pitchFamily="2" charset="0"/>
              </a:rPr>
              <a:t>Flat beams in plasma accelerators</a:t>
            </a:r>
          </a:p>
        </p:txBody>
      </p:sp>
    </p:spTree>
    <p:extLst>
      <p:ext uri="{BB962C8B-B14F-4D97-AF65-F5344CB8AC3E}">
        <p14:creationId xmlns:p14="http://schemas.microsoft.com/office/powerpoint/2010/main" val="2949042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E758418-537A-9324-97B1-0ECD03AF3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Maxence Thévenet - HALHF workshop - Oslo, 04.04.2024</a:t>
            </a:r>
            <a:endParaRPr lang="en-US" noProof="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E2D4FE0-3B90-98B9-EB2B-32E1F0528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Avenir Book" panose="02000503020000020003" pitchFamily="2" charset="0"/>
              </a:rPr>
              <a:t>Flat beams are preferred at the interaction point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8D6C21B-EA7A-0CEF-D8F9-2C8E7800B87D}"/>
                  </a:ext>
                </a:extLst>
              </p:cNvPr>
              <p:cNvSpPr txBox="1"/>
              <p:nvPr/>
            </p:nvSpPr>
            <p:spPr>
              <a:xfrm>
                <a:off x="502079" y="2907919"/>
                <a:ext cx="10238436" cy="2111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err="1">
                    <a:latin typeface="Avenir Book" panose="02000503020000020003" pitchFamily="2" charset="0"/>
                  </a:rPr>
                  <a:t>Beamstrahlung</a:t>
                </a:r>
                <a:r>
                  <a:rPr lang="de-DE" dirty="0">
                    <a:latin typeface="Avenir Book" panose="02000503020000020003" pitchFamily="2" charset="0"/>
                  </a:rPr>
                  <a:t> scales with</a:t>
                </a:r>
                <a:r>
                  <a:rPr lang="de-DE" baseline="30000" dirty="0">
                    <a:latin typeface="Avenir Book" panose="02000503020000020003" pitchFamily="2" charset="0"/>
                  </a:rPr>
                  <a:t>1</a:t>
                </a:r>
                <a:r>
                  <a:rPr lang="de-DE" dirty="0">
                    <a:latin typeface="Avenir Book" panose="02000503020000020003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∼1/(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dirty="0">
                    <a:latin typeface="Avenir Book" panose="02000503020000020003" pitchFamily="2" charset="0"/>
                  </a:rPr>
                  <a:t> </a:t>
                </a:r>
                <a:br>
                  <a:rPr lang="de-DE" dirty="0">
                    <a:latin typeface="Avenir Book" panose="02000503020000020003" pitchFamily="2" charset="0"/>
                  </a:rPr>
                </a:br>
                <a:br>
                  <a:rPr lang="de-DE" dirty="0">
                    <a:latin typeface="Avenir Book" panose="02000503020000020003" pitchFamily="2" charset="0"/>
                  </a:rPr>
                </a:br>
                <a:r>
                  <a:rPr lang="de-DE" dirty="0">
                    <a:latin typeface="Avenir Book" panose="02000503020000020003" pitchFamily="2" charset="0"/>
                  </a:rPr>
                  <a:t>Luminosity scales with</a:t>
                </a:r>
                <a:r>
                  <a:rPr lang="de-DE" baseline="30000" dirty="0">
                    <a:latin typeface="Avenir Book" panose="02000503020000020003" pitchFamily="2" charset="0"/>
                  </a:rPr>
                  <a:t>2</a:t>
                </a:r>
                <a:r>
                  <a:rPr lang="de-DE" dirty="0">
                    <a:latin typeface="Avenir Book" panose="02000503020000020003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∼1/(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dirty="0">
                    <a:latin typeface="Avenir Book" panose="02000503020000020003" pitchFamily="2" charset="0"/>
                  </a:rPr>
                  <a:t> or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∼1/</m:t>
                    </m:r>
                    <m:rad>
                      <m:radPr>
                        <m:degHide m:val="on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rad>
                  </m:oMath>
                </a14:m>
                <a:endParaRPr lang="de-DE" dirty="0">
                  <a:latin typeface="Avenir Book" panose="02000503020000020003" pitchFamily="2" charset="0"/>
                </a:endParaRPr>
              </a:p>
              <a:p>
                <a:endParaRPr lang="de-DE" dirty="0">
                  <a:latin typeface="Avenir Book" panose="02000503020000020003" pitchFamily="2" charset="0"/>
                </a:endParaRPr>
              </a:p>
              <a:p>
                <a:endParaRPr lang="de-DE" dirty="0">
                  <a:latin typeface="Avenir Book" panose="02000503020000020003" pitchFamily="2" charset="0"/>
                </a:endParaRPr>
              </a:p>
              <a:p>
                <a:r>
                  <a:rPr lang="de-DE" dirty="0">
                    <a:latin typeface="Avenir Book" panose="02000503020000020003" pitchFamily="2" charset="0"/>
                  </a:rPr>
                  <a:t>Due to asymmetric focusing of quadrupoles, it is easier to focus flat beams at IP</a:t>
                </a:r>
                <a:r>
                  <a:rPr lang="de-DE" baseline="30000" dirty="0">
                    <a:latin typeface="Avenir Book" panose="02000503020000020003" pitchFamily="2" charset="0"/>
                  </a:rPr>
                  <a:t>3</a:t>
                </a:r>
                <a:br>
                  <a:rPr lang="de-DE" dirty="0">
                    <a:latin typeface="Avenir Book" panose="02000503020000020003" pitchFamily="2" charset="0"/>
                  </a:rPr>
                </a:br>
                <a:endParaRPr lang="de-DE" dirty="0">
                  <a:latin typeface="Avenir Book" panose="02000503020000020003" pitchFamily="2" charset="0"/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8D6C21B-EA7A-0CEF-D8F9-2C8E7800B8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079" y="2907919"/>
                <a:ext cx="10238436" cy="2111668"/>
              </a:xfrm>
              <a:prstGeom prst="rect">
                <a:avLst/>
              </a:prstGeom>
              <a:blipFill>
                <a:blip r:embed="rId3"/>
                <a:stretch>
                  <a:fillRect l="-49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38FD57C-0E3A-C15E-3A4F-B7B5DB4CD081}"/>
              </a:ext>
            </a:extLst>
          </p:cNvPr>
          <p:cNvCxnSpPr>
            <a:cxnSpLocks/>
          </p:cNvCxnSpPr>
          <p:nvPr/>
        </p:nvCxnSpPr>
        <p:spPr>
          <a:xfrm>
            <a:off x="5831166" y="3678363"/>
            <a:ext cx="420756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C91AAA-48F7-9017-2DBA-44DB738AF592}"/>
                  </a:ext>
                </a:extLst>
              </p:cNvPr>
              <p:cNvSpPr txBox="1"/>
              <p:nvPr/>
            </p:nvSpPr>
            <p:spPr>
              <a:xfrm>
                <a:off x="6336668" y="3482732"/>
                <a:ext cx="5502008" cy="6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>
                    <a:latin typeface="Avenir Book" panose="02000503020000020003" pitchFamily="2" charset="0"/>
                  </a:rPr>
                  <a:t>Flat beams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dirty="0">
                    <a:latin typeface="Avenir Book" panose="02000503020000020003" pitchFamily="2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dirty="0">
                    <a:latin typeface="Avenir Book" panose="02000503020000020003" pitchFamily="2" charset="0"/>
                  </a:rPr>
                  <a:t>) minimize beamstrahlung while allowing for high luminosity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C91AAA-48F7-9017-2DBA-44DB738AF5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668" y="3482732"/>
                <a:ext cx="5502008" cy="668260"/>
              </a:xfrm>
              <a:prstGeom prst="rect">
                <a:avLst/>
              </a:prstGeom>
              <a:blipFill>
                <a:blip r:embed="rId4"/>
                <a:stretch>
                  <a:fillRect l="-920" t="-1887" b="-1509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E6FCFD87-0279-1760-3507-2978CF70AD7D}"/>
              </a:ext>
            </a:extLst>
          </p:cNvPr>
          <p:cNvSpPr txBox="1"/>
          <p:nvPr/>
        </p:nvSpPr>
        <p:spPr>
          <a:xfrm>
            <a:off x="8803333" y="5731754"/>
            <a:ext cx="32510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[1] Schroeder et al, JINST 2022</a:t>
            </a:r>
            <a:br>
              <a:rPr lang="de-DE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[2] Schulte, RAST 2016</a:t>
            </a:r>
          </a:p>
          <a:p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[3] Raubenheimer, SLAC PUB 1993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74E1CBF-E734-A758-0049-B297CDC48664}"/>
                  </a:ext>
                </a:extLst>
              </p:cNvPr>
              <p:cNvSpPr txBox="1"/>
              <p:nvPr/>
            </p:nvSpPr>
            <p:spPr>
              <a:xfrm>
                <a:off x="4572000" y="1469082"/>
                <a:ext cx="5080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DE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74E1CBF-E734-A758-0049-B297CDC486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469082"/>
                <a:ext cx="50803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BB53B8A-1B92-CE95-80F3-AC95F04E9D9D}"/>
              </a:ext>
            </a:extLst>
          </p:cNvPr>
          <p:cNvCxnSpPr>
            <a:cxnSpLocks/>
          </p:cNvCxnSpPr>
          <p:nvPr/>
        </p:nvCxnSpPr>
        <p:spPr>
          <a:xfrm>
            <a:off x="5181600" y="1653748"/>
            <a:ext cx="42075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A94D352-5168-E397-87A0-67FA64F24B02}"/>
              </a:ext>
            </a:extLst>
          </p:cNvPr>
          <p:cNvCxnSpPr>
            <a:cxnSpLocks/>
          </p:cNvCxnSpPr>
          <p:nvPr/>
        </p:nvCxnSpPr>
        <p:spPr>
          <a:xfrm flipH="1">
            <a:off x="6172200" y="1653748"/>
            <a:ext cx="42075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491B438-176B-CA17-C079-DDA7AEBAA4DD}"/>
                  </a:ext>
                </a:extLst>
              </p:cNvPr>
              <p:cNvSpPr txBox="1"/>
              <p:nvPr/>
            </p:nvSpPr>
            <p:spPr>
              <a:xfrm>
                <a:off x="6654763" y="1469082"/>
                <a:ext cx="5080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DE" dirty="0"/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491B438-176B-CA17-C079-DDA7AEBAA4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4763" y="1469082"/>
                <a:ext cx="50803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5-point Star 34">
            <a:extLst>
              <a:ext uri="{FF2B5EF4-FFF2-40B4-BE49-F238E27FC236}">
                <a16:creationId xmlns:a16="http://schemas.microsoft.com/office/drawing/2014/main" id="{B8221E96-9503-E048-8171-893EFA9B3AC1}"/>
              </a:ext>
            </a:extLst>
          </p:cNvPr>
          <p:cNvSpPr/>
          <p:nvPr/>
        </p:nvSpPr>
        <p:spPr>
          <a:xfrm>
            <a:off x="5674478" y="1431205"/>
            <a:ext cx="401131" cy="401131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669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ftr" idx="8"/>
          </p:nvPr>
        </p:nvSpPr>
        <p:spPr>
          <a:xfrm>
            <a:off x="791640" y="6580800"/>
            <a:ext cx="9948240" cy="18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rgbClr val="000000"/>
                </a:solidFill>
                <a:latin typeface="Avenir Book" panose="02000503020000020003" pitchFamily="2" charset="0"/>
              </a:rPr>
              <a:t>Maxence Thévenet - HALHF workshop - Oslo, 04.04.2024</a:t>
            </a:r>
            <a:endParaRPr lang="en-US" sz="1000" b="0" strike="noStrike" spc="-1">
              <a:latin typeface="Avenir Book" panose="02000503020000020003" pitchFamily="2" charset="0"/>
            </a:endParaRPr>
          </a:p>
        </p:txBody>
      </p:sp>
      <p:sp>
        <p:nvSpPr>
          <p:cNvPr id="158" name="PlaceHolder 30"/>
          <p:cNvSpPr txBox="1"/>
          <p:nvPr/>
        </p:nvSpPr>
        <p:spPr>
          <a:xfrm>
            <a:off x="407880" y="349920"/>
            <a:ext cx="11375280" cy="4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00" spc="-1" dirty="0">
                <a:latin typeface="Avenir Book" panose="02000503020000020003" pitchFamily="2" charset="0"/>
              </a:rPr>
              <a:t>Acceleration of flat beams in plasma accelerators largely unknown</a:t>
            </a:r>
            <a:endParaRPr lang="de-DE" sz="3000" strike="noStrike" spc="-1" dirty="0">
              <a:latin typeface="Avenir Book" panose="02000503020000020003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F6600E-B919-D407-139F-E426FE16F49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6000"/>
          </a:blip>
          <a:stretch>
            <a:fillRect/>
          </a:stretch>
        </p:blipFill>
        <p:spPr>
          <a:xfrm>
            <a:off x="337268" y="1888178"/>
            <a:ext cx="5912074" cy="28260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989876-49D9-A480-D401-3CEDEC3879F6}"/>
              </a:ext>
            </a:extLst>
          </p:cNvPr>
          <p:cNvSpPr txBox="1"/>
          <p:nvPr/>
        </p:nvSpPr>
        <p:spPr>
          <a:xfrm>
            <a:off x="2364713" y="2795502"/>
            <a:ext cx="326430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Avenir Book" panose="02000503020000020003" pitchFamily="2" charset="0"/>
              </a:rPr>
              <a:t>Acceleration of flat beams not mentioned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208C43-9526-2B27-2479-8FDB9EE3618B}"/>
              </a:ext>
            </a:extLst>
          </p:cNvPr>
          <p:cNvSpPr txBox="1"/>
          <p:nvPr/>
        </p:nvSpPr>
        <p:spPr>
          <a:xfrm>
            <a:off x="2359800" y="2790582"/>
            <a:ext cx="3264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  <a:latin typeface="Avenir Book" panose="02000503020000020003" pitchFamily="2" charset="0"/>
              </a:rPr>
              <a:t>Acceleration of flat beams not mentioned</a:t>
            </a:r>
          </a:p>
        </p:txBody>
      </p:sp>
      <p:pic>
        <p:nvPicPr>
          <p:cNvPr id="8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D36BA305-0914-F915-E34D-7941C357C7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6638821" y="1883528"/>
            <a:ext cx="1974237" cy="2798981"/>
          </a:xfrm>
          <a:prstGeom prst="rect">
            <a:avLst/>
          </a:prstGeom>
          <a:ln w="0">
            <a:noFill/>
          </a:ln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id="{ADC2A66F-21E0-1A47-4179-0277DE69E90E}"/>
              </a:ext>
            </a:extLst>
          </p:cNvPr>
          <p:cNvSpPr/>
          <p:nvPr/>
        </p:nvSpPr>
        <p:spPr>
          <a:xfrm>
            <a:off x="457200" y="1317811"/>
            <a:ext cx="4293653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DE" b="0" strike="noStrike" spc="-1" dirty="0">
                <a:solidFill>
                  <a:srgbClr val="000000"/>
                </a:solidFill>
                <a:latin typeface="Avenir Book" panose="02000503020000020003" pitchFamily="2" charset="0"/>
              </a:rPr>
              <a:t>Key R&amp;D challenges according to ESPP</a:t>
            </a:r>
            <a:endParaRPr lang="en-US" b="0" strike="noStrike" spc="-1" dirty="0">
              <a:latin typeface="Avenir Book" panose="02000503020000020003" pitchFamily="2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104124</TotalTime>
  <Words>2537</Words>
  <Application>Microsoft Macintosh PowerPoint</Application>
  <PresentationFormat>Widescreen</PresentationFormat>
  <Paragraphs>347</Paragraphs>
  <Slides>27</Slides>
  <Notes>20</Notes>
  <HiddenSlides>3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Avenir</vt:lpstr>
      <vt:lpstr>Avenir Black</vt:lpstr>
      <vt:lpstr>Avenir Book</vt:lpstr>
      <vt:lpstr>Calibri</vt:lpstr>
      <vt:lpstr>Cambria Math</vt:lpstr>
      <vt:lpstr>Times New Roman</vt:lpstr>
      <vt:lpstr>Wingdings</vt:lpstr>
      <vt:lpstr>DESY</vt:lpstr>
      <vt:lpstr>Resonant emittance mixing of flat beams in plasma accelerators S. Diederichs, C. Benedetti, A. Ferran Pousa, A. Sinn, J. Osterhoff, C. B. Schroeder, and M. Thévenet</vt:lpstr>
      <vt:lpstr>PowerPoint Presentation</vt:lpstr>
      <vt:lpstr>Particle-in-cell is used to simulate plasma acceleration</vt:lpstr>
      <vt:lpstr>plasma acceleration: 1 problem, 2 solutions</vt:lpstr>
      <vt:lpstr>PowerPoint Presentation</vt:lpstr>
      <vt:lpstr>Mesh refinement allows for convergence of challenging simulations</vt:lpstr>
      <vt:lpstr>PowerPoint Presentation</vt:lpstr>
      <vt:lpstr>Flat beams are preferred at the interaction point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</vt:lpstr>
      <vt:lpstr>PowerPoint Presentation</vt:lpstr>
      <vt:lpstr>Wake-T – Axisymmetric and quasistatic for quick simulations</vt:lpstr>
      <vt:lpstr>HiPACE++ – 3D Quasistatic PIC method on GPU</vt:lpstr>
      <vt:lpstr>Quasistatic PIC enables mesh refinement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 and simulation roadmap</dc:title>
  <dc:creator>Microsoft Office User</dc:creator>
  <cp:lastModifiedBy>Microsoft Office User</cp:lastModifiedBy>
  <cp:revision>1966</cp:revision>
  <cp:lastPrinted>2020-10-26T08:54:05Z</cp:lastPrinted>
  <dcterms:created xsi:type="dcterms:W3CDTF">2020-08-07T11:09:38Z</dcterms:created>
  <dcterms:modified xsi:type="dcterms:W3CDTF">2024-04-04T05:11:56Z</dcterms:modified>
</cp:coreProperties>
</file>