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84" r:id="rId3"/>
    <p:sldId id="285" r:id="rId4"/>
    <p:sldId id="291" r:id="rId5"/>
    <p:sldId id="293" r:id="rId6"/>
    <p:sldId id="28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74" autoAdjust="0"/>
    <p:restoredTop sz="94762"/>
  </p:normalViewPr>
  <p:slideViewPr>
    <p:cSldViewPr snapToGrid="0" snapToObjects="1">
      <p:cViewPr varScale="1">
        <p:scale>
          <a:sx n="121" d="100"/>
          <a:sy n="121" d="100"/>
        </p:scale>
        <p:origin x="134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C1767-5F92-414C-969A-FE5360E05481}" type="datetimeFigureOut">
              <a:rPr lang="en-US" smtClean="0"/>
              <a:t>4/4/24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829D5A-DB5C-5B4D-AEDE-3A2F8A420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50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E9F50-21F5-8B41-B1FC-AF6422195452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6B216-4122-7F43-876C-7CA22D4F1A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36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B6B216-4122-7F43-876C-7CA22D4F1A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20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829D5A-DB5C-5B4D-AEDE-3A2F8A4202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48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3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03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85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85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813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65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034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28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91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4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7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41753-3758-7B48-B465-EBCB636906CF}" type="datetimeFigureOut">
              <a:rPr lang="en-US" smtClean="0"/>
              <a:t>4/4/24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A8C79-4D93-F04B-935E-82B6A202A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89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697" y="1101945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en-US" sz="3200" b="1" dirty="0">
                <a:solidFill>
                  <a:prstClr val="black"/>
                </a:solidFill>
                <a:latin typeface="Helvetica"/>
              </a:rPr>
              <a:t>Welcome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2296359"/>
            <a:ext cx="8619066" cy="467691"/>
          </a:xfrm>
        </p:spPr>
        <p:txBody>
          <a:bodyPr>
            <a:noAutofit/>
          </a:bodyPr>
          <a:lstStyle/>
          <a:p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Prof. Erik Adli, Section Leader High Energy Physics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Department of Physics, University of Oslo, Norway</a:t>
            </a:r>
          </a:p>
          <a:p>
            <a:endParaRPr lang="en-US" sz="2400" b="1" dirty="0">
              <a:solidFill>
                <a:schemeClr val="tx1"/>
              </a:solidFill>
            </a:endParaRPr>
          </a:p>
          <a:p>
            <a:r>
              <a:rPr lang="en-US" sz="2400" dirty="0"/>
              <a:t>HALHF Workshop 2024</a:t>
            </a:r>
          </a:p>
          <a:p>
            <a:r>
              <a:rPr lang="en-US" sz="2400" dirty="0"/>
              <a:t>April 4-5, 2024</a:t>
            </a:r>
            <a:endParaRPr lang="en-US" sz="2400" b="1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2552" y="665505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EF32CB-9D31-4332-39E7-321357969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6" y="5385476"/>
            <a:ext cx="4466312" cy="147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76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059" y="4799485"/>
            <a:ext cx="8744720" cy="19874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3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Department of Physics, University of Oslo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2D83-493F-FB42-BDE4-83E3C1BB8B79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4000" y="1388537"/>
            <a:ext cx="5080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b="1" dirty="0"/>
              <a:t>University of Oslo, Norway</a:t>
            </a:r>
          </a:p>
          <a:p>
            <a:r>
              <a:rPr lang="en-US" dirty="0"/>
              <a:t>Registered students: </a:t>
            </a:r>
            <a:r>
              <a:rPr lang="is-IS" dirty="0"/>
              <a:t>27 227		</a:t>
            </a:r>
          </a:p>
          <a:p>
            <a:r>
              <a:rPr lang="en-US" dirty="0"/>
              <a:t>PhD students: 3018	</a:t>
            </a:r>
          </a:p>
          <a:p>
            <a:r>
              <a:rPr lang="en-US" dirty="0"/>
              <a:t>Scientific employees: 3 426	</a:t>
            </a:r>
          </a:p>
          <a:p>
            <a:r>
              <a:rPr lang="hr-HR" dirty="0"/>
              <a:t>Yearly budget: ca. 800 MEUR</a:t>
            </a:r>
          </a:p>
          <a:p>
            <a:r>
              <a:rPr lang="hr-HR" dirty="0"/>
              <a:t>Shanghai ranking: 58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3999" y="3440688"/>
            <a:ext cx="56049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Faculty of Mathematics </a:t>
            </a:r>
          </a:p>
          <a:p>
            <a:r>
              <a:rPr lang="en-US" b="1" dirty="0"/>
              <a:t>and Natural Sciences</a:t>
            </a:r>
          </a:p>
          <a:p>
            <a:r>
              <a:rPr lang="en-US" dirty="0"/>
              <a:t>Registered students: 5500</a:t>
            </a:r>
            <a:r>
              <a:rPr lang="is-IS" dirty="0"/>
              <a:t>		</a:t>
            </a:r>
          </a:p>
          <a:p>
            <a:r>
              <a:rPr lang="en-US" dirty="0"/>
              <a:t>PhD students: 700</a:t>
            </a:r>
          </a:p>
          <a:p>
            <a:r>
              <a:rPr lang="en-US" dirty="0"/>
              <a:t>Scientific employees: 1 300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504" y="1625600"/>
            <a:ext cx="1358795" cy="13587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57471" y="2936793"/>
            <a:ext cx="1194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1811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45089" y="3437470"/>
            <a:ext cx="56049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Department of Physics</a:t>
            </a:r>
          </a:p>
          <a:p>
            <a:r>
              <a:rPr lang="en-US" dirty="0"/>
              <a:t>Registered students: 520</a:t>
            </a:r>
            <a:r>
              <a:rPr lang="is-IS" dirty="0"/>
              <a:t>		</a:t>
            </a:r>
          </a:p>
          <a:p>
            <a:r>
              <a:rPr lang="en-US" dirty="0"/>
              <a:t>PhD students: 104</a:t>
            </a:r>
          </a:p>
          <a:p>
            <a:r>
              <a:rPr lang="en-US" dirty="0"/>
              <a:t>Scientific employees: </a:t>
            </a:r>
            <a:r>
              <a:rPr lang="is-IS" dirty="0"/>
              <a:t>157 (50 permanent)</a:t>
            </a:r>
            <a:r>
              <a:rPr lang="en-US" dirty="0"/>
              <a:t>	</a:t>
            </a:r>
          </a:p>
          <a:p>
            <a:r>
              <a:rPr lang="hr-HR" dirty="0"/>
              <a:t>Yearly budget: ca. 20 MEUR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2975" y="1332973"/>
            <a:ext cx="4200526" cy="2100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30814" y="4982135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(numbers from 2016)</a:t>
            </a:r>
          </a:p>
        </p:txBody>
      </p:sp>
      <p:sp>
        <p:nvSpPr>
          <p:cNvPr id="11" name="Left Arrow 10"/>
          <p:cNvSpPr/>
          <p:nvPr/>
        </p:nvSpPr>
        <p:spPr>
          <a:xfrm>
            <a:off x="3386667" y="4064000"/>
            <a:ext cx="508000" cy="33866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1459955" y="3119860"/>
            <a:ext cx="274622" cy="33776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17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6CD17C7-5DD7-4D64-8710-17FA8BF88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120" y="595495"/>
            <a:ext cx="4853880" cy="3347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0"/>
            <a:ext cx="843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Oslo High Energy Physics Section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BEB8-75FA-CD40-B845-43084FEE55B9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F30D7F-1D7E-C0BA-1A05-2434211F3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07886"/>
            <a:ext cx="4258749" cy="2886652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CD6DAAAD-5016-BD30-C003-1DEC40D37F8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0" y="3713194"/>
            <a:ext cx="4699591" cy="3008281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C2B041-87B0-FAAD-E085-07CE63899E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5814" y="-14248"/>
            <a:ext cx="1104105" cy="12194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8EFF6E9-1B60-BBF7-59B7-37042A5255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0962" y="3871336"/>
            <a:ext cx="4223692" cy="292138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6B7634C-3935-281E-ADC1-D4A6254297CB}"/>
              </a:ext>
            </a:extLst>
          </p:cNvPr>
          <p:cNvSpPr/>
          <p:nvPr/>
        </p:nvSpPr>
        <p:spPr>
          <a:xfrm>
            <a:off x="5661498" y="1838528"/>
            <a:ext cx="710119" cy="1429966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O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080B16-314F-86C8-B229-F4741FC308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5096" y="3713194"/>
            <a:ext cx="1806904" cy="44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390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787" y="1413178"/>
            <a:ext cx="4987477" cy="59869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272" y="4542983"/>
            <a:ext cx="4461351" cy="24868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13153" b="3666"/>
          <a:stretch/>
        </p:blipFill>
        <p:spPr>
          <a:xfrm>
            <a:off x="-38272" y="2158971"/>
            <a:ext cx="4466256" cy="27223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" y="988486"/>
            <a:ext cx="9249263" cy="199047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73054" y="1298022"/>
            <a:ext cx="2099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Linear Colliders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3988" y="3498615"/>
            <a:ext cx="3609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European Spallation Source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100" y="6111672"/>
            <a:ext cx="2154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Particle therapy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52019" y="3971094"/>
            <a:ext cx="39360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Plasma wakefield acceleration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A3D929-71AA-8DA1-4DE6-02BC02ACA34D}"/>
              </a:ext>
            </a:extLst>
          </p:cNvPr>
          <p:cNvSpPr txBox="1"/>
          <p:nvPr/>
        </p:nvSpPr>
        <p:spPr>
          <a:xfrm>
            <a:off x="251520" y="0"/>
            <a:ext cx="843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Oslo Particle Accelerator Group</a:t>
            </a:r>
          </a:p>
        </p:txBody>
      </p:sp>
    </p:spTree>
    <p:extLst>
      <p:ext uri="{BB962C8B-B14F-4D97-AF65-F5344CB8AC3E}">
        <p14:creationId xmlns:p14="http://schemas.microsoft.com/office/powerpoint/2010/main" val="994418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787" y="1413178"/>
            <a:ext cx="4987477" cy="59869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8272" y="4542983"/>
            <a:ext cx="4461351" cy="24868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13153" b="3666"/>
          <a:stretch/>
        </p:blipFill>
        <p:spPr>
          <a:xfrm>
            <a:off x="-38272" y="2158971"/>
            <a:ext cx="4466256" cy="27223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" y="988486"/>
            <a:ext cx="9249263" cy="199047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73054" y="1298022"/>
            <a:ext cx="2099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Linear Colliders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3988" y="3498615"/>
            <a:ext cx="3609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European Spallation Source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100" y="6111672"/>
            <a:ext cx="2154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Particle therapy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52019" y="3971094"/>
            <a:ext cx="39360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Plasma wakefield acceleration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A3D929-71AA-8DA1-4DE6-02BC02ACA34D}"/>
              </a:ext>
            </a:extLst>
          </p:cNvPr>
          <p:cNvSpPr txBox="1"/>
          <p:nvPr/>
        </p:nvSpPr>
        <p:spPr>
          <a:xfrm>
            <a:off x="251520" y="0"/>
            <a:ext cx="843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Oslo Particle Accelerator Group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539ECA-D691-5D50-AEFB-088E8E0092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520" y="2990050"/>
            <a:ext cx="4122328" cy="17887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6473B1-C166-BCA4-B729-329BE957F8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14694" y="2990050"/>
            <a:ext cx="2916560" cy="204670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0418879-E476-23CA-9736-9989304D37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78438" y="4567720"/>
            <a:ext cx="3106654" cy="2603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241846-04B8-8924-1789-B4D94A4A066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1280" y="4903346"/>
            <a:ext cx="2772645" cy="171395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2263526-ECB8-7F5E-D1C7-399F25972CB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23721" y="5840330"/>
            <a:ext cx="2032953" cy="117937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A398659-A911-6A7E-3CCE-BDA25C03CA0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83685" y="1086177"/>
            <a:ext cx="2642675" cy="172369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8F380AE-675F-8558-D648-AE8C0406FF1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40211" y="3931420"/>
            <a:ext cx="1163415" cy="900161"/>
          </a:xfrm>
          <a:prstGeom prst="rect">
            <a:avLst/>
          </a:prstGeom>
        </p:spPr>
      </p:pic>
      <p:pic>
        <p:nvPicPr>
          <p:cNvPr id="23" name="Picture 3_0">
            <a:extLst>
              <a:ext uri="{FF2B5EF4-FFF2-40B4-BE49-F238E27FC236}">
                <a16:creationId xmlns:a16="http://schemas.microsoft.com/office/drawing/2014/main" id="{DE65D5B0-B8FC-EBCD-1330-16A690860799}"/>
              </a:ext>
            </a:extLst>
          </p:cNvPr>
          <p:cNvPicPr/>
          <p:nvPr/>
        </p:nvPicPr>
        <p:blipFill>
          <a:blip r:embed="rId14"/>
          <a:stretch/>
        </p:blipFill>
        <p:spPr>
          <a:xfrm>
            <a:off x="4054726" y="1057764"/>
            <a:ext cx="2275885" cy="2034134"/>
          </a:xfrm>
          <a:prstGeom prst="rect">
            <a:avLst/>
          </a:prstGeom>
          <a:ln>
            <a:noFill/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7913E45-E9ED-02A2-F8DB-9BFF72073461}"/>
              </a:ext>
            </a:extLst>
          </p:cNvPr>
          <p:cNvSpPr txBox="1"/>
          <p:nvPr/>
        </p:nvSpPr>
        <p:spPr>
          <a:xfrm>
            <a:off x="3450222" y="2421076"/>
            <a:ext cx="126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>
                <a:solidFill>
                  <a:schemeClr val="bg1"/>
                </a:solidFill>
              </a:rPr>
              <a:t>CLIC/CLEAR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CFBE5F5-6EA6-8617-7F0E-21D3CBF79492}"/>
              </a:ext>
            </a:extLst>
          </p:cNvPr>
          <p:cNvSpPr txBox="1"/>
          <p:nvPr/>
        </p:nvSpPr>
        <p:spPr>
          <a:xfrm>
            <a:off x="5737728" y="6111672"/>
            <a:ext cx="643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>
                <a:solidFill>
                  <a:schemeClr val="bg1"/>
                </a:solidFill>
              </a:rPr>
              <a:t>SLAC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923274-BF08-4403-DFD9-1BBEC8B98039}"/>
              </a:ext>
            </a:extLst>
          </p:cNvPr>
          <p:cNvSpPr txBox="1"/>
          <p:nvPr/>
        </p:nvSpPr>
        <p:spPr>
          <a:xfrm>
            <a:off x="183443" y="5904969"/>
            <a:ext cx="1828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>
                <a:solidFill>
                  <a:schemeClr val="bg1"/>
                </a:solidFill>
              </a:rPr>
              <a:t>OSLO PROTON</a:t>
            </a:r>
          </a:p>
          <a:p>
            <a:r>
              <a:rPr lang="en-NO">
                <a:solidFill>
                  <a:schemeClr val="bg1"/>
                </a:solidFill>
              </a:rPr>
              <a:t>THERAPY CENTRE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8F09E3-6583-64D4-C71A-BEDFA0353319}"/>
              </a:ext>
            </a:extLst>
          </p:cNvPr>
          <p:cNvSpPr txBox="1"/>
          <p:nvPr/>
        </p:nvSpPr>
        <p:spPr>
          <a:xfrm>
            <a:off x="205819" y="3470135"/>
            <a:ext cx="1288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O">
                <a:solidFill>
                  <a:schemeClr val="bg1"/>
                </a:solidFill>
              </a:rPr>
              <a:t>ESS</a:t>
            </a:r>
          </a:p>
          <a:p>
            <a:r>
              <a:rPr lang="en-NO">
                <a:solidFill>
                  <a:schemeClr val="bg1"/>
                </a:solidFill>
              </a:rPr>
              <a:t>PROFMONS</a:t>
            </a:r>
          </a:p>
        </p:txBody>
      </p:sp>
    </p:spTree>
    <p:extLst>
      <p:ext uri="{BB962C8B-B14F-4D97-AF65-F5344CB8AC3E}">
        <p14:creationId xmlns:p14="http://schemas.microsoft.com/office/powerpoint/2010/main" val="517419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8B06B51-05B5-6544-BA9C-64DD37D6C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883" y="3601326"/>
            <a:ext cx="4783016" cy="35410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1D2E7E-3ACF-F64B-BC26-934603B74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1016" y="10577"/>
            <a:ext cx="4572001" cy="3429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E612E6-7E0E-1344-A342-589477BF6E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11016" y="3432492"/>
            <a:ext cx="4572000" cy="3429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33B9E2-2B6F-3A46-BF39-2029C98170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3797" y="-66773"/>
            <a:ext cx="5330203" cy="39987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80B8B3-94BA-12E9-BC3A-BF03DD0DEE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32755" y="3890976"/>
            <a:ext cx="5085097" cy="313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111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2454</TotalTime>
  <Words>176</Words>
  <Application>Microsoft Macintosh PowerPoint</Application>
  <PresentationFormat>On-screen Show (4:3)</PresentationFormat>
  <Paragraphs>49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Helvetica</vt:lpstr>
      <vt:lpstr>Office Theme</vt:lpstr>
      <vt:lpstr>Welcome</vt:lpstr>
      <vt:lpstr>Department of Physics, University of Oslo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 A</dc:creator>
  <cp:lastModifiedBy>Erik Adli</cp:lastModifiedBy>
  <cp:revision>214</cp:revision>
  <dcterms:created xsi:type="dcterms:W3CDTF">2016-11-08T12:07:01Z</dcterms:created>
  <dcterms:modified xsi:type="dcterms:W3CDTF">2024-04-04T07:16:40Z</dcterms:modified>
</cp:coreProperties>
</file>