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4"/>
  </p:sldMasterIdLst>
  <p:notesMasterIdLst>
    <p:notesMasterId r:id="rId19"/>
  </p:notesMasterIdLst>
  <p:handoutMasterIdLst>
    <p:handoutMasterId r:id="rId20"/>
  </p:handoutMasterIdLst>
  <p:sldIdLst>
    <p:sldId id="270" r:id="rId5"/>
    <p:sldId id="515" r:id="rId6"/>
    <p:sldId id="519" r:id="rId7"/>
    <p:sldId id="520" r:id="rId8"/>
    <p:sldId id="521" r:id="rId9"/>
    <p:sldId id="522" r:id="rId10"/>
    <p:sldId id="523" r:id="rId11"/>
    <p:sldId id="524" r:id="rId12"/>
    <p:sldId id="525" r:id="rId13"/>
    <p:sldId id="526" r:id="rId14"/>
    <p:sldId id="527" r:id="rId15"/>
    <p:sldId id="528" r:id="rId16"/>
    <p:sldId id="530" r:id="rId17"/>
    <p:sldId id="529" r:id="rId18"/>
  </p:sldIdLst>
  <p:sldSz cx="12192000" cy="6858000"/>
  <p:notesSz cx="7010400" cy="9296400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64308"/>
    <a:srgbClr val="FFAE1A"/>
    <a:srgbClr val="E7E9DE"/>
    <a:srgbClr val="0F0C8F"/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2" autoAdjust="0"/>
    <p:restoredTop sz="94660"/>
  </p:normalViewPr>
  <p:slideViewPr>
    <p:cSldViewPr snapToObjects="1">
      <p:cViewPr varScale="1">
        <p:scale>
          <a:sx n="54" d="100"/>
          <a:sy n="54" d="100"/>
        </p:scale>
        <p:origin x="4" y="24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3" d="100"/>
          <a:sy n="73" d="100"/>
        </p:scale>
        <p:origin x="2982" y="54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net.nscl.msu.edu\files\user\liddick\My%20Documents\RAINIER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net.nscl.msu.edu\files\user\liddick\My%20Documents\RAINIER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intranet.nscl.msu.edu\files\user\liddick\My%20Documents\RAINIERdata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intranet.nscl.msu.edu\files\user\liddick\My%20Documents\RAINIER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113013998250223"/>
          <c:y val="5.0925925925925923E-2"/>
          <c:w val="0.83671719160104985"/>
          <c:h val="0.80233036444214967"/>
        </c:manualLayout>
      </c:layout>
      <c:scatterChart>
        <c:scatterStyle val="smoothMarker"/>
        <c:varyColors val="0"/>
        <c:ser>
          <c:idx val="0"/>
          <c:order val="0"/>
          <c:tx>
            <c:v>von egidy 09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Sheet8!$D$8:$D$23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Sheet8!$F$8:$F$23</c:f>
              <c:numCache>
                <c:formatCode>General</c:formatCode>
                <c:ptCount val="16"/>
                <c:pt idx="0">
                  <c:v>4.2850830203052949E-2</c:v>
                </c:pt>
                <c:pt idx="1">
                  <c:v>0.11788416749990814</c:v>
                </c:pt>
                <c:pt idx="2">
                  <c:v>0.16521679828153812</c:v>
                </c:pt>
                <c:pt idx="3">
                  <c:v>0.17836399634301953</c:v>
                </c:pt>
                <c:pt idx="4">
                  <c:v>0.16216293885830957</c:v>
                </c:pt>
                <c:pt idx="5">
                  <c:v>0.1285217736618299</c:v>
                </c:pt>
                <c:pt idx="6">
                  <c:v>9.0318619618816098E-2</c:v>
                </c:pt>
                <c:pt idx="7">
                  <c:v>5.6826393948363377E-2</c:v>
                </c:pt>
                <c:pt idx="8">
                  <c:v>3.2203838889759487E-2</c:v>
                </c:pt>
                <c:pt idx="9">
                  <c:v>1.6503923264559898E-2</c:v>
                </c:pt>
                <c:pt idx="10">
                  <c:v>7.6701303741199163E-3</c:v>
                </c:pt>
                <c:pt idx="11">
                  <c:v>3.2391878103445837E-3</c:v>
                </c:pt>
                <c:pt idx="12">
                  <c:v>1.2449391653186731E-3</c:v>
                </c:pt>
                <c:pt idx="13">
                  <c:v>4.3596005514165984E-4</c:v>
                </c:pt>
                <c:pt idx="14">
                  <c:v>1.3922932950641206E-4</c:v>
                </c:pt>
                <c:pt idx="15">
                  <c:v>4.0580669933295594E-5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70C-48BF-B81C-619DF11F61B7}"/>
            </c:ext>
          </c:extLst>
        </c:ser>
        <c:ser>
          <c:idx val="1"/>
          <c:order val="1"/>
          <c:tx>
            <c:v>von egidy 05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Sheet8!$D$8:$D$23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Sheet8!$E$8:$E$23</c:f>
              <c:numCache>
                <c:formatCode>General</c:formatCode>
                <c:ptCount val="16"/>
                <c:pt idx="0">
                  <c:v>5.746080627025351E-2</c:v>
                </c:pt>
                <c:pt idx="1">
                  <c:v>0.15340881967558598</c:v>
                </c:pt>
                <c:pt idx="2">
                  <c:v>0.20249476240338321</c:v>
                </c:pt>
                <c:pt idx="3">
                  <c:v>0.19980847484502384</c:v>
                </c:pt>
                <c:pt idx="4">
                  <c:v>0.16113422961855328</c:v>
                </c:pt>
                <c:pt idx="5">
                  <c:v>0.10993216316917893</c:v>
                </c:pt>
                <c:pt idx="6">
                  <c:v>6.4538607417955862E-2</c:v>
                </c:pt>
                <c:pt idx="7">
                  <c:v>3.2920695696272963E-2</c:v>
                </c:pt>
                <c:pt idx="8">
                  <c:v>1.4678630298809781E-2</c:v>
                </c:pt>
                <c:pt idx="9">
                  <c:v>5.7438942521860015E-3</c:v>
                </c:pt>
                <c:pt idx="10">
                  <c:v>1.9780884702533356E-3</c:v>
                </c:pt>
                <c:pt idx="11">
                  <c:v>6.0073812278283844E-4</c:v>
                </c:pt>
                <c:pt idx="12">
                  <c:v>1.6113343457380358E-4</c:v>
                </c:pt>
                <c:pt idx="13">
                  <c:v>3.8216866598770664E-5</c:v>
                </c:pt>
                <c:pt idx="14">
                  <c:v>8.0221785705514938E-6</c:v>
                </c:pt>
                <c:pt idx="15">
                  <c:v>1.4914764281022573E-6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70C-48BF-B81C-619DF11F61B7}"/>
            </c:ext>
          </c:extLst>
        </c:ser>
        <c:ser>
          <c:idx val="2"/>
          <c:order val="2"/>
          <c:tx>
            <c:v>single particle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Sheet8!$D$8:$D$23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Sheet8!$G$8:$G$23</c:f>
              <c:numCache>
                <c:formatCode>General</c:formatCode>
                <c:ptCount val="16"/>
                <c:pt idx="0">
                  <c:v>2.225601243276366E-2</c:v>
                </c:pt>
                <c:pt idx="1">
                  <c:v>6.3845283089550744E-2</c:v>
                </c:pt>
                <c:pt idx="2">
                  <c:v>9.7296670865885684E-2</c:v>
                </c:pt>
                <c:pt idx="3">
                  <c:v>0.11909859473935008</c:v>
                </c:pt>
                <c:pt idx="4">
                  <c:v>0.12802415988318722</c:v>
                </c:pt>
                <c:pt idx="5">
                  <c:v>0.12509591995659494</c:v>
                </c:pt>
                <c:pt idx="6">
                  <c:v>0.11301993530498455</c:v>
                </c:pt>
                <c:pt idx="7">
                  <c:v>9.5328862315059798E-2</c:v>
                </c:pt>
                <c:pt idx="8">
                  <c:v>7.5520303788770546E-2</c:v>
                </c:pt>
                <c:pt idx="9">
                  <c:v>5.6417036653468831E-2</c:v>
                </c:pt>
                <c:pt idx="10">
                  <c:v>3.9854561435813667E-2</c:v>
                </c:pt>
                <c:pt idx="11">
                  <c:v>2.6677728760048931E-2</c:v>
                </c:pt>
                <c:pt idx="12">
                  <c:v>1.694663630912073E-2</c:v>
                </c:pt>
                <c:pt idx="13">
                  <c:v>1.0227982011732053E-2</c:v>
                </c:pt>
                <c:pt idx="14">
                  <c:v>5.8703917916490796E-3</c:v>
                </c:pt>
                <c:pt idx="15">
                  <c:v>3.2065195190814195E-3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70C-48BF-B81C-619DF11F61B7}"/>
            </c:ext>
          </c:extLst>
        </c:ser>
        <c:ser>
          <c:idx val="3"/>
          <c:order val="3"/>
          <c:tx>
            <c:v>rigid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Sheet8!$D$8:$D$23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Sheet8!$H$8:$H$23</c:f>
              <c:numCache>
                <c:formatCode>General</c:formatCode>
                <c:ptCount val="16"/>
                <c:pt idx="0">
                  <c:v>4.6421518445012973E-2</c:v>
                </c:pt>
                <c:pt idx="1">
                  <c:v>0.12677777259076647</c:v>
                </c:pt>
                <c:pt idx="2">
                  <c:v>0.17510433891503696</c:v>
                </c:pt>
                <c:pt idx="3">
                  <c:v>0.1849407031373507</c:v>
                </c:pt>
                <c:pt idx="4">
                  <c:v>0.16330032740333847</c:v>
                </c:pt>
                <c:pt idx="5">
                  <c:v>0.12478139402402236</c:v>
                </c:pt>
                <c:pt idx="6">
                  <c:v>8.3929690700559445E-2</c:v>
                </c:pt>
                <c:pt idx="7">
                  <c:v>5.0174282663463542E-2</c:v>
                </c:pt>
                <c:pt idx="8">
                  <c:v>2.6820013838550542E-2</c:v>
                </c:pt>
                <c:pt idx="9">
                  <c:v>1.2870231558459032E-2</c:v>
                </c:pt>
                <c:pt idx="10">
                  <c:v>5.5600315813831959E-3</c:v>
                </c:pt>
                <c:pt idx="11">
                  <c:v>2.1667735427036068E-3</c:v>
                </c:pt>
                <c:pt idx="12">
                  <c:v>7.6287949407973996E-4</c:v>
                </c:pt>
                <c:pt idx="13">
                  <c:v>2.4294751541615613E-4</c:v>
                </c:pt>
                <c:pt idx="14">
                  <c:v>7.004578087564462E-5</c:v>
                </c:pt>
                <c:pt idx="15">
                  <c:v>1.8297151456945826E-5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70C-48BF-B81C-619DF11F61B7}"/>
            </c:ext>
          </c:extLst>
        </c:ser>
        <c:ser>
          <c:idx val="4"/>
          <c:order val="4"/>
          <c:tx>
            <c:v>talys1.8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Sheet8!$D$8:$D$23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Sheet8!$I$8:$I$23</c:f>
              <c:numCache>
                <c:formatCode>General</c:formatCode>
                <c:ptCount val="16"/>
                <c:pt idx="0">
                  <c:v>4.3807820971854143E-2</c:v>
                </c:pt>
                <c:pt idx="1">
                  <c:v>0.12028132443330035</c:v>
                </c:pt>
                <c:pt idx="2">
                  <c:v>0.16791811157612288</c:v>
                </c:pt>
                <c:pt idx="3">
                  <c:v>0.18021936812958531</c:v>
                </c:pt>
                <c:pt idx="4">
                  <c:v>0.16257251067355064</c:v>
                </c:pt>
                <c:pt idx="5">
                  <c:v>0.12759209380711958</c:v>
                </c:pt>
                <c:pt idx="6">
                  <c:v>8.8618868889859356E-2</c:v>
                </c:pt>
                <c:pt idx="7">
                  <c:v>5.4998541853521835E-2</c:v>
                </c:pt>
                <c:pt idx="8">
                  <c:v>3.0683945246858028E-2</c:v>
                </c:pt>
                <c:pt idx="9">
                  <c:v>1.545053546357363E-2</c:v>
                </c:pt>
                <c:pt idx="10">
                  <c:v>7.0414513115331446E-3</c:v>
                </c:pt>
                <c:pt idx="11">
                  <c:v>2.9103751183590255E-3</c:v>
                </c:pt>
                <c:pt idx="12">
                  <c:v>1.0926087734818206E-3</c:v>
                </c:pt>
                <c:pt idx="13">
                  <c:v>3.7300725265450139E-4</c:v>
                </c:pt>
                <c:pt idx="14">
                  <c:v>1.159059263498181E-4</c:v>
                </c:pt>
                <c:pt idx="15">
                  <c:v>3.2805658961741776E-5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370C-48BF-B81C-619DF11F61B7}"/>
            </c:ext>
          </c:extLst>
        </c:ser>
        <c:ser>
          <c:idx val="5"/>
          <c:order val="5"/>
          <c:tx>
            <c:v>dicebox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Sheet8!$D$8:$D$23</c:f>
              <c:numCache>
                <c:formatCode>General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xVal>
          <c:yVal>
            <c:numRef>
              <c:f>Sheet8!$J$8:$J$23</c:f>
              <c:numCache>
                <c:formatCode>General</c:formatCode>
                <c:ptCount val="16"/>
                <c:pt idx="0">
                  <c:v>3.6485190262705719E-2</c:v>
                </c:pt>
                <c:pt idx="1">
                  <c:v>0.10168435930721591</c:v>
                </c:pt>
                <c:pt idx="2">
                  <c:v>0.14626333752345533</c:v>
                </c:pt>
                <c:pt idx="3">
                  <c:v>0.16417702223422206</c:v>
                </c:pt>
                <c:pt idx="4">
                  <c:v>0.1572251398865584</c:v>
                </c:pt>
                <c:pt idx="5">
                  <c:v>0.13296997834455801</c:v>
                </c:pt>
                <c:pt idx="6">
                  <c:v>0.10101874858279332</c:v>
                </c:pt>
                <c:pt idx="7">
                  <c:v>6.9608759850475169E-2</c:v>
                </c:pt>
                <c:pt idx="8">
                  <c:v>4.3767511121465701E-2</c:v>
                </c:pt>
                <c:pt idx="9">
                  <c:v>2.5211756783519834E-2</c:v>
                </c:pt>
                <c:pt idx="10">
                  <c:v>1.3342329682374646E-2</c:v>
                </c:pt>
                <c:pt idx="11">
                  <c:v>6.5000898583951741E-3</c:v>
                </c:pt>
                <c:pt idx="12">
                  <c:v>2.9196243100559774E-3</c:v>
                </c:pt>
                <c:pt idx="13">
                  <c:v>1.2104934703766974E-3</c:v>
                </c:pt>
                <c:pt idx="14">
                  <c:v>4.6368676058114965E-4</c:v>
                </c:pt>
                <c:pt idx="15">
                  <c:v>1.6422251138707085E-4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370C-48BF-B81C-619DF11F6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0529600"/>
        <c:axId val="740527520"/>
      </c:scatterChart>
      <c:valAx>
        <c:axId val="7405296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Spin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527520"/>
        <c:crosses val="autoZero"/>
        <c:crossBetween val="midCat"/>
      </c:valAx>
      <c:valAx>
        <c:axId val="7405275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Percentage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0529600"/>
        <c:crosses val="autoZero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73127690288713909"/>
          <c:y val="6.6549285505978426E-2"/>
          <c:w val="0.22427865266841646"/>
          <c:h val="0.442626048793081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CTmodel20realStLor!$AC$11:$AC$91</c:f>
              <c:numCache>
                <c:formatCode>General</c:formatCode>
                <c:ptCount val="81"/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  <c:pt idx="71">
                  <c:v>7.0999999999999908</c:v>
                </c:pt>
                <c:pt idx="72">
                  <c:v>7.1999999999999904</c:v>
                </c:pt>
                <c:pt idx="73">
                  <c:v>7.2999999999999901</c:v>
                </c:pt>
                <c:pt idx="74">
                  <c:v>7.3999999999999897</c:v>
                </c:pt>
                <c:pt idx="75">
                  <c:v>7.4999999999999893</c:v>
                </c:pt>
                <c:pt idx="76">
                  <c:v>7.599999999999989</c:v>
                </c:pt>
                <c:pt idx="77">
                  <c:v>7.6999999999999886</c:v>
                </c:pt>
                <c:pt idx="78">
                  <c:v>7.7999999999999883</c:v>
                </c:pt>
                <c:pt idx="79">
                  <c:v>7.8999999999999879</c:v>
                </c:pt>
                <c:pt idx="80">
                  <c:v>7.9999999999999876</c:v>
                </c:pt>
              </c:numCache>
            </c:numRef>
          </c:xVal>
          <c:yVal>
            <c:numRef>
              <c:f>CTmodel20realStLor!$AF$11:$AF$91</c:f>
              <c:numCache>
                <c:formatCode>General</c:formatCode>
                <c:ptCount val="81"/>
                <c:pt idx="1">
                  <c:v>1.7696710670678198E-2</c:v>
                </c:pt>
                <c:pt idx="2">
                  <c:v>2.0109898489407044E-2</c:v>
                </c:pt>
                <c:pt idx="3">
                  <c:v>3.0567045703898704E-2</c:v>
                </c:pt>
                <c:pt idx="4">
                  <c:v>3.7806609160085242E-2</c:v>
                </c:pt>
                <c:pt idx="5">
                  <c:v>6.0329695468221131E-2</c:v>
                </c:pt>
                <c:pt idx="6">
                  <c:v>9.8136304628306373E-2</c:v>
                </c:pt>
                <c:pt idx="7">
                  <c:v>0.16007479197568009</c:v>
                </c:pt>
                <c:pt idx="8">
                  <c:v>0.22281767526263008</c:v>
                </c:pt>
                <c:pt idx="9">
                  <c:v>6.1938487347373696</c:v>
                </c:pt>
                <c:pt idx="10">
                  <c:v>0.14479126912373072</c:v>
                </c:pt>
                <c:pt idx="11">
                  <c:v>0.12065939093644226</c:v>
                </c:pt>
                <c:pt idx="12">
                  <c:v>0.11100663966152689</c:v>
                </c:pt>
                <c:pt idx="13">
                  <c:v>0.15685720821737495</c:v>
                </c:pt>
                <c:pt idx="14">
                  <c:v>0.17616271076720572</c:v>
                </c:pt>
                <c:pt idx="15">
                  <c:v>0.19868579707534159</c:v>
                </c:pt>
                <c:pt idx="16">
                  <c:v>0.32256277177008902</c:v>
                </c:pt>
                <c:pt idx="17">
                  <c:v>0.52285736072458311</c:v>
                </c:pt>
                <c:pt idx="18">
                  <c:v>6.2742883286949978</c:v>
                </c:pt>
                <c:pt idx="19">
                  <c:v>0.94918720870001239</c:v>
                </c:pt>
                <c:pt idx="20">
                  <c:v>11.100663966152689</c:v>
                </c:pt>
                <c:pt idx="21">
                  <c:v>0.62984202068822859</c:v>
                </c:pt>
                <c:pt idx="22">
                  <c:v>0.52848813230161718</c:v>
                </c:pt>
                <c:pt idx="23">
                  <c:v>0.51320460944966773</c:v>
                </c:pt>
                <c:pt idx="24">
                  <c:v>0.74487064004763692</c:v>
                </c:pt>
                <c:pt idx="25">
                  <c:v>0.93712126960636821</c:v>
                </c:pt>
                <c:pt idx="26">
                  <c:v>9.9745096507458939</c:v>
                </c:pt>
                <c:pt idx="27">
                  <c:v>1.1824620311771341</c:v>
                </c:pt>
                <c:pt idx="28">
                  <c:v>0.94918720870001239</c:v>
                </c:pt>
                <c:pt idx="29">
                  <c:v>1.0215828432618779</c:v>
                </c:pt>
                <c:pt idx="30">
                  <c:v>6.8936732021687348</c:v>
                </c:pt>
                <c:pt idx="31">
                  <c:v>1.319209340905102</c:v>
                </c:pt>
                <c:pt idx="32">
                  <c:v>1.4881324882161213</c:v>
                </c:pt>
                <c:pt idx="33">
                  <c:v>1.6731435543186661</c:v>
                </c:pt>
                <c:pt idx="34">
                  <c:v>1.8903304580042621</c:v>
                </c:pt>
                <c:pt idx="35">
                  <c:v>2.0351217271279927</c:v>
                </c:pt>
                <c:pt idx="36">
                  <c:v>2.1155613210856208</c:v>
                </c:pt>
                <c:pt idx="37">
                  <c:v>2.1477371586686722</c:v>
                </c:pt>
                <c:pt idx="38">
                  <c:v>2.1879569556474867</c:v>
                </c:pt>
                <c:pt idx="39">
                  <c:v>2.3729680217500313</c:v>
                </c:pt>
                <c:pt idx="40">
                  <c:v>2.6705945193932554</c:v>
                </c:pt>
                <c:pt idx="41">
                  <c:v>3.000396854619531</c:v>
                </c:pt>
                <c:pt idx="42">
                  <c:v>3.5554300529271652</c:v>
                </c:pt>
                <c:pt idx="43">
                  <c:v>31.371441643474988</c:v>
                </c:pt>
                <c:pt idx="44">
                  <c:v>38.611005099661526</c:v>
                </c:pt>
                <c:pt idx="45">
                  <c:v>45.850568555848056</c:v>
                </c:pt>
                <c:pt idx="46">
                  <c:v>50.676944193305751</c:v>
                </c:pt>
                <c:pt idx="47">
                  <c:v>59.525299528644851</c:v>
                </c:pt>
                <c:pt idx="48">
                  <c:v>67.569258924407663</c:v>
                </c:pt>
                <c:pt idx="49">
                  <c:v>77.222010199323051</c:v>
                </c:pt>
                <c:pt idx="50">
                  <c:v>89.287949292967269</c:v>
                </c:pt>
                <c:pt idx="51">
                  <c:v>100.54949244703522</c:v>
                </c:pt>
                <c:pt idx="52">
                  <c:v>115.0286193594083</c:v>
                </c:pt>
                <c:pt idx="53">
                  <c:v>131.11653815093393</c:v>
                </c:pt>
                <c:pt idx="54">
                  <c:v>152.03083257991725</c:v>
                </c:pt>
                <c:pt idx="55">
                  <c:v>174.55391888805315</c:v>
                </c:pt>
                <c:pt idx="56">
                  <c:v>197.88140113576532</c:v>
                </c:pt>
                <c:pt idx="57">
                  <c:v>226.03525902093517</c:v>
                </c:pt>
                <c:pt idx="58">
                  <c:v>257.40670066441015</c:v>
                </c:pt>
                <c:pt idx="59">
                  <c:v>299.23528952237683</c:v>
                </c:pt>
                <c:pt idx="60">
                  <c:v>345.08585807822487</c:v>
                </c:pt>
                <c:pt idx="61">
                  <c:v>398.98038602983576</c:v>
                </c:pt>
                <c:pt idx="62">
                  <c:v>461.72326931678572</c:v>
                </c:pt>
                <c:pt idx="63">
                  <c:v>540.5540713952613</c:v>
                </c:pt>
                <c:pt idx="64">
                  <c:v>633.86400038610998</c:v>
                </c:pt>
                <c:pt idx="65">
                  <c:v>739.23986847060291</c:v>
                </c:pt>
                <c:pt idx="66">
                  <c:v>896.9014726275542</c:v>
                </c:pt>
                <c:pt idx="67">
                  <c:v>1038.4751579929798</c:v>
                </c:pt>
                <c:pt idx="68">
                  <c:v>1218.6598484580668</c:v>
                </c:pt>
                <c:pt idx="69">
                  <c:v>1436.6511480832391</c:v>
                </c:pt>
                <c:pt idx="70">
                  <c:v>1692.4490568684969</c:v>
                </c:pt>
                <c:pt idx="71">
                  <c:v>2050.4052499799423</c:v>
                </c:pt>
                <c:pt idx="72">
                  <c:v>2479.1482857741003</c:v>
                </c:pt>
                <c:pt idx="73">
                  <c:v>2985.1133317675817</c:v>
                </c:pt>
                <c:pt idx="74">
                  <c:v>3620.5861240328441</c:v>
                </c:pt>
                <c:pt idx="75">
                  <c:v>4420.9600839112445</c:v>
                </c:pt>
                <c:pt idx="76">
                  <c:v>5469.892389118716</c:v>
                </c:pt>
                <c:pt idx="77">
                  <c:v>6751.2951208637323</c:v>
                </c:pt>
                <c:pt idx="78">
                  <c:v>7748.7460859383218</c:v>
                </c:pt>
                <c:pt idx="79">
                  <c:v>8714.0212134298599</c:v>
                </c:pt>
                <c:pt idx="80">
                  <c:v>9487.0457113626671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8BC-40CF-B6DB-202C8254E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7355760"/>
        <c:axId val="747357424"/>
      </c:scatterChart>
      <c:valAx>
        <c:axId val="7473557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Energy (MeV)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357424"/>
        <c:crossesAt val="1.0000000000000002E-2"/>
        <c:crossBetween val="midCat"/>
      </c:valAx>
      <c:valAx>
        <c:axId val="747357424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Level Density (MeV</a:t>
                </a:r>
                <a:r>
                  <a:rPr lang="en-US" sz="1100" baseline="30000"/>
                  <a:t>-1</a:t>
                </a:r>
                <a:r>
                  <a:rPr lang="en-US" sz="110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355760"/>
        <c:crosses val="autoZero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xVal>
            <c:numRef>
              <c:f>CTmodel20realStLor!$AC$11:$AC$91</c:f>
              <c:numCache>
                <c:formatCode>General</c:formatCode>
                <c:ptCount val="81"/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  <c:pt idx="71">
                  <c:v>7.0999999999999908</c:v>
                </c:pt>
                <c:pt idx="72">
                  <c:v>7.1999999999999904</c:v>
                </c:pt>
                <c:pt idx="73">
                  <c:v>7.2999999999999901</c:v>
                </c:pt>
                <c:pt idx="74">
                  <c:v>7.3999999999999897</c:v>
                </c:pt>
                <c:pt idx="75">
                  <c:v>7.4999999999999893</c:v>
                </c:pt>
                <c:pt idx="76">
                  <c:v>7.599999999999989</c:v>
                </c:pt>
                <c:pt idx="77">
                  <c:v>7.6999999999999886</c:v>
                </c:pt>
                <c:pt idx="78">
                  <c:v>7.7999999999999883</c:v>
                </c:pt>
                <c:pt idx="79">
                  <c:v>7.8999999999999879</c:v>
                </c:pt>
                <c:pt idx="80">
                  <c:v>7.9999999999999876</c:v>
                </c:pt>
              </c:numCache>
            </c:numRef>
          </c:xVal>
          <c:yVal>
            <c:numRef>
              <c:f>CTmodel20realStLor!$AF$11:$AF$91</c:f>
              <c:numCache>
                <c:formatCode>General</c:formatCode>
                <c:ptCount val="81"/>
                <c:pt idx="1">
                  <c:v>1.7696710670678198E-2</c:v>
                </c:pt>
                <c:pt idx="2">
                  <c:v>2.0109898489407044E-2</c:v>
                </c:pt>
                <c:pt idx="3">
                  <c:v>3.0567045703898704E-2</c:v>
                </c:pt>
                <c:pt idx="4">
                  <c:v>3.7806609160085242E-2</c:v>
                </c:pt>
                <c:pt idx="5">
                  <c:v>6.0329695468221131E-2</c:v>
                </c:pt>
                <c:pt idx="6">
                  <c:v>9.8136304628306373E-2</c:v>
                </c:pt>
                <c:pt idx="7">
                  <c:v>0.16007479197568009</c:v>
                </c:pt>
                <c:pt idx="8">
                  <c:v>0.22281767526263008</c:v>
                </c:pt>
                <c:pt idx="9">
                  <c:v>6.1938487347373696</c:v>
                </c:pt>
                <c:pt idx="10">
                  <c:v>0.14479126912373072</c:v>
                </c:pt>
                <c:pt idx="11">
                  <c:v>0.12065939093644226</c:v>
                </c:pt>
                <c:pt idx="12">
                  <c:v>0.11100663966152689</c:v>
                </c:pt>
                <c:pt idx="13">
                  <c:v>0.15685720821737495</c:v>
                </c:pt>
                <c:pt idx="14">
                  <c:v>0.17616271076720572</c:v>
                </c:pt>
                <c:pt idx="15">
                  <c:v>0.19868579707534159</c:v>
                </c:pt>
                <c:pt idx="16">
                  <c:v>0.32256277177008902</c:v>
                </c:pt>
                <c:pt idx="17">
                  <c:v>0.52285736072458311</c:v>
                </c:pt>
                <c:pt idx="18">
                  <c:v>6.2742883286949978</c:v>
                </c:pt>
                <c:pt idx="19">
                  <c:v>0.94918720870001239</c:v>
                </c:pt>
                <c:pt idx="20">
                  <c:v>11.100663966152689</c:v>
                </c:pt>
                <c:pt idx="21">
                  <c:v>0.62984202068822859</c:v>
                </c:pt>
                <c:pt idx="22">
                  <c:v>0.52848813230161718</c:v>
                </c:pt>
                <c:pt idx="23">
                  <c:v>0.51320460944966773</c:v>
                </c:pt>
                <c:pt idx="24">
                  <c:v>0.74487064004763692</c:v>
                </c:pt>
                <c:pt idx="25">
                  <c:v>0.93712126960636821</c:v>
                </c:pt>
                <c:pt idx="26">
                  <c:v>9.9745096507458939</c:v>
                </c:pt>
                <c:pt idx="27">
                  <c:v>1.1824620311771341</c:v>
                </c:pt>
                <c:pt idx="28">
                  <c:v>0.94918720870001239</c:v>
                </c:pt>
                <c:pt idx="29">
                  <c:v>1.0215828432618779</c:v>
                </c:pt>
                <c:pt idx="30">
                  <c:v>6.8936732021687348</c:v>
                </c:pt>
                <c:pt idx="31">
                  <c:v>1.319209340905102</c:v>
                </c:pt>
                <c:pt idx="32">
                  <c:v>1.4881324882161213</c:v>
                </c:pt>
                <c:pt idx="33">
                  <c:v>1.6731435543186661</c:v>
                </c:pt>
                <c:pt idx="34">
                  <c:v>1.8903304580042621</c:v>
                </c:pt>
                <c:pt idx="35">
                  <c:v>2.0351217271279927</c:v>
                </c:pt>
                <c:pt idx="36">
                  <c:v>2.1155613210856208</c:v>
                </c:pt>
                <c:pt idx="37">
                  <c:v>2.1477371586686722</c:v>
                </c:pt>
                <c:pt idx="38">
                  <c:v>2.1879569556474867</c:v>
                </c:pt>
                <c:pt idx="39">
                  <c:v>2.3729680217500313</c:v>
                </c:pt>
                <c:pt idx="40">
                  <c:v>2.6705945193932554</c:v>
                </c:pt>
                <c:pt idx="41">
                  <c:v>3.000396854619531</c:v>
                </c:pt>
                <c:pt idx="42">
                  <c:v>3.5554300529271652</c:v>
                </c:pt>
                <c:pt idx="43">
                  <c:v>31.371441643474988</c:v>
                </c:pt>
                <c:pt idx="44">
                  <c:v>38.611005099661526</c:v>
                </c:pt>
                <c:pt idx="45">
                  <c:v>45.850568555848056</c:v>
                </c:pt>
                <c:pt idx="46">
                  <c:v>50.676944193305751</c:v>
                </c:pt>
                <c:pt idx="47">
                  <c:v>59.525299528644851</c:v>
                </c:pt>
                <c:pt idx="48">
                  <c:v>67.569258924407663</c:v>
                </c:pt>
                <c:pt idx="49">
                  <c:v>77.222010199323051</c:v>
                </c:pt>
                <c:pt idx="50">
                  <c:v>89.287949292967269</c:v>
                </c:pt>
                <c:pt idx="51">
                  <c:v>100.54949244703522</c:v>
                </c:pt>
                <c:pt idx="52">
                  <c:v>115.0286193594083</c:v>
                </c:pt>
                <c:pt idx="53">
                  <c:v>131.11653815093393</c:v>
                </c:pt>
                <c:pt idx="54">
                  <c:v>152.03083257991725</c:v>
                </c:pt>
                <c:pt idx="55">
                  <c:v>174.55391888805315</c:v>
                </c:pt>
                <c:pt idx="56">
                  <c:v>197.88140113576532</c:v>
                </c:pt>
                <c:pt idx="57">
                  <c:v>226.03525902093517</c:v>
                </c:pt>
                <c:pt idx="58">
                  <c:v>257.40670066441015</c:v>
                </c:pt>
                <c:pt idx="59">
                  <c:v>299.23528952237683</c:v>
                </c:pt>
                <c:pt idx="60">
                  <c:v>345.08585807822487</c:v>
                </c:pt>
                <c:pt idx="61">
                  <c:v>398.98038602983576</c:v>
                </c:pt>
                <c:pt idx="62">
                  <c:v>461.72326931678572</c:v>
                </c:pt>
                <c:pt idx="63">
                  <c:v>540.5540713952613</c:v>
                </c:pt>
                <c:pt idx="64">
                  <c:v>633.86400038610998</c:v>
                </c:pt>
                <c:pt idx="65">
                  <c:v>739.23986847060291</c:v>
                </c:pt>
                <c:pt idx="66">
                  <c:v>896.9014726275542</c:v>
                </c:pt>
                <c:pt idx="67">
                  <c:v>1038.4751579929798</c:v>
                </c:pt>
                <c:pt idx="68">
                  <c:v>1218.6598484580668</c:v>
                </c:pt>
                <c:pt idx="69">
                  <c:v>1436.6511480832391</c:v>
                </c:pt>
                <c:pt idx="70">
                  <c:v>1692.4490568684969</c:v>
                </c:pt>
                <c:pt idx="71">
                  <c:v>2050.4052499799423</c:v>
                </c:pt>
                <c:pt idx="72">
                  <c:v>2479.1482857741003</c:v>
                </c:pt>
                <c:pt idx="73">
                  <c:v>2985.1133317675817</c:v>
                </c:pt>
                <c:pt idx="74">
                  <c:v>3620.5861240328441</c:v>
                </c:pt>
                <c:pt idx="75">
                  <c:v>4420.9600839112445</c:v>
                </c:pt>
                <c:pt idx="76">
                  <c:v>5469.892389118716</c:v>
                </c:pt>
                <c:pt idx="77">
                  <c:v>6751.2951208637323</c:v>
                </c:pt>
                <c:pt idx="78">
                  <c:v>7748.7460859383218</c:v>
                </c:pt>
                <c:pt idx="79">
                  <c:v>8714.0212134298599</c:v>
                </c:pt>
                <c:pt idx="80">
                  <c:v>9487.0457113626671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870-44C1-ADC0-B2367A8CE615}"/>
            </c:ext>
          </c:extLst>
        </c:ser>
        <c:ser>
          <c:idx val="1"/>
          <c:order val="1"/>
          <c:spPr>
            <a:ln>
              <a:solidFill>
                <a:schemeClr val="accent1"/>
              </a:solidFill>
            </a:ln>
          </c:spPr>
          <c:marker>
            <c:symbol val="square"/>
            <c:size val="4"/>
            <c:spPr>
              <a:solidFill>
                <a:schemeClr val="accent1"/>
              </a:solidFill>
              <a:ln>
                <a:noFill/>
              </a:ln>
            </c:spPr>
          </c:marker>
          <c:xVal>
            <c:numRef>
              <c:f>CTmodel20realStLor!$AJ$25:$AJ$79</c:f>
              <c:numCache>
                <c:formatCode>General</c:formatCode>
                <c:ptCount val="55"/>
                <c:pt idx="0">
                  <c:v>1.4500000000000002</c:v>
                </c:pt>
                <c:pt idx="1">
                  <c:v>1.5500000000000003</c:v>
                </c:pt>
                <c:pt idx="2">
                  <c:v>1.6500000000000004</c:v>
                </c:pt>
                <c:pt idx="3">
                  <c:v>1.7500000000000004</c:v>
                </c:pt>
                <c:pt idx="4">
                  <c:v>1.8500000000000005</c:v>
                </c:pt>
                <c:pt idx="5">
                  <c:v>1.9500000000000006</c:v>
                </c:pt>
                <c:pt idx="6">
                  <c:v>2.0500000000000007</c:v>
                </c:pt>
                <c:pt idx="7">
                  <c:v>2.1500000000000008</c:v>
                </c:pt>
                <c:pt idx="8">
                  <c:v>2.2500000000000009</c:v>
                </c:pt>
                <c:pt idx="9">
                  <c:v>2.350000000000001</c:v>
                </c:pt>
                <c:pt idx="10">
                  <c:v>2.4500000000000011</c:v>
                </c:pt>
                <c:pt idx="11">
                  <c:v>2.5500000000000012</c:v>
                </c:pt>
                <c:pt idx="12">
                  <c:v>2.6500000000000012</c:v>
                </c:pt>
                <c:pt idx="13">
                  <c:v>2.7500000000000013</c:v>
                </c:pt>
                <c:pt idx="14">
                  <c:v>2.8500000000000014</c:v>
                </c:pt>
                <c:pt idx="15">
                  <c:v>2.9500000000000015</c:v>
                </c:pt>
                <c:pt idx="16">
                  <c:v>3.0500000000000016</c:v>
                </c:pt>
                <c:pt idx="17">
                  <c:v>3.1500000000000017</c:v>
                </c:pt>
                <c:pt idx="18">
                  <c:v>3.2500000000000018</c:v>
                </c:pt>
                <c:pt idx="19">
                  <c:v>3.3500000000000019</c:v>
                </c:pt>
                <c:pt idx="20">
                  <c:v>3.450000000000002</c:v>
                </c:pt>
                <c:pt idx="21">
                  <c:v>3.550000000000002</c:v>
                </c:pt>
                <c:pt idx="22">
                  <c:v>3.6500000000000021</c:v>
                </c:pt>
                <c:pt idx="23">
                  <c:v>3.7500000000000022</c:v>
                </c:pt>
                <c:pt idx="24">
                  <c:v>3.8500000000000023</c:v>
                </c:pt>
                <c:pt idx="25">
                  <c:v>3.9500000000000024</c:v>
                </c:pt>
                <c:pt idx="26">
                  <c:v>4.0500000000000025</c:v>
                </c:pt>
                <c:pt idx="27">
                  <c:v>4.1500000000000021</c:v>
                </c:pt>
                <c:pt idx="28">
                  <c:v>4.2500000000000018</c:v>
                </c:pt>
                <c:pt idx="29">
                  <c:v>4.3500000000000014</c:v>
                </c:pt>
                <c:pt idx="30">
                  <c:v>4.4500000000000011</c:v>
                </c:pt>
                <c:pt idx="31">
                  <c:v>4.5500000000000007</c:v>
                </c:pt>
                <c:pt idx="32">
                  <c:v>4.6500000000000004</c:v>
                </c:pt>
                <c:pt idx="33">
                  <c:v>4.75</c:v>
                </c:pt>
                <c:pt idx="34">
                  <c:v>4.8499999999999996</c:v>
                </c:pt>
                <c:pt idx="35">
                  <c:v>4.9499999999999993</c:v>
                </c:pt>
                <c:pt idx="36">
                  <c:v>5.0499999999999989</c:v>
                </c:pt>
                <c:pt idx="37">
                  <c:v>5.1499999999999986</c:v>
                </c:pt>
                <c:pt idx="38">
                  <c:v>5.2499999999999982</c:v>
                </c:pt>
                <c:pt idx="39">
                  <c:v>5.3499999999999979</c:v>
                </c:pt>
                <c:pt idx="40">
                  <c:v>5.4499999999999975</c:v>
                </c:pt>
                <c:pt idx="41">
                  <c:v>5.5499999999999972</c:v>
                </c:pt>
                <c:pt idx="42">
                  <c:v>5.6499999999999968</c:v>
                </c:pt>
                <c:pt idx="43">
                  <c:v>5.7499999999999964</c:v>
                </c:pt>
                <c:pt idx="44">
                  <c:v>5.8499999999999961</c:v>
                </c:pt>
                <c:pt idx="45">
                  <c:v>5.9499999999999957</c:v>
                </c:pt>
                <c:pt idx="46">
                  <c:v>6.0499999999999954</c:v>
                </c:pt>
                <c:pt idx="47">
                  <c:v>6.149999999999995</c:v>
                </c:pt>
                <c:pt idx="48">
                  <c:v>6.2499999999999947</c:v>
                </c:pt>
                <c:pt idx="49">
                  <c:v>6.3499999999999943</c:v>
                </c:pt>
                <c:pt idx="50">
                  <c:v>6.449999999999994</c:v>
                </c:pt>
                <c:pt idx="51">
                  <c:v>6.5499999999999936</c:v>
                </c:pt>
                <c:pt idx="52">
                  <c:v>6.6499999999999932</c:v>
                </c:pt>
                <c:pt idx="53">
                  <c:v>6.7499999999999929</c:v>
                </c:pt>
                <c:pt idx="54">
                  <c:v>6.8499999999999925</c:v>
                </c:pt>
              </c:numCache>
            </c:numRef>
          </c:xVal>
          <c:yVal>
            <c:numRef>
              <c:f>CTmodel20realStLor!$AM$25:$AM$79</c:f>
              <c:numCache>
                <c:formatCode>General</c:formatCode>
                <c:ptCount val="55"/>
                <c:pt idx="0">
                  <c:v>4.4391364112526532E-2</c:v>
                </c:pt>
                <c:pt idx="1">
                  <c:v>5.0367124666135875E-2</c:v>
                </c:pt>
                <c:pt idx="2">
                  <c:v>5.7196565298832269E-2</c:v>
                </c:pt>
                <c:pt idx="3">
                  <c:v>6.4879686010615709E-2</c:v>
                </c:pt>
                <c:pt idx="4">
                  <c:v>7.7684887196921432E-2</c:v>
                </c:pt>
                <c:pt idx="5">
                  <c:v>2.7744602570329087</c:v>
                </c:pt>
                <c:pt idx="6">
                  <c:v>0.19634641819002124</c:v>
                </c:pt>
                <c:pt idx="7">
                  <c:v>0.32439843005307856</c:v>
                </c:pt>
                <c:pt idx="8">
                  <c:v>15.758934259946921</c:v>
                </c:pt>
                <c:pt idx="9">
                  <c:v>0.23049362135350318</c:v>
                </c:pt>
                <c:pt idx="10">
                  <c:v>0.19634641819002124</c:v>
                </c:pt>
                <c:pt idx="11">
                  <c:v>2.8086074601963906</c:v>
                </c:pt>
                <c:pt idx="12">
                  <c:v>0.29025122688959659</c:v>
                </c:pt>
                <c:pt idx="13">
                  <c:v>0.37561923479830145</c:v>
                </c:pt>
                <c:pt idx="14">
                  <c:v>16.219921502653929</c:v>
                </c:pt>
                <c:pt idx="15">
                  <c:v>0.29366594720594474</c:v>
                </c:pt>
                <c:pt idx="16">
                  <c:v>0.33293523084394905</c:v>
                </c:pt>
                <c:pt idx="17">
                  <c:v>0.37561923479830145</c:v>
                </c:pt>
                <c:pt idx="18">
                  <c:v>0.42940107978078557</c:v>
                </c:pt>
                <c:pt idx="19">
                  <c:v>0.48659764507961778</c:v>
                </c:pt>
                <c:pt idx="20">
                  <c:v>0.55147733109023356</c:v>
                </c:pt>
                <c:pt idx="21">
                  <c:v>0.62574749797080675</c:v>
                </c:pt>
                <c:pt idx="22">
                  <c:v>0.70940814572133748</c:v>
                </c:pt>
                <c:pt idx="23">
                  <c:v>0.80245927434182585</c:v>
                </c:pt>
                <c:pt idx="24">
                  <c:v>0.91258400454405508</c:v>
                </c:pt>
                <c:pt idx="25">
                  <c:v>1.0329528956953291</c:v>
                </c:pt>
                <c:pt idx="26">
                  <c:v>1.169541708349257</c:v>
                </c:pt>
                <c:pt idx="27">
                  <c:v>1.3232041225849256</c:v>
                </c:pt>
                <c:pt idx="28">
                  <c:v>9.988056925318471</c:v>
                </c:pt>
                <c:pt idx="29">
                  <c:v>17.585809629193207</c:v>
                </c:pt>
                <c:pt idx="30">
                  <c:v>20.488321898089172</c:v>
                </c:pt>
                <c:pt idx="31">
                  <c:v>25.610402372611464</c:v>
                </c:pt>
                <c:pt idx="32">
                  <c:v>29.025122688959659</c:v>
                </c:pt>
                <c:pt idx="33">
                  <c:v>35.000883242569003</c:v>
                </c:pt>
                <c:pt idx="34">
                  <c:v>40.976643796178344</c:v>
                </c:pt>
                <c:pt idx="35">
                  <c:v>47.806084428874733</c:v>
                </c:pt>
                <c:pt idx="36">
                  <c:v>53.781844982484074</c:v>
                </c:pt>
                <c:pt idx="37">
                  <c:v>64.026005931528658</c:v>
                </c:pt>
                <c:pt idx="38">
                  <c:v>72.562806722399145</c:v>
                </c:pt>
                <c:pt idx="39">
                  <c:v>82.806967671443729</c:v>
                </c:pt>
                <c:pt idx="40">
                  <c:v>95.612168857749467</c:v>
                </c:pt>
                <c:pt idx="41">
                  <c:v>109.27105012314225</c:v>
                </c:pt>
                <c:pt idx="42">
                  <c:v>124.63729154670912</c:v>
                </c:pt>
                <c:pt idx="43">
                  <c:v>145.12561344479829</c:v>
                </c:pt>
                <c:pt idx="44">
                  <c:v>167.32129550106157</c:v>
                </c:pt>
                <c:pt idx="45">
                  <c:v>192.93169787367302</c:v>
                </c:pt>
                <c:pt idx="46">
                  <c:v>218.54210024628449</c:v>
                </c:pt>
                <c:pt idx="47">
                  <c:v>253.54298348885348</c:v>
                </c:pt>
                <c:pt idx="48">
                  <c:v>290.25122688959658</c:v>
                </c:pt>
                <c:pt idx="49">
                  <c:v>333.7889109230361</c:v>
                </c:pt>
                <c:pt idx="50">
                  <c:v>384.15603558917195</c:v>
                </c:pt>
                <c:pt idx="51">
                  <c:v>443.05996104617833</c:v>
                </c:pt>
                <c:pt idx="52">
                  <c:v>509.64700721496814</c:v>
                </c:pt>
                <c:pt idx="53">
                  <c:v>578.79509362101908</c:v>
                </c:pt>
                <c:pt idx="54">
                  <c:v>669.28518200424628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870-44C1-ADC0-B2367A8CE6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7355760"/>
        <c:axId val="747357424"/>
      </c:scatterChart>
      <c:valAx>
        <c:axId val="747355760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Energy </a:t>
                </a:r>
                <a:r>
                  <a:rPr lang="en-US" dirty="0" smtClean="0"/>
                  <a:t>(MeV)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357424"/>
        <c:crossesAt val="1.0000000000000002E-2"/>
        <c:crossBetween val="midCat"/>
      </c:valAx>
      <c:valAx>
        <c:axId val="74735742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Level Density (MeV</a:t>
                </a:r>
                <a:r>
                  <a:rPr lang="en-US" baseline="30000"/>
                  <a:t>-1</a:t>
                </a:r>
                <a:r>
                  <a:rPr lang="en-US"/>
                  <a:t>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355760"/>
        <c:crosses val="autoZero"/>
        <c:crossBetween val="midCat"/>
      </c:valAx>
      <c:spPr>
        <a:ln w="19050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xVal>
            <c:numRef>
              <c:f>CTmodel20realStLorCrazyLD!$AC$11:$AC$66</c:f>
              <c:numCache>
                <c:formatCode>General</c:formatCode>
                <c:ptCount val="56"/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</c:numCache>
            </c:numRef>
          </c:xVal>
          <c:yVal>
            <c:numRef>
              <c:f>CTmodel20realStLorCrazyLD!$AF$11:$AF$66</c:f>
              <c:numCache>
                <c:formatCode>General</c:formatCode>
                <c:ptCount val="56"/>
                <c:pt idx="1">
                  <c:v>1.7831307157118052E-2</c:v>
                </c:pt>
                <c:pt idx="2">
                  <c:v>2.0290797799479163E-2</c:v>
                </c:pt>
                <c:pt idx="3">
                  <c:v>2.3365161102430552E-2</c:v>
                </c:pt>
                <c:pt idx="4">
                  <c:v>3.8122104956597215E-2</c:v>
                </c:pt>
                <c:pt idx="5">
                  <c:v>6.0872393398437495E-2</c:v>
                </c:pt>
                <c:pt idx="6">
                  <c:v>9.346064440972221E-2</c:v>
                </c:pt>
                <c:pt idx="7">
                  <c:v>0.15371816514756942</c:v>
                </c:pt>
                <c:pt idx="8">
                  <c:v>0.19675925138888886</c:v>
                </c:pt>
                <c:pt idx="9">
                  <c:v>6.88657379861111</c:v>
                </c:pt>
                <c:pt idx="10">
                  <c:v>0.1291232587239583</c:v>
                </c:pt>
                <c:pt idx="11">
                  <c:v>0.12297453211805554</c:v>
                </c:pt>
                <c:pt idx="12">
                  <c:v>0.11067707890624998</c:v>
                </c:pt>
                <c:pt idx="13">
                  <c:v>0.17831307157118051</c:v>
                </c:pt>
                <c:pt idx="14">
                  <c:v>0.20290797799479166</c:v>
                </c:pt>
                <c:pt idx="15">
                  <c:v>0.22750288441840275</c:v>
                </c:pt>
                <c:pt idx="16">
                  <c:v>0.34432868993055554</c:v>
                </c:pt>
                <c:pt idx="17">
                  <c:v>0.49189812847222214</c:v>
                </c:pt>
                <c:pt idx="18">
                  <c:v>6.4561629361979156</c:v>
                </c:pt>
                <c:pt idx="19">
                  <c:v>0.86082172482638875</c:v>
                </c:pt>
                <c:pt idx="20">
                  <c:v>10.883246092447914</c:v>
                </c:pt>
                <c:pt idx="21">
                  <c:v>0.57798030095486097</c:v>
                </c:pt>
                <c:pt idx="22">
                  <c:v>0.60257520737847214</c:v>
                </c:pt>
                <c:pt idx="23">
                  <c:v>0.49189812847222214</c:v>
                </c:pt>
                <c:pt idx="24">
                  <c:v>0.73784719270833321</c:v>
                </c:pt>
                <c:pt idx="25">
                  <c:v>0.92230899088541651</c:v>
                </c:pt>
                <c:pt idx="26">
                  <c:v>9.4690389730902762</c:v>
                </c:pt>
                <c:pt idx="27">
                  <c:v>1.1682580551215276</c:v>
                </c:pt>
                <c:pt idx="28">
                  <c:v>1.1375144220920137</c:v>
                </c:pt>
                <c:pt idx="29">
                  <c:v>1.100622062456597</c:v>
                </c:pt>
                <c:pt idx="30">
                  <c:v>6.7328556334635401</c:v>
                </c:pt>
                <c:pt idx="31">
                  <c:v>1.4388020257812497</c:v>
                </c:pt>
                <c:pt idx="32">
                  <c:v>1.6478587303819443</c:v>
                </c:pt>
                <c:pt idx="33">
                  <c:v>1.8815103414062497</c:v>
                </c:pt>
                <c:pt idx="34">
                  <c:v>2.1520543120659719</c:v>
                </c:pt>
                <c:pt idx="35">
                  <c:v>2.4594906423611107</c:v>
                </c:pt>
                <c:pt idx="36">
                  <c:v>2.8161167855034717</c:v>
                </c:pt>
                <c:pt idx="37">
                  <c:v>3.1973378350694439</c:v>
                </c:pt>
                <c:pt idx="38">
                  <c:v>3.443286899305555</c:v>
                </c:pt>
                <c:pt idx="39">
                  <c:v>3.6277486974826383</c:v>
                </c:pt>
                <c:pt idx="40">
                  <c:v>3.3203123671874994</c:v>
                </c:pt>
                <c:pt idx="41">
                  <c:v>4.6115449544270826</c:v>
                </c:pt>
                <c:pt idx="42">
                  <c:v>48.513452920572909</c:v>
                </c:pt>
                <c:pt idx="43">
                  <c:v>158.02227377170135</c:v>
                </c:pt>
                <c:pt idx="44">
                  <c:v>174.00896294704859</c:v>
                </c:pt>
                <c:pt idx="45">
                  <c:v>191.84027010416662</c:v>
                </c:pt>
                <c:pt idx="46">
                  <c:v>221.96903047309024</c:v>
                </c:pt>
                <c:pt idx="47">
                  <c:v>253.3275361631944</c:v>
                </c:pt>
                <c:pt idx="48">
                  <c:v>292.67938644097217</c:v>
                </c:pt>
                <c:pt idx="49">
                  <c:v>334.49072736111106</c:v>
                </c:pt>
                <c:pt idx="50">
                  <c:v>386.75490351128468</c:v>
                </c:pt>
                <c:pt idx="51">
                  <c:v>443.93806094618049</c:v>
                </c:pt>
                <c:pt idx="52">
                  <c:v>522.02688884114571</c:v>
                </c:pt>
                <c:pt idx="53">
                  <c:v>614.25778792968742</c:v>
                </c:pt>
                <c:pt idx="54">
                  <c:v>702.18457839409712</c:v>
                </c:pt>
                <c:pt idx="55">
                  <c:v>804.25344005208319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374-41C1-B9A9-F4DBC246D7E5}"/>
            </c:ext>
          </c:extLst>
        </c:ser>
        <c:ser>
          <c:idx val="1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4"/>
            <c:spPr>
              <a:solidFill>
                <a:schemeClr val="accent1">
                  <a:alpha val="96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CTmodel20realStLorCrazyLD!$AJ$25:$AJ$66</c:f>
              <c:numCache>
                <c:formatCode>General</c:formatCode>
                <c:ptCount val="42"/>
                <c:pt idx="0">
                  <c:v>1.4500000000000002</c:v>
                </c:pt>
                <c:pt idx="1">
                  <c:v>1.5500000000000003</c:v>
                </c:pt>
                <c:pt idx="2">
                  <c:v>1.6500000000000004</c:v>
                </c:pt>
                <c:pt idx="3">
                  <c:v>1.7500000000000004</c:v>
                </c:pt>
                <c:pt idx="4">
                  <c:v>1.8500000000000005</c:v>
                </c:pt>
                <c:pt idx="5">
                  <c:v>1.9500000000000006</c:v>
                </c:pt>
                <c:pt idx="6">
                  <c:v>2.0500000000000007</c:v>
                </c:pt>
                <c:pt idx="7">
                  <c:v>2.1500000000000008</c:v>
                </c:pt>
                <c:pt idx="8">
                  <c:v>2.2500000000000009</c:v>
                </c:pt>
                <c:pt idx="9">
                  <c:v>2.350000000000001</c:v>
                </c:pt>
                <c:pt idx="10">
                  <c:v>2.4500000000000011</c:v>
                </c:pt>
                <c:pt idx="11">
                  <c:v>2.5500000000000012</c:v>
                </c:pt>
                <c:pt idx="12">
                  <c:v>2.6500000000000012</c:v>
                </c:pt>
                <c:pt idx="13">
                  <c:v>2.7500000000000013</c:v>
                </c:pt>
                <c:pt idx="14">
                  <c:v>2.8500000000000014</c:v>
                </c:pt>
                <c:pt idx="15">
                  <c:v>2.9500000000000015</c:v>
                </c:pt>
                <c:pt idx="16">
                  <c:v>3.0500000000000016</c:v>
                </c:pt>
                <c:pt idx="17">
                  <c:v>3.1500000000000017</c:v>
                </c:pt>
                <c:pt idx="18">
                  <c:v>3.2500000000000018</c:v>
                </c:pt>
                <c:pt idx="19">
                  <c:v>3.3500000000000019</c:v>
                </c:pt>
                <c:pt idx="20">
                  <c:v>3.450000000000002</c:v>
                </c:pt>
                <c:pt idx="21">
                  <c:v>3.550000000000002</c:v>
                </c:pt>
                <c:pt idx="22">
                  <c:v>3.6500000000000021</c:v>
                </c:pt>
                <c:pt idx="23">
                  <c:v>3.7500000000000022</c:v>
                </c:pt>
                <c:pt idx="24">
                  <c:v>3.8500000000000023</c:v>
                </c:pt>
                <c:pt idx="25">
                  <c:v>3.9500000000000024</c:v>
                </c:pt>
                <c:pt idx="26">
                  <c:v>4.0500000000000025</c:v>
                </c:pt>
                <c:pt idx="27">
                  <c:v>4.1500000000000021</c:v>
                </c:pt>
                <c:pt idx="28">
                  <c:v>4.2500000000000018</c:v>
                </c:pt>
                <c:pt idx="29">
                  <c:v>4.3500000000000014</c:v>
                </c:pt>
                <c:pt idx="30">
                  <c:v>4.4500000000000011</c:v>
                </c:pt>
                <c:pt idx="31">
                  <c:v>4.5500000000000007</c:v>
                </c:pt>
                <c:pt idx="32">
                  <c:v>4.6500000000000004</c:v>
                </c:pt>
                <c:pt idx="33">
                  <c:v>4.75</c:v>
                </c:pt>
                <c:pt idx="34">
                  <c:v>4.8499999999999996</c:v>
                </c:pt>
                <c:pt idx="35">
                  <c:v>4.9499999999999993</c:v>
                </c:pt>
                <c:pt idx="36">
                  <c:v>5.0499999999999989</c:v>
                </c:pt>
                <c:pt idx="37">
                  <c:v>5.1499999999999986</c:v>
                </c:pt>
                <c:pt idx="38">
                  <c:v>5.2499999999999982</c:v>
                </c:pt>
                <c:pt idx="39">
                  <c:v>5.3499999999999979</c:v>
                </c:pt>
                <c:pt idx="40">
                  <c:v>5.4499999999999975</c:v>
                </c:pt>
                <c:pt idx="41">
                  <c:v>5.5499999999999972</c:v>
                </c:pt>
              </c:numCache>
            </c:numRef>
          </c:xVal>
          <c:yVal>
            <c:numRef>
              <c:f>CTmodel20realStLorCrazyLD!$AM$25:$AM$66</c:f>
              <c:numCache>
                <c:formatCode>General</c:formatCode>
                <c:ptCount val="42"/>
                <c:pt idx="0">
                  <c:v>2.5367910892250697E-2</c:v>
                </c:pt>
                <c:pt idx="1">
                  <c:v>4.1550888530410619E-2</c:v>
                </c:pt>
                <c:pt idx="2">
                  <c:v>6.429453277863538E-2</c:v>
                </c:pt>
                <c:pt idx="3">
                  <c:v>9.3598843636924972E-2</c:v>
                </c:pt>
                <c:pt idx="4">
                  <c:v>0.16357928747761655</c:v>
                </c:pt>
                <c:pt idx="5">
                  <c:v>4.4612532948440871</c:v>
                </c:pt>
                <c:pt idx="6">
                  <c:v>0.34552844146341466</c:v>
                </c:pt>
                <c:pt idx="7">
                  <c:v>0.34552844146341466</c:v>
                </c:pt>
                <c:pt idx="8">
                  <c:v>13.821137658536585</c:v>
                </c:pt>
                <c:pt idx="9">
                  <c:v>0.29741688632293922</c:v>
                </c:pt>
                <c:pt idx="10">
                  <c:v>0.2668004421426366</c:v>
                </c:pt>
                <c:pt idx="11">
                  <c:v>4.6318306267057734</c:v>
                </c:pt>
                <c:pt idx="12">
                  <c:v>0.38008128560975607</c:v>
                </c:pt>
                <c:pt idx="13">
                  <c:v>0.37833177451373878</c:v>
                </c:pt>
                <c:pt idx="14">
                  <c:v>13.514973216733559</c:v>
                </c:pt>
                <c:pt idx="15">
                  <c:v>0.45487288496449524</c:v>
                </c:pt>
                <c:pt idx="16">
                  <c:v>0.55546977298548939</c:v>
                </c:pt>
                <c:pt idx="17">
                  <c:v>0.67356177196665634</c:v>
                </c:pt>
                <c:pt idx="18">
                  <c:v>0.8135226596480396</c:v>
                </c:pt>
                <c:pt idx="19">
                  <c:v>0.98847376924976837</c:v>
                </c:pt>
                <c:pt idx="20">
                  <c:v>1.1984151007718433</c:v>
                </c:pt>
                <c:pt idx="21">
                  <c:v>1.530822209015128</c:v>
                </c:pt>
                <c:pt idx="22">
                  <c:v>2.5367910892250696</c:v>
                </c:pt>
                <c:pt idx="23">
                  <c:v>4.4175155174436549</c:v>
                </c:pt>
                <c:pt idx="24">
                  <c:v>5.3797466202531652</c:v>
                </c:pt>
                <c:pt idx="25">
                  <c:v>9.4036221410929297</c:v>
                </c:pt>
                <c:pt idx="26">
                  <c:v>11.415559901512813</c:v>
                </c:pt>
                <c:pt idx="27">
                  <c:v>119.40413230317999</c:v>
                </c:pt>
                <c:pt idx="28">
                  <c:v>324.9716860852115</c:v>
                </c:pt>
                <c:pt idx="29">
                  <c:v>359.52453023155294</c:v>
                </c:pt>
                <c:pt idx="30">
                  <c:v>409.82297424205001</c:v>
                </c:pt>
                <c:pt idx="31">
                  <c:v>472.36799592466809</c:v>
                </c:pt>
                <c:pt idx="32">
                  <c:v>541.47368421735098</c:v>
                </c:pt>
                <c:pt idx="33">
                  <c:v>618.01479466810747</c:v>
                </c:pt>
                <c:pt idx="34">
                  <c:v>708.55199388700214</c:v>
                </c:pt>
                <c:pt idx="35">
                  <c:v>811.33577077801795</c:v>
                </c:pt>
                <c:pt idx="36">
                  <c:v>927.67825866316764</c:v>
                </c:pt>
                <c:pt idx="37">
                  <c:v>1062.390613056499</c:v>
                </c:pt>
                <c:pt idx="38">
                  <c:v>1211.0990562179686</c:v>
                </c:pt>
                <c:pt idx="39">
                  <c:v>1393.0482102037665</c:v>
                </c:pt>
                <c:pt idx="40">
                  <c:v>1584.6196752176597</c:v>
                </c:pt>
                <c:pt idx="41">
                  <c:v>1807.6823399598641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374-41C1-B9A9-F4DBC246D7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7355760"/>
        <c:axId val="747357424"/>
      </c:scatterChart>
      <c:valAx>
        <c:axId val="7473557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Energy (MeV)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357424"/>
        <c:crossesAt val="1.0000000000000002E-2"/>
        <c:crossBetween val="midCat"/>
      </c:valAx>
      <c:valAx>
        <c:axId val="747357424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Level Density (MeV</a:t>
                </a:r>
                <a:r>
                  <a:rPr lang="en-US" baseline="30000"/>
                  <a:t>-1</a:t>
                </a:r>
                <a:r>
                  <a:rPr lang="en-US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7355760"/>
        <c:crosses val="autoZero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r">
              <a:defRPr sz="1200"/>
            </a:lvl1pPr>
          </a:lstStyle>
          <a:p>
            <a:r>
              <a:rPr lang="en-US" sz="900" dirty="0" smtClean="0"/>
              <a:t>3 May 2023</a:t>
            </a:r>
            <a:endParaRPr lang="en-US" sz="900" dirty="0"/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l">
              <a:defRPr sz="1200"/>
            </a:lvl1pPr>
          </a:lstStyle>
          <a:p>
            <a:r>
              <a:rPr lang="en-US" sz="900" dirty="0" smtClean="0"/>
              <a:t>FRIB PowerPoint Template 16x9 Status</a:t>
            </a:r>
            <a:endParaRPr lang="en-US" sz="900" dirty="0"/>
          </a:p>
          <a:p>
            <a:r>
              <a:rPr lang="en-US" sz="900" dirty="0"/>
              <a:t>Alex Parsons, FRIB Creative Director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95131" y="8505419"/>
            <a:ext cx="4770781" cy="708286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</a:t>
            </a:r>
            <a:r>
              <a:rPr lang="en-US" sz="900" dirty="0" smtClean="0"/>
              <a:t>48824, USA</a:t>
            </a:r>
          </a:p>
          <a:p>
            <a:r>
              <a:rPr lang="en-US" sz="900" dirty="0" smtClean="0"/>
              <a:t>frib.msu.edu</a:t>
            </a:r>
            <a:endParaRPr lang="en-US" sz="9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8" y="8458200"/>
            <a:ext cx="648443" cy="7555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 smtClean="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5/30/2024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599" tIns="46299" rIns="92599" bIns="4629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832"/>
            <a:ext cx="5608320" cy="418266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 smtClean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642530"/>
            <a:ext cx="3200400" cy="7013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83" y="5642961"/>
            <a:ext cx="265176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S.N. Liddick, May 2024 Oslo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S.N. Liddick, May 2024 Oslo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 smtClean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S.N. Liddick, May 2024 Oslo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S.N. Liddick, May 2024 Oslo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S.N. Liddick, May 2024 Oslo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S.N. Liddick, May 2024 Oslo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S.N. Liddick, May 2024 Oslo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 smtClean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 smtClean="0"/>
              <a:t>S.N. Liddick, May 2024 Oslo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Sean Liddick</a:t>
            </a:r>
            <a:br>
              <a:rPr lang="en-US" dirty="0" smtClean="0"/>
            </a:br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Workshop on Nuclear Level Density and Gamma Strength</a:t>
            </a:r>
          </a:p>
          <a:p>
            <a:r>
              <a:rPr lang="en-US" dirty="0" smtClean="0"/>
              <a:t>U of Oslo, May </a:t>
            </a:r>
            <a:r>
              <a:rPr lang="en-US" dirty="0" smtClean="0"/>
              <a:t>2024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Advantage of Nuclear Isomers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5" r="9074"/>
          <a:stretch/>
        </p:blipFill>
        <p:spPr>
          <a:xfrm>
            <a:off x="6172200" y="1299120"/>
            <a:ext cx="5886023" cy="441551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224797"/>
            <a:ext cx="5010737" cy="1975603"/>
          </a:xfrm>
        </p:spPr>
        <p:txBody>
          <a:bodyPr/>
          <a:lstStyle/>
          <a:p>
            <a:r>
              <a:rPr lang="en-US" dirty="0" smtClean="0"/>
              <a:t>Perform shape method analysis to extract shape of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endParaRPr lang="en-US" dirty="0" smtClean="0"/>
          </a:p>
          <a:p>
            <a:r>
              <a:rPr lang="en-US" dirty="0" smtClean="0"/>
              <a:t>Shape method sets correction factor for functional form from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-Oslo</a:t>
            </a:r>
          </a:p>
          <a:p>
            <a:r>
              <a:rPr lang="en-US" dirty="0" smtClean="0"/>
              <a:t>Apply shape of </a:t>
            </a:r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to NLD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Fictitious Mass 70 Nucleus: Shape Method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391400" y="472440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from </a:t>
            </a:r>
            <a:r>
              <a:rPr lang="en-US" dirty="0" err="1" smtClean="0">
                <a:latin typeface="Symbol" panose="05050102010706020507" pitchFamily="18" charset="2"/>
              </a:rPr>
              <a:t>b</a:t>
            </a:r>
            <a:r>
              <a:rPr lang="en-US" dirty="0" err="1" smtClean="0"/>
              <a:t>Oslo</a:t>
            </a:r>
            <a:endParaRPr lang="en-US" dirty="0" smtClean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10678103" y="2699315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from shape</a:t>
            </a:r>
          </a:p>
        </p:txBody>
      </p: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662658"/>
              </p:ext>
            </p:extLst>
          </p:nvPr>
        </p:nvGraphicFramePr>
        <p:xfrm>
          <a:off x="323476" y="3200400"/>
          <a:ext cx="4988253" cy="2912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12337" y="2357735"/>
            <a:ext cx="1470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population: 2-4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S.N. Liddick, May 2024 Oslo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04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5237" y="1219500"/>
            <a:ext cx="4220563" cy="3657300"/>
          </a:xfrm>
        </p:spPr>
        <p:txBody>
          <a:bodyPr/>
          <a:lstStyle/>
          <a:p>
            <a:r>
              <a:rPr lang="en-US" dirty="0" smtClean="0"/>
              <a:t>Perform identical procedure to initial spin range 5-7</a:t>
            </a:r>
          </a:p>
          <a:p>
            <a:pPr lvl="1"/>
            <a:r>
              <a:rPr lang="en-US" dirty="0" smtClean="0"/>
              <a:t>shape method analysis to extract shape of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endParaRPr lang="en-US" dirty="0" smtClean="0"/>
          </a:p>
          <a:p>
            <a:pPr lvl="1"/>
            <a:r>
              <a:rPr lang="en-US" dirty="0" smtClean="0"/>
              <a:t>Apply shape of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to NLD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Fictitious Mass 70 Nucleus: NLD from Shape Method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412405"/>
              </p:ext>
            </p:extLst>
          </p:nvPr>
        </p:nvGraphicFramePr>
        <p:xfrm>
          <a:off x="6103495" y="2559032"/>
          <a:ext cx="5334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97" y="3048000"/>
            <a:ext cx="4314303" cy="292977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560386" y="3315731"/>
            <a:ext cx="676656" cy="2362200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048816" y="3315731"/>
            <a:ext cx="694384" cy="23622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0051320" y="2753636"/>
            <a:ext cx="45719" cy="2773180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1"/>
          <p:cNvSpPr txBox="1">
            <a:spLocks/>
          </p:cNvSpPr>
          <p:nvPr/>
        </p:nvSpPr>
        <p:spPr bwMode="auto">
          <a:xfrm>
            <a:off x="5133875" y="1160412"/>
            <a:ext cx="2466715" cy="36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kern="0" dirty="0" smtClean="0"/>
              <a:t>Comparison between theoretical NLD and </a:t>
            </a:r>
            <a:r>
              <a:rPr lang="en-US" kern="0" dirty="0" smtClean="0"/>
              <a:t>simulated </a:t>
            </a:r>
            <a:r>
              <a:rPr lang="en-US" kern="0" dirty="0" smtClean="0"/>
              <a:t>results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618189"/>
              </p:ext>
            </p:extLst>
          </p:nvPr>
        </p:nvGraphicFramePr>
        <p:xfrm>
          <a:off x="7663304" y="1136282"/>
          <a:ext cx="4216398" cy="138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199">
                  <a:extLst>
                    <a:ext uri="{9D8B030D-6E8A-4147-A177-3AD203B41FA5}">
                      <a16:colId xmlns:a16="http://schemas.microsoft.com/office/drawing/2014/main" val="2787952405"/>
                    </a:ext>
                  </a:extLst>
                </a:gridCol>
                <a:gridCol w="2108199">
                  <a:extLst>
                    <a:ext uri="{9D8B030D-6E8A-4147-A177-3AD203B41FA5}">
                      <a16:colId xmlns:a16="http://schemas.microsoft.com/office/drawing/2014/main" val="2276464150"/>
                    </a:ext>
                  </a:extLst>
                </a:gridCol>
              </a:tblGrid>
              <a:tr h="4754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Ratio (high/low)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0279985"/>
                  </a:ext>
                </a:extLst>
              </a:tr>
              <a:tr h="453616">
                <a:tc>
                  <a:txBody>
                    <a:bodyPr/>
                    <a:lstStyle/>
                    <a:p>
                      <a:r>
                        <a:rPr lang="en-US" dirty="0" smtClean="0"/>
                        <a:t>Theory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8996938"/>
                  </a:ext>
                </a:extLst>
              </a:tr>
              <a:tr h="453616">
                <a:tc>
                  <a:txBody>
                    <a:bodyPr/>
                    <a:lstStyle/>
                    <a:p>
                      <a:r>
                        <a:rPr lang="en-US" dirty="0" smtClean="0"/>
                        <a:t>Simulated Data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0.57(8)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4942126"/>
                  </a:ext>
                </a:extLst>
              </a:tr>
            </a:tbl>
          </a:graphicData>
        </a:graphic>
      </p:graphicFrame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S.N. Liddick, May 2024 Oslo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0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87242"/>
            <a:ext cx="4724400" cy="1893074"/>
          </a:xfrm>
        </p:spPr>
        <p:txBody>
          <a:bodyPr/>
          <a:lstStyle/>
          <a:p>
            <a:r>
              <a:rPr lang="en-US" dirty="0" smtClean="0"/>
              <a:t>Perform exact same process with different spin distribution</a:t>
            </a:r>
          </a:p>
          <a:p>
            <a:r>
              <a:rPr lang="en-US" dirty="0" smtClean="0"/>
              <a:t>Apply shape of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to NLD</a:t>
            </a:r>
          </a:p>
          <a:p>
            <a:r>
              <a:rPr lang="en-US" dirty="0" smtClean="0"/>
              <a:t>Comparison between theoretical NLD and </a:t>
            </a:r>
            <a:r>
              <a:rPr lang="en-US" dirty="0" smtClean="0"/>
              <a:t>simulated </a:t>
            </a:r>
            <a:r>
              <a:rPr lang="en-US" dirty="0" smtClean="0"/>
              <a:t>results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Differentiate Between Two Different Spin Distributions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4" r="9886"/>
          <a:stretch/>
        </p:blipFill>
        <p:spPr>
          <a:xfrm>
            <a:off x="3990975" y="3348876"/>
            <a:ext cx="3781425" cy="2579064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879859"/>
              </p:ext>
            </p:extLst>
          </p:nvPr>
        </p:nvGraphicFramePr>
        <p:xfrm>
          <a:off x="5130383" y="1434457"/>
          <a:ext cx="6375816" cy="1547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272">
                  <a:extLst>
                    <a:ext uri="{9D8B030D-6E8A-4147-A177-3AD203B41FA5}">
                      <a16:colId xmlns:a16="http://schemas.microsoft.com/office/drawing/2014/main" val="2787952405"/>
                    </a:ext>
                  </a:extLst>
                </a:gridCol>
                <a:gridCol w="2125272">
                  <a:extLst>
                    <a:ext uri="{9D8B030D-6E8A-4147-A177-3AD203B41FA5}">
                      <a16:colId xmlns:a16="http://schemas.microsoft.com/office/drawing/2014/main" val="2276464150"/>
                    </a:ext>
                  </a:extLst>
                </a:gridCol>
                <a:gridCol w="2125272">
                  <a:extLst>
                    <a:ext uri="{9D8B030D-6E8A-4147-A177-3AD203B41FA5}">
                      <a16:colId xmlns:a16="http://schemas.microsoft.com/office/drawing/2014/main" val="1730664151"/>
                    </a:ext>
                  </a:extLst>
                </a:gridCol>
              </a:tblGrid>
              <a:tr h="4754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1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Ratio (high/low) von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Egidy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1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Ratio (high/low) linear ramp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0279985"/>
                  </a:ext>
                </a:extLst>
              </a:tr>
              <a:tr h="453616">
                <a:tc>
                  <a:txBody>
                    <a:bodyPr/>
                    <a:lstStyle/>
                    <a:p>
                      <a:r>
                        <a:rPr lang="en-US" dirty="0" smtClean="0"/>
                        <a:t>Theory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8996938"/>
                  </a:ext>
                </a:extLst>
              </a:tr>
              <a:tr h="453616">
                <a:tc>
                  <a:txBody>
                    <a:bodyPr/>
                    <a:lstStyle/>
                    <a:p>
                      <a:r>
                        <a:rPr lang="en-US" dirty="0" smtClean="0"/>
                        <a:t>Simulated Data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0.57(8)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2.01(28)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4942126"/>
                  </a:ext>
                </a:extLst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4667365" y="3370272"/>
            <a:ext cx="1033272" cy="2267712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443065" y="3369260"/>
            <a:ext cx="1033272" cy="2267712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2639515"/>
              </p:ext>
            </p:extLst>
          </p:nvPr>
        </p:nvGraphicFramePr>
        <p:xfrm>
          <a:off x="7687145" y="324206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S.N. Liddick, May 2024 Oslo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3090030"/>
            <a:ext cx="4314303" cy="29297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64489" y="3357761"/>
            <a:ext cx="676656" cy="2362200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52919" y="3357761"/>
            <a:ext cx="694384" cy="23622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19500"/>
            <a:ext cx="5791199" cy="3657300"/>
          </a:xfrm>
        </p:spPr>
        <p:txBody>
          <a:bodyPr/>
          <a:lstStyle/>
          <a:p>
            <a:r>
              <a:rPr lang="en-US" dirty="0" smtClean="0"/>
              <a:t>Systematics, systematics, systematics with simulated </a:t>
            </a:r>
            <a:r>
              <a:rPr lang="en-US" dirty="0" smtClean="0"/>
              <a:t>data</a:t>
            </a:r>
            <a:endParaRPr lang="en-US" dirty="0" smtClean="0"/>
          </a:p>
          <a:p>
            <a:r>
              <a:rPr lang="en-US" dirty="0" smtClean="0"/>
              <a:t>Experimental data with </a:t>
            </a:r>
            <a:r>
              <a:rPr lang="en-US" baseline="30000" dirty="0" smtClean="0"/>
              <a:t>70</a:t>
            </a:r>
            <a:r>
              <a:rPr lang="en-US" dirty="0" smtClean="0"/>
              <a:t>Cu has been taken.</a:t>
            </a:r>
          </a:p>
          <a:p>
            <a:pPr lvl="1"/>
            <a:r>
              <a:rPr lang="en-US" dirty="0" smtClean="0"/>
              <a:t>6</a:t>
            </a:r>
            <a:r>
              <a:rPr lang="en-US" baseline="30000" dirty="0" smtClean="0"/>
              <a:t>-</a:t>
            </a:r>
            <a:r>
              <a:rPr lang="en-US" dirty="0" smtClean="0"/>
              <a:t>, 3</a:t>
            </a:r>
            <a:r>
              <a:rPr lang="en-US" baseline="30000" dirty="0" smtClean="0"/>
              <a:t>-</a:t>
            </a:r>
            <a:r>
              <a:rPr lang="en-US" dirty="0" smtClean="0"/>
              <a:t>, 1</a:t>
            </a:r>
            <a:r>
              <a:rPr lang="en-US" baseline="30000" dirty="0" smtClean="0"/>
              <a:t>+</a:t>
            </a:r>
            <a:r>
              <a:rPr lang="en-US" dirty="0" smtClean="0"/>
              <a:t> beta-decaying states.</a:t>
            </a:r>
          </a:p>
          <a:p>
            <a:r>
              <a:rPr lang="en-US" dirty="0" smtClean="0"/>
              <a:t>Better nuclei?</a:t>
            </a:r>
          </a:p>
          <a:p>
            <a:pPr lvl="1"/>
            <a:r>
              <a:rPr lang="en-US" dirty="0" smtClean="0"/>
              <a:t>Large Q value,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n</a:t>
            </a:r>
            <a:r>
              <a:rPr lang="en-US" dirty="0" smtClean="0"/>
              <a:t>, large population of high-energy states</a:t>
            </a:r>
          </a:p>
          <a:p>
            <a:pPr lvl="1"/>
            <a:r>
              <a:rPr lang="en-US" dirty="0" smtClean="0"/>
              <a:t>At least two beta-decaying states</a:t>
            </a:r>
          </a:p>
          <a:p>
            <a:pPr lvl="2"/>
            <a:r>
              <a:rPr lang="en-US" dirty="0" smtClean="0"/>
              <a:t>Large spin difference between two (populate distinct regions)</a:t>
            </a:r>
          </a:p>
          <a:p>
            <a:pPr lvl="2"/>
            <a:r>
              <a:rPr lang="en-US" dirty="0" smtClean="0"/>
              <a:t>Large energy difference (easy to separate)</a:t>
            </a:r>
          </a:p>
          <a:p>
            <a:pPr lvl="1"/>
            <a:r>
              <a:rPr lang="en-US" dirty="0" smtClean="0"/>
              <a:t>Relatively well known low-energy level schemes with pairs of low-spin and high-spin states.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Where To Go From Here?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6553201" y="1219200"/>
            <a:ext cx="5791199" cy="36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kern="0" dirty="0" smtClean="0"/>
              <a:t>Potential Candidates…</a:t>
            </a:r>
          </a:p>
          <a:p>
            <a:pPr lvl="1"/>
            <a:r>
              <a:rPr lang="en-US" kern="0" baseline="30000" dirty="0" smtClean="0"/>
              <a:t>100</a:t>
            </a:r>
            <a:r>
              <a:rPr lang="en-US" kern="0" dirty="0" smtClean="0"/>
              <a:t>Nb (1</a:t>
            </a:r>
            <a:r>
              <a:rPr lang="en-US" kern="0" baseline="30000" dirty="0" smtClean="0"/>
              <a:t>+</a:t>
            </a:r>
            <a:r>
              <a:rPr lang="en-US" kern="0" dirty="0" smtClean="0"/>
              <a:t>,5</a:t>
            </a:r>
            <a:r>
              <a:rPr lang="en-US" kern="0" baseline="30000" dirty="0" smtClean="0"/>
              <a:t>+</a:t>
            </a:r>
            <a:r>
              <a:rPr lang="en-US" kern="0" dirty="0" smtClean="0"/>
              <a:t>, 0.3 MeV </a:t>
            </a:r>
            <a:r>
              <a:rPr lang="en-US" kern="0" dirty="0" err="1" smtClean="0"/>
              <a:t>sep</a:t>
            </a:r>
            <a:r>
              <a:rPr lang="en-US" kern="0" dirty="0" smtClean="0"/>
              <a:t>, pairs of 2</a:t>
            </a:r>
            <a:r>
              <a:rPr lang="en-US" kern="0" baseline="30000" dirty="0" smtClean="0"/>
              <a:t>+</a:t>
            </a:r>
            <a:r>
              <a:rPr lang="en-US" kern="0" dirty="0" smtClean="0"/>
              <a:t>/4</a:t>
            </a:r>
            <a:r>
              <a:rPr lang="en-US" kern="0" baseline="30000" dirty="0" smtClean="0"/>
              <a:t>+</a:t>
            </a:r>
            <a:r>
              <a:rPr lang="en-US" kern="0" dirty="0" smtClean="0"/>
              <a:t>)</a:t>
            </a:r>
          </a:p>
          <a:p>
            <a:pPr lvl="1"/>
            <a:r>
              <a:rPr lang="en-US" kern="0" baseline="30000" dirty="0" smtClean="0"/>
              <a:t>136</a:t>
            </a:r>
            <a:r>
              <a:rPr lang="en-US" kern="0" dirty="0" smtClean="0"/>
              <a:t>I (1</a:t>
            </a:r>
            <a:r>
              <a:rPr lang="en-US" kern="0" baseline="30000" dirty="0" smtClean="0"/>
              <a:t>-</a:t>
            </a:r>
            <a:r>
              <a:rPr lang="en-US" kern="0" dirty="0" smtClean="0"/>
              <a:t>, 6</a:t>
            </a:r>
            <a:r>
              <a:rPr lang="en-US" kern="0" baseline="30000" dirty="0" smtClean="0"/>
              <a:t>-</a:t>
            </a:r>
            <a:r>
              <a:rPr lang="en-US" kern="0" dirty="0" smtClean="0"/>
              <a:t>, 0.2 MeV </a:t>
            </a:r>
            <a:r>
              <a:rPr lang="en-US" kern="0" dirty="0" err="1" smtClean="0"/>
              <a:t>sep</a:t>
            </a:r>
            <a:r>
              <a:rPr lang="en-US" kern="0" dirty="0" smtClean="0"/>
              <a:t>, pairs of 2</a:t>
            </a:r>
            <a:r>
              <a:rPr lang="en-US" kern="0" baseline="30000" dirty="0" smtClean="0"/>
              <a:t>+</a:t>
            </a:r>
            <a:r>
              <a:rPr lang="en-US" kern="0" dirty="0" smtClean="0"/>
              <a:t>/6</a:t>
            </a:r>
            <a:r>
              <a:rPr lang="en-US" kern="0" baseline="30000" dirty="0" smtClean="0"/>
              <a:t>+</a:t>
            </a:r>
            <a:r>
              <a:rPr lang="en-US" kern="0" dirty="0" smtClean="0"/>
              <a:t>)</a:t>
            </a:r>
          </a:p>
          <a:p>
            <a:pPr lvl="1"/>
            <a:r>
              <a:rPr lang="en-US" kern="0" baseline="30000" dirty="0" smtClean="0"/>
              <a:t>98</a:t>
            </a:r>
            <a:r>
              <a:rPr lang="en-US" kern="0" dirty="0" smtClean="0"/>
              <a:t>Y (0</a:t>
            </a:r>
            <a:r>
              <a:rPr lang="en-US" kern="0" baseline="30000" dirty="0" smtClean="0"/>
              <a:t>-</a:t>
            </a:r>
            <a:r>
              <a:rPr lang="en-US" kern="0" dirty="0" smtClean="0"/>
              <a:t>,4, 0.4 MeV </a:t>
            </a:r>
            <a:r>
              <a:rPr lang="en-US" kern="0" dirty="0" err="1" smtClean="0"/>
              <a:t>sep</a:t>
            </a:r>
            <a:r>
              <a:rPr lang="en-US" kern="0" dirty="0" smtClean="0"/>
              <a:t>, pairs of 2</a:t>
            </a:r>
            <a:r>
              <a:rPr lang="en-US" kern="0" baseline="30000" dirty="0" smtClean="0"/>
              <a:t>+</a:t>
            </a:r>
            <a:r>
              <a:rPr lang="en-US" kern="0" dirty="0" smtClean="0"/>
              <a:t>/4</a:t>
            </a:r>
            <a:r>
              <a:rPr lang="en-US" kern="0" baseline="30000" dirty="0" smtClean="0"/>
              <a:t>+</a:t>
            </a:r>
            <a:r>
              <a:rPr lang="en-US" kern="0" dirty="0" smtClean="0"/>
              <a:t>)</a:t>
            </a:r>
          </a:p>
          <a:p>
            <a:pPr lvl="1"/>
            <a:r>
              <a:rPr lang="en-US" kern="0" dirty="0" smtClean="0"/>
              <a:t>Plenty more…</a:t>
            </a:r>
          </a:p>
          <a:p>
            <a:pPr lvl="2"/>
            <a:r>
              <a:rPr lang="en-US" kern="0" dirty="0" smtClean="0"/>
              <a:t> but with more uncertain spin assignments</a:t>
            </a:r>
            <a:endParaRPr lang="en-US" kern="0" dirty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S.N. Liddick, May 2024 Oslo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48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1" y="1295400"/>
            <a:ext cx="6172200" cy="2438100"/>
          </a:xfrm>
        </p:spPr>
        <p:txBody>
          <a:bodyPr/>
          <a:lstStyle/>
          <a:p>
            <a:r>
              <a:rPr lang="en-US" dirty="0" smtClean="0"/>
              <a:t>Isomers </a:t>
            </a:r>
            <a:r>
              <a:rPr lang="en-US" dirty="0" smtClean="0"/>
              <a:t>can be used to </a:t>
            </a:r>
            <a:r>
              <a:rPr lang="en-US" dirty="0" smtClean="0"/>
              <a:t>get information on the spin distribution (preliminary).</a:t>
            </a:r>
          </a:p>
          <a:p>
            <a:r>
              <a:rPr lang="en-US" dirty="0" smtClean="0"/>
              <a:t>Apply both b-Oslo and shape method to the same data populated within different spin regions</a:t>
            </a:r>
          </a:p>
          <a:p>
            <a:r>
              <a:rPr lang="en-US" dirty="0"/>
              <a:t>An abundance of systematic investigations still to be performed</a:t>
            </a:r>
          </a:p>
          <a:p>
            <a:r>
              <a:rPr lang="en-US" dirty="0" smtClean="0"/>
              <a:t>Multiple isomeric states exist to perform the measurement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S.N. Liddick, May 2024 Oslo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3048000"/>
            <a:ext cx="4294769" cy="26011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01363" y="2463512"/>
            <a:ext cx="1132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30000" dirty="0" smtClean="0"/>
              <a:t>70</a:t>
            </a:r>
            <a:r>
              <a:rPr lang="en-US" sz="2400" dirty="0" smtClean="0"/>
              <a:t>Cu 6</a:t>
            </a:r>
            <a:r>
              <a:rPr lang="en-US" sz="2400" baseline="30000" dirty="0" smtClean="0"/>
              <a:t>-</a:t>
            </a:r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366229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1" y="1219200"/>
            <a:ext cx="5994400" cy="4594176"/>
          </a:xfrm>
        </p:spPr>
        <p:txBody>
          <a:bodyPr/>
          <a:lstStyle/>
          <a:p>
            <a:pPr lvl="0"/>
            <a:r>
              <a:rPr lang="en-US" dirty="0" smtClean="0"/>
              <a:t>Distribution of spins as a function of excitation energy.</a:t>
            </a:r>
          </a:p>
          <a:p>
            <a:pPr lvl="0"/>
            <a:r>
              <a:rPr lang="en-US" dirty="0" smtClean="0"/>
              <a:t>Spin </a:t>
            </a:r>
            <a:r>
              <a:rPr lang="en-US" dirty="0" smtClean="0"/>
              <a:t>distributions parameterized using a single formula with a spin cutoff parameter.</a:t>
            </a:r>
          </a:p>
          <a:p>
            <a:pPr lvl="0"/>
            <a:r>
              <a:rPr lang="en-US" dirty="0" smtClean="0"/>
              <a:t>Distribution shown is at 6.5 MeV for a variety of procedures to obtain the spin-cutoff parameter.</a:t>
            </a:r>
          </a:p>
          <a:p>
            <a:pPr lvl="0"/>
            <a:r>
              <a:rPr lang="en-US" dirty="0" smtClean="0"/>
              <a:t>Determining the ratio between different spins allows for a comparison to theoretical distribution.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Spin Distributions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622302"/>
              </p:ext>
            </p:extLst>
          </p:nvPr>
        </p:nvGraphicFramePr>
        <p:xfrm>
          <a:off x="6329947" y="1257984"/>
          <a:ext cx="5354053" cy="3337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533508"/>
              </p:ext>
            </p:extLst>
          </p:nvPr>
        </p:nvGraphicFramePr>
        <p:xfrm>
          <a:off x="3047997" y="4724400"/>
          <a:ext cx="913598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140">
                  <a:extLst>
                    <a:ext uri="{9D8B030D-6E8A-4147-A177-3AD203B41FA5}">
                      <a16:colId xmlns:a16="http://schemas.microsoft.com/office/drawing/2014/main" val="3441602159"/>
                    </a:ext>
                  </a:extLst>
                </a:gridCol>
                <a:gridCol w="1305140">
                  <a:extLst>
                    <a:ext uri="{9D8B030D-6E8A-4147-A177-3AD203B41FA5}">
                      <a16:colId xmlns:a16="http://schemas.microsoft.com/office/drawing/2014/main" val="742216191"/>
                    </a:ext>
                  </a:extLst>
                </a:gridCol>
                <a:gridCol w="1305140">
                  <a:extLst>
                    <a:ext uri="{9D8B030D-6E8A-4147-A177-3AD203B41FA5}">
                      <a16:colId xmlns:a16="http://schemas.microsoft.com/office/drawing/2014/main" val="2306510343"/>
                    </a:ext>
                  </a:extLst>
                </a:gridCol>
                <a:gridCol w="1305140">
                  <a:extLst>
                    <a:ext uri="{9D8B030D-6E8A-4147-A177-3AD203B41FA5}">
                      <a16:colId xmlns:a16="http://schemas.microsoft.com/office/drawing/2014/main" val="346706106"/>
                    </a:ext>
                  </a:extLst>
                </a:gridCol>
                <a:gridCol w="1305140">
                  <a:extLst>
                    <a:ext uri="{9D8B030D-6E8A-4147-A177-3AD203B41FA5}">
                      <a16:colId xmlns:a16="http://schemas.microsoft.com/office/drawing/2014/main" val="838192847"/>
                    </a:ext>
                  </a:extLst>
                </a:gridCol>
                <a:gridCol w="1305140">
                  <a:extLst>
                    <a:ext uri="{9D8B030D-6E8A-4147-A177-3AD203B41FA5}">
                      <a16:colId xmlns:a16="http://schemas.microsoft.com/office/drawing/2014/main" val="79060056"/>
                    </a:ext>
                  </a:extLst>
                </a:gridCol>
                <a:gridCol w="1305140">
                  <a:extLst>
                    <a:ext uri="{9D8B030D-6E8A-4147-A177-3AD203B41FA5}">
                      <a16:colId xmlns:a16="http://schemas.microsoft.com/office/drawing/2014/main" val="31942443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Von </a:t>
                      </a:r>
                      <a:r>
                        <a:rPr lang="en-US" dirty="0" err="1" smtClean="0">
                          <a:solidFill>
                            <a:sysClr val="windowText" lastClr="000000"/>
                          </a:solidFill>
                        </a:rPr>
                        <a:t>Egidy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 09</a:t>
                      </a:r>
                      <a:r>
                        <a:rPr lang="en-US" baseline="30000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n-US" baseline="30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Von </a:t>
                      </a:r>
                      <a:r>
                        <a:rPr lang="en-US" dirty="0" err="1" smtClean="0">
                          <a:solidFill>
                            <a:sysClr val="windowText" lastClr="000000"/>
                          </a:solidFill>
                        </a:rPr>
                        <a:t>Egidy</a:t>
                      </a:r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 05</a:t>
                      </a:r>
                      <a:r>
                        <a:rPr lang="en-US" baseline="30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n-US" baseline="30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Single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Particle</a:t>
                      </a:r>
                      <a:r>
                        <a:rPr lang="en-US" baseline="30000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US" baseline="30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Rigid Sphere</a:t>
                      </a:r>
                      <a:r>
                        <a:rPr lang="en-US" baseline="30000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n-US" baseline="30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TALSYS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1.8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DICEBOX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2875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Ratio 5-8/ 1-5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0.62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0.46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1.0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0.58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0.61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0.72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00292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CD103270-AFB4-B74D-BD70-B5C990AEB831}"/>
              </a:ext>
            </a:extLst>
          </p:cNvPr>
          <p:cNvSpPr/>
          <p:nvPr/>
        </p:nvSpPr>
        <p:spPr>
          <a:xfrm>
            <a:off x="6132096" y="6133414"/>
            <a:ext cx="491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>
                <a:solidFill>
                  <a:schemeClr val="tx1"/>
                </a:solidFill>
                <a:latin typeface="+mn-lt"/>
              </a:rPr>
              <a:t>[1] T. Von </a:t>
            </a:r>
            <a:r>
              <a:rPr lang="en-CA" sz="1100" dirty="0" err="1" smtClean="0">
                <a:solidFill>
                  <a:schemeClr val="tx1"/>
                </a:solidFill>
                <a:latin typeface="+mn-lt"/>
              </a:rPr>
              <a:t>Egidy</a:t>
            </a:r>
            <a:r>
              <a:rPr lang="en-CA" sz="1100" dirty="0" smtClean="0">
                <a:solidFill>
                  <a:schemeClr val="tx1"/>
                </a:solidFill>
                <a:latin typeface="+mn-lt"/>
              </a:rPr>
              <a:t> and D. </a:t>
            </a:r>
            <a:r>
              <a:rPr lang="en-CA" sz="1100" dirty="0" err="1" smtClean="0">
                <a:solidFill>
                  <a:schemeClr val="tx1"/>
                </a:solidFill>
                <a:latin typeface="+mn-lt"/>
              </a:rPr>
              <a:t>Bucurescu</a:t>
            </a:r>
            <a:r>
              <a:rPr lang="en-CA" sz="1100" dirty="0" smtClean="0">
                <a:solidFill>
                  <a:schemeClr val="tx1"/>
                </a:solidFill>
                <a:latin typeface="+mn-lt"/>
              </a:rPr>
              <a:t>, Phys. Rev. C, 80, 054310 (2009)</a:t>
            </a:r>
          </a:p>
          <a:p>
            <a:r>
              <a:rPr lang="en-CA" sz="1100" dirty="0" smtClean="0">
                <a:latin typeface="+mn-lt"/>
              </a:rPr>
              <a:t>[2]</a:t>
            </a:r>
            <a:r>
              <a:rPr lang="en-CA" sz="1100" dirty="0"/>
              <a:t> T. Von </a:t>
            </a:r>
            <a:r>
              <a:rPr lang="en-CA" sz="1100" dirty="0" err="1"/>
              <a:t>Egidy</a:t>
            </a:r>
            <a:r>
              <a:rPr lang="en-CA" sz="1100" dirty="0"/>
              <a:t> and D. </a:t>
            </a:r>
            <a:r>
              <a:rPr lang="en-CA" sz="1100" dirty="0" err="1"/>
              <a:t>Bucurescu</a:t>
            </a:r>
            <a:r>
              <a:rPr lang="en-CA" sz="1100" dirty="0"/>
              <a:t>, Phys. Rev. C, </a:t>
            </a:r>
            <a:r>
              <a:rPr lang="en-CA" sz="1100" dirty="0" smtClean="0"/>
              <a:t>72, 044311 </a:t>
            </a:r>
            <a:r>
              <a:rPr lang="en-CA" sz="1100" dirty="0"/>
              <a:t>(</a:t>
            </a:r>
            <a:r>
              <a:rPr lang="en-CA" sz="1100" dirty="0" smtClean="0"/>
              <a:t>2005)</a:t>
            </a:r>
            <a:endParaRPr lang="en-CA" sz="1100" dirty="0" smtClean="0">
              <a:latin typeface="+mn-lt"/>
            </a:endParaRPr>
          </a:p>
          <a:p>
            <a:r>
              <a:rPr lang="en-CA" sz="1100" dirty="0" smtClean="0">
                <a:solidFill>
                  <a:schemeClr val="tx1"/>
                </a:solidFill>
                <a:latin typeface="+mn-lt"/>
              </a:rPr>
              <a:t>[3</a:t>
            </a:r>
            <a:r>
              <a:rPr lang="en-CA" sz="1100" dirty="0" smtClean="0">
                <a:solidFill>
                  <a:schemeClr val="tx1"/>
                </a:solidFill>
                <a:latin typeface="+mn-lt"/>
              </a:rPr>
              <a:t>] </a:t>
            </a:r>
            <a:r>
              <a:rPr lang="it-IT" sz="1100" dirty="0">
                <a:latin typeface="+mn-lt"/>
              </a:rPr>
              <a:t>U. Facchini and E. Saetta-Menichella, Energ. Nucl. (Milan) </a:t>
            </a:r>
            <a:r>
              <a:rPr lang="it-IT" sz="1100" dirty="0" smtClean="0">
                <a:latin typeface="+mn-lt"/>
              </a:rPr>
              <a:t>15,54 </a:t>
            </a:r>
            <a:r>
              <a:rPr lang="it-IT" sz="1100" dirty="0">
                <a:latin typeface="+mn-lt"/>
              </a:rPr>
              <a:t>(1967).</a:t>
            </a:r>
            <a:endParaRPr lang="en-CA" sz="1100" dirty="0" smtClean="0">
              <a:solidFill>
                <a:schemeClr val="tx1"/>
              </a:solidFill>
              <a:latin typeface="+mn-lt"/>
            </a:endParaRPr>
          </a:p>
          <a:p>
            <a:r>
              <a:rPr lang="en-CA" sz="1100" dirty="0" smtClean="0">
                <a:latin typeface="+mn-lt"/>
              </a:rPr>
              <a:t>[4] </a:t>
            </a:r>
            <a:r>
              <a:rPr lang="en-US" sz="1100" dirty="0">
                <a:latin typeface="+mn-lt"/>
              </a:rPr>
              <a:t>S. M. Grimes, </a:t>
            </a:r>
            <a:r>
              <a:rPr lang="en-US" sz="1100" dirty="0" smtClean="0">
                <a:latin typeface="+mn-lt"/>
              </a:rPr>
              <a:t>et al, </a:t>
            </a:r>
            <a:r>
              <a:rPr lang="en-US" sz="1100" dirty="0">
                <a:latin typeface="+mn-lt"/>
              </a:rPr>
              <a:t>Phys. Rev. C 10, 2373 (1974</a:t>
            </a:r>
            <a:r>
              <a:rPr lang="en-US" sz="1100" dirty="0" smtClean="0">
                <a:latin typeface="+mn-lt"/>
              </a:rPr>
              <a:t>).</a:t>
            </a:r>
            <a:endParaRPr 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31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067100"/>
            <a:ext cx="5994400" cy="4937460"/>
          </a:xfrm>
        </p:spPr>
        <p:txBody>
          <a:bodyPr/>
          <a:lstStyle/>
          <a:p>
            <a:pPr lvl="0"/>
            <a:r>
              <a:rPr lang="en-US" dirty="0" smtClean="0"/>
              <a:t>Count known discrete levels</a:t>
            </a:r>
          </a:p>
          <a:p>
            <a:pPr lvl="0"/>
            <a:r>
              <a:rPr lang="en-US" dirty="0" smtClean="0"/>
              <a:t>Anisotropy </a:t>
            </a:r>
            <a:r>
              <a:rPr lang="en-US" dirty="0"/>
              <a:t>of the angular distributions of particles evaporated in various </a:t>
            </a:r>
            <a:r>
              <a:rPr lang="en-US" dirty="0" smtClean="0"/>
              <a:t>reactions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p,n</a:t>
            </a:r>
            <a:r>
              <a:rPr lang="en-US" dirty="0" smtClean="0"/>
              <a:t>), (</a:t>
            </a:r>
            <a:r>
              <a:rPr lang="en-US" dirty="0" err="1" smtClean="0"/>
              <a:t>a,n</a:t>
            </a:r>
            <a:r>
              <a:rPr lang="en-US" dirty="0" smtClean="0"/>
              <a:t>) over energy ranges ~3-10 MeV</a:t>
            </a:r>
          </a:p>
          <a:p>
            <a:r>
              <a:rPr lang="en-US" dirty="0" smtClean="0"/>
              <a:t>Ratios of spins in neutron resonances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How </a:t>
            </a:r>
            <a:r>
              <a:rPr lang="en-US" dirty="0" smtClean="0"/>
              <a:t>to </a:t>
            </a:r>
            <a:r>
              <a:rPr lang="en-US" dirty="0" smtClean="0"/>
              <a:t>Measure?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805" y="3200400"/>
            <a:ext cx="5109485" cy="261297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D103270-AFB4-B74D-BD70-B5C990AEB831}"/>
              </a:ext>
            </a:extLst>
          </p:cNvPr>
          <p:cNvSpPr/>
          <p:nvPr/>
        </p:nvSpPr>
        <p:spPr>
          <a:xfrm>
            <a:off x="7173496" y="6133414"/>
            <a:ext cx="491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>
                <a:solidFill>
                  <a:schemeClr val="tx1"/>
                </a:solidFill>
                <a:latin typeface="+mn-lt"/>
              </a:rPr>
              <a:t>T</a:t>
            </a:r>
            <a:r>
              <a:rPr lang="en-CA" sz="1100" dirty="0" smtClean="0">
                <a:solidFill>
                  <a:schemeClr val="tx1"/>
                </a:solidFill>
                <a:latin typeface="+mn-lt"/>
              </a:rPr>
              <a:t>. Von </a:t>
            </a:r>
            <a:r>
              <a:rPr lang="en-CA" sz="1100" dirty="0" err="1" smtClean="0">
                <a:solidFill>
                  <a:schemeClr val="tx1"/>
                </a:solidFill>
                <a:latin typeface="+mn-lt"/>
              </a:rPr>
              <a:t>Egidy</a:t>
            </a:r>
            <a:r>
              <a:rPr lang="en-CA" sz="1100" dirty="0" smtClean="0">
                <a:solidFill>
                  <a:schemeClr val="tx1"/>
                </a:solidFill>
                <a:latin typeface="+mn-lt"/>
              </a:rPr>
              <a:t> and D. </a:t>
            </a:r>
            <a:r>
              <a:rPr lang="en-CA" sz="1100" dirty="0" err="1" smtClean="0">
                <a:solidFill>
                  <a:schemeClr val="tx1"/>
                </a:solidFill>
                <a:latin typeface="+mn-lt"/>
              </a:rPr>
              <a:t>Bucurescu</a:t>
            </a:r>
            <a:r>
              <a:rPr lang="en-CA" sz="1100" dirty="0" smtClean="0">
                <a:solidFill>
                  <a:schemeClr val="tx1"/>
                </a:solidFill>
                <a:latin typeface="+mn-lt"/>
              </a:rPr>
              <a:t>, Phys. Rev. C, 80, 054310 (2009</a:t>
            </a:r>
            <a:r>
              <a:rPr lang="en-CA" sz="1100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r>
              <a:rPr lang="en-US" sz="1100" dirty="0" smtClean="0"/>
              <a:t>S</a:t>
            </a:r>
            <a:r>
              <a:rPr lang="en-US" sz="1100" dirty="0"/>
              <a:t>. M. Grimes, et al, Phys. Rev. C 10, 2373 (1974</a:t>
            </a:r>
            <a:r>
              <a:rPr lang="en-US" sz="1100" dirty="0" smtClean="0"/>
              <a:t>).</a:t>
            </a:r>
          </a:p>
          <a:p>
            <a:r>
              <a:rPr lang="en-US" sz="1100" dirty="0" smtClean="0"/>
              <a:t>P. Kohler et al., Phys. Rev. C </a:t>
            </a:r>
            <a:r>
              <a:rPr lang="en-US" sz="1100" dirty="0"/>
              <a:t>76, 025804 (2007</a:t>
            </a:r>
            <a:endParaRPr lang="en-US" sz="1100" dirty="0"/>
          </a:p>
          <a:p>
            <a:endParaRPr lang="en-CA" sz="1100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5205" y="1129934"/>
            <a:ext cx="2495220" cy="484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25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New Way to Infer Information </a:t>
            </a:r>
            <a:r>
              <a:rPr lang="en-US" dirty="0"/>
              <a:t>f</a:t>
            </a:r>
            <a:r>
              <a:rPr lang="en-US" dirty="0" smtClean="0"/>
              <a:t>rom a Spin Distribution?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S.N. Liddick, May 2024 Oslo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Use Isomers</a:t>
            </a:r>
          </a:p>
          <a:p>
            <a:pPr lvl="1"/>
            <a:r>
              <a:rPr lang="en-US" dirty="0" smtClean="0"/>
              <a:t>Produce one nucleus in multiple beta-decaying states</a:t>
            </a:r>
          </a:p>
          <a:p>
            <a:r>
              <a:rPr lang="en-US" dirty="0" smtClean="0"/>
              <a:t>Separate out individual states and observe beta decay</a:t>
            </a:r>
          </a:p>
          <a:p>
            <a:pPr lvl="1"/>
            <a:r>
              <a:rPr lang="en-US" dirty="0" smtClean="0"/>
              <a:t>Populate different spin ranges in daughter nucleus</a:t>
            </a:r>
          </a:p>
          <a:p>
            <a:r>
              <a:rPr lang="en-US" dirty="0" smtClean="0"/>
              <a:t>Apply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-Oslo method</a:t>
            </a:r>
          </a:p>
          <a:p>
            <a:pPr lvl="1"/>
            <a:r>
              <a:rPr lang="en-US" dirty="0" smtClean="0"/>
              <a:t>Extract function form of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and NLD</a:t>
            </a:r>
          </a:p>
          <a:p>
            <a:r>
              <a:rPr lang="en-US" dirty="0" smtClean="0"/>
              <a:t>Apply shape method</a:t>
            </a:r>
          </a:p>
          <a:p>
            <a:pPr lvl="1"/>
            <a:r>
              <a:rPr lang="en-US" dirty="0" smtClean="0"/>
              <a:t>Extract correct slope for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endParaRPr lang="en-US" dirty="0" smtClean="0"/>
          </a:p>
          <a:p>
            <a:pPr lvl="1"/>
            <a:r>
              <a:rPr lang="en-US" dirty="0" smtClean="0"/>
              <a:t>Apply correct slope to NLD</a:t>
            </a:r>
          </a:p>
          <a:p>
            <a:r>
              <a:rPr lang="en-US" dirty="0" smtClean="0"/>
              <a:t>Compare NLD from different spin ranges</a:t>
            </a:r>
          </a:p>
          <a:p>
            <a:pPr lvl="1"/>
            <a:r>
              <a:rPr lang="en-US" dirty="0" smtClean="0"/>
              <a:t>Extract ratio of spin ranges and compared with theoretical spin distributions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2945" y="1745387"/>
            <a:ext cx="4258820" cy="3657300"/>
          </a:xfrm>
        </p:spPr>
        <p:txBody>
          <a:bodyPr/>
          <a:lstStyle/>
          <a:p>
            <a:pPr lvl="0"/>
            <a:r>
              <a:rPr lang="en-US" dirty="0"/>
              <a:t>Initial level density: same</a:t>
            </a:r>
          </a:p>
          <a:p>
            <a:pPr lvl="0"/>
            <a:r>
              <a:rPr lang="en-US" dirty="0"/>
              <a:t>Final spins/parities: same</a:t>
            </a:r>
          </a:p>
          <a:p>
            <a:pPr lvl="0"/>
            <a:r>
              <a:rPr lang="en-US" dirty="0"/>
              <a:t>Getting energy dependence of the </a:t>
            </a:r>
            <a:r>
              <a:rPr lang="en-US" dirty="0" err="1"/>
              <a:t>γSF</a:t>
            </a:r>
            <a:r>
              <a:rPr lang="en-US" dirty="0"/>
              <a:t> - shape</a:t>
            </a:r>
          </a:p>
          <a:p>
            <a:pPr lvl="0"/>
            <a:r>
              <a:rPr lang="en-US" dirty="0"/>
              <a:t>Repeat for different excitation energies</a:t>
            </a:r>
          </a:p>
          <a:p>
            <a:pPr lvl="0"/>
            <a:r>
              <a:rPr lang="en-US" dirty="0"/>
              <a:t>Normalize each excitation energy set to the others to take into account the feeding </a:t>
            </a:r>
            <a:r>
              <a:rPr lang="en-US" dirty="0" smtClean="0"/>
              <a:t>probability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The Shape Method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6396217" y="6356450"/>
            <a:ext cx="1016000" cy="364628"/>
          </a:xfrm>
        </p:spPr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2559852-92D6-2A45-A95D-D8832D300E6A}"/>
              </a:ext>
            </a:extLst>
          </p:cNvPr>
          <p:cNvCxnSpPr/>
          <p:nvPr/>
        </p:nvCxnSpPr>
        <p:spPr>
          <a:xfrm>
            <a:off x="228600" y="6019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97C408-52F5-AB4B-9449-244C1D9866EC}"/>
              </a:ext>
            </a:extLst>
          </p:cNvPr>
          <p:cNvCxnSpPr/>
          <p:nvPr/>
        </p:nvCxnSpPr>
        <p:spPr>
          <a:xfrm>
            <a:off x="228600" y="55626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EA78DB-D40E-C545-932C-EE8054142EB1}"/>
              </a:ext>
            </a:extLst>
          </p:cNvPr>
          <p:cNvCxnSpPr/>
          <p:nvPr/>
        </p:nvCxnSpPr>
        <p:spPr>
          <a:xfrm>
            <a:off x="228600" y="5105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086086F-3577-F64F-85A9-80109041A7EC}"/>
              </a:ext>
            </a:extLst>
          </p:cNvPr>
          <p:cNvSpPr/>
          <p:nvPr/>
        </p:nvSpPr>
        <p:spPr>
          <a:xfrm flipV="1">
            <a:off x="228600" y="1752600"/>
            <a:ext cx="1447800" cy="3048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FF4ABC-2823-004B-A205-53E4A5163532}"/>
              </a:ext>
            </a:extLst>
          </p:cNvPr>
          <p:cNvCxnSpPr/>
          <p:nvPr/>
        </p:nvCxnSpPr>
        <p:spPr>
          <a:xfrm>
            <a:off x="381000" y="1905000"/>
            <a:ext cx="0" cy="320040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F6AE13-AEC1-0643-865A-210C09C889C7}"/>
              </a:ext>
            </a:extLst>
          </p:cNvPr>
          <p:cNvCxnSpPr/>
          <p:nvPr/>
        </p:nvCxnSpPr>
        <p:spPr>
          <a:xfrm>
            <a:off x="685800" y="1905000"/>
            <a:ext cx="0" cy="365760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4847266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090590-7F03-DF41-89B1-05CCCA8DA8D4}"/>
              </a:ext>
            </a:extLst>
          </p:cNvPr>
          <p:cNvSpPr txBox="1"/>
          <p:nvPr/>
        </p:nvSpPr>
        <p:spPr>
          <a:xfrm>
            <a:off x="1597840" y="53340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5822C8E-D240-6B46-AE18-A65A9B579883}"/>
              </a:ext>
            </a:extLst>
          </p:cNvPr>
          <p:cNvCxnSpPr/>
          <p:nvPr/>
        </p:nvCxnSpPr>
        <p:spPr>
          <a:xfrm>
            <a:off x="226240" y="4876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CD9822A-5F05-6646-B1EB-CDCAED157FE1}"/>
              </a:ext>
            </a:extLst>
          </p:cNvPr>
          <p:cNvCxnSpPr/>
          <p:nvPr/>
        </p:nvCxnSpPr>
        <p:spPr>
          <a:xfrm>
            <a:off x="226240" y="5257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23F2428-7385-0C44-89F1-FDBE914C3D80}"/>
              </a:ext>
            </a:extLst>
          </p:cNvPr>
          <p:cNvCxnSpPr/>
          <p:nvPr/>
        </p:nvCxnSpPr>
        <p:spPr>
          <a:xfrm>
            <a:off x="226240" y="4724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3526FF-C1E4-1745-BCD8-DF9B161EB2A4}"/>
              </a:ext>
            </a:extLst>
          </p:cNvPr>
          <p:cNvCxnSpPr/>
          <p:nvPr/>
        </p:nvCxnSpPr>
        <p:spPr>
          <a:xfrm>
            <a:off x="226240" y="46482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AF458B-192D-534D-BCC8-3F84D0BFAEDE}"/>
              </a:ext>
            </a:extLst>
          </p:cNvPr>
          <p:cNvCxnSpPr/>
          <p:nvPr/>
        </p:nvCxnSpPr>
        <p:spPr>
          <a:xfrm>
            <a:off x="226240" y="4495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CD2DEA9-93E0-D34F-8EF0-D9BA70AF1A0D}"/>
              </a:ext>
            </a:extLst>
          </p:cNvPr>
          <p:cNvGrpSpPr/>
          <p:nvPr/>
        </p:nvGrpSpPr>
        <p:grpSpPr>
          <a:xfrm>
            <a:off x="12679436" y="3795354"/>
            <a:ext cx="4846564" cy="3009900"/>
            <a:chOff x="2209800" y="3352800"/>
            <a:chExt cx="4846564" cy="30099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DB19F37-2C7A-7440-ACC7-3F25F0C81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09800" y="3352800"/>
              <a:ext cx="3764319" cy="30099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11F9E5C-929C-D44E-84AE-A5E59219CFE5}"/>
                </a:ext>
              </a:extLst>
            </p:cNvPr>
            <p:cNvSpPr txBox="1"/>
            <p:nvPr/>
          </p:nvSpPr>
          <p:spPr>
            <a:xfrm>
              <a:off x="5847120" y="4290817"/>
              <a:ext cx="12092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+mn-lt"/>
                  <a:cs typeface="Times New Roman"/>
                </a:rPr>
                <a:t>M. Jones et al., PRC (2018)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D39B06-3441-8844-8112-966AE994F95B}"/>
              </a:ext>
            </a:extLst>
          </p:cNvPr>
          <p:cNvGrpSpPr/>
          <p:nvPr/>
        </p:nvGrpSpPr>
        <p:grpSpPr>
          <a:xfrm>
            <a:off x="12506756" y="1110616"/>
            <a:ext cx="4905461" cy="2753381"/>
            <a:chOff x="7924800" y="3370881"/>
            <a:chExt cx="4905461" cy="275338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A5E293B-513E-274C-B045-F1D93A701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24800" y="3370881"/>
              <a:ext cx="3810000" cy="275338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4D86DAD-7637-7741-9550-7D2D54478595}"/>
                </a:ext>
              </a:extLst>
            </p:cNvPr>
            <p:cNvSpPr txBox="1"/>
            <p:nvPr/>
          </p:nvSpPr>
          <p:spPr>
            <a:xfrm>
              <a:off x="11569446" y="4317549"/>
              <a:ext cx="12608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+mn-lt"/>
                  <a:cs typeface="Times New Roman"/>
                </a:rPr>
                <a:t>M. </a:t>
              </a:r>
              <a:r>
                <a:rPr lang="en-US" sz="1200" dirty="0" err="1">
                  <a:solidFill>
                    <a:srgbClr val="000000"/>
                  </a:solidFill>
                  <a:latin typeface="+mn-lt"/>
                  <a:cs typeface="Times New Roman"/>
                </a:rPr>
                <a:t>Wiedeking</a:t>
              </a:r>
              <a:r>
                <a:rPr lang="en-US" sz="1200" dirty="0">
                  <a:solidFill>
                    <a:srgbClr val="000000"/>
                  </a:solidFill>
                  <a:latin typeface="+mn-lt"/>
                  <a:cs typeface="Times New Roman"/>
                </a:rPr>
                <a:t> et al., PRL (2012)</a:t>
              </a:r>
            </a:p>
          </p:txBody>
        </p:sp>
      </p:grpSp>
      <p:sp>
        <p:nvSpPr>
          <p:cNvPr id="25" name="Footer Placeholder 3"/>
          <p:cNvSpPr txBox="1">
            <a:spLocks/>
          </p:cNvSpPr>
          <p:nvPr/>
        </p:nvSpPr>
        <p:spPr>
          <a:xfrm>
            <a:off x="6096000" y="6356450"/>
            <a:ext cx="5080007" cy="364628"/>
          </a:xfrm>
          <a:prstGeom prst="rect">
            <a:avLst/>
          </a:prstGeom>
        </p:spPr>
        <p:txBody>
          <a:bodyPr lIns="0" tIns="45712" rIns="0" bIns="45712" anchor="b"/>
          <a:lstStyle>
            <a:defPPr>
              <a:defRPr lang="en-US"/>
            </a:defPPr>
            <a:lvl1pPr algn="r" defTabSz="45712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kern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smtClean="0"/>
              <a:t>S.N. Liddick, May 2024 Oslo</a:t>
            </a:r>
            <a:endParaRPr lang="en-US" dirty="0"/>
          </a:p>
        </p:txBody>
      </p:sp>
      <p:sp>
        <p:nvSpPr>
          <p:cNvPr id="26" name="Slide Number Placeholder 4"/>
          <p:cNvSpPr txBox="1">
            <a:spLocks/>
          </p:cNvSpPr>
          <p:nvPr/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126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64308"/>
                </a:solidFill>
                <a:latin typeface="Arial" pitchFamily="34" charset="0"/>
                <a:ea typeface="ヒラギノ角ゴ Pro W3" charset="-128"/>
                <a:cs typeface="+mn-cs"/>
              </a:defRPr>
            </a:lvl1pPr>
            <a:lvl2pPr marL="45712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254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379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506" algn="l" defTabSz="457126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5633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2759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199886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012" algn="l" defTabSz="914254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88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85463" y="1295700"/>
            <a:ext cx="5726616" cy="3657300"/>
          </a:xfrm>
        </p:spPr>
        <p:txBody>
          <a:bodyPr/>
          <a:lstStyle/>
          <a:p>
            <a:pPr lvl="0"/>
            <a:r>
              <a:rPr lang="en-US" dirty="0" smtClean="0"/>
              <a:t>Extract shape of the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strength function</a:t>
            </a:r>
          </a:p>
          <a:p>
            <a:pPr lvl="0"/>
            <a:r>
              <a:rPr lang="en-US" dirty="0"/>
              <a:t>Use this result within the β-Oslo method to extract a model-independent level density</a:t>
            </a:r>
          </a:p>
          <a:p>
            <a:pPr lv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The Shape Method with Beta Decay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2559852-92D6-2A45-A95D-D8832D300E6A}"/>
              </a:ext>
            </a:extLst>
          </p:cNvPr>
          <p:cNvCxnSpPr/>
          <p:nvPr/>
        </p:nvCxnSpPr>
        <p:spPr>
          <a:xfrm>
            <a:off x="228600" y="6019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97C408-52F5-AB4B-9449-244C1D9866EC}"/>
              </a:ext>
            </a:extLst>
          </p:cNvPr>
          <p:cNvCxnSpPr/>
          <p:nvPr/>
        </p:nvCxnSpPr>
        <p:spPr>
          <a:xfrm>
            <a:off x="228600" y="55626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EA78DB-D40E-C545-932C-EE8054142EB1}"/>
              </a:ext>
            </a:extLst>
          </p:cNvPr>
          <p:cNvCxnSpPr/>
          <p:nvPr/>
        </p:nvCxnSpPr>
        <p:spPr>
          <a:xfrm>
            <a:off x="228600" y="5105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086086F-3577-F64F-85A9-80109041A7EC}"/>
              </a:ext>
            </a:extLst>
          </p:cNvPr>
          <p:cNvSpPr/>
          <p:nvPr/>
        </p:nvSpPr>
        <p:spPr>
          <a:xfrm flipV="1">
            <a:off x="228600" y="1752600"/>
            <a:ext cx="1447800" cy="3048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FF4ABC-2823-004B-A205-53E4A5163532}"/>
              </a:ext>
            </a:extLst>
          </p:cNvPr>
          <p:cNvCxnSpPr/>
          <p:nvPr/>
        </p:nvCxnSpPr>
        <p:spPr>
          <a:xfrm>
            <a:off x="381000" y="1905000"/>
            <a:ext cx="0" cy="320040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F6AE13-AEC1-0643-865A-210C09C889C7}"/>
              </a:ext>
            </a:extLst>
          </p:cNvPr>
          <p:cNvCxnSpPr/>
          <p:nvPr/>
        </p:nvCxnSpPr>
        <p:spPr>
          <a:xfrm>
            <a:off x="685800" y="1905000"/>
            <a:ext cx="0" cy="365760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4847266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090590-7F03-DF41-89B1-05CCCA8DA8D4}"/>
              </a:ext>
            </a:extLst>
          </p:cNvPr>
          <p:cNvSpPr txBox="1"/>
          <p:nvPr/>
        </p:nvSpPr>
        <p:spPr>
          <a:xfrm>
            <a:off x="1597840" y="53340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5822C8E-D240-6B46-AE18-A65A9B579883}"/>
              </a:ext>
            </a:extLst>
          </p:cNvPr>
          <p:cNvCxnSpPr/>
          <p:nvPr/>
        </p:nvCxnSpPr>
        <p:spPr>
          <a:xfrm>
            <a:off x="226240" y="4876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CD9822A-5F05-6646-B1EB-CDCAED157FE1}"/>
              </a:ext>
            </a:extLst>
          </p:cNvPr>
          <p:cNvCxnSpPr/>
          <p:nvPr/>
        </p:nvCxnSpPr>
        <p:spPr>
          <a:xfrm>
            <a:off x="226240" y="5257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23F2428-7385-0C44-89F1-FDBE914C3D80}"/>
              </a:ext>
            </a:extLst>
          </p:cNvPr>
          <p:cNvCxnSpPr/>
          <p:nvPr/>
        </p:nvCxnSpPr>
        <p:spPr>
          <a:xfrm>
            <a:off x="226240" y="4724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3526FF-C1E4-1745-BCD8-DF9B161EB2A4}"/>
              </a:ext>
            </a:extLst>
          </p:cNvPr>
          <p:cNvCxnSpPr/>
          <p:nvPr/>
        </p:nvCxnSpPr>
        <p:spPr>
          <a:xfrm>
            <a:off x="226240" y="46482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AF458B-192D-534D-BCC8-3F84D0BFAEDE}"/>
              </a:ext>
            </a:extLst>
          </p:cNvPr>
          <p:cNvCxnSpPr/>
          <p:nvPr/>
        </p:nvCxnSpPr>
        <p:spPr>
          <a:xfrm>
            <a:off x="226240" y="44958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31912285-9D13-BB49-9A00-644E1E38F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0" y="1104203"/>
            <a:ext cx="3401403" cy="3055355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8991080" y="4122746"/>
            <a:ext cx="2552583" cy="1897054"/>
            <a:chOff x="6933680" y="3389084"/>
            <a:chExt cx="2552583" cy="1897054"/>
          </a:xfrm>
        </p:grpSpPr>
        <p:grpSp>
          <p:nvGrpSpPr>
            <p:cNvPr id="28" name="Group 27"/>
            <p:cNvGrpSpPr/>
            <p:nvPr/>
          </p:nvGrpSpPr>
          <p:grpSpPr>
            <a:xfrm>
              <a:off x="7239000" y="3790890"/>
              <a:ext cx="2247263" cy="1495248"/>
              <a:chOff x="1066800" y="1289026"/>
              <a:chExt cx="2247263" cy="149524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828800" y="1295400"/>
                <a:ext cx="685800" cy="685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066800" y="1289026"/>
                <a:ext cx="685800" cy="685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590800" y="2098474"/>
                <a:ext cx="685800" cy="685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>
                <a:off x="1409700" y="1874560"/>
                <a:ext cx="762000" cy="6374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1066800" y="1336357"/>
                <a:ext cx="756938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600" baseline="30000" dirty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87</a:t>
                </a:r>
                <a:r>
                  <a:rPr lang="en-US" sz="2600" dirty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Kr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823833" y="1336357"/>
                <a:ext cx="756938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600" baseline="30000" dirty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88</a:t>
                </a:r>
                <a:r>
                  <a:rPr lang="en-US" sz="2600" dirty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Kr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574758" y="2195152"/>
                <a:ext cx="739305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600" baseline="30000" dirty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88</a:t>
                </a:r>
                <a:r>
                  <a:rPr lang="en-US" sz="2600" dirty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Br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362597" y="1852252"/>
                <a:ext cx="804139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600" dirty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(n,</a:t>
                </a:r>
                <a:r>
                  <a:rPr lang="el-GR" sz="2600" dirty="0" err="1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γ</a:t>
                </a:r>
                <a:r>
                  <a:rPr lang="en-US" sz="2600" dirty="0">
                    <a:solidFill>
                      <a:schemeClr val="tx1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)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574758" y="1584158"/>
                <a:ext cx="428322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600" dirty="0">
                    <a:solidFill>
                      <a:srgbClr val="00B0F0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β</a:t>
                </a:r>
                <a:r>
                  <a:rPr lang="en-US" sz="2600" baseline="30000" dirty="0">
                    <a:solidFill>
                      <a:srgbClr val="00B0F0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-</a:t>
                </a:r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 flipH="1" flipV="1">
                <a:off x="2330116" y="1788084"/>
                <a:ext cx="471639" cy="482404"/>
              </a:xfrm>
              <a:prstGeom prst="straightConnector1">
                <a:avLst/>
              </a:prstGeom>
              <a:ln w="47625">
                <a:solidFill>
                  <a:srgbClr val="00B0F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6933680" y="3389084"/>
              <a:ext cx="1417376" cy="400110"/>
            </a:xfrm>
            <a:prstGeom prst="rect">
              <a:avLst/>
            </a:prstGeom>
            <a:noFill/>
            <a:ln w="38100" cap="flat" cmpd="dbl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chemeClr val="tx1"/>
                  </a:solidFill>
                  <a:latin typeface="Times New Roman"/>
                  <a:cs typeface="Times New Roman"/>
                </a:rPr>
                <a:t>T</a:t>
              </a:r>
              <a:r>
                <a:rPr lang="en-US" sz="2000" i="1" baseline="-25000" dirty="0">
                  <a:solidFill>
                    <a:schemeClr val="tx1"/>
                  </a:solidFill>
                  <a:latin typeface="Times New Roman"/>
                  <a:cs typeface="Times New Roman"/>
                </a:rPr>
                <a:t>1/2</a:t>
              </a:r>
              <a:r>
                <a:rPr lang="en-US" sz="2000" i="1" dirty="0">
                  <a:solidFill>
                    <a:schemeClr val="tx1"/>
                  </a:solidFill>
                  <a:latin typeface="Times New Roman"/>
                  <a:cs typeface="Times New Roman"/>
                </a:rPr>
                <a:t>=76.3 m</a:t>
              </a: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69CEA583-A905-6A4A-896E-7146AFDE32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871" r="1588"/>
          <a:stretch/>
        </p:blipFill>
        <p:spPr>
          <a:xfrm>
            <a:off x="2432419" y="2811202"/>
            <a:ext cx="5979660" cy="320859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180B060-2A52-0E4C-ADB3-88A78ED6642A}"/>
              </a:ext>
            </a:extLst>
          </p:cNvPr>
          <p:cNvSpPr txBox="1"/>
          <p:nvPr/>
        </p:nvSpPr>
        <p:spPr>
          <a:xfrm>
            <a:off x="8001000" y="6400800"/>
            <a:ext cx="4114800" cy="646331"/>
          </a:xfrm>
          <a:prstGeom prst="rect">
            <a:avLst/>
          </a:prstGeom>
          <a:noFill/>
          <a:ln w="38100" cap="flat" cmpd="dbl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cs typeface="Times"/>
              </a:rPr>
              <a:t>Muecher</a:t>
            </a:r>
            <a:r>
              <a:rPr lang="en-US" sz="1200" dirty="0">
                <a:cs typeface="Times"/>
              </a:rPr>
              <a:t>, Spyrou, et al. </a:t>
            </a:r>
            <a:r>
              <a:rPr lang="en-US" sz="1200" dirty="0" smtClean="0">
                <a:cs typeface="Times"/>
              </a:rPr>
              <a:t>PRC </a:t>
            </a:r>
            <a:r>
              <a:rPr lang="en-US" sz="1200" dirty="0" smtClean="0">
                <a:cs typeface="Times"/>
              </a:rPr>
              <a:t>107</a:t>
            </a:r>
            <a:r>
              <a:rPr lang="en-US" sz="1200" dirty="0">
                <a:cs typeface="Times"/>
              </a:rPr>
              <a:t>, L011602 (2023)</a:t>
            </a:r>
            <a:endParaRPr lang="en-US" sz="1200" dirty="0" smtClean="0">
              <a:cs typeface="Times"/>
            </a:endParaRPr>
          </a:p>
          <a:p>
            <a:pPr algn="ctr"/>
            <a:r>
              <a:rPr lang="en-US" sz="1200" dirty="0" smtClean="0">
                <a:cs typeface="Times"/>
              </a:rPr>
              <a:t>M. </a:t>
            </a:r>
            <a:r>
              <a:rPr lang="en-US" sz="1200" dirty="0" err="1" smtClean="0">
                <a:cs typeface="Times"/>
              </a:rPr>
              <a:t>Wiedeking</a:t>
            </a:r>
            <a:r>
              <a:rPr lang="en-US" sz="1200" dirty="0" smtClean="0">
                <a:cs typeface="Times"/>
              </a:rPr>
              <a:t>, M. </a:t>
            </a:r>
            <a:r>
              <a:rPr lang="en-US" sz="1200" dirty="0" err="1" smtClean="0">
                <a:cs typeface="Times"/>
              </a:rPr>
              <a:t>Guttormsen</a:t>
            </a:r>
            <a:r>
              <a:rPr lang="en-US" sz="1200" dirty="0">
                <a:cs typeface="Times"/>
              </a:rPr>
              <a:t> </a:t>
            </a:r>
            <a:r>
              <a:rPr lang="en-US" sz="1200" dirty="0" smtClean="0">
                <a:cs typeface="Times"/>
              </a:rPr>
              <a:t>PRC 104</a:t>
            </a:r>
            <a:r>
              <a:rPr lang="en-US" sz="1200" dirty="0">
                <a:cs typeface="Times"/>
              </a:rPr>
              <a:t>, 014311 (2021)</a:t>
            </a:r>
            <a:endParaRPr lang="en-US" sz="1200" dirty="0" smtClean="0">
              <a:cs typeface="Times"/>
            </a:endParaRPr>
          </a:p>
          <a:p>
            <a:pPr algn="ctr"/>
            <a:endParaRPr lang="en-US" sz="1200" dirty="0"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45006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50584" y="1219500"/>
            <a:ext cx="5726616" cy="3657300"/>
          </a:xfrm>
        </p:spPr>
        <p:txBody>
          <a:bodyPr/>
          <a:lstStyle/>
          <a:p>
            <a:pPr lvl="0"/>
            <a:r>
              <a:rPr lang="en-US" dirty="0" smtClean="0"/>
              <a:t>Artificial nucleus (loosely modeled on </a:t>
            </a:r>
            <a:r>
              <a:rPr lang="en-US" baseline="30000" dirty="0" smtClean="0"/>
              <a:t>70</a:t>
            </a:r>
            <a:r>
              <a:rPr lang="en-US" dirty="0" smtClean="0"/>
              <a:t>Cu).</a:t>
            </a:r>
          </a:p>
          <a:p>
            <a:r>
              <a:rPr lang="en-US" dirty="0" smtClean="0"/>
              <a:t>Well separated pairs of states for the shape method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+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+</a:t>
            </a:r>
          </a:p>
          <a:p>
            <a:pPr lvl="1"/>
            <a:r>
              <a:rPr lang="en-US" dirty="0" smtClean="0"/>
              <a:t>6</a:t>
            </a:r>
            <a:r>
              <a:rPr lang="en-US" baseline="30000" dirty="0" smtClean="0"/>
              <a:t>+</a:t>
            </a:r>
          </a:p>
          <a:p>
            <a:pPr lvl="0"/>
            <a:r>
              <a:rPr lang="en-US" dirty="0" smtClean="0"/>
              <a:t>States above 4.3 MeV simulated using RAINIER</a:t>
            </a:r>
          </a:p>
          <a:p>
            <a:pPr lvl="1"/>
            <a:r>
              <a:rPr lang="en-US" dirty="0" smtClean="0"/>
              <a:t>Standard </a:t>
            </a:r>
            <a:r>
              <a:rPr lang="en-US" dirty="0" err="1" smtClean="0"/>
              <a:t>Lorentzians</a:t>
            </a:r>
            <a:r>
              <a:rPr lang="en-US" dirty="0" smtClean="0"/>
              <a:t> for </a:t>
            </a:r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endParaRPr lang="en-US" dirty="0" smtClean="0"/>
          </a:p>
          <a:p>
            <a:pPr lvl="1"/>
            <a:r>
              <a:rPr lang="en-US" dirty="0" smtClean="0"/>
              <a:t>CT for NLD</a:t>
            </a:r>
          </a:p>
          <a:p>
            <a:pPr lvl="0"/>
            <a:r>
              <a:rPr lang="en-US" dirty="0" smtClean="0"/>
              <a:t>Populated fictitious nucleus above 4.3 MeV in two different spin ranges</a:t>
            </a:r>
          </a:p>
          <a:p>
            <a:pPr lvl="1"/>
            <a:r>
              <a:rPr lang="en-US" dirty="0" smtClean="0"/>
              <a:t>2-4</a:t>
            </a:r>
            <a:r>
              <a:rPr lang="en-US" baseline="30000" dirty="0" smtClean="0"/>
              <a:t>-</a:t>
            </a:r>
          </a:p>
          <a:p>
            <a:pPr lvl="1"/>
            <a:r>
              <a:rPr lang="en-US" dirty="0" smtClean="0"/>
              <a:t>5-7</a:t>
            </a:r>
            <a:r>
              <a:rPr lang="en-US" baseline="30000" dirty="0" smtClean="0"/>
              <a:t>-</a:t>
            </a:r>
            <a:endParaRPr lang="en-US" baseline="30000" dirty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Fictitious Mass 70 Nucleus: Strength and Level Density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2559852-92D6-2A45-A95D-D8832D300E6A}"/>
              </a:ext>
            </a:extLst>
          </p:cNvPr>
          <p:cNvCxnSpPr/>
          <p:nvPr/>
        </p:nvCxnSpPr>
        <p:spPr>
          <a:xfrm>
            <a:off x="228600" y="59436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97C408-52F5-AB4B-9449-244C1D9866EC}"/>
              </a:ext>
            </a:extLst>
          </p:cNvPr>
          <p:cNvCxnSpPr/>
          <p:nvPr/>
        </p:nvCxnSpPr>
        <p:spPr>
          <a:xfrm>
            <a:off x="228600" y="5138928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EA78DB-D40E-C545-932C-EE8054142EB1}"/>
              </a:ext>
            </a:extLst>
          </p:cNvPr>
          <p:cNvCxnSpPr/>
          <p:nvPr/>
        </p:nvCxnSpPr>
        <p:spPr>
          <a:xfrm>
            <a:off x="228600" y="361188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086086F-3577-F64F-85A9-80109041A7EC}"/>
              </a:ext>
            </a:extLst>
          </p:cNvPr>
          <p:cNvSpPr/>
          <p:nvPr/>
        </p:nvSpPr>
        <p:spPr>
          <a:xfrm flipV="1">
            <a:off x="228600" y="1143000"/>
            <a:ext cx="1447800" cy="1463041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FF4ABC-2823-004B-A205-53E4A5163532}"/>
              </a:ext>
            </a:extLst>
          </p:cNvPr>
          <p:cNvCxnSpPr/>
          <p:nvPr/>
        </p:nvCxnSpPr>
        <p:spPr>
          <a:xfrm>
            <a:off x="381000" y="1905000"/>
            <a:ext cx="0" cy="243840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F6AE13-AEC1-0643-865A-210C09C889C7}"/>
              </a:ext>
            </a:extLst>
          </p:cNvPr>
          <p:cNvCxnSpPr/>
          <p:nvPr/>
        </p:nvCxnSpPr>
        <p:spPr>
          <a:xfrm>
            <a:off x="685800" y="1905000"/>
            <a:ext cx="0" cy="323392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41148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090590-7F03-DF41-89B1-05CCCA8DA8D4}"/>
              </a:ext>
            </a:extLst>
          </p:cNvPr>
          <p:cNvSpPr txBox="1"/>
          <p:nvPr/>
        </p:nvSpPr>
        <p:spPr>
          <a:xfrm>
            <a:off x="1597840" y="48768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5822C8E-D240-6B46-AE18-A65A9B579883}"/>
              </a:ext>
            </a:extLst>
          </p:cNvPr>
          <p:cNvCxnSpPr/>
          <p:nvPr/>
        </p:nvCxnSpPr>
        <p:spPr>
          <a:xfrm>
            <a:off x="226240" y="333756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CD9822A-5F05-6646-B1EB-CDCAED157FE1}"/>
              </a:ext>
            </a:extLst>
          </p:cNvPr>
          <p:cNvCxnSpPr/>
          <p:nvPr/>
        </p:nvCxnSpPr>
        <p:spPr>
          <a:xfrm>
            <a:off x="226240" y="4343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23F2428-7385-0C44-89F1-FDBE914C3D80}"/>
              </a:ext>
            </a:extLst>
          </p:cNvPr>
          <p:cNvCxnSpPr/>
          <p:nvPr/>
        </p:nvCxnSpPr>
        <p:spPr>
          <a:xfrm>
            <a:off x="226240" y="38862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3526FF-C1E4-1745-BCD8-DF9B161EB2A4}"/>
              </a:ext>
            </a:extLst>
          </p:cNvPr>
          <p:cNvCxnSpPr/>
          <p:nvPr/>
        </p:nvCxnSpPr>
        <p:spPr>
          <a:xfrm>
            <a:off x="226240" y="416052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2AF458B-192D-534D-BCC8-3F84D0BFAEDE}"/>
              </a:ext>
            </a:extLst>
          </p:cNvPr>
          <p:cNvCxnSpPr/>
          <p:nvPr/>
        </p:nvCxnSpPr>
        <p:spPr>
          <a:xfrm>
            <a:off x="226240" y="324612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47"/>
          <a:stretch/>
        </p:blipFill>
        <p:spPr>
          <a:xfrm>
            <a:off x="8233024" y="1054366"/>
            <a:ext cx="3941257" cy="286702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991600" y="286348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E1 Strength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9"/>
          <a:stretch/>
        </p:blipFill>
        <p:spPr>
          <a:xfrm>
            <a:off x="8233024" y="3942611"/>
            <a:ext cx="3904565" cy="286772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108144" y="420779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NLD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36576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6</a:t>
            </a:r>
            <a:r>
              <a:rPr lang="en-US" sz="22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endParaRPr lang="en-US" sz="22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31242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6</a:t>
            </a:r>
            <a:r>
              <a:rPr lang="en-US" sz="22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endParaRPr lang="en-US" sz="22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32374" y="4876800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885</a:t>
            </a:r>
            <a:endParaRPr lang="en-US" sz="16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18247" y="426720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1750</a:t>
            </a:r>
            <a:endParaRPr lang="en-US" sz="16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3379113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4</a:t>
            </a:r>
            <a:r>
              <a:rPr lang="en-US" sz="22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endParaRPr lang="en-US" sz="22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3883018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4</a:t>
            </a:r>
            <a:r>
              <a:rPr lang="en-US" sz="22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endParaRPr lang="en-US" sz="22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9090590-7F03-DF41-89B1-05CCCA8DA8D4}"/>
              </a:ext>
            </a:extLst>
          </p:cNvPr>
          <p:cNvSpPr txBox="1"/>
          <p:nvPr/>
        </p:nvSpPr>
        <p:spPr>
          <a:xfrm>
            <a:off x="1600200" y="28956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34770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61663" y="1219500"/>
            <a:ext cx="3715337" cy="3657300"/>
          </a:xfrm>
        </p:spPr>
        <p:txBody>
          <a:bodyPr/>
          <a:lstStyle/>
          <a:p>
            <a:pPr lvl="0"/>
            <a:r>
              <a:rPr lang="en-US" dirty="0" smtClean="0"/>
              <a:t>Populated fictitious nucleus above 4.3 </a:t>
            </a:r>
            <a:r>
              <a:rPr lang="en-US" dirty="0" smtClean="0"/>
              <a:t>MeV to 10 MeV </a:t>
            </a:r>
            <a:r>
              <a:rPr lang="en-US" dirty="0" smtClean="0"/>
              <a:t>in two different spin ranges</a:t>
            </a:r>
          </a:p>
          <a:p>
            <a:pPr lvl="1"/>
            <a:r>
              <a:rPr lang="en-US" dirty="0" smtClean="0"/>
              <a:t>2-4</a:t>
            </a:r>
            <a:r>
              <a:rPr lang="en-US" baseline="30000" dirty="0" smtClean="0"/>
              <a:t>-</a:t>
            </a:r>
          </a:p>
          <a:p>
            <a:pPr lvl="1"/>
            <a:r>
              <a:rPr lang="en-US" dirty="0" smtClean="0"/>
              <a:t>5-7</a:t>
            </a:r>
            <a:r>
              <a:rPr lang="en-US" baseline="30000" dirty="0" smtClean="0"/>
              <a:t>-</a:t>
            </a:r>
            <a:endParaRPr lang="en-US" baseline="30000" dirty="0"/>
          </a:p>
          <a:p>
            <a:pPr lvl="0"/>
            <a:r>
              <a:rPr lang="en-US" dirty="0" smtClean="0"/>
              <a:t>Spin distribution</a:t>
            </a:r>
          </a:p>
          <a:p>
            <a:pPr lvl="1"/>
            <a:r>
              <a:rPr lang="en-US" dirty="0" smtClean="0"/>
              <a:t>@6.5 MeV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180974"/>
            <a:ext cx="6985000" cy="695350"/>
          </a:xfrm>
        </p:spPr>
        <p:txBody>
          <a:bodyPr/>
          <a:lstStyle/>
          <a:p>
            <a:r>
              <a:rPr lang="en-US" sz="2400" dirty="0" smtClean="0"/>
              <a:t>Fictitious Mass 70 Nucleus: Primary Distributions for Two Different Spin Ranges</a:t>
            </a:r>
            <a:endParaRPr lang="en-US" sz="2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282" y="0"/>
            <a:ext cx="4575718" cy="310729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458802" y="2069418"/>
            <a:ext cx="1300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Primary</a:t>
            </a:r>
          </a:p>
          <a:p>
            <a:r>
              <a:rPr lang="en-US" dirty="0" smtClean="0"/>
              <a:t>Spins - 2-4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8881953">
            <a:off x="9435229" y="229011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885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282" y="2915041"/>
            <a:ext cx="4575718" cy="310729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322404" y="4748086"/>
            <a:ext cx="1300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Primary</a:t>
            </a:r>
          </a:p>
          <a:p>
            <a:r>
              <a:rPr lang="en-US" dirty="0" smtClean="0"/>
              <a:t>Spins - 5-7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211" y="3597824"/>
            <a:ext cx="4314303" cy="292977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2559852-92D6-2A45-A95D-D8832D300E6A}"/>
              </a:ext>
            </a:extLst>
          </p:cNvPr>
          <p:cNvCxnSpPr/>
          <p:nvPr/>
        </p:nvCxnSpPr>
        <p:spPr>
          <a:xfrm>
            <a:off x="228600" y="59436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397C408-52F5-AB4B-9449-244C1D9866EC}"/>
              </a:ext>
            </a:extLst>
          </p:cNvPr>
          <p:cNvCxnSpPr/>
          <p:nvPr/>
        </p:nvCxnSpPr>
        <p:spPr>
          <a:xfrm>
            <a:off x="228600" y="5138928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BEA78DB-D40E-C545-932C-EE8054142EB1}"/>
              </a:ext>
            </a:extLst>
          </p:cNvPr>
          <p:cNvCxnSpPr/>
          <p:nvPr/>
        </p:nvCxnSpPr>
        <p:spPr>
          <a:xfrm>
            <a:off x="228600" y="361188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A086086F-3577-F64F-85A9-80109041A7EC}"/>
              </a:ext>
            </a:extLst>
          </p:cNvPr>
          <p:cNvSpPr/>
          <p:nvPr/>
        </p:nvSpPr>
        <p:spPr>
          <a:xfrm flipV="1">
            <a:off x="228600" y="1143000"/>
            <a:ext cx="1447800" cy="1463041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BFF4ABC-2823-004B-A205-53E4A5163532}"/>
              </a:ext>
            </a:extLst>
          </p:cNvPr>
          <p:cNvCxnSpPr/>
          <p:nvPr/>
        </p:nvCxnSpPr>
        <p:spPr>
          <a:xfrm>
            <a:off x="381000" y="1905000"/>
            <a:ext cx="0" cy="243840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8F6AE13-AEC1-0643-865A-210C09C889C7}"/>
              </a:ext>
            </a:extLst>
          </p:cNvPr>
          <p:cNvCxnSpPr/>
          <p:nvPr/>
        </p:nvCxnSpPr>
        <p:spPr>
          <a:xfrm>
            <a:off x="685800" y="1905000"/>
            <a:ext cx="0" cy="323392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41148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9090590-7F03-DF41-89B1-05CCCA8DA8D4}"/>
              </a:ext>
            </a:extLst>
          </p:cNvPr>
          <p:cNvSpPr txBox="1"/>
          <p:nvPr/>
        </p:nvSpPr>
        <p:spPr>
          <a:xfrm>
            <a:off x="1597840" y="48768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5822C8E-D240-6B46-AE18-A65A9B579883}"/>
              </a:ext>
            </a:extLst>
          </p:cNvPr>
          <p:cNvCxnSpPr/>
          <p:nvPr/>
        </p:nvCxnSpPr>
        <p:spPr>
          <a:xfrm>
            <a:off x="226240" y="333756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CD9822A-5F05-6646-B1EB-CDCAED157FE1}"/>
              </a:ext>
            </a:extLst>
          </p:cNvPr>
          <p:cNvCxnSpPr/>
          <p:nvPr/>
        </p:nvCxnSpPr>
        <p:spPr>
          <a:xfrm>
            <a:off x="226240" y="43434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23F2428-7385-0C44-89F1-FDBE914C3D80}"/>
              </a:ext>
            </a:extLst>
          </p:cNvPr>
          <p:cNvCxnSpPr/>
          <p:nvPr/>
        </p:nvCxnSpPr>
        <p:spPr>
          <a:xfrm>
            <a:off x="226240" y="388620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93526FF-C1E4-1745-BCD8-DF9B161EB2A4}"/>
              </a:ext>
            </a:extLst>
          </p:cNvPr>
          <p:cNvCxnSpPr/>
          <p:nvPr/>
        </p:nvCxnSpPr>
        <p:spPr>
          <a:xfrm>
            <a:off x="226240" y="416052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2AF458B-192D-534D-BCC8-3F84D0BFAEDE}"/>
              </a:ext>
            </a:extLst>
          </p:cNvPr>
          <p:cNvCxnSpPr/>
          <p:nvPr/>
        </p:nvCxnSpPr>
        <p:spPr>
          <a:xfrm>
            <a:off x="226240" y="3246120"/>
            <a:ext cx="13716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36576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6</a:t>
            </a:r>
            <a:r>
              <a:rPr lang="en-US" sz="22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endParaRPr lang="en-US" sz="22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31242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6</a:t>
            </a:r>
            <a:r>
              <a:rPr lang="en-US" sz="22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endParaRPr lang="en-US" sz="22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32374" y="4876800"/>
            <a:ext cx="497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885</a:t>
            </a:r>
            <a:endParaRPr lang="en-US" sz="16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18247" y="426720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1750</a:t>
            </a:r>
            <a:endParaRPr lang="en-US" sz="16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3379113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4</a:t>
            </a:r>
            <a:r>
              <a:rPr lang="en-US" sz="22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endParaRPr lang="en-US" sz="22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871501F-C4D4-5E41-B196-6F73C9D0B86A}"/>
              </a:ext>
            </a:extLst>
          </p:cNvPr>
          <p:cNvSpPr txBox="1"/>
          <p:nvPr/>
        </p:nvSpPr>
        <p:spPr>
          <a:xfrm>
            <a:off x="1600200" y="3883018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00"/>
                </a:solidFill>
                <a:latin typeface="Calibri"/>
                <a:cs typeface="Calibri"/>
              </a:rPr>
              <a:t>4</a:t>
            </a:r>
            <a:r>
              <a:rPr lang="en-US" sz="2200" baseline="30000" dirty="0" smtClean="0">
                <a:solidFill>
                  <a:srgbClr val="000000"/>
                </a:solidFill>
                <a:latin typeface="Calibri"/>
                <a:cs typeface="Calibri"/>
              </a:rPr>
              <a:t>+</a:t>
            </a:r>
            <a:endParaRPr lang="en-US" sz="2200" baseline="30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090590-7F03-DF41-89B1-05CCCA8DA8D4}"/>
              </a:ext>
            </a:extLst>
          </p:cNvPr>
          <p:cNvSpPr txBox="1"/>
          <p:nvPr/>
        </p:nvSpPr>
        <p:spPr>
          <a:xfrm>
            <a:off x="1600200" y="2895600"/>
            <a:ext cx="421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2200" baseline="30000" dirty="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sp>
        <p:nvSpPr>
          <p:cNvPr id="46" name="TextBox 45"/>
          <p:cNvSpPr txBox="1"/>
          <p:nvPr/>
        </p:nvSpPr>
        <p:spPr>
          <a:xfrm rot="18881953">
            <a:off x="9050498" y="519807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1950</a:t>
            </a:r>
            <a:endParaRPr lang="en-US" dirty="0"/>
          </a:p>
        </p:txBody>
      </p:sp>
      <p:sp>
        <p:nvSpPr>
          <p:cNvPr id="4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S.N. Liddick, May 2024 Oslo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025" y="3079148"/>
            <a:ext cx="3096259" cy="297199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1219500"/>
            <a:ext cx="6493254" cy="1289594"/>
          </a:xfrm>
        </p:spPr>
        <p:txBody>
          <a:bodyPr/>
          <a:lstStyle/>
          <a:p>
            <a:r>
              <a:rPr lang="en-US" dirty="0" smtClean="0"/>
              <a:t>Perform standard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-Oslo analysis process</a:t>
            </a:r>
          </a:p>
          <a:p>
            <a:r>
              <a:rPr lang="en-US" b="1" dirty="0" smtClean="0"/>
              <a:t>Only</a:t>
            </a:r>
            <a:r>
              <a:rPr lang="en-US" dirty="0" smtClean="0"/>
              <a:t> looking for functional forms of </a:t>
            </a:r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r>
              <a:rPr lang="en-US" dirty="0" smtClean="0"/>
              <a:t> and NLD</a:t>
            </a:r>
          </a:p>
          <a:p>
            <a:r>
              <a:rPr lang="en-US" dirty="0" smtClean="0"/>
              <a:t>Accurate normalization not required in this step.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 smtClean="0"/>
              <a:t>Fictitious Mass 70 Nucleus: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-Oslo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2" r="8529"/>
          <a:stretch/>
        </p:blipFill>
        <p:spPr>
          <a:xfrm>
            <a:off x="277319" y="3376061"/>
            <a:ext cx="2819400" cy="267508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450388" y="52578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NLD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408602" y="2649700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Populated from starting spins 2-4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064299" y="2703811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Populated from starting spins 5-7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2" r="9866"/>
          <a:stretch/>
        </p:blipFill>
        <p:spPr>
          <a:xfrm>
            <a:off x="6569454" y="3367914"/>
            <a:ext cx="2786626" cy="268322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818723" y="538350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NLD</a:t>
            </a:r>
            <a:endParaRPr lang="en-US" dirty="0"/>
          </a:p>
        </p:txBody>
      </p:sp>
      <p:sp>
        <p:nvSpPr>
          <p:cNvPr id="30" name="Content Placeholder 1"/>
          <p:cNvSpPr txBox="1">
            <a:spLocks/>
          </p:cNvSpPr>
          <p:nvPr/>
        </p:nvSpPr>
        <p:spPr bwMode="auto">
          <a:xfrm>
            <a:off x="6602776" y="1175939"/>
            <a:ext cx="5487624" cy="128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 sz="1800"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kern="0" dirty="0" smtClean="0"/>
              <a:t>High spin states shifted down in energy (shifted back up later)</a:t>
            </a:r>
          </a:p>
          <a:p>
            <a:r>
              <a:rPr lang="en-US" b="1" kern="0" dirty="0" smtClean="0"/>
              <a:t>Only</a:t>
            </a:r>
            <a:r>
              <a:rPr lang="en-US" kern="0" dirty="0" smtClean="0"/>
              <a:t> looking for functional forms of </a:t>
            </a:r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kern="0" dirty="0" err="1" smtClean="0"/>
              <a:t>SF</a:t>
            </a:r>
            <a:r>
              <a:rPr lang="en-US" kern="0" dirty="0" smtClean="0"/>
              <a:t> and NLD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2" r="9866"/>
          <a:stretch/>
        </p:blipFill>
        <p:spPr>
          <a:xfrm>
            <a:off x="9356080" y="3358323"/>
            <a:ext cx="2835920" cy="273069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617804" y="5383500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521804" y="5383500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Symbol" panose="05050102010706020507" pitchFamily="18" charset="2"/>
              </a:rPr>
              <a:t>g</a:t>
            </a:r>
            <a:r>
              <a:rPr lang="en-US" dirty="0" err="1" smtClean="0"/>
              <a:t>SF</a:t>
            </a:r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S.N. Liddick, May 2024 Oslo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676400" y="4572000"/>
            <a:ext cx="228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3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CA85FEB85B6D46B8175668CB2448ED" ma:contentTypeVersion="3" ma:contentTypeDescription="Create a new document." ma:contentTypeScope="" ma:versionID="e5bdad1e45abcf58258210de00698a8f">
  <xsd:schema xmlns:xsd="http://www.w3.org/2001/XMLSchema" xmlns:xs="http://www.w3.org/2001/XMLSchema" xmlns:p="http://schemas.microsoft.com/office/2006/metadata/properties" xmlns:ns2="http://schemas.microsoft.com/sharepoint/v4" xmlns:ns3="a9736d70-3db6-43af-9567-da370a79e71f" targetNamespace="http://schemas.microsoft.com/office/2006/metadata/properties" ma:root="true" ma:fieldsID="9a49759c4fde62a859d1101923a91349" ns2:_="" ns3:_="">
    <xsd:import namespace="http://schemas.microsoft.com/sharepoint/v4"/>
    <xsd:import namespace="a9736d70-3db6-43af-9567-da370a79e71f"/>
    <xsd:element name="properties">
      <xsd:complexType>
        <xsd:sequence>
          <xsd:element name="documentManagement">
            <xsd:complexType>
              <xsd:all>
                <xsd:element ref="ns2:IconOverlay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736d70-3db6-43af-9567-da370a79e71f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A702D-F6E6-4314-8945-369A109C75F9}">
  <ds:schemaRefs>
    <ds:schemaRef ds:uri="http://purl.org/dc/dcmitype/"/>
    <ds:schemaRef ds:uri="http://schemas.microsoft.com/sharepoint/v4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a9736d70-3db6-43af-9567-da370a79e71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10CC0C3-418A-4BD8-9824-E646398C22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a9736d70-3db6-43af-9567-da370a79e7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17611</TotalTime>
  <Words>1151</Words>
  <Application>Microsoft Office PowerPoint</Application>
  <PresentationFormat>Widescreen</PresentationFormat>
  <Paragraphs>203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ＭＳ Ｐゴシック</vt:lpstr>
      <vt:lpstr>Arial</vt:lpstr>
      <vt:lpstr>Calibri</vt:lpstr>
      <vt:lpstr>Helvetica</vt:lpstr>
      <vt:lpstr>Lucida Grande</vt:lpstr>
      <vt:lpstr>Symbol</vt:lpstr>
      <vt:lpstr>Times</vt:lpstr>
      <vt:lpstr>Times New Roman</vt:lpstr>
      <vt:lpstr>Wingdings</vt:lpstr>
      <vt:lpstr>ヒラギノ角ゴ Pro W3</vt:lpstr>
      <vt:lpstr>1_FRIB3</vt:lpstr>
      <vt:lpstr>Taking Advantage of Nuclear Isomers</vt:lpstr>
      <vt:lpstr>Spin Distributions</vt:lpstr>
      <vt:lpstr>How to Measure?</vt:lpstr>
      <vt:lpstr>New Way to Infer Information from a Spin Distribution?</vt:lpstr>
      <vt:lpstr>The Shape Method</vt:lpstr>
      <vt:lpstr>The Shape Method with Beta Decay</vt:lpstr>
      <vt:lpstr>Fictitious Mass 70 Nucleus: Strength and Level Density</vt:lpstr>
      <vt:lpstr>Fictitious Mass 70 Nucleus: Primary Distributions for Two Different Spin Ranges</vt:lpstr>
      <vt:lpstr>Fictitious Mass 70 Nucleus: b-Oslo</vt:lpstr>
      <vt:lpstr>Fictitious Mass 70 Nucleus: Shape Method</vt:lpstr>
      <vt:lpstr>Fictitious Mass 70 Nucleus: NLD from Shape Method</vt:lpstr>
      <vt:lpstr>Differentiate Between Two Different Spin Distributions</vt:lpstr>
      <vt:lpstr>Where To Go From Here?</vt:lpstr>
      <vt:lpstr>Summary</vt:lpstr>
    </vt:vector>
  </TitlesOfParts>
  <Company>MSU NSCL/FRIB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FRIB PowerPoint Template</dc:title>
  <dc:creator>Parsons, Alex</dc:creator>
  <cp:lastModifiedBy>Sean Liddick</cp:lastModifiedBy>
  <cp:revision>93</cp:revision>
  <cp:lastPrinted>2023-04-27T17:51:02Z</cp:lastPrinted>
  <dcterms:created xsi:type="dcterms:W3CDTF">2023-05-16T14:40:51Z</dcterms:created>
  <dcterms:modified xsi:type="dcterms:W3CDTF">2024-05-31T05:45:18Z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0x010100B0CA85FEB85B6D46B8175668CB2448ED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