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5"/>
  </p:notesMasterIdLst>
  <p:sldIdLst>
    <p:sldId id="256" r:id="rId5"/>
    <p:sldId id="275" r:id="rId6"/>
    <p:sldId id="262" r:id="rId7"/>
    <p:sldId id="263" r:id="rId8"/>
    <p:sldId id="260" r:id="rId9"/>
    <p:sldId id="261" r:id="rId10"/>
    <p:sldId id="264" r:id="rId11"/>
    <p:sldId id="265" r:id="rId12"/>
    <p:sldId id="269" r:id="rId13"/>
    <p:sldId id="270" r:id="rId14"/>
    <p:sldId id="268" r:id="rId15"/>
    <p:sldId id="267" r:id="rId16"/>
    <p:sldId id="266" r:id="rId17"/>
    <p:sldId id="271" r:id="rId18"/>
    <p:sldId id="272" r:id="rId19"/>
    <p:sldId id="274" r:id="rId20"/>
    <p:sldId id="273" r:id="rId21"/>
    <p:sldId id="278" r:id="rId22"/>
    <p:sldId id="276" r:id="rId23"/>
    <p:sldId id="277" r:id="rId24"/>
    <p:sldId id="279" r:id="rId25"/>
    <p:sldId id="280" r:id="rId26"/>
    <p:sldId id="281" r:id="rId27"/>
    <p:sldId id="284" r:id="rId28"/>
    <p:sldId id="282" r:id="rId29"/>
    <p:sldId id="283" r:id="rId30"/>
    <p:sldId id="286" r:id="rId31"/>
    <p:sldId id="285" r:id="rId32"/>
    <p:sldId id="287" r:id="rId33"/>
    <p:sldId id="289" r:id="rId34"/>
    <p:sldId id="288" r:id="rId35"/>
    <p:sldId id="290" r:id="rId36"/>
    <p:sldId id="292" r:id="rId37"/>
    <p:sldId id="291" r:id="rId38"/>
    <p:sldId id="293" r:id="rId39"/>
    <p:sldId id="295" r:id="rId40"/>
    <p:sldId id="294" r:id="rId41"/>
    <p:sldId id="296" r:id="rId42"/>
    <p:sldId id="297" r:id="rId43"/>
    <p:sldId id="29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049" autoAdjust="0"/>
  </p:normalViewPr>
  <p:slideViewPr>
    <p:cSldViewPr>
      <p:cViewPr varScale="1">
        <p:scale>
          <a:sx n="75" d="100"/>
          <a:sy n="75" d="100"/>
        </p:scale>
        <p:origin x="931" y="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7F72C8-21D2-441C-BDD7-C9D62FF4105C}" type="datetimeFigureOut">
              <a:rPr lang="en-US" smtClean="0"/>
              <a:t>5/25/2024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B66DA9-4CD5-4265-9128-F9AC50450112}" type="slidenum">
              <a:rPr lang="en-US" smtClean="0"/>
              <a:t>‹#›</a:t>
            </a:fld>
            <a:endParaRPr lang="en-US"/>
          </a:p>
        </p:txBody>
      </p:sp>
    </p:spTree>
    <p:extLst>
      <p:ext uri="{BB962C8B-B14F-4D97-AF65-F5344CB8AC3E}">
        <p14:creationId xmlns:p14="http://schemas.microsoft.com/office/powerpoint/2010/main" val="3702776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just"/>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8B66DA9-4CD5-4265-9128-F9AC50450112}" type="slidenum">
              <a:rPr lang="en-US" smtClean="0"/>
              <a:t>1</a:t>
            </a:fld>
            <a:endParaRPr lang="en-US"/>
          </a:p>
        </p:txBody>
      </p:sp>
    </p:spTree>
    <p:extLst>
      <p:ext uri="{BB962C8B-B14F-4D97-AF65-F5344CB8AC3E}">
        <p14:creationId xmlns:p14="http://schemas.microsoft.com/office/powerpoint/2010/main" val="2588066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10</a:t>
            </a:fld>
            <a:endParaRPr lang="en-US"/>
          </a:p>
        </p:txBody>
      </p:sp>
    </p:spTree>
    <p:extLst>
      <p:ext uri="{BB962C8B-B14F-4D97-AF65-F5344CB8AC3E}">
        <p14:creationId xmlns:p14="http://schemas.microsoft.com/office/powerpoint/2010/main" val="3959647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Recently, the technique utilising proton inelastic scattering with energies of a few hundred MeV at scattering angles close to zero degrees has been developed as a tool to extract electric-dipole strength distributions. Experiments such as these have been a focus of work using the K600 Magnetic Spectrometer at iThemba LABS and the Grand Raiden Spectrometer at RCNP. </a:t>
            </a:r>
          </a:p>
          <a:p>
            <a:endParaRPr lang="en-GB" dirty="0"/>
          </a:p>
          <a:p>
            <a:r>
              <a:rPr lang="en-GB" dirty="0"/>
              <a:t>The data contain information on the photo-absorption cross sections in the energy region of the GDR. </a:t>
            </a:r>
          </a:p>
          <a:p>
            <a:endParaRPr lang="en-GB" dirty="0"/>
          </a:p>
          <a:p>
            <a:r>
              <a:rPr lang="en-GB" dirty="0"/>
              <a:t>An advantage of using (p,p’) for photo-absorption measurements is that it is an inclusive measurement relying on the relativistic Coulomb excitation of the target nucleus by the exchange of virtual photons, which does not require the detection of any specific decay mode of the GDR. </a:t>
            </a:r>
            <a:endParaRPr lang="en-US" dirty="0"/>
          </a:p>
          <a:p>
            <a:endParaRPr lang="en-US" dirty="0"/>
          </a:p>
          <a:p>
            <a:r>
              <a:rPr lang="en-US" dirty="0"/>
              <a:t>That said, we made use of 200 MeV (p,p’) scattering at an angle of 0 degrees. Under these experimental conditions, Coulomb excitation dominates. </a:t>
            </a:r>
          </a:p>
          <a:p>
            <a:endParaRPr lang="en-US" dirty="0"/>
          </a:p>
          <a:p>
            <a:r>
              <a:rPr lang="en-US" dirty="0"/>
              <a:t>We made use of self-supporting targets with areal densities between 1.8 and 2.6 mg/cm^2. </a:t>
            </a:r>
            <a:br>
              <a:rPr lang="en-US" dirty="0"/>
            </a:br>
            <a:br>
              <a:rPr lang="en-US" dirty="0"/>
            </a:br>
            <a:r>
              <a:rPr lang="en-US" dirty="0"/>
              <a:t>For complete details, see these references.</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11</a:t>
            </a:fld>
            <a:endParaRPr lang="en-US"/>
          </a:p>
        </p:txBody>
      </p:sp>
    </p:spTree>
    <p:extLst>
      <p:ext uri="{BB962C8B-B14F-4D97-AF65-F5344CB8AC3E}">
        <p14:creationId xmlns:p14="http://schemas.microsoft.com/office/powerpoint/2010/main" val="1285013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ZA" dirty="0"/>
              <a:t>Here are the double-differential cross sections that we obtained from the described experiment. From these double-differential cross sections, we see:</a:t>
            </a:r>
          </a:p>
          <a:p>
            <a:endParaRPr lang="en-ZA" dirty="0"/>
          </a:p>
          <a:p>
            <a:pPr marL="171450" indent="-171450">
              <a:buFontTx/>
              <a:buChar char="-"/>
            </a:pPr>
            <a:r>
              <a:rPr lang="en-ZA" dirty="0"/>
              <a:t>A broad structure between 12 MeV and 18 MeV that corresponds to the excitation of the IVGDR</a:t>
            </a:r>
          </a:p>
          <a:p>
            <a:pPr marL="171450" indent="-171450">
              <a:buFontTx/>
              <a:buChar char="-"/>
            </a:pPr>
            <a:r>
              <a:rPr lang="en-ZA" dirty="0"/>
              <a:t>We see that the width of the IVGDR increases steadily from the nearly spherical 144Nd through to the more-deformed 150Nd and 152Sm</a:t>
            </a:r>
          </a:p>
          <a:p>
            <a:pPr marL="171450" indent="-171450">
              <a:buFontTx/>
              <a:buChar char="-"/>
            </a:pPr>
            <a:endParaRPr lang="en-ZA" dirty="0"/>
          </a:p>
          <a:p>
            <a:pPr marL="0" indent="0">
              <a:buFontTx/>
              <a:buNone/>
            </a:pPr>
            <a:r>
              <a:rPr lang="en-ZA" dirty="0"/>
              <a:t>We would now like to compare our results to the photo-absorption data but we need to compare apples with apples so how do we do that? </a:t>
            </a:r>
          </a:p>
        </p:txBody>
      </p:sp>
      <p:sp>
        <p:nvSpPr>
          <p:cNvPr id="4" name="Slide Number Placeholder 3"/>
          <p:cNvSpPr>
            <a:spLocks noGrp="1"/>
          </p:cNvSpPr>
          <p:nvPr>
            <p:ph type="sldNum" sz="quarter" idx="10"/>
          </p:nvPr>
        </p:nvSpPr>
        <p:spPr/>
        <p:txBody>
          <a:bodyPr/>
          <a:lstStyle/>
          <a:p>
            <a:fld id="{68B66DA9-4CD5-4265-9128-F9AC50450112}" type="slidenum">
              <a:rPr lang="en-US" smtClean="0"/>
              <a:t>12</a:t>
            </a:fld>
            <a:endParaRPr lang="en-US"/>
          </a:p>
        </p:txBody>
      </p:sp>
    </p:spTree>
    <p:extLst>
      <p:ext uri="{BB962C8B-B14F-4D97-AF65-F5344CB8AC3E}">
        <p14:creationId xmlns:p14="http://schemas.microsoft.com/office/powerpoint/2010/main" val="613743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We make use of the equivalent virtual photon method.</a:t>
            </a:r>
            <a:endParaRPr lang="en-GB" sz="1200" b="0" i="0" u="none" strike="noStrike" kern="1200" dirty="0">
              <a:solidFill>
                <a:schemeClr val="bg1">
                  <a:lumMod val="65000"/>
                </a:schemeClr>
              </a:solidFill>
              <a:effectLst/>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In simple terms, in relativistic Coulomb excitation experiments, you have a proton coming in and as it interacts with the nucleus, there are virtual photons exchanged. The equivalent virtual photon method allows us to convert between the double-differential cross sections we have and the photo-absorption cross sections we want. It is summarised by this equation.</a:t>
            </a:r>
          </a:p>
          <a:p>
            <a:endParaRPr lang="en-US" dirty="0"/>
          </a:p>
        </p:txBody>
      </p:sp>
      <p:sp>
        <p:nvSpPr>
          <p:cNvPr id="4" name="Slide Number Placeholder 3"/>
          <p:cNvSpPr>
            <a:spLocks noGrp="1"/>
          </p:cNvSpPr>
          <p:nvPr>
            <p:ph type="sldNum" sz="quarter" idx="10"/>
          </p:nvPr>
        </p:nvSpPr>
        <p:spPr/>
        <p:txBody>
          <a:bodyPr/>
          <a:lstStyle/>
          <a:p>
            <a:fld id="{68B66DA9-4CD5-4265-9128-F9AC50450112}" type="slidenum">
              <a:rPr lang="en-US" smtClean="0"/>
              <a:t>13</a:t>
            </a:fld>
            <a:endParaRPr lang="en-US"/>
          </a:p>
        </p:txBody>
      </p:sp>
    </p:spTree>
    <p:extLst>
      <p:ext uri="{BB962C8B-B14F-4D97-AF65-F5344CB8AC3E}">
        <p14:creationId xmlns:p14="http://schemas.microsoft.com/office/powerpoint/2010/main" val="2016485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just" rtl="0"/>
            <a:r>
              <a:rPr lang="en-GB" sz="1200" b="0" i="0" u="none" strike="noStrike" kern="1200" dirty="0">
                <a:solidFill>
                  <a:schemeClr val="tx1"/>
                </a:solidFill>
                <a:effectLst/>
                <a:latin typeface="+mn-lt"/>
                <a:ea typeface="+mn-ea"/>
                <a:cs typeface="+mn-cs"/>
              </a:rPr>
              <a:t>The conversion of the measured (p,p’) double-differential cross sections to equivalent photo-absorption cross sections is a three stage process:</a:t>
            </a:r>
          </a:p>
          <a:p>
            <a:pPr algn="just" rtl="0"/>
            <a:r>
              <a:rPr lang="en-GB" sz="1200" b="0" i="0" u="none" strike="noStrike" kern="1200" dirty="0">
                <a:solidFill>
                  <a:schemeClr val="tx1"/>
                </a:solidFill>
                <a:effectLst/>
                <a:latin typeface="+mn-lt"/>
                <a:ea typeface="+mn-ea"/>
                <a:cs typeface="+mn-cs"/>
              </a:rPr>
              <a:t>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 </a:t>
            </a:r>
            <a:r>
              <a:rPr lang="en-GB" sz="1200" i="0" u="none" strike="noStrike" kern="1200" dirty="0">
                <a:solidFill>
                  <a:schemeClr val="tx1"/>
                </a:solidFill>
                <a:effectLst/>
                <a:latin typeface="+mn-lt"/>
                <a:ea typeface="+mn-ea"/>
                <a:cs typeface="+mn-cs"/>
              </a:rPr>
              <a:t>Subtraction of the nuclear background</a:t>
            </a:r>
            <a:r>
              <a:rPr lang="en-GB" sz="1200" b="0" i="0" u="none" strike="noStrike" kern="1200" dirty="0">
                <a:solidFill>
                  <a:schemeClr val="tx1"/>
                </a:solidFill>
                <a:effectLst/>
                <a:latin typeface="+mn-lt"/>
                <a:ea typeface="+mn-ea"/>
                <a:cs typeface="+mn-cs"/>
              </a:rPr>
              <a:t>, where the green curve is the ISGMR, the pink curve is the ISGQR and the blue curve is the phenomenological background (which describes the behaviour of the double-differential cross section at high excitation energy where the Coulomb excitation contribution is negligible. It incorporates all unknown multipolarities as well as quasi-free scattering.)</a:t>
            </a:r>
          </a:p>
          <a:p>
            <a:pPr algn="just" rtl="0"/>
            <a:r>
              <a:rPr lang="en-GB" sz="1200" b="0" i="0" u="none" strike="noStrike" kern="1200" dirty="0">
                <a:solidFill>
                  <a:schemeClr val="tx1"/>
                </a:solidFill>
                <a:effectLst/>
                <a:latin typeface="+mn-lt"/>
                <a:ea typeface="+mn-ea"/>
                <a:cs typeface="+mn-cs"/>
              </a:rPr>
              <a:t>- Calculation of the virtual-photon spectrum</a:t>
            </a:r>
          </a:p>
          <a:p>
            <a:pPr marL="0" indent="0" algn="just" rtl="0">
              <a:buFontTx/>
              <a:buNone/>
            </a:pPr>
            <a:r>
              <a:rPr lang="en-GB" sz="1200" b="0" i="0" u="none" strike="noStrike" kern="1200" dirty="0">
                <a:solidFill>
                  <a:schemeClr val="tx1"/>
                </a:solidFill>
                <a:effectLst/>
                <a:latin typeface="+mn-lt"/>
                <a:ea typeface="+mn-ea"/>
                <a:cs typeface="+mn-cs"/>
              </a:rPr>
              <a:t>- Implementation of the equivalent virtual-photon method.  </a:t>
            </a:r>
            <a:endParaRPr lang="en-GB" b="0" dirty="0">
              <a:effectLst/>
            </a:endParaRPr>
          </a:p>
          <a:p>
            <a:pPr algn="just"/>
            <a:endParaRPr lang="en-GB" dirty="0"/>
          </a:p>
          <a:p>
            <a:pPr algn="just"/>
            <a:r>
              <a:rPr lang="en-GB" dirty="0"/>
              <a:t>This method has been tested for several cases at both iThemba LABS and RCNP and good agreement with photo-absorption cross sections has been found.</a:t>
            </a:r>
          </a:p>
          <a:p>
            <a:endParaRPr lang="en-US" dirty="0"/>
          </a:p>
        </p:txBody>
      </p:sp>
      <p:sp>
        <p:nvSpPr>
          <p:cNvPr id="4" name="Slide Number Placeholder 3"/>
          <p:cNvSpPr>
            <a:spLocks noGrp="1"/>
          </p:cNvSpPr>
          <p:nvPr>
            <p:ph type="sldNum" sz="quarter" idx="10"/>
          </p:nvPr>
        </p:nvSpPr>
        <p:spPr/>
        <p:txBody>
          <a:bodyPr/>
          <a:lstStyle/>
          <a:p>
            <a:fld id="{68B66DA9-4CD5-4265-9128-F9AC50450112}" type="slidenum">
              <a:rPr lang="en-US" smtClean="0"/>
              <a:t>14</a:t>
            </a:fld>
            <a:endParaRPr lang="en-US"/>
          </a:p>
        </p:txBody>
      </p:sp>
    </p:spTree>
    <p:extLst>
      <p:ext uri="{BB962C8B-B14F-4D97-AF65-F5344CB8AC3E}">
        <p14:creationId xmlns:p14="http://schemas.microsoft.com/office/powerpoint/2010/main" val="2699356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15</a:t>
            </a:fld>
            <a:endParaRPr lang="en-US"/>
          </a:p>
        </p:txBody>
      </p:sp>
    </p:spTree>
    <p:extLst>
      <p:ext uri="{BB962C8B-B14F-4D97-AF65-F5344CB8AC3E}">
        <p14:creationId xmlns:p14="http://schemas.microsoft.com/office/powerpoint/2010/main" val="77075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16</a:t>
            </a:fld>
            <a:endParaRPr lang="en-US"/>
          </a:p>
        </p:txBody>
      </p:sp>
    </p:spTree>
    <p:extLst>
      <p:ext uri="{BB962C8B-B14F-4D97-AF65-F5344CB8AC3E}">
        <p14:creationId xmlns:p14="http://schemas.microsoft.com/office/powerpoint/2010/main" val="21060798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This summary figure shows a comparison between the equivalent photo-absorption cross sections from iThemba LABS normalised to the real photo-absorption cross sections from </a:t>
            </a:r>
            <a:r>
              <a:rPr lang="en-GB" dirty="0" err="1"/>
              <a:t>Saclay</a:t>
            </a:r>
            <a:r>
              <a:rPr lang="en-GB" dirty="0"/>
              <a:t>.  </a:t>
            </a:r>
          </a:p>
          <a:p>
            <a:endParaRPr lang="en-GB" dirty="0"/>
          </a:p>
          <a:p>
            <a:r>
              <a:rPr lang="en-GB" dirty="0"/>
              <a:t>Both sets of data show a general broadening with deformation. </a:t>
            </a:r>
            <a:br>
              <a:rPr lang="en-GB" dirty="0"/>
            </a:br>
            <a:br>
              <a:rPr lang="en-GB" dirty="0"/>
            </a:br>
            <a:r>
              <a:rPr lang="en-GB" dirty="0"/>
              <a:t>The real photo-absorption results show a double-peaked and very broad resonance for the more-deformed 150Nd and 152Sm, whereas the results from the (p,p’) scattering exhibit a pronounced asymmetry but no well-defined split in the resonance. </a:t>
            </a:r>
          </a:p>
          <a:p>
            <a:endParaRPr lang="en-GB" dirty="0"/>
          </a:p>
          <a:p>
            <a:r>
              <a:rPr lang="en-GB" dirty="0"/>
              <a:t>For spherical and transitional nuclei, the (p,p’) data exhibit a slight shift of the centroid to higher energies.</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17</a:t>
            </a:fld>
            <a:endParaRPr lang="en-US"/>
          </a:p>
        </p:txBody>
      </p:sp>
    </p:spTree>
    <p:extLst>
      <p:ext uri="{BB962C8B-B14F-4D97-AF65-F5344CB8AC3E}">
        <p14:creationId xmlns:p14="http://schemas.microsoft.com/office/powerpoint/2010/main" val="549454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Also shown here is the </a:t>
            </a:r>
            <a:r>
              <a:rPr lang="en-GB" dirty="0" err="1"/>
              <a:t>Skyrme</a:t>
            </a:r>
            <a:r>
              <a:rPr lang="en-GB" dirty="0"/>
              <a:t> Separable Random Phase Approximation calculations, normalised to the high-energy region of the two datasets. For the spherical and transitional nuclei, the SSRPA calculations are in better agreement with the iThemba LABS data, where smaller cross sections are favoured at lower energy.</a:t>
            </a:r>
            <a:br>
              <a:rPr lang="en-GB" dirty="0"/>
            </a:br>
            <a:br>
              <a:rPr lang="en-GB" dirty="0"/>
            </a:br>
            <a:r>
              <a:rPr lang="en-GB" dirty="0"/>
              <a:t>For the deformed 150Nd and 152Sm, the SSRPA predicts a double-peaked structure, but with a lower K=0 component than the </a:t>
            </a:r>
            <a:r>
              <a:rPr lang="en-GB" dirty="0" err="1"/>
              <a:t>Saclay</a:t>
            </a:r>
            <a:r>
              <a:rPr lang="en-GB" dirty="0"/>
              <a:t> results and total cross sections that are closer to the iThemba LABS results.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18</a:t>
            </a:fld>
            <a:endParaRPr lang="en-US"/>
          </a:p>
        </p:txBody>
      </p:sp>
    </p:spTree>
    <p:extLst>
      <p:ext uri="{BB962C8B-B14F-4D97-AF65-F5344CB8AC3E}">
        <p14:creationId xmlns:p14="http://schemas.microsoft.com/office/powerpoint/2010/main" val="30659139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In addition to the SSRPA calculations, there have been Relativistic Quasiparticle Finite Amplitude Method (QFAM) calculations that have been performed as well. This figure shows the results of the comparison between these calculations and the results from iThemba LABS. </a:t>
            </a:r>
            <a:br>
              <a:rPr lang="en-GB" dirty="0"/>
            </a:br>
            <a:br>
              <a:rPr lang="en-GB" dirty="0"/>
            </a:br>
            <a:r>
              <a:rPr lang="en-GB" dirty="0"/>
              <a:t>For the spherical and transitional nuclei, there is excellent agreement between experiment and theory in terms of both the shape of the resonance and the location of the centroid. </a:t>
            </a:r>
          </a:p>
          <a:p>
            <a:endParaRPr lang="en-GB" dirty="0"/>
          </a:p>
          <a:p>
            <a:r>
              <a:rPr lang="en-GB" dirty="0"/>
              <a:t>For the deformed 150Nd and 152Sm, the relativistic QFAM calculations display much less of a distinct double-peak structure than the real photo-absorption results displayed on the previous slide. </a:t>
            </a:r>
          </a:p>
          <a:p>
            <a:endParaRPr lang="en-GB" dirty="0"/>
          </a:p>
          <a:p>
            <a:r>
              <a:rPr lang="en-GB" dirty="0"/>
              <a:t>The Relativistic QFAM calculations show a broad and smeared-out structure, which agrees better with the iThemba LABS data.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19</a:t>
            </a:fld>
            <a:endParaRPr lang="en-US"/>
          </a:p>
        </p:txBody>
      </p:sp>
    </p:spTree>
    <p:extLst>
      <p:ext uri="{BB962C8B-B14F-4D97-AF65-F5344CB8AC3E}">
        <p14:creationId xmlns:p14="http://schemas.microsoft.com/office/powerpoint/2010/main" val="1252569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dirty="0"/>
              <a:t>We can start with some background on the </a:t>
            </a:r>
            <a:r>
              <a:rPr lang="en-ZA" dirty="0" err="1"/>
              <a:t>IsoVector</a:t>
            </a:r>
            <a:r>
              <a:rPr lang="en-ZA" dirty="0"/>
              <a:t> Giant Dipole Resonance. It is a collective excitation of the nucleus in which the protons and the neutrons vibrate </a:t>
            </a:r>
            <a:r>
              <a:rPr lang="en-ZA" dirty="0" err="1"/>
              <a:t>en</a:t>
            </a:r>
            <a:r>
              <a:rPr lang="en-ZA" dirty="0"/>
              <a:t> masse against one another as is shown in this illustration here. </a:t>
            </a:r>
          </a:p>
          <a:p>
            <a:endParaRPr lang="en-US" dirty="0"/>
          </a:p>
        </p:txBody>
      </p:sp>
      <p:sp>
        <p:nvSpPr>
          <p:cNvPr id="4" name="Slide Number Placeholder 3"/>
          <p:cNvSpPr>
            <a:spLocks noGrp="1"/>
          </p:cNvSpPr>
          <p:nvPr>
            <p:ph type="sldNum" sz="quarter" idx="10"/>
          </p:nvPr>
        </p:nvSpPr>
        <p:spPr/>
        <p:txBody>
          <a:bodyPr/>
          <a:lstStyle/>
          <a:p>
            <a:fld id="{68B66DA9-4CD5-4265-9128-F9AC50450112}" type="slidenum">
              <a:rPr lang="en-US" smtClean="0"/>
              <a:t>2</a:t>
            </a:fld>
            <a:endParaRPr lang="en-US"/>
          </a:p>
        </p:txBody>
      </p:sp>
    </p:spTree>
    <p:extLst>
      <p:ext uri="{BB962C8B-B14F-4D97-AF65-F5344CB8AC3E}">
        <p14:creationId xmlns:p14="http://schemas.microsoft.com/office/powerpoint/2010/main" val="3447120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20</a:t>
            </a:fld>
            <a:endParaRPr lang="en-US"/>
          </a:p>
        </p:txBody>
      </p:sp>
    </p:spTree>
    <p:extLst>
      <p:ext uri="{BB962C8B-B14F-4D97-AF65-F5344CB8AC3E}">
        <p14:creationId xmlns:p14="http://schemas.microsoft.com/office/powerpoint/2010/main" val="2979715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21</a:t>
            </a:fld>
            <a:endParaRPr lang="en-US"/>
          </a:p>
        </p:txBody>
      </p:sp>
    </p:spTree>
    <p:extLst>
      <p:ext uri="{BB962C8B-B14F-4D97-AF65-F5344CB8AC3E}">
        <p14:creationId xmlns:p14="http://schemas.microsoft.com/office/powerpoint/2010/main" val="24719155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It has long been known that inconsistencies in the cross sections and relative contributions of (g,1n) and (g,2n) components exist within and between the </a:t>
            </a:r>
            <a:r>
              <a:rPr lang="en-GB" dirty="0" err="1"/>
              <a:t>Saclay</a:t>
            </a:r>
            <a:r>
              <a:rPr lang="en-GB" dirty="0"/>
              <a:t> and Livermore datasets. </a:t>
            </a:r>
          </a:p>
          <a:p>
            <a:endParaRPr lang="en-GB" dirty="0"/>
          </a:p>
          <a:p>
            <a:r>
              <a:rPr lang="en-GB" dirty="0"/>
              <a:t>Recent reanalyses of photon-neutron data suggest that systematic effects exist as a result of the data processing to account for the neutron multiplicity of the events. It seems as though the multiplicity-sorting method used to distinguish the various (</a:t>
            </a:r>
            <a:r>
              <a:rPr lang="en-GB" dirty="0" err="1"/>
              <a:t>g,xn</a:t>
            </a:r>
            <a:r>
              <a:rPr lang="en-GB" dirty="0"/>
              <a:t>) channels may have led to systematic biases, shifting events from the (g,2n) to the (g,1n) channel owing to, among other factors, the neutron background in the detectors and the neutron energy distribution when there are competing (g,1n), (g,2n) and (</a:t>
            </a:r>
            <a:r>
              <a:rPr lang="en-GB" dirty="0" err="1"/>
              <a:t>g,np</a:t>
            </a:r>
            <a:r>
              <a:rPr lang="en-GB" dirty="0"/>
              <a:t>) reactions.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22</a:t>
            </a:fld>
            <a:endParaRPr lang="en-US"/>
          </a:p>
        </p:txBody>
      </p:sp>
    </p:spTree>
    <p:extLst>
      <p:ext uri="{BB962C8B-B14F-4D97-AF65-F5344CB8AC3E}">
        <p14:creationId xmlns:p14="http://schemas.microsoft.com/office/powerpoint/2010/main" val="21267234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would like to propose a wide-ranging investigation into several aspects to shed some light on the GDR in heavy deformed nuclei. We will propose this study at the next RCNP PAC later this year.  </a:t>
            </a:r>
            <a:br>
              <a:rPr lang="en-GB" dirty="0"/>
            </a:br>
            <a:br>
              <a:rPr lang="en-GB" dirty="0"/>
            </a:br>
            <a:r>
              <a:rPr lang="en-GB" dirty="0"/>
              <a:t>This includes investigations into the observed discrepancies we have already discussed, the construction of a photo-neutron calibration standard and finally, a study into the effect of triaxiality and shape coexistence in deformed nuclei.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23</a:t>
            </a:fld>
            <a:endParaRPr lang="en-US"/>
          </a:p>
        </p:txBody>
      </p:sp>
    </p:spTree>
    <p:extLst>
      <p:ext uri="{BB962C8B-B14F-4D97-AF65-F5344CB8AC3E}">
        <p14:creationId xmlns:p14="http://schemas.microsoft.com/office/powerpoint/2010/main" val="8454512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we start with the first avenue of investigation, which seeks to understand the observed discrepancies, there are two aspects we need to consider. The first is neutron-multiplicity sorting.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24</a:t>
            </a:fld>
            <a:endParaRPr lang="en-US"/>
          </a:p>
        </p:txBody>
      </p:sp>
    </p:spTree>
    <p:extLst>
      <p:ext uri="{BB962C8B-B14F-4D97-AF65-F5344CB8AC3E}">
        <p14:creationId xmlns:p14="http://schemas.microsoft.com/office/powerpoint/2010/main" val="23495426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In order to investigate this, we need a reference case that will allow for a comparison between the virtual-photon data and the real-photon data that EXCLUDES possible effects from differing neutron multiplicities. </a:t>
            </a:r>
          </a:p>
          <a:p>
            <a:endParaRPr lang="en-GB" dirty="0"/>
          </a:p>
          <a:p>
            <a:r>
              <a:rPr lang="en-GB" dirty="0"/>
              <a:t>In addition to this, we need a measurement of a reference case that EXPLICITLY INCLUDES reactions with different neutron multiplicities. </a:t>
            </a:r>
          </a:p>
          <a:p>
            <a:endParaRPr lang="en-GB" dirty="0"/>
          </a:p>
          <a:p>
            <a:r>
              <a:rPr lang="en-GB" dirty="0"/>
              <a:t>To this end, we propose a study of 90Zr and a measurement of 159Tb using the inelastic scattering of 392 MeV protons at zero degrees with the Grand Raiden spectrometer at RCNP.</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25</a:t>
            </a:fld>
            <a:endParaRPr lang="en-US"/>
          </a:p>
        </p:txBody>
      </p:sp>
    </p:spTree>
    <p:extLst>
      <p:ext uri="{BB962C8B-B14F-4D97-AF65-F5344CB8AC3E}">
        <p14:creationId xmlns:p14="http://schemas.microsoft.com/office/powerpoint/2010/main" val="10889338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In 90Zr, the two-neutron threshold lies at high excitation energy, above the main peak of the IVGDR and so 1n reactions dominate and a comparison can be made WITHOUT the inclusion of any confounding neutron-multiplicity effects.</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The advantage with this case is that multiple datasets exist - Livermore, </a:t>
            </a:r>
            <a:r>
              <a:rPr lang="en-GB" sz="1200" b="0" i="0" u="none" strike="noStrike" kern="1200" dirty="0" err="1">
                <a:solidFill>
                  <a:schemeClr val="tx1"/>
                </a:solidFill>
                <a:effectLst/>
                <a:latin typeface="+mn-lt"/>
                <a:ea typeface="+mn-ea"/>
                <a:cs typeface="+mn-cs"/>
              </a:rPr>
              <a:t>Saclay</a:t>
            </a:r>
            <a:r>
              <a:rPr lang="en-GB" sz="1200" b="0" i="0" u="none" strike="noStrike" kern="1200" dirty="0">
                <a:solidFill>
                  <a:schemeClr val="tx1"/>
                </a:solidFill>
                <a:effectLst/>
                <a:latin typeface="+mn-lt"/>
                <a:ea typeface="+mn-ea"/>
                <a:cs typeface="+mn-cs"/>
              </a:rPr>
              <a:t> and </a:t>
            </a:r>
            <a:r>
              <a:rPr lang="en-GB" sz="1200" b="0" i="0" u="none" strike="noStrike" kern="1200" dirty="0" err="1">
                <a:solidFill>
                  <a:schemeClr val="tx1"/>
                </a:solidFill>
                <a:effectLst/>
                <a:latin typeface="+mn-lt"/>
                <a:ea typeface="+mn-ea"/>
                <a:cs typeface="+mn-cs"/>
              </a:rPr>
              <a:t>Higs</a:t>
            </a:r>
            <a:r>
              <a:rPr lang="en-GB" sz="1200" b="0" i="0" u="none" strike="noStrike" kern="1200" dirty="0">
                <a:solidFill>
                  <a:schemeClr val="tx1"/>
                </a:solidFill>
                <a:effectLst/>
                <a:latin typeface="+mn-lt"/>
                <a:ea typeface="+mn-ea"/>
                <a:cs typeface="+mn-cs"/>
              </a:rPr>
              <a:t>.</a:t>
            </a:r>
            <a:br>
              <a:rPr lang="en-GB" sz="1200" b="0" i="0" u="none" strike="noStrike" kern="1200" dirty="0">
                <a:solidFill>
                  <a:schemeClr val="tx1"/>
                </a:solidFill>
                <a:effectLst/>
                <a:latin typeface="+mn-lt"/>
                <a:ea typeface="+mn-ea"/>
                <a:cs typeface="+mn-cs"/>
              </a:rPr>
            </a:b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90Zr has already been measured at RCNP and the results will be published soon. As can be seen here, the results show good agreement with the data taken at </a:t>
            </a:r>
            <a:r>
              <a:rPr lang="en-GB" sz="1200" b="0" i="0" u="none" strike="noStrike" kern="1200" dirty="0" err="1">
                <a:solidFill>
                  <a:schemeClr val="tx1"/>
                </a:solidFill>
                <a:effectLst/>
                <a:latin typeface="+mn-lt"/>
                <a:ea typeface="+mn-ea"/>
                <a:cs typeface="+mn-cs"/>
              </a:rPr>
              <a:t>Saclay</a:t>
            </a:r>
            <a:r>
              <a:rPr lang="en-GB" sz="1200" b="0" i="0" u="none" strike="noStrike" kern="1200" dirty="0">
                <a:solidFill>
                  <a:schemeClr val="tx1"/>
                </a:solidFill>
                <a:effectLst/>
                <a:latin typeface="+mn-lt"/>
                <a:ea typeface="+mn-ea"/>
                <a:cs typeface="+mn-cs"/>
              </a:rPr>
              <a:t> provided that the (</a:t>
            </a:r>
            <a:r>
              <a:rPr lang="en-GB" sz="1200" b="0" i="0" u="none" strike="noStrike" kern="1200" dirty="0" err="1">
                <a:solidFill>
                  <a:schemeClr val="tx1"/>
                </a:solidFill>
                <a:effectLst/>
                <a:latin typeface="+mn-lt"/>
                <a:ea typeface="+mn-ea"/>
                <a:cs typeface="+mn-cs"/>
              </a:rPr>
              <a:t>g,p</a:t>
            </a:r>
            <a:r>
              <a:rPr lang="en-GB" sz="1200" b="0" i="0" u="none" strike="noStrike" kern="1200" dirty="0">
                <a:solidFill>
                  <a:schemeClr val="tx1"/>
                </a:solidFill>
                <a:effectLst/>
                <a:latin typeface="+mn-lt"/>
                <a:ea typeface="+mn-ea"/>
                <a:cs typeface="+mn-cs"/>
              </a:rPr>
              <a:t>) cross section is taken into account. </a:t>
            </a:r>
            <a:endParaRPr lang="en-GB" b="0" dirty="0">
              <a:effectLst/>
            </a:endParaRPr>
          </a:p>
        </p:txBody>
      </p:sp>
      <p:sp>
        <p:nvSpPr>
          <p:cNvPr id="4" name="Slide Number Placeholder 3"/>
          <p:cNvSpPr>
            <a:spLocks noGrp="1"/>
          </p:cNvSpPr>
          <p:nvPr>
            <p:ph type="sldNum" sz="quarter" idx="10"/>
          </p:nvPr>
        </p:nvSpPr>
        <p:spPr/>
        <p:txBody>
          <a:bodyPr/>
          <a:lstStyle/>
          <a:p>
            <a:fld id="{68B66DA9-4CD5-4265-9128-F9AC50450112}" type="slidenum">
              <a:rPr lang="en-US" smtClean="0"/>
              <a:t>26</a:t>
            </a:fld>
            <a:endParaRPr lang="en-US"/>
          </a:p>
        </p:txBody>
      </p:sp>
    </p:spTree>
    <p:extLst>
      <p:ext uri="{BB962C8B-B14F-4D97-AF65-F5344CB8AC3E}">
        <p14:creationId xmlns:p14="http://schemas.microsoft.com/office/powerpoint/2010/main" val="23999050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rtl="0"/>
            <a:r>
              <a:rPr lang="en-GB" sz="1200" b="0" i="0" u="none" strike="noStrike" kern="1200" dirty="0">
                <a:solidFill>
                  <a:schemeClr val="tx1"/>
                </a:solidFill>
                <a:effectLst/>
                <a:latin typeface="+mn-lt"/>
                <a:ea typeface="+mn-ea"/>
                <a:cs typeface="+mn-cs"/>
              </a:rPr>
              <a:t>The impact of the neutron multiplicity may be investigated using 159Tb. </a:t>
            </a:r>
            <a:endParaRPr lang="en-GB" b="0" dirty="0">
              <a:effectLst/>
            </a:endParaRPr>
          </a:p>
          <a:p>
            <a:pPr rtl="0"/>
            <a:br>
              <a:rPr lang="en-GB" b="0" dirty="0">
                <a:effectLst/>
              </a:rPr>
            </a:br>
            <a:r>
              <a:rPr lang="en-GB" sz="1200" b="0" i="0" u="none" strike="noStrike" kern="1200" dirty="0">
                <a:solidFill>
                  <a:schemeClr val="tx1"/>
                </a:solidFill>
                <a:effectLst/>
                <a:latin typeface="+mn-lt"/>
                <a:ea typeface="+mn-ea"/>
                <a:cs typeface="+mn-cs"/>
              </a:rPr>
              <a:t>In 159Tb, the IVGDR is predicted to have a bi-model distribution which spans the two-neutron threshold. Therefore, we would expect that if the processing of the photo-neutron data from </a:t>
            </a:r>
            <a:r>
              <a:rPr lang="en-GB" sz="1200" b="0" i="0" u="none" strike="noStrike" kern="1200" dirty="0" err="1">
                <a:solidFill>
                  <a:schemeClr val="tx1"/>
                </a:solidFill>
                <a:effectLst/>
                <a:latin typeface="+mn-lt"/>
                <a:ea typeface="+mn-ea"/>
                <a:cs typeface="+mn-cs"/>
              </a:rPr>
              <a:t>Saclay</a:t>
            </a:r>
            <a:r>
              <a:rPr lang="en-GB" sz="1200" b="0" i="0" u="none" strike="noStrike" kern="1200" dirty="0">
                <a:solidFill>
                  <a:schemeClr val="tx1"/>
                </a:solidFill>
                <a:effectLst/>
                <a:latin typeface="+mn-lt"/>
                <a:ea typeface="+mn-ea"/>
                <a:cs typeface="+mn-cs"/>
              </a:rPr>
              <a:t> does, in fact, cause a transfer of events from the (γ, 2n) to the (γ, 1n) channel then we should see a similar effect in these data as we did for the neodymium and samarium data. </a:t>
            </a:r>
            <a:endParaRPr lang="en-GB" b="0" dirty="0">
              <a:effectLst/>
            </a:endParaRPr>
          </a:p>
          <a:p>
            <a:pPr rtl="0"/>
            <a:br>
              <a:rPr lang="en-GB" b="0" dirty="0">
                <a:effectLst/>
              </a:rPr>
            </a:br>
            <a:r>
              <a:rPr lang="en-GB" sz="1200" b="0" i="0" u="none" strike="noStrike" kern="1200" dirty="0">
                <a:solidFill>
                  <a:schemeClr val="tx1"/>
                </a:solidFill>
                <a:effectLst/>
                <a:latin typeface="+mn-lt"/>
                <a:ea typeface="+mn-ea"/>
                <a:cs typeface="+mn-cs"/>
              </a:rPr>
              <a:t>Added benefit is multiple sources of data where the comparison of the newly obtained 159Tb data will be made with data from Livermore, </a:t>
            </a:r>
            <a:r>
              <a:rPr lang="en-GB" sz="1200" b="0" i="0" u="none" strike="noStrike" kern="1200" dirty="0" err="1">
                <a:solidFill>
                  <a:schemeClr val="tx1"/>
                </a:solidFill>
                <a:effectLst/>
                <a:latin typeface="+mn-lt"/>
                <a:ea typeface="+mn-ea"/>
                <a:cs typeface="+mn-cs"/>
              </a:rPr>
              <a:t>Saclay</a:t>
            </a:r>
            <a:r>
              <a:rPr lang="en-GB" sz="1200" b="0" i="0" u="none" strike="noStrike" kern="1200" dirty="0">
                <a:solidFill>
                  <a:schemeClr val="tx1"/>
                </a:solidFill>
                <a:effectLst/>
                <a:latin typeface="+mn-lt"/>
                <a:ea typeface="+mn-ea"/>
                <a:cs typeface="+mn-cs"/>
              </a:rPr>
              <a:t> and the PHOENIX group. </a:t>
            </a:r>
            <a:endParaRPr lang="en-GB" b="0" dirty="0">
              <a:effectLst/>
            </a:endParaRPr>
          </a:p>
        </p:txBody>
      </p:sp>
      <p:sp>
        <p:nvSpPr>
          <p:cNvPr id="4" name="Slide Number Placeholder 3"/>
          <p:cNvSpPr>
            <a:spLocks noGrp="1"/>
          </p:cNvSpPr>
          <p:nvPr>
            <p:ph type="sldNum" sz="quarter" idx="10"/>
          </p:nvPr>
        </p:nvSpPr>
        <p:spPr/>
        <p:txBody>
          <a:bodyPr/>
          <a:lstStyle/>
          <a:p>
            <a:fld id="{68B66DA9-4CD5-4265-9128-F9AC50450112}" type="slidenum">
              <a:rPr lang="en-US" smtClean="0"/>
              <a:t>27</a:t>
            </a:fld>
            <a:endParaRPr lang="en-US"/>
          </a:p>
        </p:txBody>
      </p:sp>
    </p:spTree>
    <p:extLst>
      <p:ext uri="{BB962C8B-B14F-4D97-AF65-F5344CB8AC3E}">
        <p14:creationId xmlns:p14="http://schemas.microsoft.com/office/powerpoint/2010/main" val="32211041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Staying with the first avenue of investigation, which seeks to understand the observed discrepancies, we should discuss the second aspect we need to consider, which is contributions of quasi-free scattering and the phenomenological background to the GDR cross section.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28</a:t>
            </a:fld>
            <a:endParaRPr lang="en-US"/>
          </a:p>
        </p:txBody>
      </p:sp>
    </p:spTree>
    <p:extLst>
      <p:ext uri="{BB962C8B-B14F-4D97-AF65-F5344CB8AC3E}">
        <p14:creationId xmlns:p14="http://schemas.microsoft.com/office/powerpoint/2010/main" val="1716529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200" dirty="0"/>
              <a:t>The proton inelastic scattering data on the Nd and </a:t>
            </a:r>
            <a:r>
              <a:rPr lang="en-GB" sz="1200" dirty="0" err="1"/>
              <a:t>Sm</a:t>
            </a:r>
            <a:r>
              <a:rPr lang="en-GB" sz="1200" dirty="0"/>
              <a:t> isotopes were taken with a proton beam energy of 200 MeV – the maximum energy available at iThemba LABS, which equates to an excitation-energy range of approximately 8 – 24 MeV</a:t>
            </a:r>
          </a:p>
          <a:p>
            <a:endParaRPr lang="en-GB" sz="500" b="1" dirty="0"/>
          </a:p>
          <a:p>
            <a:r>
              <a:rPr lang="en-GB" sz="1200" dirty="0"/>
              <a:t>This range, although appropriate to cover the main component of the IVGDR, has limitations with respect to a comprehensive understanding of the full shape of the GDR, which includes the quasi-free scattering and phenomenological background shapes. </a:t>
            </a:r>
          </a:p>
          <a:p>
            <a:endParaRPr lang="en-ZA" sz="500" dirty="0"/>
          </a:p>
          <a:p>
            <a:r>
              <a:rPr lang="en-GB" sz="1200" dirty="0"/>
              <a:t>Accurate background subtraction has implications both for the shape of the GDR as well as for the required normalisation factor between iThemba LABS data and the real photo-absorption results</a:t>
            </a:r>
          </a:p>
          <a:p>
            <a:endParaRPr lang="en-GB" sz="500" dirty="0"/>
          </a:p>
          <a:p>
            <a:r>
              <a:rPr lang="en-GB" sz="1200" dirty="0"/>
              <a:t>We propose a measurement of 150Nd and 152Sm with a beam energy of 392 MeV, which corresponds to an excitation-energy range of 7 – 32 MeV. </a:t>
            </a:r>
          </a:p>
          <a:p>
            <a:endParaRPr lang="en-GB" sz="1200" dirty="0"/>
          </a:p>
          <a:p>
            <a:r>
              <a:rPr lang="en-GB" sz="1200" dirty="0"/>
              <a:t>This will allow for the full shape of the GDR to be studied. </a:t>
            </a:r>
          </a:p>
        </p:txBody>
      </p:sp>
      <p:sp>
        <p:nvSpPr>
          <p:cNvPr id="4" name="Slide Number Placeholder 3"/>
          <p:cNvSpPr>
            <a:spLocks noGrp="1"/>
          </p:cNvSpPr>
          <p:nvPr>
            <p:ph type="sldNum" sz="quarter" idx="10"/>
          </p:nvPr>
        </p:nvSpPr>
        <p:spPr/>
        <p:txBody>
          <a:bodyPr/>
          <a:lstStyle/>
          <a:p>
            <a:fld id="{68B66DA9-4CD5-4265-9128-F9AC50450112}" type="slidenum">
              <a:rPr lang="en-US" smtClean="0"/>
              <a:t>29</a:t>
            </a:fld>
            <a:endParaRPr lang="en-US"/>
          </a:p>
        </p:txBody>
      </p:sp>
    </p:spTree>
    <p:extLst>
      <p:ext uri="{BB962C8B-B14F-4D97-AF65-F5344CB8AC3E}">
        <p14:creationId xmlns:p14="http://schemas.microsoft.com/office/powerpoint/2010/main" val="3911459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dirty="0"/>
              <a:t>It is excited by a variety of methods including real photons, virtual photons and radiative capture.</a:t>
            </a:r>
          </a:p>
          <a:p>
            <a:endParaRPr lang="en-US" dirty="0"/>
          </a:p>
        </p:txBody>
      </p:sp>
      <p:sp>
        <p:nvSpPr>
          <p:cNvPr id="4" name="Slide Number Placeholder 3"/>
          <p:cNvSpPr>
            <a:spLocks noGrp="1"/>
          </p:cNvSpPr>
          <p:nvPr>
            <p:ph type="sldNum" sz="quarter" idx="10"/>
          </p:nvPr>
        </p:nvSpPr>
        <p:spPr/>
        <p:txBody>
          <a:bodyPr/>
          <a:lstStyle/>
          <a:p>
            <a:fld id="{68B66DA9-4CD5-4265-9128-F9AC50450112}" type="slidenum">
              <a:rPr lang="en-US" smtClean="0"/>
              <a:t>3</a:t>
            </a:fld>
            <a:endParaRPr lang="en-US"/>
          </a:p>
        </p:txBody>
      </p:sp>
    </p:spTree>
    <p:extLst>
      <p:ext uri="{BB962C8B-B14F-4D97-AF65-F5344CB8AC3E}">
        <p14:creationId xmlns:p14="http://schemas.microsoft.com/office/powerpoint/2010/main" val="40287352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With an overlapping motivation to the neutron-multiplicity sorting, attention will also be given to the construction of a photo-neutron calibration standard</a:t>
            </a:r>
          </a:p>
        </p:txBody>
      </p:sp>
      <p:sp>
        <p:nvSpPr>
          <p:cNvPr id="4" name="Slide Number Placeholder 3"/>
          <p:cNvSpPr>
            <a:spLocks noGrp="1"/>
          </p:cNvSpPr>
          <p:nvPr>
            <p:ph type="sldNum" sz="quarter" idx="10"/>
          </p:nvPr>
        </p:nvSpPr>
        <p:spPr/>
        <p:txBody>
          <a:bodyPr/>
          <a:lstStyle/>
          <a:p>
            <a:fld id="{68B66DA9-4CD5-4265-9128-F9AC50450112}" type="slidenum">
              <a:rPr lang="en-US" smtClean="0"/>
              <a:t>30</a:t>
            </a:fld>
            <a:endParaRPr lang="en-US"/>
          </a:p>
        </p:txBody>
      </p:sp>
    </p:spTree>
    <p:extLst>
      <p:ext uri="{BB962C8B-B14F-4D97-AF65-F5344CB8AC3E}">
        <p14:creationId xmlns:p14="http://schemas.microsoft.com/office/powerpoint/2010/main" val="22390389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The usual normalisation standard for photo-neutron measurements is 197Au, which is excellent for (g,1n) reactions but not for (g,2n) reactions prompting a need to find another candidate that may work better. </a:t>
            </a:r>
          </a:p>
          <a:p>
            <a:endParaRPr lang="en-GB" dirty="0"/>
          </a:p>
          <a:p>
            <a:r>
              <a:rPr lang="en-GB" dirty="0"/>
              <a:t>If we consider 169Tm, we know that photo-neutron reactions on it produce 168Tm and 167Tm, which both decay by beta particle emission with reasonable lifetimes, producing characteristic gamma rays so both of these nuclei can be used for photo-activation measurements. </a:t>
            </a:r>
          </a:p>
          <a:p>
            <a:endParaRPr lang="en-GB" dirty="0"/>
          </a:p>
          <a:p>
            <a:r>
              <a:rPr lang="en-GB" dirty="0"/>
              <a:t>In parallel to this proposal, a group led by Texas A&amp;M and iThemba LABS is working on an activation-based study of 169Tm with the intention of constructing a photo-neutron calibration standard that may be used for future direct measurements. These photo-activation measurements will be performed at ELBE in May and June 2024. </a:t>
            </a:r>
          </a:p>
          <a:p>
            <a:endParaRPr lang="en-GB" dirty="0"/>
          </a:p>
          <a:p>
            <a:r>
              <a:rPr lang="en-GB" dirty="0"/>
              <a:t>We propose a measurement of 169Tm with a beam energy of 392 MeV, which will provide a unique opportunity to develop this calibration standard using multiple experimental probes simultaneously.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31</a:t>
            </a:fld>
            <a:endParaRPr lang="en-US"/>
          </a:p>
        </p:txBody>
      </p:sp>
    </p:spTree>
    <p:extLst>
      <p:ext uri="{BB962C8B-B14F-4D97-AF65-F5344CB8AC3E}">
        <p14:creationId xmlns:p14="http://schemas.microsoft.com/office/powerpoint/2010/main" val="8306201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Finally, we would like to consider the effect of triaxiality on deformed nuclei.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32</a:t>
            </a:fld>
            <a:endParaRPr lang="en-US"/>
          </a:p>
        </p:txBody>
      </p:sp>
    </p:spTree>
    <p:extLst>
      <p:ext uri="{BB962C8B-B14F-4D97-AF65-F5344CB8AC3E}">
        <p14:creationId xmlns:p14="http://schemas.microsoft.com/office/powerpoint/2010/main" val="960740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The majority of heavy nuclei exhibit deformed shapes, which are considered to be predominantly axially symmetric prolate. </a:t>
            </a:r>
            <a:br>
              <a:rPr lang="en-GB" dirty="0"/>
            </a:br>
            <a:br>
              <a:rPr lang="en-GB" dirty="0"/>
            </a:br>
            <a:r>
              <a:rPr lang="en-GB" dirty="0"/>
              <a:t>This is the textbook picture BUT the same central and tensor forces as those responsible for the shell evolution now point to triaxial shapes in many nuclei. </a:t>
            </a:r>
          </a:p>
          <a:p>
            <a:endParaRPr lang="en-GB" dirty="0"/>
          </a:p>
          <a:p>
            <a:r>
              <a:rPr lang="en-GB" dirty="0"/>
              <a:t>The triaxial shape results in more complex rotations, which better reproduce the low-energy structure of many deformed nuclei. </a:t>
            </a:r>
          </a:p>
          <a:p>
            <a:endParaRPr lang="en-GB" dirty="0"/>
          </a:p>
          <a:p>
            <a:r>
              <a:rPr lang="en-GB" dirty="0"/>
              <a:t>Nuclei that have been generally accepted to display a well-defined double-peak structure for the IVGDR (modelled by two </a:t>
            </a:r>
            <a:r>
              <a:rPr lang="en-GB" dirty="0" err="1"/>
              <a:t>Lorentzians</a:t>
            </a:r>
            <a:r>
              <a:rPr lang="en-GB" dirty="0"/>
              <a:t>) may actually be triaxial with an IVGDR that exhibits a more broad and smeared structure such as the shape seen in the 150Nd and 152Sm results from iThemba LABS.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33</a:t>
            </a:fld>
            <a:endParaRPr lang="en-US"/>
          </a:p>
        </p:txBody>
      </p:sp>
    </p:spTree>
    <p:extLst>
      <p:ext uri="{BB962C8B-B14F-4D97-AF65-F5344CB8AC3E}">
        <p14:creationId xmlns:p14="http://schemas.microsoft.com/office/powerpoint/2010/main" val="41562705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propose a study into two nuclei, which differ significantly in the predicted degree of triaxiality. </a:t>
            </a:r>
            <a:br>
              <a:rPr lang="en-GB" dirty="0"/>
            </a:br>
            <a:br>
              <a:rPr lang="en-GB" dirty="0"/>
            </a:br>
            <a:r>
              <a:rPr lang="en-GB" dirty="0"/>
              <a:t>Shown here are the results of Quasiparticle </a:t>
            </a:r>
            <a:r>
              <a:rPr lang="en-GB" dirty="0" err="1"/>
              <a:t>Vacua</a:t>
            </a:r>
            <a:r>
              <a:rPr lang="en-GB" dirty="0"/>
              <a:t> Shell Model calculations. Based on these predictions, we propose a measurement of 154Sm and 164Dy.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34</a:t>
            </a:fld>
            <a:endParaRPr lang="en-US"/>
          </a:p>
        </p:txBody>
      </p:sp>
    </p:spTree>
    <p:extLst>
      <p:ext uri="{BB962C8B-B14F-4D97-AF65-F5344CB8AC3E}">
        <p14:creationId xmlns:p14="http://schemas.microsoft.com/office/powerpoint/2010/main" val="39085701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A two-arm spectrometer system, which will consist of the Grand Raiden Spectrometer and the Large Acceptance Spectrometer, will be used. </a:t>
            </a:r>
          </a:p>
          <a:p>
            <a:endParaRPr lang="en-GB" dirty="0"/>
          </a:p>
          <a:p>
            <a:r>
              <a:rPr lang="en-GB" dirty="0"/>
              <a:t>The Grand Raiden Spectrometer will be set up in the zero-degree mode and the 392 MeV proton beam will be incident on the targets placed at the centre of the scattering chamber. </a:t>
            </a:r>
          </a:p>
          <a:p>
            <a:endParaRPr lang="en-GB" dirty="0"/>
          </a:p>
          <a:p>
            <a:r>
              <a:rPr lang="en-GB" dirty="0"/>
              <a:t>Typical beam intensities at 0 degrees are a few </a:t>
            </a:r>
            <a:r>
              <a:rPr lang="en-GB" dirty="0" err="1"/>
              <a:t>nA</a:t>
            </a:r>
            <a:r>
              <a:rPr lang="en-GB" dirty="0"/>
              <a:t> and we will use these listed targets with areal densities of 4 mg/cm^2.  </a:t>
            </a:r>
          </a:p>
          <a:p>
            <a:endParaRPr lang="en-GB" dirty="0"/>
          </a:p>
          <a:p>
            <a:r>
              <a:rPr lang="en-GB" dirty="0"/>
              <a:t>In addition to the 0-degree measurements, data will be taken at 2.5 degrees and 4.5 degrees to ensure that a Multipole Decomposition Analysis is possible.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35</a:t>
            </a:fld>
            <a:endParaRPr lang="en-US"/>
          </a:p>
        </p:txBody>
      </p:sp>
    </p:spTree>
    <p:extLst>
      <p:ext uri="{BB962C8B-B14F-4D97-AF65-F5344CB8AC3E}">
        <p14:creationId xmlns:p14="http://schemas.microsoft.com/office/powerpoint/2010/main" val="13009056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We propose a wide-ranging study of different aspects of the IVGDR, including investigating and understanding the long-known anomalies in the strength of this important mode of nuclear excitation, while working as part of a wider collaboration to try to construct calibration standards and probing the effects of triaxiality and shape coexistence. </a:t>
            </a:r>
          </a:p>
          <a:p>
            <a:endParaRPr lang="en-GB" dirty="0"/>
          </a:p>
          <a:p>
            <a:r>
              <a:rPr lang="en-GB" dirty="0"/>
              <a:t>This proposal forms part of a greater collaborative effort to probe nuclear dipole responses with real and virtual photons at a number of laboratories around the world using a wide range of different experimental techniques. </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36</a:t>
            </a:fld>
            <a:endParaRPr lang="en-US"/>
          </a:p>
        </p:txBody>
      </p:sp>
    </p:spTree>
    <p:extLst>
      <p:ext uri="{BB962C8B-B14F-4D97-AF65-F5344CB8AC3E}">
        <p14:creationId xmlns:p14="http://schemas.microsoft.com/office/powerpoint/2010/main" val="4891818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37</a:t>
            </a:fld>
            <a:endParaRPr lang="en-US"/>
          </a:p>
        </p:txBody>
      </p:sp>
    </p:spTree>
    <p:extLst>
      <p:ext uri="{BB962C8B-B14F-4D97-AF65-F5344CB8AC3E}">
        <p14:creationId xmlns:p14="http://schemas.microsoft.com/office/powerpoint/2010/main" val="31590991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just"/>
            <a:r>
              <a:rPr lang="en-GB" sz="1200" b="0" i="0" u="none" strike="noStrike" kern="1200" dirty="0">
                <a:solidFill>
                  <a:schemeClr val="tx1"/>
                </a:solidFill>
                <a:effectLst/>
                <a:latin typeface="+mn-lt"/>
                <a:ea typeface="+mn-ea"/>
                <a:cs typeface="+mn-cs"/>
              </a:rPr>
              <a:t>A good way to get an indication of the shape of the nuclei in an isotope chain is to look at the ratio of the energy of the first 4+ state to the energy of the first 2+ state. This figure shown here separates both the neodymium and samarium isotope chains into four regions: the quasi-spherical region; the intermediate spherical/deformed region, where the nucleus is treated as being spherical on average but with a small deformation, or as having a small permanent deformation; the transitional region and the deformed region. The transitional region is particularly interesting since this region comprises nuclei that alter the properties of nuclear surfaces dramatically. So where the neutron number varies from 88 to 92, there is essentially a phase transition from a spherical vibrator to an axial rotor.</a:t>
            </a:r>
          </a:p>
          <a:p>
            <a:pPr algn="just"/>
            <a:endParaRPr lang="en-GB" sz="1200" b="0" i="0" u="none" strike="noStrike" kern="1200" dirty="0">
              <a:solidFill>
                <a:schemeClr val="tx1"/>
              </a:solidFill>
              <a:effectLst/>
              <a:latin typeface="+mn-lt"/>
              <a:ea typeface="+mn-ea"/>
              <a:cs typeface="+mn-cs"/>
            </a:endParaRPr>
          </a:p>
          <a:p>
            <a:pPr algn="just"/>
            <a:r>
              <a:rPr lang="en-GB" sz="1200" b="0" i="0" u="none" strike="noStrike" kern="1200" dirty="0">
                <a:solidFill>
                  <a:schemeClr val="tx1"/>
                </a:solidFill>
                <a:effectLst/>
                <a:latin typeface="+mn-lt"/>
                <a:ea typeface="+mn-ea"/>
                <a:cs typeface="+mn-cs"/>
              </a:rPr>
              <a:t>The IVGDR in the Nd and </a:t>
            </a:r>
            <a:r>
              <a:rPr lang="en-GB" sz="1200" b="0" i="0" u="none" strike="noStrike" kern="1200" dirty="0" err="1">
                <a:solidFill>
                  <a:schemeClr val="tx1"/>
                </a:solidFill>
                <a:effectLst/>
                <a:latin typeface="+mn-lt"/>
                <a:ea typeface="+mn-ea"/>
                <a:cs typeface="+mn-cs"/>
              </a:rPr>
              <a:t>Sm</a:t>
            </a:r>
            <a:r>
              <a:rPr lang="en-GB" sz="1200" b="0" i="0" u="none" strike="noStrike" kern="1200" dirty="0">
                <a:solidFill>
                  <a:schemeClr val="tx1"/>
                </a:solidFill>
                <a:effectLst/>
                <a:latin typeface="+mn-lt"/>
                <a:ea typeface="+mn-ea"/>
                <a:cs typeface="+mn-cs"/>
              </a:rPr>
              <a:t> chains has been studied using photo-absorption experiments at </a:t>
            </a:r>
            <a:r>
              <a:rPr lang="en-GB" sz="1200" b="0" i="0" u="none" strike="noStrike" kern="1200" dirty="0" err="1">
                <a:solidFill>
                  <a:schemeClr val="tx1"/>
                </a:solidFill>
                <a:effectLst/>
                <a:latin typeface="+mn-lt"/>
                <a:ea typeface="+mn-ea"/>
                <a:cs typeface="+mn-cs"/>
              </a:rPr>
              <a:t>Saclay</a:t>
            </a:r>
            <a:r>
              <a:rPr lang="en-GB" sz="1200" b="0" i="0" u="none" strike="noStrike" kern="1200" dirty="0">
                <a:solidFill>
                  <a:schemeClr val="tx1"/>
                </a:solidFill>
                <a:effectLst/>
                <a:latin typeface="+mn-lt"/>
                <a:ea typeface="+mn-ea"/>
                <a:cs typeface="+mn-cs"/>
              </a:rPr>
              <a:t> and using relativistic Coulomb excitation at iThemba LABS.</a:t>
            </a:r>
          </a:p>
        </p:txBody>
      </p:sp>
      <p:sp>
        <p:nvSpPr>
          <p:cNvPr id="4" name="Slide Number Placeholder 3"/>
          <p:cNvSpPr>
            <a:spLocks noGrp="1"/>
          </p:cNvSpPr>
          <p:nvPr>
            <p:ph type="sldNum" sz="quarter" idx="10"/>
          </p:nvPr>
        </p:nvSpPr>
        <p:spPr/>
        <p:txBody>
          <a:bodyPr/>
          <a:lstStyle/>
          <a:p>
            <a:fld id="{68B66DA9-4CD5-4265-9128-F9AC50450112}" type="slidenum">
              <a:rPr lang="en-US" smtClean="0"/>
              <a:t>38</a:t>
            </a:fld>
            <a:endParaRPr lang="en-US"/>
          </a:p>
        </p:txBody>
      </p:sp>
    </p:spTree>
    <p:extLst>
      <p:ext uri="{BB962C8B-B14F-4D97-AF65-F5344CB8AC3E}">
        <p14:creationId xmlns:p14="http://schemas.microsoft.com/office/powerpoint/2010/main" val="234652543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just"/>
            <a:r>
              <a:rPr lang="en-GB" dirty="0"/>
              <a:t>Computed angular distributions of the ISGMR and ISGQR cross sections were determined by DWBA calculations with the code DWBA07 using Quasiparticle Phonon Model (QPM) transition amplitudes and the Love–</a:t>
            </a:r>
            <a:r>
              <a:rPr lang="en-GB" dirty="0" err="1"/>
              <a:t>Franey</a:t>
            </a:r>
            <a:r>
              <a:rPr lang="en-GB" dirty="0"/>
              <a:t> effective interaction as input. </a:t>
            </a:r>
          </a:p>
          <a:p>
            <a:pPr algn="just"/>
            <a:endParaRPr lang="en-GB" dirty="0"/>
          </a:p>
          <a:p>
            <a:pPr algn="just"/>
            <a:r>
              <a:rPr lang="en-GB" dirty="0"/>
              <a:t>After averaging over the experimental angular acceptance, these calculations provide a relation between theoretical cross sections and transition strengths under the assumption of a dominant one-step reaction mechanism, which should be well fulfilled at an incident proton energy of 200 MeV. Utilising this proportionality, experimental ISGMR and ISGQR strength distributions can then be converted to (p,p′) cross sections. For comparison, the predicted IVGDR cross section is also shown and clearly dominates the spectra. However, the B(E1) transition strengths (and thus the photo-absorption cross sections) cannot be extracted with this method because the Coulomb-nuclear interference term breaks the proportionality.</a:t>
            </a:r>
          </a:p>
          <a:p>
            <a:pPr algn="just"/>
            <a:endParaRPr lang="en-GB" dirty="0"/>
          </a:p>
          <a:p>
            <a:pPr algn="just"/>
            <a:r>
              <a:rPr lang="en-GB" dirty="0"/>
              <a:t>Itoh et al. [25] reported </a:t>
            </a:r>
            <a:r>
              <a:rPr lang="en-GB" dirty="0" err="1"/>
              <a:t>isoscalar</a:t>
            </a:r>
            <a:r>
              <a:rPr lang="en-GB" dirty="0"/>
              <a:t> giant monopole resonance (ISGMR) strength distributions for the </a:t>
            </a:r>
            <a:r>
              <a:rPr lang="en-GB" dirty="0" err="1"/>
              <a:t>Sm</a:t>
            </a:r>
            <a:r>
              <a:rPr lang="en-GB" dirty="0"/>
              <a:t> isotope chain which could be directly applied to 152Sm. The results of Itoh et al. were also used for the corresponding Nd isotones, which show very similar deformation parameters, with a correction for the global mass dependences of the ISGMR and the ISGQR. </a:t>
            </a:r>
          </a:p>
          <a:p>
            <a:pPr algn="just"/>
            <a:endParaRPr lang="en-GB" dirty="0"/>
          </a:p>
          <a:p>
            <a:pPr algn="just"/>
            <a:r>
              <a:rPr lang="en-GB" dirty="0"/>
              <a:t>The ISGQR contribution was independently estimated from a recent study of the ISGQR in the Nd isotope chain with methods analogous to Refs. [27–29] in good correspondence with results from the above procedure.</a:t>
            </a:r>
            <a:endParaRPr lang="en-ZA" dirty="0"/>
          </a:p>
          <a:p>
            <a:endParaRPr lang="en-US" dirty="0"/>
          </a:p>
        </p:txBody>
      </p:sp>
      <p:sp>
        <p:nvSpPr>
          <p:cNvPr id="4" name="Slide Number Placeholder 3"/>
          <p:cNvSpPr>
            <a:spLocks noGrp="1"/>
          </p:cNvSpPr>
          <p:nvPr>
            <p:ph type="sldNum" sz="quarter" idx="10"/>
          </p:nvPr>
        </p:nvSpPr>
        <p:spPr/>
        <p:txBody>
          <a:bodyPr/>
          <a:lstStyle/>
          <a:p>
            <a:fld id="{68B66DA9-4CD5-4265-9128-F9AC50450112}" type="slidenum">
              <a:rPr lang="en-US" smtClean="0"/>
              <a:t>39</a:t>
            </a:fld>
            <a:endParaRPr lang="en-US"/>
          </a:p>
        </p:txBody>
      </p:sp>
    </p:spTree>
    <p:extLst>
      <p:ext uri="{BB962C8B-B14F-4D97-AF65-F5344CB8AC3E}">
        <p14:creationId xmlns:p14="http://schemas.microsoft.com/office/powerpoint/2010/main" val="3331899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just" rtl="0"/>
            <a:r>
              <a:rPr lang="en-GB" sz="1200" b="0" i="0" u="none" strike="noStrike" kern="1200" dirty="0">
                <a:solidFill>
                  <a:schemeClr val="tx1"/>
                </a:solidFill>
                <a:effectLst/>
                <a:latin typeface="+mn-lt"/>
                <a:ea typeface="+mn-ea"/>
                <a:cs typeface="+mn-cs"/>
              </a:rPr>
              <a:t>The </a:t>
            </a:r>
            <a:r>
              <a:rPr lang="en-GB" sz="1200" b="0" i="0" u="none" strike="noStrike" kern="1200" dirty="0" err="1">
                <a:solidFill>
                  <a:schemeClr val="tx1"/>
                </a:solidFill>
                <a:effectLst/>
                <a:latin typeface="+mn-lt"/>
                <a:ea typeface="+mn-ea"/>
                <a:cs typeface="+mn-cs"/>
              </a:rPr>
              <a:t>IsoVector</a:t>
            </a:r>
            <a:r>
              <a:rPr lang="en-GB" sz="1200" b="0" i="0" u="none" strike="noStrike" kern="1200" dirty="0">
                <a:solidFill>
                  <a:schemeClr val="tx1"/>
                </a:solidFill>
                <a:effectLst/>
                <a:latin typeface="+mn-lt"/>
                <a:ea typeface="+mn-ea"/>
                <a:cs typeface="+mn-cs"/>
              </a:rPr>
              <a:t> Giant Dipole Resonance </a:t>
            </a:r>
            <a:r>
              <a:rPr lang="en-ZA" dirty="0"/>
              <a:t>has far-reaching implications in the field of nuclear physics. </a:t>
            </a:r>
            <a:r>
              <a:rPr lang="en-GB" sz="1200" b="0" i="0" u="none" strike="noStrike" kern="1200" dirty="0">
                <a:solidFill>
                  <a:schemeClr val="tx1"/>
                </a:solidFill>
                <a:effectLst/>
                <a:latin typeface="+mn-lt"/>
                <a:ea typeface="+mn-ea"/>
                <a:cs typeface="+mn-cs"/>
              </a:rPr>
              <a:t>It is an excellent tool for studying the nuclear properties of the ground state and has a wide range of applications in Nuclear Astrophysics, the design of nuclear reactors and neutron shielding, radioisotope production and radiation therapy. </a:t>
            </a:r>
          </a:p>
          <a:p>
            <a:pPr algn="just" rtl="0"/>
            <a:endParaRPr lang="en-GB" sz="1200" b="0" i="0" u="none" strike="noStrike" kern="1200" dirty="0">
              <a:solidFill>
                <a:schemeClr val="tx1"/>
              </a:solidFill>
              <a:effectLst/>
              <a:latin typeface="+mn-lt"/>
              <a:ea typeface="+mn-ea"/>
              <a:cs typeface="+mn-cs"/>
            </a:endParaRPr>
          </a:p>
          <a:p>
            <a:pPr algn="just" rtl="0"/>
            <a:r>
              <a:rPr lang="en-GB" sz="1200" b="0" i="0" u="none" strike="noStrike" kern="1200" dirty="0">
                <a:solidFill>
                  <a:schemeClr val="tx1"/>
                </a:solidFill>
                <a:effectLst/>
                <a:latin typeface="+mn-lt"/>
                <a:ea typeface="+mn-ea"/>
                <a:cs typeface="+mn-cs"/>
              </a:rPr>
              <a:t>The behaviour of the IVGDR provides information related to the symmetry energy of nuclear matter, which has applications for the nuclear equation of state in neutron stars. </a:t>
            </a:r>
          </a:p>
          <a:p>
            <a:pPr algn="just" rtl="0"/>
            <a:endParaRPr lang="en-GB" sz="1200" b="0" i="0" u="none" strike="noStrike" kern="1200" dirty="0">
              <a:solidFill>
                <a:schemeClr val="tx1"/>
              </a:solidFill>
              <a:effectLst/>
              <a:latin typeface="+mn-lt"/>
              <a:ea typeface="+mn-ea"/>
              <a:cs typeface="+mn-cs"/>
            </a:endParaRPr>
          </a:p>
          <a:p>
            <a:pPr algn="just" rtl="0"/>
            <a:r>
              <a:rPr lang="en-GB" sz="1200" b="0" i="0" u="none" strike="noStrike" kern="1200" dirty="0">
                <a:solidFill>
                  <a:schemeClr val="tx1"/>
                </a:solidFill>
                <a:effectLst/>
                <a:latin typeface="+mn-lt"/>
                <a:ea typeface="+mn-ea"/>
                <a:cs typeface="+mn-cs"/>
              </a:rPr>
              <a:t>The location and strength of the IVGDR are also crucial in determining nucleosynthesis in the s-, r- and p-processes.</a:t>
            </a:r>
          </a:p>
          <a:p>
            <a:pPr algn="just" rtl="0"/>
            <a:endParaRPr lang="en-GB" sz="1200" b="0" i="0" u="none" strike="noStrike" kern="1200" dirty="0">
              <a:solidFill>
                <a:schemeClr val="tx1"/>
              </a:solidFill>
              <a:effectLst/>
              <a:latin typeface="+mn-lt"/>
              <a:ea typeface="+mn-ea"/>
              <a:cs typeface="+mn-cs"/>
            </a:endParaRPr>
          </a:p>
          <a:p>
            <a:pPr algn="just" rtl="0"/>
            <a:r>
              <a:rPr lang="en-GB" sz="1200" b="0" i="0" u="none" strike="noStrike" kern="1200" dirty="0">
                <a:solidFill>
                  <a:schemeClr val="tx1"/>
                </a:solidFill>
                <a:effectLst/>
                <a:latin typeface="+mn-lt"/>
                <a:ea typeface="+mn-ea"/>
                <a:cs typeface="+mn-cs"/>
              </a:rPr>
              <a:t>So it is clear that accurate photo-absorption data and an understanding of the IVGDR are critical for the entire nuclear physics community.</a:t>
            </a:r>
          </a:p>
        </p:txBody>
      </p:sp>
      <p:sp>
        <p:nvSpPr>
          <p:cNvPr id="4" name="Slide Number Placeholder 3"/>
          <p:cNvSpPr>
            <a:spLocks noGrp="1"/>
          </p:cNvSpPr>
          <p:nvPr>
            <p:ph type="sldNum" sz="quarter" idx="10"/>
          </p:nvPr>
        </p:nvSpPr>
        <p:spPr/>
        <p:txBody>
          <a:bodyPr/>
          <a:lstStyle/>
          <a:p>
            <a:fld id="{68B66DA9-4CD5-4265-9128-F9AC50450112}" type="slidenum">
              <a:rPr lang="en-US" smtClean="0"/>
              <a:t>4</a:t>
            </a:fld>
            <a:endParaRPr lang="en-US"/>
          </a:p>
        </p:txBody>
      </p:sp>
    </p:spTree>
    <p:extLst>
      <p:ext uri="{BB962C8B-B14F-4D97-AF65-F5344CB8AC3E}">
        <p14:creationId xmlns:p14="http://schemas.microsoft.com/office/powerpoint/2010/main" val="27672135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40</a:t>
            </a:fld>
            <a:endParaRPr lang="en-US"/>
          </a:p>
        </p:txBody>
      </p:sp>
    </p:spTree>
    <p:extLst>
      <p:ext uri="{BB962C8B-B14F-4D97-AF65-F5344CB8AC3E}">
        <p14:creationId xmlns:p14="http://schemas.microsoft.com/office/powerpoint/2010/main" val="3309669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just" rtl="0"/>
            <a:r>
              <a:rPr lang="en-GB" sz="1200" b="0" i="0" u="none" strike="noStrike" kern="1200" dirty="0">
                <a:solidFill>
                  <a:schemeClr val="tx1"/>
                </a:solidFill>
                <a:effectLst/>
                <a:latin typeface="+mn-lt"/>
                <a:ea typeface="+mn-ea"/>
                <a:cs typeface="+mn-cs"/>
              </a:rPr>
              <a:t>We also need to know what to expect when it comes to the effect of deformation on the </a:t>
            </a:r>
            <a:r>
              <a:rPr lang="en-GB" sz="1200" b="0" i="0" u="none" strike="noStrike" kern="1200" dirty="0" err="1">
                <a:solidFill>
                  <a:schemeClr val="tx1"/>
                </a:solidFill>
                <a:effectLst/>
                <a:latin typeface="+mn-lt"/>
                <a:ea typeface="+mn-ea"/>
                <a:cs typeface="+mn-cs"/>
              </a:rPr>
              <a:t>IsoVector</a:t>
            </a:r>
            <a:r>
              <a:rPr lang="en-GB" sz="1200" b="0" i="0" u="none" strike="noStrike" kern="1200" dirty="0">
                <a:solidFill>
                  <a:schemeClr val="tx1"/>
                </a:solidFill>
                <a:effectLst/>
                <a:latin typeface="+mn-lt"/>
                <a:ea typeface="+mn-ea"/>
                <a:cs typeface="+mn-cs"/>
              </a:rPr>
              <a:t> Giant Dipole Resonance. We know that we expect an energy distribution that is strongly dependent on the nuclear shape. </a:t>
            </a:r>
          </a:p>
          <a:p>
            <a:pPr algn="just" rtl="0"/>
            <a:endParaRPr lang="en-GB" sz="1200" b="0" i="0" u="none" strike="noStrike" kern="1200" dirty="0">
              <a:solidFill>
                <a:schemeClr val="tx1"/>
              </a:solidFill>
              <a:effectLst/>
              <a:latin typeface="+mn-lt"/>
              <a:ea typeface="+mn-ea"/>
              <a:cs typeface="+mn-cs"/>
            </a:endParaRPr>
          </a:p>
          <a:p>
            <a:pPr algn="just" rtl="0"/>
            <a:r>
              <a:rPr lang="en-GB" sz="1200" b="0" i="0" u="none" strike="noStrike" kern="1200" dirty="0">
                <a:solidFill>
                  <a:schemeClr val="tx1"/>
                </a:solidFill>
                <a:effectLst/>
                <a:latin typeface="+mn-lt"/>
                <a:ea typeface="+mn-ea"/>
                <a:cs typeface="+mn-cs"/>
              </a:rPr>
              <a:t>In the top row, we have the modelling types of nuclear shapes, namely, a sphere, a prolate axially symmetric ellipsoid (which can also be thought of as a rugby ball) and an oblate ellipsoid (which can be thought of as the shape of these candies here).</a:t>
            </a:r>
          </a:p>
          <a:p>
            <a:pPr algn="just" rtl="0"/>
            <a:r>
              <a:rPr lang="en-GB" sz="1200" b="0" i="0" u="none" strike="noStrike" kern="1200" dirty="0">
                <a:solidFill>
                  <a:schemeClr val="tx1"/>
                </a:solidFill>
                <a:effectLst/>
                <a:latin typeface="+mn-lt"/>
                <a:ea typeface="+mn-ea"/>
                <a:cs typeface="+mn-cs"/>
              </a:rPr>
              <a:t> </a:t>
            </a:r>
            <a:br>
              <a:rPr lang="en-GB" sz="1200" b="0" i="0" u="none" strike="noStrike" kern="1200" dirty="0">
                <a:solidFill>
                  <a:schemeClr val="tx1"/>
                </a:solidFill>
                <a:effectLst/>
                <a:latin typeface="+mn-lt"/>
                <a:ea typeface="+mn-ea"/>
                <a:cs typeface="+mn-cs"/>
              </a:rPr>
            </a:br>
            <a:r>
              <a:rPr lang="en-GB" sz="1200" b="0" i="0" u="none" strike="noStrike" kern="1200" dirty="0">
                <a:solidFill>
                  <a:schemeClr val="tx1"/>
                </a:solidFill>
                <a:effectLst/>
                <a:latin typeface="+mn-lt"/>
                <a:ea typeface="+mn-ea"/>
                <a:cs typeface="+mn-cs"/>
              </a:rPr>
              <a:t>For a spherical nucleus, we expect a narrow, single-peaked resonance. For a prolate or oblate ellipsoid, we expect an overall broadening of the resonance and the eventual K-splitting. Later in the talk, I will make reference to K=0 and K=1 components. To point them out to you now, the K=0 component would be the lower energy bump and the K=1 component would be the higher energy bump. </a:t>
            </a:r>
          </a:p>
          <a:p>
            <a:pPr algn="just" rtl="0"/>
            <a:endParaRPr lang="en-GB" sz="1200" b="0" i="0" u="none" strike="noStrike" kern="1200" dirty="0">
              <a:solidFill>
                <a:schemeClr val="tx1"/>
              </a:solidFill>
              <a:effectLst/>
              <a:latin typeface="+mn-lt"/>
              <a:ea typeface="+mn-ea"/>
              <a:cs typeface="+mn-cs"/>
            </a:endParaRPr>
          </a:p>
          <a:p>
            <a:pPr algn="just" rtl="0"/>
            <a:r>
              <a:rPr lang="en-GB" sz="1200" b="0" i="0" u="none" strike="noStrike" kern="1200" dirty="0">
                <a:solidFill>
                  <a:schemeClr val="tx1"/>
                </a:solidFill>
                <a:effectLst/>
                <a:latin typeface="+mn-lt"/>
                <a:ea typeface="+mn-ea"/>
                <a:cs typeface="+mn-cs"/>
              </a:rPr>
              <a:t>Now, two prime examples of the shape evolution from spherical to deformed nuclei are the Neodymium and Samarium isotope chains.</a:t>
            </a:r>
            <a:endParaRPr lang="en-ZA" dirty="0"/>
          </a:p>
        </p:txBody>
      </p:sp>
      <p:sp>
        <p:nvSpPr>
          <p:cNvPr id="4" name="Slide Number Placeholder 3"/>
          <p:cNvSpPr>
            <a:spLocks noGrp="1"/>
          </p:cNvSpPr>
          <p:nvPr>
            <p:ph type="sldNum" sz="quarter" idx="10"/>
          </p:nvPr>
        </p:nvSpPr>
        <p:spPr/>
        <p:txBody>
          <a:bodyPr/>
          <a:lstStyle/>
          <a:p>
            <a:fld id="{68B66DA9-4CD5-4265-9128-F9AC50450112}" type="slidenum">
              <a:rPr lang="en-US" smtClean="0"/>
              <a:t>5</a:t>
            </a:fld>
            <a:endParaRPr lang="en-US"/>
          </a:p>
        </p:txBody>
      </p:sp>
    </p:spTree>
    <p:extLst>
      <p:ext uri="{BB962C8B-B14F-4D97-AF65-F5344CB8AC3E}">
        <p14:creationId xmlns:p14="http://schemas.microsoft.com/office/powerpoint/2010/main" val="9792418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just"/>
            <a:r>
              <a:rPr lang="en-GB" sz="1200" b="0" i="0" u="none" strike="noStrike" kern="1200" dirty="0">
                <a:solidFill>
                  <a:schemeClr val="tx1"/>
                </a:solidFill>
                <a:effectLst/>
                <a:latin typeface="+mn-lt"/>
                <a:ea typeface="+mn-ea"/>
                <a:cs typeface="+mn-cs"/>
              </a:rPr>
              <a:t>A good way to get an indication of the shape of the nuclei in an isotope chain is to look at the ratio of the energy of the first 4+ state to the energy of the first 2+ state. This figure shown here separates both the neodymium and samarium isotope chains into four regions: the quasi-spherical region; the intermediate spherical/deformed region, where the nucleus is treated as being spherical on average but with a small deformation, or as having a small permanent deformation; the transitional region and the deformed region. The transitional region is particularly interesting since this region comprises nuclei that alter the properties of nuclear surfaces dramatically. So where the neutron number varies from 88 to 92, there is essentially a phase transition from a spherical vibrator to an axial rotor.</a:t>
            </a:r>
          </a:p>
          <a:p>
            <a:pPr algn="just"/>
            <a:endParaRPr lang="en-GB" sz="1200" b="0" i="0" u="none" strike="noStrike" kern="1200" dirty="0">
              <a:solidFill>
                <a:schemeClr val="tx1"/>
              </a:solidFill>
              <a:effectLst/>
              <a:latin typeface="+mn-lt"/>
              <a:ea typeface="+mn-ea"/>
              <a:cs typeface="+mn-cs"/>
            </a:endParaRPr>
          </a:p>
          <a:p>
            <a:pPr algn="just"/>
            <a:r>
              <a:rPr lang="en-GB" sz="1200" b="0" i="0" u="none" strike="noStrike" kern="1200" dirty="0">
                <a:solidFill>
                  <a:schemeClr val="tx1"/>
                </a:solidFill>
                <a:effectLst/>
                <a:latin typeface="+mn-lt"/>
                <a:ea typeface="+mn-ea"/>
                <a:cs typeface="+mn-cs"/>
              </a:rPr>
              <a:t>The IVGDR in the Nd and </a:t>
            </a:r>
            <a:r>
              <a:rPr lang="en-GB" sz="1200" b="0" i="0" u="none" strike="noStrike" kern="1200" dirty="0" err="1">
                <a:solidFill>
                  <a:schemeClr val="tx1"/>
                </a:solidFill>
                <a:effectLst/>
                <a:latin typeface="+mn-lt"/>
                <a:ea typeface="+mn-ea"/>
                <a:cs typeface="+mn-cs"/>
              </a:rPr>
              <a:t>Sm</a:t>
            </a:r>
            <a:r>
              <a:rPr lang="en-GB" sz="1200" b="0" i="0" u="none" strike="noStrike" kern="1200" dirty="0">
                <a:solidFill>
                  <a:schemeClr val="tx1"/>
                </a:solidFill>
                <a:effectLst/>
                <a:latin typeface="+mn-lt"/>
                <a:ea typeface="+mn-ea"/>
                <a:cs typeface="+mn-cs"/>
              </a:rPr>
              <a:t> chains has been studied using photo-absorption experiments at </a:t>
            </a:r>
            <a:r>
              <a:rPr lang="en-GB" sz="1200" b="0" i="0" u="none" strike="noStrike" kern="1200" dirty="0" err="1">
                <a:solidFill>
                  <a:schemeClr val="tx1"/>
                </a:solidFill>
                <a:effectLst/>
                <a:latin typeface="+mn-lt"/>
                <a:ea typeface="+mn-ea"/>
                <a:cs typeface="+mn-cs"/>
              </a:rPr>
              <a:t>Saclay</a:t>
            </a:r>
            <a:r>
              <a:rPr lang="en-GB" sz="1200" b="0" i="0" u="none" strike="noStrike" kern="1200" dirty="0">
                <a:solidFill>
                  <a:schemeClr val="tx1"/>
                </a:solidFill>
                <a:effectLst/>
                <a:latin typeface="+mn-lt"/>
                <a:ea typeface="+mn-ea"/>
                <a:cs typeface="+mn-cs"/>
              </a:rPr>
              <a:t> and using relativistic Coulomb excitation at iThemba LABS.</a:t>
            </a:r>
          </a:p>
        </p:txBody>
      </p:sp>
      <p:sp>
        <p:nvSpPr>
          <p:cNvPr id="4" name="Slide Number Placeholder 3"/>
          <p:cNvSpPr>
            <a:spLocks noGrp="1"/>
          </p:cNvSpPr>
          <p:nvPr>
            <p:ph type="sldNum" sz="quarter" idx="10"/>
          </p:nvPr>
        </p:nvSpPr>
        <p:spPr/>
        <p:txBody>
          <a:bodyPr/>
          <a:lstStyle/>
          <a:p>
            <a:fld id="{68B66DA9-4CD5-4265-9128-F9AC50450112}" type="slidenum">
              <a:rPr lang="en-US" smtClean="0"/>
              <a:t>6</a:t>
            </a:fld>
            <a:endParaRPr lang="en-US"/>
          </a:p>
        </p:txBody>
      </p:sp>
    </p:spTree>
    <p:extLst>
      <p:ext uri="{BB962C8B-B14F-4D97-AF65-F5344CB8AC3E}">
        <p14:creationId xmlns:p14="http://schemas.microsoft.com/office/powerpoint/2010/main" val="2255209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7</a:t>
            </a:fld>
            <a:endParaRPr lang="en-US"/>
          </a:p>
        </p:txBody>
      </p:sp>
    </p:spTree>
    <p:extLst>
      <p:ext uri="{BB962C8B-B14F-4D97-AF65-F5344CB8AC3E}">
        <p14:creationId xmlns:p14="http://schemas.microsoft.com/office/powerpoint/2010/main" val="441639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8</a:t>
            </a:fld>
            <a:endParaRPr lang="en-US"/>
          </a:p>
        </p:txBody>
      </p:sp>
    </p:spTree>
    <p:extLst>
      <p:ext uri="{BB962C8B-B14F-4D97-AF65-F5344CB8AC3E}">
        <p14:creationId xmlns:p14="http://schemas.microsoft.com/office/powerpoint/2010/main" val="2755103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8B66DA9-4CD5-4265-9128-F9AC50450112}" type="slidenum">
              <a:rPr lang="en-US" smtClean="0"/>
              <a:t>9</a:t>
            </a:fld>
            <a:endParaRPr lang="en-US"/>
          </a:p>
        </p:txBody>
      </p:sp>
    </p:spTree>
    <p:extLst>
      <p:ext uri="{BB962C8B-B14F-4D97-AF65-F5344CB8AC3E}">
        <p14:creationId xmlns:p14="http://schemas.microsoft.com/office/powerpoint/2010/main" val="1970633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110A061-CD05-4DD2-BD6C-C0A6E7B7931E}"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115570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10A061-CD05-4DD2-BD6C-C0A6E7B7931E}"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349955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10A061-CD05-4DD2-BD6C-C0A6E7B7931E}"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838873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110A061-CD05-4DD2-BD6C-C0A6E7B7931E}"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066261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110A061-CD05-4DD2-BD6C-C0A6E7B7931E}"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672291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10A061-CD05-4DD2-BD6C-C0A6E7B7931E}" type="datetimeFigureOut">
              <a:rPr lang="en-US" smtClean="0"/>
              <a:t>5/25/2024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1396590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110A061-CD05-4DD2-BD6C-C0A6E7B7931E}" type="datetimeFigureOut">
              <a:rPr lang="en-US" smtClean="0"/>
              <a:t>5/25/2024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4057479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110A061-CD05-4DD2-BD6C-C0A6E7B7931E}" type="datetimeFigureOut">
              <a:rPr lang="en-US" smtClean="0"/>
              <a:t>5/25/2024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3501721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0A061-CD05-4DD2-BD6C-C0A6E7B7931E}" type="datetimeFigureOut">
              <a:rPr lang="en-US" smtClean="0"/>
              <a:t>5/25/2024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1710856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110A061-CD05-4DD2-BD6C-C0A6E7B7931E}" type="datetimeFigureOut">
              <a:rPr lang="en-US" smtClean="0"/>
              <a:t>5/25/2024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041581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110A061-CD05-4DD2-BD6C-C0A6E7B7931E}" type="datetimeFigureOut">
              <a:rPr lang="en-US" smtClean="0"/>
              <a:t>5/25/2024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80127-2E4F-4720-A546-49D7111EBC0C}" type="slidenum">
              <a:rPr lang="en-US" smtClean="0"/>
              <a:t>‹#›</a:t>
            </a:fld>
            <a:endParaRPr lang="en-US"/>
          </a:p>
        </p:txBody>
      </p:sp>
    </p:spTree>
    <p:extLst>
      <p:ext uri="{BB962C8B-B14F-4D97-AF65-F5344CB8AC3E}">
        <p14:creationId xmlns:p14="http://schemas.microsoft.com/office/powerpoint/2010/main" val="2159485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10A061-CD05-4DD2-BD6C-C0A6E7B7931E}" type="datetimeFigureOut">
              <a:rPr lang="en-US" smtClean="0"/>
              <a:t>5/25/2024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380127-2E4F-4720-A546-49D7111EBC0C}" type="slidenum">
              <a:rPr lang="en-US" smtClean="0"/>
              <a:t>‹#›</a:t>
            </a:fld>
            <a:endParaRPr lang="en-US"/>
          </a:p>
        </p:txBody>
      </p:sp>
    </p:spTree>
    <p:extLst>
      <p:ext uri="{BB962C8B-B14F-4D97-AF65-F5344CB8AC3E}">
        <p14:creationId xmlns:p14="http://schemas.microsoft.com/office/powerpoint/2010/main" val="3932197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3BCC8EA-B40A-4D61-A50B-8A08E7C39FBF}"/>
              </a:ext>
            </a:extLst>
          </p:cNvPr>
          <p:cNvPicPr>
            <a:picLocks noChangeAspect="1"/>
          </p:cNvPicPr>
          <p:nvPr/>
        </p:nvPicPr>
        <p:blipFill rotWithShape="1">
          <a:blip r:embed="rId3"/>
          <a:srcRect r="2619"/>
          <a:stretch/>
        </p:blipFill>
        <p:spPr>
          <a:xfrm>
            <a:off x="2766082" y="476672"/>
            <a:ext cx="6659835" cy="1619250"/>
          </a:xfrm>
          <a:prstGeom prst="rect">
            <a:avLst/>
          </a:prstGeom>
        </p:spPr>
      </p:pic>
      <p:sp>
        <p:nvSpPr>
          <p:cNvPr id="11" name="Rectangle 10">
            <a:extLst>
              <a:ext uri="{FF2B5EF4-FFF2-40B4-BE49-F238E27FC236}">
                <a16:creationId xmlns:a16="http://schemas.microsoft.com/office/drawing/2014/main" id="{AD09F16C-FDC1-4673-BB7B-4D2FADD363F7}"/>
              </a:ext>
            </a:extLst>
          </p:cNvPr>
          <p:cNvSpPr/>
          <p:nvPr/>
        </p:nvSpPr>
        <p:spPr>
          <a:xfrm>
            <a:off x="0" y="476672"/>
            <a:ext cx="2766082" cy="161925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Rectangle 11">
            <a:extLst>
              <a:ext uri="{FF2B5EF4-FFF2-40B4-BE49-F238E27FC236}">
                <a16:creationId xmlns:a16="http://schemas.microsoft.com/office/drawing/2014/main" id="{68E73523-53F0-49CA-9C6F-65241B85DD54}"/>
              </a:ext>
            </a:extLst>
          </p:cNvPr>
          <p:cNvSpPr/>
          <p:nvPr/>
        </p:nvSpPr>
        <p:spPr>
          <a:xfrm>
            <a:off x="9425917" y="476672"/>
            <a:ext cx="2766082" cy="161925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Title 1">
            <a:extLst>
              <a:ext uri="{FF2B5EF4-FFF2-40B4-BE49-F238E27FC236}">
                <a16:creationId xmlns:a16="http://schemas.microsoft.com/office/drawing/2014/main" id="{0F71F198-C369-44C4-9FCC-13B68768AF62}"/>
              </a:ext>
            </a:extLst>
          </p:cNvPr>
          <p:cNvSpPr txBox="1">
            <a:spLocks/>
          </p:cNvSpPr>
          <p:nvPr/>
        </p:nvSpPr>
        <p:spPr>
          <a:xfrm>
            <a:off x="551380" y="2881697"/>
            <a:ext cx="11089232" cy="1417712"/>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a:solidFill>
                  <a:srgbClr val="0070C0"/>
                </a:solidFill>
              </a:rPr>
              <a:t>The </a:t>
            </a:r>
            <a:r>
              <a:rPr lang="en-GB" sz="4000" dirty="0" err="1">
                <a:solidFill>
                  <a:srgbClr val="0070C0"/>
                </a:solidFill>
              </a:rPr>
              <a:t>IsoVector</a:t>
            </a:r>
            <a:r>
              <a:rPr lang="en-GB" sz="4000" dirty="0">
                <a:solidFill>
                  <a:srgbClr val="0070C0"/>
                </a:solidFill>
              </a:rPr>
              <a:t> Giant Dipole Resonance in the Neodymium Isotope Chain – Past and Future Investigations</a:t>
            </a:r>
            <a:endParaRPr lang="en-ZA" sz="4000" i="1" dirty="0"/>
          </a:p>
        </p:txBody>
      </p:sp>
      <p:pic>
        <p:nvPicPr>
          <p:cNvPr id="16" name="Picture 15">
            <a:extLst>
              <a:ext uri="{FF2B5EF4-FFF2-40B4-BE49-F238E27FC236}">
                <a16:creationId xmlns:a16="http://schemas.microsoft.com/office/drawing/2014/main" id="{8BBCE9A3-7E66-4376-8297-E2E42D54BF02}"/>
              </a:ext>
            </a:extLst>
          </p:cNvPr>
          <p:cNvPicPr>
            <a:picLocks noChangeAspect="1"/>
          </p:cNvPicPr>
          <p:nvPr/>
        </p:nvPicPr>
        <p:blipFill>
          <a:blip r:embed="rId4"/>
          <a:stretch>
            <a:fillRect/>
          </a:stretch>
        </p:blipFill>
        <p:spPr>
          <a:xfrm>
            <a:off x="1730882" y="5085184"/>
            <a:ext cx="8730229" cy="1103472"/>
          </a:xfrm>
          <a:prstGeom prst="rect">
            <a:avLst/>
          </a:prstGeom>
        </p:spPr>
      </p:pic>
      <p:sp>
        <p:nvSpPr>
          <p:cNvPr id="18" name="TextBox 17">
            <a:extLst>
              <a:ext uri="{FF2B5EF4-FFF2-40B4-BE49-F238E27FC236}">
                <a16:creationId xmlns:a16="http://schemas.microsoft.com/office/drawing/2014/main" id="{8148CA58-4A74-43E1-85FD-3538C4174453}"/>
              </a:ext>
            </a:extLst>
          </p:cNvPr>
          <p:cNvSpPr txBox="1"/>
          <p:nvPr/>
        </p:nvSpPr>
        <p:spPr>
          <a:xfrm>
            <a:off x="11831960" y="44624"/>
            <a:ext cx="360040" cy="338554"/>
          </a:xfrm>
          <a:prstGeom prst="rect">
            <a:avLst/>
          </a:prstGeom>
          <a:noFill/>
        </p:spPr>
        <p:txBody>
          <a:bodyPr wrap="square" rtlCol="0">
            <a:spAutoFit/>
          </a:bodyPr>
          <a:lstStyle/>
          <a:p>
            <a:r>
              <a:rPr lang="en-GB" sz="1600" dirty="0">
                <a:solidFill>
                  <a:schemeClr val="accent1"/>
                </a:solidFill>
              </a:rPr>
              <a:t>1</a:t>
            </a:r>
            <a:endParaRPr lang="en-ZA" sz="1600" dirty="0">
              <a:solidFill>
                <a:schemeClr val="accent1"/>
              </a:solidFill>
            </a:endParaRPr>
          </a:p>
        </p:txBody>
      </p:sp>
    </p:spTree>
    <p:extLst>
      <p:ext uri="{BB962C8B-B14F-4D97-AF65-F5344CB8AC3E}">
        <p14:creationId xmlns:p14="http://schemas.microsoft.com/office/powerpoint/2010/main" val="3274245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B59DC21-4487-42A3-B4F5-CD8C73B87B3D}"/>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IVGDR Shape Evolution: Real Photo-absorption</a:t>
            </a:r>
            <a:endParaRPr lang="en-ZA" sz="3300" dirty="0"/>
          </a:p>
        </p:txBody>
      </p:sp>
      <p:grpSp>
        <p:nvGrpSpPr>
          <p:cNvPr id="4" name="Group 3">
            <a:extLst>
              <a:ext uri="{FF2B5EF4-FFF2-40B4-BE49-F238E27FC236}">
                <a16:creationId xmlns:a16="http://schemas.microsoft.com/office/drawing/2014/main" id="{BF2AE2C5-5706-4DD1-B3D5-1BE53E26157E}"/>
              </a:ext>
            </a:extLst>
          </p:cNvPr>
          <p:cNvGrpSpPr/>
          <p:nvPr/>
        </p:nvGrpSpPr>
        <p:grpSpPr>
          <a:xfrm>
            <a:off x="1775520" y="1092766"/>
            <a:ext cx="5976664" cy="4433311"/>
            <a:chOff x="1487488" y="822311"/>
            <a:chExt cx="6138681" cy="4910945"/>
          </a:xfrm>
        </p:grpSpPr>
        <p:pic>
          <p:nvPicPr>
            <p:cNvPr id="5" name="Picture 4" descr="https://lh5.googleusercontent.com/qFfVFi_XW2qGXObnCR6oRH_dxxMB47uKYLuS1qlauuebhG08UC-09rp2sMNKDnOk2CRwC28bwHQdBTouXsN8fcImU7-HL-O2IKeY5coi6YJroQ9SekfGoK3QqrKjlDYMinT10W27pH_FiOpCAHLrdyDz">
              <a:extLst>
                <a:ext uri="{FF2B5EF4-FFF2-40B4-BE49-F238E27FC236}">
                  <a16:creationId xmlns:a16="http://schemas.microsoft.com/office/drawing/2014/main" id="{5549E51C-4180-41E1-A595-EF2B01DCB8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554" t="3278" r="1723" b="1488"/>
            <a:stretch/>
          </p:blipFill>
          <p:spPr bwMode="auto">
            <a:xfrm>
              <a:off x="1487488" y="822311"/>
              <a:ext cx="6138681" cy="491094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60658F8E-296E-41DF-865A-B6A21737EAC2}"/>
                </a:ext>
              </a:extLst>
            </p:cNvPr>
            <p:cNvSpPr/>
            <p:nvPr/>
          </p:nvSpPr>
          <p:spPr>
            <a:xfrm>
              <a:off x="3972418" y="4934818"/>
              <a:ext cx="435648" cy="316883"/>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7" name="Rectangle 6">
              <a:extLst>
                <a:ext uri="{FF2B5EF4-FFF2-40B4-BE49-F238E27FC236}">
                  <a16:creationId xmlns:a16="http://schemas.microsoft.com/office/drawing/2014/main" id="{4977FA0B-E607-4EE1-913D-6869D91D4FE9}"/>
                </a:ext>
              </a:extLst>
            </p:cNvPr>
            <p:cNvSpPr/>
            <p:nvPr/>
          </p:nvSpPr>
          <p:spPr>
            <a:xfrm>
              <a:off x="3972418" y="3995263"/>
              <a:ext cx="435648" cy="316883"/>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8" name="Rectangle 7">
              <a:extLst>
                <a:ext uri="{FF2B5EF4-FFF2-40B4-BE49-F238E27FC236}">
                  <a16:creationId xmlns:a16="http://schemas.microsoft.com/office/drawing/2014/main" id="{04333A33-BA9A-405B-BEF0-62FE7FFA84BA}"/>
                </a:ext>
              </a:extLst>
            </p:cNvPr>
            <p:cNvSpPr/>
            <p:nvPr/>
          </p:nvSpPr>
          <p:spPr>
            <a:xfrm>
              <a:off x="7037897" y="4990675"/>
              <a:ext cx="479213" cy="316883"/>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grpSp>
      <p:sp>
        <p:nvSpPr>
          <p:cNvPr id="9" name="Rectangle 8">
            <a:extLst>
              <a:ext uri="{FF2B5EF4-FFF2-40B4-BE49-F238E27FC236}">
                <a16:creationId xmlns:a16="http://schemas.microsoft.com/office/drawing/2014/main" id="{97750C11-770D-4563-9D62-AD29439129F5}"/>
              </a:ext>
            </a:extLst>
          </p:cNvPr>
          <p:cNvSpPr/>
          <p:nvPr/>
        </p:nvSpPr>
        <p:spPr>
          <a:xfrm>
            <a:off x="1487488" y="5456836"/>
            <a:ext cx="3600400" cy="492443"/>
          </a:xfrm>
          <a:prstGeom prst="rect">
            <a:avLst/>
          </a:prstGeom>
        </p:spPr>
        <p:txBody>
          <a:bodyPr wrap="square">
            <a:spAutoFit/>
          </a:bodyPr>
          <a:lstStyle/>
          <a:p>
            <a:pPr algn="ctr"/>
            <a:r>
              <a:rPr lang="en-GB" sz="1300" dirty="0">
                <a:solidFill>
                  <a:srgbClr val="232323"/>
                </a:solidFill>
              </a:rPr>
              <a:t>A. Bohr, B. R. Mottelson, Nuclear Structure </a:t>
            </a:r>
          </a:p>
          <a:p>
            <a:pPr algn="ctr"/>
            <a:r>
              <a:rPr lang="en-GB" sz="1300" dirty="0">
                <a:solidFill>
                  <a:srgbClr val="232323"/>
                </a:solidFill>
              </a:rPr>
              <a:t>Vol. II (Benjamin, Reading, 1975) p. 490 ff.</a:t>
            </a:r>
          </a:p>
        </p:txBody>
      </p:sp>
      <p:sp>
        <p:nvSpPr>
          <p:cNvPr id="10" name="Rectangle 9">
            <a:extLst>
              <a:ext uri="{FF2B5EF4-FFF2-40B4-BE49-F238E27FC236}">
                <a16:creationId xmlns:a16="http://schemas.microsoft.com/office/drawing/2014/main" id="{8F8A799A-4323-4333-A56C-2F4A8BC6EBC9}"/>
              </a:ext>
            </a:extLst>
          </p:cNvPr>
          <p:cNvSpPr/>
          <p:nvPr/>
        </p:nvSpPr>
        <p:spPr>
          <a:xfrm>
            <a:off x="5280448" y="5456837"/>
            <a:ext cx="2491158" cy="492443"/>
          </a:xfrm>
          <a:prstGeom prst="rect">
            <a:avLst/>
          </a:prstGeom>
        </p:spPr>
        <p:txBody>
          <a:bodyPr wrap="square">
            <a:spAutoFit/>
          </a:bodyPr>
          <a:lstStyle/>
          <a:p>
            <a:pPr algn="ctr"/>
            <a:r>
              <a:rPr lang="en-ZA" sz="1300" dirty="0">
                <a:solidFill>
                  <a:srgbClr val="232323"/>
                </a:solidFill>
              </a:rPr>
              <a:t>P. Carlos et al., Nuclear Physics A </a:t>
            </a:r>
          </a:p>
          <a:p>
            <a:pPr algn="ctr"/>
            <a:r>
              <a:rPr lang="en-ZA" sz="1300" b="1" dirty="0">
                <a:solidFill>
                  <a:srgbClr val="232323"/>
                </a:solidFill>
              </a:rPr>
              <a:t>225</a:t>
            </a:r>
            <a:r>
              <a:rPr lang="en-ZA" sz="1300" dirty="0">
                <a:solidFill>
                  <a:srgbClr val="232323"/>
                </a:solidFill>
              </a:rPr>
              <a:t> (1974) 171.</a:t>
            </a:r>
          </a:p>
        </p:txBody>
      </p:sp>
      <p:sp>
        <p:nvSpPr>
          <p:cNvPr id="13" name="Rectangle 12">
            <a:extLst>
              <a:ext uri="{FF2B5EF4-FFF2-40B4-BE49-F238E27FC236}">
                <a16:creationId xmlns:a16="http://schemas.microsoft.com/office/drawing/2014/main" id="{9E1F78A3-49CD-41AB-B3CA-C48C728EBCE6}"/>
              </a:ext>
            </a:extLst>
          </p:cNvPr>
          <p:cNvSpPr/>
          <p:nvPr/>
        </p:nvSpPr>
        <p:spPr>
          <a:xfrm>
            <a:off x="4194866" y="2278985"/>
            <a:ext cx="424150" cy="286063"/>
          </a:xfrm>
          <a:prstGeom prst="rect">
            <a:avLst/>
          </a:prstGeom>
          <a:noFill/>
          <a:ln w="2857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dirty="0"/>
          </a:p>
        </p:txBody>
      </p:sp>
      <p:sp>
        <p:nvSpPr>
          <p:cNvPr id="14" name="Rectangle 13">
            <a:extLst>
              <a:ext uri="{FF2B5EF4-FFF2-40B4-BE49-F238E27FC236}">
                <a16:creationId xmlns:a16="http://schemas.microsoft.com/office/drawing/2014/main" id="{1D29F0EF-E4E2-4137-AB70-F35D25A1E5DE}"/>
              </a:ext>
            </a:extLst>
          </p:cNvPr>
          <p:cNvSpPr/>
          <p:nvPr/>
        </p:nvSpPr>
        <p:spPr>
          <a:xfrm>
            <a:off x="7186921" y="3143081"/>
            <a:ext cx="466565" cy="286063"/>
          </a:xfrm>
          <a:prstGeom prst="rect">
            <a:avLst/>
          </a:prstGeom>
          <a:noFill/>
          <a:ln w="2857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15" name="Rectangle 14">
            <a:extLst>
              <a:ext uri="{FF2B5EF4-FFF2-40B4-BE49-F238E27FC236}">
                <a16:creationId xmlns:a16="http://schemas.microsoft.com/office/drawing/2014/main" id="{BABF6917-A42F-444E-879E-C90C4AF33D5D}"/>
              </a:ext>
            </a:extLst>
          </p:cNvPr>
          <p:cNvSpPr/>
          <p:nvPr/>
        </p:nvSpPr>
        <p:spPr>
          <a:xfrm>
            <a:off x="7186921" y="2567017"/>
            <a:ext cx="466565" cy="286063"/>
          </a:xfrm>
          <a:prstGeom prst="rect">
            <a:avLst/>
          </a:prstGeom>
          <a:noFill/>
          <a:ln w="2857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16" name="Content Placeholder 2">
            <a:extLst>
              <a:ext uri="{FF2B5EF4-FFF2-40B4-BE49-F238E27FC236}">
                <a16:creationId xmlns:a16="http://schemas.microsoft.com/office/drawing/2014/main" id="{8E0BDD37-450B-4E06-A952-A4765B467FCA}"/>
              </a:ext>
            </a:extLst>
          </p:cNvPr>
          <p:cNvSpPr txBox="1">
            <a:spLocks/>
          </p:cNvSpPr>
          <p:nvPr/>
        </p:nvSpPr>
        <p:spPr>
          <a:xfrm>
            <a:off x="8256240" y="1216948"/>
            <a:ext cx="3415231" cy="3737032"/>
          </a:xfrm>
          <a:prstGeom prst="rect">
            <a:avLst/>
          </a:prstGeom>
        </p:spPr>
        <p:txBody>
          <a:bodyPr>
            <a:noAutofit/>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GB" sz="1800" dirty="0"/>
              <a:t>Total photo-absorption cross sections for the IVGDR in Nd and </a:t>
            </a:r>
            <a:r>
              <a:rPr lang="en-GB" sz="1800" dirty="0" err="1"/>
              <a:t>Sm</a:t>
            </a:r>
            <a:r>
              <a:rPr lang="en-GB" sz="1800" dirty="0"/>
              <a:t> have shown:</a:t>
            </a:r>
          </a:p>
          <a:p>
            <a:endParaRPr lang="en-GB" sz="800" dirty="0"/>
          </a:p>
          <a:p>
            <a:pPr lvl="1"/>
            <a:r>
              <a:rPr lang="en-GB" sz="1800" dirty="0">
                <a:solidFill>
                  <a:srgbClr val="00B050"/>
                </a:solidFill>
              </a:rPr>
              <a:t>Double-peaked and very broad for more deformed </a:t>
            </a:r>
            <a:r>
              <a:rPr lang="en-GB" sz="1800" baseline="30000" dirty="0">
                <a:solidFill>
                  <a:srgbClr val="00B050"/>
                </a:solidFill>
              </a:rPr>
              <a:t>150</a:t>
            </a:r>
            <a:r>
              <a:rPr lang="en-GB" sz="1800" dirty="0">
                <a:solidFill>
                  <a:srgbClr val="00B050"/>
                </a:solidFill>
              </a:rPr>
              <a:t>Nd and </a:t>
            </a:r>
            <a:r>
              <a:rPr lang="en-GB" sz="1800" baseline="30000" dirty="0">
                <a:solidFill>
                  <a:srgbClr val="00B050"/>
                </a:solidFill>
              </a:rPr>
              <a:t>152, 154</a:t>
            </a:r>
            <a:r>
              <a:rPr lang="en-GB" sz="1800" dirty="0">
                <a:solidFill>
                  <a:srgbClr val="00B050"/>
                </a:solidFill>
              </a:rPr>
              <a:t>Sm</a:t>
            </a:r>
          </a:p>
          <a:p>
            <a:pPr lvl="1"/>
            <a:endParaRPr lang="en-GB" sz="800" dirty="0">
              <a:solidFill>
                <a:schemeClr val="bg1"/>
              </a:solidFill>
            </a:endParaRPr>
          </a:p>
          <a:p>
            <a:pPr lvl="1"/>
            <a:r>
              <a:rPr lang="en-GB" sz="1800" dirty="0">
                <a:solidFill>
                  <a:srgbClr val="7030A0"/>
                </a:solidFill>
              </a:rPr>
              <a:t>General broadening between these extremes</a:t>
            </a:r>
          </a:p>
          <a:p>
            <a:pPr lvl="1"/>
            <a:endParaRPr lang="en-GB" sz="800" dirty="0"/>
          </a:p>
          <a:p>
            <a:pPr lvl="1"/>
            <a:r>
              <a:rPr lang="en-GB" sz="1800" dirty="0">
                <a:solidFill>
                  <a:schemeClr val="accent2"/>
                </a:solidFill>
              </a:rPr>
              <a:t>Single-peaked and narrow for spherical </a:t>
            </a:r>
            <a:r>
              <a:rPr lang="en-GB" sz="1800" baseline="30000" dirty="0">
                <a:solidFill>
                  <a:schemeClr val="accent2"/>
                </a:solidFill>
              </a:rPr>
              <a:t>142, 144</a:t>
            </a:r>
            <a:r>
              <a:rPr lang="en-GB" sz="1800" dirty="0">
                <a:solidFill>
                  <a:schemeClr val="accent2"/>
                </a:solidFill>
              </a:rPr>
              <a:t>Nd and </a:t>
            </a:r>
            <a:r>
              <a:rPr lang="en-GB" sz="1800" baseline="30000" dirty="0">
                <a:solidFill>
                  <a:schemeClr val="accent2"/>
                </a:solidFill>
              </a:rPr>
              <a:t>154</a:t>
            </a:r>
            <a:r>
              <a:rPr lang="en-GB" sz="1800" dirty="0">
                <a:solidFill>
                  <a:schemeClr val="accent2"/>
                </a:solidFill>
              </a:rPr>
              <a:t>Sm</a:t>
            </a:r>
          </a:p>
          <a:p>
            <a:endParaRPr lang="en-GB" sz="800" dirty="0"/>
          </a:p>
        </p:txBody>
      </p:sp>
      <p:sp>
        <p:nvSpPr>
          <p:cNvPr id="17" name="Arrow: Up 16">
            <a:extLst>
              <a:ext uri="{FF2B5EF4-FFF2-40B4-BE49-F238E27FC236}">
                <a16:creationId xmlns:a16="http://schemas.microsoft.com/office/drawing/2014/main" id="{9C952E33-C23D-4692-8AC7-984113E8AED7}"/>
              </a:ext>
            </a:extLst>
          </p:cNvPr>
          <p:cNvSpPr/>
          <p:nvPr/>
        </p:nvSpPr>
        <p:spPr>
          <a:xfrm>
            <a:off x="4727848" y="2707096"/>
            <a:ext cx="144016" cy="1080120"/>
          </a:xfrm>
          <a:prstGeom prst="upArrow">
            <a:avLst/>
          </a:prstGeom>
          <a:ln>
            <a:solidFill>
              <a:srgbClr val="7030A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ZA"/>
          </a:p>
        </p:txBody>
      </p:sp>
      <p:sp>
        <p:nvSpPr>
          <p:cNvPr id="18" name="Arrow: Up 17">
            <a:extLst>
              <a:ext uri="{FF2B5EF4-FFF2-40B4-BE49-F238E27FC236}">
                <a16:creationId xmlns:a16="http://schemas.microsoft.com/office/drawing/2014/main" id="{D678CE1E-D0B2-4479-A28C-F651EC7B871B}"/>
              </a:ext>
            </a:extLst>
          </p:cNvPr>
          <p:cNvSpPr/>
          <p:nvPr/>
        </p:nvSpPr>
        <p:spPr>
          <a:xfrm>
            <a:off x="7771606" y="3630450"/>
            <a:ext cx="144016" cy="1080120"/>
          </a:xfrm>
          <a:prstGeom prst="upArrow">
            <a:avLst/>
          </a:prstGeom>
          <a:ln>
            <a:solidFill>
              <a:srgbClr val="7030A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ZA"/>
          </a:p>
        </p:txBody>
      </p:sp>
      <p:sp>
        <p:nvSpPr>
          <p:cNvPr id="19" name="Content Placeholder 2">
            <a:extLst>
              <a:ext uri="{FF2B5EF4-FFF2-40B4-BE49-F238E27FC236}">
                <a16:creationId xmlns:a16="http://schemas.microsoft.com/office/drawing/2014/main" id="{173A4B82-05F0-42F8-9990-4B9A2830A777}"/>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20" name="TextBox 19">
            <a:extLst>
              <a:ext uri="{FF2B5EF4-FFF2-40B4-BE49-F238E27FC236}">
                <a16:creationId xmlns:a16="http://schemas.microsoft.com/office/drawing/2014/main" id="{3D7F4DE0-ED3D-4E25-88D0-DA0F44E0513B}"/>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10</a:t>
            </a:r>
            <a:endParaRPr lang="en-ZA" sz="1600" dirty="0">
              <a:solidFill>
                <a:schemeClr val="accent1"/>
              </a:solidFill>
            </a:endParaRPr>
          </a:p>
        </p:txBody>
      </p:sp>
    </p:spTree>
    <p:extLst>
      <p:ext uri="{BB962C8B-B14F-4D97-AF65-F5344CB8AC3E}">
        <p14:creationId xmlns:p14="http://schemas.microsoft.com/office/powerpoint/2010/main" val="3944327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8424980-9332-4894-8E13-77B6F59822A5}"/>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IVGDR Shape Evolution: Relativistic Coulomb Excitation</a:t>
            </a:r>
            <a:endParaRPr lang="en-ZA" sz="3300" dirty="0"/>
          </a:p>
        </p:txBody>
      </p:sp>
      <p:pic>
        <p:nvPicPr>
          <p:cNvPr id="4" name="Picture 2" descr="https://lh3.googleusercontent.com/_0Fk4m7jc0BCOR1hOaueFyr3G43ejHodD5gCW_IeE8GX3tRKNmAIO9FowqUVF8j_h1GfQ537WRxGxat4WskGNhcwPrJ0LWYYNzUptQrx3Srizkzm_FHknlneORg6IxGLzwG8z5qa2P8YVoH45_tfxQIX">
            <a:extLst>
              <a:ext uri="{FF2B5EF4-FFF2-40B4-BE49-F238E27FC236}">
                <a16:creationId xmlns:a16="http://schemas.microsoft.com/office/drawing/2014/main" id="{A22C4B80-A31C-4B4C-991C-D4DA3C6C59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424" y="1412776"/>
            <a:ext cx="6888460" cy="4335394"/>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B7F0F5E4-FBBC-4FDF-89FD-99D26119A549}"/>
              </a:ext>
            </a:extLst>
          </p:cNvPr>
          <p:cNvSpPr>
            <a:spLocks noGrp="1"/>
          </p:cNvSpPr>
          <p:nvPr>
            <p:ph sz="half" idx="1"/>
          </p:nvPr>
        </p:nvSpPr>
        <p:spPr>
          <a:xfrm>
            <a:off x="8040216" y="1448780"/>
            <a:ext cx="3888432" cy="3960440"/>
          </a:xfrm>
        </p:spPr>
        <p:txBody>
          <a:bodyPr>
            <a:noAutofit/>
          </a:bodyPr>
          <a:lstStyle/>
          <a:p>
            <a:r>
              <a:rPr lang="en-GB" sz="1800" dirty="0"/>
              <a:t>200 MeV (p,p’) scattering at 0°</a:t>
            </a:r>
          </a:p>
          <a:p>
            <a:endParaRPr lang="en-GB" sz="800" dirty="0"/>
          </a:p>
          <a:p>
            <a:r>
              <a:rPr lang="en-GB" sz="1800" dirty="0"/>
              <a:t>Under these conditions, Coulomb excitation dominates</a:t>
            </a:r>
          </a:p>
          <a:p>
            <a:endParaRPr lang="en-GB" sz="800" dirty="0"/>
          </a:p>
          <a:p>
            <a:r>
              <a:rPr lang="en-GB" sz="1800" dirty="0"/>
              <a:t>Self-supporting targets with areal densities between 1.8 and 2.6 mg/cm</a:t>
            </a:r>
            <a:r>
              <a:rPr lang="en-GB" sz="1800" baseline="30000" dirty="0"/>
              <a:t>2</a:t>
            </a:r>
          </a:p>
          <a:p>
            <a:endParaRPr lang="en-GB" sz="1800" baseline="30000" dirty="0"/>
          </a:p>
          <a:p>
            <a:r>
              <a:rPr lang="en-GB" sz="1800" dirty="0"/>
              <a:t>For details, see:</a:t>
            </a:r>
          </a:p>
          <a:p>
            <a:pPr lvl="1"/>
            <a:r>
              <a:rPr lang="en-GB" sz="1800" dirty="0"/>
              <a:t>L.M. Donaldson et al., Physics Letters B 776 (2018) 133.</a:t>
            </a:r>
          </a:p>
          <a:p>
            <a:pPr lvl="1"/>
            <a:r>
              <a:rPr lang="en-GB" sz="1800" dirty="0"/>
              <a:t>L.M. Donaldson et al., Physical Review C 102 (2020) 064327.</a:t>
            </a:r>
          </a:p>
        </p:txBody>
      </p:sp>
      <p:sp>
        <p:nvSpPr>
          <p:cNvPr id="6" name="Content Placeholder 2">
            <a:extLst>
              <a:ext uri="{FF2B5EF4-FFF2-40B4-BE49-F238E27FC236}">
                <a16:creationId xmlns:a16="http://schemas.microsoft.com/office/drawing/2014/main" id="{2A0CCE16-8998-471A-BA4F-DF752BA6CC61}"/>
              </a:ext>
            </a:extLst>
          </p:cNvPr>
          <p:cNvSpPr txBox="1">
            <a:spLocks/>
          </p:cNvSpPr>
          <p:nvPr/>
        </p:nvSpPr>
        <p:spPr>
          <a:xfrm>
            <a:off x="2087402" y="973530"/>
            <a:ext cx="4536503" cy="360446"/>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800" dirty="0"/>
              <a:t>K600 Magnetic Spectrometer at iThemba LABS</a:t>
            </a:r>
            <a:endParaRPr lang="en-GB" sz="800" dirty="0"/>
          </a:p>
          <a:p>
            <a:endParaRPr lang="en-GB" sz="800" dirty="0"/>
          </a:p>
        </p:txBody>
      </p:sp>
      <p:sp>
        <p:nvSpPr>
          <p:cNvPr id="7" name="Content Placeholder 2">
            <a:extLst>
              <a:ext uri="{FF2B5EF4-FFF2-40B4-BE49-F238E27FC236}">
                <a16:creationId xmlns:a16="http://schemas.microsoft.com/office/drawing/2014/main" id="{51709581-7C9B-44D6-A69B-5EEA41EB2CEF}"/>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8" name="TextBox 7">
            <a:extLst>
              <a:ext uri="{FF2B5EF4-FFF2-40B4-BE49-F238E27FC236}">
                <a16:creationId xmlns:a16="http://schemas.microsoft.com/office/drawing/2014/main" id="{9E16BBA1-F17F-4F63-86F0-D0B948F39F82}"/>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11</a:t>
            </a:r>
            <a:endParaRPr lang="en-ZA" sz="1600" dirty="0">
              <a:solidFill>
                <a:schemeClr val="accent1"/>
              </a:solidFill>
            </a:endParaRPr>
          </a:p>
        </p:txBody>
      </p:sp>
    </p:spTree>
    <p:extLst>
      <p:ext uri="{BB962C8B-B14F-4D97-AF65-F5344CB8AC3E}">
        <p14:creationId xmlns:p14="http://schemas.microsoft.com/office/powerpoint/2010/main" val="2007839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204FF-3758-46FD-8293-3AB2B6CD1119}"/>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IVGDR Shape Evolution: Relativistic Coulomb Excitation</a:t>
            </a:r>
            <a:endParaRPr lang="en-ZA" sz="3300" dirty="0"/>
          </a:p>
        </p:txBody>
      </p:sp>
      <p:pic>
        <p:nvPicPr>
          <p:cNvPr id="3" name="Picture 2" descr="https://lh5.googleusercontent.com/wuhwEGLEM1rWjahNNiX8VmPusgnhYe0v3_dxtFeCGf8qBZpmuxBaiWD6AyU84WpUpg47iQ-yAuQZpPSL9XANwKLbLaoWBBuWZV-SXxhVZRz9wDQ3VmXlBwa_5tVYC0R25AVofyyEWtvxA4x74eN3wKZw">
            <a:extLst>
              <a:ext uri="{FF2B5EF4-FFF2-40B4-BE49-F238E27FC236}">
                <a16:creationId xmlns:a16="http://schemas.microsoft.com/office/drawing/2014/main" id="{BAB646D7-5600-4D8F-B80C-2526A9D9E97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95600" y="1124744"/>
            <a:ext cx="3170001" cy="4985221"/>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9232DB49-A7AA-4520-BE7B-EA2F1255A83C}"/>
              </a:ext>
            </a:extLst>
          </p:cNvPr>
          <p:cNvSpPr>
            <a:spLocks noGrp="1"/>
          </p:cNvSpPr>
          <p:nvPr>
            <p:ph sz="half" idx="1"/>
          </p:nvPr>
        </p:nvSpPr>
        <p:spPr>
          <a:xfrm>
            <a:off x="6888088" y="1564700"/>
            <a:ext cx="3888432" cy="3728599"/>
          </a:xfrm>
        </p:spPr>
        <p:txBody>
          <a:bodyPr>
            <a:noAutofit/>
          </a:bodyPr>
          <a:lstStyle/>
          <a:p>
            <a:r>
              <a:rPr lang="en-GB" sz="1800" dirty="0"/>
              <a:t>Double-differential cross sections from Coulomb excitation show the following:</a:t>
            </a:r>
          </a:p>
          <a:p>
            <a:endParaRPr lang="en-GB" sz="800" dirty="0"/>
          </a:p>
          <a:p>
            <a:pPr lvl="1"/>
            <a:r>
              <a:rPr lang="en-GB" sz="1800" dirty="0"/>
              <a:t>IVGDR between 12 and 18 MeV</a:t>
            </a:r>
          </a:p>
          <a:p>
            <a:pPr lvl="1"/>
            <a:endParaRPr lang="en-GB" sz="1800" dirty="0"/>
          </a:p>
          <a:p>
            <a:pPr lvl="1"/>
            <a:r>
              <a:rPr lang="en-GB" sz="1800" dirty="0"/>
              <a:t>Increasing width from nearly spherical </a:t>
            </a:r>
            <a:r>
              <a:rPr lang="en-GB" sz="1800" baseline="30000" dirty="0"/>
              <a:t>144</a:t>
            </a:r>
            <a:r>
              <a:rPr lang="en-GB" sz="1800" dirty="0"/>
              <a:t>Nd through the transition region to the more deformed </a:t>
            </a:r>
            <a:r>
              <a:rPr lang="en-GB" sz="1800" baseline="30000" dirty="0"/>
              <a:t>150</a:t>
            </a:r>
            <a:r>
              <a:rPr lang="en-GB" sz="1800" dirty="0"/>
              <a:t>Nd and </a:t>
            </a:r>
            <a:r>
              <a:rPr lang="en-GB" sz="1800" baseline="30000" dirty="0"/>
              <a:t>152</a:t>
            </a:r>
            <a:r>
              <a:rPr lang="en-GB" sz="1800" dirty="0"/>
              <a:t>Sm</a:t>
            </a:r>
          </a:p>
          <a:p>
            <a:endParaRPr lang="en-GB" sz="800" dirty="0"/>
          </a:p>
          <a:p>
            <a:r>
              <a:rPr lang="en-GB" sz="1800" dirty="0"/>
              <a:t>We need to compare apples with apples – how do we do that?</a:t>
            </a:r>
          </a:p>
        </p:txBody>
      </p:sp>
      <p:sp>
        <p:nvSpPr>
          <p:cNvPr id="5" name="Content Placeholder 2">
            <a:extLst>
              <a:ext uri="{FF2B5EF4-FFF2-40B4-BE49-F238E27FC236}">
                <a16:creationId xmlns:a16="http://schemas.microsoft.com/office/drawing/2014/main" id="{7D451759-5668-40D1-99E7-53579828B9B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6" name="TextBox 5">
            <a:extLst>
              <a:ext uri="{FF2B5EF4-FFF2-40B4-BE49-F238E27FC236}">
                <a16:creationId xmlns:a16="http://schemas.microsoft.com/office/drawing/2014/main" id="{E3E26AD3-1A1C-4728-AC01-05D04E6DF03E}"/>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12</a:t>
            </a:r>
            <a:endParaRPr lang="en-ZA" sz="1600" dirty="0">
              <a:solidFill>
                <a:schemeClr val="accent1"/>
              </a:solidFill>
            </a:endParaRPr>
          </a:p>
        </p:txBody>
      </p:sp>
    </p:spTree>
    <p:extLst>
      <p:ext uri="{BB962C8B-B14F-4D97-AF65-F5344CB8AC3E}">
        <p14:creationId xmlns:p14="http://schemas.microsoft.com/office/powerpoint/2010/main" val="4102077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F8147-520A-4D16-9BEE-E6C13ED11B9A}"/>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Equivalent Virtual-Photon Method</a:t>
            </a:r>
            <a:endParaRPr lang="en-ZA" sz="3300" dirty="0"/>
          </a:p>
        </p:txBody>
      </p:sp>
      <p:sp>
        <p:nvSpPr>
          <p:cNvPr id="3" name="Content Placeholder 2">
            <a:extLst>
              <a:ext uri="{FF2B5EF4-FFF2-40B4-BE49-F238E27FC236}">
                <a16:creationId xmlns:a16="http://schemas.microsoft.com/office/drawing/2014/main" id="{1F70F09A-72F0-4F27-821F-2CC4B2F1641E}"/>
              </a:ext>
            </a:extLst>
          </p:cNvPr>
          <p:cNvSpPr>
            <a:spLocks noGrp="1"/>
          </p:cNvSpPr>
          <p:nvPr>
            <p:ph sz="half" idx="1"/>
          </p:nvPr>
        </p:nvSpPr>
        <p:spPr>
          <a:xfrm>
            <a:off x="1329680" y="1268760"/>
            <a:ext cx="7430616" cy="3672408"/>
          </a:xfrm>
        </p:spPr>
        <p:txBody>
          <a:bodyPr>
            <a:noAutofit/>
          </a:bodyPr>
          <a:lstStyle/>
          <a:p>
            <a:r>
              <a:rPr lang="en-GB" sz="1800" dirty="0"/>
              <a:t>The equivalent virtual-photon method is applied as follows:</a:t>
            </a:r>
          </a:p>
          <a:p>
            <a:endParaRPr lang="en-GB" sz="1800" dirty="0"/>
          </a:p>
          <a:p>
            <a:endParaRPr lang="en-GB" sz="1800" dirty="0"/>
          </a:p>
          <a:p>
            <a:endParaRPr lang="en-GB" sz="1800" dirty="0"/>
          </a:p>
          <a:p>
            <a:endParaRPr lang="en-GB" sz="800" dirty="0"/>
          </a:p>
          <a:p>
            <a:endParaRPr lang="en-GB" sz="800" dirty="0"/>
          </a:p>
          <a:p>
            <a:endParaRPr lang="en-GB" sz="800" dirty="0"/>
          </a:p>
          <a:p>
            <a:r>
              <a:rPr lang="en-GB" sz="1800" dirty="0"/>
              <a:t>Further information on this method can be found in the following papers:</a:t>
            </a:r>
          </a:p>
          <a:p>
            <a:endParaRPr lang="en-GB" sz="800" dirty="0"/>
          </a:p>
          <a:p>
            <a:pPr lvl="1"/>
            <a:r>
              <a:rPr lang="en-GB" sz="1800" dirty="0"/>
              <a:t>C. A. </a:t>
            </a:r>
            <a:r>
              <a:rPr lang="en-GB" sz="1800" dirty="0" err="1"/>
              <a:t>Bertulani</a:t>
            </a:r>
            <a:r>
              <a:rPr lang="en-GB" sz="1800" dirty="0"/>
              <a:t>, 2009, </a:t>
            </a:r>
            <a:r>
              <a:rPr lang="en-GB" sz="1800" dirty="0" err="1"/>
              <a:t>arXiv</a:t>
            </a:r>
            <a:r>
              <a:rPr lang="en-GB" sz="1800" dirty="0"/>
              <a:t>: 0908.4307 [</a:t>
            </a:r>
            <a:r>
              <a:rPr lang="en-GB" sz="1800" dirty="0" err="1"/>
              <a:t>nucl-th</a:t>
            </a:r>
            <a:r>
              <a:rPr lang="en-GB" sz="1800" dirty="0"/>
              <a:t>]</a:t>
            </a:r>
          </a:p>
          <a:p>
            <a:pPr marL="342900" lvl="1" indent="0">
              <a:buNone/>
            </a:pPr>
            <a:endParaRPr lang="en-GB" sz="800" dirty="0"/>
          </a:p>
          <a:p>
            <a:pPr lvl="1"/>
            <a:r>
              <a:rPr lang="en-ZA" sz="1800" dirty="0"/>
              <a:t>C. A. </a:t>
            </a:r>
            <a:r>
              <a:rPr lang="en-ZA" sz="1800" dirty="0" err="1"/>
              <a:t>Bertulani</a:t>
            </a:r>
            <a:r>
              <a:rPr lang="en-ZA" sz="1800" dirty="0"/>
              <a:t> and A. Nathan, </a:t>
            </a:r>
            <a:r>
              <a:rPr lang="en-ZA" sz="1800" dirty="0" err="1"/>
              <a:t>Nucl</a:t>
            </a:r>
            <a:r>
              <a:rPr lang="en-ZA" sz="1800" dirty="0"/>
              <a:t>. Phys. A </a:t>
            </a:r>
            <a:r>
              <a:rPr lang="en-ZA" sz="1800" b="1" dirty="0"/>
              <a:t>554</a:t>
            </a:r>
            <a:r>
              <a:rPr lang="en-ZA" sz="1800" dirty="0"/>
              <a:t> (1993) 158-172</a:t>
            </a:r>
          </a:p>
          <a:p>
            <a:pPr lvl="1"/>
            <a:endParaRPr lang="en-ZA" sz="800" dirty="0"/>
          </a:p>
          <a:p>
            <a:pPr lvl="1"/>
            <a:r>
              <a:rPr lang="en-ZA" sz="1800" dirty="0"/>
              <a:t>C. A. </a:t>
            </a:r>
            <a:r>
              <a:rPr lang="en-ZA" sz="1800" dirty="0" err="1"/>
              <a:t>Bertulani</a:t>
            </a:r>
            <a:r>
              <a:rPr lang="en-ZA" sz="1800" dirty="0"/>
              <a:t> and G. Baur, Phys. Rep. </a:t>
            </a:r>
            <a:r>
              <a:rPr lang="en-ZA" sz="1800" b="1" dirty="0"/>
              <a:t>163</a:t>
            </a:r>
            <a:r>
              <a:rPr lang="en-ZA" sz="1800" dirty="0"/>
              <a:t> (1988) 299-408</a:t>
            </a:r>
          </a:p>
        </p:txBody>
      </p:sp>
      <p:pic>
        <p:nvPicPr>
          <p:cNvPr id="4" name="Picture 4" descr="https://lh4.googleusercontent.com/GQ2t05t8hgz18p3KbAb13Xblq0zRCvNOEo6dfjGVjGVUKoGEerqnvhkgXuyhtBjm4cRE1YrqFDM77SRglhzagCutGwqKYM7gOAwCI7SWQI9N3gm-aotgY3tAlCAZ2AJPNCGAmHeJq2kOkPjaAKPH3ZJR">
            <a:extLst>
              <a:ext uri="{FF2B5EF4-FFF2-40B4-BE49-F238E27FC236}">
                <a16:creationId xmlns:a16="http://schemas.microsoft.com/office/drawing/2014/main" id="{5DBBF30E-B867-4504-9E6A-193933416F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7608" y="1700808"/>
            <a:ext cx="3810000" cy="1209675"/>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D5F20B65-3034-41B4-BF8B-97D51274D79C}"/>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6" name="TextBox 5">
            <a:extLst>
              <a:ext uri="{FF2B5EF4-FFF2-40B4-BE49-F238E27FC236}">
                <a16:creationId xmlns:a16="http://schemas.microsoft.com/office/drawing/2014/main" id="{F6C7D201-7E09-434D-BA2D-678F19CECBC7}"/>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13</a:t>
            </a:r>
            <a:endParaRPr lang="en-ZA" sz="1600" dirty="0">
              <a:solidFill>
                <a:schemeClr val="accent1"/>
              </a:solidFill>
            </a:endParaRPr>
          </a:p>
        </p:txBody>
      </p:sp>
    </p:spTree>
    <p:extLst>
      <p:ext uri="{BB962C8B-B14F-4D97-AF65-F5344CB8AC3E}">
        <p14:creationId xmlns:p14="http://schemas.microsoft.com/office/powerpoint/2010/main" val="888709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F6BA8-689F-40C8-9E2F-6031B1B237B7}"/>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Virtual Photon Method: Conversion to Equiv. Photo-abs CS</a:t>
            </a:r>
            <a:endParaRPr lang="en-ZA" sz="3300" dirty="0"/>
          </a:p>
        </p:txBody>
      </p:sp>
      <p:pic>
        <p:nvPicPr>
          <p:cNvPr id="3" name="Picture 2" descr="https://lh6.googleusercontent.com/SBP6dq3auRFLByuWEYJqKtkwXW24DdagwTxF1_rduJThArX3sug1rYMg9oEw42zRzQQN30hvZ5uWbY3S3ar7PT1ZoLjDa9IsX6G1SmncTnRxwPx8n4s-sBOcKJ1CYQTAnxeOozGzAKZvHKMmVnJ8jBCp">
            <a:extLst>
              <a:ext uri="{FF2B5EF4-FFF2-40B4-BE49-F238E27FC236}">
                <a16:creationId xmlns:a16="http://schemas.microsoft.com/office/drawing/2014/main" id="{74239873-578F-45B2-BCCB-EBBBD4CF13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5480" y="894730"/>
            <a:ext cx="6029300" cy="488953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62AEEF9-8E03-4CCA-8153-3BAA56BB2DBB}"/>
              </a:ext>
            </a:extLst>
          </p:cNvPr>
          <p:cNvSpPr/>
          <p:nvPr/>
        </p:nvSpPr>
        <p:spPr>
          <a:xfrm>
            <a:off x="2423592" y="5784269"/>
            <a:ext cx="4204890" cy="292388"/>
          </a:xfrm>
          <a:prstGeom prst="rect">
            <a:avLst/>
          </a:prstGeom>
        </p:spPr>
        <p:txBody>
          <a:bodyPr wrap="square">
            <a:spAutoFit/>
          </a:bodyPr>
          <a:lstStyle/>
          <a:p>
            <a:r>
              <a:rPr lang="nb-NO" sz="1300" dirty="0">
                <a:solidFill>
                  <a:srgbClr val="232323"/>
                </a:solidFill>
              </a:rPr>
              <a:t>L. M. Donaldson et al., Phys. Lett. B </a:t>
            </a:r>
            <a:r>
              <a:rPr lang="nb-NO" sz="1300" b="1" dirty="0">
                <a:solidFill>
                  <a:srgbClr val="232323"/>
                </a:solidFill>
              </a:rPr>
              <a:t>776</a:t>
            </a:r>
            <a:r>
              <a:rPr lang="nb-NO" sz="1300" dirty="0">
                <a:solidFill>
                  <a:srgbClr val="232323"/>
                </a:solidFill>
              </a:rPr>
              <a:t> (2018) 133-138</a:t>
            </a:r>
            <a:endParaRPr lang="en-ZA" sz="1300" dirty="0">
              <a:solidFill>
                <a:srgbClr val="232323"/>
              </a:solidFill>
            </a:endParaRPr>
          </a:p>
        </p:txBody>
      </p:sp>
      <p:sp>
        <p:nvSpPr>
          <p:cNvPr id="5" name="Content Placeholder 2">
            <a:extLst>
              <a:ext uri="{FF2B5EF4-FFF2-40B4-BE49-F238E27FC236}">
                <a16:creationId xmlns:a16="http://schemas.microsoft.com/office/drawing/2014/main" id="{1B97738A-42F0-4158-A4DA-07D35C850265}"/>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6" name="TextBox 5">
            <a:extLst>
              <a:ext uri="{FF2B5EF4-FFF2-40B4-BE49-F238E27FC236}">
                <a16:creationId xmlns:a16="http://schemas.microsoft.com/office/drawing/2014/main" id="{5D5BAF5A-8DFE-468B-8FBB-9E695DFE52E8}"/>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14</a:t>
            </a:r>
            <a:endParaRPr lang="en-ZA" sz="1600" dirty="0">
              <a:solidFill>
                <a:schemeClr val="accent1"/>
              </a:solidFill>
            </a:endParaRPr>
          </a:p>
        </p:txBody>
      </p:sp>
      <p:sp>
        <p:nvSpPr>
          <p:cNvPr id="7" name="Content Placeholder 2">
            <a:extLst>
              <a:ext uri="{FF2B5EF4-FFF2-40B4-BE49-F238E27FC236}">
                <a16:creationId xmlns:a16="http://schemas.microsoft.com/office/drawing/2014/main" id="{47431412-FFEE-44A6-9F49-B6E9D1533217}"/>
              </a:ext>
            </a:extLst>
          </p:cNvPr>
          <p:cNvSpPr>
            <a:spLocks noGrp="1"/>
          </p:cNvSpPr>
          <p:nvPr>
            <p:ph sz="half" idx="1"/>
          </p:nvPr>
        </p:nvSpPr>
        <p:spPr>
          <a:xfrm>
            <a:off x="8009361" y="1159072"/>
            <a:ext cx="3415231" cy="4360853"/>
          </a:xfrm>
        </p:spPr>
        <p:txBody>
          <a:bodyPr>
            <a:noAutofit/>
          </a:bodyPr>
          <a:lstStyle/>
          <a:p>
            <a:r>
              <a:rPr lang="en-GB" sz="1800" dirty="0"/>
              <a:t>Process can be divided into three distinct stages:</a:t>
            </a:r>
          </a:p>
          <a:p>
            <a:endParaRPr lang="en-GB" sz="800" dirty="0"/>
          </a:p>
          <a:p>
            <a:pPr lvl="1"/>
            <a:r>
              <a:rPr lang="en-GB" sz="1800" dirty="0"/>
              <a:t>Background subtraction in the region of the IVGDR</a:t>
            </a:r>
          </a:p>
          <a:p>
            <a:pPr lvl="1"/>
            <a:endParaRPr lang="en-GB" sz="1800" dirty="0"/>
          </a:p>
          <a:p>
            <a:pPr lvl="1"/>
            <a:r>
              <a:rPr lang="en-GB" sz="1800" dirty="0"/>
              <a:t>Calculation of the virtual-photon spectrum</a:t>
            </a:r>
          </a:p>
          <a:p>
            <a:pPr lvl="1"/>
            <a:endParaRPr lang="en-GB" sz="1800" dirty="0"/>
          </a:p>
          <a:p>
            <a:pPr lvl="1"/>
            <a:r>
              <a:rPr lang="en-GB" sz="1800" dirty="0"/>
              <a:t>Division by this virtual-photon spectrum</a:t>
            </a:r>
          </a:p>
          <a:p>
            <a:endParaRPr lang="en-GB" sz="800" dirty="0"/>
          </a:p>
          <a:p>
            <a:r>
              <a:rPr lang="en-GB" sz="1800" dirty="0"/>
              <a:t>Procedure has been tested for several cases and fair agreement has been found</a:t>
            </a:r>
          </a:p>
        </p:txBody>
      </p:sp>
    </p:spTree>
    <p:extLst>
      <p:ext uri="{BB962C8B-B14F-4D97-AF65-F5344CB8AC3E}">
        <p14:creationId xmlns:p14="http://schemas.microsoft.com/office/powerpoint/2010/main" val="2299589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04675991-A6E8-4038-A9E0-89A3855842A1}"/>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itle 1">
            <a:extLst>
              <a:ext uri="{FF2B5EF4-FFF2-40B4-BE49-F238E27FC236}">
                <a16:creationId xmlns:a16="http://schemas.microsoft.com/office/drawing/2014/main" id="{2D2C520E-8FF7-412B-896A-E6CCC22E0E36}"/>
              </a:ext>
            </a:extLst>
          </p:cNvPr>
          <p:cNvSpPr>
            <a:spLocks noGrp="1"/>
          </p:cNvSpPr>
          <p:nvPr>
            <p:ph type="title"/>
          </p:nvPr>
        </p:nvSpPr>
        <p:spPr>
          <a:xfrm>
            <a:off x="609600" y="188640"/>
            <a:ext cx="9374832" cy="706090"/>
          </a:xfrm>
        </p:spPr>
        <p:txBody>
          <a:bodyPr>
            <a:noAutofit/>
          </a:bodyPr>
          <a:lstStyle/>
          <a:p>
            <a:pPr algn="l"/>
            <a:r>
              <a:rPr lang="en-ZA" sz="3300" dirty="0">
                <a:solidFill>
                  <a:srgbClr val="0070C0"/>
                </a:solidFill>
              </a:rPr>
              <a:t>Virtual Photon Method: Test Case Comparison (RCNP)</a:t>
            </a:r>
            <a:endParaRPr lang="en-ZA" sz="3300" dirty="0"/>
          </a:p>
        </p:txBody>
      </p:sp>
      <p:pic>
        <p:nvPicPr>
          <p:cNvPr id="4" name="Picture 2" descr="https://lh3.googleusercontent.com/ti9-K5H6YWMKoJPKBldahfGG_6fsUv2ukCdKlXoWjLT5yiIcdLW066Qu4VXXMPrzZkOeA32XnXP4Ibvj5M1zYhIWTz4QrrG4z1rOm17XZcG88MTrgouBLPTv8YeRoHRwhzFpO5053gx61MGi2aiK8T5I">
            <a:extLst>
              <a:ext uri="{FF2B5EF4-FFF2-40B4-BE49-F238E27FC236}">
                <a16:creationId xmlns:a16="http://schemas.microsoft.com/office/drawing/2014/main" id="{06490FDA-AF5A-459D-9E74-84D77C3035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9696" y="1156768"/>
            <a:ext cx="4693841" cy="45444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5980C716-0924-4D5E-A42D-14F415BFB2B1}"/>
              </a:ext>
            </a:extLst>
          </p:cNvPr>
          <p:cNvSpPr/>
          <p:nvPr/>
        </p:nvSpPr>
        <p:spPr>
          <a:xfrm>
            <a:off x="4151784" y="5817075"/>
            <a:ext cx="3564632" cy="292388"/>
          </a:xfrm>
          <a:prstGeom prst="rect">
            <a:avLst/>
          </a:prstGeom>
        </p:spPr>
        <p:txBody>
          <a:bodyPr wrap="square">
            <a:spAutoFit/>
          </a:bodyPr>
          <a:lstStyle/>
          <a:p>
            <a:r>
              <a:rPr lang="nb-NO" sz="1300" dirty="0">
                <a:solidFill>
                  <a:srgbClr val="232323"/>
                </a:solidFill>
              </a:rPr>
              <a:t>A. Tamii et al., Phys. Rev. Lett. </a:t>
            </a:r>
            <a:r>
              <a:rPr lang="nb-NO" sz="1300" b="1" dirty="0">
                <a:solidFill>
                  <a:srgbClr val="232323"/>
                </a:solidFill>
              </a:rPr>
              <a:t>107</a:t>
            </a:r>
            <a:r>
              <a:rPr lang="nb-NO" sz="1300" dirty="0">
                <a:solidFill>
                  <a:srgbClr val="232323"/>
                </a:solidFill>
              </a:rPr>
              <a:t> (2011) 062502.</a:t>
            </a:r>
            <a:endParaRPr lang="en-ZA" sz="1300" dirty="0">
              <a:solidFill>
                <a:srgbClr val="232323"/>
              </a:solidFill>
            </a:endParaRPr>
          </a:p>
        </p:txBody>
      </p:sp>
      <p:sp>
        <p:nvSpPr>
          <p:cNvPr id="6" name="TextBox 5">
            <a:extLst>
              <a:ext uri="{FF2B5EF4-FFF2-40B4-BE49-F238E27FC236}">
                <a16:creationId xmlns:a16="http://schemas.microsoft.com/office/drawing/2014/main" id="{77E33A70-FD6E-4F52-A3A9-B18854AA1F6C}"/>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15</a:t>
            </a:r>
            <a:endParaRPr lang="en-ZA" sz="1600" dirty="0">
              <a:solidFill>
                <a:schemeClr val="accent1"/>
              </a:solidFill>
            </a:endParaRPr>
          </a:p>
        </p:txBody>
      </p:sp>
    </p:spTree>
    <p:extLst>
      <p:ext uri="{BB962C8B-B14F-4D97-AF65-F5344CB8AC3E}">
        <p14:creationId xmlns:p14="http://schemas.microsoft.com/office/powerpoint/2010/main" val="1259281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CB1C94AE-A5DF-4AA9-8DFF-73AD3B4BB8F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itle 1">
            <a:extLst>
              <a:ext uri="{FF2B5EF4-FFF2-40B4-BE49-F238E27FC236}">
                <a16:creationId xmlns:a16="http://schemas.microsoft.com/office/drawing/2014/main" id="{841AE2BB-CBB5-4537-92E6-BF484804A573}"/>
              </a:ext>
            </a:extLst>
          </p:cNvPr>
          <p:cNvSpPr>
            <a:spLocks noGrp="1"/>
          </p:cNvSpPr>
          <p:nvPr>
            <p:ph type="title"/>
          </p:nvPr>
        </p:nvSpPr>
        <p:spPr>
          <a:xfrm>
            <a:off x="609600" y="188640"/>
            <a:ext cx="11031016" cy="706090"/>
          </a:xfrm>
        </p:spPr>
        <p:txBody>
          <a:bodyPr>
            <a:noAutofit/>
          </a:bodyPr>
          <a:lstStyle/>
          <a:p>
            <a:pPr algn="l"/>
            <a:r>
              <a:rPr lang="en-ZA" sz="3300" dirty="0">
                <a:solidFill>
                  <a:srgbClr val="0070C0"/>
                </a:solidFill>
              </a:rPr>
              <a:t>Virtual Photon Method: Test Case Comparison (iThemba LABS)</a:t>
            </a:r>
            <a:endParaRPr lang="en-ZA" sz="3300" dirty="0"/>
          </a:p>
        </p:txBody>
      </p:sp>
      <p:sp>
        <p:nvSpPr>
          <p:cNvPr id="5" name="TextBox 4">
            <a:extLst>
              <a:ext uri="{FF2B5EF4-FFF2-40B4-BE49-F238E27FC236}">
                <a16:creationId xmlns:a16="http://schemas.microsoft.com/office/drawing/2014/main" id="{12693DCE-EABF-4552-9418-A227D0EB4F1B}"/>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16</a:t>
            </a:r>
            <a:endParaRPr lang="en-ZA" sz="1600" dirty="0">
              <a:solidFill>
                <a:schemeClr val="accent1"/>
              </a:solidFill>
            </a:endParaRPr>
          </a:p>
        </p:txBody>
      </p:sp>
      <p:pic>
        <p:nvPicPr>
          <p:cNvPr id="6" name="Picture 2" descr="https://lh6.googleusercontent.com/Kakrja_EeBKA2_okwMmLoCDEYUV00E5r06nNuOLiMOzVoQuyB7ttz84j_vsGJRHV253WgKrLSJndmFLhprTTjYUqMAcu87a2SMF8NiutZGpwXb_q_Qi5qtPwcj2sKyBurc2lrtMV60pGzU6MD2AJ-tZs">
            <a:extLst>
              <a:ext uri="{FF2B5EF4-FFF2-40B4-BE49-F238E27FC236}">
                <a16:creationId xmlns:a16="http://schemas.microsoft.com/office/drawing/2014/main" id="{5E17E571-DA82-43A8-968B-E18791C8F4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1784" y="876042"/>
            <a:ext cx="3456384" cy="505127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576EAD9B-E419-42FC-9757-6957D36CDD81}"/>
              </a:ext>
            </a:extLst>
          </p:cNvPr>
          <p:cNvSpPr/>
          <p:nvPr/>
        </p:nvSpPr>
        <p:spPr>
          <a:xfrm>
            <a:off x="4727848" y="5958523"/>
            <a:ext cx="3165305" cy="292388"/>
          </a:xfrm>
          <a:prstGeom prst="rect">
            <a:avLst/>
          </a:prstGeom>
        </p:spPr>
        <p:txBody>
          <a:bodyPr wrap="square">
            <a:spAutoFit/>
          </a:bodyPr>
          <a:lstStyle/>
          <a:p>
            <a:r>
              <a:rPr lang="nb-NO" sz="1300" dirty="0">
                <a:solidFill>
                  <a:srgbClr val="232323"/>
                </a:solidFill>
              </a:rPr>
              <a:t>M. Jingo et al., Eur. Phys. J. A </a:t>
            </a:r>
            <a:r>
              <a:rPr lang="nb-NO" sz="1300" b="1" dirty="0">
                <a:solidFill>
                  <a:srgbClr val="232323"/>
                </a:solidFill>
              </a:rPr>
              <a:t>54</a:t>
            </a:r>
            <a:r>
              <a:rPr lang="nb-NO" sz="1300" dirty="0">
                <a:solidFill>
                  <a:srgbClr val="232323"/>
                </a:solidFill>
              </a:rPr>
              <a:t> (2018) 234</a:t>
            </a:r>
            <a:endParaRPr lang="en-ZA" sz="1300" dirty="0">
              <a:solidFill>
                <a:srgbClr val="232323"/>
              </a:solidFill>
            </a:endParaRPr>
          </a:p>
        </p:txBody>
      </p:sp>
    </p:spTree>
    <p:extLst>
      <p:ext uri="{BB962C8B-B14F-4D97-AF65-F5344CB8AC3E}">
        <p14:creationId xmlns:p14="http://schemas.microsoft.com/office/powerpoint/2010/main" val="475889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17</a:t>
            </a:r>
          </a:p>
        </p:txBody>
      </p:sp>
      <p:sp>
        <p:nvSpPr>
          <p:cNvPr id="4" name="Title 1">
            <a:extLst>
              <a:ext uri="{FF2B5EF4-FFF2-40B4-BE49-F238E27FC236}">
                <a16:creationId xmlns:a16="http://schemas.microsoft.com/office/drawing/2014/main" id="{FE15D8C2-8DC2-4D45-BE86-0599CEBA0BDF}"/>
              </a:ext>
            </a:extLst>
          </p:cNvPr>
          <p:cNvSpPr>
            <a:spLocks noGrp="1"/>
          </p:cNvSpPr>
          <p:nvPr>
            <p:ph type="title"/>
          </p:nvPr>
        </p:nvSpPr>
        <p:spPr>
          <a:xfrm>
            <a:off x="609600" y="188640"/>
            <a:ext cx="11463064" cy="706090"/>
          </a:xfrm>
        </p:spPr>
        <p:txBody>
          <a:bodyPr>
            <a:noAutofit/>
          </a:bodyPr>
          <a:lstStyle/>
          <a:p>
            <a:pPr algn="l"/>
            <a:r>
              <a:rPr lang="en-ZA" sz="3300" dirty="0">
                <a:solidFill>
                  <a:srgbClr val="0070C0"/>
                </a:solidFill>
              </a:rPr>
              <a:t>Observed Discrepancies in Photo-Absorption Data – (p,p’) vs (</a:t>
            </a:r>
            <a:r>
              <a:rPr lang="en-ZA" sz="3300" dirty="0" err="1">
                <a:solidFill>
                  <a:srgbClr val="0070C0"/>
                </a:solidFill>
                <a:latin typeface="Symbol" panose="05050102010706020507" pitchFamily="18" charset="2"/>
              </a:rPr>
              <a:t>g</a:t>
            </a:r>
            <a:r>
              <a:rPr lang="en-ZA" sz="3300" dirty="0" err="1">
                <a:solidFill>
                  <a:srgbClr val="0070C0"/>
                </a:solidFill>
              </a:rPr>
              <a:t>,xn</a:t>
            </a:r>
            <a:r>
              <a:rPr lang="en-ZA" sz="3300" dirty="0">
                <a:solidFill>
                  <a:srgbClr val="0070C0"/>
                </a:solidFill>
              </a:rPr>
              <a:t>)</a:t>
            </a:r>
            <a:endParaRPr lang="en-ZA" sz="3300" dirty="0"/>
          </a:p>
        </p:txBody>
      </p:sp>
      <p:pic>
        <p:nvPicPr>
          <p:cNvPr id="5" name="Picture 2" descr="https://lh6.googleusercontent.com/4D9wojanuDWir2fgGiFF6W3XpUSqxjmQCmHcxMHU0F7QY8cyy1uVN6uvKNT-rrSYu6I0Xkzv9M3IMBFCsuHipyqw69CAYgsBXFUCzCdmbV_RlZI7e48QToz7K1bR_VS-sxDgZMX7jCsPYdERWb91m3_U">
            <a:extLst>
              <a:ext uri="{FF2B5EF4-FFF2-40B4-BE49-F238E27FC236}">
                <a16:creationId xmlns:a16="http://schemas.microsoft.com/office/drawing/2014/main" id="{79E63540-2D74-40E1-8CE4-8F2D68C7062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61" r="4573" b="1723"/>
          <a:stretch/>
        </p:blipFill>
        <p:spPr bwMode="auto">
          <a:xfrm>
            <a:off x="3791744" y="836712"/>
            <a:ext cx="2038058" cy="508927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C586663-8BE6-4FAB-8022-8EC6B9F53636}"/>
              </a:ext>
            </a:extLst>
          </p:cNvPr>
          <p:cNvSpPr/>
          <p:nvPr/>
        </p:nvSpPr>
        <p:spPr>
          <a:xfrm>
            <a:off x="3071664" y="5925982"/>
            <a:ext cx="3960440" cy="296998"/>
          </a:xfrm>
          <a:prstGeom prst="rect">
            <a:avLst/>
          </a:prstGeom>
        </p:spPr>
        <p:txBody>
          <a:bodyPr wrap="square">
            <a:spAutoFit/>
          </a:bodyPr>
          <a:lstStyle/>
          <a:p>
            <a:r>
              <a:rPr lang="nb-NO" sz="1300" dirty="0">
                <a:solidFill>
                  <a:srgbClr val="232323"/>
                </a:solidFill>
              </a:rPr>
              <a:t>L. M. Donaldson et al., Phys. Lett. B </a:t>
            </a:r>
            <a:r>
              <a:rPr lang="nb-NO" sz="1300" b="1" dirty="0">
                <a:solidFill>
                  <a:srgbClr val="232323"/>
                </a:solidFill>
              </a:rPr>
              <a:t>776</a:t>
            </a:r>
            <a:r>
              <a:rPr lang="nb-NO" sz="1300" dirty="0">
                <a:solidFill>
                  <a:srgbClr val="232323"/>
                </a:solidFill>
              </a:rPr>
              <a:t> (2018) 133-138</a:t>
            </a:r>
            <a:endParaRPr lang="en-ZA" sz="1300" dirty="0">
              <a:solidFill>
                <a:srgbClr val="232323"/>
              </a:solidFill>
            </a:endParaRPr>
          </a:p>
        </p:txBody>
      </p:sp>
      <p:sp>
        <p:nvSpPr>
          <p:cNvPr id="7" name="Content Placeholder 2">
            <a:extLst>
              <a:ext uri="{FF2B5EF4-FFF2-40B4-BE49-F238E27FC236}">
                <a16:creationId xmlns:a16="http://schemas.microsoft.com/office/drawing/2014/main" id="{4C54F9F8-7FDD-4838-AE58-45F5CFB6F7BC}"/>
              </a:ext>
            </a:extLst>
          </p:cNvPr>
          <p:cNvSpPr txBox="1">
            <a:spLocks/>
          </p:cNvSpPr>
          <p:nvPr/>
        </p:nvSpPr>
        <p:spPr>
          <a:xfrm>
            <a:off x="995398" y="2906300"/>
            <a:ext cx="2429929" cy="1008112"/>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800" dirty="0">
                <a:solidFill>
                  <a:srgbClr val="FF0000"/>
                </a:solidFill>
              </a:rPr>
              <a:t>Donaldson et al. – (p,p’)</a:t>
            </a:r>
          </a:p>
          <a:p>
            <a:pPr marL="0" indent="0">
              <a:buNone/>
            </a:pPr>
            <a:r>
              <a:rPr lang="en-GB" sz="1800" dirty="0">
                <a:solidFill>
                  <a:srgbClr val="00B050"/>
                </a:solidFill>
              </a:rPr>
              <a:t>Carlos et al. – (</a:t>
            </a:r>
            <a:r>
              <a:rPr lang="en-GB" sz="1800" dirty="0" err="1">
                <a:solidFill>
                  <a:srgbClr val="00B050"/>
                </a:solidFill>
                <a:latin typeface="Symbol" panose="05050102010706020507" pitchFamily="18" charset="2"/>
              </a:rPr>
              <a:t>g</a:t>
            </a:r>
            <a:r>
              <a:rPr lang="en-GB" sz="1800" dirty="0" err="1">
                <a:solidFill>
                  <a:srgbClr val="00B050"/>
                </a:solidFill>
              </a:rPr>
              <a:t>,xn</a:t>
            </a:r>
            <a:r>
              <a:rPr lang="en-GB" sz="1800" dirty="0">
                <a:solidFill>
                  <a:srgbClr val="00B050"/>
                </a:solidFill>
              </a:rPr>
              <a:t>)</a:t>
            </a:r>
          </a:p>
          <a:p>
            <a:pPr marL="0" indent="0">
              <a:buNone/>
            </a:pPr>
            <a:r>
              <a:rPr lang="en-GB" sz="1800" dirty="0">
                <a:solidFill>
                  <a:schemeClr val="bg1"/>
                </a:solidFill>
              </a:rPr>
              <a:t>SSRPA</a:t>
            </a:r>
          </a:p>
        </p:txBody>
      </p:sp>
      <p:sp>
        <p:nvSpPr>
          <p:cNvPr id="8" name="Content Placeholder 2">
            <a:extLst>
              <a:ext uri="{FF2B5EF4-FFF2-40B4-BE49-F238E27FC236}">
                <a16:creationId xmlns:a16="http://schemas.microsoft.com/office/drawing/2014/main" id="{728276C4-EB7A-45EC-A636-1142A52726AF}"/>
              </a:ext>
            </a:extLst>
          </p:cNvPr>
          <p:cNvSpPr>
            <a:spLocks noGrp="1"/>
          </p:cNvSpPr>
          <p:nvPr>
            <p:ph sz="half" idx="1"/>
          </p:nvPr>
        </p:nvSpPr>
        <p:spPr>
          <a:xfrm>
            <a:off x="6790891" y="984531"/>
            <a:ext cx="4254425" cy="4477773"/>
          </a:xfrm>
        </p:spPr>
        <p:txBody>
          <a:bodyPr>
            <a:noAutofit/>
          </a:bodyPr>
          <a:lstStyle/>
          <a:p>
            <a:r>
              <a:rPr lang="en-GB" sz="1800" dirty="0"/>
              <a:t>Both show a general broadening with deformation</a:t>
            </a:r>
          </a:p>
          <a:p>
            <a:endParaRPr lang="en-GB" sz="800" dirty="0"/>
          </a:p>
          <a:p>
            <a:r>
              <a:rPr lang="en-GB" sz="1800" dirty="0"/>
              <a:t>For </a:t>
            </a:r>
            <a:r>
              <a:rPr lang="en-GB" sz="1800" baseline="30000" dirty="0"/>
              <a:t>150</a:t>
            </a:r>
            <a:r>
              <a:rPr lang="en-GB" sz="1800" dirty="0"/>
              <a:t>Nd and </a:t>
            </a:r>
            <a:r>
              <a:rPr lang="en-GB" sz="1800" baseline="30000" dirty="0"/>
              <a:t>152</a:t>
            </a:r>
            <a:r>
              <a:rPr lang="en-GB" sz="1800" dirty="0"/>
              <a:t>Sm, </a:t>
            </a:r>
            <a:r>
              <a:rPr lang="en-GB" sz="1800" dirty="0">
                <a:solidFill>
                  <a:srgbClr val="FF0000"/>
                </a:solidFill>
              </a:rPr>
              <a:t>Donaldson et al.</a:t>
            </a:r>
            <a:r>
              <a:rPr lang="en-GB" sz="1800" dirty="0"/>
              <a:t> found a pronounced asymmetry but no split</a:t>
            </a:r>
          </a:p>
          <a:p>
            <a:endParaRPr lang="en-GB" sz="800" dirty="0"/>
          </a:p>
          <a:p>
            <a:r>
              <a:rPr lang="en-GB" sz="1800" dirty="0"/>
              <a:t>For spherical and transitional nuclei, </a:t>
            </a:r>
            <a:r>
              <a:rPr lang="en-GB" sz="1800" dirty="0">
                <a:solidFill>
                  <a:srgbClr val="FF0000"/>
                </a:solidFill>
              </a:rPr>
              <a:t>Donaldson et al. </a:t>
            </a:r>
            <a:r>
              <a:rPr lang="en-GB" sz="1800" dirty="0"/>
              <a:t>observed a shift of the centroid to higher energies</a:t>
            </a:r>
          </a:p>
          <a:p>
            <a:endParaRPr lang="en-GB" sz="800" dirty="0"/>
          </a:p>
          <a:p>
            <a:r>
              <a:rPr lang="en-GB" sz="1800" dirty="0">
                <a:solidFill>
                  <a:schemeClr val="bg1"/>
                </a:solidFill>
              </a:rPr>
              <a:t>SSRPA calculations use the assumption of well-defined deformation</a:t>
            </a:r>
          </a:p>
          <a:p>
            <a:endParaRPr lang="en-GB" sz="800" dirty="0">
              <a:solidFill>
                <a:schemeClr val="bg1"/>
              </a:solidFill>
            </a:endParaRPr>
          </a:p>
          <a:p>
            <a:r>
              <a:rPr lang="en-GB" sz="1800" dirty="0">
                <a:solidFill>
                  <a:schemeClr val="bg1"/>
                </a:solidFill>
              </a:rPr>
              <a:t>For </a:t>
            </a:r>
            <a:r>
              <a:rPr lang="en-GB" sz="1800" baseline="30000" dirty="0">
                <a:solidFill>
                  <a:schemeClr val="bg1"/>
                </a:solidFill>
              </a:rPr>
              <a:t>150</a:t>
            </a:r>
            <a:r>
              <a:rPr lang="en-GB" sz="1800" dirty="0">
                <a:solidFill>
                  <a:schemeClr val="bg1"/>
                </a:solidFill>
              </a:rPr>
              <a:t>Nd and </a:t>
            </a:r>
            <a:r>
              <a:rPr lang="en-GB" sz="1800" baseline="30000" dirty="0">
                <a:solidFill>
                  <a:schemeClr val="bg1"/>
                </a:solidFill>
              </a:rPr>
              <a:t>152</a:t>
            </a:r>
            <a:r>
              <a:rPr lang="en-GB" sz="1800" dirty="0">
                <a:solidFill>
                  <a:schemeClr val="bg1"/>
                </a:solidFill>
              </a:rPr>
              <a:t>Sm, </a:t>
            </a:r>
            <a:r>
              <a:rPr lang="en-GB" sz="1800" i="1" dirty="0">
                <a:solidFill>
                  <a:schemeClr val="bg1"/>
                </a:solidFill>
              </a:rPr>
              <a:t>K</a:t>
            </a:r>
            <a:r>
              <a:rPr lang="en-GB" sz="1800" dirty="0">
                <a:solidFill>
                  <a:schemeClr val="bg1"/>
                </a:solidFill>
              </a:rPr>
              <a:t>=0 component lies above Donaldson et al. but still below Carlos et al.</a:t>
            </a:r>
          </a:p>
        </p:txBody>
      </p:sp>
    </p:spTree>
    <p:extLst>
      <p:ext uri="{BB962C8B-B14F-4D97-AF65-F5344CB8AC3E}">
        <p14:creationId xmlns:p14="http://schemas.microsoft.com/office/powerpoint/2010/main" val="795195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18</a:t>
            </a:r>
          </a:p>
        </p:txBody>
      </p:sp>
      <p:sp>
        <p:nvSpPr>
          <p:cNvPr id="4" name="Title 1">
            <a:extLst>
              <a:ext uri="{FF2B5EF4-FFF2-40B4-BE49-F238E27FC236}">
                <a16:creationId xmlns:a16="http://schemas.microsoft.com/office/drawing/2014/main" id="{FE15D8C2-8DC2-4D45-BE86-0599CEBA0BDF}"/>
              </a:ext>
            </a:extLst>
          </p:cNvPr>
          <p:cNvSpPr>
            <a:spLocks noGrp="1"/>
          </p:cNvSpPr>
          <p:nvPr>
            <p:ph type="title"/>
          </p:nvPr>
        </p:nvSpPr>
        <p:spPr>
          <a:xfrm>
            <a:off x="609600" y="188640"/>
            <a:ext cx="11463064" cy="706090"/>
          </a:xfrm>
        </p:spPr>
        <p:txBody>
          <a:bodyPr>
            <a:noAutofit/>
          </a:bodyPr>
          <a:lstStyle/>
          <a:p>
            <a:pPr algn="l"/>
            <a:r>
              <a:rPr lang="en-ZA" sz="3300" dirty="0">
                <a:solidFill>
                  <a:srgbClr val="0070C0"/>
                </a:solidFill>
              </a:rPr>
              <a:t>Observed Discrepancies in Photo-Absorption Data – (p,p’) vs (</a:t>
            </a:r>
            <a:r>
              <a:rPr lang="en-ZA" sz="3300" dirty="0" err="1">
                <a:solidFill>
                  <a:srgbClr val="0070C0"/>
                </a:solidFill>
                <a:latin typeface="Symbol" panose="05050102010706020507" pitchFamily="18" charset="2"/>
              </a:rPr>
              <a:t>g</a:t>
            </a:r>
            <a:r>
              <a:rPr lang="en-ZA" sz="3300" dirty="0" err="1">
                <a:solidFill>
                  <a:srgbClr val="0070C0"/>
                </a:solidFill>
              </a:rPr>
              <a:t>,xn</a:t>
            </a:r>
            <a:r>
              <a:rPr lang="en-ZA" sz="3300" dirty="0">
                <a:solidFill>
                  <a:srgbClr val="0070C0"/>
                </a:solidFill>
              </a:rPr>
              <a:t>)</a:t>
            </a:r>
            <a:endParaRPr lang="en-ZA" sz="3300" dirty="0"/>
          </a:p>
        </p:txBody>
      </p:sp>
      <p:pic>
        <p:nvPicPr>
          <p:cNvPr id="5" name="Picture 2" descr="https://lh6.googleusercontent.com/4D9wojanuDWir2fgGiFF6W3XpUSqxjmQCmHcxMHU0F7QY8cyy1uVN6uvKNT-rrSYu6I0Xkzv9M3IMBFCsuHipyqw69CAYgsBXFUCzCdmbV_RlZI7e48QToz7K1bR_VS-sxDgZMX7jCsPYdERWb91m3_U">
            <a:extLst>
              <a:ext uri="{FF2B5EF4-FFF2-40B4-BE49-F238E27FC236}">
                <a16:creationId xmlns:a16="http://schemas.microsoft.com/office/drawing/2014/main" id="{79E63540-2D74-40E1-8CE4-8F2D68C7062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61" r="4573" b="1723"/>
          <a:stretch/>
        </p:blipFill>
        <p:spPr bwMode="auto">
          <a:xfrm>
            <a:off x="3791744" y="836712"/>
            <a:ext cx="2038058" cy="508927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C586663-8BE6-4FAB-8022-8EC6B9F53636}"/>
              </a:ext>
            </a:extLst>
          </p:cNvPr>
          <p:cNvSpPr/>
          <p:nvPr/>
        </p:nvSpPr>
        <p:spPr>
          <a:xfrm>
            <a:off x="3071664" y="5925982"/>
            <a:ext cx="3960440" cy="296998"/>
          </a:xfrm>
          <a:prstGeom prst="rect">
            <a:avLst/>
          </a:prstGeom>
        </p:spPr>
        <p:txBody>
          <a:bodyPr wrap="square">
            <a:spAutoFit/>
          </a:bodyPr>
          <a:lstStyle/>
          <a:p>
            <a:r>
              <a:rPr lang="nb-NO" sz="1300" dirty="0">
                <a:solidFill>
                  <a:srgbClr val="232323"/>
                </a:solidFill>
              </a:rPr>
              <a:t>L. M. Donaldson et al., Phys. Lett. B </a:t>
            </a:r>
            <a:r>
              <a:rPr lang="nb-NO" sz="1300" b="1" dirty="0">
                <a:solidFill>
                  <a:srgbClr val="232323"/>
                </a:solidFill>
              </a:rPr>
              <a:t>776</a:t>
            </a:r>
            <a:r>
              <a:rPr lang="nb-NO" sz="1300" dirty="0">
                <a:solidFill>
                  <a:srgbClr val="232323"/>
                </a:solidFill>
              </a:rPr>
              <a:t> (2018) 133-138</a:t>
            </a:r>
            <a:endParaRPr lang="en-ZA" sz="1300" dirty="0">
              <a:solidFill>
                <a:srgbClr val="232323"/>
              </a:solidFill>
            </a:endParaRPr>
          </a:p>
        </p:txBody>
      </p:sp>
      <p:sp>
        <p:nvSpPr>
          <p:cNvPr id="7" name="Content Placeholder 2">
            <a:extLst>
              <a:ext uri="{FF2B5EF4-FFF2-40B4-BE49-F238E27FC236}">
                <a16:creationId xmlns:a16="http://schemas.microsoft.com/office/drawing/2014/main" id="{4C54F9F8-7FDD-4838-AE58-45F5CFB6F7BC}"/>
              </a:ext>
            </a:extLst>
          </p:cNvPr>
          <p:cNvSpPr txBox="1">
            <a:spLocks/>
          </p:cNvSpPr>
          <p:nvPr/>
        </p:nvSpPr>
        <p:spPr>
          <a:xfrm>
            <a:off x="995398" y="2906300"/>
            <a:ext cx="2429929" cy="1008112"/>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800" dirty="0">
                <a:solidFill>
                  <a:srgbClr val="FF0000"/>
                </a:solidFill>
              </a:rPr>
              <a:t>Donaldson et al. – (p,p’)</a:t>
            </a:r>
          </a:p>
          <a:p>
            <a:pPr marL="0" indent="0">
              <a:buNone/>
            </a:pPr>
            <a:r>
              <a:rPr lang="en-GB" sz="1800" dirty="0">
                <a:solidFill>
                  <a:srgbClr val="00B050"/>
                </a:solidFill>
              </a:rPr>
              <a:t>Carlos et al. – (</a:t>
            </a:r>
            <a:r>
              <a:rPr lang="en-GB" sz="1800" dirty="0" err="1">
                <a:solidFill>
                  <a:srgbClr val="00B050"/>
                </a:solidFill>
                <a:latin typeface="Symbol" panose="05050102010706020507" pitchFamily="18" charset="2"/>
              </a:rPr>
              <a:t>g</a:t>
            </a:r>
            <a:r>
              <a:rPr lang="en-GB" sz="1800" dirty="0" err="1">
                <a:solidFill>
                  <a:srgbClr val="00B050"/>
                </a:solidFill>
              </a:rPr>
              <a:t>,xn</a:t>
            </a:r>
            <a:r>
              <a:rPr lang="en-GB" sz="1800" dirty="0">
                <a:solidFill>
                  <a:srgbClr val="00B050"/>
                </a:solidFill>
              </a:rPr>
              <a:t>)</a:t>
            </a:r>
          </a:p>
          <a:p>
            <a:pPr marL="0" indent="0">
              <a:buNone/>
            </a:pPr>
            <a:r>
              <a:rPr lang="en-GB" sz="1800" dirty="0">
                <a:solidFill>
                  <a:srgbClr val="0830DA"/>
                </a:solidFill>
              </a:rPr>
              <a:t>SSRPA</a:t>
            </a:r>
          </a:p>
        </p:txBody>
      </p:sp>
      <p:sp>
        <p:nvSpPr>
          <p:cNvPr id="8" name="Content Placeholder 2">
            <a:extLst>
              <a:ext uri="{FF2B5EF4-FFF2-40B4-BE49-F238E27FC236}">
                <a16:creationId xmlns:a16="http://schemas.microsoft.com/office/drawing/2014/main" id="{728276C4-EB7A-45EC-A636-1142A52726AF}"/>
              </a:ext>
            </a:extLst>
          </p:cNvPr>
          <p:cNvSpPr>
            <a:spLocks noGrp="1"/>
          </p:cNvSpPr>
          <p:nvPr>
            <p:ph sz="half" idx="1"/>
          </p:nvPr>
        </p:nvSpPr>
        <p:spPr>
          <a:xfrm>
            <a:off x="6790891" y="984531"/>
            <a:ext cx="4254425" cy="4748725"/>
          </a:xfrm>
        </p:spPr>
        <p:txBody>
          <a:bodyPr>
            <a:noAutofit/>
          </a:bodyPr>
          <a:lstStyle/>
          <a:p>
            <a:r>
              <a:rPr lang="en-GB" sz="1800" dirty="0"/>
              <a:t>Both show a general broadening with deformation</a:t>
            </a:r>
          </a:p>
          <a:p>
            <a:endParaRPr lang="en-GB" sz="800" dirty="0"/>
          </a:p>
          <a:p>
            <a:r>
              <a:rPr lang="en-GB" sz="1800" dirty="0"/>
              <a:t>For </a:t>
            </a:r>
            <a:r>
              <a:rPr lang="en-GB" sz="1800" baseline="30000" dirty="0"/>
              <a:t>150</a:t>
            </a:r>
            <a:r>
              <a:rPr lang="en-GB" sz="1800" dirty="0"/>
              <a:t>Nd and </a:t>
            </a:r>
            <a:r>
              <a:rPr lang="en-GB" sz="1800" baseline="30000" dirty="0"/>
              <a:t>152</a:t>
            </a:r>
            <a:r>
              <a:rPr lang="en-GB" sz="1800" dirty="0"/>
              <a:t>Sm, </a:t>
            </a:r>
            <a:r>
              <a:rPr lang="en-GB" sz="1800" dirty="0">
                <a:solidFill>
                  <a:srgbClr val="FF0000"/>
                </a:solidFill>
              </a:rPr>
              <a:t>Donaldson et al.</a:t>
            </a:r>
            <a:r>
              <a:rPr lang="en-GB" sz="1800" dirty="0"/>
              <a:t> found a pronounced asymmetry but no split</a:t>
            </a:r>
          </a:p>
          <a:p>
            <a:endParaRPr lang="en-GB" sz="800" dirty="0"/>
          </a:p>
          <a:p>
            <a:r>
              <a:rPr lang="en-GB" sz="1800" dirty="0"/>
              <a:t>For spherical and transitional nuclei, </a:t>
            </a:r>
            <a:r>
              <a:rPr lang="en-GB" sz="1800" dirty="0">
                <a:solidFill>
                  <a:srgbClr val="FF0000"/>
                </a:solidFill>
              </a:rPr>
              <a:t>Donaldson et al. </a:t>
            </a:r>
            <a:r>
              <a:rPr lang="en-GB" sz="1800" dirty="0"/>
              <a:t>observed a shift of the centroid to higher energies</a:t>
            </a:r>
          </a:p>
          <a:p>
            <a:endParaRPr lang="en-GB" sz="800" dirty="0"/>
          </a:p>
          <a:p>
            <a:r>
              <a:rPr lang="en-GB" sz="1800" dirty="0" err="1">
                <a:solidFill>
                  <a:srgbClr val="0830DA"/>
                </a:solidFill>
              </a:rPr>
              <a:t>Skyrme</a:t>
            </a:r>
            <a:r>
              <a:rPr lang="en-GB" sz="1800" dirty="0">
                <a:solidFill>
                  <a:srgbClr val="0830DA"/>
                </a:solidFill>
              </a:rPr>
              <a:t> Separable RPA calculations </a:t>
            </a:r>
            <a:r>
              <a:rPr lang="en-GB" sz="1800" dirty="0"/>
              <a:t>use the assumption of well-defined deformation</a:t>
            </a:r>
          </a:p>
          <a:p>
            <a:endParaRPr lang="en-GB" sz="800" dirty="0"/>
          </a:p>
          <a:p>
            <a:r>
              <a:rPr lang="en-GB" sz="1800" dirty="0"/>
              <a:t>For </a:t>
            </a:r>
            <a:r>
              <a:rPr lang="en-GB" sz="1800" baseline="30000" dirty="0"/>
              <a:t>150</a:t>
            </a:r>
            <a:r>
              <a:rPr lang="en-GB" sz="1800" dirty="0"/>
              <a:t>Nd and </a:t>
            </a:r>
            <a:r>
              <a:rPr lang="en-GB" sz="1800" baseline="30000" dirty="0"/>
              <a:t>152</a:t>
            </a:r>
            <a:r>
              <a:rPr lang="en-GB" sz="1800" dirty="0"/>
              <a:t>Sm, </a:t>
            </a:r>
            <a:r>
              <a:rPr lang="en-GB" sz="1800" i="1" dirty="0"/>
              <a:t>K</a:t>
            </a:r>
            <a:r>
              <a:rPr lang="en-GB" sz="1800" dirty="0"/>
              <a:t>=0 component lies </a:t>
            </a:r>
            <a:r>
              <a:rPr lang="en-GB" sz="1800" dirty="0">
                <a:solidFill>
                  <a:srgbClr val="FF0000"/>
                </a:solidFill>
              </a:rPr>
              <a:t>above Donaldson et al. </a:t>
            </a:r>
            <a:r>
              <a:rPr lang="en-GB" sz="1800" dirty="0"/>
              <a:t>but still </a:t>
            </a:r>
            <a:r>
              <a:rPr lang="en-GB" sz="1800" dirty="0">
                <a:solidFill>
                  <a:srgbClr val="00B050"/>
                </a:solidFill>
              </a:rPr>
              <a:t>below Carlos et al.</a:t>
            </a:r>
          </a:p>
        </p:txBody>
      </p:sp>
      <p:pic>
        <p:nvPicPr>
          <p:cNvPr id="9" name="Picture 2" descr="https://lh3.googleusercontent.com/Wq28nJmSSXXV5TyH4AHQOwVl671ANmbXmdvcRfWqvz8LGqk2ShSqYnBn27NDA-p-fWT5nbsjpRXQput2_fHW2FMNAJdDS0tYctVDbX-9UcqG_Blzz0dNjm77d2OEhh9MPIbewlimLG3VvQzAd7nJqvPu">
            <a:extLst>
              <a:ext uri="{FF2B5EF4-FFF2-40B4-BE49-F238E27FC236}">
                <a16:creationId xmlns:a16="http://schemas.microsoft.com/office/drawing/2014/main" id="{F34A3C1D-4823-4B00-963F-984A05CDB8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5743" y="894729"/>
            <a:ext cx="2045485" cy="5031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0975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19</a:t>
            </a:r>
          </a:p>
        </p:txBody>
      </p:sp>
      <p:sp>
        <p:nvSpPr>
          <p:cNvPr id="4" name="Title 1">
            <a:extLst>
              <a:ext uri="{FF2B5EF4-FFF2-40B4-BE49-F238E27FC236}">
                <a16:creationId xmlns:a16="http://schemas.microsoft.com/office/drawing/2014/main" id="{8B7EEC7A-C058-418C-B284-CD856CBCF0C2}"/>
              </a:ext>
            </a:extLst>
          </p:cNvPr>
          <p:cNvSpPr>
            <a:spLocks noGrp="1"/>
          </p:cNvSpPr>
          <p:nvPr>
            <p:ph type="title"/>
          </p:nvPr>
        </p:nvSpPr>
        <p:spPr>
          <a:xfrm>
            <a:off x="609600" y="188640"/>
            <a:ext cx="11463064" cy="706090"/>
          </a:xfrm>
        </p:spPr>
        <p:txBody>
          <a:bodyPr>
            <a:noAutofit/>
          </a:bodyPr>
          <a:lstStyle/>
          <a:p>
            <a:pPr algn="l"/>
            <a:r>
              <a:rPr lang="en-ZA" sz="3300" dirty="0">
                <a:solidFill>
                  <a:srgbClr val="0070C0"/>
                </a:solidFill>
              </a:rPr>
              <a:t>Observed Discrepancies in Photo-Absorption Data – (p,p’) vs (</a:t>
            </a:r>
            <a:r>
              <a:rPr lang="en-ZA" sz="3300" dirty="0" err="1">
                <a:solidFill>
                  <a:srgbClr val="0070C0"/>
                </a:solidFill>
                <a:latin typeface="Symbol" panose="05050102010706020507" pitchFamily="18" charset="2"/>
              </a:rPr>
              <a:t>g</a:t>
            </a:r>
            <a:r>
              <a:rPr lang="en-ZA" sz="3300" dirty="0" err="1">
                <a:solidFill>
                  <a:srgbClr val="0070C0"/>
                </a:solidFill>
              </a:rPr>
              <a:t>,xn</a:t>
            </a:r>
            <a:r>
              <a:rPr lang="en-ZA" sz="3300" dirty="0">
                <a:solidFill>
                  <a:srgbClr val="0070C0"/>
                </a:solidFill>
              </a:rPr>
              <a:t>)</a:t>
            </a:r>
            <a:endParaRPr lang="en-ZA" sz="3300" dirty="0"/>
          </a:p>
        </p:txBody>
      </p:sp>
      <p:pic>
        <p:nvPicPr>
          <p:cNvPr id="5" name="Picture 4">
            <a:extLst>
              <a:ext uri="{FF2B5EF4-FFF2-40B4-BE49-F238E27FC236}">
                <a16:creationId xmlns:a16="http://schemas.microsoft.com/office/drawing/2014/main" id="{5649A884-5166-4458-B793-C4D6318A5B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7608" y="763518"/>
            <a:ext cx="5040560" cy="5303195"/>
          </a:xfrm>
          <a:prstGeom prst="rect">
            <a:avLst/>
          </a:prstGeom>
        </p:spPr>
      </p:pic>
      <p:sp>
        <p:nvSpPr>
          <p:cNvPr id="6" name="Rectangle 5">
            <a:extLst>
              <a:ext uri="{FF2B5EF4-FFF2-40B4-BE49-F238E27FC236}">
                <a16:creationId xmlns:a16="http://schemas.microsoft.com/office/drawing/2014/main" id="{3DB6954E-7A02-4C9C-AFFC-754D5F10AA22}"/>
              </a:ext>
            </a:extLst>
          </p:cNvPr>
          <p:cNvSpPr/>
          <p:nvPr/>
        </p:nvSpPr>
        <p:spPr>
          <a:xfrm>
            <a:off x="5087888" y="5945983"/>
            <a:ext cx="2856911" cy="296998"/>
          </a:xfrm>
          <a:prstGeom prst="rect">
            <a:avLst/>
          </a:prstGeom>
        </p:spPr>
        <p:txBody>
          <a:bodyPr wrap="square">
            <a:spAutoFit/>
          </a:bodyPr>
          <a:lstStyle/>
          <a:p>
            <a:r>
              <a:rPr lang="nb-NO" sz="1300" dirty="0">
                <a:solidFill>
                  <a:srgbClr val="232323"/>
                </a:solidFill>
              </a:rPr>
              <a:t>E. Khan, Private Communication (2023).</a:t>
            </a:r>
            <a:endParaRPr lang="en-ZA" sz="1300" dirty="0">
              <a:solidFill>
                <a:srgbClr val="232323"/>
              </a:solidFill>
            </a:endParaRPr>
          </a:p>
        </p:txBody>
      </p:sp>
      <p:sp>
        <p:nvSpPr>
          <p:cNvPr id="7" name="Content Placeholder 2">
            <a:extLst>
              <a:ext uri="{FF2B5EF4-FFF2-40B4-BE49-F238E27FC236}">
                <a16:creationId xmlns:a16="http://schemas.microsoft.com/office/drawing/2014/main" id="{4FDB4399-C58C-4572-AB0A-8E4358449EDB}"/>
              </a:ext>
            </a:extLst>
          </p:cNvPr>
          <p:cNvSpPr>
            <a:spLocks noGrp="1"/>
          </p:cNvSpPr>
          <p:nvPr>
            <p:ph sz="half" idx="1"/>
          </p:nvPr>
        </p:nvSpPr>
        <p:spPr>
          <a:xfrm>
            <a:off x="7680176" y="1805928"/>
            <a:ext cx="4439816" cy="3246143"/>
          </a:xfrm>
        </p:spPr>
        <p:txBody>
          <a:bodyPr>
            <a:noAutofit/>
          </a:bodyPr>
          <a:lstStyle/>
          <a:p>
            <a:r>
              <a:rPr lang="en-GB" sz="1800" dirty="0"/>
              <a:t>For the spherical and transitional nuclei, there is excellent agreement between experiment and theory in terms of both shape and location of the centroid.</a:t>
            </a:r>
          </a:p>
          <a:p>
            <a:endParaRPr lang="en-GB" sz="800" dirty="0"/>
          </a:p>
          <a:p>
            <a:r>
              <a:rPr lang="en-GB" sz="1800" dirty="0"/>
              <a:t>For </a:t>
            </a:r>
            <a:r>
              <a:rPr lang="en-GB" sz="1800" baseline="30000" dirty="0"/>
              <a:t>150</a:t>
            </a:r>
            <a:r>
              <a:rPr lang="en-GB" sz="1800" dirty="0"/>
              <a:t>Nd and </a:t>
            </a:r>
            <a:r>
              <a:rPr lang="en-GB" sz="1800" baseline="30000" dirty="0"/>
              <a:t>152</a:t>
            </a:r>
            <a:r>
              <a:rPr lang="en-GB" sz="1800" dirty="0"/>
              <a:t>Sm, </a:t>
            </a:r>
            <a:r>
              <a:rPr lang="en-GB" sz="1800" dirty="0">
                <a:solidFill>
                  <a:schemeClr val="accent2"/>
                </a:solidFill>
              </a:rPr>
              <a:t>Relativistic QFAM</a:t>
            </a:r>
            <a:r>
              <a:rPr lang="en-GB" sz="1800" dirty="0"/>
              <a:t> calculations display much less of a distinct double-peaked structure than </a:t>
            </a:r>
            <a:r>
              <a:rPr lang="en-GB" sz="1800" dirty="0">
                <a:solidFill>
                  <a:srgbClr val="00B050"/>
                </a:solidFill>
              </a:rPr>
              <a:t>Carlos et al.</a:t>
            </a:r>
          </a:p>
          <a:p>
            <a:endParaRPr lang="en-GB" sz="800" dirty="0"/>
          </a:p>
          <a:p>
            <a:r>
              <a:rPr lang="en-GB" sz="1800" dirty="0"/>
              <a:t>The </a:t>
            </a:r>
            <a:r>
              <a:rPr lang="en-GB" sz="1800" dirty="0">
                <a:solidFill>
                  <a:schemeClr val="accent2"/>
                </a:solidFill>
              </a:rPr>
              <a:t>Relativistic QFAM</a:t>
            </a:r>
            <a:r>
              <a:rPr lang="en-GB" sz="1800" dirty="0"/>
              <a:t> calculations show a broad and smeared-out structure, which agrees better with Donaldson et al.</a:t>
            </a:r>
          </a:p>
        </p:txBody>
      </p:sp>
      <p:sp>
        <p:nvSpPr>
          <p:cNvPr id="8" name="Content Placeholder 2">
            <a:extLst>
              <a:ext uri="{FF2B5EF4-FFF2-40B4-BE49-F238E27FC236}">
                <a16:creationId xmlns:a16="http://schemas.microsoft.com/office/drawing/2014/main" id="{3B1AD04F-21D8-45EE-8E87-D1877CEAA196}"/>
              </a:ext>
            </a:extLst>
          </p:cNvPr>
          <p:cNvSpPr txBox="1">
            <a:spLocks/>
          </p:cNvSpPr>
          <p:nvPr/>
        </p:nvSpPr>
        <p:spPr>
          <a:xfrm>
            <a:off x="473376" y="3075954"/>
            <a:ext cx="1950216" cy="706090"/>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800" dirty="0"/>
              <a:t>Donaldson et al.</a:t>
            </a:r>
          </a:p>
          <a:p>
            <a:pPr marL="0" indent="0">
              <a:buNone/>
            </a:pPr>
            <a:r>
              <a:rPr lang="en-GB" sz="1800" dirty="0">
                <a:solidFill>
                  <a:schemeClr val="accent2"/>
                </a:solidFill>
              </a:rPr>
              <a:t>Relativistic QFAM</a:t>
            </a:r>
          </a:p>
        </p:txBody>
      </p:sp>
    </p:spTree>
    <p:extLst>
      <p:ext uri="{BB962C8B-B14F-4D97-AF65-F5344CB8AC3E}">
        <p14:creationId xmlns:p14="http://schemas.microsoft.com/office/powerpoint/2010/main" val="1584594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D48531A-1AA6-450F-B3BB-8941EAA0DF23}"/>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IsoVector Giant Dipole Resonance (IVGDR)</a:t>
            </a:r>
            <a:endParaRPr lang="en-ZA" sz="3300" dirty="0"/>
          </a:p>
        </p:txBody>
      </p:sp>
      <p:pic>
        <p:nvPicPr>
          <p:cNvPr id="11" name="Picture 2">
            <a:extLst>
              <a:ext uri="{FF2B5EF4-FFF2-40B4-BE49-F238E27FC236}">
                <a16:creationId xmlns:a16="http://schemas.microsoft.com/office/drawing/2014/main" id="{C486198A-2694-40C4-9F76-0A1E3C39260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1384" y="1463012"/>
            <a:ext cx="8146181" cy="3931975"/>
          </a:xfrm>
          <a:prstGeom prst="rect">
            <a:avLst/>
          </a:prstGeom>
          <a:noFill/>
          <a:extLst>
            <a:ext uri="{909E8E84-426E-40DD-AFC4-6F175D3DCCD1}">
              <a14:hiddenFill xmlns:a14="http://schemas.microsoft.com/office/drawing/2010/main">
                <a:solidFill>
                  <a:srgbClr val="FFFFFF"/>
                </a:solidFill>
              </a14:hiddenFill>
            </a:ext>
          </a:extLst>
        </p:spPr>
      </p:pic>
      <p:sp>
        <p:nvSpPr>
          <p:cNvPr id="13" name="Content Placeholder 2">
            <a:extLst>
              <a:ext uri="{FF2B5EF4-FFF2-40B4-BE49-F238E27FC236}">
                <a16:creationId xmlns:a16="http://schemas.microsoft.com/office/drawing/2014/main" id="{22EE465C-33BA-49DB-B26F-E6C22254483A}"/>
              </a:ext>
            </a:extLst>
          </p:cNvPr>
          <p:cNvSpPr>
            <a:spLocks noGrp="1"/>
          </p:cNvSpPr>
          <p:nvPr>
            <p:ph sz="half" idx="1"/>
          </p:nvPr>
        </p:nvSpPr>
        <p:spPr>
          <a:xfrm>
            <a:off x="8400256" y="1170899"/>
            <a:ext cx="3415231" cy="4516200"/>
          </a:xfrm>
        </p:spPr>
        <p:txBody>
          <a:bodyPr>
            <a:noAutofit/>
          </a:bodyPr>
          <a:lstStyle/>
          <a:p>
            <a:r>
              <a:rPr lang="en-GB" sz="1800" dirty="0"/>
              <a:t>What is it?</a:t>
            </a:r>
          </a:p>
          <a:p>
            <a:endParaRPr lang="en-GB" sz="800" dirty="0"/>
          </a:p>
          <a:p>
            <a:pPr lvl="1"/>
            <a:r>
              <a:rPr lang="en-GB" sz="1800" dirty="0"/>
              <a:t>Collective excitation of the nucleus in which the protons and neutrons vibrate </a:t>
            </a:r>
            <a:r>
              <a:rPr lang="en-GB" sz="1800" dirty="0" err="1"/>
              <a:t>en</a:t>
            </a:r>
            <a:r>
              <a:rPr lang="en-GB" sz="1800" dirty="0"/>
              <a:t> masse against one another</a:t>
            </a:r>
          </a:p>
          <a:p>
            <a:endParaRPr lang="en-GB" sz="800" dirty="0"/>
          </a:p>
        </p:txBody>
      </p:sp>
      <p:pic>
        <p:nvPicPr>
          <p:cNvPr id="14" name="Picture 13">
            <a:extLst>
              <a:ext uri="{FF2B5EF4-FFF2-40B4-BE49-F238E27FC236}">
                <a16:creationId xmlns:a16="http://schemas.microsoft.com/office/drawing/2014/main" id="{273C7FDA-5721-4A63-9AC7-B0A2F87B75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02426" y="3428999"/>
            <a:ext cx="2324224" cy="1549483"/>
          </a:xfrm>
          <a:prstGeom prst="rect">
            <a:avLst/>
          </a:prstGeom>
        </p:spPr>
      </p:pic>
      <p:sp>
        <p:nvSpPr>
          <p:cNvPr id="8" name="Content Placeholder 2">
            <a:extLst>
              <a:ext uri="{FF2B5EF4-FFF2-40B4-BE49-F238E27FC236}">
                <a16:creationId xmlns:a16="http://schemas.microsoft.com/office/drawing/2014/main" id="{59FFE615-775C-4AB2-A87F-A14FFCD643C3}"/>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9" name="TextBox 8">
            <a:extLst>
              <a:ext uri="{FF2B5EF4-FFF2-40B4-BE49-F238E27FC236}">
                <a16:creationId xmlns:a16="http://schemas.microsoft.com/office/drawing/2014/main" id="{2AAD00A5-0C31-47AA-B2EA-1951B27696CA}"/>
              </a:ext>
            </a:extLst>
          </p:cNvPr>
          <p:cNvSpPr txBox="1"/>
          <p:nvPr/>
        </p:nvSpPr>
        <p:spPr>
          <a:xfrm>
            <a:off x="11831960" y="44624"/>
            <a:ext cx="360040" cy="338554"/>
          </a:xfrm>
          <a:prstGeom prst="rect">
            <a:avLst/>
          </a:prstGeom>
          <a:noFill/>
        </p:spPr>
        <p:txBody>
          <a:bodyPr wrap="square" rtlCol="0">
            <a:spAutoFit/>
          </a:bodyPr>
          <a:lstStyle/>
          <a:p>
            <a:r>
              <a:rPr lang="en-GB" sz="1600" dirty="0">
                <a:solidFill>
                  <a:schemeClr val="accent1"/>
                </a:solidFill>
              </a:rPr>
              <a:t>2</a:t>
            </a:r>
            <a:endParaRPr lang="en-ZA" sz="1600" dirty="0">
              <a:solidFill>
                <a:schemeClr val="accent1"/>
              </a:solidFill>
            </a:endParaRPr>
          </a:p>
        </p:txBody>
      </p:sp>
    </p:spTree>
    <p:extLst>
      <p:ext uri="{BB962C8B-B14F-4D97-AF65-F5344CB8AC3E}">
        <p14:creationId xmlns:p14="http://schemas.microsoft.com/office/powerpoint/2010/main" val="15384911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20</a:t>
            </a:r>
          </a:p>
        </p:txBody>
      </p:sp>
      <p:sp>
        <p:nvSpPr>
          <p:cNvPr id="4" name="Title 1">
            <a:extLst>
              <a:ext uri="{FF2B5EF4-FFF2-40B4-BE49-F238E27FC236}">
                <a16:creationId xmlns:a16="http://schemas.microsoft.com/office/drawing/2014/main" id="{7F4CE7F5-C1DE-4488-ACA7-DED02936A396}"/>
              </a:ext>
            </a:extLst>
          </p:cNvPr>
          <p:cNvSpPr>
            <a:spLocks noGrp="1"/>
          </p:cNvSpPr>
          <p:nvPr>
            <p:ph type="title"/>
          </p:nvPr>
        </p:nvSpPr>
        <p:spPr>
          <a:xfrm>
            <a:off x="609600" y="188640"/>
            <a:ext cx="11463064" cy="706090"/>
          </a:xfrm>
        </p:spPr>
        <p:txBody>
          <a:bodyPr>
            <a:noAutofit/>
          </a:bodyPr>
          <a:lstStyle/>
          <a:p>
            <a:pPr algn="l"/>
            <a:r>
              <a:rPr lang="en-ZA" sz="3300" dirty="0">
                <a:solidFill>
                  <a:srgbClr val="0070C0"/>
                </a:solidFill>
              </a:rPr>
              <a:t>Observed Discrepancies in Photo-Absorption Data – (p,p’) vs (</a:t>
            </a:r>
            <a:r>
              <a:rPr lang="en-ZA" sz="3300" dirty="0" err="1">
                <a:solidFill>
                  <a:srgbClr val="0070C0"/>
                </a:solidFill>
                <a:latin typeface="Symbol" panose="05050102010706020507" pitchFamily="18" charset="2"/>
              </a:rPr>
              <a:t>g</a:t>
            </a:r>
            <a:r>
              <a:rPr lang="en-ZA" sz="3300" dirty="0" err="1">
                <a:solidFill>
                  <a:srgbClr val="0070C0"/>
                </a:solidFill>
              </a:rPr>
              <a:t>,xn</a:t>
            </a:r>
            <a:r>
              <a:rPr lang="en-ZA" sz="3300" dirty="0">
                <a:solidFill>
                  <a:srgbClr val="0070C0"/>
                </a:solidFill>
              </a:rPr>
              <a:t>)</a:t>
            </a:r>
            <a:endParaRPr lang="en-ZA" sz="3300" dirty="0"/>
          </a:p>
        </p:txBody>
      </p:sp>
      <p:pic>
        <p:nvPicPr>
          <p:cNvPr id="5" name="Picture 10" descr="https://lh3.googleusercontent.com/0i34zH1n3JpT_BoNSYyRV-jHrtKDt8MD_VEAS8c2j1tv_v8QU_EspzwUkgrc-VfvNTM5u3gtAJrpnPxPcgTeuefogQ6KPXQJ_Dd67KuKYtPseYgIiJ9e7nXgUtZ-uZh1VJHz9DC8iv5zUPnk6LGPYFVb=s2048">
            <a:extLst>
              <a:ext uri="{FF2B5EF4-FFF2-40B4-BE49-F238E27FC236}">
                <a16:creationId xmlns:a16="http://schemas.microsoft.com/office/drawing/2014/main" id="{1222CEB8-27B8-48A8-93A8-6AE0407AC7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376" y="1268760"/>
            <a:ext cx="5382207" cy="40605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lh3.googleusercontent.com/VdQ-uzAV67OnykXQj5CsVdC5KVJNiVDoJk0djrKNwlFoCyEDcp2e_nt2mRObIVltpwtaa3Bs2M4cidiORYjb38O8CEaSwq-rTsg-rPvWaUEHTVDK1l8ZXEyp8DavLBxA3jcesTVeQAveX2YmRZN-gmoD7rA59K-r5RaZDumSCbBw4UlkEQW_RpXKmEqtRCk=s2048">
            <a:extLst>
              <a:ext uri="{FF2B5EF4-FFF2-40B4-BE49-F238E27FC236}">
                <a16:creationId xmlns:a16="http://schemas.microsoft.com/office/drawing/2014/main" id="{90B1751C-E46D-4CF1-93A4-D2322EF24C1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740" t="2369" r="6261" b="59372"/>
          <a:stretch/>
        </p:blipFill>
        <p:spPr bwMode="auto">
          <a:xfrm>
            <a:off x="5616210" y="2036906"/>
            <a:ext cx="1771544" cy="1915576"/>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3782762A-6554-40AF-B313-78BB932B9BF2}"/>
              </a:ext>
            </a:extLst>
          </p:cNvPr>
          <p:cNvSpPr>
            <a:spLocks noGrp="1"/>
          </p:cNvSpPr>
          <p:nvPr>
            <p:ph sz="half" idx="1"/>
          </p:nvPr>
        </p:nvSpPr>
        <p:spPr>
          <a:xfrm>
            <a:off x="7641195" y="2139971"/>
            <a:ext cx="4254425" cy="1724389"/>
          </a:xfrm>
        </p:spPr>
        <p:txBody>
          <a:bodyPr>
            <a:noAutofit/>
          </a:bodyPr>
          <a:lstStyle/>
          <a:p>
            <a:r>
              <a:rPr lang="en-GB" sz="1800" dirty="0"/>
              <a:t>Similar to the </a:t>
            </a:r>
            <a:r>
              <a:rPr lang="en-GB" sz="1800" baseline="30000" dirty="0"/>
              <a:t>150</a:t>
            </a:r>
            <a:r>
              <a:rPr lang="en-GB" sz="1800" dirty="0"/>
              <a:t>Nd and </a:t>
            </a:r>
            <a:r>
              <a:rPr lang="en-GB" sz="1800" baseline="30000" dirty="0"/>
              <a:t>152</a:t>
            </a:r>
            <a:r>
              <a:rPr lang="en-GB" sz="1800" dirty="0"/>
              <a:t>Sm results from iThemba LABS, a different</a:t>
            </a:r>
            <a:r>
              <a:rPr lang="en-GB" sz="1800" i="1" dirty="0"/>
              <a:t> K</a:t>
            </a:r>
            <a:r>
              <a:rPr lang="en-GB" sz="1800" dirty="0"/>
              <a:t>=0/</a:t>
            </a:r>
            <a:r>
              <a:rPr lang="en-GB" sz="1800" i="1" dirty="0"/>
              <a:t>K</a:t>
            </a:r>
            <a:r>
              <a:rPr lang="en-GB" sz="1800" dirty="0"/>
              <a:t>=1 ratio is obtained</a:t>
            </a:r>
          </a:p>
          <a:p>
            <a:endParaRPr lang="en-GB" sz="800" dirty="0"/>
          </a:p>
          <a:p>
            <a:r>
              <a:rPr lang="en-GB" sz="1800" dirty="0"/>
              <a:t>A clear decrease in the </a:t>
            </a:r>
            <a:r>
              <a:rPr lang="en-GB" sz="1800" i="1" dirty="0"/>
              <a:t>K</a:t>
            </a:r>
            <a:r>
              <a:rPr lang="en-GB" sz="1800" dirty="0"/>
              <a:t>=0 region and a slight increase in the </a:t>
            </a:r>
            <a:r>
              <a:rPr lang="en-GB" sz="1800" i="1" dirty="0"/>
              <a:t>K</a:t>
            </a:r>
            <a:r>
              <a:rPr lang="en-GB" sz="1800" dirty="0"/>
              <a:t>=1 region</a:t>
            </a:r>
          </a:p>
        </p:txBody>
      </p:sp>
      <p:sp>
        <p:nvSpPr>
          <p:cNvPr id="8" name="Rectangle 7">
            <a:extLst>
              <a:ext uri="{FF2B5EF4-FFF2-40B4-BE49-F238E27FC236}">
                <a16:creationId xmlns:a16="http://schemas.microsoft.com/office/drawing/2014/main" id="{19BFA921-880C-4F5C-8A78-B7A83C48912E}"/>
              </a:ext>
            </a:extLst>
          </p:cNvPr>
          <p:cNvSpPr/>
          <p:nvPr/>
        </p:nvSpPr>
        <p:spPr>
          <a:xfrm>
            <a:off x="2135560" y="5410903"/>
            <a:ext cx="2614755" cy="292388"/>
          </a:xfrm>
          <a:prstGeom prst="rect">
            <a:avLst/>
          </a:prstGeom>
        </p:spPr>
        <p:txBody>
          <a:bodyPr wrap="square">
            <a:spAutoFit/>
          </a:bodyPr>
          <a:lstStyle/>
          <a:p>
            <a:r>
              <a:rPr lang="nb-NO" sz="1300" dirty="0">
                <a:solidFill>
                  <a:srgbClr val="232323"/>
                </a:solidFill>
              </a:rPr>
              <a:t>A. Krugmann et al., to be published</a:t>
            </a:r>
            <a:endParaRPr lang="en-ZA" sz="1300" dirty="0">
              <a:solidFill>
                <a:srgbClr val="232323"/>
              </a:solidFill>
            </a:endParaRPr>
          </a:p>
        </p:txBody>
      </p:sp>
      <p:sp>
        <p:nvSpPr>
          <p:cNvPr id="9" name="Content Placeholder 2">
            <a:extLst>
              <a:ext uri="{FF2B5EF4-FFF2-40B4-BE49-F238E27FC236}">
                <a16:creationId xmlns:a16="http://schemas.microsoft.com/office/drawing/2014/main" id="{E10B5583-B399-4069-92AD-E7EE8CA59908}"/>
              </a:ext>
            </a:extLst>
          </p:cNvPr>
          <p:cNvSpPr txBox="1">
            <a:spLocks/>
          </p:cNvSpPr>
          <p:nvPr/>
        </p:nvSpPr>
        <p:spPr>
          <a:xfrm>
            <a:off x="1630946" y="1908913"/>
            <a:ext cx="1516341" cy="1053402"/>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800" dirty="0">
                <a:solidFill>
                  <a:srgbClr val="FF0000"/>
                </a:solidFill>
              </a:rPr>
              <a:t>RCNP data</a:t>
            </a:r>
          </a:p>
          <a:p>
            <a:pPr marL="0" indent="0">
              <a:buNone/>
            </a:pPr>
            <a:r>
              <a:rPr lang="en-GB" sz="1800" dirty="0">
                <a:solidFill>
                  <a:srgbClr val="00B050"/>
                </a:solidFill>
              </a:rPr>
              <a:t>Carlos et al.</a:t>
            </a:r>
          </a:p>
          <a:p>
            <a:pPr marL="0" indent="0">
              <a:buNone/>
            </a:pPr>
            <a:r>
              <a:rPr lang="en-GB" sz="1800" dirty="0" err="1">
                <a:solidFill>
                  <a:schemeClr val="tx2">
                    <a:lumMod val="60000"/>
                    <a:lumOff val="40000"/>
                  </a:schemeClr>
                </a:solidFill>
              </a:rPr>
              <a:t>Filipescu</a:t>
            </a:r>
            <a:r>
              <a:rPr lang="en-GB" sz="1800" dirty="0">
                <a:solidFill>
                  <a:schemeClr val="tx2">
                    <a:lumMod val="60000"/>
                    <a:lumOff val="40000"/>
                  </a:schemeClr>
                </a:solidFill>
              </a:rPr>
              <a:t> et al.</a:t>
            </a:r>
          </a:p>
        </p:txBody>
      </p:sp>
    </p:spTree>
    <p:extLst>
      <p:ext uri="{BB962C8B-B14F-4D97-AF65-F5344CB8AC3E}">
        <p14:creationId xmlns:p14="http://schemas.microsoft.com/office/powerpoint/2010/main" val="2428675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21</a:t>
            </a:r>
          </a:p>
        </p:txBody>
      </p:sp>
      <p:sp>
        <p:nvSpPr>
          <p:cNvPr id="4" name="Title 1">
            <a:extLst>
              <a:ext uri="{FF2B5EF4-FFF2-40B4-BE49-F238E27FC236}">
                <a16:creationId xmlns:a16="http://schemas.microsoft.com/office/drawing/2014/main" id="{2CF5AE0E-F18D-4F3B-B673-126C2A5E2E7E}"/>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Observed Discrepancies in Photo-Absorption Data</a:t>
            </a:r>
            <a:endParaRPr lang="en-ZA" sz="3300" dirty="0"/>
          </a:p>
        </p:txBody>
      </p:sp>
      <p:sp>
        <p:nvSpPr>
          <p:cNvPr id="5" name="Content Placeholder 2">
            <a:extLst>
              <a:ext uri="{FF2B5EF4-FFF2-40B4-BE49-F238E27FC236}">
                <a16:creationId xmlns:a16="http://schemas.microsoft.com/office/drawing/2014/main" id="{0DE7B1D3-1D4C-4BB7-866A-9DA0078105D2}"/>
              </a:ext>
            </a:extLst>
          </p:cNvPr>
          <p:cNvSpPr>
            <a:spLocks noGrp="1"/>
          </p:cNvSpPr>
          <p:nvPr>
            <p:ph sz="half" idx="1"/>
          </p:nvPr>
        </p:nvSpPr>
        <p:spPr>
          <a:xfrm>
            <a:off x="609600" y="1052736"/>
            <a:ext cx="11247040" cy="4248472"/>
          </a:xfrm>
        </p:spPr>
        <p:txBody>
          <a:bodyPr>
            <a:noAutofit/>
          </a:bodyPr>
          <a:lstStyle/>
          <a:p>
            <a:pPr algn="just">
              <a:buFont typeface="Wingdings" panose="05000000000000000000" pitchFamily="2" charset="2"/>
              <a:buChar char="q"/>
            </a:pPr>
            <a:r>
              <a:rPr lang="en-GB" sz="1800" dirty="0"/>
              <a:t>(p,p’) vs (</a:t>
            </a:r>
            <a:r>
              <a:rPr lang="el-GR" sz="1800" dirty="0"/>
              <a:t>γ</a:t>
            </a:r>
            <a:r>
              <a:rPr lang="en-ZA" sz="1800" dirty="0"/>
              <a:t>,</a:t>
            </a:r>
            <a:r>
              <a:rPr lang="en-ZA" sz="1800" dirty="0" err="1"/>
              <a:t>xn</a:t>
            </a:r>
            <a:r>
              <a:rPr lang="en-ZA" sz="1800" dirty="0"/>
              <a:t>) from </a:t>
            </a:r>
            <a:r>
              <a:rPr lang="en-ZA" sz="1800" dirty="0" err="1"/>
              <a:t>Saclay</a:t>
            </a:r>
            <a:r>
              <a:rPr lang="en-ZA" sz="1800" dirty="0"/>
              <a:t> </a:t>
            </a:r>
            <a:endParaRPr lang="en-GB" sz="1800" dirty="0"/>
          </a:p>
          <a:p>
            <a:pPr algn="just">
              <a:buFont typeface="Wingdings" panose="05000000000000000000" pitchFamily="2" charset="2"/>
              <a:buChar char="q"/>
            </a:pPr>
            <a:endParaRPr lang="en-GB" sz="800" dirty="0"/>
          </a:p>
          <a:p>
            <a:pPr algn="just">
              <a:buFont typeface="Wingdings" panose="05000000000000000000" pitchFamily="2" charset="2"/>
              <a:buChar char="q"/>
            </a:pPr>
            <a:r>
              <a:rPr lang="en-ZA" sz="1800" dirty="0" err="1"/>
              <a:t>Saclay</a:t>
            </a:r>
            <a:r>
              <a:rPr lang="en-ZA" sz="1800" dirty="0"/>
              <a:t> (</a:t>
            </a:r>
            <a:r>
              <a:rPr lang="el-GR" sz="1800" dirty="0"/>
              <a:t>γ</a:t>
            </a:r>
            <a:r>
              <a:rPr lang="en-ZA" sz="1800" dirty="0"/>
              <a:t>,</a:t>
            </a:r>
            <a:r>
              <a:rPr lang="en-ZA" sz="1800" dirty="0" err="1"/>
              <a:t>xn</a:t>
            </a:r>
            <a:r>
              <a:rPr lang="en-ZA" sz="1800" dirty="0"/>
              <a:t>) vs Livermore (</a:t>
            </a:r>
            <a:r>
              <a:rPr lang="el-GR" sz="1800" dirty="0"/>
              <a:t>γ</a:t>
            </a:r>
            <a:r>
              <a:rPr lang="en-ZA" sz="1800" dirty="0"/>
              <a:t>,</a:t>
            </a:r>
            <a:r>
              <a:rPr lang="en-ZA" sz="1800" dirty="0" err="1"/>
              <a:t>xn</a:t>
            </a:r>
            <a:r>
              <a:rPr lang="en-ZA" sz="1800" dirty="0"/>
              <a:t>)  </a:t>
            </a:r>
          </a:p>
          <a:p>
            <a:pPr marL="0" indent="0" algn="just">
              <a:buNone/>
            </a:pPr>
            <a:endParaRPr lang="en-ZA" sz="800" dirty="0"/>
          </a:p>
        </p:txBody>
      </p:sp>
      <p:pic>
        <p:nvPicPr>
          <p:cNvPr id="6" name="Picture 4" descr="https://lh4.googleusercontent.com/7EQKZ6j4A0S8wpgLiAikHbQ4GMRH1tPOu84SnS7kuyQC1cj8Z5Yny6aQRFzJ_X8dfUXBiMPn6bVSz6VMzvlIKXDUUrOS_sMxcIXw7wceGEgV1ftWnjtSjhvdNdJVceAiYvrKdeERYFkXuzu-e_GZkctm">
            <a:extLst>
              <a:ext uri="{FF2B5EF4-FFF2-40B4-BE49-F238E27FC236}">
                <a16:creationId xmlns:a16="http://schemas.microsoft.com/office/drawing/2014/main" id="{93F59696-7DD4-49FA-84D3-0420445878F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3712" y="1052736"/>
            <a:ext cx="374238" cy="332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75458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22</a:t>
            </a:r>
          </a:p>
        </p:txBody>
      </p:sp>
      <p:sp>
        <p:nvSpPr>
          <p:cNvPr id="4" name="Title 1">
            <a:extLst>
              <a:ext uri="{FF2B5EF4-FFF2-40B4-BE49-F238E27FC236}">
                <a16:creationId xmlns:a16="http://schemas.microsoft.com/office/drawing/2014/main" id="{50005763-396C-4079-AE52-7A875ACEF36F}"/>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Observed Discrepancies in Photo-Absorption Data – (</a:t>
            </a:r>
            <a:r>
              <a:rPr lang="en-ZA" sz="3300" dirty="0" err="1">
                <a:solidFill>
                  <a:srgbClr val="0070C0"/>
                </a:solidFill>
                <a:latin typeface="Symbol" panose="05050102010706020507" pitchFamily="18" charset="2"/>
              </a:rPr>
              <a:t>g</a:t>
            </a:r>
            <a:r>
              <a:rPr lang="en-ZA" sz="3300" dirty="0" err="1">
                <a:solidFill>
                  <a:srgbClr val="0070C0"/>
                </a:solidFill>
              </a:rPr>
              <a:t>,xn</a:t>
            </a:r>
            <a:r>
              <a:rPr lang="en-ZA" sz="3300" dirty="0">
                <a:solidFill>
                  <a:srgbClr val="0070C0"/>
                </a:solidFill>
              </a:rPr>
              <a:t>) vs (</a:t>
            </a:r>
            <a:r>
              <a:rPr lang="en-ZA" sz="3300" dirty="0" err="1">
                <a:solidFill>
                  <a:srgbClr val="0070C0"/>
                </a:solidFill>
                <a:latin typeface="Symbol" panose="05050102010706020507" pitchFamily="18" charset="2"/>
              </a:rPr>
              <a:t>g</a:t>
            </a:r>
            <a:r>
              <a:rPr lang="en-ZA" sz="3300" dirty="0" err="1">
                <a:solidFill>
                  <a:srgbClr val="0070C0"/>
                </a:solidFill>
              </a:rPr>
              <a:t>,xn</a:t>
            </a:r>
            <a:r>
              <a:rPr lang="en-ZA" sz="3300" dirty="0">
                <a:solidFill>
                  <a:srgbClr val="0070C0"/>
                </a:solidFill>
              </a:rPr>
              <a:t>)</a:t>
            </a:r>
            <a:endParaRPr lang="en-ZA" sz="3300" dirty="0"/>
          </a:p>
        </p:txBody>
      </p:sp>
      <p:sp>
        <p:nvSpPr>
          <p:cNvPr id="5" name="Content Placeholder 2">
            <a:extLst>
              <a:ext uri="{FF2B5EF4-FFF2-40B4-BE49-F238E27FC236}">
                <a16:creationId xmlns:a16="http://schemas.microsoft.com/office/drawing/2014/main" id="{927720C5-3369-4F1F-9DA6-E3BF5AFEFE5F}"/>
              </a:ext>
            </a:extLst>
          </p:cNvPr>
          <p:cNvSpPr>
            <a:spLocks noGrp="1"/>
          </p:cNvSpPr>
          <p:nvPr>
            <p:ph sz="half" idx="1"/>
          </p:nvPr>
        </p:nvSpPr>
        <p:spPr>
          <a:xfrm>
            <a:off x="609600" y="1052736"/>
            <a:ext cx="6998568" cy="4680520"/>
          </a:xfrm>
        </p:spPr>
        <p:txBody>
          <a:bodyPr>
            <a:noAutofit/>
          </a:bodyPr>
          <a:lstStyle/>
          <a:p>
            <a:pPr algn="just">
              <a:buFont typeface="Wingdings" panose="05000000000000000000" pitchFamily="2" charset="2"/>
              <a:buChar char="q"/>
            </a:pPr>
            <a:r>
              <a:rPr lang="en-GB" sz="1800" dirty="0"/>
              <a:t>(p,p’) vs (</a:t>
            </a:r>
            <a:r>
              <a:rPr lang="el-GR" sz="1800" dirty="0"/>
              <a:t>γ</a:t>
            </a:r>
            <a:r>
              <a:rPr lang="en-ZA" sz="1800" dirty="0"/>
              <a:t>,</a:t>
            </a:r>
            <a:r>
              <a:rPr lang="en-ZA" sz="1800" dirty="0" err="1"/>
              <a:t>xn</a:t>
            </a:r>
            <a:r>
              <a:rPr lang="en-ZA" sz="1800" dirty="0"/>
              <a:t>) from </a:t>
            </a:r>
            <a:r>
              <a:rPr lang="en-ZA" sz="1800" dirty="0" err="1"/>
              <a:t>Saclay</a:t>
            </a:r>
            <a:r>
              <a:rPr lang="en-ZA" sz="1800" dirty="0"/>
              <a:t> </a:t>
            </a:r>
            <a:endParaRPr lang="en-GB" sz="1800" dirty="0"/>
          </a:p>
          <a:p>
            <a:pPr algn="just">
              <a:buFont typeface="Wingdings" panose="05000000000000000000" pitchFamily="2" charset="2"/>
              <a:buChar char="q"/>
            </a:pPr>
            <a:endParaRPr lang="en-GB" sz="800" dirty="0"/>
          </a:p>
          <a:p>
            <a:pPr algn="just">
              <a:buFont typeface="Wingdings" panose="05000000000000000000" pitchFamily="2" charset="2"/>
              <a:buChar char="q"/>
            </a:pPr>
            <a:r>
              <a:rPr lang="en-ZA" sz="1800" b="1" dirty="0" err="1"/>
              <a:t>Saclay</a:t>
            </a:r>
            <a:r>
              <a:rPr lang="en-ZA" sz="1800" dirty="0"/>
              <a:t> (</a:t>
            </a:r>
            <a:r>
              <a:rPr lang="el-GR" sz="1800" dirty="0"/>
              <a:t>γ</a:t>
            </a:r>
            <a:r>
              <a:rPr lang="en-ZA" sz="1800" dirty="0"/>
              <a:t>,</a:t>
            </a:r>
            <a:r>
              <a:rPr lang="en-ZA" sz="1800" dirty="0" err="1"/>
              <a:t>xn</a:t>
            </a:r>
            <a:r>
              <a:rPr lang="en-ZA" sz="1800" dirty="0"/>
              <a:t>) vs </a:t>
            </a:r>
            <a:r>
              <a:rPr lang="en-ZA" sz="1800" b="1" dirty="0">
                <a:solidFill>
                  <a:srgbClr val="0830DA"/>
                </a:solidFill>
              </a:rPr>
              <a:t>Livermore</a:t>
            </a:r>
            <a:r>
              <a:rPr lang="en-ZA" sz="1800" dirty="0"/>
              <a:t> (</a:t>
            </a:r>
            <a:r>
              <a:rPr lang="el-GR" sz="1800" dirty="0"/>
              <a:t>γ</a:t>
            </a:r>
            <a:r>
              <a:rPr lang="en-ZA" sz="1800" dirty="0"/>
              <a:t>,</a:t>
            </a:r>
            <a:r>
              <a:rPr lang="en-ZA" sz="1800" dirty="0" err="1"/>
              <a:t>xn</a:t>
            </a:r>
            <a:r>
              <a:rPr lang="en-ZA" sz="1800" dirty="0"/>
              <a:t>)  </a:t>
            </a:r>
          </a:p>
          <a:p>
            <a:pPr algn="just"/>
            <a:endParaRPr lang="en-ZA" sz="800" dirty="0"/>
          </a:p>
          <a:p>
            <a:pPr lvl="1" algn="just"/>
            <a:r>
              <a:rPr lang="en-ZA" sz="1800" dirty="0"/>
              <a:t>In many cases for the same nuclei</a:t>
            </a:r>
          </a:p>
          <a:p>
            <a:pPr lvl="1" algn="just"/>
            <a:endParaRPr lang="en-ZA" sz="800" dirty="0"/>
          </a:p>
          <a:p>
            <a:pPr lvl="2" algn="just"/>
            <a:r>
              <a:rPr lang="en-ZA" sz="1800" dirty="0"/>
              <a:t>(</a:t>
            </a:r>
            <a:r>
              <a:rPr lang="el-GR" sz="1800" dirty="0"/>
              <a:t>γ</a:t>
            </a:r>
            <a:r>
              <a:rPr lang="en-ZA" sz="1800" dirty="0"/>
              <a:t>,1n) cross sections from </a:t>
            </a:r>
            <a:r>
              <a:rPr lang="en-ZA" sz="1800" b="1" dirty="0" err="1"/>
              <a:t>Saclay</a:t>
            </a:r>
            <a:r>
              <a:rPr lang="en-ZA" sz="1800" dirty="0"/>
              <a:t> are noticeably higher</a:t>
            </a:r>
            <a:endParaRPr lang="en-ZA" sz="1800" b="1" dirty="0"/>
          </a:p>
          <a:p>
            <a:pPr lvl="2" algn="just"/>
            <a:endParaRPr lang="en-ZA" sz="800" dirty="0"/>
          </a:p>
          <a:p>
            <a:pPr lvl="2" algn="just"/>
            <a:r>
              <a:rPr lang="en-ZA" sz="1800" dirty="0"/>
              <a:t>(</a:t>
            </a:r>
            <a:r>
              <a:rPr lang="el-GR" sz="1800" dirty="0"/>
              <a:t>γ</a:t>
            </a:r>
            <a:r>
              <a:rPr lang="en-ZA" sz="1800" dirty="0"/>
              <a:t>,2n) cross sections from </a:t>
            </a:r>
            <a:r>
              <a:rPr lang="en-ZA" sz="1800" b="1" dirty="0">
                <a:solidFill>
                  <a:srgbClr val="0830DA"/>
                </a:solidFill>
              </a:rPr>
              <a:t>Livermore </a:t>
            </a:r>
            <a:r>
              <a:rPr lang="en-ZA" sz="1800" dirty="0"/>
              <a:t>are noticeably higher</a:t>
            </a:r>
          </a:p>
          <a:p>
            <a:pPr lvl="2" algn="just"/>
            <a:endParaRPr lang="en-ZA" sz="800" dirty="0"/>
          </a:p>
          <a:p>
            <a:pPr lvl="1" algn="just"/>
            <a:r>
              <a:rPr lang="en-GB" sz="1800" dirty="0"/>
              <a:t>Recent reanalyses of photo-neutron data suggest systematic effects exist because of data processing to account for the neutron multiplicity of the events</a:t>
            </a:r>
          </a:p>
          <a:p>
            <a:pPr lvl="1" algn="just"/>
            <a:endParaRPr lang="en-GB" sz="800" dirty="0"/>
          </a:p>
          <a:p>
            <a:pPr lvl="2" algn="just"/>
            <a:r>
              <a:rPr lang="en-GB" sz="1800" dirty="0"/>
              <a:t>A shift of events from the (</a:t>
            </a:r>
            <a:r>
              <a:rPr lang="el-GR" sz="1800" dirty="0"/>
              <a:t>γ</a:t>
            </a:r>
            <a:r>
              <a:rPr lang="en-GB" sz="1800" dirty="0"/>
              <a:t>,2n) channel to the (</a:t>
            </a:r>
            <a:r>
              <a:rPr lang="el-GR" sz="1800" dirty="0"/>
              <a:t>γ</a:t>
            </a:r>
            <a:r>
              <a:rPr lang="en-GB" sz="1800" dirty="0"/>
              <a:t>,1n) channel owing to the neutron background in the detectors and the neutron energy distribution when there are competing (</a:t>
            </a:r>
            <a:r>
              <a:rPr lang="el-GR" sz="1800" dirty="0"/>
              <a:t>γ</a:t>
            </a:r>
            <a:r>
              <a:rPr lang="en-GB" sz="1800" dirty="0"/>
              <a:t>,1n), (</a:t>
            </a:r>
            <a:r>
              <a:rPr lang="el-GR" sz="1800" dirty="0"/>
              <a:t>γ</a:t>
            </a:r>
            <a:r>
              <a:rPr lang="en-GB" sz="1800" dirty="0"/>
              <a:t>,2n) and (</a:t>
            </a:r>
            <a:r>
              <a:rPr lang="el-GR" sz="1800" dirty="0"/>
              <a:t>γ</a:t>
            </a:r>
            <a:r>
              <a:rPr lang="en-GB" sz="1800" dirty="0"/>
              <a:t>,np) reactions</a:t>
            </a:r>
          </a:p>
          <a:p>
            <a:pPr marL="0" indent="0" algn="just">
              <a:buNone/>
            </a:pPr>
            <a:endParaRPr lang="en-ZA" sz="800" dirty="0"/>
          </a:p>
        </p:txBody>
      </p:sp>
      <p:pic>
        <p:nvPicPr>
          <p:cNvPr id="6" name="Picture 2" descr="https://lh6.googleusercontent.com/7unU-5uuldff9R0C_o_6hMYGyfrlwEnUT40yBuYxaAef4MnL63XqzlMgCGM4nQq2Hq_37D5hSNP3suYr4tb_E74fqGA-_0xuFdutbMT28SK_f-MvwKWs7daRYjhnxNtaNRFHG54dtRcutFDrDSB9Z_t3">
            <a:extLst>
              <a:ext uri="{FF2B5EF4-FFF2-40B4-BE49-F238E27FC236}">
                <a16:creationId xmlns:a16="http://schemas.microsoft.com/office/drawing/2014/main" id="{B224817E-C61B-43F5-8575-8CDFC26F82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38" b="1406"/>
          <a:stretch/>
        </p:blipFill>
        <p:spPr bwMode="auto">
          <a:xfrm>
            <a:off x="7608168" y="836712"/>
            <a:ext cx="3705919" cy="496855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s://lh4.googleusercontent.com/7EQKZ6j4A0S8wpgLiAikHbQ4GMRH1tPOu84SnS7kuyQC1cj8Z5Yny6aQRFzJ_X8dfUXBiMPn6bVSz6VMzvlIKXDUUrOS_sMxcIXw7wceGEgV1ftWnjtSjhvdNdJVceAiYvrKdeERYFkXuzu-e_GZkctm">
            <a:extLst>
              <a:ext uri="{FF2B5EF4-FFF2-40B4-BE49-F238E27FC236}">
                <a16:creationId xmlns:a16="http://schemas.microsoft.com/office/drawing/2014/main" id="{DD83BA1D-6BC6-4848-98A7-44714FA97E2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3712" y="1052736"/>
            <a:ext cx="374238" cy="33265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24EBE8B9-0E7B-45D1-B045-DEB300CDD15E}"/>
              </a:ext>
            </a:extLst>
          </p:cNvPr>
          <p:cNvSpPr/>
          <p:nvPr/>
        </p:nvSpPr>
        <p:spPr>
          <a:xfrm>
            <a:off x="9840416" y="928429"/>
            <a:ext cx="1175792" cy="646331"/>
          </a:xfrm>
          <a:prstGeom prst="rect">
            <a:avLst/>
          </a:prstGeom>
        </p:spPr>
        <p:txBody>
          <a:bodyPr wrap="square">
            <a:spAutoFit/>
          </a:bodyPr>
          <a:lstStyle/>
          <a:p>
            <a:r>
              <a:rPr lang="en-ZA" dirty="0" err="1">
                <a:solidFill>
                  <a:srgbClr val="000000"/>
                </a:solidFill>
              </a:rPr>
              <a:t>Saclay</a:t>
            </a:r>
            <a:endParaRPr lang="en-ZA" dirty="0"/>
          </a:p>
          <a:p>
            <a:r>
              <a:rPr lang="en-ZA" dirty="0">
                <a:solidFill>
                  <a:srgbClr val="0000FF"/>
                </a:solidFill>
              </a:rPr>
              <a:t>Livermore</a:t>
            </a:r>
            <a:endParaRPr lang="en-ZA" dirty="0"/>
          </a:p>
        </p:txBody>
      </p:sp>
      <p:sp>
        <p:nvSpPr>
          <p:cNvPr id="9" name="Rectangle 8">
            <a:extLst>
              <a:ext uri="{FF2B5EF4-FFF2-40B4-BE49-F238E27FC236}">
                <a16:creationId xmlns:a16="http://schemas.microsoft.com/office/drawing/2014/main" id="{D97C9846-6C70-43E9-8DCF-0007B13E0BD4}"/>
              </a:ext>
            </a:extLst>
          </p:cNvPr>
          <p:cNvSpPr/>
          <p:nvPr/>
        </p:nvSpPr>
        <p:spPr>
          <a:xfrm>
            <a:off x="8029251" y="949236"/>
            <a:ext cx="864096" cy="369332"/>
          </a:xfrm>
          <a:prstGeom prst="rect">
            <a:avLst/>
          </a:prstGeom>
        </p:spPr>
        <p:txBody>
          <a:bodyPr wrap="square">
            <a:spAutoFit/>
          </a:bodyPr>
          <a:lstStyle/>
          <a:p>
            <a:r>
              <a:rPr lang="el-GR" dirty="0">
                <a:solidFill>
                  <a:srgbClr val="000000"/>
                </a:solidFill>
              </a:rPr>
              <a:t>σ</a:t>
            </a:r>
            <a:r>
              <a:rPr lang="en-GB" dirty="0">
                <a:solidFill>
                  <a:srgbClr val="000000"/>
                </a:solidFill>
              </a:rPr>
              <a:t>(</a:t>
            </a:r>
            <a:r>
              <a:rPr lang="en-GB" dirty="0" err="1">
                <a:solidFill>
                  <a:srgbClr val="000000"/>
                </a:solidFill>
                <a:latin typeface="Symbol" panose="05050102010706020507" pitchFamily="18" charset="2"/>
              </a:rPr>
              <a:t>g</a:t>
            </a:r>
            <a:r>
              <a:rPr lang="en-GB" dirty="0" err="1">
                <a:solidFill>
                  <a:srgbClr val="000000"/>
                </a:solidFill>
              </a:rPr>
              <a:t>,Sn</a:t>
            </a:r>
            <a:r>
              <a:rPr lang="en-GB" dirty="0">
                <a:solidFill>
                  <a:srgbClr val="000000"/>
                </a:solidFill>
              </a:rPr>
              <a:t>)</a:t>
            </a:r>
            <a:endParaRPr lang="en-ZA" dirty="0"/>
          </a:p>
        </p:txBody>
      </p:sp>
      <p:sp>
        <p:nvSpPr>
          <p:cNvPr id="10" name="Rectangle 9">
            <a:extLst>
              <a:ext uri="{FF2B5EF4-FFF2-40B4-BE49-F238E27FC236}">
                <a16:creationId xmlns:a16="http://schemas.microsoft.com/office/drawing/2014/main" id="{C822AD76-6693-4326-A8EE-0D056C973077}"/>
              </a:ext>
            </a:extLst>
          </p:cNvPr>
          <p:cNvSpPr/>
          <p:nvPr/>
        </p:nvSpPr>
        <p:spPr>
          <a:xfrm>
            <a:off x="8029251" y="2527573"/>
            <a:ext cx="864096" cy="369332"/>
          </a:xfrm>
          <a:prstGeom prst="rect">
            <a:avLst/>
          </a:prstGeom>
        </p:spPr>
        <p:txBody>
          <a:bodyPr wrap="square">
            <a:spAutoFit/>
          </a:bodyPr>
          <a:lstStyle/>
          <a:p>
            <a:r>
              <a:rPr lang="el-GR" dirty="0">
                <a:solidFill>
                  <a:srgbClr val="000000"/>
                </a:solidFill>
              </a:rPr>
              <a:t>σ</a:t>
            </a:r>
            <a:r>
              <a:rPr lang="en-GB" dirty="0">
                <a:solidFill>
                  <a:srgbClr val="000000"/>
                </a:solidFill>
              </a:rPr>
              <a:t>(</a:t>
            </a:r>
            <a:r>
              <a:rPr lang="en-GB" dirty="0">
                <a:solidFill>
                  <a:srgbClr val="000000"/>
                </a:solidFill>
                <a:latin typeface="Symbol" panose="05050102010706020507" pitchFamily="18" charset="2"/>
              </a:rPr>
              <a:t>g</a:t>
            </a:r>
            <a:r>
              <a:rPr lang="en-GB" dirty="0">
                <a:solidFill>
                  <a:srgbClr val="000000"/>
                </a:solidFill>
              </a:rPr>
              <a:t>,1n)</a:t>
            </a:r>
            <a:endParaRPr lang="en-ZA" dirty="0"/>
          </a:p>
        </p:txBody>
      </p:sp>
      <p:sp>
        <p:nvSpPr>
          <p:cNvPr id="11" name="Rectangle 10">
            <a:extLst>
              <a:ext uri="{FF2B5EF4-FFF2-40B4-BE49-F238E27FC236}">
                <a16:creationId xmlns:a16="http://schemas.microsoft.com/office/drawing/2014/main" id="{0FBCA46C-3830-4BF4-8D54-358723C15329}"/>
              </a:ext>
            </a:extLst>
          </p:cNvPr>
          <p:cNvSpPr/>
          <p:nvPr/>
        </p:nvSpPr>
        <p:spPr>
          <a:xfrm>
            <a:off x="8034931" y="4139788"/>
            <a:ext cx="864096" cy="369332"/>
          </a:xfrm>
          <a:prstGeom prst="rect">
            <a:avLst/>
          </a:prstGeom>
        </p:spPr>
        <p:txBody>
          <a:bodyPr wrap="square">
            <a:spAutoFit/>
          </a:bodyPr>
          <a:lstStyle/>
          <a:p>
            <a:r>
              <a:rPr lang="el-GR" dirty="0">
                <a:solidFill>
                  <a:srgbClr val="000000"/>
                </a:solidFill>
              </a:rPr>
              <a:t>σ</a:t>
            </a:r>
            <a:r>
              <a:rPr lang="en-GB" dirty="0">
                <a:solidFill>
                  <a:srgbClr val="000000"/>
                </a:solidFill>
              </a:rPr>
              <a:t>(</a:t>
            </a:r>
            <a:r>
              <a:rPr lang="en-GB" dirty="0">
                <a:solidFill>
                  <a:srgbClr val="000000"/>
                </a:solidFill>
                <a:latin typeface="Symbol" panose="05050102010706020507" pitchFamily="18" charset="2"/>
              </a:rPr>
              <a:t>g</a:t>
            </a:r>
            <a:r>
              <a:rPr lang="en-GB" dirty="0">
                <a:solidFill>
                  <a:srgbClr val="000000"/>
                </a:solidFill>
              </a:rPr>
              <a:t>,2n)</a:t>
            </a:r>
            <a:endParaRPr lang="en-ZA" dirty="0"/>
          </a:p>
        </p:txBody>
      </p:sp>
      <p:sp>
        <p:nvSpPr>
          <p:cNvPr id="12" name="Rectangle 11">
            <a:extLst>
              <a:ext uri="{FF2B5EF4-FFF2-40B4-BE49-F238E27FC236}">
                <a16:creationId xmlns:a16="http://schemas.microsoft.com/office/drawing/2014/main" id="{3FD6B721-6993-49E4-ADAA-583798D819B1}"/>
              </a:ext>
            </a:extLst>
          </p:cNvPr>
          <p:cNvSpPr/>
          <p:nvPr/>
        </p:nvSpPr>
        <p:spPr>
          <a:xfrm>
            <a:off x="7608168" y="5861783"/>
            <a:ext cx="4320480" cy="292388"/>
          </a:xfrm>
          <a:prstGeom prst="rect">
            <a:avLst/>
          </a:prstGeom>
        </p:spPr>
        <p:txBody>
          <a:bodyPr wrap="square">
            <a:spAutoFit/>
          </a:bodyPr>
          <a:lstStyle/>
          <a:p>
            <a:r>
              <a:rPr lang="nb-NO" sz="1300" dirty="0">
                <a:solidFill>
                  <a:srgbClr val="232323"/>
                </a:solidFill>
              </a:rPr>
              <a:t>V. Varlamov et al., European Physical Journal A </a:t>
            </a:r>
            <a:r>
              <a:rPr lang="nb-NO" sz="1300" b="1" dirty="0">
                <a:solidFill>
                  <a:srgbClr val="232323"/>
                </a:solidFill>
              </a:rPr>
              <a:t>50</a:t>
            </a:r>
            <a:r>
              <a:rPr lang="nb-NO" sz="1300" dirty="0">
                <a:solidFill>
                  <a:srgbClr val="232323"/>
                </a:solidFill>
              </a:rPr>
              <a:t> (2014) 114.</a:t>
            </a:r>
            <a:endParaRPr lang="en-ZA" sz="1300" dirty="0">
              <a:solidFill>
                <a:srgbClr val="232323"/>
              </a:solidFill>
            </a:endParaRPr>
          </a:p>
        </p:txBody>
      </p:sp>
    </p:spTree>
    <p:extLst>
      <p:ext uri="{BB962C8B-B14F-4D97-AF65-F5344CB8AC3E}">
        <p14:creationId xmlns:p14="http://schemas.microsoft.com/office/powerpoint/2010/main" val="38619335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23</a:t>
            </a:r>
          </a:p>
        </p:txBody>
      </p:sp>
      <p:sp>
        <p:nvSpPr>
          <p:cNvPr id="4" name="Title 1">
            <a:extLst>
              <a:ext uri="{FF2B5EF4-FFF2-40B4-BE49-F238E27FC236}">
                <a16:creationId xmlns:a16="http://schemas.microsoft.com/office/drawing/2014/main" id="{8F3CC5D4-A6F1-4E7A-8ACB-32742A7D6A94}"/>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4C7AF8F9-92E5-4166-ABAE-687431F6E189}"/>
              </a:ext>
            </a:extLst>
          </p:cNvPr>
          <p:cNvSpPr>
            <a:spLocks noGrp="1"/>
          </p:cNvSpPr>
          <p:nvPr>
            <p:ph sz="half" idx="1"/>
          </p:nvPr>
        </p:nvSpPr>
        <p:spPr>
          <a:xfrm>
            <a:off x="609600" y="1052736"/>
            <a:ext cx="10598968" cy="4680520"/>
          </a:xfrm>
        </p:spPr>
        <p:txBody>
          <a:bodyPr>
            <a:noAutofit/>
          </a:bodyPr>
          <a:lstStyle/>
          <a:p>
            <a:pPr marL="0" indent="0" algn="just">
              <a:buNone/>
            </a:pPr>
            <a:r>
              <a:rPr lang="en-GB" sz="1800" dirty="0"/>
              <a:t>We propose an investigation into the following aspects to better understand the GDR in heavy deformed nuclei:</a:t>
            </a:r>
          </a:p>
          <a:p>
            <a:pPr marL="342900" indent="-342900" algn="just">
              <a:buFont typeface="+mj-lt"/>
              <a:buAutoNum type="arabicPeriod"/>
            </a:pPr>
            <a:endParaRPr lang="en-GB" sz="1800" dirty="0"/>
          </a:p>
          <a:p>
            <a:pPr marL="342900" indent="-342900" algn="just">
              <a:buFont typeface="+mj-lt"/>
              <a:buAutoNum type="arabicPeriod"/>
            </a:pPr>
            <a:r>
              <a:rPr lang="en-GB" sz="1800" dirty="0"/>
              <a:t>Towards an understanding of the observed discrepancies</a:t>
            </a:r>
          </a:p>
          <a:p>
            <a:pPr marL="342900" indent="-342900" algn="just">
              <a:buFont typeface="+mj-lt"/>
              <a:buAutoNum type="arabicPeriod"/>
            </a:pPr>
            <a:endParaRPr lang="en-GB" sz="800" dirty="0"/>
          </a:p>
          <a:p>
            <a:pPr marL="0" indent="0" algn="just">
              <a:buNone/>
            </a:pPr>
            <a:r>
              <a:rPr lang="en-GB" sz="1800" dirty="0"/>
              <a:t>	1.1	Neutron-multiplicity sorting	</a:t>
            </a:r>
          </a:p>
          <a:p>
            <a:pPr marL="0" indent="0" algn="just">
              <a:buNone/>
            </a:pPr>
            <a:r>
              <a:rPr lang="en-GB" sz="1800" dirty="0"/>
              <a:t>	1.2	Contributions of quasi-free scattering and phenomenological background to the GDR cross 		section</a:t>
            </a:r>
          </a:p>
          <a:p>
            <a:pPr marL="0" indent="0" algn="just">
              <a:buNone/>
            </a:pPr>
            <a:endParaRPr lang="en-GB" sz="800" dirty="0"/>
          </a:p>
          <a:p>
            <a:pPr marL="342900" indent="-342900" algn="just">
              <a:buFont typeface="+mj-lt"/>
              <a:buAutoNum type="arabicPeriod" startAt="2"/>
            </a:pPr>
            <a:r>
              <a:rPr lang="en-GB" sz="1800" dirty="0"/>
              <a:t>Constructing a photo-neutron calibration standard</a:t>
            </a:r>
          </a:p>
          <a:p>
            <a:pPr marL="0" indent="0" algn="just">
              <a:buNone/>
            </a:pPr>
            <a:endParaRPr lang="en-GB" sz="1800" dirty="0"/>
          </a:p>
          <a:p>
            <a:pPr marL="342900" indent="-342900" algn="just">
              <a:buFont typeface="+mj-lt"/>
              <a:buAutoNum type="arabicPeriod" startAt="3"/>
            </a:pPr>
            <a:r>
              <a:rPr lang="en-GB" sz="1800" dirty="0"/>
              <a:t>Triaxiality in deformed nuclei</a:t>
            </a:r>
          </a:p>
        </p:txBody>
      </p:sp>
    </p:spTree>
    <p:extLst>
      <p:ext uri="{BB962C8B-B14F-4D97-AF65-F5344CB8AC3E}">
        <p14:creationId xmlns:p14="http://schemas.microsoft.com/office/powerpoint/2010/main" val="1332983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24</a:t>
            </a:r>
          </a:p>
        </p:txBody>
      </p:sp>
      <p:sp>
        <p:nvSpPr>
          <p:cNvPr id="4" name="Title 1">
            <a:extLst>
              <a:ext uri="{FF2B5EF4-FFF2-40B4-BE49-F238E27FC236}">
                <a16:creationId xmlns:a16="http://schemas.microsoft.com/office/drawing/2014/main" id="{8F3CC5D4-A6F1-4E7A-8ACB-32742A7D6A94}"/>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4C7AF8F9-92E5-4166-ABAE-687431F6E189}"/>
              </a:ext>
            </a:extLst>
          </p:cNvPr>
          <p:cNvSpPr>
            <a:spLocks noGrp="1"/>
          </p:cNvSpPr>
          <p:nvPr>
            <p:ph sz="half" idx="1"/>
          </p:nvPr>
        </p:nvSpPr>
        <p:spPr>
          <a:xfrm>
            <a:off x="609600" y="1052736"/>
            <a:ext cx="10598968" cy="4680520"/>
          </a:xfrm>
        </p:spPr>
        <p:txBody>
          <a:bodyPr>
            <a:noAutofit/>
          </a:bodyPr>
          <a:lstStyle/>
          <a:p>
            <a:pPr marL="0" indent="0" algn="just">
              <a:buNone/>
            </a:pPr>
            <a:r>
              <a:rPr lang="en-GB" sz="1800" dirty="0"/>
              <a:t>We propose an investigation into the following aspects to better understand the GDR in heavy deformed nuclei:</a:t>
            </a:r>
          </a:p>
          <a:p>
            <a:pPr marL="342900" indent="-342900" algn="just">
              <a:buFont typeface="+mj-lt"/>
              <a:buAutoNum type="arabicPeriod"/>
            </a:pPr>
            <a:endParaRPr lang="en-GB" sz="1800" dirty="0"/>
          </a:p>
          <a:p>
            <a:pPr marL="342900" indent="-342900" algn="just">
              <a:buFont typeface="+mj-lt"/>
              <a:buAutoNum type="arabicPeriod"/>
            </a:pPr>
            <a:r>
              <a:rPr lang="en-GB" sz="1800" dirty="0"/>
              <a:t>Towards an understanding of the observed discrepancies</a:t>
            </a:r>
          </a:p>
          <a:p>
            <a:pPr marL="342900" indent="-342900" algn="just">
              <a:buFont typeface="+mj-lt"/>
              <a:buAutoNum type="arabicPeriod"/>
            </a:pPr>
            <a:endParaRPr lang="en-GB" sz="800" dirty="0"/>
          </a:p>
          <a:p>
            <a:pPr marL="0" indent="0" algn="just">
              <a:buNone/>
            </a:pPr>
            <a:r>
              <a:rPr lang="en-GB" sz="1800" b="1" dirty="0">
                <a:solidFill>
                  <a:srgbClr val="FF0000"/>
                </a:solidFill>
              </a:rPr>
              <a:t>	1.1	Neutron-multiplicity sorting	</a:t>
            </a:r>
          </a:p>
          <a:p>
            <a:pPr marL="0" indent="0" algn="just">
              <a:buNone/>
            </a:pPr>
            <a:r>
              <a:rPr lang="en-GB" sz="1800" dirty="0"/>
              <a:t>	1.2	Contributions of quasi-free scattering and phenomenological background to the GDR cross 		section</a:t>
            </a:r>
          </a:p>
          <a:p>
            <a:pPr marL="0" indent="0" algn="just">
              <a:buNone/>
            </a:pPr>
            <a:endParaRPr lang="en-GB" sz="800" dirty="0"/>
          </a:p>
          <a:p>
            <a:pPr marL="342900" indent="-342900" algn="just">
              <a:buFont typeface="+mj-lt"/>
              <a:buAutoNum type="arabicPeriod" startAt="2"/>
            </a:pPr>
            <a:r>
              <a:rPr lang="en-GB" sz="1800" dirty="0"/>
              <a:t>Constructing a photo-neutron calibration standard</a:t>
            </a:r>
          </a:p>
          <a:p>
            <a:pPr marL="0" indent="0" algn="just">
              <a:buNone/>
            </a:pPr>
            <a:endParaRPr lang="en-GB" sz="1800" dirty="0"/>
          </a:p>
          <a:p>
            <a:pPr marL="342900" indent="-342900" algn="just">
              <a:buFont typeface="+mj-lt"/>
              <a:buAutoNum type="arabicPeriod" startAt="3"/>
            </a:pPr>
            <a:r>
              <a:rPr lang="en-GB" sz="1800" dirty="0"/>
              <a:t>Triaxiality in deformed nuclei</a:t>
            </a:r>
          </a:p>
        </p:txBody>
      </p:sp>
    </p:spTree>
    <p:extLst>
      <p:ext uri="{BB962C8B-B14F-4D97-AF65-F5344CB8AC3E}">
        <p14:creationId xmlns:p14="http://schemas.microsoft.com/office/powerpoint/2010/main" val="27092302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25</a:t>
            </a:r>
          </a:p>
        </p:txBody>
      </p:sp>
      <p:sp>
        <p:nvSpPr>
          <p:cNvPr id="4" name="Title 1">
            <a:extLst>
              <a:ext uri="{FF2B5EF4-FFF2-40B4-BE49-F238E27FC236}">
                <a16:creationId xmlns:a16="http://schemas.microsoft.com/office/drawing/2014/main" id="{C43A3261-AD65-4C6C-8D4E-F0B5511CDB32}"/>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1D284C77-999E-4904-B050-38D132FA1F46}"/>
              </a:ext>
            </a:extLst>
          </p:cNvPr>
          <p:cNvSpPr>
            <a:spLocks noGrp="1"/>
          </p:cNvSpPr>
          <p:nvPr>
            <p:ph sz="half" idx="1"/>
          </p:nvPr>
        </p:nvSpPr>
        <p:spPr>
          <a:xfrm>
            <a:off x="609600" y="1052736"/>
            <a:ext cx="10598968" cy="4680520"/>
          </a:xfrm>
        </p:spPr>
        <p:txBody>
          <a:bodyPr>
            <a:noAutofit/>
          </a:bodyPr>
          <a:lstStyle/>
          <a:p>
            <a:pPr marL="0" indent="0" algn="just">
              <a:buNone/>
            </a:pPr>
            <a:r>
              <a:rPr lang="en-GB" sz="2000" dirty="0">
                <a:solidFill>
                  <a:schemeClr val="accent1"/>
                </a:solidFill>
              </a:rPr>
              <a:t>1.1	Neutron-multiplicity sorting</a:t>
            </a:r>
          </a:p>
          <a:p>
            <a:pPr marL="0" indent="0" algn="just">
              <a:buNone/>
            </a:pPr>
            <a:endParaRPr lang="en-GB" sz="1800" dirty="0"/>
          </a:p>
          <a:p>
            <a:pPr algn="just"/>
            <a:r>
              <a:rPr lang="en-GB" sz="1800" dirty="0"/>
              <a:t>Need a reference case that will allow for a comparison between the virtual-photon data and real-photon measurements obtained at </a:t>
            </a:r>
            <a:r>
              <a:rPr lang="en-GB" sz="1800" dirty="0" err="1"/>
              <a:t>Saclay</a:t>
            </a:r>
            <a:r>
              <a:rPr lang="en-GB" sz="1800" dirty="0"/>
              <a:t> and Livermore that</a:t>
            </a:r>
            <a:r>
              <a:rPr lang="en-GB" sz="1800" b="1" dirty="0"/>
              <a:t> excludes </a:t>
            </a:r>
            <a:r>
              <a:rPr lang="en-GB" sz="1800" dirty="0"/>
              <a:t>possible effects from differing neutron multiplicities</a:t>
            </a:r>
          </a:p>
          <a:p>
            <a:pPr algn="just"/>
            <a:endParaRPr lang="en-GB" sz="800" b="1" dirty="0"/>
          </a:p>
          <a:p>
            <a:pPr algn="just"/>
            <a:r>
              <a:rPr lang="en-GB" sz="1800" dirty="0"/>
              <a:t>Also need a measurement of a reference case that </a:t>
            </a:r>
            <a:r>
              <a:rPr lang="en-GB" sz="1800" b="1" dirty="0"/>
              <a:t>explicitly includes </a:t>
            </a:r>
            <a:r>
              <a:rPr lang="en-GB" sz="1800" dirty="0"/>
              <a:t>reactions with different neutron multiplicities</a:t>
            </a:r>
          </a:p>
          <a:p>
            <a:pPr algn="just"/>
            <a:endParaRPr lang="en-GB" sz="800" b="1" dirty="0"/>
          </a:p>
          <a:p>
            <a:pPr algn="just"/>
            <a:r>
              <a:rPr lang="en-GB" sz="1800" dirty="0"/>
              <a:t>Propose a study of </a:t>
            </a:r>
            <a:r>
              <a:rPr lang="en-GB" sz="1800" b="1" baseline="30000" dirty="0"/>
              <a:t>90</a:t>
            </a:r>
            <a:r>
              <a:rPr lang="en-GB" sz="1800" b="1" dirty="0"/>
              <a:t>Zr and </a:t>
            </a:r>
            <a:r>
              <a:rPr lang="en-GB" sz="1800" b="1" baseline="30000" dirty="0"/>
              <a:t>159</a:t>
            </a:r>
            <a:r>
              <a:rPr lang="en-GB" sz="1800" b="1" dirty="0"/>
              <a:t>Tb </a:t>
            </a:r>
            <a:r>
              <a:rPr lang="en-GB" sz="1800" dirty="0"/>
              <a:t>using the inelastic scattering of 392 MeV protons at very forward scattering angles in conjunction with the Grand Raiden spectrometer at RCNP</a:t>
            </a:r>
            <a:endParaRPr lang="en-GB" sz="1800" b="1" dirty="0"/>
          </a:p>
          <a:p>
            <a:pPr algn="just"/>
            <a:endParaRPr lang="en-GB" sz="1800" b="1" dirty="0"/>
          </a:p>
        </p:txBody>
      </p:sp>
    </p:spTree>
    <p:extLst>
      <p:ext uri="{BB962C8B-B14F-4D97-AF65-F5344CB8AC3E}">
        <p14:creationId xmlns:p14="http://schemas.microsoft.com/office/powerpoint/2010/main" val="26021935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26</a:t>
            </a:r>
          </a:p>
        </p:txBody>
      </p:sp>
      <p:sp>
        <p:nvSpPr>
          <p:cNvPr id="4" name="Title 1">
            <a:extLst>
              <a:ext uri="{FF2B5EF4-FFF2-40B4-BE49-F238E27FC236}">
                <a16:creationId xmlns:a16="http://schemas.microsoft.com/office/drawing/2014/main" id="{0260F9D9-78C1-45A7-9A2F-78690752F8B6}"/>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261B507E-093F-4D5E-8CD7-4C7BB13B3A19}"/>
              </a:ext>
            </a:extLst>
          </p:cNvPr>
          <p:cNvSpPr>
            <a:spLocks noGrp="1"/>
          </p:cNvSpPr>
          <p:nvPr>
            <p:ph sz="half" idx="1"/>
          </p:nvPr>
        </p:nvSpPr>
        <p:spPr>
          <a:xfrm>
            <a:off x="609600" y="1052736"/>
            <a:ext cx="5846440" cy="4680520"/>
          </a:xfrm>
        </p:spPr>
        <p:txBody>
          <a:bodyPr>
            <a:noAutofit/>
          </a:bodyPr>
          <a:lstStyle/>
          <a:p>
            <a:pPr marL="0" indent="0" algn="just">
              <a:buNone/>
            </a:pPr>
            <a:r>
              <a:rPr lang="en-GB" sz="2000" dirty="0">
                <a:solidFill>
                  <a:schemeClr val="accent1"/>
                </a:solidFill>
              </a:rPr>
              <a:t>1.1	Neutron-multiplicity sorting – Why </a:t>
            </a:r>
            <a:r>
              <a:rPr lang="en-GB" sz="2000" baseline="30000" dirty="0">
                <a:solidFill>
                  <a:schemeClr val="accent1"/>
                </a:solidFill>
              </a:rPr>
              <a:t>90</a:t>
            </a:r>
            <a:r>
              <a:rPr lang="en-GB" sz="2000" dirty="0">
                <a:solidFill>
                  <a:schemeClr val="accent1"/>
                </a:solidFill>
              </a:rPr>
              <a:t>Zr?</a:t>
            </a:r>
          </a:p>
          <a:p>
            <a:pPr marL="0" indent="0" algn="just">
              <a:buNone/>
            </a:pPr>
            <a:endParaRPr lang="en-GB" sz="1800" dirty="0"/>
          </a:p>
          <a:p>
            <a:r>
              <a:rPr lang="en-GB" sz="1800" dirty="0"/>
              <a:t>Most of the IVGDR falls below the 2n threshold </a:t>
            </a:r>
            <a:r>
              <a:rPr lang="en-GB" sz="1800" dirty="0">
                <a:sym typeface="Wingdings" panose="05000000000000000000" pitchFamily="2" charset="2"/>
              </a:rPr>
              <a:t></a:t>
            </a:r>
            <a:r>
              <a:rPr lang="en-GB" sz="1800" dirty="0"/>
              <a:t> 1n reactions dominate</a:t>
            </a:r>
          </a:p>
          <a:p>
            <a:pPr algn="just"/>
            <a:endParaRPr lang="en-GB" sz="800" b="1" dirty="0"/>
          </a:p>
          <a:p>
            <a:r>
              <a:rPr lang="en-GB" sz="1800" dirty="0"/>
              <a:t>Allows for comparison of shape without confounding neutron-multiplicity effects </a:t>
            </a:r>
            <a:r>
              <a:rPr lang="en-GB" sz="1800" dirty="0">
                <a:sym typeface="Wingdings" panose="05000000000000000000" pitchFamily="2" charset="2"/>
              </a:rPr>
              <a:t> Relatively simple direct comparison</a:t>
            </a:r>
            <a:endParaRPr lang="en-GB" sz="1800" dirty="0"/>
          </a:p>
          <a:p>
            <a:pPr algn="just"/>
            <a:endParaRPr lang="en-GB" sz="800" b="1" dirty="0"/>
          </a:p>
          <a:p>
            <a:r>
              <a:rPr lang="en-GB" sz="1800" dirty="0"/>
              <a:t>Multiple datasets exist – real photon data from Livermore, </a:t>
            </a:r>
            <a:r>
              <a:rPr lang="en-GB" sz="1800" dirty="0" err="1"/>
              <a:t>Saclay</a:t>
            </a:r>
            <a:r>
              <a:rPr lang="en-GB" sz="1800" dirty="0"/>
              <a:t> and HI</a:t>
            </a:r>
            <a:r>
              <a:rPr lang="el-GR" sz="1800" dirty="0"/>
              <a:t>γ</a:t>
            </a:r>
            <a:r>
              <a:rPr lang="en-ZA" sz="1800" dirty="0"/>
              <a:t>S</a:t>
            </a:r>
          </a:p>
          <a:p>
            <a:endParaRPr lang="en-ZA" sz="800" dirty="0"/>
          </a:p>
          <a:p>
            <a:r>
              <a:rPr lang="en-GB" sz="1800" dirty="0"/>
              <a:t>A</a:t>
            </a:r>
            <a:r>
              <a:rPr lang="en-ZA" sz="1800" dirty="0"/>
              <a:t> positive for this investigation is that </a:t>
            </a:r>
            <a:r>
              <a:rPr lang="en-ZA" sz="1800" baseline="30000" dirty="0"/>
              <a:t>90</a:t>
            </a:r>
            <a:r>
              <a:rPr lang="en-ZA" sz="1800" dirty="0"/>
              <a:t>Zr has already been measured at RCNP. The results show good agreement with the results from </a:t>
            </a:r>
            <a:r>
              <a:rPr lang="en-ZA" sz="1800" dirty="0" err="1"/>
              <a:t>Saclay</a:t>
            </a:r>
            <a:r>
              <a:rPr lang="en-ZA" sz="1800" dirty="0"/>
              <a:t> provided that the </a:t>
            </a:r>
            <a:r>
              <a:rPr lang="en-GB" sz="1800" dirty="0"/>
              <a:t>(</a:t>
            </a:r>
            <a:r>
              <a:rPr lang="el-GR" sz="1800" dirty="0"/>
              <a:t>γ</a:t>
            </a:r>
            <a:r>
              <a:rPr lang="en-GB" sz="1800" dirty="0"/>
              <a:t>,p) </a:t>
            </a:r>
            <a:r>
              <a:rPr lang="en-ZA" sz="1800" dirty="0"/>
              <a:t>cross section is taken into account. </a:t>
            </a:r>
          </a:p>
          <a:p>
            <a:pPr algn="just"/>
            <a:endParaRPr lang="en-GB" sz="1800" b="1" dirty="0"/>
          </a:p>
        </p:txBody>
      </p:sp>
      <p:pic>
        <p:nvPicPr>
          <p:cNvPr id="6" name="Picture 5">
            <a:extLst>
              <a:ext uri="{FF2B5EF4-FFF2-40B4-BE49-F238E27FC236}">
                <a16:creationId xmlns:a16="http://schemas.microsoft.com/office/drawing/2014/main" id="{B501AF4F-6BEA-48F1-8D76-AAA5F3C9E7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0056" y="894730"/>
            <a:ext cx="4888672" cy="4941168"/>
          </a:xfrm>
          <a:prstGeom prst="rect">
            <a:avLst/>
          </a:prstGeom>
        </p:spPr>
      </p:pic>
      <p:sp>
        <p:nvSpPr>
          <p:cNvPr id="7" name="Rectangle 6">
            <a:extLst>
              <a:ext uri="{FF2B5EF4-FFF2-40B4-BE49-F238E27FC236}">
                <a16:creationId xmlns:a16="http://schemas.microsoft.com/office/drawing/2014/main" id="{343277F7-4678-4BF7-A468-150706C95D1F}"/>
              </a:ext>
            </a:extLst>
          </p:cNvPr>
          <p:cNvSpPr/>
          <p:nvPr/>
        </p:nvSpPr>
        <p:spPr>
          <a:xfrm>
            <a:off x="7752184" y="5861491"/>
            <a:ext cx="3067272" cy="292388"/>
          </a:xfrm>
          <a:prstGeom prst="rect">
            <a:avLst/>
          </a:prstGeom>
        </p:spPr>
        <p:txBody>
          <a:bodyPr wrap="square">
            <a:spAutoFit/>
          </a:bodyPr>
          <a:lstStyle/>
          <a:p>
            <a:r>
              <a:rPr lang="nb-NO" sz="1300" dirty="0">
                <a:solidFill>
                  <a:srgbClr val="232323"/>
                </a:solidFill>
              </a:rPr>
              <a:t>T. Klaus, PhD. Thesis, TU Darmstadt (2020)</a:t>
            </a:r>
            <a:endParaRPr lang="en-ZA" sz="1300" dirty="0">
              <a:solidFill>
                <a:srgbClr val="232323"/>
              </a:solidFill>
            </a:endParaRPr>
          </a:p>
        </p:txBody>
      </p:sp>
    </p:spTree>
    <p:extLst>
      <p:ext uri="{BB962C8B-B14F-4D97-AF65-F5344CB8AC3E}">
        <p14:creationId xmlns:p14="http://schemas.microsoft.com/office/powerpoint/2010/main" val="32661900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27</a:t>
            </a:r>
          </a:p>
        </p:txBody>
      </p:sp>
      <p:sp>
        <p:nvSpPr>
          <p:cNvPr id="4" name="Title 1">
            <a:extLst>
              <a:ext uri="{FF2B5EF4-FFF2-40B4-BE49-F238E27FC236}">
                <a16:creationId xmlns:a16="http://schemas.microsoft.com/office/drawing/2014/main" id="{6C7F8D0D-07ED-40FE-92C2-860BA22F5CF6}"/>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6CF203D2-88DD-464C-A29A-7680EF716DEF}"/>
              </a:ext>
            </a:extLst>
          </p:cNvPr>
          <p:cNvSpPr>
            <a:spLocks noGrp="1"/>
          </p:cNvSpPr>
          <p:nvPr>
            <p:ph sz="half" idx="1"/>
          </p:nvPr>
        </p:nvSpPr>
        <p:spPr>
          <a:xfrm>
            <a:off x="609600" y="1052736"/>
            <a:ext cx="5846440" cy="4104456"/>
          </a:xfrm>
        </p:spPr>
        <p:txBody>
          <a:bodyPr>
            <a:noAutofit/>
          </a:bodyPr>
          <a:lstStyle/>
          <a:p>
            <a:pPr marL="0" indent="0" algn="just">
              <a:buNone/>
            </a:pPr>
            <a:r>
              <a:rPr lang="en-GB" sz="2000" dirty="0">
                <a:solidFill>
                  <a:schemeClr val="accent1"/>
                </a:solidFill>
              </a:rPr>
              <a:t>1.1	Neutron-multiplicity sorting – Why </a:t>
            </a:r>
            <a:r>
              <a:rPr lang="en-GB" sz="2000" baseline="30000" dirty="0">
                <a:solidFill>
                  <a:schemeClr val="accent1"/>
                </a:solidFill>
              </a:rPr>
              <a:t>159</a:t>
            </a:r>
            <a:r>
              <a:rPr lang="en-GB" sz="2000" dirty="0">
                <a:solidFill>
                  <a:schemeClr val="accent1"/>
                </a:solidFill>
              </a:rPr>
              <a:t>Tb?</a:t>
            </a:r>
          </a:p>
          <a:p>
            <a:pPr marL="0" indent="0" algn="just">
              <a:buNone/>
            </a:pPr>
            <a:endParaRPr lang="en-GB" sz="1800" dirty="0"/>
          </a:p>
          <a:p>
            <a:r>
              <a:rPr lang="en-GB" sz="1800" dirty="0"/>
              <a:t>IVGDR spans the 2n threshold allowing for possible discrepancies due to neutron-multiplicity sorting to be investigated by comparing real- and virtual-photon data</a:t>
            </a:r>
          </a:p>
          <a:p>
            <a:pPr algn="just"/>
            <a:endParaRPr lang="en-GB" sz="800" b="1" dirty="0"/>
          </a:p>
          <a:p>
            <a:r>
              <a:rPr lang="en-ZA" sz="1800" dirty="0"/>
              <a:t>Strongly deformed so significant splitting should be observed</a:t>
            </a:r>
          </a:p>
          <a:p>
            <a:pPr algn="just"/>
            <a:endParaRPr lang="en-GB" sz="800" b="1" dirty="0"/>
          </a:p>
          <a:p>
            <a:r>
              <a:rPr lang="en-ZA" sz="1800" dirty="0"/>
              <a:t>If processing of photo-neutron data from </a:t>
            </a:r>
            <a:r>
              <a:rPr lang="en-ZA" sz="1800" dirty="0" err="1"/>
              <a:t>Saclay</a:t>
            </a:r>
            <a:r>
              <a:rPr lang="en-ZA" sz="1800" dirty="0"/>
              <a:t> causes a transfer of events from the 2n to 1n channel then we should see a similar effect to Nd and </a:t>
            </a:r>
            <a:r>
              <a:rPr lang="en-ZA" sz="1800" dirty="0" err="1"/>
              <a:t>Sm</a:t>
            </a:r>
            <a:endParaRPr lang="en-GB" sz="1800" dirty="0"/>
          </a:p>
          <a:p>
            <a:endParaRPr lang="en-ZA" sz="800" dirty="0"/>
          </a:p>
          <a:p>
            <a:r>
              <a:rPr lang="en-GB" sz="1800" dirty="0"/>
              <a:t>Existing data from Livermore, </a:t>
            </a:r>
            <a:r>
              <a:rPr lang="en-GB" sz="1800" dirty="0" err="1"/>
              <a:t>Saclay</a:t>
            </a:r>
            <a:r>
              <a:rPr lang="en-GB" sz="1800" dirty="0"/>
              <a:t> and the PHOENIX group</a:t>
            </a:r>
          </a:p>
        </p:txBody>
      </p:sp>
      <p:pic>
        <p:nvPicPr>
          <p:cNvPr id="6" name="Picture 2" descr="https://lh4.googleusercontent.com/RHR8iijE8DkwHB9WN7PibvJpKCV0QjcOILQxAuHsNdGy5Go8_agCOaipW3poFUn6xqPxWMg_J1lJaAuUb-NYeqyq9hY1KUpyBv0BJ8QY-Sdklfd1Prak-hvWbHZYKSK-BKQP7Top05anuwHXXT7EBF4d">
            <a:extLst>
              <a:ext uri="{FF2B5EF4-FFF2-40B4-BE49-F238E27FC236}">
                <a16:creationId xmlns:a16="http://schemas.microsoft.com/office/drawing/2014/main" id="{0AB12807-B8A5-4265-BA18-032B9265C8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7864" y="1457870"/>
            <a:ext cx="5664495" cy="394226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E0C8339D-585E-4E74-9568-4161B66872CD}"/>
              </a:ext>
            </a:extLst>
          </p:cNvPr>
          <p:cNvSpPr/>
          <p:nvPr/>
        </p:nvSpPr>
        <p:spPr>
          <a:xfrm>
            <a:off x="7176120" y="5400130"/>
            <a:ext cx="4320480" cy="292388"/>
          </a:xfrm>
          <a:prstGeom prst="rect">
            <a:avLst/>
          </a:prstGeom>
        </p:spPr>
        <p:txBody>
          <a:bodyPr wrap="square">
            <a:spAutoFit/>
          </a:bodyPr>
          <a:lstStyle/>
          <a:p>
            <a:r>
              <a:rPr lang="nb-NO" sz="1300" dirty="0">
                <a:solidFill>
                  <a:srgbClr val="232323"/>
                </a:solidFill>
              </a:rPr>
              <a:t>V. Varlamov et al., European Physical Journal A </a:t>
            </a:r>
            <a:r>
              <a:rPr lang="nb-NO" sz="1300" b="1" dirty="0">
                <a:solidFill>
                  <a:srgbClr val="232323"/>
                </a:solidFill>
              </a:rPr>
              <a:t>50</a:t>
            </a:r>
            <a:r>
              <a:rPr lang="nb-NO" sz="1300" dirty="0">
                <a:solidFill>
                  <a:srgbClr val="232323"/>
                </a:solidFill>
              </a:rPr>
              <a:t> (2014) 114.</a:t>
            </a:r>
            <a:endParaRPr lang="en-ZA" sz="1300" dirty="0">
              <a:solidFill>
                <a:srgbClr val="232323"/>
              </a:solidFill>
            </a:endParaRPr>
          </a:p>
        </p:txBody>
      </p:sp>
    </p:spTree>
    <p:extLst>
      <p:ext uri="{BB962C8B-B14F-4D97-AF65-F5344CB8AC3E}">
        <p14:creationId xmlns:p14="http://schemas.microsoft.com/office/powerpoint/2010/main" val="9178706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28</a:t>
            </a:r>
          </a:p>
        </p:txBody>
      </p:sp>
      <p:sp>
        <p:nvSpPr>
          <p:cNvPr id="4" name="Title 1">
            <a:extLst>
              <a:ext uri="{FF2B5EF4-FFF2-40B4-BE49-F238E27FC236}">
                <a16:creationId xmlns:a16="http://schemas.microsoft.com/office/drawing/2014/main" id="{8F3CC5D4-A6F1-4E7A-8ACB-32742A7D6A94}"/>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4C7AF8F9-92E5-4166-ABAE-687431F6E189}"/>
              </a:ext>
            </a:extLst>
          </p:cNvPr>
          <p:cNvSpPr>
            <a:spLocks noGrp="1"/>
          </p:cNvSpPr>
          <p:nvPr>
            <p:ph sz="half" idx="1"/>
          </p:nvPr>
        </p:nvSpPr>
        <p:spPr>
          <a:xfrm>
            <a:off x="609600" y="1052736"/>
            <a:ext cx="10598968" cy="4680520"/>
          </a:xfrm>
        </p:spPr>
        <p:txBody>
          <a:bodyPr>
            <a:noAutofit/>
          </a:bodyPr>
          <a:lstStyle/>
          <a:p>
            <a:pPr marL="0" indent="0" algn="just">
              <a:buNone/>
            </a:pPr>
            <a:r>
              <a:rPr lang="en-GB" sz="1800" dirty="0"/>
              <a:t>We propose an investigation into the following aspects to better understand the GDR in heavy deformed nuclei:</a:t>
            </a:r>
          </a:p>
          <a:p>
            <a:pPr marL="342900" indent="-342900" algn="just">
              <a:buFont typeface="+mj-lt"/>
              <a:buAutoNum type="arabicPeriod"/>
            </a:pPr>
            <a:endParaRPr lang="en-GB" sz="1800" dirty="0"/>
          </a:p>
          <a:p>
            <a:pPr marL="342900" indent="-342900" algn="just">
              <a:buFont typeface="+mj-lt"/>
              <a:buAutoNum type="arabicPeriod"/>
            </a:pPr>
            <a:r>
              <a:rPr lang="en-GB" sz="1800" dirty="0"/>
              <a:t>Towards an understanding of the observed discrepancies</a:t>
            </a:r>
          </a:p>
          <a:p>
            <a:pPr marL="342900" indent="-342900" algn="just">
              <a:buFont typeface="+mj-lt"/>
              <a:buAutoNum type="arabicPeriod"/>
            </a:pPr>
            <a:endParaRPr lang="en-GB" sz="800" dirty="0"/>
          </a:p>
          <a:p>
            <a:pPr marL="0" indent="0" algn="just">
              <a:buNone/>
            </a:pPr>
            <a:r>
              <a:rPr lang="en-GB" sz="1800" dirty="0"/>
              <a:t>	1.1	Neutron-multiplicity sorting	</a:t>
            </a:r>
          </a:p>
          <a:p>
            <a:pPr marL="0" indent="0" algn="just">
              <a:buNone/>
            </a:pPr>
            <a:r>
              <a:rPr lang="en-GB" sz="1800" dirty="0"/>
              <a:t>	</a:t>
            </a:r>
            <a:r>
              <a:rPr lang="en-GB" sz="1800" b="1" dirty="0">
                <a:solidFill>
                  <a:srgbClr val="FF0000"/>
                </a:solidFill>
              </a:rPr>
              <a:t>1.2	Contributions of quasi-free scattering and phenomenological background to the GDR cross 		section</a:t>
            </a:r>
          </a:p>
          <a:p>
            <a:pPr marL="0" indent="0" algn="just">
              <a:buNone/>
            </a:pPr>
            <a:endParaRPr lang="en-GB" sz="800" dirty="0"/>
          </a:p>
          <a:p>
            <a:pPr marL="342900" indent="-342900" algn="just">
              <a:buFont typeface="+mj-lt"/>
              <a:buAutoNum type="arabicPeriod" startAt="2"/>
            </a:pPr>
            <a:r>
              <a:rPr lang="en-GB" sz="1800" dirty="0"/>
              <a:t>Constructing a photo-neutron calibration standard</a:t>
            </a:r>
          </a:p>
          <a:p>
            <a:pPr marL="0" indent="0" algn="just">
              <a:buNone/>
            </a:pPr>
            <a:endParaRPr lang="en-GB" sz="1800" dirty="0"/>
          </a:p>
          <a:p>
            <a:pPr marL="342900" indent="-342900" algn="just">
              <a:buFont typeface="+mj-lt"/>
              <a:buAutoNum type="arabicPeriod" startAt="3"/>
            </a:pPr>
            <a:r>
              <a:rPr lang="en-GB" sz="1800" dirty="0"/>
              <a:t>Triaxiality in deformed nuclei</a:t>
            </a:r>
          </a:p>
        </p:txBody>
      </p:sp>
    </p:spTree>
    <p:extLst>
      <p:ext uri="{BB962C8B-B14F-4D97-AF65-F5344CB8AC3E}">
        <p14:creationId xmlns:p14="http://schemas.microsoft.com/office/powerpoint/2010/main" val="2415686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29</a:t>
            </a:r>
          </a:p>
        </p:txBody>
      </p:sp>
      <p:sp>
        <p:nvSpPr>
          <p:cNvPr id="4" name="Title 1">
            <a:extLst>
              <a:ext uri="{FF2B5EF4-FFF2-40B4-BE49-F238E27FC236}">
                <a16:creationId xmlns:a16="http://schemas.microsoft.com/office/drawing/2014/main" id="{1A14A31E-7DDE-485D-9741-F0819EBA6FB4}"/>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0051D71B-5D0F-47B5-AC28-52FE60278406}"/>
              </a:ext>
            </a:extLst>
          </p:cNvPr>
          <p:cNvSpPr>
            <a:spLocks noGrp="1"/>
          </p:cNvSpPr>
          <p:nvPr>
            <p:ph sz="half" idx="1"/>
          </p:nvPr>
        </p:nvSpPr>
        <p:spPr>
          <a:xfrm>
            <a:off x="609600" y="1052736"/>
            <a:ext cx="11103024" cy="4896544"/>
          </a:xfrm>
        </p:spPr>
        <p:txBody>
          <a:bodyPr>
            <a:noAutofit/>
          </a:bodyPr>
          <a:lstStyle/>
          <a:p>
            <a:pPr marL="0" indent="0" algn="just">
              <a:buNone/>
            </a:pPr>
            <a:r>
              <a:rPr lang="en-GB" sz="2000" dirty="0">
                <a:solidFill>
                  <a:schemeClr val="accent1"/>
                </a:solidFill>
              </a:rPr>
              <a:t>1.2	Contributions of quasi-free scattering and phenomenological background to the GDR cross 	section</a:t>
            </a:r>
          </a:p>
          <a:p>
            <a:pPr marL="0" indent="0" algn="just">
              <a:buNone/>
            </a:pPr>
            <a:endParaRPr lang="en-GB" sz="1800" dirty="0"/>
          </a:p>
          <a:p>
            <a:r>
              <a:rPr lang="en-GB" sz="1800" dirty="0"/>
              <a:t>The proton inelastic scattering data on the Nd and </a:t>
            </a:r>
            <a:r>
              <a:rPr lang="en-GB" sz="1800" dirty="0" err="1"/>
              <a:t>Sm</a:t>
            </a:r>
            <a:r>
              <a:rPr lang="en-GB" sz="1800" dirty="0"/>
              <a:t> isotopes were taken with a proton beam energy of 200 MeV – the maximum energy available at iThemba LABS</a:t>
            </a:r>
          </a:p>
          <a:p>
            <a:pPr algn="just"/>
            <a:endParaRPr lang="en-GB" sz="800" b="1" dirty="0"/>
          </a:p>
          <a:p>
            <a:r>
              <a:rPr lang="en-GB" sz="1800" dirty="0">
                <a:sym typeface="Wingdings" panose="05000000000000000000" pitchFamily="2" charset="2"/>
              </a:rPr>
              <a:t>This equates to an excitation-energy range of approximately 8 – 24 MeV</a:t>
            </a:r>
          </a:p>
          <a:p>
            <a:endParaRPr lang="en-GB" sz="800" b="1" dirty="0"/>
          </a:p>
          <a:p>
            <a:r>
              <a:rPr lang="en-GB" sz="1800" dirty="0"/>
              <a:t>Covers main component of the IVGDR, but has limitations with respect to a comprehensive understanding of the full shape of the GDR including the quasi-free scattering and phenomenological background shapes</a:t>
            </a:r>
          </a:p>
          <a:p>
            <a:endParaRPr lang="en-ZA" sz="800" dirty="0"/>
          </a:p>
          <a:p>
            <a:r>
              <a:rPr lang="en-GB" sz="1800" dirty="0"/>
              <a:t>Accurate background subtraction has implications both for the shape of the GDR as well as for the required normalisation factor between iThemba LABS data and the real photo-absorption results</a:t>
            </a:r>
          </a:p>
          <a:p>
            <a:endParaRPr lang="en-GB" sz="800" dirty="0"/>
          </a:p>
          <a:p>
            <a:r>
              <a:rPr lang="en-GB" sz="1800" dirty="0"/>
              <a:t>We propose a measurement of </a:t>
            </a:r>
            <a:r>
              <a:rPr lang="en-GB" sz="1800" b="1" baseline="30000" dirty="0"/>
              <a:t>150</a:t>
            </a:r>
            <a:r>
              <a:rPr lang="en-GB" sz="1800" b="1" dirty="0"/>
              <a:t>Nd</a:t>
            </a:r>
            <a:r>
              <a:rPr lang="en-GB" sz="1800" dirty="0"/>
              <a:t> and </a:t>
            </a:r>
            <a:r>
              <a:rPr lang="en-GB" sz="1800" b="1" baseline="30000" dirty="0"/>
              <a:t>152</a:t>
            </a:r>
            <a:r>
              <a:rPr lang="en-GB" sz="1800" b="1" dirty="0"/>
              <a:t>Sm</a:t>
            </a:r>
            <a:r>
              <a:rPr lang="en-GB" sz="1800" dirty="0"/>
              <a:t> with a beam energy of 392 MeV, which corresponds to an excitation-energy range of 7 – 32 MeV </a:t>
            </a:r>
          </a:p>
          <a:p>
            <a:endParaRPr lang="en-GB" sz="800" dirty="0"/>
          </a:p>
          <a:p>
            <a:r>
              <a:rPr lang="en-GB" sz="1800" dirty="0"/>
              <a:t>This will allow for the full shape of the GDR to be studied</a:t>
            </a:r>
          </a:p>
        </p:txBody>
      </p:sp>
    </p:spTree>
    <p:extLst>
      <p:ext uri="{BB962C8B-B14F-4D97-AF65-F5344CB8AC3E}">
        <p14:creationId xmlns:p14="http://schemas.microsoft.com/office/powerpoint/2010/main" val="2254940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D48531A-1AA6-450F-B3BB-8941EAA0DF23}"/>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IsoVector Giant Dipole Resonance (IVGDR)</a:t>
            </a:r>
            <a:endParaRPr lang="en-ZA" sz="3300" dirty="0"/>
          </a:p>
        </p:txBody>
      </p:sp>
      <p:pic>
        <p:nvPicPr>
          <p:cNvPr id="11" name="Picture 2">
            <a:extLst>
              <a:ext uri="{FF2B5EF4-FFF2-40B4-BE49-F238E27FC236}">
                <a16:creationId xmlns:a16="http://schemas.microsoft.com/office/drawing/2014/main" id="{C486198A-2694-40C4-9F76-0A1E3C39260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1384" y="1463012"/>
            <a:ext cx="8146181" cy="3931975"/>
          </a:xfrm>
          <a:prstGeom prst="rect">
            <a:avLst/>
          </a:prstGeom>
          <a:noFill/>
          <a:extLst>
            <a:ext uri="{909E8E84-426E-40DD-AFC4-6F175D3DCCD1}">
              <a14:hiddenFill xmlns:a14="http://schemas.microsoft.com/office/drawing/2010/main">
                <a:solidFill>
                  <a:srgbClr val="FFFFFF"/>
                </a:solidFill>
              </a14:hiddenFill>
            </a:ext>
          </a:extLst>
        </p:spPr>
      </p:pic>
      <p:sp>
        <p:nvSpPr>
          <p:cNvPr id="13" name="Content Placeholder 2">
            <a:extLst>
              <a:ext uri="{FF2B5EF4-FFF2-40B4-BE49-F238E27FC236}">
                <a16:creationId xmlns:a16="http://schemas.microsoft.com/office/drawing/2014/main" id="{22EE465C-33BA-49DB-B26F-E6C22254483A}"/>
              </a:ext>
            </a:extLst>
          </p:cNvPr>
          <p:cNvSpPr>
            <a:spLocks noGrp="1"/>
          </p:cNvSpPr>
          <p:nvPr>
            <p:ph sz="half" idx="1"/>
          </p:nvPr>
        </p:nvSpPr>
        <p:spPr>
          <a:xfrm>
            <a:off x="8400256" y="1170899"/>
            <a:ext cx="3415231" cy="4516200"/>
          </a:xfrm>
        </p:spPr>
        <p:txBody>
          <a:bodyPr>
            <a:noAutofit/>
          </a:bodyPr>
          <a:lstStyle/>
          <a:p>
            <a:r>
              <a:rPr lang="en-GB" sz="1800" dirty="0"/>
              <a:t>How do we excite it?</a:t>
            </a:r>
          </a:p>
          <a:p>
            <a:endParaRPr lang="en-GB" sz="800" dirty="0"/>
          </a:p>
          <a:p>
            <a:pPr lvl="1"/>
            <a:r>
              <a:rPr lang="en-GB" sz="1800" dirty="0"/>
              <a:t>Real photons</a:t>
            </a:r>
          </a:p>
          <a:p>
            <a:pPr lvl="1"/>
            <a:endParaRPr lang="en-GB" sz="800" dirty="0"/>
          </a:p>
          <a:p>
            <a:pPr lvl="1"/>
            <a:r>
              <a:rPr lang="en-GB" sz="1800" dirty="0"/>
              <a:t>Virtual photons</a:t>
            </a:r>
          </a:p>
          <a:p>
            <a:pPr lvl="1"/>
            <a:endParaRPr lang="en-GB" sz="800" dirty="0"/>
          </a:p>
          <a:p>
            <a:pPr lvl="1"/>
            <a:r>
              <a:rPr lang="en-GB" sz="1800" dirty="0"/>
              <a:t>Radiative capture</a:t>
            </a:r>
          </a:p>
          <a:p>
            <a:endParaRPr lang="en-GB" sz="800" dirty="0"/>
          </a:p>
        </p:txBody>
      </p:sp>
      <p:sp>
        <p:nvSpPr>
          <p:cNvPr id="6" name="Content Placeholder 2">
            <a:extLst>
              <a:ext uri="{FF2B5EF4-FFF2-40B4-BE49-F238E27FC236}">
                <a16:creationId xmlns:a16="http://schemas.microsoft.com/office/drawing/2014/main" id="{FFA32631-0D10-477C-B7DA-D73B66EB8CB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8" name="TextBox 7">
            <a:extLst>
              <a:ext uri="{FF2B5EF4-FFF2-40B4-BE49-F238E27FC236}">
                <a16:creationId xmlns:a16="http://schemas.microsoft.com/office/drawing/2014/main" id="{92688199-3499-4C9E-BDAD-E06A1AB2F236}"/>
              </a:ext>
            </a:extLst>
          </p:cNvPr>
          <p:cNvSpPr txBox="1"/>
          <p:nvPr/>
        </p:nvSpPr>
        <p:spPr>
          <a:xfrm>
            <a:off x="11831960" y="44624"/>
            <a:ext cx="360040" cy="338554"/>
          </a:xfrm>
          <a:prstGeom prst="rect">
            <a:avLst/>
          </a:prstGeom>
          <a:noFill/>
        </p:spPr>
        <p:txBody>
          <a:bodyPr wrap="square" rtlCol="0">
            <a:spAutoFit/>
          </a:bodyPr>
          <a:lstStyle/>
          <a:p>
            <a:r>
              <a:rPr lang="en-GB" sz="1600" dirty="0">
                <a:solidFill>
                  <a:schemeClr val="accent1"/>
                </a:solidFill>
              </a:rPr>
              <a:t>3</a:t>
            </a:r>
            <a:endParaRPr lang="en-ZA" sz="1600" dirty="0">
              <a:solidFill>
                <a:schemeClr val="accent1"/>
              </a:solidFill>
            </a:endParaRPr>
          </a:p>
        </p:txBody>
      </p:sp>
    </p:spTree>
    <p:extLst>
      <p:ext uri="{BB962C8B-B14F-4D97-AF65-F5344CB8AC3E}">
        <p14:creationId xmlns:p14="http://schemas.microsoft.com/office/powerpoint/2010/main" val="39234370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30</a:t>
            </a:r>
          </a:p>
        </p:txBody>
      </p:sp>
      <p:sp>
        <p:nvSpPr>
          <p:cNvPr id="4" name="Title 1">
            <a:extLst>
              <a:ext uri="{FF2B5EF4-FFF2-40B4-BE49-F238E27FC236}">
                <a16:creationId xmlns:a16="http://schemas.microsoft.com/office/drawing/2014/main" id="{8F3CC5D4-A6F1-4E7A-8ACB-32742A7D6A94}"/>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4C7AF8F9-92E5-4166-ABAE-687431F6E189}"/>
              </a:ext>
            </a:extLst>
          </p:cNvPr>
          <p:cNvSpPr>
            <a:spLocks noGrp="1"/>
          </p:cNvSpPr>
          <p:nvPr>
            <p:ph sz="half" idx="1"/>
          </p:nvPr>
        </p:nvSpPr>
        <p:spPr>
          <a:xfrm>
            <a:off x="609600" y="1052736"/>
            <a:ext cx="10598968" cy="4680520"/>
          </a:xfrm>
        </p:spPr>
        <p:txBody>
          <a:bodyPr>
            <a:noAutofit/>
          </a:bodyPr>
          <a:lstStyle/>
          <a:p>
            <a:pPr marL="0" indent="0" algn="just">
              <a:buNone/>
            </a:pPr>
            <a:r>
              <a:rPr lang="en-GB" sz="1800" dirty="0"/>
              <a:t>We propose an investigation into the following aspects to better understand the GDR in heavy deformed nuclei:</a:t>
            </a:r>
          </a:p>
          <a:p>
            <a:pPr marL="342900" indent="-342900" algn="just">
              <a:buFont typeface="+mj-lt"/>
              <a:buAutoNum type="arabicPeriod"/>
            </a:pPr>
            <a:endParaRPr lang="en-GB" sz="1800" dirty="0"/>
          </a:p>
          <a:p>
            <a:pPr marL="342900" indent="-342900" algn="just">
              <a:buFont typeface="+mj-lt"/>
              <a:buAutoNum type="arabicPeriod"/>
            </a:pPr>
            <a:r>
              <a:rPr lang="en-GB" sz="1800" dirty="0"/>
              <a:t>Towards an understanding of the observed discrepancies</a:t>
            </a:r>
          </a:p>
          <a:p>
            <a:pPr marL="342900" indent="-342900" algn="just">
              <a:buFont typeface="+mj-lt"/>
              <a:buAutoNum type="arabicPeriod"/>
            </a:pPr>
            <a:endParaRPr lang="en-GB" sz="800" dirty="0"/>
          </a:p>
          <a:p>
            <a:pPr marL="0" indent="0" algn="just">
              <a:buNone/>
            </a:pPr>
            <a:r>
              <a:rPr lang="en-GB" sz="1800" dirty="0"/>
              <a:t>	1.1	Neutron-multiplicity sorting	</a:t>
            </a:r>
          </a:p>
          <a:p>
            <a:pPr marL="0" indent="0" algn="just">
              <a:buNone/>
            </a:pPr>
            <a:r>
              <a:rPr lang="en-GB" sz="1800" dirty="0"/>
              <a:t>	1.2	Contributions of quasi-free scattering and phenomenological background to the GDR cross 		section</a:t>
            </a:r>
          </a:p>
          <a:p>
            <a:pPr marL="0" indent="0" algn="just">
              <a:buNone/>
            </a:pPr>
            <a:endParaRPr lang="en-GB" sz="800" dirty="0"/>
          </a:p>
          <a:p>
            <a:pPr marL="342900" indent="-342900" algn="just">
              <a:buFont typeface="+mj-lt"/>
              <a:buAutoNum type="arabicPeriod" startAt="2"/>
            </a:pPr>
            <a:r>
              <a:rPr lang="en-GB" sz="1800" b="1" dirty="0">
                <a:solidFill>
                  <a:srgbClr val="FF0000"/>
                </a:solidFill>
              </a:rPr>
              <a:t>Constructing a photo-neutron calibration standard</a:t>
            </a:r>
          </a:p>
          <a:p>
            <a:pPr marL="0" indent="0" algn="just">
              <a:buNone/>
            </a:pPr>
            <a:endParaRPr lang="en-GB" sz="1800" dirty="0"/>
          </a:p>
          <a:p>
            <a:pPr marL="342900" indent="-342900" algn="just">
              <a:buFont typeface="+mj-lt"/>
              <a:buAutoNum type="arabicPeriod" startAt="3"/>
            </a:pPr>
            <a:r>
              <a:rPr lang="en-GB" sz="1800" dirty="0"/>
              <a:t>Triaxiality in deformed nuclei</a:t>
            </a:r>
          </a:p>
        </p:txBody>
      </p:sp>
    </p:spTree>
    <p:extLst>
      <p:ext uri="{BB962C8B-B14F-4D97-AF65-F5344CB8AC3E}">
        <p14:creationId xmlns:p14="http://schemas.microsoft.com/office/powerpoint/2010/main" val="28481425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31</a:t>
            </a:r>
          </a:p>
        </p:txBody>
      </p:sp>
      <p:sp>
        <p:nvSpPr>
          <p:cNvPr id="4" name="Title 1">
            <a:extLst>
              <a:ext uri="{FF2B5EF4-FFF2-40B4-BE49-F238E27FC236}">
                <a16:creationId xmlns:a16="http://schemas.microsoft.com/office/drawing/2014/main" id="{967E715B-F063-469B-83C4-6EF9CB633569}"/>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0CC1994C-8219-4C21-A302-D54B51BE4D56}"/>
              </a:ext>
            </a:extLst>
          </p:cNvPr>
          <p:cNvSpPr>
            <a:spLocks noGrp="1"/>
          </p:cNvSpPr>
          <p:nvPr>
            <p:ph sz="half" idx="1"/>
          </p:nvPr>
        </p:nvSpPr>
        <p:spPr>
          <a:xfrm>
            <a:off x="609600" y="1052736"/>
            <a:ext cx="11103024" cy="3960440"/>
          </a:xfrm>
        </p:spPr>
        <p:txBody>
          <a:bodyPr>
            <a:noAutofit/>
          </a:bodyPr>
          <a:lstStyle/>
          <a:p>
            <a:pPr marL="0" indent="0" algn="just">
              <a:buNone/>
            </a:pPr>
            <a:r>
              <a:rPr lang="en-GB" sz="2000" dirty="0">
                <a:solidFill>
                  <a:schemeClr val="accent1"/>
                </a:solidFill>
              </a:rPr>
              <a:t>2.	Constructing a photo-neutron calibration standard</a:t>
            </a:r>
          </a:p>
          <a:p>
            <a:pPr marL="0" indent="0" algn="just">
              <a:buNone/>
            </a:pPr>
            <a:endParaRPr lang="en-GB" sz="1800" dirty="0"/>
          </a:p>
          <a:p>
            <a:r>
              <a:rPr lang="en-GB" sz="1800" dirty="0">
                <a:sym typeface="Wingdings" panose="05000000000000000000" pitchFamily="2" charset="2"/>
              </a:rPr>
              <a:t>The usual normalisation standard is </a:t>
            </a:r>
            <a:r>
              <a:rPr lang="en-GB" sz="1800" baseline="30000" dirty="0">
                <a:sym typeface="Wingdings" panose="05000000000000000000" pitchFamily="2" charset="2"/>
              </a:rPr>
              <a:t>197</a:t>
            </a:r>
            <a:r>
              <a:rPr lang="en-GB" sz="1800" dirty="0">
                <a:sym typeface="Wingdings" panose="05000000000000000000" pitchFamily="2" charset="2"/>
              </a:rPr>
              <a:t>Au, which is excellent for </a:t>
            </a:r>
            <a:r>
              <a:rPr lang="en-ZA" sz="1800" dirty="0"/>
              <a:t>(</a:t>
            </a:r>
            <a:r>
              <a:rPr lang="el-GR" sz="1800" dirty="0"/>
              <a:t>γ</a:t>
            </a:r>
            <a:r>
              <a:rPr lang="en-ZA" sz="1800" dirty="0"/>
              <a:t>,1n) </a:t>
            </a:r>
            <a:r>
              <a:rPr lang="en-GB" sz="1800" dirty="0">
                <a:sym typeface="Wingdings" panose="05000000000000000000" pitchFamily="2" charset="2"/>
              </a:rPr>
              <a:t>reactions, but not for </a:t>
            </a:r>
            <a:r>
              <a:rPr lang="en-ZA" sz="1800" dirty="0"/>
              <a:t>(</a:t>
            </a:r>
            <a:r>
              <a:rPr lang="el-GR" sz="1800" dirty="0"/>
              <a:t>γ</a:t>
            </a:r>
            <a:r>
              <a:rPr lang="en-ZA" sz="1800" dirty="0"/>
              <a:t>,2n) </a:t>
            </a:r>
            <a:r>
              <a:rPr lang="en-GB" sz="1800" dirty="0">
                <a:sym typeface="Wingdings" panose="05000000000000000000" pitchFamily="2" charset="2"/>
              </a:rPr>
              <a:t>reactions</a:t>
            </a:r>
          </a:p>
          <a:p>
            <a:endParaRPr lang="en-GB" sz="800" b="1" dirty="0"/>
          </a:p>
          <a:p>
            <a:r>
              <a:rPr lang="en-GB" sz="1800" dirty="0"/>
              <a:t>Consider </a:t>
            </a:r>
            <a:r>
              <a:rPr lang="en-GB" sz="1800" baseline="30000" dirty="0"/>
              <a:t>169</a:t>
            </a:r>
            <a:r>
              <a:rPr lang="en-GB" sz="1800" dirty="0"/>
              <a:t>Tm – Photo-neutron reactions on </a:t>
            </a:r>
            <a:r>
              <a:rPr lang="en-GB" sz="1800" baseline="30000" dirty="0"/>
              <a:t>169</a:t>
            </a:r>
            <a:r>
              <a:rPr lang="en-GB" sz="1800" dirty="0"/>
              <a:t>Tm produce </a:t>
            </a:r>
            <a:r>
              <a:rPr lang="en-GB" sz="1800" baseline="30000" dirty="0"/>
              <a:t>168</a:t>
            </a:r>
            <a:r>
              <a:rPr lang="en-GB" sz="1800" dirty="0"/>
              <a:t>Tm and </a:t>
            </a:r>
            <a:r>
              <a:rPr lang="en-GB" sz="1800" baseline="30000" dirty="0"/>
              <a:t>167</a:t>
            </a:r>
            <a:r>
              <a:rPr lang="en-GB" sz="1800" dirty="0"/>
              <a:t>Tm, which both decay by beta particle emission with reasonable lifetimes producing characteristic gamma rays </a:t>
            </a:r>
            <a:r>
              <a:rPr lang="en-GB" sz="1800" dirty="0">
                <a:sym typeface="Wingdings" panose="05000000000000000000" pitchFamily="2" charset="2"/>
              </a:rPr>
              <a:t> Both can be used for photo-activation measurements</a:t>
            </a:r>
            <a:endParaRPr lang="en-GB" sz="1800" dirty="0"/>
          </a:p>
          <a:p>
            <a:endParaRPr lang="en-ZA" sz="800" dirty="0"/>
          </a:p>
          <a:p>
            <a:r>
              <a:rPr lang="en-GB" sz="1800" dirty="0"/>
              <a:t>A group led by Texas A&amp;M and iThemba LABS (P. </a:t>
            </a:r>
            <a:r>
              <a:rPr lang="en-GB" sz="1800" dirty="0" err="1"/>
              <a:t>Adsley</a:t>
            </a:r>
            <a:r>
              <a:rPr lang="en-GB" sz="1800" dirty="0"/>
              <a:t>, B. Wellons and L.M. Donaldson) will be performing an activation-based study of </a:t>
            </a:r>
            <a:r>
              <a:rPr lang="en-GB" sz="1800" baseline="30000" dirty="0"/>
              <a:t>169</a:t>
            </a:r>
            <a:r>
              <a:rPr lang="en-GB" sz="1800" dirty="0"/>
              <a:t>Tm with the intention of constructing a photo-neutron calibration standard that can be used for future direct measurements. This will be at ELBE in May and June 2024 </a:t>
            </a:r>
          </a:p>
          <a:p>
            <a:endParaRPr lang="en-GB" sz="800" dirty="0"/>
          </a:p>
          <a:p>
            <a:r>
              <a:rPr lang="en-GB" sz="1800" dirty="0"/>
              <a:t>We propose a measurement of </a:t>
            </a:r>
            <a:r>
              <a:rPr lang="en-GB" sz="1800" b="1" baseline="30000" dirty="0"/>
              <a:t>169</a:t>
            </a:r>
            <a:r>
              <a:rPr lang="en-GB" sz="1800" b="1" dirty="0"/>
              <a:t>Tm </a:t>
            </a:r>
            <a:r>
              <a:rPr lang="en-GB" sz="1800" dirty="0"/>
              <a:t>with a beam energy of 392 MeV, which will provide a unique opportunity to develop this calibration standard using multiple experimental probes simultaneously</a:t>
            </a:r>
          </a:p>
        </p:txBody>
      </p:sp>
    </p:spTree>
    <p:extLst>
      <p:ext uri="{BB962C8B-B14F-4D97-AF65-F5344CB8AC3E}">
        <p14:creationId xmlns:p14="http://schemas.microsoft.com/office/powerpoint/2010/main" val="62194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32</a:t>
            </a:r>
          </a:p>
        </p:txBody>
      </p:sp>
      <p:sp>
        <p:nvSpPr>
          <p:cNvPr id="4" name="Title 1">
            <a:extLst>
              <a:ext uri="{FF2B5EF4-FFF2-40B4-BE49-F238E27FC236}">
                <a16:creationId xmlns:a16="http://schemas.microsoft.com/office/drawing/2014/main" id="{8F3CC5D4-A6F1-4E7A-8ACB-32742A7D6A94}"/>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4C7AF8F9-92E5-4166-ABAE-687431F6E189}"/>
              </a:ext>
            </a:extLst>
          </p:cNvPr>
          <p:cNvSpPr>
            <a:spLocks noGrp="1"/>
          </p:cNvSpPr>
          <p:nvPr>
            <p:ph sz="half" idx="1"/>
          </p:nvPr>
        </p:nvSpPr>
        <p:spPr>
          <a:xfrm>
            <a:off x="609600" y="1052736"/>
            <a:ext cx="10598968" cy="4680520"/>
          </a:xfrm>
        </p:spPr>
        <p:txBody>
          <a:bodyPr>
            <a:noAutofit/>
          </a:bodyPr>
          <a:lstStyle/>
          <a:p>
            <a:pPr marL="0" indent="0" algn="just">
              <a:buNone/>
            </a:pPr>
            <a:r>
              <a:rPr lang="en-GB" sz="1800" dirty="0"/>
              <a:t>We propose an investigation into the following aspects to better understand the GDR in heavy deformed nuclei:</a:t>
            </a:r>
          </a:p>
          <a:p>
            <a:pPr marL="342900" indent="-342900" algn="just">
              <a:buFont typeface="+mj-lt"/>
              <a:buAutoNum type="arabicPeriod"/>
            </a:pPr>
            <a:endParaRPr lang="en-GB" sz="1800" dirty="0"/>
          </a:p>
          <a:p>
            <a:pPr marL="342900" indent="-342900" algn="just">
              <a:buFont typeface="+mj-lt"/>
              <a:buAutoNum type="arabicPeriod"/>
            </a:pPr>
            <a:r>
              <a:rPr lang="en-GB" sz="1800" dirty="0"/>
              <a:t>Towards an understanding of the observed discrepancies</a:t>
            </a:r>
          </a:p>
          <a:p>
            <a:pPr marL="342900" indent="-342900" algn="just">
              <a:buFont typeface="+mj-lt"/>
              <a:buAutoNum type="arabicPeriod"/>
            </a:pPr>
            <a:endParaRPr lang="en-GB" sz="800" dirty="0"/>
          </a:p>
          <a:p>
            <a:pPr marL="0" indent="0" algn="just">
              <a:buNone/>
            </a:pPr>
            <a:r>
              <a:rPr lang="en-GB" sz="1800" dirty="0"/>
              <a:t>	1.1	Neutron-multiplicity sorting	</a:t>
            </a:r>
          </a:p>
          <a:p>
            <a:pPr marL="0" indent="0" algn="just">
              <a:buNone/>
            </a:pPr>
            <a:r>
              <a:rPr lang="en-GB" sz="1800" dirty="0"/>
              <a:t>	1.2	Contributions of quasi-free scattering and phenomenological background to the GDR cross 		section</a:t>
            </a:r>
          </a:p>
          <a:p>
            <a:pPr marL="0" indent="0" algn="just">
              <a:buNone/>
            </a:pPr>
            <a:endParaRPr lang="en-GB" sz="800" dirty="0"/>
          </a:p>
          <a:p>
            <a:pPr marL="342900" indent="-342900" algn="just">
              <a:buFont typeface="+mj-lt"/>
              <a:buAutoNum type="arabicPeriod" startAt="2"/>
            </a:pPr>
            <a:r>
              <a:rPr lang="en-GB" sz="1800" dirty="0"/>
              <a:t>Constructing a photo-neutron calibration standard</a:t>
            </a:r>
          </a:p>
          <a:p>
            <a:pPr marL="0" indent="0" algn="just">
              <a:buNone/>
            </a:pPr>
            <a:endParaRPr lang="en-GB" sz="1800" dirty="0"/>
          </a:p>
          <a:p>
            <a:pPr marL="342900" indent="-342900" algn="just">
              <a:buFont typeface="+mj-lt"/>
              <a:buAutoNum type="arabicPeriod" startAt="3"/>
            </a:pPr>
            <a:r>
              <a:rPr lang="en-GB" sz="1800" b="1" dirty="0">
                <a:solidFill>
                  <a:srgbClr val="FF0000"/>
                </a:solidFill>
              </a:rPr>
              <a:t>Triaxiality in deformed nuclei</a:t>
            </a:r>
          </a:p>
        </p:txBody>
      </p:sp>
    </p:spTree>
    <p:extLst>
      <p:ext uri="{BB962C8B-B14F-4D97-AF65-F5344CB8AC3E}">
        <p14:creationId xmlns:p14="http://schemas.microsoft.com/office/powerpoint/2010/main" val="26874407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33</a:t>
            </a:r>
          </a:p>
        </p:txBody>
      </p:sp>
      <p:sp>
        <p:nvSpPr>
          <p:cNvPr id="4" name="Title 1">
            <a:extLst>
              <a:ext uri="{FF2B5EF4-FFF2-40B4-BE49-F238E27FC236}">
                <a16:creationId xmlns:a16="http://schemas.microsoft.com/office/drawing/2014/main" id="{6DADB3FB-01A6-408D-A6E5-DAF8BE88A927}"/>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39AA7B88-E2F2-482C-B346-82EA83EFE5F6}"/>
              </a:ext>
            </a:extLst>
          </p:cNvPr>
          <p:cNvSpPr>
            <a:spLocks noGrp="1"/>
          </p:cNvSpPr>
          <p:nvPr>
            <p:ph sz="half" idx="1"/>
          </p:nvPr>
        </p:nvSpPr>
        <p:spPr>
          <a:xfrm>
            <a:off x="609600" y="1052736"/>
            <a:ext cx="11103024" cy="432048"/>
          </a:xfrm>
        </p:spPr>
        <p:txBody>
          <a:bodyPr>
            <a:noAutofit/>
          </a:bodyPr>
          <a:lstStyle/>
          <a:p>
            <a:pPr marL="0" indent="0" algn="just">
              <a:buNone/>
            </a:pPr>
            <a:r>
              <a:rPr lang="en-GB" sz="2000" dirty="0">
                <a:solidFill>
                  <a:schemeClr val="accent1"/>
                </a:solidFill>
              </a:rPr>
              <a:t>3.	Triaxiality in deformed nuclei</a:t>
            </a:r>
          </a:p>
          <a:p>
            <a:pPr marL="0" indent="0" algn="just">
              <a:buNone/>
            </a:pPr>
            <a:endParaRPr lang="en-GB" sz="1800" dirty="0"/>
          </a:p>
        </p:txBody>
      </p:sp>
      <p:sp>
        <p:nvSpPr>
          <p:cNvPr id="6" name="Content Placeholder 2">
            <a:extLst>
              <a:ext uri="{FF2B5EF4-FFF2-40B4-BE49-F238E27FC236}">
                <a16:creationId xmlns:a16="http://schemas.microsoft.com/office/drawing/2014/main" id="{F3E6743D-3A51-42FF-A37C-784CF389DBBD}"/>
              </a:ext>
            </a:extLst>
          </p:cNvPr>
          <p:cNvSpPr txBox="1">
            <a:spLocks/>
          </p:cNvSpPr>
          <p:nvPr/>
        </p:nvSpPr>
        <p:spPr>
          <a:xfrm>
            <a:off x="604416" y="1635274"/>
            <a:ext cx="6422504" cy="3960441"/>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algn="just"/>
            <a:r>
              <a:rPr lang="en-GB" sz="1800" dirty="0"/>
              <a:t>Textbook picture: Majority of heavy nuclei exhibit deformed shapes (axially symmetric prolate)</a:t>
            </a:r>
          </a:p>
          <a:p>
            <a:pPr algn="just"/>
            <a:endParaRPr lang="en-GB" sz="800" dirty="0"/>
          </a:p>
          <a:p>
            <a:pPr algn="just"/>
            <a:r>
              <a:rPr lang="en-GB" sz="1800" dirty="0"/>
              <a:t>B</a:t>
            </a:r>
            <a:r>
              <a:rPr lang="en-ZA" sz="1800" dirty="0"/>
              <a:t>UT same central and tensor forces as those responsible for shell evolution point to triaxial shapes</a:t>
            </a:r>
            <a:endParaRPr lang="en-GB" dirty="0"/>
          </a:p>
          <a:p>
            <a:pPr algn="just"/>
            <a:endParaRPr lang="en-GB" sz="800" dirty="0"/>
          </a:p>
          <a:p>
            <a:pPr algn="just"/>
            <a:r>
              <a:rPr lang="en-GB" sz="1800" dirty="0"/>
              <a:t>Triaxial shape </a:t>
            </a:r>
            <a:r>
              <a:rPr lang="en-GB" sz="1800" dirty="0">
                <a:sym typeface="Wingdings" panose="05000000000000000000" pitchFamily="2" charset="2"/>
              </a:rPr>
              <a:t> more complex rotations, which reproduce some experimental data as shown by Configuration Interaction calculations</a:t>
            </a:r>
            <a:endParaRPr lang="en-GB" sz="1800" dirty="0"/>
          </a:p>
          <a:p>
            <a:pPr algn="just"/>
            <a:endParaRPr lang="en-GB" sz="800" dirty="0"/>
          </a:p>
          <a:p>
            <a:pPr algn="just"/>
            <a:r>
              <a:rPr lang="en-ZA" sz="1800" dirty="0"/>
              <a:t>How it manifests: Nuclei generally accepted to display well-defined double-peak structure (modelled by two </a:t>
            </a:r>
            <a:r>
              <a:rPr lang="en-ZA" sz="1800" dirty="0" err="1"/>
              <a:t>Lorentzians</a:t>
            </a:r>
            <a:r>
              <a:rPr lang="en-ZA" sz="1800" dirty="0"/>
              <a:t>) may actually be triaxial with the IVGDR </a:t>
            </a:r>
            <a:r>
              <a:rPr lang="en-GB" sz="1800" dirty="0"/>
              <a:t>exhibiting a more broad and smeared structure</a:t>
            </a:r>
          </a:p>
          <a:p>
            <a:pPr algn="just"/>
            <a:endParaRPr lang="en-GB" sz="800" dirty="0"/>
          </a:p>
        </p:txBody>
      </p:sp>
      <p:pic>
        <p:nvPicPr>
          <p:cNvPr id="7" name="Picture 6">
            <a:extLst>
              <a:ext uri="{FF2B5EF4-FFF2-40B4-BE49-F238E27FC236}">
                <a16:creationId xmlns:a16="http://schemas.microsoft.com/office/drawing/2014/main" id="{A70CF369-5C3E-4698-94A9-D202956A18AC}"/>
              </a:ext>
            </a:extLst>
          </p:cNvPr>
          <p:cNvPicPr>
            <a:picLocks noChangeAspect="1"/>
          </p:cNvPicPr>
          <p:nvPr/>
        </p:nvPicPr>
        <p:blipFill>
          <a:blip r:embed="rId3"/>
          <a:stretch>
            <a:fillRect/>
          </a:stretch>
        </p:blipFill>
        <p:spPr>
          <a:xfrm>
            <a:off x="7062812" y="2211169"/>
            <a:ext cx="5009852" cy="2435661"/>
          </a:xfrm>
          <a:prstGeom prst="rect">
            <a:avLst/>
          </a:prstGeom>
        </p:spPr>
      </p:pic>
    </p:spTree>
    <p:extLst>
      <p:ext uri="{BB962C8B-B14F-4D97-AF65-F5344CB8AC3E}">
        <p14:creationId xmlns:p14="http://schemas.microsoft.com/office/powerpoint/2010/main" val="13276531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34</a:t>
            </a:r>
          </a:p>
        </p:txBody>
      </p:sp>
      <p:sp>
        <p:nvSpPr>
          <p:cNvPr id="4" name="Title 1">
            <a:extLst>
              <a:ext uri="{FF2B5EF4-FFF2-40B4-BE49-F238E27FC236}">
                <a16:creationId xmlns:a16="http://schemas.microsoft.com/office/drawing/2014/main" id="{89847298-4E59-4626-A31C-8A20A503E229}"/>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48837375-6D1D-4FF6-850C-CE3CD8A0136E}"/>
              </a:ext>
            </a:extLst>
          </p:cNvPr>
          <p:cNvSpPr>
            <a:spLocks noGrp="1"/>
          </p:cNvSpPr>
          <p:nvPr>
            <p:ph sz="half" idx="1"/>
          </p:nvPr>
        </p:nvSpPr>
        <p:spPr>
          <a:xfrm>
            <a:off x="609600" y="1052736"/>
            <a:ext cx="11103024" cy="432048"/>
          </a:xfrm>
        </p:spPr>
        <p:txBody>
          <a:bodyPr>
            <a:noAutofit/>
          </a:bodyPr>
          <a:lstStyle/>
          <a:p>
            <a:pPr marL="0" indent="0" algn="just">
              <a:buNone/>
            </a:pPr>
            <a:r>
              <a:rPr lang="en-GB" sz="2000" dirty="0">
                <a:solidFill>
                  <a:schemeClr val="accent1"/>
                </a:solidFill>
              </a:rPr>
              <a:t>3.	Triaxiality in deformed nuclei</a:t>
            </a:r>
          </a:p>
          <a:p>
            <a:pPr marL="0" indent="0" algn="just">
              <a:buNone/>
            </a:pPr>
            <a:endParaRPr lang="en-GB" sz="1800" dirty="0"/>
          </a:p>
        </p:txBody>
      </p:sp>
      <p:sp>
        <p:nvSpPr>
          <p:cNvPr id="6" name="Content Placeholder 2">
            <a:extLst>
              <a:ext uri="{FF2B5EF4-FFF2-40B4-BE49-F238E27FC236}">
                <a16:creationId xmlns:a16="http://schemas.microsoft.com/office/drawing/2014/main" id="{CBFB118C-1FAC-4909-A36A-137DC49C021E}"/>
              </a:ext>
            </a:extLst>
          </p:cNvPr>
          <p:cNvSpPr txBox="1">
            <a:spLocks/>
          </p:cNvSpPr>
          <p:nvPr/>
        </p:nvSpPr>
        <p:spPr>
          <a:xfrm>
            <a:off x="604416" y="1635275"/>
            <a:ext cx="10964192" cy="3809950"/>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algn="just"/>
            <a:r>
              <a:rPr lang="en-GB" sz="1800" dirty="0"/>
              <a:t>A measurement of two nuclei, </a:t>
            </a:r>
            <a:r>
              <a:rPr lang="en-GB" sz="1800" b="1" baseline="30000" dirty="0"/>
              <a:t>154</a:t>
            </a:r>
            <a:r>
              <a:rPr lang="en-GB" sz="1800" b="1" dirty="0"/>
              <a:t>Sm </a:t>
            </a:r>
            <a:r>
              <a:rPr lang="en-GB" sz="1800" dirty="0"/>
              <a:t>and</a:t>
            </a:r>
            <a:r>
              <a:rPr lang="en-GB" sz="1800" b="1" dirty="0"/>
              <a:t> </a:t>
            </a:r>
            <a:r>
              <a:rPr lang="en-GB" sz="1800" b="1" baseline="30000" dirty="0"/>
              <a:t>164</a:t>
            </a:r>
            <a:r>
              <a:rPr lang="en-GB" sz="1800" b="1" dirty="0"/>
              <a:t>Dy</a:t>
            </a:r>
            <a:r>
              <a:rPr lang="en-GB" sz="1800" dirty="0"/>
              <a:t>, which differ significantly in the predicted degree of triaxiality, is proposed</a:t>
            </a:r>
          </a:p>
          <a:p>
            <a:pPr marL="0" indent="0" algn="just">
              <a:buNone/>
            </a:pPr>
            <a:endParaRPr lang="en-GB" sz="800" dirty="0"/>
          </a:p>
        </p:txBody>
      </p:sp>
      <p:pic>
        <p:nvPicPr>
          <p:cNvPr id="7" name="Picture 6">
            <a:extLst>
              <a:ext uri="{FF2B5EF4-FFF2-40B4-BE49-F238E27FC236}">
                <a16:creationId xmlns:a16="http://schemas.microsoft.com/office/drawing/2014/main" id="{BF6A5F9A-0831-471C-9D31-591C24397888}"/>
              </a:ext>
            </a:extLst>
          </p:cNvPr>
          <p:cNvPicPr>
            <a:picLocks noChangeAspect="1"/>
          </p:cNvPicPr>
          <p:nvPr/>
        </p:nvPicPr>
        <p:blipFill rotWithShape="1">
          <a:blip r:embed="rId3">
            <a:extLst>
              <a:ext uri="{28A0092B-C50C-407E-A947-70E740481C1C}">
                <a14:useLocalDpi xmlns:a14="http://schemas.microsoft.com/office/drawing/2010/main" val="0"/>
              </a:ext>
            </a:extLst>
          </a:blip>
          <a:srcRect l="3611" t="56954" r="623" b="24721"/>
          <a:stretch/>
        </p:blipFill>
        <p:spPr>
          <a:xfrm>
            <a:off x="819297" y="2251621"/>
            <a:ext cx="10893327" cy="1288628"/>
          </a:xfrm>
          <a:prstGeom prst="rect">
            <a:avLst/>
          </a:prstGeom>
        </p:spPr>
      </p:pic>
      <p:pic>
        <p:nvPicPr>
          <p:cNvPr id="8" name="Picture 7">
            <a:extLst>
              <a:ext uri="{FF2B5EF4-FFF2-40B4-BE49-F238E27FC236}">
                <a16:creationId xmlns:a16="http://schemas.microsoft.com/office/drawing/2014/main" id="{07D4007C-E1FE-461D-9A89-FE9E578248CC}"/>
              </a:ext>
            </a:extLst>
          </p:cNvPr>
          <p:cNvPicPr>
            <a:picLocks noChangeAspect="1"/>
          </p:cNvPicPr>
          <p:nvPr/>
        </p:nvPicPr>
        <p:blipFill rotWithShape="1">
          <a:blip r:embed="rId4">
            <a:extLst>
              <a:ext uri="{28A0092B-C50C-407E-A947-70E740481C1C}">
                <a14:useLocalDpi xmlns:a14="http://schemas.microsoft.com/office/drawing/2010/main" val="0"/>
              </a:ext>
            </a:extLst>
          </a:blip>
          <a:srcRect l="75396" t="44478"/>
          <a:stretch/>
        </p:blipFill>
        <p:spPr>
          <a:xfrm>
            <a:off x="4766132" y="3855038"/>
            <a:ext cx="2999656" cy="2171978"/>
          </a:xfrm>
          <a:prstGeom prst="rect">
            <a:avLst/>
          </a:prstGeom>
        </p:spPr>
      </p:pic>
      <p:sp>
        <p:nvSpPr>
          <p:cNvPr id="9" name="Rectangle 8">
            <a:extLst>
              <a:ext uri="{FF2B5EF4-FFF2-40B4-BE49-F238E27FC236}">
                <a16:creationId xmlns:a16="http://schemas.microsoft.com/office/drawing/2014/main" id="{3E6F2E6D-577E-4245-B12F-6F14924F426D}"/>
              </a:ext>
            </a:extLst>
          </p:cNvPr>
          <p:cNvSpPr/>
          <p:nvPr/>
        </p:nvSpPr>
        <p:spPr>
          <a:xfrm>
            <a:off x="4515343" y="5952216"/>
            <a:ext cx="3718472" cy="296998"/>
          </a:xfrm>
          <a:prstGeom prst="rect">
            <a:avLst/>
          </a:prstGeom>
        </p:spPr>
        <p:txBody>
          <a:bodyPr wrap="square">
            <a:spAutoFit/>
          </a:bodyPr>
          <a:lstStyle/>
          <a:p>
            <a:r>
              <a:rPr lang="nb-NO" sz="1300" dirty="0">
                <a:solidFill>
                  <a:srgbClr val="232323"/>
                </a:solidFill>
              </a:rPr>
              <a:t>Y. Tsunoda et al., arXiv (2023) nucl-th/2304.11780v1</a:t>
            </a:r>
            <a:endParaRPr lang="en-ZA" sz="1300" dirty="0">
              <a:solidFill>
                <a:srgbClr val="232323"/>
              </a:solidFill>
            </a:endParaRPr>
          </a:p>
        </p:txBody>
      </p:sp>
      <p:sp>
        <p:nvSpPr>
          <p:cNvPr id="10" name="Rectangle 9">
            <a:extLst>
              <a:ext uri="{FF2B5EF4-FFF2-40B4-BE49-F238E27FC236}">
                <a16:creationId xmlns:a16="http://schemas.microsoft.com/office/drawing/2014/main" id="{B76F166A-5823-4727-910A-CDBAC72F4EFB}"/>
              </a:ext>
            </a:extLst>
          </p:cNvPr>
          <p:cNvSpPr/>
          <p:nvPr/>
        </p:nvSpPr>
        <p:spPr>
          <a:xfrm>
            <a:off x="4586684" y="3562650"/>
            <a:ext cx="3575791" cy="292388"/>
          </a:xfrm>
          <a:prstGeom prst="rect">
            <a:avLst/>
          </a:prstGeom>
        </p:spPr>
        <p:txBody>
          <a:bodyPr wrap="square">
            <a:spAutoFit/>
          </a:bodyPr>
          <a:lstStyle/>
          <a:p>
            <a:r>
              <a:rPr lang="nb-NO" sz="1300" dirty="0">
                <a:solidFill>
                  <a:srgbClr val="232323"/>
                </a:solidFill>
              </a:rPr>
              <a:t>T. Otsuka et al., arXiv (2023) nucl-th/2303.11299</a:t>
            </a:r>
            <a:endParaRPr lang="en-ZA" sz="1300" dirty="0">
              <a:solidFill>
                <a:srgbClr val="232323"/>
              </a:solidFill>
            </a:endParaRPr>
          </a:p>
        </p:txBody>
      </p:sp>
      <p:pic>
        <p:nvPicPr>
          <p:cNvPr id="11" name="Picture 10">
            <a:extLst>
              <a:ext uri="{FF2B5EF4-FFF2-40B4-BE49-F238E27FC236}">
                <a16:creationId xmlns:a16="http://schemas.microsoft.com/office/drawing/2014/main" id="{8057B4F4-E4F2-41B0-AAFE-58F36E1AD467}"/>
              </a:ext>
            </a:extLst>
          </p:cNvPr>
          <p:cNvPicPr>
            <a:picLocks noChangeAspect="1"/>
          </p:cNvPicPr>
          <p:nvPr/>
        </p:nvPicPr>
        <p:blipFill>
          <a:blip r:embed="rId5"/>
          <a:stretch>
            <a:fillRect/>
          </a:stretch>
        </p:blipFill>
        <p:spPr>
          <a:xfrm>
            <a:off x="9048328" y="3793609"/>
            <a:ext cx="2348803" cy="2030860"/>
          </a:xfrm>
          <a:prstGeom prst="rect">
            <a:avLst/>
          </a:prstGeom>
        </p:spPr>
      </p:pic>
    </p:spTree>
    <p:extLst>
      <p:ext uri="{BB962C8B-B14F-4D97-AF65-F5344CB8AC3E}">
        <p14:creationId xmlns:p14="http://schemas.microsoft.com/office/powerpoint/2010/main" val="35973486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35</a:t>
            </a:r>
          </a:p>
        </p:txBody>
      </p:sp>
      <p:sp>
        <p:nvSpPr>
          <p:cNvPr id="4" name="Title 1">
            <a:extLst>
              <a:ext uri="{FF2B5EF4-FFF2-40B4-BE49-F238E27FC236}">
                <a16:creationId xmlns:a16="http://schemas.microsoft.com/office/drawing/2014/main" id="{2753E662-F4E5-4364-A285-8373B65790DB}"/>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Understanding the IVGDR in Heavy Deformed Nuclei</a:t>
            </a:r>
            <a:endParaRPr lang="en-ZA" sz="3300" dirty="0"/>
          </a:p>
        </p:txBody>
      </p:sp>
      <p:sp>
        <p:nvSpPr>
          <p:cNvPr id="5" name="Content Placeholder 2">
            <a:extLst>
              <a:ext uri="{FF2B5EF4-FFF2-40B4-BE49-F238E27FC236}">
                <a16:creationId xmlns:a16="http://schemas.microsoft.com/office/drawing/2014/main" id="{C9930867-E28D-4213-98DD-D2DC0C47363F}"/>
              </a:ext>
            </a:extLst>
          </p:cNvPr>
          <p:cNvSpPr>
            <a:spLocks noGrp="1"/>
          </p:cNvSpPr>
          <p:nvPr>
            <p:ph sz="half" idx="1"/>
          </p:nvPr>
        </p:nvSpPr>
        <p:spPr>
          <a:xfrm>
            <a:off x="609600" y="1052736"/>
            <a:ext cx="11103024" cy="432048"/>
          </a:xfrm>
        </p:spPr>
        <p:txBody>
          <a:bodyPr>
            <a:noAutofit/>
          </a:bodyPr>
          <a:lstStyle/>
          <a:p>
            <a:pPr marL="0" indent="0" algn="just">
              <a:buNone/>
            </a:pPr>
            <a:r>
              <a:rPr lang="en-GB" sz="2000" dirty="0">
                <a:solidFill>
                  <a:schemeClr val="accent1"/>
                </a:solidFill>
              </a:rPr>
              <a:t>Experimental Details</a:t>
            </a:r>
          </a:p>
          <a:p>
            <a:pPr marL="0" indent="0" algn="just">
              <a:buNone/>
            </a:pPr>
            <a:endParaRPr lang="en-GB" sz="1800" dirty="0"/>
          </a:p>
        </p:txBody>
      </p:sp>
      <p:sp>
        <p:nvSpPr>
          <p:cNvPr id="6" name="Content Placeholder 2">
            <a:extLst>
              <a:ext uri="{FF2B5EF4-FFF2-40B4-BE49-F238E27FC236}">
                <a16:creationId xmlns:a16="http://schemas.microsoft.com/office/drawing/2014/main" id="{2597FD7F-8D9A-4490-BA66-32C83F771330}"/>
              </a:ext>
            </a:extLst>
          </p:cNvPr>
          <p:cNvSpPr txBox="1">
            <a:spLocks/>
          </p:cNvSpPr>
          <p:nvPr/>
        </p:nvSpPr>
        <p:spPr>
          <a:xfrm>
            <a:off x="609600" y="1772816"/>
            <a:ext cx="6422504" cy="36724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n-GB" sz="1800"/>
              <a:t>Two-arm spectrometer system consisting of the Grand Raiden Spectrometer and the Large Acceptance Spectrometer will be employed </a:t>
            </a:r>
            <a:endParaRPr lang="en-ZA" sz="1800"/>
          </a:p>
          <a:p>
            <a:pPr algn="just"/>
            <a:endParaRPr lang="en-GB" sz="800"/>
          </a:p>
          <a:p>
            <a:pPr algn="just"/>
            <a:r>
              <a:rPr lang="en-GB" sz="1800"/>
              <a:t>GR Spectrometer will be set up in the zero-degree transmission mode</a:t>
            </a:r>
          </a:p>
          <a:p>
            <a:pPr algn="just"/>
            <a:endParaRPr lang="en-GB" sz="800"/>
          </a:p>
          <a:p>
            <a:pPr algn="just"/>
            <a:r>
              <a:rPr lang="en-GB" sz="1800"/>
              <a:t>Proton beam with an energy of 392 MeV </a:t>
            </a:r>
          </a:p>
          <a:p>
            <a:pPr algn="just"/>
            <a:endParaRPr lang="en-ZA" sz="800"/>
          </a:p>
          <a:p>
            <a:pPr algn="just"/>
            <a:r>
              <a:rPr lang="en-GB" sz="1800"/>
              <a:t>Targets with areal densities of  approximately 4 mg/cm</a:t>
            </a:r>
            <a:r>
              <a:rPr lang="en-GB" sz="1800" baseline="30000"/>
              <a:t>2</a:t>
            </a:r>
            <a:r>
              <a:rPr lang="en-GB" sz="1800"/>
              <a:t>: </a:t>
            </a:r>
            <a:r>
              <a:rPr lang="en-GB" sz="1800" baseline="30000"/>
              <a:t>159</a:t>
            </a:r>
            <a:r>
              <a:rPr lang="en-GB" sz="1800"/>
              <a:t>Tb, </a:t>
            </a:r>
            <a:r>
              <a:rPr lang="en-GB" sz="1800" baseline="30000"/>
              <a:t>150</a:t>
            </a:r>
            <a:r>
              <a:rPr lang="en-GB" sz="1800"/>
              <a:t>Nd, </a:t>
            </a:r>
            <a:r>
              <a:rPr lang="en-GB" sz="1800" baseline="30000"/>
              <a:t>152</a:t>
            </a:r>
            <a:r>
              <a:rPr lang="en-GB" sz="1800"/>
              <a:t>Sm, </a:t>
            </a:r>
            <a:r>
              <a:rPr lang="en-GB" sz="1800" baseline="30000"/>
              <a:t>169</a:t>
            </a:r>
            <a:r>
              <a:rPr lang="en-GB" sz="1800"/>
              <a:t>Tm, </a:t>
            </a:r>
            <a:r>
              <a:rPr lang="en-GB" sz="1800" baseline="30000"/>
              <a:t>154</a:t>
            </a:r>
            <a:r>
              <a:rPr lang="en-GB" sz="1800"/>
              <a:t>Sm and </a:t>
            </a:r>
            <a:r>
              <a:rPr lang="en-GB" sz="1800" baseline="30000"/>
              <a:t>164</a:t>
            </a:r>
            <a:r>
              <a:rPr lang="en-GB" sz="1800"/>
              <a:t>Dy</a:t>
            </a:r>
          </a:p>
          <a:p>
            <a:pPr algn="just"/>
            <a:endParaRPr lang="en-GB" sz="800"/>
          </a:p>
          <a:p>
            <a:pPr algn="just"/>
            <a:r>
              <a:rPr lang="en-GB" sz="1800"/>
              <a:t>Data will also be taken at 2.5 degrees and 4.5 degrees to ensure that a Multipole Decomposition Analysis is possible. </a:t>
            </a:r>
          </a:p>
          <a:p>
            <a:pPr algn="just"/>
            <a:endParaRPr lang="en-GB" sz="1800" dirty="0"/>
          </a:p>
        </p:txBody>
      </p:sp>
      <p:pic>
        <p:nvPicPr>
          <p:cNvPr id="7" name="Picture 6">
            <a:extLst>
              <a:ext uri="{FF2B5EF4-FFF2-40B4-BE49-F238E27FC236}">
                <a16:creationId xmlns:a16="http://schemas.microsoft.com/office/drawing/2014/main" id="{8613D1C3-961C-4853-A3EA-45805A13EFBE}"/>
              </a:ext>
            </a:extLst>
          </p:cNvPr>
          <p:cNvPicPr>
            <a:picLocks noChangeAspect="1"/>
          </p:cNvPicPr>
          <p:nvPr/>
        </p:nvPicPr>
        <p:blipFill rotWithShape="1">
          <a:blip r:embed="rId3"/>
          <a:srcRect l="5657"/>
          <a:stretch/>
        </p:blipFill>
        <p:spPr>
          <a:xfrm>
            <a:off x="7113145" y="883042"/>
            <a:ext cx="4803163" cy="5085184"/>
          </a:xfrm>
          <a:prstGeom prst="rect">
            <a:avLst/>
          </a:prstGeom>
        </p:spPr>
      </p:pic>
    </p:spTree>
    <p:extLst>
      <p:ext uri="{BB962C8B-B14F-4D97-AF65-F5344CB8AC3E}">
        <p14:creationId xmlns:p14="http://schemas.microsoft.com/office/powerpoint/2010/main" val="40835612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36</a:t>
            </a:r>
          </a:p>
        </p:txBody>
      </p:sp>
      <p:sp>
        <p:nvSpPr>
          <p:cNvPr id="4" name="Title 1">
            <a:extLst>
              <a:ext uri="{FF2B5EF4-FFF2-40B4-BE49-F238E27FC236}">
                <a16:creationId xmlns:a16="http://schemas.microsoft.com/office/drawing/2014/main" id="{1B45EC4C-DADA-4C4A-A108-93F320A9B873}"/>
              </a:ext>
            </a:extLst>
          </p:cNvPr>
          <p:cNvSpPr>
            <a:spLocks noGrp="1"/>
          </p:cNvSpPr>
          <p:nvPr>
            <p:ph type="title"/>
          </p:nvPr>
        </p:nvSpPr>
        <p:spPr>
          <a:xfrm>
            <a:off x="609600" y="188640"/>
            <a:ext cx="11582400" cy="706090"/>
          </a:xfrm>
        </p:spPr>
        <p:txBody>
          <a:bodyPr>
            <a:noAutofit/>
          </a:bodyPr>
          <a:lstStyle/>
          <a:p>
            <a:pPr algn="l"/>
            <a:r>
              <a:rPr lang="en-ZA" sz="3300" dirty="0">
                <a:solidFill>
                  <a:srgbClr val="0070C0"/>
                </a:solidFill>
              </a:rPr>
              <a:t>Summary</a:t>
            </a:r>
            <a:endParaRPr lang="en-ZA" sz="3300" dirty="0"/>
          </a:p>
        </p:txBody>
      </p:sp>
      <p:sp>
        <p:nvSpPr>
          <p:cNvPr id="5" name="Content Placeholder 2">
            <a:extLst>
              <a:ext uri="{FF2B5EF4-FFF2-40B4-BE49-F238E27FC236}">
                <a16:creationId xmlns:a16="http://schemas.microsoft.com/office/drawing/2014/main" id="{A09ED40C-E0D6-4CBB-AD89-105F72D8B11C}"/>
              </a:ext>
            </a:extLst>
          </p:cNvPr>
          <p:cNvSpPr>
            <a:spLocks noGrp="1"/>
          </p:cNvSpPr>
          <p:nvPr>
            <p:ph sz="half" idx="1"/>
          </p:nvPr>
        </p:nvSpPr>
        <p:spPr>
          <a:xfrm>
            <a:off x="609600" y="1052736"/>
            <a:ext cx="10598968" cy="4680520"/>
          </a:xfrm>
        </p:spPr>
        <p:txBody>
          <a:bodyPr>
            <a:noAutofit/>
          </a:bodyPr>
          <a:lstStyle/>
          <a:p>
            <a:pPr marL="0" indent="0" algn="just">
              <a:buNone/>
            </a:pPr>
            <a:r>
              <a:rPr lang="en-GB" sz="1800" dirty="0"/>
              <a:t>We propose the following avenues of investigation</a:t>
            </a:r>
          </a:p>
          <a:p>
            <a:pPr marL="342900" indent="-342900" algn="just">
              <a:buFont typeface="+mj-lt"/>
              <a:buAutoNum type="arabicPeriod"/>
            </a:pPr>
            <a:endParaRPr lang="en-GB" sz="1800" dirty="0"/>
          </a:p>
          <a:p>
            <a:pPr marL="342900" indent="-342900" algn="just">
              <a:buFont typeface="+mj-lt"/>
              <a:buAutoNum type="arabicPeriod"/>
            </a:pPr>
            <a:r>
              <a:rPr lang="en-GB" sz="1800" dirty="0"/>
              <a:t>Towards an understanding of the observed discrepancies</a:t>
            </a:r>
          </a:p>
          <a:p>
            <a:pPr marL="342900" indent="-342900" algn="just">
              <a:buFont typeface="+mj-lt"/>
              <a:buAutoNum type="arabicPeriod"/>
            </a:pPr>
            <a:endParaRPr lang="en-GB" sz="800" dirty="0"/>
          </a:p>
          <a:p>
            <a:pPr marL="0" indent="0" algn="just">
              <a:buNone/>
            </a:pPr>
            <a:r>
              <a:rPr lang="en-GB" sz="1800" dirty="0"/>
              <a:t>	1.1	Neutron-multiplicity sorting (</a:t>
            </a:r>
            <a:r>
              <a:rPr lang="en-GB" sz="1800" baseline="30000" dirty="0">
                <a:solidFill>
                  <a:srgbClr val="FF0000"/>
                </a:solidFill>
              </a:rPr>
              <a:t>159</a:t>
            </a:r>
            <a:r>
              <a:rPr lang="en-GB" sz="1800" dirty="0">
                <a:solidFill>
                  <a:srgbClr val="FF0000"/>
                </a:solidFill>
              </a:rPr>
              <a:t>Tb</a:t>
            </a:r>
            <a:r>
              <a:rPr lang="en-GB" sz="1800" dirty="0"/>
              <a:t>)</a:t>
            </a:r>
          </a:p>
          <a:p>
            <a:pPr marL="0" indent="0" algn="just">
              <a:buNone/>
            </a:pPr>
            <a:r>
              <a:rPr lang="en-GB" sz="1800" dirty="0"/>
              <a:t>	1.2	Contributions of quasi-free scattering and phenomenological background to the GDR cross 			section (</a:t>
            </a:r>
            <a:r>
              <a:rPr lang="en-GB" sz="1800" baseline="30000" dirty="0">
                <a:solidFill>
                  <a:srgbClr val="FF0000"/>
                </a:solidFill>
              </a:rPr>
              <a:t>150</a:t>
            </a:r>
            <a:r>
              <a:rPr lang="en-GB" sz="1800" dirty="0">
                <a:solidFill>
                  <a:srgbClr val="FF0000"/>
                </a:solidFill>
              </a:rPr>
              <a:t>Nd and </a:t>
            </a:r>
            <a:r>
              <a:rPr lang="en-GB" sz="1800" baseline="30000" dirty="0">
                <a:solidFill>
                  <a:srgbClr val="FF0000"/>
                </a:solidFill>
              </a:rPr>
              <a:t>152</a:t>
            </a:r>
            <a:r>
              <a:rPr lang="en-GB" sz="1800" dirty="0">
                <a:solidFill>
                  <a:srgbClr val="FF0000"/>
                </a:solidFill>
              </a:rPr>
              <a:t>Sm</a:t>
            </a:r>
            <a:r>
              <a:rPr lang="en-GB" sz="1800" dirty="0"/>
              <a:t>)</a:t>
            </a:r>
          </a:p>
          <a:p>
            <a:pPr marL="0" indent="0" algn="just">
              <a:buNone/>
            </a:pPr>
            <a:endParaRPr lang="en-GB" sz="800" dirty="0"/>
          </a:p>
          <a:p>
            <a:pPr marL="342900" indent="-342900" algn="just">
              <a:buFont typeface="+mj-lt"/>
              <a:buAutoNum type="arabicPeriod" startAt="2"/>
            </a:pPr>
            <a:r>
              <a:rPr lang="en-GB" sz="1800" dirty="0"/>
              <a:t>Constructing a photo-neutron calibration standard (</a:t>
            </a:r>
            <a:r>
              <a:rPr lang="en-GB" sz="1800" baseline="30000" dirty="0">
                <a:solidFill>
                  <a:srgbClr val="FF0000"/>
                </a:solidFill>
              </a:rPr>
              <a:t>169</a:t>
            </a:r>
            <a:r>
              <a:rPr lang="en-GB" sz="1800" dirty="0">
                <a:solidFill>
                  <a:srgbClr val="FF0000"/>
                </a:solidFill>
              </a:rPr>
              <a:t>Tm</a:t>
            </a:r>
            <a:r>
              <a:rPr lang="en-GB" sz="1800" dirty="0"/>
              <a:t>)</a:t>
            </a:r>
          </a:p>
          <a:p>
            <a:pPr marL="0" indent="0" algn="just">
              <a:buNone/>
            </a:pPr>
            <a:endParaRPr lang="en-GB" sz="1800" dirty="0"/>
          </a:p>
          <a:p>
            <a:pPr marL="342900" indent="-342900" algn="just">
              <a:buFont typeface="+mj-lt"/>
              <a:buAutoNum type="arabicPeriod" startAt="3"/>
            </a:pPr>
            <a:r>
              <a:rPr lang="en-GB" sz="1800" dirty="0"/>
              <a:t>Triaxiality in deformed nuclei (</a:t>
            </a:r>
            <a:r>
              <a:rPr lang="en-GB" sz="1800" baseline="30000" dirty="0">
                <a:solidFill>
                  <a:srgbClr val="FF0000"/>
                </a:solidFill>
              </a:rPr>
              <a:t>154</a:t>
            </a:r>
            <a:r>
              <a:rPr lang="en-GB" sz="1800" dirty="0">
                <a:solidFill>
                  <a:srgbClr val="FF0000"/>
                </a:solidFill>
              </a:rPr>
              <a:t>Sm and </a:t>
            </a:r>
            <a:r>
              <a:rPr lang="en-GB" sz="1800" baseline="30000" dirty="0">
                <a:solidFill>
                  <a:srgbClr val="FF0000"/>
                </a:solidFill>
              </a:rPr>
              <a:t>164</a:t>
            </a:r>
            <a:r>
              <a:rPr lang="en-GB" sz="1800" dirty="0">
                <a:solidFill>
                  <a:srgbClr val="FF0000"/>
                </a:solidFill>
              </a:rPr>
              <a:t>Dy</a:t>
            </a:r>
            <a:r>
              <a:rPr lang="en-GB" sz="1800" dirty="0"/>
              <a:t>)</a:t>
            </a:r>
          </a:p>
          <a:p>
            <a:pPr marL="342900" indent="-342900" algn="just">
              <a:buFont typeface="+mj-lt"/>
              <a:buAutoNum type="arabicPeriod" startAt="3"/>
            </a:pPr>
            <a:endParaRPr lang="en-GB" sz="1800" dirty="0"/>
          </a:p>
          <a:p>
            <a:pPr marL="0" indent="0" algn="just">
              <a:buNone/>
            </a:pPr>
            <a:endParaRPr lang="en-GB" sz="1800" dirty="0"/>
          </a:p>
          <a:p>
            <a:pPr marL="0" indent="0" algn="just">
              <a:buNone/>
            </a:pPr>
            <a:r>
              <a:rPr lang="en-GB" sz="1800" dirty="0"/>
              <a:t>This proposal forms part of a greater collaborative effort to probe the nuclear dipole response with real and virtual photons at a number of laboratories around the world using a wide range of experimental techniques. </a:t>
            </a:r>
          </a:p>
        </p:txBody>
      </p:sp>
    </p:spTree>
    <p:extLst>
      <p:ext uri="{BB962C8B-B14F-4D97-AF65-F5344CB8AC3E}">
        <p14:creationId xmlns:p14="http://schemas.microsoft.com/office/powerpoint/2010/main" val="6007164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37</a:t>
            </a:r>
          </a:p>
        </p:txBody>
      </p:sp>
      <p:sp>
        <p:nvSpPr>
          <p:cNvPr id="4" name="Title 1">
            <a:extLst>
              <a:ext uri="{FF2B5EF4-FFF2-40B4-BE49-F238E27FC236}">
                <a16:creationId xmlns:a16="http://schemas.microsoft.com/office/drawing/2014/main" id="{7F60F97C-3C0A-4CCD-BE3A-33E0375B9DFD}"/>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Thank you for your attention </a:t>
            </a:r>
            <a:r>
              <a:rPr lang="en-ZA" sz="3300" dirty="0">
                <a:solidFill>
                  <a:srgbClr val="0070C0"/>
                </a:solidFill>
                <a:sym typeface="Wingdings" panose="05000000000000000000" pitchFamily="2" charset="2"/>
              </a:rPr>
              <a:t></a:t>
            </a:r>
            <a:endParaRPr lang="en-ZA" sz="3300" dirty="0"/>
          </a:p>
        </p:txBody>
      </p:sp>
      <p:pic>
        <p:nvPicPr>
          <p:cNvPr id="5" name="Picture 4">
            <a:extLst>
              <a:ext uri="{FF2B5EF4-FFF2-40B4-BE49-F238E27FC236}">
                <a16:creationId xmlns:a16="http://schemas.microsoft.com/office/drawing/2014/main" id="{9EB5F028-A83D-4331-B685-A7D52156C888}"/>
              </a:ext>
            </a:extLst>
          </p:cNvPr>
          <p:cNvPicPr>
            <a:picLocks noChangeAspect="1"/>
          </p:cNvPicPr>
          <p:nvPr/>
        </p:nvPicPr>
        <p:blipFill>
          <a:blip r:embed="rId3"/>
          <a:stretch>
            <a:fillRect/>
          </a:stretch>
        </p:blipFill>
        <p:spPr>
          <a:xfrm>
            <a:off x="761852" y="1196752"/>
            <a:ext cx="4982344" cy="3294400"/>
          </a:xfrm>
          <a:prstGeom prst="rect">
            <a:avLst/>
          </a:prstGeom>
        </p:spPr>
      </p:pic>
      <p:pic>
        <p:nvPicPr>
          <p:cNvPr id="6" name="Picture 5">
            <a:extLst>
              <a:ext uri="{FF2B5EF4-FFF2-40B4-BE49-F238E27FC236}">
                <a16:creationId xmlns:a16="http://schemas.microsoft.com/office/drawing/2014/main" id="{CDD5EE16-D1E8-4E72-89D1-A945FC8A63E3}"/>
              </a:ext>
            </a:extLst>
          </p:cNvPr>
          <p:cNvPicPr>
            <a:picLocks noChangeAspect="1"/>
          </p:cNvPicPr>
          <p:nvPr/>
        </p:nvPicPr>
        <p:blipFill>
          <a:blip r:embed="rId4"/>
          <a:stretch>
            <a:fillRect/>
          </a:stretch>
        </p:blipFill>
        <p:spPr>
          <a:xfrm>
            <a:off x="840136" y="4483512"/>
            <a:ext cx="4825776" cy="1108256"/>
          </a:xfrm>
          <a:prstGeom prst="rect">
            <a:avLst/>
          </a:prstGeom>
        </p:spPr>
      </p:pic>
      <p:pic>
        <p:nvPicPr>
          <p:cNvPr id="7" name="Picture 6">
            <a:extLst>
              <a:ext uri="{FF2B5EF4-FFF2-40B4-BE49-F238E27FC236}">
                <a16:creationId xmlns:a16="http://schemas.microsoft.com/office/drawing/2014/main" id="{9A16355E-B5F3-48F5-A44E-409199C91F99}"/>
              </a:ext>
            </a:extLst>
          </p:cNvPr>
          <p:cNvPicPr>
            <a:picLocks noChangeAspect="1"/>
          </p:cNvPicPr>
          <p:nvPr/>
        </p:nvPicPr>
        <p:blipFill>
          <a:blip r:embed="rId5"/>
          <a:stretch>
            <a:fillRect/>
          </a:stretch>
        </p:blipFill>
        <p:spPr>
          <a:xfrm>
            <a:off x="6312024" y="1196752"/>
            <a:ext cx="3110136" cy="605056"/>
          </a:xfrm>
          <a:prstGeom prst="rect">
            <a:avLst/>
          </a:prstGeom>
        </p:spPr>
      </p:pic>
    </p:spTree>
    <p:extLst>
      <p:ext uri="{BB962C8B-B14F-4D97-AF65-F5344CB8AC3E}">
        <p14:creationId xmlns:p14="http://schemas.microsoft.com/office/powerpoint/2010/main" val="4711593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3BCC8EA-B40A-4D61-A50B-8A08E7C39FBF}"/>
              </a:ext>
            </a:extLst>
          </p:cNvPr>
          <p:cNvPicPr>
            <a:picLocks noChangeAspect="1"/>
          </p:cNvPicPr>
          <p:nvPr/>
        </p:nvPicPr>
        <p:blipFill rotWithShape="1">
          <a:blip r:embed="rId3"/>
          <a:srcRect r="2619"/>
          <a:stretch/>
        </p:blipFill>
        <p:spPr>
          <a:xfrm>
            <a:off x="2766082" y="476672"/>
            <a:ext cx="6659835" cy="1619250"/>
          </a:xfrm>
          <a:prstGeom prst="rect">
            <a:avLst/>
          </a:prstGeom>
        </p:spPr>
      </p:pic>
      <p:sp>
        <p:nvSpPr>
          <p:cNvPr id="11" name="Rectangle 10">
            <a:extLst>
              <a:ext uri="{FF2B5EF4-FFF2-40B4-BE49-F238E27FC236}">
                <a16:creationId xmlns:a16="http://schemas.microsoft.com/office/drawing/2014/main" id="{AD09F16C-FDC1-4673-BB7B-4D2FADD363F7}"/>
              </a:ext>
            </a:extLst>
          </p:cNvPr>
          <p:cNvSpPr/>
          <p:nvPr/>
        </p:nvSpPr>
        <p:spPr>
          <a:xfrm>
            <a:off x="0" y="476672"/>
            <a:ext cx="2766082" cy="161925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Rectangle 11">
            <a:extLst>
              <a:ext uri="{FF2B5EF4-FFF2-40B4-BE49-F238E27FC236}">
                <a16:creationId xmlns:a16="http://schemas.microsoft.com/office/drawing/2014/main" id="{68E73523-53F0-49CA-9C6F-65241B85DD54}"/>
              </a:ext>
            </a:extLst>
          </p:cNvPr>
          <p:cNvSpPr/>
          <p:nvPr/>
        </p:nvSpPr>
        <p:spPr>
          <a:xfrm>
            <a:off x="9425917" y="476672"/>
            <a:ext cx="2766082" cy="161925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Title 1">
            <a:extLst>
              <a:ext uri="{FF2B5EF4-FFF2-40B4-BE49-F238E27FC236}">
                <a16:creationId xmlns:a16="http://schemas.microsoft.com/office/drawing/2014/main" id="{0F71F198-C369-44C4-9FCC-13B68768AF62}"/>
              </a:ext>
            </a:extLst>
          </p:cNvPr>
          <p:cNvSpPr txBox="1">
            <a:spLocks/>
          </p:cNvSpPr>
          <p:nvPr/>
        </p:nvSpPr>
        <p:spPr>
          <a:xfrm>
            <a:off x="551380" y="2881697"/>
            <a:ext cx="11089232" cy="141771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000" dirty="0">
                <a:solidFill>
                  <a:srgbClr val="0070C0"/>
                </a:solidFill>
              </a:rPr>
              <a:t>Backup Slides</a:t>
            </a:r>
            <a:endParaRPr lang="en-ZA" sz="4000" i="1" dirty="0"/>
          </a:p>
        </p:txBody>
      </p:sp>
      <p:pic>
        <p:nvPicPr>
          <p:cNvPr id="16" name="Picture 15">
            <a:extLst>
              <a:ext uri="{FF2B5EF4-FFF2-40B4-BE49-F238E27FC236}">
                <a16:creationId xmlns:a16="http://schemas.microsoft.com/office/drawing/2014/main" id="{8BBCE9A3-7E66-4376-8297-E2E42D54BF02}"/>
              </a:ext>
            </a:extLst>
          </p:cNvPr>
          <p:cNvPicPr>
            <a:picLocks noChangeAspect="1"/>
          </p:cNvPicPr>
          <p:nvPr/>
        </p:nvPicPr>
        <p:blipFill>
          <a:blip r:embed="rId4"/>
          <a:stretch>
            <a:fillRect/>
          </a:stretch>
        </p:blipFill>
        <p:spPr>
          <a:xfrm>
            <a:off x="1730882" y="5085184"/>
            <a:ext cx="8730229" cy="1103472"/>
          </a:xfrm>
          <a:prstGeom prst="rect">
            <a:avLst/>
          </a:prstGeom>
        </p:spPr>
      </p:pic>
      <p:sp>
        <p:nvSpPr>
          <p:cNvPr id="8" name="TextBox 7">
            <a:extLst>
              <a:ext uri="{FF2B5EF4-FFF2-40B4-BE49-F238E27FC236}">
                <a16:creationId xmlns:a16="http://schemas.microsoft.com/office/drawing/2014/main" id="{436F6958-B8FF-44CE-B721-754194EA6656}"/>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38</a:t>
            </a:r>
          </a:p>
        </p:txBody>
      </p:sp>
    </p:spTree>
    <p:extLst>
      <p:ext uri="{BB962C8B-B14F-4D97-AF65-F5344CB8AC3E}">
        <p14:creationId xmlns:p14="http://schemas.microsoft.com/office/powerpoint/2010/main" val="6099679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39</a:t>
            </a:r>
          </a:p>
        </p:txBody>
      </p:sp>
      <p:sp>
        <p:nvSpPr>
          <p:cNvPr id="10" name="Title 1">
            <a:extLst>
              <a:ext uri="{FF2B5EF4-FFF2-40B4-BE49-F238E27FC236}">
                <a16:creationId xmlns:a16="http://schemas.microsoft.com/office/drawing/2014/main" id="{76A9F830-C88B-4684-AE71-F29FA1F6391A}"/>
              </a:ext>
            </a:extLst>
          </p:cNvPr>
          <p:cNvSpPr>
            <a:spLocks noGrp="1"/>
          </p:cNvSpPr>
          <p:nvPr>
            <p:ph type="title"/>
          </p:nvPr>
        </p:nvSpPr>
        <p:spPr>
          <a:xfrm>
            <a:off x="609600" y="188640"/>
            <a:ext cx="9374832" cy="706090"/>
          </a:xfrm>
        </p:spPr>
        <p:txBody>
          <a:bodyPr>
            <a:noAutofit/>
          </a:bodyPr>
          <a:lstStyle/>
          <a:p>
            <a:pPr algn="l"/>
            <a:r>
              <a:rPr lang="en-ZA" sz="3300" dirty="0">
                <a:solidFill>
                  <a:srgbClr val="0070C0"/>
                </a:solidFill>
              </a:rPr>
              <a:t>Estimation of ISGMR and ISGQR contributions</a:t>
            </a:r>
            <a:endParaRPr lang="en-ZA" sz="3300" dirty="0"/>
          </a:p>
        </p:txBody>
      </p:sp>
      <p:pic>
        <p:nvPicPr>
          <p:cNvPr id="11" name="Picture 10">
            <a:extLst>
              <a:ext uri="{FF2B5EF4-FFF2-40B4-BE49-F238E27FC236}">
                <a16:creationId xmlns:a16="http://schemas.microsoft.com/office/drawing/2014/main" id="{A3ABFD8D-4ABC-4B2D-9E4B-A66F9BB4FECC}"/>
              </a:ext>
            </a:extLst>
          </p:cNvPr>
          <p:cNvPicPr>
            <a:picLocks noChangeAspect="1"/>
          </p:cNvPicPr>
          <p:nvPr/>
        </p:nvPicPr>
        <p:blipFill>
          <a:blip r:embed="rId3"/>
          <a:stretch>
            <a:fillRect/>
          </a:stretch>
        </p:blipFill>
        <p:spPr>
          <a:xfrm>
            <a:off x="1660613" y="1374285"/>
            <a:ext cx="5054352" cy="3585353"/>
          </a:xfrm>
          <a:prstGeom prst="rect">
            <a:avLst/>
          </a:prstGeom>
        </p:spPr>
      </p:pic>
      <p:sp>
        <p:nvSpPr>
          <p:cNvPr id="12" name="Rectangle 11">
            <a:extLst>
              <a:ext uri="{FF2B5EF4-FFF2-40B4-BE49-F238E27FC236}">
                <a16:creationId xmlns:a16="http://schemas.microsoft.com/office/drawing/2014/main" id="{812AACAE-8F6B-4B15-921F-6A7496F823EA}"/>
              </a:ext>
            </a:extLst>
          </p:cNvPr>
          <p:cNvSpPr/>
          <p:nvPr/>
        </p:nvSpPr>
        <p:spPr>
          <a:xfrm>
            <a:off x="2567608" y="4934455"/>
            <a:ext cx="3968097" cy="296998"/>
          </a:xfrm>
          <a:prstGeom prst="rect">
            <a:avLst/>
          </a:prstGeom>
        </p:spPr>
        <p:txBody>
          <a:bodyPr wrap="square">
            <a:spAutoFit/>
          </a:bodyPr>
          <a:lstStyle/>
          <a:p>
            <a:r>
              <a:rPr lang="nb-NO" sz="1300" dirty="0">
                <a:solidFill>
                  <a:srgbClr val="232323"/>
                </a:solidFill>
              </a:rPr>
              <a:t>L. M. Donaldson et al., Phys. Lett. B </a:t>
            </a:r>
            <a:r>
              <a:rPr lang="nb-NO" sz="1300" b="1" dirty="0">
                <a:solidFill>
                  <a:srgbClr val="232323"/>
                </a:solidFill>
              </a:rPr>
              <a:t>776</a:t>
            </a:r>
            <a:r>
              <a:rPr lang="nb-NO" sz="1300" dirty="0">
                <a:solidFill>
                  <a:srgbClr val="232323"/>
                </a:solidFill>
              </a:rPr>
              <a:t> (2018) 133-138</a:t>
            </a:r>
            <a:endParaRPr lang="en-ZA" sz="1300" dirty="0">
              <a:solidFill>
                <a:srgbClr val="232323"/>
              </a:solidFill>
            </a:endParaRPr>
          </a:p>
        </p:txBody>
      </p:sp>
      <p:pic>
        <p:nvPicPr>
          <p:cNvPr id="13" name="Picture 2" descr="https://lh6.googleusercontent.com/Vb1ia6xO80hcFBlUbuC1htx_k2NaA_CyMpQcGb6ic3h9ea4v01YmmX66piI8-39maRajhY82UJi6uuOV8HiJfu6CSjamBOV_WonM8oe-eceEEmR9jVjD2lUy9OcEZzBxQTlg9JUeZ8SBEBpWY1ucwFwZ=s2048">
            <a:extLst>
              <a:ext uri="{FF2B5EF4-FFF2-40B4-BE49-F238E27FC236}">
                <a16:creationId xmlns:a16="http://schemas.microsoft.com/office/drawing/2014/main" id="{72D82228-D297-44A4-841D-7EDBC6156E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2184" y="870526"/>
            <a:ext cx="2574395" cy="489654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7724F1EE-3ACD-4683-9651-30176A7B29E0}"/>
              </a:ext>
            </a:extLst>
          </p:cNvPr>
          <p:cNvSpPr/>
          <p:nvPr/>
        </p:nvSpPr>
        <p:spPr>
          <a:xfrm>
            <a:off x="7680176" y="5767070"/>
            <a:ext cx="3312368" cy="292388"/>
          </a:xfrm>
          <a:prstGeom prst="rect">
            <a:avLst/>
          </a:prstGeom>
        </p:spPr>
        <p:txBody>
          <a:bodyPr wrap="square">
            <a:spAutoFit/>
          </a:bodyPr>
          <a:lstStyle/>
          <a:p>
            <a:r>
              <a:rPr lang="nb-NO" sz="1300" dirty="0">
                <a:solidFill>
                  <a:srgbClr val="232323"/>
                </a:solidFill>
              </a:rPr>
              <a:t>M. Itoh et al., Phys. Rev. C </a:t>
            </a:r>
            <a:r>
              <a:rPr lang="nb-NO" sz="1300" b="1" dirty="0">
                <a:solidFill>
                  <a:srgbClr val="232323"/>
                </a:solidFill>
              </a:rPr>
              <a:t>68</a:t>
            </a:r>
            <a:r>
              <a:rPr lang="nb-NO" sz="1300" dirty="0">
                <a:solidFill>
                  <a:srgbClr val="232323"/>
                </a:solidFill>
              </a:rPr>
              <a:t> (2003) 064602.</a:t>
            </a:r>
            <a:endParaRPr lang="en-ZA" sz="1300" dirty="0">
              <a:solidFill>
                <a:srgbClr val="232323"/>
              </a:solidFill>
            </a:endParaRPr>
          </a:p>
        </p:txBody>
      </p:sp>
    </p:spTree>
    <p:extLst>
      <p:ext uri="{BB962C8B-B14F-4D97-AF65-F5344CB8AC3E}">
        <p14:creationId xmlns:p14="http://schemas.microsoft.com/office/powerpoint/2010/main" val="2899420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D48531A-1AA6-450F-B3BB-8941EAA0DF23}"/>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IsoVector Giant Dipole Resonance (IVGDR)</a:t>
            </a:r>
            <a:endParaRPr lang="en-ZA" sz="3300" dirty="0"/>
          </a:p>
        </p:txBody>
      </p:sp>
      <p:pic>
        <p:nvPicPr>
          <p:cNvPr id="11" name="Picture 2">
            <a:extLst>
              <a:ext uri="{FF2B5EF4-FFF2-40B4-BE49-F238E27FC236}">
                <a16:creationId xmlns:a16="http://schemas.microsoft.com/office/drawing/2014/main" id="{C486198A-2694-40C4-9F76-0A1E3C39260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1384" y="1463012"/>
            <a:ext cx="8146181" cy="3931975"/>
          </a:xfrm>
          <a:prstGeom prst="rect">
            <a:avLst/>
          </a:prstGeom>
          <a:noFill/>
          <a:extLst>
            <a:ext uri="{909E8E84-426E-40DD-AFC4-6F175D3DCCD1}">
              <a14:hiddenFill xmlns:a14="http://schemas.microsoft.com/office/drawing/2010/main">
                <a:solidFill>
                  <a:srgbClr val="FFFFFF"/>
                </a:solidFill>
              </a14:hiddenFill>
            </a:ext>
          </a:extLst>
        </p:spPr>
      </p:pic>
      <p:sp>
        <p:nvSpPr>
          <p:cNvPr id="13" name="Content Placeholder 2">
            <a:extLst>
              <a:ext uri="{FF2B5EF4-FFF2-40B4-BE49-F238E27FC236}">
                <a16:creationId xmlns:a16="http://schemas.microsoft.com/office/drawing/2014/main" id="{22EE465C-33BA-49DB-B26F-E6C22254483A}"/>
              </a:ext>
            </a:extLst>
          </p:cNvPr>
          <p:cNvSpPr>
            <a:spLocks noGrp="1"/>
          </p:cNvSpPr>
          <p:nvPr>
            <p:ph sz="half" idx="1"/>
          </p:nvPr>
        </p:nvSpPr>
        <p:spPr>
          <a:xfrm>
            <a:off x="8408162" y="1041046"/>
            <a:ext cx="3600400" cy="4516200"/>
          </a:xfrm>
        </p:spPr>
        <p:txBody>
          <a:bodyPr>
            <a:noAutofit/>
          </a:bodyPr>
          <a:lstStyle/>
          <a:p>
            <a:r>
              <a:rPr lang="en-GB" sz="1800" dirty="0"/>
              <a:t>Why is it important?</a:t>
            </a:r>
          </a:p>
          <a:p>
            <a:endParaRPr lang="en-GB" sz="800" dirty="0"/>
          </a:p>
          <a:p>
            <a:pPr lvl="1"/>
            <a:r>
              <a:rPr lang="en-GB" sz="1800" dirty="0"/>
              <a:t>Wide range of applications in Nuclear Astrophysics, the design of nuclear reactors and neutron shielding, radioisotope production and radiation therapy</a:t>
            </a:r>
          </a:p>
          <a:p>
            <a:pPr lvl="1"/>
            <a:endParaRPr lang="en-GB" sz="800" dirty="0"/>
          </a:p>
          <a:p>
            <a:pPr lvl="1"/>
            <a:r>
              <a:rPr lang="en-GB" sz="1800" dirty="0"/>
              <a:t>Behaviour provides information on symmetry energy of nuclear matter</a:t>
            </a:r>
          </a:p>
          <a:p>
            <a:pPr lvl="1"/>
            <a:endParaRPr lang="en-GB" sz="800" dirty="0"/>
          </a:p>
          <a:p>
            <a:pPr lvl="1"/>
            <a:r>
              <a:rPr lang="en-GB" sz="1800" dirty="0"/>
              <a:t>Properties are crucial in determining nucleosynthesis in the </a:t>
            </a:r>
            <a:r>
              <a:rPr lang="en-GB" sz="1800" i="1" dirty="0"/>
              <a:t>s</a:t>
            </a:r>
            <a:r>
              <a:rPr lang="en-GB" sz="1800" dirty="0"/>
              <a:t>-, </a:t>
            </a:r>
            <a:r>
              <a:rPr lang="en-GB" sz="1800" i="1" dirty="0"/>
              <a:t>r</a:t>
            </a:r>
            <a:r>
              <a:rPr lang="en-GB" sz="1800" dirty="0"/>
              <a:t>- and </a:t>
            </a:r>
            <a:r>
              <a:rPr lang="en-GB" sz="1800" i="1" dirty="0"/>
              <a:t>p</a:t>
            </a:r>
            <a:r>
              <a:rPr lang="en-GB" sz="1800" dirty="0"/>
              <a:t>-processes</a:t>
            </a:r>
          </a:p>
          <a:p>
            <a:endParaRPr lang="en-GB" sz="800" dirty="0"/>
          </a:p>
        </p:txBody>
      </p:sp>
      <p:sp>
        <p:nvSpPr>
          <p:cNvPr id="5" name="Content Placeholder 2">
            <a:extLst>
              <a:ext uri="{FF2B5EF4-FFF2-40B4-BE49-F238E27FC236}">
                <a16:creationId xmlns:a16="http://schemas.microsoft.com/office/drawing/2014/main" id="{41D1026F-833D-4EAB-8749-388DAD35939D}"/>
              </a:ext>
            </a:extLst>
          </p:cNvPr>
          <p:cNvSpPr txBox="1">
            <a:spLocks/>
          </p:cNvSpPr>
          <p:nvPr/>
        </p:nvSpPr>
        <p:spPr>
          <a:xfrm>
            <a:off x="479377" y="5703562"/>
            <a:ext cx="11521279" cy="360446"/>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800" dirty="0"/>
              <a:t>Accurate photo-absorption data and an understanding of the IVGDR are critical for the entire nuclear physics community!</a:t>
            </a:r>
            <a:endParaRPr lang="en-GB" sz="800" dirty="0"/>
          </a:p>
          <a:p>
            <a:endParaRPr lang="en-GB" sz="800" dirty="0"/>
          </a:p>
        </p:txBody>
      </p:sp>
      <p:sp>
        <p:nvSpPr>
          <p:cNvPr id="6" name="TextBox 5">
            <a:extLst>
              <a:ext uri="{FF2B5EF4-FFF2-40B4-BE49-F238E27FC236}">
                <a16:creationId xmlns:a16="http://schemas.microsoft.com/office/drawing/2014/main" id="{5ADD04BA-8BF2-478E-A1C2-B71550D6F9C3}"/>
              </a:ext>
            </a:extLst>
          </p:cNvPr>
          <p:cNvSpPr txBox="1"/>
          <p:nvPr/>
        </p:nvSpPr>
        <p:spPr>
          <a:xfrm>
            <a:off x="11831960" y="44624"/>
            <a:ext cx="360040" cy="338554"/>
          </a:xfrm>
          <a:prstGeom prst="rect">
            <a:avLst/>
          </a:prstGeom>
          <a:noFill/>
        </p:spPr>
        <p:txBody>
          <a:bodyPr wrap="square" rtlCol="0">
            <a:spAutoFit/>
          </a:bodyPr>
          <a:lstStyle/>
          <a:p>
            <a:r>
              <a:rPr lang="en-GB" sz="1600" dirty="0">
                <a:solidFill>
                  <a:schemeClr val="accent1"/>
                </a:solidFill>
              </a:rPr>
              <a:t>4</a:t>
            </a:r>
            <a:endParaRPr lang="en-ZA" sz="1600" dirty="0">
              <a:solidFill>
                <a:schemeClr val="accent1"/>
              </a:solidFill>
            </a:endParaRPr>
          </a:p>
        </p:txBody>
      </p:sp>
      <p:sp>
        <p:nvSpPr>
          <p:cNvPr id="7" name="Content Placeholder 2">
            <a:extLst>
              <a:ext uri="{FF2B5EF4-FFF2-40B4-BE49-F238E27FC236}">
                <a16:creationId xmlns:a16="http://schemas.microsoft.com/office/drawing/2014/main" id="{59218B6F-6336-4713-B2A4-4ED0775FAB5F}"/>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Tree>
    <p:extLst>
      <p:ext uri="{BB962C8B-B14F-4D97-AF65-F5344CB8AC3E}">
        <p14:creationId xmlns:p14="http://schemas.microsoft.com/office/powerpoint/2010/main" val="23367879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65D46B6F-5AEB-4720-8125-CABCC9848F70}"/>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3" name="TextBox 2">
            <a:extLst>
              <a:ext uri="{FF2B5EF4-FFF2-40B4-BE49-F238E27FC236}">
                <a16:creationId xmlns:a16="http://schemas.microsoft.com/office/drawing/2014/main" id="{A46BBC58-FB57-4943-B1DB-11CE48528773}"/>
              </a:ext>
            </a:extLst>
          </p:cNvPr>
          <p:cNvSpPr txBox="1"/>
          <p:nvPr/>
        </p:nvSpPr>
        <p:spPr>
          <a:xfrm>
            <a:off x="11712624" y="44624"/>
            <a:ext cx="407368" cy="338554"/>
          </a:xfrm>
          <a:prstGeom prst="rect">
            <a:avLst/>
          </a:prstGeom>
          <a:noFill/>
        </p:spPr>
        <p:txBody>
          <a:bodyPr wrap="square" rtlCol="0">
            <a:spAutoFit/>
          </a:bodyPr>
          <a:lstStyle/>
          <a:p>
            <a:r>
              <a:rPr lang="en-GB" sz="1600" dirty="0">
                <a:solidFill>
                  <a:schemeClr val="accent1"/>
                </a:solidFill>
              </a:rPr>
              <a:t>37</a:t>
            </a:r>
          </a:p>
        </p:txBody>
      </p:sp>
    </p:spTree>
    <p:extLst>
      <p:ext uri="{BB962C8B-B14F-4D97-AF65-F5344CB8AC3E}">
        <p14:creationId xmlns:p14="http://schemas.microsoft.com/office/powerpoint/2010/main" val="3298292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A6862-BC6A-4593-97DF-51349E3B6BD9}"/>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Shape Dependence of the Energy Distribution</a:t>
            </a:r>
            <a:endParaRPr lang="en-ZA" sz="3300" dirty="0"/>
          </a:p>
        </p:txBody>
      </p:sp>
      <p:pic>
        <p:nvPicPr>
          <p:cNvPr id="3" name="Picture 2">
            <a:extLst>
              <a:ext uri="{FF2B5EF4-FFF2-40B4-BE49-F238E27FC236}">
                <a16:creationId xmlns:a16="http://schemas.microsoft.com/office/drawing/2014/main" id="{609670FA-9BAA-443F-A9DF-BAE4A374DA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7488" y="1295003"/>
            <a:ext cx="5941779" cy="4510261"/>
          </a:xfrm>
          <a:prstGeom prst="rect">
            <a:avLst/>
          </a:prstGeom>
        </p:spPr>
      </p:pic>
      <p:sp>
        <p:nvSpPr>
          <p:cNvPr id="4" name="TextBox 3">
            <a:extLst>
              <a:ext uri="{FF2B5EF4-FFF2-40B4-BE49-F238E27FC236}">
                <a16:creationId xmlns:a16="http://schemas.microsoft.com/office/drawing/2014/main" id="{CA6BA25E-B207-43D7-B835-F05186391B2D}"/>
              </a:ext>
            </a:extLst>
          </p:cNvPr>
          <p:cNvSpPr txBox="1"/>
          <p:nvPr/>
        </p:nvSpPr>
        <p:spPr>
          <a:xfrm>
            <a:off x="1919536" y="936085"/>
            <a:ext cx="1152128" cy="338554"/>
          </a:xfrm>
          <a:prstGeom prst="rect">
            <a:avLst/>
          </a:prstGeom>
          <a:noFill/>
        </p:spPr>
        <p:txBody>
          <a:bodyPr wrap="square" rtlCol="0">
            <a:spAutoFit/>
          </a:bodyPr>
          <a:lstStyle/>
          <a:p>
            <a:r>
              <a:rPr lang="en-ZA" sz="1600" dirty="0"/>
              <a:t>Spherical</a:t>
            </a:r>
          </a:p>
        </p:txBody>
      </p:sp>
      <p:sp>
        <p:nvSpPr>
          <p:cNvPr id="5" name="TextBox 4">
            <a:extLst>
              <a:ext uri="{FF2B5EF4-FFF2-40B4-BE49-F238E27FC236}">
                <a16:creationId xmlns:a16="http://schemas.microsoft.com/office/drawing/2014/main" id="{65D39188-6CD4-4AE6-AD1B-5F49074BC525}"/>
              </a:ext>
            </a:extLst>
          </p:cNvPr>
          <p:cNvSpPr txBox="1"/>
          <p:nvPr/>
        </p:nvSpPr>
        <p:spPr>
          <a:xfrm>
            <a:off x="3453322" y="932890"/>
            <a:ext cx="1706574" cy="338554"/>
          </a:xfrm>
          <a:prstGeom prst="rect">
            <a:avLst/>
          </a:prstGeom>
          <a:noFill/>
        </p:spPr>
        <p:txBody>
          <a:bodyPr wrap="square" rtlCol="0">
            <a:spAutoFit/>
          </a:bodyPr>
          <a:lstStyle/>
          <a:p>
            <a:r>
              <a:rPr lang="en-ZA" sz="1600" dirty="0"/>
              <a:t>Prolate Deformed</a:t>
            </a:r>
          </a:p>
        </p:txBody>
      </p:sp>
      <p:sp>
        <p:nvSpPr>
          <p:cNvPr id="6" name="TextBox 5">
            <a:extLst>
              <a:ext uri="{FF2B5EF4-FFF2-40B4-BE49-F238E27FC236}">
                <a16:creationId xmlns:a16="http://schemas.microsoft.com/office/drawing/2014/main" id="{C82DDF96-04E7-4FB9-A266-FC20029D160C}"/>
              </a:ext>
            </a:extLst>
          </p:cNvPr>
          <p:cNvSpPr txBox="1"/>
          <p:nvPr/>
        </p:nvSpPr>
        <p:spPr>
          <a:xfrm>
            <a:off x="5541554" y="941407"/>
            <a:ext cx="1634566" cy="338554"/>
          </a:xfrm>
          <a:prstGeom prst="rect">
            <a:avLst/>
          </a:prstGeom>
          <a:noFill/>
        </p:spPr>
        <p:txBody>
          <a:bodyPr wrap="square" rtlCol="0">
            <a:spAutoFit/>
          </a:bodyPr>
          <a:lstStyle/>
          <a:p>
            <a:r>
              <a:rPr lang="en-ZA" sz="1600" dirty="0"/>
              <a:t>Oblate Deformed</a:t>
            </a:r>
          </a:p>
        </p:txBody>
      </p:sp>
      <p:sp>
        <p:nvSpPr>
          <p:cNvPr id="7" name="Content Placeholder 2">
            <a:extLst>
              <a:ext uri="{FF2B5EF4-FFF2-40B4-BE49-F238E27FC236}">
                <a16:creationId xmlns:a16="http://schemas.microsoft.com/office/drawing/2014/main" id="{0DA32722-7D91-495A-97F4-0892C47E545F}"/>
              </a:ext>
            </a:extLst>
          </p:cNvPr>
          <p:cNvSpPr>
            <a:spLocks noGrp="1"/>
          </p:cNvSpPr>
          <p:nvPr>
            <p:ph sz="half" idx="1"/>
          </p:nvPr>
        </p:nvSpPr>
        <p:spPr>
          <a:xfrm>
            <a:off x="8184232" y="2256685"/>
            <a:ext cx="3415231" cy="2344630"/>
          </a:xfrm>
        </p:spPr>
        <p:txBody>
          <a:bodyPr>
            <a:noAutofit/>
          </a:bodyPr>
          <a:lstStyle/>
          <a:p>
            <a:r>
              <a:rPr lang="en-GB" sz="1800" dirty="0"/>
              <a:t>We expect an energy distribution that is strongly dependent on the nuclear shape</a:t>
            </a:r>
          </a:p>
          <a:p>
            <a:endParaRPr lang="en-GB" sz="800" dirty="0"/>
          </a:p>
          <a:p>
            <a:r>
              <a:rPr lang="en-GB" sz="1800" dirty="0"/>
              <a:t>This shape evolution is best observed in the Nd and </a:t>
            </a:r>
            <a:r>
              <a:rPr lang="en-GB" sz="1800" dirty="0" err="1"/>
              <a:t>Sm</a:t>
            </a:r>
            <a:r>
              <a:rPr lang="en-GB" sz="1800" dirty="0"/>
              <a:t> isotope chains</a:t>
            </a:r>
          </a:p>
        </p:txBody>
      </p:sp>
      <p:sp>
        <p:nvSpPr>
          <p:cNvPr id="8" name="Content Placeholder 2">
            <a:extLst>
              <a:ext uri="{FF2B5EF4-FFF2-40B4-BE49-F238E27FC236}">
                <a16:creationId xmlns:a16="http://schemas.microsoft.com/office/drawing/2014/main" id="{C04BCB9A-B45B-4766-A703-667310A1A47B}"/>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9" name="TextBox 8">
            <a:extLst>
              <a:ext uri="{FF2B5EF4-FFF2-40B4-BE49-F238E27FC236}">
                <a16:creationId xmlns:a16="http://schemas.microsoft.com/office/drawing/2014/main" id="{4C80B3BD-AA75-44FD-9002-6D3395D076AA}"/>
              </a:ext>
            </a:extLst>
          </p:cNvPr>
          <p:cNvSpPr txBox="1"/>
          <p:nvPr/>
        </p:nvSpPr>
        <p:spPr>
          <a:xfrm>
            <a:off x="11831960" y="44624"/>
            <a:ext cx="360040" cy="338554"/>
          </a:xfrm>
          <a:prstGeom prst="rect">
            <a:avLst/>
          </a:prstGeom>
          <a:noFill/>
        </p:spPr>
        <p:txBody>
          <a:bodyPr wrap="square" rtlCol="0">
            <a:spAutoFit/>
          </a:bodyPr>
          <a:lstStyle/>
          <a:p>
            <a:r>
              <a:rPr lang="en-GB" sz="1600" dirty="0">
                <a:solidFill>
                  <a:schemeClr val="accent1"/>
                </a:solidFill>
              </a:rPr>
              <a:t>5</a:t>
            </a:r>
            <a:endParaRPr lang="en-ZA" sz="1600" dirty="0">
              <a:solidFill>
                <a:schemeClr val="accent1"/>
              </a:solidFill>
            </a:endParaRPr>
          </a:p>
        </p:txBody>
      </p:sp>
    </p:spTree>
    <p:extLst>
      <p:ext uri="{BB962C8B-B14F-4D97-AF65-F5344CB8AC3E}">
        <p14:creationId xmlns:p14="http://schemas.microsoft.com/office/powerpoint/2010/main" val="1663221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D6318-0160-4C99-9C34-4005A00F9B0B}"/>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Shape Evolution in the Nd and </a:t>
            </a:r>
            <a:r>
              <a:rPr lang="en-ZA" sz="3300" dirty="0" err="1">
                <a:solidFill>
                  <a:srgbClr val="0070C0"/>
                </a:solidFill>
              </a:rPr>
              <a:t>Sm</a:t>
            </a:r>
            <a:r>
              <a:rPr lang="en-ZA" sz="3300" dirty="0">
                <a:solidFill>
                  <a:srgbClr val="0070C0"/>
                </a:solidFill>
              </a:rPr>
              <a:t> Chains</a:t>
            </a:r>
            <a:endParaRPr lang="en-ZA" sz="3300" dirty="0"/>
          </a:p>
        </p:txBody>
      </p:sp>
      <p:pic>
        <p:nvPicPr>
          <p:cNvPr id="3" name="Picture 2" descr="https://lh4.googleusercontent.com/2X0YQYh0tv-FBCD4sYmkMhulgQXvsf9YuyW2xPAJ7V7P7uIlsgc_oM_WfdNr4x5e0NOLb0KOfsR1cz1Mn6TtyAC6D6ujZYeJ_3YCRjQBChJugitr4s25ibJk1HoLUE7DC60X3AJ3qN-LB1C278Mr1HWi=s2048">
            <a:extLst>
              <a:ext uri="{FF2B5EF4-FFF2-40B4-BE49-F238E27FC236}">
                <a16:creationId xmlns:a16="http://schemas.microsoft.com/office/drawing/2014/main" id="{8508D711-4E4F-4148-B893-C22537C0B6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408" y="1243745"/>
            <a:ext cx="6685260" cy="4370509"/>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80EFFE55-F0A2-4D71-88B3-EFB23FB3CB87}"/>
              </a:ext>
            </a:extLst>
          </p:cNvPr>
          <p:cNvSpPr>
            <a:spLocks noGrp="1"/>
          </p:cNvSpPr>
          <p:nvPr>
            <p:ph sz="half" idx="1"/>
          </p:nvPr>
        </p:nvSpPr>
        <p:spPr>
          <a:xfrm>
            <a:off x="7824192" y="1412776"/>
            <a:ext cx="3816424" cy="3816424"/>
          </a:xfrm>
        </p:spPr>
        <p:txBody>
          <a:bodyPr>
            <a:noAutofit/>
          </a:bodyPr>
          <a:lstStyle/>
          <a:p>
            <a:r>
              <a:rPr lang="en-GB" sz="1800" dirty="0"/>
              <a:t>Sharp increase in E(4</a:t>
            </a:r>
            <a:r>
              <a:rPr lang="en-GB" sz="1800" baseline="30000" dirty="0"/>
              <a:t>+</a:t>
            </a:r>
            <a:r>
              <a:rPr lang="en-GB" sz="1800" dirty="0"/>
              <a:t>)/E(2</a:t>
            </a:r>
            <a:r>
              <a:rPr lang="en-GB" sz="1800" baseline="30000" dirty="0"/>
              <a:t>+</a:t>
            </a:r>
            <a:r>
              <a:rPr lang="en-GB" sz="1800" dirty="0"/>
              <a:t>) ratio between </a:t>
            </a:r>
            <a:r>
              <a:rPr lang="en-GB" sz="1800" baseline="30000" dirty="0"/>
              <a:t>148</a:t>
            </a:r>
            <a:r>
              <a:rPr lang="en-GB" sz="1800" dirty="0"/>
              <a:t>Nd and </a:t>
            </a:r>
            <a:r>
              <a:rPr lang="en-GB" sz="1800" baseline="30000" dirty="0"/>
              <a:t>150</a:t>
            </a:r>
            <a:r>
              <a:rPr lang="en-GB" sz="1800" dirty="0"/>
              <a:t>Nd and from </a:t>
            </a:r>
            <a:r>
              <a:rPr lang="en-GB" sz="1800" baseline="30000" dirty="0"/>
              <a:t>150</a:t>
            </a:r>
            <a:r>
              <a:rPr lang="en-GB" sz="1800" dirty="0"/>
              <a:t>Sm to </a:t>
            </a:r>
            <a:r>
              <a:rPr lang="en-GB" sz="1800" baseline="30000" dirty="0"/>
              <a:t>152</a:t>
            </a:r>
            <a:r>
              <a:rPr lang="en-GB" sz="1800" dirty="0"/>
              <a:t>Sm</a:t>
            </a:r>
          </a:p>
          <a:p>
            <a:endParaRPr lang="en-GB" sz="800" dirty="0"/>
          </a:p>
          <a:p>
            <a:pPr lvl="1"/>
            <a:r>
              <a:rPr lang="en-GB" sz="1800" dirty="0"/>
              <a:t>Indicative of transition from a more spherical to a more deformed shape</a:t>
            </a:r>
          </a:p>
          <a:p>
            <a:pPr marL="342900" lvl="1" indent="0">
              <a:buNone/>
            </a:pPr>
            <a:endParaRPr lang="en-GB" sz="800" dirty="0"/>
          </a:p>
          <a:p>
            <a:r>
              <a:rPr lang="en-GB" sz="1800" dirty="0"/>
              <a:t>Both the Nd and </a:t>
            </a:r>
            <a:r>
              <a:rPr lang="en-GB" sz="1800" dirty="0" err="1"/>
              <a:t>Sm</a:t>
            </a:r>
            <a:r>
              <a:rPr lang="en-GB" sz="1800" dirty="0"/>
              <a:t> isotope chains have been studied using photo-absorption experiments at </a:t>
            </a:r>
            <a:r>
              <a:rPr lang="en-GB" sz="1800" dirty="0" err="1"/>
              <a:t>Saclay</a:t>
            </a:r>
            <a:r>
              <a:rPr lang="en-GB" sz="1800" dirty="0"/>
              <a:t> and using relativistic Coulomb excitation at iThemba LABS</a:t>
            </a:r>
          </a:p>
        </p:txBody>
      </p:sp>
      <p:sp>
        <p:nvSpPr>
          <p:cNvPr id="5" name="Rectangle 4">
            <a:extLst>
              <a:ext uri="{FF2B5EF4-FFF2-40B4-BE49-F238E27FC236}">
                <a16:creationId xmlns:a16="http://schemas.microsoft.com/office/drawing/2014/main" id="{DC06B8E1-B5D4-400E-AB72-0D571D188A59}"/>
              </a:ext>
            </a:extLst>
          </p:cNvPr>
          <p:cNvSpPr/>
          <p:nvPr/>
        </p:nvSpPr>
        <p:spPr>
          <a:xfrm>
            <a:off x="1487488" y="5670881"/>
            <a:ext cx="5965180" cy="292388"/>
          </a:xfrm>
          <a:prstGeom prst="rect">
            <a:avLst/>
          </a:prstGeom>
        </p:spPr>
        <p:txBody>
          <a:bodyPr wrap="square">
            <a:spAutoFit/>
          </a:bodyPr>
          <a:lstStyle/>
          <a:p>
            <a:pPr algn="ctr"/>
            <a:r>
              <a:rPr lang="en-GB" sz="1300" dirty="0">
                <a:solidFill>
                  <a:srgbClr val="232323"/>
                </a:solidFill>
              </a:rPr>
              <a:t>L.M. Donaldson et al., Physical Review C </a:t>
            </a:r>
            <a:r>
              <a:rPr lang="en-GB" sz="1300" b="1" dirty="0">
                <a:solidFill>
                  <a:srgbClr val="232323"/>
                </a:solidFill>
              </a:rPr>
              <a:t>102</a:t>
            </a:r>
            <a:r>
              <a:rPr lang="en-GB" sz="1300" dirty="0">
                <a:solidFill>
                  <a:srgbClr val="232323"/>
                </a:solidFill>
              </a:rPr>
              <a:t> (2020) 064327.</a:t>
            </a:r>
          </a:p>
        </p:txBody>
      </p:sp>
      <p:sp>
        <p:nvSpPr>
          <p:cNvPr id="6" name="Content Placeholder 2">
            <a:extLst>
              <a:ext uri="{FF2B5EF4-FFF2-40B4-BE49-F238E27FC236}">
                <a16:creationId xmlns:a16="http://schemas.microsoft.com/office/drawing/2014/main" id="{1BD4727B-60AD-47F2-903D-12045A89E6EE}"/>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7" name="TextBox 6">
            <a:extLst>
              <a:ext uri="{FF2B5EF4-FFF2-40B4-BE49-F238E27FC236}">
                <a16:creationId xmlns:a16="http://schemas.microsoft.com/office/drawing/2014/main" id="{FE3D84F6-6AAD-49C5-B5E8-B40734701666}"/>
              </a:ext>
            </a:extLst>
          </p:cNvPr>
          <p:cNvSpPr txBox="1"/>
          <p:nvPr/>
        </p:nvSpPr>
        <p:spPr>
          <a:xfrm>
            <a:off x="11831960" y="44624"/>
            <a:ext cx="360040" cy="338554"/>
          </a:xfrm>
          <a:prstGeom prst="rect">
            <a:avLst/>
          </a:prstGeom>
          <a:noFill/>
        </p:spPr>
        <p:txBody>
          <a:bodyPr wrap="square" rtlCol="0">
            <a:spAutoFit/>
          </a:bodyPr>
          <a:lstStyle/>
          <a:p>
            <a:r>
              <a:rPr lang="en-GB" sz="1600" dirty="0">
                <a:solidFill>
                  <a:schemeClr val="accent1"/>
                </a:solidFill>
              </a:rPr>
              <a:t>6</a:t>
            </a:r>
            <a:endParaRPr lang="en-ZA" sz="1600" dirty="0">
              <a:solidFill>
                <a:schemeClr val="accent1"/>
              </a:solidFill>
            </a:endParaRPr>
          </a:p>
        </p:txBody>
      </p:sp>
    </p:spTree>
    <p:extLst>
      <p:ext uri="{BB962C8B-B14F-4D97-AF65-F5344CB8AC3E}">
        <p14:creationId xmlns:p14="http://schemas.microsoft.com/office/powerpoint/2010/main" val="426296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990DA-8644-43F0-945E-4A4D1A8153F2}"/>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IVGDR Shape Evolution: Real Photo-absorption</a:t>
            </a:r>
            <a:endParaRPr lang="en-ZA" sz="3300" dirty="0"/>
          </a:p>
        </p:txBody>
      </p:sp>
      <p:sp>
        <p:nvSpPr>
          <p:cNvPr id="3" name="Content Placeholder 2">
            <a:extLst>
              <a:ext uri="{FF2B5EF4-FFF2-40B4-BE49-F238E27FC236}">
                <a16:creationId xmlns:a16="http://schemas.microsoft.com/office/drawing/2014/main" id="{78318EB2-F7D2-49BB-ACEC-9D1BC4F68E1D}"/>
              </a:ext>
            </a:extLst>
          </p:cNvPr>
          <p:cNvSpPr>
            <a:spLocks noGrp="1"/>
          </p:cNvSpPr>
          <p:nvPr>
            <p:ph sz="half" idx="1"/>
          </p:nvPr>
        </p:nvSpPr>
        <p:spPr>
          <a:xfrm>
            <a:off x="609600" y="1196752"/>
            <a:ext cx="11247040" cy="4248472"/>
          </a:xfrm>
        </p:spPr>
        <p:txBody>
          <a:bodyPr>
            <a:noAutofit/>
          </a:bodyPr>
          <a:lstStyle/>
          <a:p>
            <a:pPr algn="just"/>
            <a:r>
              <a:rPr lang="en-GB" sz="1800" dirty="0"/>
              <a:t>Performed a study of the evolution of the IVGDR across the Nd and </a:t>
            </a:r>
            <a:r>
              <a:rPr lang="en-GB" sz="1800" dirty="0" err="1"/>
              <a:t>Sm</a:t>
            </a:r>
            <a:r>
              <a:rPr lang="en-GB" sz="1800" dirty="0"/>
              <a:t> isotope chains</a:t>
            </a:r>
          </a:p>
          <a:p>
            <a:pPr marL="0" indent="0" algn="just">
              <a:buNone/>
            </a:pPr>
            <a:endParaRPr lang="en-GB" sz="800" dirty="0"/>
          </a:p>
          <a:p>
            <a:pPr algn="just"/>
            <a:r>
              <a:rPr lang="en-GB" sz="1800" dirty="0"/>
              <a:t>Investigated using the photon </a:t>
            </a:r>
            <a:r>
              <a:rPr lang="en-GB" sz="1800" dirty="0" err="1"/>
              <a:t>monochomator</a:t>
            </a:r>
            <a:r>
              <a:rPr lang="en-GB" sz="1800" dirty="0"/>
              <a:t> at the 60 MeV </a:t>
            </a:r>
            <a:r>
              <a:rPr lang="en-GB" sz="1800" dirty="0" err="1"/>
              <a:t>linac</a:t>
            </a:r>
            <a:r>
              <a:rPr lang="en-GB" sz="1800" dirty="0"/>
              <a:t> at </a:t>
            </a:r>
            <a:r>
              <a:rPr lang="en-GB" sz="1800" dirty="0" err="1"/>
              <a:t>Saclay</a:t>
            </a:r>
            <a:endParaRPr lang="en-GB" sz="1800" dirty="0"/>
          </a:p>
          <a:p>
            <a:pPr marL="0" indent="0" algn="just">
              <a:buNone/>
            </a:pPr>
            <a:endParaRPr lang="en-ZA" sz="800" dirty="0"/>
          </a:p>
          <a:p>
            <a:pPr algn="just"/>
            <a:r>
              <a:rPr lang="en-GB" sz="1800" dirty="0"/>
              <a:t>Used in-flight annihilation of monochromatic positrons</a:t>
            </a:r>
            <a:endParaRPr lang="en-GB" dirty="0"/>
          </a:p>
          <a:p>
            <a:pPr algn="just"/>
            <a:endParaRPr lang="en-GB" sz="800" dirty="0"/>
          </a:p>
          <a:p>
            <a:pPr algn="just"/>
            <a:r>
              <a:rPr lang="en-GB" sz="1800" dirty="0"/>
              <a:t>Width of the quasi-monoenergetic beam of photons was 300 keV</a:t>
            </a:r>
          </a:p>
          <a:p>
            <a:pPr algn="just"/>
            <a:endParaRPr lang="en-GB" sz="800" dirty="0"/>
          </a:p>
          <a:p>
            <a:pPr algn="just"/>
            <a:r>
              <a:rPr lang="en-GB" sz="1800" dirty="0"/>
              <a:t>Partial cross sections </a:t>
            </a:r>
            <a:r>
              <a:rPr lang="el-GR" sz="1800" dirty="0"/>
              <a:t>σ(𝛾,n) + σ(𝛾,np) + σ(𝛾,2n)</a:t>
            </a:r>
            <a:r>
              <a:rPr lang="en-ZA" sz="1800" dirty="0"/>
              <a:t> measured separately and simultaneously</a:t>
            </a:r>
          </a:p>
          <a:p>
            <a:pPr algn="just"/>
            <a:endParaRPr lang="en-ZA" sz="800" dirty="0"/>
          </a:p>
          <a:p>
            <a:pPr algn="just"/>
            <a:r>
              <a:rPr lang="en-ZA" sz="1800" dirty="0"/>
              <a:t>For details, see: </a:t>
            </a:r>
          </a:p>
          <a:p>
            <a:pPr algn="just"/>
            <a:endParaRPr lang="en-ZA" sz="800" dirty="0"/>
          </a:p>
          <a:p>
            <a:pPr lvl="1" algn="just"/>
            <a:r>
              <a:rPr lang="en-ZA" sz="1800" dirty="0"/>
              <a:t>P. Carlos et al., Nuclear Physics A 172 (1971) 437.</a:t>
            </a:r>
          </a:p>
          <a:p>
            <a:pPr lvl="1" algn="just"/>
            <a:r>
              <a:rPr lang="en-ZA" sz="1800" dirty="0"/>
              <a:t>P. Carlos et al., Nuclear Physics A 225 (1974) 171.</a:t>
            </a:r>
          </a:p>
          <a:p>
            <a:pPr lvl="1" algn="just"/>
            <a:r>
              <a:rPr lang="en-ZA" sz="1800" dirty="0"/>
              <a:t>G. Audit et al., </a:t>
            </a:r>
            <a:r>
              <a:rPr lang="en-ZA" sz="1800" dirty="0" err="1"/>
              <a:t>Nucl</a:t>
            </a:r>
            <a:r>
              <a:rPr lang="en-ZA" sz="1800" dirty="0"/>
              <a:t>. Instr. 79 (1970) 203.</a:t>
            </a:r>
          </a:p>
          <a:p>
            <a:pPr lvl="1" algn="just"/>
            <a:r>
              <a:rPr lang="en-ZA" sz="1800" dirty="0"/>
              <a:t>H. </a:t>
            </a:r>
            <a:r>
              <a:rPr lang="en-ZA" sz="1800" dirty="0" err="1"/>
              <a:t>Beil</a:t>
            </a:r>
            <a:r>
              <a:rPr lang="en-ZA" sz="1800" dirty="0"/>
              <a:t> et al., </a:t>
            </a:r>
            <a:r>
              <a:rPr lang="en-ZA" sz="1800" dirty="0" err="1"/>
              <a:t>Nucl</a:t>
            </a:r>
            <a:r>
              <a:rPr lang="en-ZA" sz="1800" dirty="0"/>
              <a:t>. Instr. 67 (1969) 293.</a:t>
            </a:r>
            <a:endParaRPr lang="en-GB" sz="1800" dirty="0"/>
          </a:p>
        </p:txBody>
      </p:sp>
      <p:sp>
        <p:nvSpPr>
          <p:cNvPr id="4" name="Content Placeholder 2">
            <a:extLst>
              <a:ext uri="{FF2B5EF4-FFF2-40B4-BE49-F238E27FC236}">
                <a16:creationId xmlns:a16="http://schemas.microsoft.com/office/drawing/2014/main" id="{AACD16DA-A4EB-4AE8-A105-59F641781761}"/>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5" name="TextBox 4">
            <a:extLst>
              <a:ext uri="{FF2B5EF4-FFF2-40B4-BE49-F238E27FC236}">
                <a16:creationId xmlns:a16="http://schemas.microsoft.com/office/drawing/2014/main" id="{F682933F-7E31-4A30-BBDF-C35ABB2FB992}"/>
              </a:ext>
            </a:extLst>
          </p:cNvPr>
          <p:cNvSpPr txBox="1"/>
          <p:nvPr/>
        </p:nvSpPr>
        <p:spPr>
          <a:xfrm>
            <a:off x="11831960" y="44624"/>
            <a:ext cx="360040" cy="338554"/>
          </a:xfrm>
          <a:prstGeom prst="rect">
            <a:avLst/>
          </a:prstGeom>
          <a:noFill/>
        </p:spPr>
        <p:txBody>
          <a:bodyPr wrap="square" rtlCol="0">
            <a:spAutoFit/>
          </a:bodyPr>
          <a:lstStyle/>
          <a:p>
            <a:r>
              <a:rPr lang="en-GB" sz="1600" dirty="0">
                <a:solidFill>
                  <a:schemeClr val="accent1"/>
                </a:solidFill>
              </a:rPr>
              <a:t>7</a:t>
            </a:r>
            <a:endParaRPr lang="en-ZA" sz="1600" dirty="0">
              <a:solidFill>
                <a:schemeClr val="accent1"/>
              </a:solidFill>
            </a:endParaRPr>
          </a:p>
        </p:txBody>
      </p:sp>
    </p:spTree>
    <p:extLst>
      <p:ext uri="{BB962C8B-B14F-4D97-AF65-F5344CB8AC3E}">
        <p14:creationId xmlns:p14="http://schemas.microsoft.com/office/powerpoint/2010/main" val="42900750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B59DC21-4487-42A3-B4F5-CD8C73B87B3D}"/>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IVGDR Shape Evolution: Real Photo-absorption</a:t>
            </a:r>
            <a:endParaRPr lang="en-ZA" sz="3300" dirty="0"/>
          </a:p>
        </p:txBody>
      </p:sp>
      <p:grpSp>
        <p:nvGrpSpPr>
          <p:cNvPr id="4" name="Group 3">
            <a:extLst>
              <a:ext uri="{FF2B5EF4-FFF2-40B4-BE49-F238E27FC236}">
                <a16:creationId xmlns:a16="http://schemas.microsoft.com/office/drawing/2014/main" id="{BF2AE2C5-5706-4DD1-B3D5-1BE53E26157E}"/>
              </a:ext>
            </a:extLst>
          </p:cNvPr>
          <p:cNvGrpSpPr/>
          <p:nvPr/>
        </p:nvGrpSpPr>
        <p:grpSpPr>
          <a:xfrm>
            <a:off x="1775520" y="1092766"/>
            <a:ext cx="5976664" cy="4433311"/>
            <a:chOff x="1487488" y="822311"/>
            <a:chExt cx="6138681" cy="4910945"/>
          </a:xfrm>
        </p:grpSpPr>
        <p:pic>
          <p:nvPicPr>
            <p:cNvPr id="5" name="Picture 4" descr="https://lh5.googleusercontent.com/qFfVFi_XW2qGXObnCR6oRH_dxxMB47uKYLuS1qlauuebhG08UC-09rp2sMNKDnOk2CRwC28bwHQdBTouXsN8fcImU7-HL-O2IKeY5coi6YJroQ9SekfGoK3QqrKjlDYMinT10W27pH_FiOpCAHLrdyDz">
              <a:extLst>
                <a:ext uri="{FF2B5EF4-FFF2-40B4-BE49-F238E27FC236}">
                  <a16:creationId xmlns:a16="http://schemas.microsoft.com/office/drawing/2014/main" id="{5549E51C-4180-41E1-A595-EF2B01DCB8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554" t="3278" r="1723" b="1488"/>
            <a:stretch/>
          </p:blipFill>
          <p:spPr bwMode="auto">
            <a:xfrm>
              <a:off x="1487488" y="822311"/>
              <a:ext cx="6138681" cy="491094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60658F8E-296E-41DF-865A-B6A21737EAC2}"/>
                </a:ext>
              </a:extLst>
            </p:cNvPr>
            <p:cNvSpPr/>
            <p:nvPr/>
          </p:nvSpPr>
          <p:spPr>
            <a:xfrm>
              <a:off x="3972418" y="4934818"/>
              <a:ext cx="435648" cy="316883"/>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7" name="Rectangle 6">
              <a:extLst>
                <a:ext uri="{FF2B5EF4-FFF2-40B4-BE49-F238E27FC236}">
                  <a16:creationId xmlns:a16="http://schemas.microsoft.com/office/drawing/2014/main" id="{4977FA0B-E607-4EE1-913D-6869D91D4FE9}"/>
                </a:ext>
              </a:extLst>
            </p:cNvPr>
            <p:cNvSpPr/>
            <p:nvPr/>
          </p:nvSpPr>
          <p:spPr>
            <a:xfrm>
              <a:off x="3972418" y="3995263"/>
              <a:ext cx="435648" cy="316883"/>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8" name="Rectangle 7">
              <a:extLst>
                <a:ext uri="{FF2B5EF4-FFF2-40B4-BE49-F238E27FC236}">
                  <a16:creationId xmlns:a16="http://schemas.microsoft.com/office/drawing/2014/main" id="{04333A33-BA9A-405B-BEF0-62FE7FFA84BA}"/>
                </a:ext>
              </a:extLst>
            </p:cNvPr>
            <p:cNvSpPr/>
            <p:nvPr/>
          </p:nvSpPr>
          <p:spPr>
            <a:xfrm>
              <a:off x="7037897" y="4990675"/>
              <a:ext cx="479213" cy="316883"/>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grpSp>
      <p:sp>
        <p:nvSpPr>
          <p:cNvPr id="9" name="Rectangle 8">
            <a:extLst>
              <a:ext uri="{FF2B5EF4-FFF2-40B4-BE49-F238E27FC236}">
                <a16:creationId xmlns:a16="http://schemas.microsoft.com/office/drawing/2014/main" id="{97750C11-770D-4563-9D62-AD29439129F5}"/>
              </a:ext>
            </a:extLst>
          </p:cNvPr>
          <p:cNvSpPr/>
          <p:nvPr/>
        </p:nvSpPr>
        <p:spPr>
          <a:xfrm>
            <a:off x="1487488" y="5456836"/>
            <a:ext cx="3600400" cy="492443"/>
          </a:xfrm>
          <a:prstGeom prst="rect">
            <a:avLst/>
          </a:prstGeom>
        </p:spPr>
        <p:txBody>
          <a:bodyPr wrap="square">
            <a:spAutoFit/>
          </a:bodyPr>
          <a:lstStyle/>
          <a:p>
            <a:pPr algn="ctr"/>
            <a:r>
              <a:rPr lang="en-GB" sz="1300" dirty="0">
                <a:solidFill>
                  <a:srgbClr val="232323"/>
                </a:solidFill>
              </a:rPr>
              <a:t>A. Bohr, B. R. Mottelson, Nuclear Structure </a:t>
            </a:r>
          </a:p>
          <a:p>
            <a:pPr algn="ctr"/>
            <a:r>
              <a:rPr lang="en-GB" sz="1300" dirty="0">
                <a:solidFill>
                  <a:srgbClr val="232323"/>
                </a:solidFill>
              </a:rPr>
              <a:t>Vol. II (Benjamin, Reading, 1975) p. 490 ff.</a:t>
            </a:r>
          </a:p>
        </p:txBody>
      </p:sp>
      <p:sp>
        <p:nvSpPr>
          <p:cNvPr id="10" name="Rectangle 9">
            <a:extLst>
              <a:ext uri="{FF2B5EF4-FFF2-40B4-BE49-F238E27FC236}">
                <a16:creationId xmlns:a16="http://schemas.microsoft.com/office/drawing/2014/main" id="{8F8A799A-4323-4333-A56C-2F4A8BC6EBC9}"/>
              </a:ext>
            </a:extLst>
          </p:cNvPr>
          <p:cNvSpPr/>
          <p:nvPr/>
        </p:nvSpPr>
        <p:spPr>
          <a:xfrm>
            <a:off x="5280448" y="5456837"/>
            <a:ext cx="2491158" cy="492443"/>
          </a:xfrm>
          <a:prstGeom prst="rect">
            <a:avLst/>
          </a:prstGeom>
        </p:spPr>
        <p:txBody>
          <a:bodyPr wrap="square">
            <a:spAutoFit/>
          </a:bodyPr>
          <a:lstStyle/>
          <a:p>
            <a:pPr algn="ctr"/>
            <a:r>
              <a:rPr lang="en-ZA" sz="1300" dirty="0">
                <a:solidFill>
                  <a:srgbClr val="232323"/>
                </a:solidFill>
              </a:rPr>
              <a:t>P. Carlos et al., Nuclear Physics A </a:t>
            </a:r>
          </a:p>
          <a:p>
            <a:pPr algn="ctr"/>
            <a:r>
              <a:rPr lang="en-ZA" sz="1300" b="1" dirty="0">
                <a:solidFill>
                  <a:srgbClr val="232323"/>
                </a:solidFill>
              </a:rPr>
              <a:t>225</a:t>
            </a:r>
            <a:r>
              <a:rPr lang="en-ZA" sz="1300" dirty="0">
                <a:solidFill>
                  <a:srgbClr val="232323"/>
                </a:solidFill>
              </a:rPr>
              <a:t> (1974) 171.</a:t>
            </a:r>
          </a:p>
        </p:txBody>
      </p:sp>
      <p:sp>
        <p:nvSpPr>
          <p:cNvPr id="12" name="Content Placeholder 2">
            <a:extLst>
              <a:ext uri="{FF2B5EF4-FFF2-40B4-BE49-F238E27FC236}">
                <a16:creationId xmlns:a16="http://schemas.microsoft.com/office/drawing/2014/main" id="{DB629794-0E71-4A1F-902F-BA9A4C97B8E5}"/>
              </a:ext>
            </a:extLst>
          </p:cNvPr>
          <p:cNvSpPr txBox="1">
            <a:spLocks/>
          </p:cNvSpPr>
          <p:nvPr/>
        </p:nvSpPr>
        <p:spPr>
          <a:xfrm>
            <a:off x="8256240" y="1216948"/>
            <a:ext cx="3415231" cy="3737032"/>
          </a:xfrm>
          <a:prstGeom prst="rect">
            <a:avLst/>
          </a:prstGeom>
        </p:spPr>
        <p:txBody>
          <a:bodyPr>
            <a:noAutofit/>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GB" sz="1800" dirty="0"/>
              <a:t>Total photo-absorption cross sections for the IVGDR in Nd and </a:t>
            </a:r>
            <a:r>
              <a:rPr lang="en-GB" sz="1800" dirty="0" err="1"/>
              <a:t>Sm</a:t>
            </a:r>
            <a:r>
              <a:rPr lang="en-GB" sz="1800" dirty="0"/>
              <a:t> have shown:</a:t>
            </a:r>
          </a:p>
          <a:p>
            <a:endParaRPr lang="en-GB" sz="800" dirty="0"/>
          </a:p>
          <a:p>
            <a:pPr lvl="1"/>
            <a:r>
              <a:rPr lang="en-GB" sz="1800" dirty="0">
                <a:solidFill>
                  <a:schemeClr val="bg1"/>
                </a:solidFill>
              </a:rPr>
              <a:t>Double-peaked and very broad for more deformed </a:t>
            </a:r>
            <a:r>
              <a:rPr lang="en-GB" sz="1800" baseline="30000" dirty="0">
                <a:solidFill>
                  <a:schemeClr val="bg1"/>
                </a:solidFill>
              </a:rPr>
              <a:t>150</a:t>
            </a:r>
            <a:r>
              <a:rPr lang="en-GB" sz="1800" dirty="0">
                <a:solidFill>
                  <a:schemeClr val="bg1"/>
                </a:solidFill>
              </a:rPr>
              <a:t>Nd and </a:t>
            </a:r>
            <a:r>
              <a:rPr lang="en-GB" sz="1800" baseline="30000" dirty="0">
                <a:solidFill>
                  <a:schemeClr val="bg1"/>
                </a:solidFill>
              </a:rPr>
              <a:t>152, 154</a:t>
            </a:r>
            <a:r>
              <a:rPr lang="en-GB" sz="1800" dirty="0">
                <a:solidFill>
                  <a:schemeClr val="bg1"/>
                </a:solidFill>
              </a:rPr>
              <a:t>Sm</a:t>
            </a:r>
          </a:p>
          <a:p>
            <a:pPr lvl="1"/>
            <a:endParaRPr lang="en-GB" sz="800" dirty="0">
              <a:solidFill>
                <a:schemeClr val="bg1"/>
              </a:solidFill>
            </a:endParaRPr>
          </a:p>
          <a:p>
            <a:pPr lvl="1"/>
            <a:r>
              <a:rPr lang="en-GB" sz="1800" dirty="0">
                <a:solidFill>
                  <a:schemeClr val="bg1"/>
                </a:solidFill>
              </a:rPr>
              <a:t>General broadening between these extremes</a:t>
            </a:r>
          </a:p>
          <a:p>
            <a:pPr lvl="1"/>
            <a:endParaRPr lang="en-GB" sz="800" dirty="0"/>
          </a:p>
          <a:p>
            <a:pPr lvl="1"/>
            <a:r>
              <a:rPr lang="en-GB" sz="1800" dirty="0">
                <a:solidFill>
                  <a:schemeClr val="accent2"/>
                </a:solidFill>
              </a:rPr>
              <a:t>Single-peaked and narrow for spherical </a:t>
            </a:r>
            <a:r>
              <a:rPr lang="en-GB" sz="1800" baseline="30000" dirty="0">
                <a:solidFill>
                  <a:schemeClr val="accent2"/>
                </a:solidFill>
              </a:rPr>
              <a:t>142, 144</a:t>
            </a:r>
            <a:r>
              <a:rPr lang="en-GB" sz="1800" dirty="0">
                <a:solidFill>
                  <a:schemeClr val="accent2"/>
                </a:solidFill>
              </a:rPr>
              <a:t>Nd and </a:t>
            </a:r>
            <a:r>
              <a:rPr lang="en-GB" sz="1800" baseline="30000" dirty="0">
                <a:solidFill>
                  <a:schemeClr val="accent2"/>
                </a:solidFill>
              </a:rPr>
              <a:t>144</a:t>
            </a:r>
            <a:r>
              <a:rPr lang="en-GB" sz="1800" dirty="0">
                <a:solidFill>
                  <a:schemeClr val="accent2"/>
                </a:solidFill>
              </a:rPr>
              <a:t>Sm</a:t>
            </a:r>
          </a:p>
          <a:p>
            <a:endParaRPr lang="en-GB" sz="800" dirty="0"/>
          </a:p>
        </p:txBody>
      </p:sp>
      <p:sp>
        <p:nvSpPr>
          <p:cNvPr id="13" name="Content Placeholder 2">
            <a:extLst>
              <a:ext uri="{FF2B5EF4-FFF2-40B4-BE49-F238E27FC236}">
                <a16:creationId xmlns:a16="http://schemas.microsoft.com/office/drawing/2014/main" id="{290C46E0-D377-4E62-BC47-52EDCA04B50D}"/>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14" name="TextBox 13">
            <a:extLst>
              <a:ext uri="{FF2B5EF4-FFF2-40B4-BE49-F238E27FC236}">
                <a16:creationId xmlns:a16="http://schemas.microsoft.com/office/drawing/2014/main" id="{19852585-F3C5-4759-8654-392466712189}"/>
              </a:ext>
            </a:extLst>
          </p:cNvPr>
          <p:cNvSpPr txBox="1"/>
          <p:nvPr/>
        </p:nvSpPr>
        <p:spPr>
          <a:xfrm>
            <a:off x="11831960" y="44624"/>
            <a:ext cx="360040" cy="338554"/>
          </a:xfrm>
          <a:prstGeom prst="rect">
            <a:avLst/>
          </a:prstGeom>
          <a:noFill/>
        </p:spPr>
        <p:txBody>
          <a:bodyPr wrap="square" rtlCol="0">
            <a:spAutoFit/>
          </a:bodyPr>
          <a:lstStyle/>
          <a:p>
            <a:r>
              <a:rPr lang="en-GB" sz="1600" dirty="0">
                <a:solidFill>
                  <a:schemeClr val="accent1"/>
                </a:solidFill>
              </a:rPr>
              <a:t>8</a:t>
            </a:r>
            <a:endParaRPr lang="en-ZA" sz="1600" dirty="0">
              <a:solidFill>
                <a:schemeClr val="accent1"/>
              </a:solidFill>
            </a:endParaRPr>
          </a:p>
        </p:txBody>
      </p:sp>
    </p:spTree>
    <p:extLst>
      <p:ext uri="{BB962C8B-B14F-4D97-AF65-F5344CB8AC3E}">
        <p14:creationId xmlns:p14="http://schemas.microsoft.com/office/powerpoint/2010/main" val="2541944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B59DC21-4487-42A3-B4F5-CD8C73B87B3D}"/>
              </a:ext>
            </a:extLst>
          </p:cNvPr>
          <p:cNvSpPr>
            <a:spLocks noGrp="1"/>
          </p:cNvSpPr>
          <p:nvPr>
            <p:ph type="title"/>
          </p:nvPr>
        </p:nvSpPr>
        <p:spPr>
          <a:xfrm>
            <a:off x="609600" y="188640"/>
            <a:ext cx="10814992" cy="706090"/>
          </a:xfrm>
        </p:spPr>
        <p:txBody>
          <a:bodyPr>
            <a:noAutofit/>
          </a:bodyPr>
          <a:lstStyle/>
          <a:p>
            <a:pPr algn="l"/>
            <a:r>
              <a:rPr lang="en-ZA" sz="3300" dirty="0">
                <a:solidFill>
                  <a:srgbClr val="0070C0"/>
                </a:solidFill>
              </a:rPr>
              <a:t>IVGDR Shape Evolution: Real Photo-absorption</a:t>
            </a:r>
            <a:endParaRPr lang="en-ZA" sz="3300" dirty="0"/>
          </a:p>
        </p:txBody>
      </p:sp>
      <p:grpSp>
        <p:nvGrpSpPr>
          <p:cNvPr id="4" name="Group 3">
            <a:extLst>
              <a:ext uri="{FF2B5EF4-FFF2-40B4-BE49-F238E27FC236}">
                <a16:creationId xmlns:a16="http://schemas.microsoft.com/office/drawing/2014/main" id="{BF2AE2C5-5706-4DD1-B3D5-1BE53E26157E}"/>
              </a:ext>
            </a:extLst>
          </p:cNvPr>
          <p:cNvGrpSpPr/>
          <p:nvPr/>
        </p:nvGrpSpPr>
        <p:grpSpPr>
          <a:xfrm>
            <a:off x="1775520" y="1092766"/>
            <a:ext cx="5976664" cy="4433311"/>
            <a:chOff x="1487488" y="822311"/>
            <a:chExt cx="6138681" cy="4910945"/>
          </a:xfrm>
        </p:grpSpPr>
        <p:pic>
          <p:nvPicPr>
            <p:cNvPr id="5" name="Picture 4" descr="https://lh5.googleusercontent.com/qFfVFi_XW2qGXObnCR6oRH_dxxMB47uKYLuS1qlauuebhG08UC-09rp2sMNKDnOk2CRwC28bwHQdBTouXsN8fcImU7-HL-O2IKeY5coi6YJroQ9SekfGoK3QqrKjlDYMinT10W27pH_FiOpCAHLrdyDz">
              <a:extLst>
                <a:ext uri="{FF2B5EF4-FFF2-40B4-BE49-F238E27FC236}">
                  <a16:creationId xmlns:a16="http://schemas.microsoft.com/office/drawing/2014/main" id="{5549E51C-4180-41E1-A595-EF2B01DCB8D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554" t="3278" r="1723" b="1488"/>
            <a:stretch/>
          </p:blipFill>
          <p:spPr bwMode="auto">
            <a:xfrm>
              <a:off x="1487488" y="822311"/>
              <a:ext cx="6138681" cy="491094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60658F8E-296E-41DF-865A-B6A21737EAC2}"/>
                </a:ext>
              </a:extLst>
            </p:cNvPr>
            <p:cNvSpPr/>
            <p:nvPr/>
          </p:nvSpPr>
          <p:spPr>
            <a:xfrm>
              <a:off x="3972418" y="4934818"/>
              <a:ext cx="435648" cy="316883"/>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7" name="Rectangle 6">
              <a:extLst>
                <a:ext uri="{FF2B5EF4-FFF2-40B4-BE49-F238E27FC236}">
                  <a16:creationId xmlns:a16="http://schemas.microsoft.com/office/drawing/2014/main" id="{4977FA0B-E607-4EE1-913D-6869D91D4FE9}"/>
                </a:ext>
              </a:extLst>
            </p:cNvPr>
            <p:cNvSpPr/>
            <p:nvPr/>
          </p:nvSpPr>
          <p:spPr>
            <a:xfrm>
              <a:off x="3972418" y="3995263"/>
              <a:ext cx="435648" cy="316883"/>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8" name="Rectangle 7">
              <a:extLst>
                <a:ext uri="{FF2B5EF4-FFF2-40B4-BE49-F238E27FC236}">
                  <a16:creationId xmlns:a16="http://schemas.microsoft.com/office/drawing/2014/main" id="{04333A33-BA9A-405B-BEF0-62FE7FFA84BA}"/>
                </a:ext>
              </a:extLst>
            </p:cNvPr>
            <p:cNvSpPr/>
            <p:nvPr/>
          </p:nvSpPr>
          <p:spPr>
            <a:xfrm>
              <a:off x="7037897" y="4990675"/>
              <a:ext cx="479213" cy="316883"/>
            </a:xfrm>
            <a:prstGeom prst="rect">
              <a:avLst/>
            </a:prstGeom>
            <a:noFill/>
            <a:ln w="2857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grpSp>
      <p:sp>
        <p:nvSpPr>
          <p:cNvPr id="9" name="Rectangle 8">
            <a:extLst>
              <a:ext uri="{FF2B5EF4-FFF2-40B4-BE49-F238E27FC236}">
                <a16:creationId xmlns:a16="http://schemas.microsoft.com/office/drawing/2014/main" id="{97750C11-770D-4563-9D62-AD29439129F5}"/>
              </a:ext>
            </a:extLst>
          </p:cNvPr>
          <p:cNvSpPr/>
          <p:nvPr/>
        </p:nvSpPr>
        <p:spPr>
          <a:xfrm>
            <a:off x="1487488" y="5456836"/>
            <a:ext cx="3600400" cy="492443"/>
          </a:xfrm>
          <a:prstGeom prst="rect">
            <a:avLst/>
          </a:prstGeom>
        </p:spPr>
        <p:txBody>
          <a:bodyPr wrap="square">
            <a:spAutoFit/>
          </a:bodyPr>
          <a:lstStyle/>
          <a:p>
            <a:pPr algn="ctr"/>
            <a:r>
              <a:rPr lang="en-GB" sz="1300" dirty="0">
                <a:solidFill>
                  <a:srgbClr val="232323"/>
                </a:solidFill>
              </a:rPr>
              <a:t>A. Bohr, B. R. Mottelson, Nuclear Structure </a:t>
            </a:r>
          </a:p>
          <a:p>
            <a:pPr algn="ctr"/>
            <a:r>
              <a:rPr lang="en-GB" sz="1300" dirty="0">
                <a:solidFill>
                  <a:srgbClr val="232323"/>
                </a:solidFill>
              </a:rPr>
              <a:t>Vol. II (Benjamin, Reading, 1975) p. 490 ff.</a:t>
            </a:r>
          </a:p>
        </p:txBody>
      </p:sp>
      <p:sp>
        <p:nvSpPr>
          <p:cNvPr id="10" name="Rectangle 9">
            <a:extLst>
              <a:ext uri="{FF2B5EF4-FFF2-40B4-BE49-F238E27FC236}">
                <a16:creationId xmlns:a16="http://schemas.microsoft.com/office/drawing/2014/main" id="{8F8A799A-4323-4333-A56C-2F4A8BC6EBC9}"/>
              </a:ext>
            </a:extLst>
          </p:cNvPr>
          <p:cNvSpPr/>
          <p:nvPr/>
        </p:nvSpPr>
        <p:spPr>
          <a:xfrm>
            <a:off x="5280448" y="5456837"/>
            <a:ext cx="2491158" cy="492443"/>
          </a:xfrm>
          <a:prstGeom prst="rect">
            <a:avLst/>
          </a:prstGeom>
        </p:spPr>
        <p:txBody>
          <a:bodyPr wrap="square">
            <a:spAutoFit/>
          </a:bodyPr>
          <a:lstStyle/>
          <a:p>
            <a:pPr algn="ctr"/>
            <a:r>
              <a:rPr lang="en-ZA" sz="1300" dirty="0">
                <a:solidFill>
                  <a:srgbClr val="232323"/>
                </a:solidFill>
              </a:rPr>
              <a:t>P. Carlos et al., Nuclear Physics A </a:t>
            </a:r>
          </a:p>
          <a:p>
            <a:pPr algn="ctr"/>
            <a:r>
              <a:rPr lang="en-ZA" sz="1300" b="1" dirty="0">
                <a:solidFill>
                  <a:srgbClr val="232323"/>
                </a:solidFill>
              </a:rPr>
              <a:t>225</a:t>
            </a:r>
            <a:r>
              <a:rPr lang="en-ZA" sz="1300" dirty="0">
                <a:solidFill>
                  <a:srgbClr val="232323"/>
                </a:solidFill>
              </a:rPr>
              <a:t> (1974) 171.</a:t>
            </a:r>
          </a:p>
        </p:txBody>
      </p:sp>
      <p:sp>
        <p:nvSpPr>
          <p:cNvPr id="11" name="Content Placeholder 2">
            <a:extLst>
              <a:ext uri="{FF2B5EF4-FFF2-40B4-BE49-F238E27FC236}">
                <a16:creationId xmlns:a16="http://schemas.microsoft.com/office/drawing/2014/main" id="{4D11B7A2-60C7-4971-BA8F-4C43DDE85E9A}"/>
              </a:ext>
            </a:extLst>
          </p:cNvPr>
          <p:cNvSpPr txBox="1">
            <a:spLocks/>
          </p:cNvSpPr>
          <p:nvPr/>
        </p:nvSpPr>
        <p:spPr>
          <a:xfrm>
            <a:off x="8256240" y="1216948"/>
            <a:ext cx="3415231" cy="3737032"/>
          </a:xfrm>
          <a:prstGeom prst="rect">
            <a:avLst/>
          </a:prstGeom>
        </p:spPr>
        <p:txBody>
          <a:bodyPr>
            <a:noAutofit/>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GB" sz="1800" dirty="0"/>
              <a:t>Total photo-absorption cross sections for the IVGDR in Nd and </a:t>
            </a:r>
            <a:r>
              <a:rPr lang="en-GB" sz="1800" dirty="0" err="1"/>
              <a:t>Sm</a:t>
            </a:r>
            <a:r>
              <a:rPr lang="en-GB" sz="1800" dirty="0"/>
              <a:t> have shown:</a:t>
            </a:r>
          </a:p>
          <a:p>
            <a:endParaRPr lang="en-GB" sz="800" dirty="0"/>
          </a:p>
          <a:p>
            <a:pPr lvl="1"/>
            <a:r>
              <a:rPr lang="en-GB" sz="1800" dirty="0">
                <a:solidFill>
                  <a:srgbClr val="00B050"/>
                </a:solidFill>
              </a:rPr>
              <a:t>Double-peaked and very broad for more deformed </a:t>
            </a:r>
            <a:r>
              <a:rPr lang="en-GB" sz="1800" baseline="30000" dirty="0">
                <a:solidFill>
                  <a:srgbClr val="00B050"/>
                </a:solidFill>
              </a:rPr>
              <a:t>150</a:t>
            </a:r>
            <a:r>
              <a:rPr lang="en-GB" sz="1800" dirty="0">
                <a:solidFill>
                  <a:srgbClr val="00B050"/>
                </a:solidFill>
              </a:rPr>
              <a:t>Nd and </a:t>
            </a:r>
            <a:r>
              <a:rPr lang="en-GB" sz="1800" baseline="30000" dirty="0">
                <a:solidFill>
                  <a:srgbClr val="00B050"/>
                </a:solidFill>
              </a:rPr>
              <a:t>152, 154</a:t>
            </a:r>
            <a:r>
              <a:rPr lang="en-GB" sz="1800" dirty="0">
                <a:solidFill>
                  <a:srgbClr val="00B050"/>
                </a:solidFill>
              </a:rPr>
              <a:t>Sm</a:t>
            </a:r>
          </a:p>
          <a:p>
            <a:pPr lvl="1"/>
            <a:endParaRPr lang="en-GB" sz="800" dirty="0">
              <a:solidFill>
                <a:schemeClr val="bg1"/>
              </a:solidFill>
            </a:endParaRPr>
          </a:p>
          <a:p>
            <a:pPr lvl="1"/>
            <a:r>
              <a:rPr lang="en-GB" sz="1800" dirty="0">
                <a:solidFill>
                  <a:schemeClr val="bg1"/>
                </a:solidFill>
              </a:rPr>
              <a:t>General broadening between these extremes</a:t>
            </a:r>
          </a:p>
          <a:p>
            <a:pPr lvl="1"/>
            <a:endParaRPr lang="en-GB" sz="800" dirty="0"/>
          </a:p>
          <a:p>
            <a:pPr lvl="1"/>
            <a:r>
              <a:rPr lang="en-GB" sz="1800" dirty="0">
                <a:solidFill>
                  <a:schemeClr val="accent2"/>
                </a:solidFill>
              </a:rPr>
              <a:t>Single-peaked and narrow for spherical </a:t>
            </a:r>
            <a:r>
              <a:rPr lang="en-GB" sz="1800" baseline="30000" dirty="0">
                <a:solidFill>
                  <a:schemeClr val="accent2"/>
                </a:solidFill>
              </a:rPr>
              <a:t>142, 144</a:t>
            </a:r>
            <a:r>
              <a:rPr lang="en-GB" sz="1800" dirty="0">
                <a:solidFill>
                  <a:schemeClr val="accent2"/>
                </a:solidFill>
              </a:rPr>
              <a:t>Nd and </a:t>
            </a:r>
            <a:r>
              <a:rPr lang="en-GB" sz="1800" baseline="30000" dirty="0">
                <a:solidFill>
                  <a:schemeClr val="accent2"/>
                </a:solidFill>
              </a:rPr>
              <a:t>154</a:t>
            </a:r>
            <a:r>
              <a:rPr lang="en-GB" sz="1800" dirty="0">
                <a:solidFill>
                  <a:schemeClr val="accent2"/>
                </a:solidFill>
              </a:rPr>
              <a:t>Sm</a:t>
            </a:r>
          </a:p>
          <a:p>
            <a:endParaRPr lang="en-GB" sz="800" dirty="0"/>
          </a:p>
        </p:txBody>
      </p:sp>
      <p:sp>
        <p:nvSpPr>
          <p:cNvPr id="13" name="Rectangle 12">
            <a:extLst>
              <a:ext uri="{FF2B5EF4-FFF2-40B4-BE49-F238E27FC236}">
                <a16:creationId xmlns:a16="http://schemas.microsoft.com/office/drawing/2014/main" id="{9E1F78A3-49CD-41AB-B3CA-C48C728EBCE6}"/>
              </a:ext>
            </a:extLst>
          </p:cNvPr>
          <p:cNvSpPr/>
          <p:nvPr/>
        </p:nvSpPr>
        <p:spPr>
          <a:xfrm>
            <a:off x="4194866" y="2278985"/>
            <a:ext cx="424150" cy="286063"/>
          </a:xfrm>
          <a:prstGeom prst="rect">
            <a:avLst/>
          </a:prstGeom>
          <a:noFill/>
          <a:ln w="2857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dirty="0"/>
          </a:p>
        </p:txBody>
      </p:sp>
      <p:sp>
        <p:nvSpPr>
          <p:cNvPr id="14" name="Rectangle 13">
            <a:extLst>
              <a:ext uri="{FF2B5EF4-FFF2-40B4-BE49-F238E27FC236}">
                <a16:creationId xmlns:a16="http://schemas.microsoft.com/office/drawing/2014/main" id="{1D29F0EF-E4E2-4137-AB70-F35D25A1E5DE}"/>
              </a:ext>
            </a:extLst>
          </p:cNvPr>
          <p:cNvSpPr/>
          <p:nvPr/>
        </p:nvSpPr>
        <p:spPr>
          <a:xfrm>
            <a:off x="7186921" y="3143081"/>
            <a:ext cx="466565" cy="286063"/>
          </a:xfrm>
          <a:prstGeom prst="rect">
            <a:avLst/>
          </a:prstGeom>
          <a:noFill/>
          <a:ln w="2857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15" name="Rectangle 14">
            <a:extLst>
              <a:ext uri="{FF2B5EF4-FFF2-40B4-BE49-F238E27FC236}">
                <a16:creationId xmlns:a16="http://schemas.microsoft.com/office/drawing/2014/main" id="{BABF6917-A42F-444E-879E-C90C4AF33D5D}"/>
              </a:ext>
            </a:extLst>
          </p:cNvPr>
          <p:cNvSpPr/>
          <p:nvPr/>
        </p:nvSpPr>
        <p:spPr>
          <a:xfrm>
            <a:off x="7186921" y="2567017"/>
            <a:ext cx="466565" cy="286063"/>
          </a:xfrm>
          <a:prstGeom prst="rect">
            <a:avLst/>
          </a:prstGeom>
          <a:noFill/>
          <a:ln w="2857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ZA"/>
          </a:p>
        </p:txBody>
      </p:sp>
      <p:sp>
        <p:nvSpPr>
          <p:cNvPr id="16" name="Content Placeholder 2">
            <a:extLst>
              <a:ext uri="{FF2B5EF4-FFF2-40B4-BE49-F238E27FC236}">
                <a16:creationId xmlns:a16="http://schemas.microsoft.com/office/drawing/2014/main" id="{55D11B5C-C0A4-4B16-B6B1-F02ACE114CF6}"/>
              </a:ext>
            </a:extLst>
          </p:cNvPr>
          <p:cNvSpPr txBox="1">
            <a:spLocks/>
          </p:cNvSpPr>
          <p:nvPr/>
        </p:nvSpPr>
        <p:spPr>
          <a:xfrm>
            <a:off x="2423592" y="6574502"/>
            <a:ext cx="7344816" cy="296998"/>
          </a:xfrm>
          <a:prstGeom prst="rect">
            <a:avLst/>
          </a:prstGeom>
        </p:spPr>
        <p:txBody>
          <a:bodyPr vert="horz" lIns="91440" tIns="45720" rIns="91440" bIns="45720" rtlCol="0">
            <a:noAutofit/>
          </a:bodyPr>
          <a:lstStyle>
            <a:lvl1pPr marL="257175" indent="-257175"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9pPr>
          </a:lstStyle>
          <a:p>
            <a:pPr marL="0" indent="0">
              <a:buNone/>
            </a:pPr>
            <a:r>
              <a:rPr lang="en-GB" sz="1400" dirty="0">
                <a:solidFill>
                  <a:schemeClr val="bg1">
                    <a:lumMod val="65000"/>
                  </a:schemeClr>
                </a:solidFill>
              </a:rPr>
              <a:t>L.M. Donaldson – 9</a:t>
            </a:r>
            <a:r>
              <a:rPr lang="en-GB" sz="1400" baseline="30000" dirty="0">
                <a:solidFill>
                  <a:schemeClr val="bg1">
                    <a:lumMod val="65000"/>
                  </a:schemeClr>
                </a:solidFill>
              </a:rPr>
              <a:t>th</a:t>
            </a:r>
            <a:r>
              <a:rPr lang="en-GB" sz="1400" dirty="0">
                <a:solidFill>
                  <a:schemeClr val="bg1">
                    <a:lumMod val="65000"/>
                  </a:schemeClr>
                </a:solidFill>
              </a:rPr>
              <a:t> Workshop on Nuclear Level Density and Gamma Strength – 27 – 31 May 2024 </a:t>
            </a:r>
          </a:p>
          <a:p>
            <a:endParaRPr lang="en-GB" sz="800" dirty="0"/>
          </a:p>
        </p:txBody>
      </p:sp>
      <p:sp>
        <p:nvSpPr>
          <p:cNvPr id="17" name="TextBox 16">
            <a:extLst>
              <a:ext uri="{FF2B5EF4-FFF2-40B4-BE49-F238E27FC236}">
                <a16:creationId xmlns:a16="http://schemas.microsoft.com/office/drawing/2014/main" id="{9F984D17-9474-4DB1-8477-454FEB128685}"/>
              </a:ext>
            </a:extLst>
          </p:cNvPr>
          <p:cNvSpPr txBox="1"/>
          <p:nvPr/>
        </p:nvSpPr>
        <p:spPr>
          <a:xfrm>
            <a:off x="11831960" y="44624"/>
            <a:ext cx="360040" cy="338554"/>
          </a:xfrm>
          <a:prstGeom prst="rect">
            <a:avLst/>
          </a:prstGeom>
          <a:noFill/>
        </p:spPr>
        <p:txBody>
          <a:bodyPr wrap="square" rtlCol="0">
            <a:spAutoFit/>
          </a:bodyPr>
          <a:lstStyle/>
          <a:p>
            <a:r>
              <a:rPr lang="en-GB" sz="1600" dirty="0">
                <a:solidFill>
                  <a:schemeClr val="accent1"/>
                </a:solidFill>
              </a:rPr>
              <a:t>9</a:t>
            </a:r>
            <a:endParaRPr lang="en-ZA" sz="1600" dirty="0">
              <a:solidFill>
                <a:schemeClr val="accent1"/>
              </a:solidFill>
            </a:endParaRPr>
          </a:p>
        </p:txBody>
      </p:sp>
    </p:spTree>
    <p:extLst>
      <p:ext uri="{BB962C8B-B14F-4D97-AF65-F5344CB8AC3E}">
        <p14:creationId xmlns:p14="http://schemas.microsoft.com/office/powerpoint/2010/main" val="21395683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NRF 25 iThembaLABS PPT 16by9.potx" id="{39ACC046-B9AA-4574-BE1C-F3ABB1675C0B}" vid="{3C4C0C9E-26B2-440E-8BDD-0D77889FE1E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e8096aee14c43c88783b9c0565e6e5f xmlns="64c6d79b-6537-4144-b85c-0f2d52a99196" xsi:nil="true"/>
    <TaxCatchAll xmlns="c7b5b4f6-d429-4251-9a42-5f4b9ee63fc2"/>
    <Business_x0020_Unit xmlns="64c6d79b-6537-4144-b85c-0f2d52a99196">NRF-iThemba LABS</Business_x0020_Unit>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F7D4E628E7CD448B5ACC0AA99C5134A" ma:contentTypeVersion="6" ma:contentTypeDescription="Create a new document." ma:contentTypeScope="" ma:versionID="ebfdc0445959b402d8a52ab931b5f3e3">
  <xsd:schema xmlns:xsd="http://www.w3.org/2001/XMLSchema" xmlns:xs="http://www.w3.org/2001/XMLSchema" xmlns:p="http://schemas.microsoft.com/office/2006/metadata/properties" xmlns:ns2="64c6d79b-6537-4144-b85c-0f2d52a99196" xmlns:ns3="c7b5b4f6-d429-4251-9a42-5f4b9ee63fc2" targetNamespace="http://schemas.microsoft.com/office/2006/metadata/properties" ma:root="true" ma:fieldsID="6f79fc02cdd4cd7df06f65953242bec5" ns2:_="" ns3:_="">
    <xsd:import namespace="64c6d79b-6537-4144-b85c-0f2d52a99196"/>
    <xsd:import namespace="c7b5b4f6-d429-4251-9a42-5f4b9ee63fc2"/>
    <xsd:element name="properties">
      <xsd:complexType>
        <xsd:sequence>
          <xsd:element name="documentManagement">
            <xsd:complexType>
              <xsd:all>
                <xsd:element ref="ns2:pe8096aee14c43c88783b9c0565e6e5f" minOccurs="0"/>
                <xsd:element ref="ns3:TaxCatchAll" minOccurs="0"/>
                <xsd:element ref="ns2:Business_x0020_Unit"/>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c6d79b-6537-4144-b85c-0f2d52a99196" elementFormDefault="qualified">
    <xsd:import namespace="http://schemas.microsoft.com/office/2006/documentManagement/types"/>
    <xsd:import namespace="http://schemas.microsoft.com/office/infopath/2007/PartnerControls"/>
    <xsd:element name="pe8096aee14c43c88783b9c0565e6e5f" ma:index="8" nillable="true" ma:displayName="Category_0" ma:hidden="true" ma:internalName="pe8096aee14c43c88783b9c0565e6e5f">
      <xsd:simpleType>
        <xsd:restriction base="dms:Note"/>
      </xsd:simpleType>
    </xsd:element>
    <xsd:element name="Business_x0020_Unit" ma:index="12" ma:displayName="Business Unit" ma:format="Dropdown" ma:internalName="Business_x0020_Unit">
      <xsd:simpleType>
        <xsd:restriction base="dms:Choice">
          <xsd:enumeration value="Corporate"/>
          <xsd:enumeration value="NRF-iThemba LABS"/>
          <xsd:enumeration value="NRF-SARAO"/>
          <xsd:enumeration value="NRF-SAAO"/>
          <xsd:enumeration value="NRF-SAEON"/>
          <xsd:enumeration value="NRF-SAIAB"/>
          <xsd:enumeration value="NRF-SAASTA"/>
          <xsd:enumeration value="NRF-RIISA"/>
        </xsd:restriction>
      </xsd:simpleType>
    </xsd:element>
  </xsd:schema>
  <xsd:schema xmlns:xsd="http://www.w3.org/2001/XMLSchema" xmlns:xs="http://www.w3.org/2001/XMLSchema" xmlns:dms="http://schemas.microsoft.com/office/2006/documentManagement/types" xmlns:pc="http://schemas.microsoft.com/office/infopath/2007/PartnerControls" targetNamespace="c7b5b4f6-d429-4251-9a42-5f4b9ee63fc2"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a9cf0037-64fb-4456-a633-db470f406493}" ma:internalName="TaxCatchAll" ma:showField="CatchAllData" ma:web="c7b5b4f6-d429-4251-9a42-5f4b9ee63f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6DD9C3-F024-48C2-A40C-B8FFE02CC7D6}">
  <ds:schemaRefs>
    <ds:schemaRef ds:uri="http://schemas.microsoft.com/sharepoint/v3/contenttype/forms"/>
  </ds:schemaRefs>
</ds:datastoreItem>
</file>

<file path=customXml/itemProps2.xml><?xml version="1.0" encoding="utf-8"?>
<ds:datastoreItem xmlns:ds="http://schemas.openxmlformats.org/officeDocument/2006/customXml" ds:itemID="{00C7A102-A0E7-4BA0-A012-36395500CE86}">
  <ds:schemaRefs>
    <ds:schemaRef ds:uri="http://schemas.microsoft.com/office/2006/documentManagement/types"/>
    <ds:schemaRef ds:uri="64c6d79b-6537-4144-b85c-0f2d52a99196"/>
    <ds:schemaRef ds:uri="http://purl.org/dc/elements/1.1/"/>
    <ds:schemaRef ds:uri="http://purl.org/dc/terms/"/>
    <ds:schemaRef ds:uri="http://schemas.microsoft.com/office/2006/metadata/properties"/>
    <ds:schemaRef ds:uri="c7b5b4f6-d429-4251-9a42-5f4b9ee63fc2"/>
    <ds:schemaRef ds:uri="http://purl.org/dc/dcmitype/"/>
    <ds:schemaRef ds:uri="http://www.w3.org/XML/1998/namespac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0D58B09B-CC52-475F-B208-379CC45384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c6d79b-6537-4144-b85c-0f2d52a99196"/>
    <ds:schemaRef ds:uri="c7b5b4f6-d429-4251-9a42-5f4b9ee63f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NRF 25 iThembaLABS PPT 16by9</Template>
  <TotalTime>25993</TotalTime>
  <Words>7018</Words>
  <Application>Microsoft Office PowerPoint</Application>
  <PresentationFormat>Widescreen</PresentationFormat>
  <Paragraphs>590</Paragraphs>
  <Slides>40</Slides>
  <Notes>40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Symbol</vt:lpstr>
      <vt:lpstr>Wingdings</vt:lpstr>
      <vt:lpstr>Office Theme</vt:lpstr>
      <vt:lpstr>PowerPoint Presentation</vt:lpstr>
      <vt:lpstr>IsoVector Giant Dipole Resonance (IVGDR)</vt:lpstr>
      <vt:lpstr>IsoVector Giant Dipole Resonance (IVGDR)</vt:lpstr>
      <vt:lpstr>IsoVector Giant Dipole Resonance (IVGDR)</vt:lpstr>
      <vt:lpstr>Shape Dependence of the Energy Distribution</vt:lpstr>
      <vt:lpstr>Shape Evolution in the Nd and Sm Chains</vt:lpstr>
      <vt:lpstr>IVGDR Shape Evolution: Real Photo-absorption</vt:lpstr>
      <vt:lpstr>IVGDR Shape Evolution: Real Photo-absorption</vt:lpstr>
      <vt:lpstr>IVGDR Shape Evolution: Real Photo-absorption</vt:lpstr>
      <vt:lpstr>IVGDR Shape Evolution: Real Photo-absorption</vt:lpstr>
      <vt:lpstr>IVGDR Shape Evolution: Relativistic Coulomb Excitation</vt:lpstr>
      <vt:lpstr>IVGDR Shape Evolution: Relativistic Coulomb Excitation</vt:lpstr>
      <vt:lpstr>Equivalent Virtual-Photon Method</vt:lpstr>
      <vt:lpstr>Virtual Photon Method: Conversion to Equiv. Photo-abs CS</vt:lpstr>
      <vt:lpstr>Virtual Photon Method: Test Case Comparison (RCNP)</vt:lpstr>
      <vt:lpstr>Virtual Photon Method: Test Case Comparison (iThemba LABS)</vt:lpstr>
      <vt:lpstr>Observed Discrepancies in Photo-Absorption Data – (p,p’) vs (g,xn)</vt:lpstr>
      <vt:lpstr>Observed Discrepancies in Photo-Absorption Data – (p,p’) vs (g,xn)</vt:lpstr>
      <vt:lpstr>Observed Discrepancies in Photo-Absorption Data – (p,p’) vs (g,xn)</vt:lpstr>
      <vt:lpstr>Observed Discrepancies in Photo-Absorption Data – (p,p’) vs (g,xn)</vt:lpstr>
      <vt:lpstr>Observed Discrepancies in Photo-Absorption Data</vt:lpstr>
      <vt:lpstr>Observed Discrepancies in Photo-Absorption Data – (g,xn) vs (g,xn)</vt:lpstr>
      <vt:lpstr>Understanding the IVGDR in Heavy Deformed Nuclei</vt:lpstr>
      <vt:lpstr>Understanding the IVGDR in Heavy Deformed Nuclei</vt:lpstr>
      <vt:lpstr>Understanding the IVGDR in Heavy Deformed Nuclei</vt:lpstr>
      <vt:lpstr>Understanding the IVGDR in Heavy Deformed Nuclei</vt:lpstr>
      <vt:lpstr>Understanding the IVGDR in Heavy Deformed Nuclei</vt:lpstr>
      <vt:lpstr>Understanding the IVGDR in Heavy Deformed Nuclei</vt:lpstr>
      <vt:lpstr>Understanding the IVGDR in Heavy Deformed Nuclei</vt:lpstr>
      <vt:lpstr>Understanding the IVGDR in Heavy Deformed Nuclei</vt:lpstr>
      <vt:lpstr>Understanding the IVGDR in Heavy Deformed Nuclei</vt:lpstr>
      <vt:lpstr>Understanding the IVGDR in Heavy Deformed Nuclei</vt:lpstr>
      <vt:lpstr>Understanding the IVGDR in Heavy Deformed Nuclei</vt:lpstr>
      <vt:lpstr>Understanding the IVGDR in Heavy Deformed Nuclei</vt:lpstr>
      <vt:lpstr>Understanding the IVGDR in Heavy Deformed Nuclei</vt:lpstr>
      <vt:lpstr>Summary</vt:lpstr>
      <vt:lpstr>Thank you for your attention </vt:lpstr>
      <vt:lpstr>PowerPoint Presentation</vt:lpstr>
      <vt:lpstr>Estimation of ISGMR and ISGQR contributions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 X</dc:creator>
  <cp:lastModifiedBy>Lindsay Michelle Donaldson</cp:lastModifiedBy>
  <cp:revision>36</cp:revision>
  <dcterms:created xsi:type="dcterms:W3CDTF">2024-04-24T07:13:43Z</dcterms:created>
  <dcterms:modified xsi:type="dcterms:W3CDTF">2024-05-27T08:49:45Z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0x0101000F7D4E628E7CD448B5ACC0AA99C5134A</vt:lpwstr>
  </property>
</Properties>
</file>