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552" r:id="rId3"/>
    <p:sldId id="259" r:id="rId4"/>
    <p:sldId id="315" r:id="rId5"/>
    <p:sldId id="260" r:id="rId6"/>
    <p:sldId id="317" r:id="rId7"/>
    <p:sldId id="326" r:id="rId8"/>
    <p:sldId id="991" r:id="rId9"/>
    <p:sldId id="261" r:id="rId10"/>
    <p:sldId id="621" r:id="rId11"/>
    <p:sldId id="485" r:id="rId12"/>
    <p:sldId id="809" r:id="rId13"/>
    <p:sldId id="279" r:id="rId14"/>
    <p:sldId id="634" r:id="rId15"/>
    <p:sldId id="424" r:id="rId16"/>
    <p:sldId id="657" r:id="rId17"/>
    <p:sldId id="659" r:id="rId18"/>
    <p:sldId id="972" r:id="rId19"/>
    <p:sldId id="257" r:id="rId20"/>
    <p:sldId id="998" r:id="rId21"/>
    <p:sldId id="999" r:id="rId22"/>
    <p:sldId id="1000" r:id="rId23"/>
    <p:sldId id="1001" r:id="rId24"/>
    <p:sldId id="978" r:id="rId25"/>
    <p:sldId id="813" r:id="rId26"/>
    <p:sldId id="971" r:id="rId27"/>
    <p:sldId id="995" r:id="rId28"/>
    <p:sldId id="996" r:id="rId29"/>
    <p:sldId id="979" r:id="rId30"/>
    <p:sldId id="980" r:id="rId31"/>
    <p:sldId id="987" r:id="rId32"/>
    <p:sldId id="988" r:id="rId33"/>
    <p:sldId id="834" r:id="rId34"/>
    <p:sldId id="916" r:id="rId35"/>
    <p:sldId id="851" r:id="rId36"/>
    <p:sldId id="917" r:id="rId37"/>
    <p:sldId id="802" r:id="rId38"/>
    <p:sldId id="803" r:id="rId39"/>
    <p:sldId id="918" r:id="rId40"/>
    <p:sldId id="992" r:id="rId41"/>
    <p:sldId id="861" r:id="rId42"/>
    <p:sldId id="997" r:id="rId43"/>
    <p:sldId id="265" r:id="rId44"/>
    <p:sldId id="318" r:id="rId4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2"/>
    <p:restoredTop sz="96327"/>
  </p:normalViewPr>
  <p:slideViewPr>
    <p:cSldViewPr snapToGrid="0">
      <p:cViewPr varScale="1">
        <p:scale>
          <a:sx n="101" d="100"/>
          <a:sy n="101" d="100"/>
        </p:scale>
        <p:origin x="224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EB76D-760A-BC4F-9A4F-A2D700396BA2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FFBA30-8700-4C4A-A45C-3B4343C22D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222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64363-F6D6-9A4A-AC93-F274C699045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4513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229E8-9556-414E-9AFF-539CA6840AB0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01898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20 years he has established the THM as a world</a:t>
            </a:r>
            <a:r>
              <a:rPr lang="en-US" baseline="0" dirty="0"/>
              <a:t> renowned approach in 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8568B-D292-4241-BD37-10BA9CB99B7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88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8568B-D292-4241-BD37-10BA9CB99B7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14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229E8-9556-414E-9AFF-539CA6840AB0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676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229E8-9556-414E-9AFF-539CA6840AB0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4348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ECB986-A7A6-CE44-B275-3B2EE0E05FFA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97724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4D285FD8-1105-4326-92FA-1D4A5B4874B0}" type="slidenum">
              <a:rPr lang="en-US" altLang="it-IT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37</a:t>
            </a:fld>
            <a:endParaRPr lang="en-US" altLang="it-IT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7011919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4D285FD8-1105-4326-92FA-1D4A5B4874B0}" type="slidenum">
              <a:rPr lang="en-US" altLang="it-IT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38</a:t>
            </a:fld>
            <a:endParaRPr lang="en-US" altLang="it-IT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367755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4D285FD8-1105-4326-92FA-1D4A5B4874B0}" type="slidenum">
              <a:rPr lang="en-US" altLang="it-IT" sz="1200" smtClean="0">
                <a:solidFill>
                  <a:srgbClr val="000000"/>
                </a:solidFill>
                <a:latin typeface="Times New Roman" panose="02020603050405020304" pitchFamily="18" charset="0"/>
              </a:rPr>
              <a:pPr/>
              <a:t>39</a:t>
            </a:fld>
            <a:endParaRPr lang="en-US" altLang="it-IT" sz="12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969931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γγ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-coincidence methods [28] could lead to a significantly higher suppression factor at the Earth’s surface compared with standard active and passive shielding, but these methods are always coupled to particular nuclear reactions and lead to a reduced detection efficiency. These techniques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reduced background count rates in the regions of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 0:6–3:0 and 3.0–9.0MeV with respect to unshielded singles count rates by factors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3600 and 21, respectively.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AA36C-608A-2640-974D-F3C0E15E6225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18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229E8-9556-414E-9AFF-539CA6840AB0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7387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20 years he has established the THM as a world</a:t>
            </a:r>
            <a:r>
              <a:rPr lang="en-US" baseline="0" dirty="0"/>
              <a:t> renowned approach in 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8568B-D292-4241-BD37-10BA9CB99B7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4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20 years he has established the THM as a world</a:t>
            </a:r>
            <a:r>
              <a:rPr lang="en-US" baseline="0" dirty="0"/>
              <a:t> renowned approach in 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8568B-D292-4241-BD37-10BA9CB99B7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537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64363-F6D6-9A4A-AC93-F274C6990458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349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64363-F6D6-9A4A-AC93-F274C6990458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1094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62D09-1962-4B3D-8455-E7FD040D03CC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1344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In</a:t>
            </a:r>
            <a:r>
              <a:rPr lang="it-IT" baseline="0" dirty="0"/>
              <a:t> </a:t>
            </a:r>
            <a:r>
              <a:rPr lang="it-IT" baseline="0" dirty="0" err="1"/>
              <a:t>astrophysics</a:t>
            </a:r>
            <a:r>
              <a:rPr lang="it-IT" baseline="0" dirty="0"/>
              <a:t>, </a:t>
            </a:r>
            <a:r>
              <a:rPr lang="it-IT" baseline="0" dirty="0" err="1"/>
              <a:t>this</a:t>
            </a:r>
            <a:r>
              <a:rPr lang="it-IT" baseline="0" dirty="0"/>
              <a:t> </a:t>
            </a:r>
            <a:r>
              <a:rPr lang="it-IT" baseline="0" dirty="0" err="1"/>
              <a:t>reaction</a:t>
            </a:r>
            <a:r>
              <a:rPr lang="it-IT" baseline="0" dirty="0"/>
              <a:t> </a:t>
            </a:r>
            <a:r>
              <a:rPr lang="it-IT" baseline="0" dirty="0" err="1"/>
              <a:t>is</a:t>
            </a:r>
            <a:r>
              <a:rPr lang="it-IT" baseline="0" dirty="0"/>
              <a:t> </a:t>
            </a:r>
            <a:r>
              <a:rPr lang="it-IT" baseline="0" dirty="0" err="1"/>
              <a:t>crucial</a:t>
            </a:r>
            <a:r>
              <a:rPr lang="it-IT" baseline="0" dirty="0"/>
              <a:t> </a:t>
            </a:r>
            <a:r>
              <a:rPr lang="it-IT" baseline="0" dirty="0" err="1"/>
              <a:t>because</a:t>
            </a:r>
            <a:r>
              <a:rPr lang="it-IT" baseline="0" dirty="0"/>
              <a:t> </a:t>
            </a:r>
            <a:r>
              <a:rPr lang="it-IT" baseline="0" dirty="0" err="1"/>
              <a:t>is</a:t>
            </a:r>
            <a:r>
              <a:rPr lang="it-IT" baseline="0" dirty="0"/>
              <a:t> the </a:t>
            </a:r>
            <a:r>
              <a:rPr lang="it-IT" baseline="0" dirty="0" err="1"/>
              <a:t>main</a:t>
            </a:r>
            <a:r>
              <a:rPr lang="it-IT" baseline="0" dirty="0"/>
              <a:t> </a:t>
            </a:r>
            <a:r>
              <a:rPr lang="it-IT" baseline="0" dirty="0" err="1"/>
              <a:t>neutron</a:t>
            </a:r>
            <a:r>
              <a:rPr lang="it-IT" baseline="0" dirty="0"/>
              <a:t> source </a:t>
            </a:r>
            <a:r>
              <a:rPr lang="it-IT" baseline="0" dirty="0" err="1"/>
              <a:t>feeding</a:t>
            </a:r>
            <a:r>
              <a:rPr lang="it-IT" baseline="0" dirty="0"/>
              <a:t> the </a:t>
            </a:r>
            <a:r>
              <a:rPr lang="it-IT" baseline="0" dirty="0" err="1"/>
              <a:t>s</a:t>
            </a:r>
            <a:r>
              <a:rPr lang="it-IT" baseline="0" dirty="0"/>
              <a:t> </a:t>
            </a:r>
            <a:r>
              <a:rPr lang="it-IT" baseline="0" dirty="0" err="1"/>
              <a:t>process</a:t>
            </a:r>
            <a:r>
              <a:rPr lang="it-IT" baseline="0" dirty="0"/>
              <a:t>, </a:t>
            </a:r>
            <a:r>
              <a:rPr lang="it-IT" baseline="0" dirty="0" err="1"/>
              <a:t>causing</a:t>
            </a:r>
            <a:r>
              <a:rPr lang="it-IT" baseline="0" dirty="0"/>
              <a:t> the </a:t>
            </a:r>
            <a:r>
              <a:rPr lang="it-IT" baseline="0" dirty="0" err="1"/>
              <a:t>nucleosynthesis</a:t>
            </a:r>
            <a:r>
              <a:rPr lang="it-IT" baseline="0" dirty="0"/>
              <a:t> of </a:t>
            </a:r>
            <a:r>
              <a:rPr lang="it-IT" baseline="0" dirty="0" err="1"/>
              <a:t>half</a:t>
            </a:r>
            <a:r>
              <a:rPr lang="it-IT" baseline="0" dirty="0"/>
              <a:t> of </a:t>
            </a:r>
            <a:r>
              <a:rPr lang="it-IT" baseline="0" dirty="0" err="1"/>
              <a:t>nuclides</a:t>
            </a:r>
            <a:r>
              <a:rPr lang="it-IT" baseline="0" dirty="0"/>
              <a:t> </a:t>
            </a:r>
            <a:r>
              <a:rPr lang="it-IT" baseline="0" dirty="0" err="1"/>
              <a:t>heavier</a:t>
            </a:r>
            <a:r>
              <a:rPr lang="it-IT" baseline="0" dirty="0"/>
              <a:t> </a:t>
            </a:r>
            <a:r>
              <a:rPr lang="it-IT" baseline="0" dirty="0" err="1"/>
              <a:t>that</a:t>
            </a:r>
            <a:r>
              <a:rPr lang="it-IT" baseline="0" dirty="0"/>
              <a:t> </a:t>
            </a:r>
            <a:r>
              <a:rPr lang="it-IT" baseline="0" dirty="0" err="1"/>
              <a:t>iron</a:t>
            </a:r>
            <a:r>
              <a:rPr lang="it-IT" baseline="0" dirty="0"/>
              <a:t> in </a:t>
            </a:r>
            <a:r>
              <a:rPr lang="it-IT" baseline="0" dirty="0" err="1"/>
              <a:t>low</a:t>
            </a:r>
            <a:r>
              <a:rPr lang="it-IT" baseline="0" dirty="0"/>
              <a:t> mass AGB </a:t>
            </a:r>
            <a:r>
              <a:rPr lang="it-IT" baseline="0" dirty="0" err="1"/>
              <a:t>stars</a:t>
            </a:r>
            <a:r>
              <a:rPr lang="it-IT" baseline="0" dirty="0"/>
              <a:t>, </a:t>
            </a:r>
            <a:r>
              <a:rPr lang="it-IT" baseline="0" dirty="0" err="1"/>
              <a:t>whose</a:t>
            </a:r>
            <a:r>
              <a:rPr lang="it-IT" baseline="0" dirty="0"/>
              <a:t> </a:t>
            </a:r>
            <a:r>
              <a:rPr lang="it-IT" baseline="0" dirty="0" err="1"/>
              <a:t>structure</a:t>
            </a:r>
            <a:r>
              <a:rPr lang="it-IT" baseline="0" dirty="0"/>
              <a:t> </a:t>
            </a:r>
            <a:r>
              <a:rPr lang="it-IT" baseline="0" dirty="0" err="1"/>
              <a:t>is</a:t>
            </a:r>
            <a:r>
              <a:rPr lang="it-IT" baseline="0" dirty="0"/>
              <a:t> </a:t>
            </a:r>
            <a:r>
              <a:rPr lang="it-IT" baseline="0" dirty="0" err="1"/>
              <a:t>shown</a:t>
            </a:r>
            <a:r>
              <a:rPr lang="it-IT" baseline="0" dirty="0"/>
              <a:t> in the cartoon </a:t>
            </a:r>
            <a:r>
              <a:rPr lang="it-IT" baseline="0" dirty="0" err="1"/>
              <a:t>below</a:t>
            </a:r>
            <a:r>
              <a:rPr lang="it-IT" baseline="0" dirty="0"/>
              <a:t>.</a:t>
            </a:r>
          </a:p>
          <a:p>
            <a:r>
              <a:rPr lang="it-IT" baseline="0" dirty="0"/>
              <a:t>13Can </a:t>
            </a:r>
            <a:r>
              <a:rPr lang="it-IT" baseline="0" dirty="0" err="1"/>
              <a:t>takes</a:t>
            </a:r>
            <a:r>
              <a:rPr lang="it-IT" baseline="0" dirty="0"/>
              <a:t> </a:t>
            </a:r>
            <a:r>
              <a:rPr lang="it-IT" baseline="0" dirty="0" err="1"/>
              <a:t>place</a:t>
            </a:r>
            <a:r>
              <a:rPr lang="it-IT" baseline="0" dirty="0"/>
              <a:t> </a:t>
            </a:r>
            <a:r>
              <a:rPr lang="it-IT" baseline="0" dirty="0" err="1"/>
              <a:t>subsequently</a:t>
            </a:r>
            <a:r>
              <a:rPr lang="it-IT" baseline="0" dirty="0"/>
              <a:t> </a:t>
            </a:r>
            <a:r>
              <a:rPr lang="it-IT" baseline="0" dirty="0" err="1"/>
              <a:t>complex</a:t>
            </a:r>
            <a:r>
              <a:rPr lang="it-IT" baseline="0" dirty="0"/>
              <a:t> </a:t>
            </a:r>
            <a:r>
              <a:rPr lang="it-IT" baseline="0" dirty="0" err="1"/>
              <a:t>convective</a:t>
            </a:r>
            <a:r>
              <a:rPr lang="it-IT" baseline="0" dirty="0"/>
              <a:t> </a:t>
            </a:r>
            <a:r>
              <a:rPr lang="it-IT" baseline="0" dirty="0" err="1"/>
              <a:t>motions</a:t>
            </a:r>
            <a:r>
              <a:rPr lang="it-IT" baseline="0" dirty="0"/>
              <a:t> in the He </a:t>
            </a:r>
            <a:r>
              <a:rPr lang="it-IT" baseline="0" dirty="0" err="1"/>
              <a:t>intershell</a:t>
            </a:r>
            <a:r>
              <a:rPr lang="it-IT" baseline="0" dirty="0"/>
              <a:t> zone of the AGB star in a stellar </a:t>
            </a:r>
            <a:r>
              <a:rPr lang="it-IT" baseline="0" dirty="0" err="1"/>
              <a:t>environment</a:t>
            </a:r>
            <a:r>
              <a:rPr lang="it-IT" baseline="0" dirty="0"/>
              <a:t> temperature of 10^8 K, </a:t>
            </a:r>
            <a:r>
              <a:rPr lang="it-IT" baseline="0" dirty="0" err="1"/>
              <a:t>that</a:t>
            </a:r>
            <a:r>
              <a:rPr lang="it-IT" baseline="0" dirty="0"/>
              <a:t> can be </a:t>
            </a:r>
            <a:r>
              <a:rPr lang="it-IT" baseline="0" dirty="0" err="1"/>
              <a:t>transtaled</a:t>
            </a:r>
            <a:r>
              <a:rPr lang="it-IT" baseline="0" dirty="0"/>
              <a:t> in the </a:t>
            </a:r>
            <a:r>
              <a:rPr lang="it-IT" baseline="0" dirty="0" err="1"/>
              <a:t>Gamow</a:t>
            </a:r>
            <a:r>
              <a:rPr lang="it-IT" baseline="0" dirty="0"/>
              <a:t> </a:t>
            </a:r>
            <a:r>
              <a:rPr lang="it-IT" baseline="0" dirty="0" err="1"/>
              <a:t>peak</a:t>
            </a:r>
            <a:r>
              <a:rPr lang="it-IT" baseline="0" dirty="0"/>
              <a:t> </a:t>
            </a:r>
            <a:r>
              <a:rPr lang="it-IT" baseline="0" dirty="0" err="1"/>
              <a:t>between</a:t>
            </a:r>
            <a:r>
              <a:rPr lang="it-IT" baseline="0" dirty="0"/>
              <a:t> 140 and 250 </a:t>
            </a:r>
            <a:r>
              <a:rPr lang="it-IT" baseline="0" dirty="0" err="1"/>
              <a:t>keV</a:t>
            </a:r>
            <a:r>
              <a:rPr lang="it-IT" baseline="0" dirty="0"/>
              <a:t>.</a:t>
            </a:r>
          </a:p>
          <a:p>
            <a:r>
              <a:rPr lang="it-IT" dirty="0"/>
              <a:t>In </a:t>
            </a:r>
            <a:r>
              <a:rPr lang="it-IT" dirty="0" err="1"/>
              <a:t>order</a:t>
            </a:r>
            <a:r>
              <a:rPr lang="it-IT" dirty="0"/>
              <a:t> to </a:t>
            </a:r>
            <a:r>
              <a:rPr lang="it-IT" dirty="0" err="1"/>
              <a:t>improve</a:t>
            </a:r>
            <a:r>
              <a:rPr lang="it-IT" baseline="0" dirty="0"/>
              <a:t> the stellar </a:t>
            </a:r>
            <a:r>
              <a:rPr lang="it-IT" baseline="0" dirty="0" err="1"/>
              <a:t>models</a:t>
            </a:r>
            <a:r>
              <a:rPr lang="it-IT" baseline="0" dirty="0"/>
              <a:t>, </a:t>
            </a:r>
            <a:r>
              <a:rPr lang="it-IT" baseline="0" dirty="0" err="1"/>
              <a:t>it</a:t>
            </a:r>
            <a:r>
              <a:rPr lang="it-IT" baseline="0" dirty="0"/>
              <a:t> </a:t>
            </a:r>
            <a:r>
              <a:rPr lang="it-IT" baseline="0" dirty="0" err="1"/>
              <a:t>is</a:t>
            </a:r>
            <a:r>
              <a:rPr lang="it-IT" baseline="0" dirty="0"/>
              <a:t> </a:t>
            </a:r>
            <a:r>
              <a:rPr lang="it-IT" baseline="0" dirty="0" err="1"/>
              <a:t>crucial</a:t>
            </a:r>
            <a:r>
              <a:rPr lang="it-IT" baseline="0" dirty="0"/>
              <a:t> to </a:t>
            </a:r>
            <a:r>
              <a:rPr lang="it-IT" baseline="0" dirty="0" err="1"/>
              <a:t>know</a:t>
            </a:r>
            <a:r>
              <a:rPr lang="it-IT" baseline="0" dirty="0"/>
              <a:t> the so </a:t>
            </a:r>
            <a:r>
              <a:rPr lang="it-IT" baseline="0" dirty="0" err="1"/>
              <a:t>called</a:t>
            </a:r>
            <a:r>
              <a:rPr lang="it-IT" baseline="0" dirty="0"/>
              <a:t> </a:t>
            </a:r>
            <a:r>
              <a:rPr lang="it-IT" baseline="0" dirty="0" err="1"/>
              <a:t>reaction</a:t>
            </a:r>
            <a:r>
              <a:rPr lang="it-IT" baseline="0" dirty="0"/>
              <a:t> rate of the </a:t>
            </a:r>
            <a:r>
              <a:rPr lang="it-IT" baseline="0" dirty="0" err="1"/>
              <a:t>reaction</a:t>
            </a:r>
            <a:r>
              <a:rPr lang="it-IT" baseline="0" dirty="0"/>
              <a:t>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5AAD-A988-5A42-B01A-96AAE33837B4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5063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due to the </a:t>
            </a:r>
            <a:r>
              <a:rPr lang="it-IT" dirty="0" err="1"/>
              <a:t>lower</a:t>
            </a:r>
            <a:r>
              <a:rPr lang="it-IT" dirty="0"/>
              <a:t> </a:t>
            </a:r>
            <a:r>
              <a:rPr lang="it-IT" dirty="0" err="1"/>
              <a:t>reactin</a:t>
            </a:r>
            <a:r>
              <a:rPr lang="it-IT" dirty="0"/>
              <a:t> rate, some 13C </a:t>
            </a:r>
            <a:r>
              <a:rPr lang="it-IT" dirty="0" err="1"/>
              <a:t>survives</a:t>
            </a:r>
            <a:r>
              <a:rPr lang="it-IT" dirty="0"/>
              <a:t> in the </a:t>
            </a:r>
            <a:r>
              <a:rPr lang="it-IT" dirty="0" err="1"/>
              <a:t>inrerpulse</a:t>
            </a:r>
            <a:r>
              <a:rPr lang="it-IT" baseline="0" dirty="0"/>
              <a:t> and </a:t>
            </a:r>
            <a:r>
              <a:rPr lang="it-IT" baseline="0" dirty="0" err="1"/>
              <a:t>it</a:t>
            </a:r>
            <a:r>
              <a:rPr lang="it-IT" baseline="0" dirty="0"/>
              <a:t> </a:t>
            </a:r>
            <a:r>
              <a:rPr lang="it-IT" baseline="0" dirty="0" err="1"/>
              <a:t>is</a:t>
            </a:r>
            <a:r>
              <a:rPr lang="it-IT" baseline="0" dirty="0"/>
              <a:t> </a:t>
            </a:r>
            <a:r>
              <a:rPr lang="it-IT" baseline="0" dirty="0" err="1"/>
              <a:t>burned</a:t>
            </a:r>
            <a:r>
              <a:rPr lang="it-IT" baseline="0" dirty="0"/>
              <a:t> in the </a:t>
            </a:r>
            <a:r>
              <a:rPr lang="it-IT" baseline="0" dirty="0" err="1"/>
              <a:t>subsequent</a:t>
            </a:r>
            <a:r>
              <a:rPr lang="it-IT" baseline="0" dirty="0"/>
              <a:t> </a:t>
            </a:r>
            <a:r>
              <a:rPr lang="it-IT" baseline="0" dirty="0" err="1"/>
              <a:t>interpulse</a:t>
            </a:r>
            <a:r>
              <a:rPr lang="it-IT" baseline="0" dirty="0"/>
              <a:t> </a:t>
            </a:r>
            <a:r>
              <a:rPr lang="it-IT" baseline="0" dirty="0" err="1"/>
              <a:t>at</a:t>
            </a:r>
            <a:r>
              <a:rPr lang="it-IT" baseline="0" dirty="0"/>
              <a:t> </a:t>
            </a:r>
            <a:r>
              <a:rPr lang="it-IT" baseline="0" dirty="0" err="1"/>
              <a:t>higher</a:t>
            </a:r>
            <a:r>
              <a:rPr lang="it-IT" baseline="0" dirty="0"/>
              <a:t> temperature (200 MK). </a:t>
            </a:r>
            <a:r>
              <a:rPr lang="it-IT" baseline="0" dirty="0" err="1"/>
              <a:t>This</a:t>
            </a:r>
            <a:r>
              <a:rPr lang="it-IT" baseline="0" dirty="0"/>
              <a:t> </a:t>
            </a:r>
            <a:r>
              <a:rPr lang="it-IT" baseline="0" dirty="0" err="1"/>
              <a:t>generates</a:t>
            </a:r>
            <a:r>
              <a:rPr lang="it-IT" baseline="0" dirty="0"/>
              <a:t> a radiative </a:t>
            </a:r>
            <a:r>
              <a:rPr lang="it-IT" baseline="0" dirty="0" err="1"/>
              <a:t>neutron</a:t>
            </a:r>
            <a:r>
              <a:rPr lang="it-IT" baseline="0" dirty="0"/>
              <a:t> </a:t>
            </a:r>
            <a:r>
              <a:rPr lang="it-IT" baseline="0" dirty="0" err="1"/>
              <a:t>burst</a:t>
            </a:r>
            <a:r>
              <a:rPr lang="it-IT" baseline="0" dirty="0"/>
              <a:t> with high </a:t>
            </a:r>
            <a:r>
              <a:rPr lang="it-IT" baseline="0" dirty="0" err="1"/>
              <a:t>neutron</a:t>
            </a:r>
            <a:r>
              <a:rPr lang="it-IT" baseline="0" dirty="0"/>
              <a:t> </a:t>
            </a:r>
            <a:r>
              <a:rPr lang="it-IT" baseline="0" dirty="0" err="1"/>
              <a:t>fulux</a:t>
            </a:r>
            <a:r>
              <a:rPr lang="it-IT" baseline="0" dirty="0"/>
              <a:t> </a:t>
            </a:r>
            <a:r>
              <a:rPr lang="it-IT" baseline="0" dirty="0" err="1"/>
              <a:t>but</a:t>
            </a:r>
            <a:r>
              <a:rPr lang="it-IT" baseline="0" dirty="0"/>
              <a:t> </a:t>
            </a:r>
            <a:r>
              <a:rPr lang="it-IT" baseline="0" dirty="0" err="1"/>
              <a:t>lower</a:t>
            </a:r>
            <a:r>
              <a:rPr lang="it-IT" baseline="0" dirty="0"/>
              <a:t> </a:t>
            </a:r>
            <a:r>
              <a:rPr lang="it-IT" baseline="0" dirty="0" err="1"/>
              <a:t>neutron</a:t>
            </a:r>
            <a:r>
              <a:rPr lang="it-IT" baseline="0" dirty="0"/>
              <a:t> </a:t>
            </a:r>
            <a:r>
              <a:rPr lang="it-IT" baseline="0" dirty="0" err="1"/>
              <a:t>exposure</a:t>
            </a:r>
            <a:r>
              <a:rPr lang="it-IT" baseline="0" dirty="0"/>
              <a:t>. </a:t>
            </a:r>
            <a:r>
              <a:rPr lang="it-IT" baseline="0" dirty="0" err="1"/>
              <a:t>This</a:t>
            </a:r>
            <a:r>
              <a:rPr lang="it-IT" baseline="0" dirty="0"/>
              <a:t> </a:t>
            </a:r>
            <a:r>
              <a:rPr lang="it-IT" baseline="0" dirty="0" err="1"/>
              <a:t>does</a:t>
            </a:r>
            <a:r>
              <a:rPr lang="it-IT" baseline="0" dirty="0"/>
              <a:t> </a:t>
            </a:r>
            <a:r>
              <a:rPr lang="it-IT" baseline="0" dirty="0" err="1"/>
              <a:t>not</a:t>
            </a:r>
            <a:r>
              <a:rPr lang="it-IT" baseline="0" dirty="0"/>
              <a:t> </a:t>
            </a:r>
            <a:r>
              <a:rPr lang="it-IT" baseline="0" dirty="0" err="1"/>
              <a:t>change</a:t>
            </a:r>
            <a:r>
              <a:rPr lang="it-IT" baseline="0" dirty="0"/>
              <a:t> </a:t>
            </a:r>
            <a:r>
              <a:rPr lang="it-IT" baseline="0" dirty="0" err="1"/>
              <a:t>too</a:t>
            </a:r>
            <a:r>
              <a:rPr lang="it-IT" baseline="0" dirty="0"/>
              <a:t> </a:t>
            </a:r>
            <a:r>
              <a:rPr lang="it-IT" baseline="0" dirty="0" err="1"/>
              <a:t>much</a:t>
            </a:r>
            <a:r>
              <a:rPr lang="it-IT" baseline="0" dirty="0"/>
              <a:t> the </a:t>
            </a:r>
            <a:r>
              <a:rPr lang="it-IT" baseline="0" dirty="0" err="1"/>
              <a:t>structure</a:t>
            </a:r>
            <a:r>
              <a:rPr lang="it-IT" baseline="0" dirty="0"/>
              <a:t> of the stellar </a:t>
            </a:r>
            <a:r>
              <a:rPr lang="it-IT" baseline="0" dirty="0" err="1"/>
              <a:t>nucleus</a:t>
            </a:r>
            <a:r>
              <a:rPr lang="it-IT" baseline="0" dirty="0"/>
              <a:t> </a:t>
            </a:r>
            <a:r>
              <a:rPr lang="it-IT" baseline="0" dirty="0" err="1"/>
              <a:t>but</a:t>
            </a:r>
            <a:r>
              <a:rPr lang="it-IT" baseline="0" dirty="0"/>
              <a:t> can </a:t>
            </a:r>
            <a:r>
              <a:rPr lang="it-IT" baseline="0" dirty="0" err="1"/>
              <a:t>influence</a:t>
            </a:r>
            <a:r>
              <a:rPr lang="it-IT" baseline="0" dirty="0"/>
              <a:t> on the </a:t>
            </a:r>
            <a:r>
              <a:rPr lang="it-IT" baseline="0" dirty="0" err="1"/>
              <a:t>variation</a:t>
            </a:r>
            <a:r>
              <a:rPr lang="it-IT" baseline="0" dirty="0"/>
              <a:t> of some </a:t>
            </a:r>
            <a:r>
              <a:rPr lang="it-IT" baseline="0" dirty="0" err="1"/>
              <a:t>nuclides</a:t>
            </a:r>
            <a:r>
              <a:rPr lang="it-IT" baseline="0" dirty="0"/>
              <a:t>. </a:t>
            </a:r>
            <a:r>
              <a:rPr lang="it-IT" baseline="0"/>
              <a:t>Tc99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F685CC-F2AC-154C-9D4B-755BBC3D46D4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7236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3BF7A0-97DF-F366-E86F-06D2753186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40BEECD-A169-F2F4-0438-A731A92531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3822836-8BB5-B3D4-9772-15C44F0E5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81F180-441E-747D-22B7-7CA912F41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139B78-F209-70F7-EE76-7A1C1D8C5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232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887F7D-131C-93F9-2788-63A10DA39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26D4555-61A7-AD8F-BBD5-19D4263E7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22062C-E25B-D001-EA0E-A01FB3CDD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8CF4900-BC56-A268-04A1-D4B1DF908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72369BF-1B86-04F3-5C07-E6749A3A5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3319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FE1004F-1FFD-9A6E-4E05-2F83D5D3CD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190CD29-2D86-86AC-8F6C-5C4652629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898F47F-73C6-A330-AA57-7914382D0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F918E2-DE94-F8B3-BFB2-3BB8399E3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4FFDF2B-AC2C-AED1-60B6-1A3E8CA24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7015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14166C-F4D2-7E40-E058-D8D6B5A6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3B1AE6-7700-5DF2-D173-123A4B6DD9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2AA917-0DFA-8D7D-0980-1AB66D7CD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E7A1C4E-B94A-AB61-AF3B-F6EFDB15C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B78870-85B6-DD64-1356-C9E896A55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6586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215285-14E1-A371-FB91-C2BC3223B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75BB30F-1D93-B718-634C-10AC8AE2C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D454535-EF3C-D852-7091-D3027661D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611EA6-250D-E9F7-2905-73B8D4A3F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C249B80-9C09-5A62-F72B-972595B9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2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3FD1FB-2D5C-6501-6AEE-3264C3C68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880A29E-7F3F-D827-9670-20275F345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59F65DA-5590-2C5C-C0FD-ADA92357C2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21EF91E-C11B-F6C9-5BB8-34B02BD24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610CA99-7F8B-3F73-A4A1-3734B4616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8D08DC7-C4CC-670C-C8BD-2ECFDD10B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884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F4BC4-1B42-8824-8E39-73FB7438B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5FD14A6-33EA-1E26-4CC6-9BB96C0304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72BC4AB-DE81-8B51-197E-9C3CA9FD0A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6D5E5DF-ACD9-A422-B9A6-D16CE57A02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05741F6-E84B-531E-5AC0-91FE91774C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DE61789-3325-0DF6-CD2A-96DA2EB5B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10EDFC9-D197-090B-0F5A-8D6109654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9592BF8-DF7D-7B93-2641-F1CC76BC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050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5E7C83-737C-5DA6-3EFB-78B864C49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7C113B5-D510-7687-7099-3B523D085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F24DD5D-9A0A-815D-BA39-D30DD4045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91EE981-7F00-EBC4-AEAE-BAC4A4C92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4923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AF4A49B-0C5E-ADDB-0DA9-A513EE44C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86D27CC-B3F9-6BB5-14CF-80A0CFD95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D84C892-E64D-0407-2FF5-0293C0033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980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720435-B0BF-F9F2-2082-E4DE8ABDB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2CE1AD9-F4EB-8445-5540-7776EE033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7E1F5B6-7E5D-CA75-8C40-F0EA6DBD38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0C230EA-97B0-E100-A90E-35035EAE7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77CF619-1A38-24AE-2660-E613BD06A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FABF538-A6CD-241E-41FA-B86648C7A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2161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E37268-DD29-5EF5-DFB8-19CC52306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51F52CF-3510-CE88-92B3-62EF9576C3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BF3BACC-0C84-097B-6E31-384906459C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4B54B67-343A-59D0-BC3D-B6F6DAC00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DC569EC-570E-5E4A-F7A2-1B941AAFA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62C1104-067A-6075-B58C-6807C907C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3222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6CD1B29-CE68-AB6A-21C5-08C137A09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9060941-007E-720E-8165-C4F894ABB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E7F1B4-1CC3-DDBC-7391-63806CA3A0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D0944-4B16-6C44-9B0A-16A3600BD585}" type="datetimeFigureOut">
              <a:rPr lang="it-IT" smtClean="0"/>
              <a:t>27/05/24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3CF0444-97C1-80D0-13DB-72E2DE6B7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D0BF9A8-7CE5-7151-4DE9-140342874C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F1E8A-67FD-314F-ABC2-DB13661068D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861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tiff"/><Relationship Id="rId4" Type="http://schemas.openxmlformats.org/officeDocument/2006/relationships/image" Target="../media/image38.jpeg"/><Relationship Id="rId9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tiff"/><Relationship Id="rId3" Type="http://schemas.openxmlformats.org/officeDocument/2006/relationships/image" Target="../media/image40.jpeg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6.pn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tiff"/><Relationship Id="rId3" Type="http://schemas.openxmlformats.org/officeDocument/2006/relationships/image" Target="../media/image40.jpeg"/><Relationship Id="rId7" Type="http://schemas.openxmlformats.org/officeDocument/2006/relationships/image" Target="../media/image4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6.pn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141.2.212.122/chanureps/?p=195" TargetMode="Externa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wmf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36CEA4-112C-CF4E-BE8B-4C869ED298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8177" y="1982717"/>
            <a:ext cx="7997020" cy="2638615"/>
          </a:xfrm>
        </p:spPr>
        <p:txBody>
          <a:bodyPr>
            <a:normAutofit fontScale="90000"/>
          </a:bodyPr>
          <a:lstStyle/>
          <a:p>
            <a:r>
              <a:rPr lang="it-IT" sz="4000" b="0" i="0" u="none" strike="noStrike" dirty="0">
                <a:effectLst/>
                <a:latin typeface="+mn-lt"/>
              </a:rPr>
              <a:t>Underground </a:t>
            </a:r>
            <a:r>
              <a:rPr lang="it-IT" sz="4000" b="0" i="0" u="none" strike="noStrike" dirty="0" err="1">
                <a:effectLst/>
                <a:latin typeface="+mn-lt"/>
              </a:rPr>
              <a:t>Nuclear</a:t>
            </a:r>
            <a:r>
              <a:rPr lang="it-IT" sz="4000" b="0" i="0" u="none" strike="noStrike" dirty="0">
                <a:effectLst/>
                <a:latin typeface="+mn-lt"/>
              </a:rPr>
              <a:t> </a:t>
            </a:r>
            <a:r>
              <a:rPr lang="it-IT" sz="4000" b="0" i="0" u="none" strike="noStrike" dirty="0" err="1">
                <a:effectLst/>
                <a:latin typeface="+mn-lt"/>
              </a:rPr>
              <a:t>Astrophysics</a:t>
            </a:r>
            <a:r>
              <a:rPr lang="it-IT" sz="4000" b="0" i="0" u="none" strike="noStrike" dirty="0">
                <a:effectLst/>
                <a:latin typeface="+mn-lt"/>
              </a:rPr>
              <a:t>: </a:t>
            </a:r>
            <a:r>
              <a:rPr lang="it-IT" sz="4000" b="0" i="0" u="none" strike="noStrike" dirty="0" err="1">
                <a:effectLst/>
                <a:latin typeface="+mn-lt"/>
              </a:rPr>
              <a:t>pushing</a:t>
            </a:r>
            <a:r>
              <a:rPr lang="it-IT" sz="4000" b="0" i="0" u="none" strike="noStrike" dirty="0">
                <a:effectLst/>
                <a:latin typeface="+mn-lt"/>
              </a:rPr>
              <a:t> </a:t>
            </a:r>
            <a:r>
              <a:rPr lang="it-IT" sz="4000" b="0" i="0" u="none" strike="noStrike" dirty="0" err="1">
                <a:effectLst/>
                <a:latin typeface="+mn-lt"/>
              </a:rPr>
              <a:t>direct</a:t>
            </a:r>
            <a:r>
              <a:rPr lang="it-IT" sz="4000" b="0" i="0" u="none" strike="noStrike" dirty="0">
                <a:effectLst/>
                <a:latin typeface="+mn-lt"/>
              </a:rPr>
              <a:t> cross </a:t>
            </a:r>
            <a:r>
              <a:rPr lang="it-IT" sz="4000" b="0" i="0" u="none" strike="noStrike" dirty="0" err="1">
                <a:effectLst/>
                <a:latin typeface="+mn-lt"/>
              </a:rPr>
              <a:t>section</a:t>
            </a:r>
            <a:r>
              <a:rPr lang="it-IT" sz="4000" b="0" i="0" u="none" strike="noStrike" dirty="0">
                <a:effectLst/>
                <a:latin typeface="+mn-lt"/>
              </a:rPr>
              <a:t> </a:t>
            </a:r>
            <a:r>
              <a:rPr lang="it-IT" sz="4000" b="0" i="0" u="none" strike="noStrike" dirty="0" err="1">
                <a:effectLst/>
                <a:latin typeface="+mn-lt"/>
              </a:rPr>
              <a:t>measurements</a:t>
            </a:r>
            <a:r>
              <a:rPr lang="it-IT" sz="4000" b="0" i="0" u="none" strike="noStrike" dirty="0">
                <a:effectLst/>
                <a:latin typeface="+mn-lt"/>
              </a:rPr>
              <a:t> </a:t>
            </a:r>
            <a:r>
              <a:rPr lang="it-IT" sz="4000" b="0" i="0" u="none" strike="noStrike" dirty="0" err="1">
                <a:effectLst/>
                <a:latin typeface="+mn-lt"/>
              </a:rPr>
              <a:t>toward</a:t>
            </a:r>
            <a:r>
              <a:rPr lang="it-IT" sz="4000" b="0" i="0" u="none" strike="noStrike" dirty="0">
                <a:effectLst/>
                <a:latin typeface="+mn-lt"/>
              </a:rPr>
              <a:t> the Gamow</a:t>
            </a:r>
            <a:br>
              <a:rPr lang="it-IT" sz="4000" b="0" i="0" u="none" strike="noStrike" dirty="0">
                <a:effectLst/>
                <a:latin typeface="+mn-lt"/>
              </a:rPr>
            </a:br>
            <a:br>
              <a:rPr lang="it-IT" sz="4000" b="0" i="0" u="none" strike="noStrike" dirty="0">
                <a:effectLst/>
              </a:rPr>
            </a:br>
            <a:r>
              <a:rPr lang="it-IT" sz="2800" b="0" i="1" u="sng" strike="noStrike" dirty="0">
                <a:effectLst/>
              </a:rPr>
              <a:t>Oslo 31-05-2024</a:t>
            </a:r>
            <a:endParaRPr lang="it-IT" sz="2800" i="1" u="sng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9988A91-569C-E34F-9A84-CEFCF57466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8324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sz="2800" u="sng" dirty="0">
                <a:solidFill>
                  <a:schemeClr val="tx1"/>
                </a:solidFill>
              </a:rPr>
              <a:t>Gianluca </a:t>
            </a:r>
            <a:r>
              <a:rPr lang="en-US" sz="2800" u="sng" dirty="0" err="1">
                <a:solidFill>
                  <a:schemeClr val="tx1"/>
                </a:solidFill>
              </a:rPr>
              <a:t>Imbriani</a:t>
            </a:r>
            <a:endParaRPr lang="en-US" sz="2800" u="sng" dirty="0">
              <a:solidFill>
                <a:schemeClr val="tx1"/>
              </a:solidFill>
            </a:endParaRPr>
          </a:p>
          <a:p>
            <a:endParaRPr lang="en-US" dirty="0"/>
          </a:p>
          <a:p>
            <a:r>
              <a:rPr lang="en-US" dirty="0"/>
              <a:t>Physics Department of University of Naples Federico II, </a:t>
            </a:r>
          </a:p>
          <a:p>
            <a:r>
              <a:rPr lang="en-US" dirty="0"/>
              <a:t>Italian National Institute of Nuclear Physics (INFN)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AC85051-305F-FB47-98B7-5760D5B3070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927" y="2519429"/>
            <a:ext cx="2394146" cy="3204610"/>
          </a:xfrm>
          <a:prstGeom prst="rect">
            <a:avLst/>
          </a:prstGeom>
        </p:spPr>
      </p:pic>
      <p:pic>
        <p:nvPicPr>
          <p:cNvPr id="5" name="Picture 3" descr="IMG_7422.jpg">
            <a:extLst>
              <a:ext uri="{FF2B5EF4-FFF2-40B4-BE49-F238E27FC236}">
                <a16:creationId xmlns:a16="http://schemas.microsoft.com/office/drawing/2014/main" id="{961C3F39-DAC7-7F4B-87FD-0D5189518B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3227" y="224390"/>
            <a:ext cx="4419452" cy="1592361"/>
          </a:xfrm>
          <a:prstGeom prst="rect">
            <a:avLst/>
          </a:prstGeom>
        </p:spPr>
      </p:pic>
      <p:pic>
        <p:nvPicPr>
          <p:cNvPr id="6" name="Immagine 0" descr="logo-unina.gif">
            <a:extLst>
              <a:ext uri="{FF2B5EF4-FFF2-40B4-BE49-F238E27FC236}">
                <a16:creationId xmlns:a16="http://schemas.microsoft.com/office/drawing/2014/main" id="{CA8C931E-012F-0547-9651-86370D582A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9278" y="4769309"/>
            <a:ext cx="216668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http://www.ortobotanico.unina.it/images/LogoUnina_verde.gif">
            <a:extLst>
              <a:ext uri="{FF2B5EF4-FFF2-40B4-BE49-F238E27FC236}">
                <a16:creationId xmlns:a16="http://schemas.microsoft.com/office/drawing/2014/main" id="{EBEB5912-B7B1-8748-821D-D956657AA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54552" y="3152962"/>
            <a:ext cx="129614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10" descr="Immagine che contiene interni, soffitto, aeroplano, tavolo&#10;&#10;Descrizione generata automaticamente">
            <a:extLst>
              <a:ext uri="{FF2B5EF4-FFF2-40B4-BE49-F238E27FC236}">
                <a16:creationId xmlns:a16="http://schemas.microsoft.com/office/drawing/2014/main" id="{8E7E1575-AC04-EF4A-B2F6-089C12F6AD6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5943" y="224390"/>
            <a:ext cx="3469457" cy="1614599"/>
          </a:xfrm>
          <a:prstGeom prst="rect">
            <a:avLst/>
          </a:prstGeom>
        </p:spPr>
      </p:pic>
      <p:pic>
        <p:nvPicPr>
          <p:cNvPr id="1026" name="Picture 2" descr="INFN">
            <a:extLst>
              <a:ext uri="{FF2B5EF4-FFF2-40B4-BE49-F238E27FC236}">
                <a16:creationId xmlns:a16="http://schemas.microsoft.com/office/drawing/2014/main" id="{ABE80D2B-7DCC-F246-8AF7-389295CEC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554" y="5792504"/>
            <a:ext cx="19939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E55FFC36-A35E-5644-8255-27983D6FD26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02442" y="5593568"/>
            <a:ext cx="1800359" cy="1127421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7957DD7-7A9F-7CA2-351F-5A5ACA67810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58773" y="34479"/>
            <a:ext cx="1767727" cy="236025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CA7613DF-0B03-F447-3914-C264FEBCD72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0" y="118821"/>
            <a:ext cx="2436034" cy="193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291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ck-shie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275" y="1006178"/>
            <a:ext cx="7411453" cy="4967821"/>
          </a:xfrm>
          <a:prstGeom prst="rect">
            <a:avLst/>
          </a:prstGeom>
        </p:spPr>
      </p:pic>
      <p:pic>
        <p:nvPicPr>
          <p:cNvPr id="40550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8498" y="1700736"/>
            <a:ext cx="3627517" cy="4818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5400000">
            <a:off x="2392969" y="3375939"/>
            <a:ext cx="1152128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76414" y="3158107"/>
            <a:ext cx="1500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3 orders of </a:t>
            </a:r>
          </a:p>
          <a:p>
            <a:r>
              <a:rPr lang="it-IT" dirty="0"/>
              <a:t>magnitude!!!!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ED2A46FE-259C-6F44-B591-114476342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65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Why </a:t>
            </a:r>
            <a:r>
              <a:rPr lang="it-IT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going</a:t>
            </a:r>
            <a:r>
              <a:rPr lang="it-IT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underground:  </a:t>
            </a:r>
            <a:r>
              <a:rPr lang="it-IT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it-IT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-background</a:t>
            </a:r>
            <a:endParaRPr lang="it-IT" sz="4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13" name="Google Shape;251;p10">
            <a:extLst>
              <a:ext uri="{FF2B5EF4-FFF2-40B4-BE49-F238E27FC236}">
                <a16:creationId xmlns:a16="http://schemas.microsoft.com/office/drawing/2014/main" id="{94162073-C608-CE39-DD71-6270C69A2434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4856" y="884001"/>
            <a:ext cx="3071377" cy="23128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3DD442-94A2-C942-F7D2-1E1554C56479}"/>
              </a:ext>
            </a:extLst>
          </p:cNvPr>
          <p:cNvSpPr txBox="1"/>
          <p:nvPr/>
        </p:nvSpPr>
        <p:spPr>
          <a:xfrm>
            <a:off x="5074871" y="5673236"/>
            <a:ext cx="341362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25 cm of lead + radon box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26A1C0E-02E9-9F9D-67AB-CA03EC56CB36}"/>
              </a:ext>
            </a:extLst>
          </p:cNvPr>
          <p:cNvSpPr txBox="1"/>
          <p:nvPr/>
        </p:nvSpPr>
        <p:spPr>
          <a:xfrm>
            <a:off x="2400301" y="1291411"/>
            <a:ext cx="2463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Eur. </a:t>
            </a:r>
            <a:r>
              <a:rPr lang="it-IT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Phys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it-IT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</a:t>
            </a:r>
            <a:r>
              <a:rPr lang="it-IT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A 39(2009)</a:t>
            </a:r>
            <a:r>
              <a:rPr lang="it-IT" dirty="0">
                <a:effectLst/>
              </a:rPr>
              <a:t>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2293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ll-spectr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18307" y="-400424"/>
            <a:ext cx="5006025" cy="7353409"/>
          </a:xfrm>
          <a:prstGeom prst="rect">
            <a:avLst/>
          </a:prstGeom>
        </p:spPr>
      </p:pic>
      <p:graphicFrame>
        <p:nvGraphicFramePr>
          <p:cNvPr id="29" name="Group 16"/>
          <p:cNvGraphicFramePr>
            <a:graphicFrameLocks noGrp="1"/>
          </p:cNvGraphicFramePr>
          <p:nvPr/>
        </p:nvGraphicFramePr>
        <p:xfrm>
          <a:off x="8057093" y="5654475"/>
          <a:ext cx="3965575" cy="1158240"/>
        </p:xfrm>
        <a:graphic>
          <a:graphicData uri="http://schemas.openxmlformats.org/drawingml/2006/table">
            <a:tbl>
              <a:tblPr/>
              <a:tblGrid>
                <a:gridCol w="1982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2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19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Radiation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LNGS/out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muons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neutrons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-3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Why </a:t>
            </a:r>
            <a:r>
              <a:rPr lang="it-IT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going</a:t>
            </a:r>
            <a:r>
              <a:rPr lang="it-IT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underground:   </a:t>
            </a:r>
            <a:r>
              <a:rPr lang="it-IT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r>
              <a:rPr lang="it-IT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-background</a:t>
            </a:r>
            <a:endParaRPr lang="it-IT" sz="4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1244601" y="5866345"/>
            <a:ext cx="552026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GB" dirty="0"/>
              <a:t>Therefore, the advantage of an underground environment is evident for n-source reaction as  </a:t>
            </a:r>
            <a:r>
              <a:rPr lang="it-IT" b="1" baseline="30000" dirty="0"/>
              <a:t>13</a:t>
            </a:r>
            <a:r>
              <a:rPr lang="it-IT" b="1" dirty="0"/>
              <a:t>C(</a:t>
            </a:r>
            <a:r>
              <a:rPr lang="it-IT" b="1" dirty="0" err="1">
                <a:latin typeface="Symbol" pitchFamily="18" charset="2"/>
              </a:rPr>
              <a:t>a</a:t>
            </a:r>
            <a:r>
              <a:rPr lang="it-IT" b="1" dirty="0" err="1"/>
              <a:t>,n</a:t>
            </a:r>
            <a:r>
              <a:rPr lang="it-IT" b="1" dirty="0"/>
              <a:t>)</a:t>
            </a:r>
            <a:r>
              <a:rPr lang="it-IT" b="1" baseline="30000" dirty="0"/>
              <a:t>16</a:t>
            </a:r>
            <a:r>
              <a:rPr lang="it-IT" b="1" dirty="0"/>
              <a:t>O, </a:t>
            </a:r>
            <a:r>
              <a:rPr lang="it-IT" b="1" baseline="30000" dirty="0"/>
              <a:t>22</a:t>
            </a:r>
            <a:r>
              <a:rPr lang="it-IT" b="1" dirty="0"/>
              <a:t>Ne(</a:t>
            </a:r>
            <a:r>
              <a:rPr lang="it-IT" b="1" dirty="0" err="1">
                <a:latin typeface="Symbol" pitchFamily="18" charset="2"/>
              </a:rPr>
              <a:t>a</a:t>
            </a:r>
            <a:r>
              <a:rPr lang="it-IT" b="1" dirty="0" err="1"/>
              <a:t>,n</a:t>
            </a:r>
            <a:r>
              <a:rPr lang="it-IT" b="1" dirty="0"/>
              <a:t>)</a:t>
            </a:r>
            <a:r>
              <a:rPr lang="it-IT" b="1" baseline="30000" dirty="0"/>
              <a:t>25</a:t>
            </a:r>
            <a:r>
              <a:rPr lang="it-IT" b="1" dirty="0"/>
              <a:t>Mg</a:t>
            </a:r>
            <a:endParaRPr lang="en-US" b="1" dirty="0"/>
          </a:p>
        </p:txBody>
      </p:sp>
      <p:pic>
        <p:nvPicPr>
          <p:cNvPr id="6" name="Picture 4" descr="setup.jpg">
            <a:extLst>
              <a:ext uri="{FF2B5EF4-FFF2-40B4-BE49-F238E27FC236}">
                <a16:creationId xmlns:a16="http://schemas.microsoft.com/office/drawing/2014/main" id="{1274A2C2-B31D-4C42-98E4-82E0DEC194B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4025" y="978901"/>
            <a:ext cx="3712934" cy="1975905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BA5989E0-FFC9-231A-A2B6-077A0849AC4C}"/>
              </a:ext>
            </a:extLst>
          </p:cNvPr>
          <p:cNvSpPr txBox="1"/>
          <p:nvPr/>
        </p:nvSpPr>
        <p:spPr>
          <a:xfrm>
            <a:off x="7462591" y="3115940"/>
            <a:ext cx="44838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ea typeface="Symbol" charset="2"/>
                <a:cs typeface="Symbol" charset="2"/>
              </a:rPr>
              <a:t>INTRINSIC: </a:t>
            </a:r>
            <a:r>
              <a:rPr lang="it-IT" sz="1800" dirty="0">
                <a:latin typeface="Symbol" charset="2"/>
                <a:ea typeface="Symbol" charset="2"/>
                <a:cs typeface="Symbol" charset="2"/>
              </a:rPr>
              <a:t>a</a:t>
            </a:r>
            <a:r>
              <a:rPr lang="it-IT" sz="1800" dirty="0">
                <a:ea typeface="Symbol" charset="2"/>
                <a:cs typeface="Symbol" charset="2"/>
              </a:rPr>
              <a:t> </a:t>
            </a:r>
            <a:r>
              <a:rPr lang="it-IT" sz="1800" dirty="0" err="1">
                <a:ea typeface="Symbol" charset="2"/>
                <a:cs typeface="Symbol" charset="2"/>
              </a:rPr>
              <a:t>particles</a:t>
            </a:r>
            <a:r>
              <a:rPr lang="it-IT" sz="1800" dirty="0">
                <a:ea typeface="Symbol" charset="2"/>
                <a:cs typeface="Symbol" charset="2"/>
              </a:rPr>
              <a:t> source of  </a:t>
            </a:r>
            <a:r>
              <a:rPr lang="it-IT" sz="1800" dirty="0" err="1">
                <a:ea typeface="Symbol" charset="2"/>
                <a:cs typeface="Symbol" charset="2"/>
              </a:rPr>
              <a:t>intrinsic</a:t>
            </a:r>
            <a:r>
              <a:rPr lang="it-IT" sz="1800" dirty="0">
                <a:ea typeface="Symbol" charset="2"/>
                <a:cs typeface="Symbol" charset="2"/>
              </a:rPr>
              <a:t> background from U and </a:t>
            </a:r>
            <a:r>
              <a:rPr lang="it-IT" sz="1800" dirty="0" err="1">
                <a:ea typeface="Symbol" charset="2"/>
                <a:cs typeface="Symbol" charset="2"/>
              </a:rPr>
              <a:t>Th</a:t>
            </a:r>
            <a:r>
              <a:rPr lang="it-IT" sz="1800" dirty="0">
                <a:ea typeface="Symbol" charset="2"/>
                <a:cs typeface="Symbol" charset="2"/>
              </a:rPr>
              <a:t> </a:t>
            </a:r>
            <a:r>
              <a:rPr lang="it-IT" sz="1800" dirty="0" err="1">
                <a:ea typeface="Symbol" charset="2"/>
                <a:cs typeface="Symbol" charset="2"/>
              </a:rPr>
              <a:t>impurities</a:t>
            </a:r>
            <a:r>
              <a:rPr lang="it-IT" sz="1800" dirty="0">
                <a:ea typeface="Symbol" charset="2"/>
                <a:cs typeface="Symbol" charset="2"/>
              </a:rPr>
              <a:t> in the counters’ case</a:t>
            </a:r>
          </a:p>
        </p:txBody>
      </p:sp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3195643C-AD5B-F5ED-77F0-E62FC7F9EA43}"/>
              </a:ext>
            </a:extLst>
          </p:cNvPr>
          <p:cNvCxnSpPr/>
          <p:nvPr/>
        </p:nvCxnSpPr>
        <p:spPr>
          <a:xfrm>
            <a:off x="12382500" y="-774700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9792DF89-0E86-1471-F6E8-C3466A79AD2C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4381500" y="3577605"/>
            <a:ext cx="3081091" cy="385465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838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D65B9CCB-1D4E-FDB5-876E-43E50E2C5F9C}"/>
              </a:ext>
            </a:extLst>
          </p:cNvPr>
          <p:cNvSpPr/>
          <p:nvPr/>
        </p:nvSpPr>
        <p:spPr>
          <a:xfrm>
            <a:off x="421501" y="4006698"/>
            <a:ext cx="4375786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AAECDB41-55CC-8C95-931A-E2BE664D3B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56712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BE407AE-77F4-8B5D-EC27-B1E6E304D009}"/>
              </a:ext>
            </a:extLst>
          </p:cNvPr>
          <p:cNvSpPr txBox="1"/>
          <p:nvPr/>
        </p:nvSpPr>
        <p:spPr>
          <a:xfrm>
            <a:off x="0" y="912677"/>
            <a:ext cx="2563093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800" dirty="0"/>
              <a:t>CASPAR, USA -&gt; 1 MV machine, </a:t>
            </a:r>
            <a:r>
              <a:rPr lang="it-IT" sz="1800" dirty="0" err="1"/>
              <a:t>available</a:t>
            </a:r>
            <a:r>
              <a:rPr lang="it-IT" sz="1800" dirty="0"/>
              <a:t> </a:t>
            </a:r>
            <a:r>
              <a:rPr lang="it-IT" sz="1800" dirty="0" err="1"/>
              <a:t>beams</a:t>
            </a:r>
            <a:r>
              <a:rPr lang="it-IT" sz="1800" dirty="0"/>
              <a:t>: H and He</a:t>
            </a:r>
            <a:r>
              <a:rPr lang="it-IT" sz="1800" baseline="30000" dirty="0"/>
              <a:t>+</a:t>
            </a:r>
            <a:endParaRPr lang="it-IT" sz="1800" dirty="0"/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E18B642B-E532-5135-4657-DB10E3A5EFF4}"/>
              </a:ext>
            </a:extLst>
          </p:cNvPr>
          <p:cNvCxnSpPr>
            <a:cxnSpLocks/>
          </p:cNvCxnSpPr>
          <p:nvPr/>
        </p:nvCxnSpPr>
        <p:spPr>
          <a:xfrm>
            <a:off x="1385455" y="1953491"/>
            <a:ext cx="1177638" cy="2078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3290DCB-39B1-03E5-57D0-6EB4EC93C44F}"/>
              </a:ext>
            </a:extLst>
          </p:cNvPr>
          <p:cNvSpPr txBox="1"/>
          <p:nvPr/>
        </p:nvSpPr>
        <p:spPr>
          <a:xfrm>
            <a:off x="5613595" y="659286"/>
            <a:ext cx="324196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800" dirty="0"/>
              <a:t>LUNA-LNGS, ITA -&gt; 400 </a:t>
            </a:r>
            <a:r>
              <a:rPr lang="it-IT" sz="1800" dirty="0" err="1"/>
              <a:t>keV</a:t>
            </a:r>
            <a:r>
              <a:rPr lang="it-IT" sz="1800" dirty="0"/>
              <a:t> and 3.5 MV machines, </a:t>
            </a:r>
            <a:r>
              <a:rPr lang="it-IT" sz="1800" dirty="0" err="1"/>
              <a:t>available</a:t>
            </a:r>
            <a:r>
              <a:rPr lang="it-IT" sz="1800" dirty="0"/>
              <a:t> </a:t>
            </a:r>
            <a:r>
              <a:rPr lang="it-IT" sz="1800" dirty="0" err="1"/>
              <a:t>beams</a:t>
            </a:r>
            <a:r>
              <a:rPr lang="it-IT" sz="1800" dirty="0"/>
              <a:t>: H, He</a:t>
            </a:r>
            <a:r>
              <a:rPr lang="it-IT" sz="1800" baseline="30000" dirty="0"/>
              <a:t>+</a:t>
            </a:r>
            <a:r>
              <a:rPr lang="it-IT" dirty="0"/>
              <a:t>, C</a:t>
            </a:r>
            <a:r>
              <a:rPr lang="it-IT" baseline="30000" dirty="0"/>
              <a:t>+</a:t>
            </a:r>
            <a:r>
              <a:rPr lang="it-IT" dirty="0"/>
              <a:t>, C</a:t>
            </a:r>
            <a:r>
              <a:rPr lang="it-IT" baseline="30000" dirty="0"/>
              <a:t>++</a:t>
            </a:r>
            <a:endParaRPr lang="it-IT" sz="1800" dirty="0"/>
          </a:p>
        </p:txBody>
      </p: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30104530-93FE-92FF-4BAA-7EA2D564330D}"/>
              </a:ext>
            </a:extLst>
          </p:cNvPr>
          <p:cNvCxnSpPr>
            <a:cxnSpLocks/>
          </p:cNvCxnSpPr>
          <p:nvPr/>
        </p:nvCxnSpPr>
        <p:spPr>
          <a:xfrm flipH="1">
            <a:off x="6705600" y="1593633"/>
            <a:ext cx="422313" cy="7704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A5A7C4B-E2B3-05F6-33F0-DF30AD3BFAEE}"/>
              </a:ext>
            </a:extLst>
          </p:cNvPr>
          <p:cNvSpPr txBox="1"/>
          <p:nvPr/>
        </p:nvSpPr>
        <p:spPr>
          <a:xfrm>
            <a:off x="8880763" y="912677"/>
            <a:ext cx="324196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dirty="0"/>
              <a:t>J</a:t>
            </a:r>
            <a:r>
              <a:rPr lang="it-IT" sz="1800" dirty="0"/>
              <a:t>UNA-CJPL, CHINA -&gt; 400 </a:t>
            </a:r>
            <a:r>
              <a:rPr lang="it-IT" sz="1800" dirty="0" err="1"/>
              <a:t>keV</a:t>
            </a:r>
            <a:r>
              <a:rPr lang="it-IT" sz="1800" dirty="0"/>
              <a:t>, </a:t>
            </a:r>
            <a:r>
              <a:rPr lang="it-IT" sz="1800" dirty="0" err="1"/>
              <a:t>available</a:t>
            </a:r>
            <a:r>
              <a:rPr lang="it-IT" sz="1800" dirty="0"/>
              <a:t> </a:t>
            </a:r>
            <a:r>
              <a:rPr lang="it-IT" sz="1800" dirty="0" err="1"/>
              <a:t>beams</a:t>
            </a:r>
            <a:r>
              <a:rPr lang="it-IT" sz="1800" dirty="0"/>
              <a:t>: H, He</a:t>
            </a:r>
            <a:r>
              <a:rPr lang="it-IT" sz="1800" baseline="30000" dirty="0"/>
              <a:t>+</a:t>
            </a:r>
            <a:r>
              <a:rPr lang="it-IT" dirty="0"/>
              <a:t>, He</a:t>
            </a:r>
            <a:r>
              <a:rPr lang="it-IT" baseline="30000" dirty="0"/>
              <a:t>++</a:t>
            </a:r>
            <a:endParaRPr lang="it-IT" sz="1800" dirty="0"/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475061A8-8F08-AB50-BBBC-8D4BE79B99A4}"/>
              </a:ext>
            </a:extLst>
          </p:cNvPr>
          <p:cNvCxnSpPr>
            <a:cxnSpLocks/>
          </p:cNvCxnSpPr>
          <p:nvPr/>
        </p:nvCxnSpPr>
        <p:spPr>
          <a:xfrm flipH="1">
            <a:off x="9469581" y="1836007"/>
            <a:ext cx="1046019" cy="9126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43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mountain, outdoor, sky, nature&#10;&#10;Description automatically generated">
            <a:extLst>
              <a:ext uri="{FF2B5EF4-FFF2-40B4-BE49-F238E27FC236}">
                <a16:creationId xmlns:a16="http://schemas.microsoft.com/office/drawing/2014/main" id="{79F1E7C3-B003-468B-917E-90B6C61BDC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0826" y="1192475"/>
            <a:ext cx="6614860" cy="4966867"/>
          </a:xfrm>
          <a:prstGeom prst="rect">
            <a:avLst/>
          </a:prstGeom>
        </p:spPr>
      </p:pic>
      <p:pic>
        <p:nvPicPr>
          <p:cNvPr id="8" name="Immagine 4">
            <a:extLst>
              <a:ext uri="{FF2B5EF4-FFF2-40B4-BE49-F238E27FC236}">
                <a16:creationId xmlns:a16="http://schemas.microsoft.com/office/drawing/2014/main" id="{7D5DDBF3-8C65-4600-8C4B-780DF16A17EA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62829" y="1323764"/>
            <a:ext cx="4563977" cy="481104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CasellaDiTesto 11">
            <a:extLst>
              <a:ext uri="{FF2B5EF4-FFF2-40B4-BE49-F238E27FC236}">
                <a16:creationId xmlns:a16="http://schemas.microsoft.com/office/drawing/2014/main" id="{07DBBEE1-41F7-4E5E-B376-535457D34E25}"/>
              </a:ext>
            </a:extLst>
          </p:cNvPr>
          <p:cNvSpPr txBox="1"/>
          <p:nvPr/>
        </p:nvSpPr>
        <p:spPr>
          <a:xfrm>
            <a:off x="3688491" y="1138151"/>
            <a:ext cx="5094771" cy="415263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</a:ln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200" b="1" i="0" u="none" strike="noStrike" kern="1200" cap="none" dirty="0">
                <a:ln>
                  <a:noFill/>
                </a:ln>
                <a:solidFill>
                  <a:srgbClr val="003D73"/>
                </a:solidFill>
                <a:latin typeface="Liberation Sans" pitchFamily="18"/>
                <a:ea typeface="Droid Sans Fallback" pitchFamily="2"/>
                <a:cs typeface="FreeSans" pitchFamily="2"/>
              </a:rPr>
              <a:t>Laboratori Nazionali del Gran Sasso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56154CF4-52B4-47CF-899F-E15AB3F6238E}"/>
              </a:ext>
            </a:extLst>
          </p:cNvPr>
          <p:cNvSpPr/>
          <p:nvPr/>
        </p:nvSpPr>
        <p:spPr>
          <a:xfrm>
            <a:off x="8156199" y="3236912"/>
            <a:ext cx="431800" cy="529563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A9039E22-3FFC-7F92-4376-3058ACC70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LNGS laboratory</a:t>
            </a:r>
          </a:p>
        </p:txBody>
      </p:sp>
    </p:spTree>
    <p:extLst>
      <p:ext uri="{BB962C8B-B14F-4D97-AF65-F5344CB8AC3E}">
        <p14:creationId xmlns:p14="http://schemas.microsoft.com/office/powerpoint/2010/main" val="612806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EFE569-482C-4D6D-ABCF-E09B05BBA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799" y="6627447"/>
            <a:ext cx="2743200" cy="244482"/>
          </a:xfrm>
        </p:spPr>
        <p:txBody>
          <a:bodyPr/>
          <a:lstStyle/>
          <a:p>
            <a:fld id="{8293B64A-36DB-F34F-8B06-66649E6C8FA5}" type="slidenum">
              <a:rPr lang="en-US" sz="1600" smtClean="0">
                <a:solidFill>
                  <a:schemeClr val="bg1"/>
                </a:solidFill>
              </a:rPr>
              <a:t>14</a:t>
            </a:fld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20" name="Immagine 4">
            <a:extLst>
              <a:ext uri="{FF2B5EF4-FFF2-40B4-BE49-F238E27FC236}">
                <a16:creationId xmlns:a16="http://schemas.microsoft.com/office/drawing/2014/main" id="{11396678-770E-43E8-8D63-E7ECF9551C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1607" y="1103408"/>
            <a:ext cx="5177651" cy="521389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Connettore diritto 5">
            <a:extLst>
              <a:ext uri="{FF2B5EF4-FFF2-40B4-BE49-F238E27FC236}">
                <a16:creationId xmlns:a16="http://schemas.microsoft.com/office/drawing/2014/main" id="{6AC12DAA-5A28-42CF-AF3C-710565F34FF7}"/>
              </a:ext>
            </a:extLst>
          </p:cNvPr>
          <p:cNvSpPr/>
          <p:nvPr/>
        </p:nvSpPr>
        <p:spPr>
          <a:xfrm flipH="1">
            <a:off x="5974257" y="1516827"/>
            <a:ext cx="14331" cy="2508933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headEnd type="arrow"/>
            <a:tailEnd type="arrow"/>
          </a:ln>
        </p:spPr>
        <p:txBody>
          <a:bodyPr wrap="none" lIns="108000" tIns="63000" rIns="108000" bIns="63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it-IT" sz="1800" b="0" i="0" u="none" strike="noStrike" kern="1200" cap="none">
              <a:ln>
                <a:noFill/>
              </a:ln>
              <a:latin typeface="Liberation Sans" pitchFamily="18"/>
              <a:ea typeface="Droid Sans Fallback" pitchFamily="2"/>
              <a:cs typeface="FreeSans" pitchFamily="2"/>
            </a:endParaRPr>
          </a:p>
        </p:txBody>
      </p:sp>
      <p:sp>
        <p:nvSpPr>
          <p:cNvPr id="22" name="CasellaDiTesto 6">
            <a:extLst>
              <a:ext uri="{FF2B5EF4-FFF2-40B4-BE49-F238E27FC236}">
                <a16:creationId xmlns:a16="http://schemas.microsoft.com/office/drawing/2014/main" id="{170DEC71-ED6D-4C47-A420-6785F9C34134}"/>
              </a:ext>
            </a:extLst>
          </p:cNvPr>
          <p:cNvSpPr txBox="1"/>
          <p:nvPr/>
        </p:nvSpPr>
        <p:spPr>
          <a:xfrm>
            <a:off x="4415498" y="2145793"/>
            <a:ext cx="1648080" cy="6400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Arial" pitchFamily="34"/>
                <a:ea typeface="Arial" pitchFamily="34"/>
                <a:cs typeface="Arial" pitchFamily="34"/>
              </a:rPr>
              <a:t>~</a:t>
            </a:r>
            <a:r>
              <a:rPr lang="it-IT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Arial" pitchFamily="18"/>
                <a:ea typeface="Arial" pitchFamily="34"/>
                <a:cs typeface="Arial" pitchFamily="34"/>
              </a:rPr>
              <a:t> </a:t>
            </a:r>
            <a:r>
              <a:rPr lang="it-IT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FreeSans" pitchFamily="2"/>
              </a:rPr>
              <a:t>1400 m</a:t>
            </a:r>
          </a:p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FreeSans" pitchFamily="2"/>
              </a:rPr>
              <a:t>(3800 </a:t>
            </a:r>
            <a:r>
              <a:rPr lang="it-IT" sz="1800" b="1" i="0" u="none" strike="noStrike" kern="1200" cap="none" dirty="0" err="1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FreeSans" pitchFamily="2"/>
              </a:rPr>
              <a:t>m.w.e</a:t>
            </a:r>
            <a:r>
              <a:rPr lang="it-IT" sz="1800" b="1" i="0" u="none" strike="noStrike" kern="1200" cap="none" dirty="0">
                <a:ln>
                  <a:noFill/>
                </a:ln>
                <a:solidFill>
                  <a:srgbClr val="FF0000"/>
                </a:solidFill>
                <a:latin typeface="Liberation Sans" pitchFamily="18"/>
                <a:ea typeface="Droid Sans Fallback" pitchFamily="2"/>
                <a:cs typeface="FreeSans" pitchFamily="2"/>
              </a:rPr>
              <a:t>.)</a:t>
            </a:r>
          </a:p>
        </p:txBody>
      </p:sp>
      <p:pic>
        <p:nvPicPr>
          <p:cNvPr id="27" name="Immagine 11">
            <a:extLst>
              <a:ext uri="{FF2B5EF4-FFF2-40B4-BE49-F238E27FC236}">
                <a16:creationId xmlns:a16="http://schemas.microsoft.com/office/drawing/2014/main" id="{B2AEF813-C62F-411B-8B0F-AB2EE2B098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0899" y="3661658"/>
            <a:ext cx="3984518" cy="2655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magine 12">
            <a:extLst>
              <a:ext uri="{FF2B5EF4-FFF2-40B4-BE49-F238E27FC236}">
                <a16:creationId xmlns:a16="http://schemas.microsoft.com/office/drawing/2014/main" id="{8F4B8D8D-FBF5-4993-9F5B-99FE8646D3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038" y="1081002"/>
            <a:ext cx="3965379" cy="247828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CasellaDiTesto 13">
            <a:extLst>
              <a:ext uri="{FF2B5EF4-FFF2-40B4-BE49-F238E27FC236}">
                <a16:creationId xmlns:a16="http://schemas.microsoft.com/office/drawing/2014/main" id="{ACBF50A8-5992-4982-ADD2-2AA1C38008AE}"/>
              </a:ext>
            </a:extLst>
          </p:cNvPr>
          <p:cNvSpPr txBox="1"/>
          <p:nvPr/>
        </p:nvSpPr>
        <p:spPr>
          <a:xfrm>
            <a:off x="7459900" y="1086310"/>
            <a:ext cx="4536664" cy="680784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prstDash val="solid"/>
          </a:ln>
          <a:effectLst>
            <a:outerShdw dist="76200" dir="2700000" algn="tl">
              <a:srgbClr val="808080"/>
            </a:outerShdw>
          </a:effectLst>
        </p:spPr>
        <p:txBody>
          <a:bodyPr wrap="square" lIns="90000" tIns="45000" rIns="90000" bIns="45000" anchorCtr="0" compatLnSpc="0">
            <a:spAutoFit/>
          </a:bodyPr>
          <a:lstStyle/>
          <a:p>
            <a:pPr marL="0" marR="0" lvl="0" indent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000" b="0" i="0" u="none" strike="noStrike" kern="1200" cap="none" dirty="0" err="1">
                <a:ln>
                  <a:noFill/>
                </a:ln>
                <a:latin typeface="Liberation Sans" pitchFamily="34"/>
                <a:ea typeface="Droid Sans Fallback" pitchFamily="2"/>
                <a:cs typeface="FreeSans" pitchFamily="2"/>
              </a:rPr>
              <a:t>Cosmic</a:t>
            </a:r>
            <a:r>
              <a:rPr lang="it-IT" sz="2000" b="0" i="0" u="none" strike="noStrike" kern="1200" cap="none" dirty="0">
                <a:ln>
                  <a:noFill/>
                </a:ln>
                <a:latin typeface="Liberation Sans" pitchFamily="34"/>
                <a:ea typeface="Droid Sans Fallback" pitchFamily="2"/>
                <a:cs typeface="FreeSans" pitchFamily="2"/>
              </a:rPr>
              <a:t> </a:t>
            </a:r>
            <a:r>
              <a:rPr lang="it-IT" sz="2000" b="0" i="0" u="none" strike="noStrike" kern="1200" cap="none" dirty="0" err="1">
                <a:ln>
                  <a:noFill/>
                </a:ln>
                <a:latin typeface="Liberation Sans" pitchFamily="34"/>
                <a:ea typeface="Droid Sans Fallback" pitchFamily="2"/>
                <a:cs typeface="FreeSans" pitchFamily="2"/>
              </a:rPr>
              <a:t>ray</a:t>
            </a:r>
            <a:r>
              <a:rPr lang="it-IT" sz="2000" b="0" i="0" u="none" strike="noStrike" kern="1200" cap="none" dirty="0">
                <a:ln>
                  <a:noFill/>
                </a:ln>
                <a:latin typeface="Liberation Sans" pitchFamily="34"/>
                <a:ea typeface="Droid Sans Fallback" pitchFamily="2"/>
                <a:cs typeface="FreeSans" pitchFamily="2"/>
              </a:rPr>
              <a:t> </a:t>
            </a:r>
            <a:r>
              <a:rPr lang="it-IT" sz="2000" b="0" i="0" u="none" strike="noStrike" kern="1200" cap="none" dirty="0" err="1">
                <a:ln>
                  <a:noFill/>
                </a:ln>
                <a:latin typeface="Liberation Sans" pitchFamily="34"/>
                <a:ea typeface="Droid Sans Fallback" pitchFamily="2"/>
                <a:cs typeface="FreeSans" pitchFamily="2"/>
              </a:rPr>
              <a:t>attenuation</a:t>
            </a:r>
            <a:r>
              <a:rPr lang="it-IT" sz="2000" b="0" i="0" u="none" strike="noStrike" kern="1200" cap="none" dirty="0">
                <a:ln>
                  <a:noFill/>
                </a:ln>
                <a:latin typeface="Liberation Sans" pitchFamily="34"/>
                <a:ea typeface="Droid Sans Fallback" pitchFamily="2"/>
                <a:cs typeface="FreeSans" pitchFamily="2"/>
              </a:rPr>
              <a:t>: </a:t>
            </a:r>
            <a:r>
              <a:rPr lang="it-IT" sz="2000" b="0" i="0" u="none" strike="noStrike" kern="1200" cap="none" dirty="0">
                <a:ln>
                  <a:noFill/>
                </a:ln>
                <a:latin typeface="Liberation Sans" pitchFamily="34"/>
                <a:ea typeface="Liberation Sans" pitchFamily="34"/>
                <a:cs typeface="Liberation Sans" pitchFamily="34"/>
              </a:rPr>
              <a:t>μ</a:t>
            </a:r>
            <a:r>
              <a:rPr lang="it-IT" sz="2000" b="0" i="0" u="none" strike="noStrike" kern="1200" cap="none" dirty="0">
                <a:ln>
                  <a:noFill/>
                </a:ln>
                <a:latin typeface="Liberation Sans" pitchFamily="34"/>
                <a:ea typeface="Droid Sans Fallback" pitchFamily="2"/>
                <a:cs typeface="FreeSans" pitchFamily="2"/>
              </a:rPr>
              <a:t> → 10</a:t>
            </a:r>
            <a:r>
              <a:rPr lang="it-IT" sz="2000" b="0" i="0" u="none" strike="noStrike" kern="1200" cap="none" baseline="33000" dirty="0">
                <a:ln>
                  <a:noFill/>
                </a:ln>
                <a:latin typeface="Liberation Sans" pitchFamily="34"/>
                <a:ea typeface="Droid Sans Fallback" pitchFamily="2"/>
                <a:cs typeface="FreeSans" pitchFamily="2"/>
              </a:rPr>
              <a:t>-6</a:t>
            </a:r>
          </a:p>
          <a:p>
            <a:pPr marL="0" marR="0" lvl="0" indent="0" algn="l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it-IT" sz="2000" b="0" i="0" u="none" strike="noStrike" kern="1200" cap="none" dirty="0">
                <a:ln>
                  <a:noFill/>
                </a:ln>
                <a:latin typeface="Liberation Sans" pitchFamily="34"/>
                <a:ea typeface="Droid Sans Fallback" pitchFamily="2"/>
                <a:cs typeface="FreeSans" pitchFamily="2"/>
              </a:rPr>
              <a:t>			n → 10</a:t>
            </a:r>
            <a:r>
              <a:rPr lang="it-IT" sz="2000" b="0" i="0" u="none" strike="noStrike" kern="1200" cap="none" baseline="33000" dirty="0">
                <a:ln>
                  <a:noFill/>
                </a:ln>
                <a:latin typeface="Liberation Sans" pitchFamily="34"/>
                <a:ea typeface="Droid Sans Fallback" pitchFamily="2"/>
                <a:cs typeface="FreeSans" pitchFamily="2"/>
              </a:rPr>
              <a:t>-3</a:t>
            </a:r>
          </a:p>
        </p:txBody>
      </p:sp>
      <p:sp>
        <p:nvSpPr>
          <p:cNvPr id="30" name="Rectangle 3">
            <a:extLst>
              <a:ext uri="{FF2B5EF4-FFF2-40B4-BE49-F238E27FC236}">
                <a16:creationId xmlns:a16="http://schemas.microsoft.com/office/drawing/2014/main" id="{CFD0313A-82CF-0DBD-9C97-6A64520FA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LNGS laboratory</a:t>
            </a:r>
          </a:p>
        </p:txBody>
      </p:sp>
    </p:spTree>
    <p:extLst>
      <p:ext uri="{BB962C8B-B14F-4D97-AF65-F5344CB8AC3E}">
        <p14:creationId xmlns:p14="http://schemas.microsoft.com/office/powerpoint/2010/main" val="2120450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C2858484-AF6F-0B47-BE82-CCFCDEBCABC6}"/>
              </a:ext>
            </a:extLst>
          </p:cNvPr>
          <p:cNvGrpSpPr/>
          <p:nvPr/>
        </p:nvGrpSpPr>
        <p:grpSpPr>
          <a:xfrm>
            <a:off x="4361972" y="732893"/>
            <a:ext cx="7384832" cy="6163207"/>
            <a:chOff x="4146072" y="694793"/>
            <a:chExt cx="7384832" cy="6163207"/>
          </a:xfrm>
        </p:grpSpPr>
        <p:pic>
          <p:nvPicPr>
            <p:cNvPr id="146" name="Picture 5" descr="lngs_halls">
              <a:extLst>
                <a:ext uri="{FF2B5EF4-FFF2-40B4-BE49-F238E27FC236}">
                  <a16:creationId xmlns:a16="http://schemas.microsoft.com/office/drawing/2014/main" id="{9820A8BF-1B77-9D41-9755-F7A58DC027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46072" y="831036"/>
              <a:ext cx="7152565" cy="5366562"/>
            </a:xfrm>
            <a:prstGeom prst="rect">
              <a:avLst/>
            </a:prstGeom>
            <a:noFill/>
          </p:spPr>
        </p:pic>
        <p:sp>
          <p:nvSpPr>
            <p:cNvPr id="147" name="Oval 6">
              <a:extLst>
                <a:ext uri="{FF2B5EF4-FFF2-40B4-BE49-F238E27FC236}">
                  <a16:creationId xmlns:a16="http://schemas.microsoft.com/office/drawing/2014/main" id="{26668AE5-E76E-2746-8FA5-4AA8959A4CF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647945" y="3693998"/>
              <a:ext cx="177975" cy="17806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48" name="Text Box 8">
              <a:extLst>
                <a:ext uri="{FF2B5EF4-FFF2-40B4-BE49-F238E27FC236}">
                  <a16:creationId xmlns:a16="http://schemas.microsoft.com/office/drawing/2014/main" id="{53B072B0-38A8-ED43-9FBF-C7B7A5ED7BF3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238709" y="3766653"/>
              <a:ext cx="1737142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LUNA-50 kV </a:t>
              </a:r>
            </a:p>
            <a:p>
              <a:r>
                <a:rPr lang="it-IT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 1992/00</a:t>
              </a:r>
            </a:p>
          </p:txBody>
        </p:sp>
        <p:sp>
          <p:nvSpPr>
            <p:cNvPr id="149" name="Text Box 9">
              <a:extLst>
                <a:ext uri="{FF2B5EF4-FFF2-40B4-BE49-F238E27FC236}">
                  <a16:creationId xmlns:a16="http://schemas.microsoft.com/office/drawing/2014/main" id="{F9FDB38A-2C43-AB42-B595-A13FF45C4D8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608138" y="4596194"/>
              <a:ext cx="189263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LUNA-400 kV </a:t>
              </a:r>
            </a:p>
            <a:p>
              <a:r>
                <a:rPr lang="it-IT" sz="2400" dirty="0">
                  <a:solidFill>
                    <a:srgbClr val="FF33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– 2000/</a:t>
              </a:r>
            </a:p>
          </p:txBody>
        </p:sp>
        <p:sp>
          <p:nvSpPr>
            <p:cNvPr id="150" name="Text Box 10">
              <a:extLst>
                <a:ext uri="{FF2B5EF4-FFF2-40B4-BE49-F238E27FC236}">
                  <a16:creationId xmlns:a16="http://schemas.microsoft.com/office/drawing/2014/main" id="{0BB1B674-2F00-F541-8A84-EDC7E7431F2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9844775" y="694793"/>
              <a:ext cx="1070565" cy="584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LNGS</a:t>
              </a:r>
              <a:endParaRPr lang="it-IT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pic>
          <p:nvPicPr>
            <p:cNvPr id="151" name="Picture 28" descr="LUNA tot">
              <a:extLst>
                <a:ext uri="{FF2B5EF4-FFF2-40B4-BE49-F238E27FC236}">
                  <a16:creationId xmlns:a16="http://schemas.microsoft.com/office/drawing/2014/main" id="{C5E4878F-AE5D-244F-A985-0D0D04036B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40193" y="4724573"/>
              <a:ext cx="2886607" cy="2133427"/>
            </a:xfrm>
            <a:prstGeom prst="rect">
              <a:avLst/>
            </a:prstGeom>
            <a:noFill/>
            <a:ln w="63500">
              <a:solidFill>
                <a:srgbClr val="FF0000"/>
              </a:solidFill>
              <a:miter lim="800000"/>
              <a:headEnd/>
              <a:tailEnd/>
            </a:ln>
          </p:spPr>
        </p:pic>
        <p:cxnSp>
          <p:nvCxnSpPr>
            <p:cNvPr id="152" name="Straight Connector 19">
              <a:extLst>
                <a:ext uri="{FF2B5EF4-FFF2-40B4-BE49-F238E27FC236}">
                  <a16:creationId xmlns:a16="http://schemas.microsoft.com/office/drawing/2014/main" id="{E8FFA60F-7D01-5F47-932C-BDED56F1F7ED}"/>
                </a:ext>
              </a:extLst>
            </p:cNvPr>
            <p:cNvCxnSpPr>
              <a:cxnSpLocks/>
            </p:cNvCxnSpPr>
            <p:nvPr/>
          </p:nvCxnSpPr>
          <p:spPr>
            <a:xfrm>
              <a:off x="6174916" y="4450226"/>
              <a:ext cx="2093440" cy="229597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20">
              <a:extLst>
                <a:ext uri="{FF2B5EF4-FFF2-40B4-BE49-F238E27FC236}">
                  <a16:creationId xmlns:a16="http://schemas.microsoft.com/office/drawing/2014/main" id="{B20C885B-DEEC-7B4A-A0EE-CF5D57FABBBA}"/>
                </a:ext>
              </a:extLst>
            </p:cNvPr>
            <p:cNvCxnSpPr>
              <a:cxnSpLocks/>
              <a:stCxn id="157" idx="5"/>
            </p:cNvCxnSpPr>
            <p:nvPr/>
          </p:nvCxnSpPr>
          <p:spPr>
            <a:xfrm>
              <a:off x="6249403" y="4513180"/>
              <a:ext cx="2017352" cy="19891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6" name="Immagine 155">
              <a:extLst>
                <a:ext uri="{FF2B5EF4-FFF2-40B4-BE49-F238E27FC236}">
                  <a16:creationId xmlns:a16="http://schemas.microsoft.com/office/drawing/2014/main" id="{BE02D905-7CEF-7044-8025-7F50E8B4B9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24776" y="4450226"/>
              <a:ext cx="1406128" cy="1054596"/>
            </a:xfrm>
            <a:prstGeom prst="rect">
              <a:avLst/>
            </a:prstGeom>
          </p:spPr>
        </p:pic>
        <p:sp>
          <p:nvSpPr>
            <p:cNvPr id="157" name="Oval 7">
              <a:extLst>
                <a:ext uri="{FF2B5EF4-FFF2-40B4-BE49-F238E27FC236}">
                  <a16:creationId xmlns:a16="http://schemas.microsoft.com/office/drawing/2014/main" id="{971BAB91-10BA-7343-844F-9E324624F4B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098652" y="4361195"/>
              <a:ext cx="176616" cy="17806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pic>
          <p:nvPicPr>
            <p:cNvPr id="159" name="Immagine 158">
              <a:extLst>
                <a:ext uri="{FF2B5EF4-FFF2-40B4-BE49-F238E27FC236}">
                  <a16:creationId xmlns:a16="http://schemas.microsoft.com/office/drawing/2014/main" id="{222B3468-0549-D34B-8C73-607FF251FA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64389" y="868435"/>
              <a:ext cx="1870933" cy="1491853"/>
            </a:xfrm>
            <a:prstGeom prst="rect">
              <a:avLst/>
            </a:prstGeom>
            <a:ln w="73025">
              <a:solidFill>
                <a:srgbClr val="FFFF00"/>
              </a:solidFill>
            </a:ln>
          </p:spPr>
        </p:pic>
        <p:cxnSp>
          <p:nvCxnSpPr>
            <p:cNvPr id="160" name="Straight Connector 19">
              <a:extLst>
                <a:ext uri="{FF2B5EF4-FFF2-40B4-BE49-F238E27FC236}">
                  <a16:creationId xmlns:a16="http://schemas.microsoft.com/office/drawing/2014/main" id="{702FD6E9-A612-604B-BA05-BAAB33C5D872}"/>
                </a:ext>
              </a:extLst>
            </p:cNvPr>
            <p:cNvCxnSpPr>
              <a:cxnSpLocks/>
              <a:stCxn id="147" idx="7"/>
            </p:cNvCxnSpPr>
            <p:nvPr/>
          </p:nvCxnSpPr>
          <p:spPr>
            <a:xfrm flipV="1">
              <a:off x="5799856" y="2407775"/>
              <a:ext cx="979234" cy="131230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20">
              <a:extLst>
                <a:ext uri="{FF2B5EF4-FFF2-40B4-BE49-F238E27FC236}">
                  <a16:creationId xmlns:a16="http://schemas.microsoft.com/office/drawing/2014/main" id="{B673E85B-72DC-974E-8D4C-17A2063013C8}"/>
                </a:ext>
              </a:extLst>
            </p:cNvPr>
            <p:cNvCxnSpPr>
              <a:cxnSpLocks/>
              <a:stCxn id="147" idx="1"/>
            </p:cNvCxnSpPr>
            <p:nvPr/>
          </p:nvCxnSpPr>
          <p:spPr>
            <a:xfrm flipH="1" flipV="1">
              <a:off x="4821303" y="2407775"/>
              <a:ext cx="852706" cy="1312300"/>
            </a:xfrm>
            <a:prstGeom prst="line">
              <a:avLst/>
            </a:prstGeom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Oval 7">
              <a:extLst>
                <a:ext uri="{FF2B5EF4-FFF2-40B4-BE49-F238E27FC236}">
                  <a16:creationId xmlns:a16="http://schemas.microsoft.com/office/drawing/2014/main" id="{66602A47-7900-7F42-9A1B-F83C0A01849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448202" y="3138819"/>
              <a:ext cx="176616" cy="178062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cxnSp>
          <p:nvCxnSpPr>
            <p:cNvPr id="174" name="Straight Connector 19">
              <a:extLst>
                <a:ext uri="{FF2B5EF4-FFF2-40B4-BE49-F238E27FC236}">
                  <a16:creationId xmlns:a16="http://schemas.microsoft.com/office/drawing/2014/main" id="{3C853074-BE59-A345-B3C9-40995DAECFE8}"/>
                </a:ext>
              </a:extLst>
            </p:cNvPr>
            <p:cNvCxnSpPr>
              <a:cxnSpLocks/>
              <a:stCxn id="173" idx="5"/>
            </p:cNvCxnSpPr>
            <p:nvPr/>
          </p:nvCxnSpPr>
          <p:spPr>
            <a:xfrm>
              <a:off x="6598953" y="3290804"/>
              <a:ext cx="917848" cy="122519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20">
              <a:extLst>
                <a:ext uri="{FF2B5EF4-FFF2-40B4-BE49-F238E27FC236}">
                  <a16:creationId xmlns:a16="http://schemas.microsoft.com/office/drawing/2014/main" id="{8911BFF8-DA8C-7148-B292-5D95F13F88B3}"/>
                </a:ext>
              </a:extLst>
            </p:cNvPr>
            <p:cNvCxnSpPr>
              <a:cxnSpLocks/>
              <a:stCxn id="173" idx="7"/>
            </p:cNvCxnSpPr>
            <p:nvPr/>
          </p:nvCxnSpPr>
          <p:spPr>
            <a:xfrm flipV="1">
              <a:off x="6598953" y="1628021"/>
              <a:ext cx="917848" cy="1536875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Text Box 9">
              <a:extLst>
                <a:ext uri="{FF2B5EF4-FFF2-40B4-BE49-F238E27FC236}">
                  <a16:creationId xmlns:a16="http://schemas.microsoft.com/office/drawing/2014/main" id="{DFB0A8C0-11A4-8043-AAAF-4DC5F1DD434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7294319" y="1166356"/>
              <a:ext cx="244406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LUNA-MV – 2022/</a:t>
              </a:r>
            </a:p>
          </p:txBody>
        </p:sp>
      </p:grpSp>
      <p:pic>
        <p:nvPicPr>
          <p:cNvPr id="27" name="Immagine 26">
            <a:extLst>
              <a:ext uri="{FF2B5EF4-FFF2-40B4-BE49-F238E27FC236}">
                <a16:creationId xmlns:a16="http://schemas.microsoft.com/office/drawing/2014/main" id="{1E972DED-B6FA-DBA4-6E48-C42829964D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68" y="565552"/>
            <a:ext cx="4398605" cy="6292449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F757EB65-7CC3-AAA6-3456-97B5B9BFB06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1666" y="797988"/>
            <a:ext cx="2254344" cy="856647"/>
          </a:xfrm>
          <a:prstGeom prst="rect">
            <a:avLst/>
          </a:prstGeom>
        </p:spPr>
      </p:pic>
      <p:pic>
        <p:nvPicPr>
          <p:cNvPr id="29" name="Picture 2" descr="INFN">
            <a:extLst>
              <a:ext uri="{FF2B5EF4-FFF2-40B4-BE49-F238E27FC236}">
                <a16:creationId xmlns:a16="http://schemas.microsoft.com/office/drawing/2014/main" id="{D8B2A652-A5F1-9F15-A5C2-3B3F7AE5E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217" y="5342592"/>
            <a:ext cx="19939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E4A4C693-D1D5-F64E-B57E-089DA7B15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LUNA: a long story of discoveries </a:t>
            </a:r>
          </a:p>
        </p:txBody>
      </p:sp>
      <p:pic>
        <p:nvPicPr>
          <p:cNvPr id="3" name="Immagine 2" descr="Immagine che contiene interni, soffitto, pavimento, area&#10;&#10;Descrizione generata automaticamente">
            <a:extLst>
              <a:ext uri="{FF2B5EF4-FFF2-40B4-BE49-F238E27FC236}">
                <a16:creationId xmlns:a16="http://schemas.microsoft.com/office/drawing/2014/main" id="{4A2542E2-B86C-1269-5864-3A6A1E97D75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30"/>
          <a:stretch/>
        </p:blipFill>
        <p:spPr>
          <a:xfrm>
            <a:off x="7732701" y="1789043"/>
            <a:ext cx="4398605" cy="1639957"/>
          </a:xfrm>
          <a:prstGeom prst="rect">
            <a:avLst/>
          </a:prstGeom>
          <a:ln w="1016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40422860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9BA7316C-E8C2-A84B-8173-F098EA39E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8" y="565552"/>
            <a:ext cx="4398605" cy="6292449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18303CB7-3FCF-DC41-B627-0CFF735FBA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1666" y="797988"/>
            <a:ext cx="2254344" cy="856647"/>
          </a:xfrm>
          <a:prstGeom prst="rect">
            <a:avLst/>
          </a:prstGeom>
        </p:spPr>
      </p:pic>
      <p:pic>
        <p:nvPicPr>
          <p:cNvPr id="13" name="Picture 2" descr="INFN">
            <a:extLst>
              <a:ext uri="{FF2B5EF4-FFF2-40B4-BE49-F238E27FC236}">
                <a16:creationId xmlns:a16="http://schemas.microsoft.com/office/drawing/2014/main" id="{DA9BD7C6-3D51-1A49-AAD0-17092B29E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217" y="5342592"/>
            <a:ext cx="19939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8566748E-C8F4-4346-849C-538D69E0C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6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LUNA</a:t>
            </a: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a long story of discoveries</a:t>
            </a:r>
            <a:endParaRPr lang="en-US" sz="4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highlight>
                <a:srgbClr val="FF0000"/>
              </a:highlight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887CF133-A84E-604A-A06D-E23C69472917}"/>
              </a:ext>
            </a:extLst>
          </p:cNvPr>
          <p:cNvSpPr txBox="1"/>
          <p:nvPr/>
        </p:nvSpPr>
        <p:spPr>
          <a:xfrm>
            <a:off x="8957452" y="1326347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pp</a:t>
            </a:r>
            <a:r>
              <a:rPr lang="it-IT" dirty="0"/>
              <a:t> </a:t>
            </a:r>
            <a:r>
              <a:rPr lang="it-IT" dirty="0" err="1"/>
              <a:t>chain</a:t>
            </a:r>
            <a:endParaRPr lang="it-IT" dirty="0"/>
          </a:p>
        </p:txBody>
      </p:sp>
      <p:pic>
        <p:nvPicPr>
          <p:cNvPr id="41" name="Google Shape;304;p14">
            <a:extLst>
              <a:ext uri="{FF2B5EF4-FFF2-40B4-BE49-F238E27FC236}">
                <a16:creationId xmlns:a16="http://schemas.microsoft.com/office/drawing/2014/main" id="{754DDACD-B959-0347-8E91-4BC03DC10570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9979" y="919300"/>
            <a:ext cx="2955221" cy="295522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763F3B1-B6AC-AC4C-A23B-19E804F42F13}"/>
              </a:ext>
            </a:extLst>
          </p:cNvPr>
          <p:cNvSpPr txBox="1"/>
          <p:nvPr/>
        </p:nvSpPr>
        <p:spPr>
          <a:xfrm>
            <a:off x="4613850" y="155894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BBN</a:t>
            </a:r>
          </a:p>
        </p:txBody>
      </p:sp>
      <p:pic>
        <p:nvPicPr>
          <p:cNvPr id="38" name="Picture 2" descr="pp-chain.pdf">
            <a:extLst>
              <a:ext uri="{FF2B5EF4-FFF2-40B4-BE49-F238E27FC236}">
                <a16:creationId xmlns:a16="http://schemas.microsoft.com/office/drawing/2014/main" id="{CFFC39F1-BBB7-B645-B82D-9E0AA441C82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74" r="4438" b="25631"/>
          <a:stretch/>
        </p:blipFill>
        <p:spPr>
          <a:xfrm>
            <a:off x="6595893" y="1452857"/>
            <a:ext cx="6160847" cy="2162004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333F2F5E-DFAA-614D-B492-25D740AC2C9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2907" y="3889518"/>
            <a:ext cx="5996199" cy="2581359"/>
          </a:xfrm>
          <a:prstGeom prst="rect">
            <a:avLst/>
          </a:prstGeom>
        </p:spPr>
      </p:pic>
      <p:sp>
        <p:nvSpPr>
          <p:cNvPr id="33" name="Text Box 35">
            <a:extLst>
              <a:ext uri="{FF2B5EF4-FFF2-40B4-BE49-F238E27FC236}">
                <a16:creationId xmlns:a16="http://schemas.microsoft.com/office/drawing/2014/main" id="{2DC0A069-0B91-270F-2648-F08DED364C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731" y="1901742"/>
            <a:ext cx="3338560" cy="163121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Main topics: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Big Bang </a:t>
            </a:r>
            <a:r>
              <a:rPr lang="it-IT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Nucleosynthesis</a:t>
            </a: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it-IT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Hydrogen</a:t>
            </a: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stellar burning;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Solar neutrino;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Age of globular clusters.</a:t>
            </a:r>
          </a:p>
        </p:txBody>
      </p:sp>
    </p:spTree>
    <p:extLst>
      <p:ext uri="{BB962C8B-B14F-4D97-AF65-F5344CB8AC3E}">
        <p14:creationId xmlns:p14="http://schemas.microsoft.com/office/powerpoint/2010/main" val="609709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9BA7316C-E8C2-A84B-8173-F098EA39E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8" y="565552"/>
            <a:ext cx="4398605" cy="6292449"/>
          </a:xfrm>
          <a:prstGeom prst="rect">
            <a:avLst/>
          </a:prstGeom>
        </p:spPr>
      </p:pic>
      <p:pic>
        <p:nvPicPr>
          <p:cNvPr id="32" name="Immagine 31">
            <a:extLst>
              <a:ext uri="{FF2B5EF4-FFF2-40B4-BE49-F238E27FC236}">
                <a16:creationId xmlns:a16="http://schemas.microsoft.com/office/drawing/2014/main" id="{18303CB7-3FCF-DC41-B627-0CFF735FBA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1666" y="797988"/>
            <a:ext cx="2254344" cy="856647"/>
          </a:xfrm>
          <a:prstGeom prst="rect">
            <a:avLst/>
          </a:prstGeom>
        </p:spPr>
      </p:pic>
      <p:pic>
        <p:nvPicPr>
          <p:cNvPr id="13" name="Picture 2" descr="INFN">
            <a:extLst>
              <a:ext uri="{FF2B5EF4-FFF2-40B4-BE49-F238E27FC236}">
                <a16:creationId xmlns:a16="http://schemas.microsoft.com/office/drawing/2014/main" id="{DA9BD7C6-3D51-1A49-AAD0-17092B29E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217" y="5342592"/>
            <a:ext cx="19939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8566748E-C8F4-4346-849C-538D69E0C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6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LUNA</a:t>
            </a: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a long story of discoveries</a:t>
            </a:r>
            <a:endParaRPr lang="en-US" sz="4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highlight>
                <a:srgbClr val="FF0000"/>
              </a:highlight>
            </a:endParaRPr>
          </a:p>
        </p:txBody>
      </p:sp>
      <p:sp>
        <p:nvSpPr>
          <p:cNvPr id="36" name="Rectangle 81">
            <a:extLst>
              <a:ext uri="{FF2B5EF4-FFF2-40B4-BE49-F238E27FC236}">
                <a16:creationId xmlns:a16="http://schemas.microsoft.com/office/drawing/2014/main" id="{B019F265-8F63-3046-9624-3BB26FDF4F7D}"/>
              </a:ext>
            </a:extLst>
          </p:cNvPr>
          <p:cNvSpPr/>
          <p:nvPr/>
        </p:nvSpPr>
        <p:spPr>
          <a:xfrm>
            <a:off x="8758584" y="2252319"/>
            <a:ext cx="1263240" cy="1891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7" name="Rectangle 81">
            <a:extLst>
              <a:ext uri="{FF2B5EF4-FFF2-40B4-BE49-F238E27FC236}">
                <a16:creationId xmlns:a16="http://schemas.microsoft.com/office/drawing/2014/main" id="{7D80488C-6696-B945-87C9-D9EF502DD9FB}"/>
              </a:ext>
            </a:extLst>
          </p:cNvPr>
          <p:cNvSpPr/>
          <p:nvPr/>
        </p:nvSpPr>
        <p:spPr>
          <a:xfrm>
            <a:off x="6696904" y="2747809"/>
            <a:ext cx="1541839" cy="17259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9" name="Text Box 35">
            <a:extLst>
              <a:ext uri="{FF2B5EF4-FFF2-40B4-BE49-F238E27FC236}">
                <a16:creationId xmlns:a16="http://schemas.microsoft.com/office/drawing/2014/main" id="{F80143F5-C32E-C248-A474-A44EBC52EC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849" y="1901742"/>
            <a:ext cx="3120441" cy="163121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Main topics: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Big Bang </a:t>
            </a:r>
            <a:r>
              <a:rPr lang="it-IT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Nucleosynthesis</a:t>
            </a: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it-IT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Hydrogen</a:t>
            </a: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stellar burning;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Solar neutrino;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it-IT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Age of globular clusters.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887CF133-A84E-604A-A06D-E23C69472917}"/>
              </a:ext>
            </a:extLst>
          </p:cNvPr>
          <p:cNvSpPr txBox="1"/>
          <p:nvPr/>
        </p:nvSpPr>
        <p:spPr>
          <a:xfrm>
            <a:off x="8957452" y="1326347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pp</a:t>
            </a:r>
            <a:r>
              <a:rPr lang="it-IT" dirty="0"/>
              <a:t> </a:t>
            </a:r>
            <a:r>
              <a:rPr lang="it-IT" dirty="0" err="1"/>
              <a:t>chain</a:t>
            </a:r>
            <a:endParaRPr lang="it-IT" dirty="0"/>
          </a:p>
        </p:txBody>
      </p:sp>
      <p:pic>
        <p:nvPicPr>
          <p:cNvPr id="41" name="Google Shape;304;p14">
            <a:extLst>
              <a:ext uri="{FF2B5EF4-FFF2-40B4-BE49-F238E27FC236}">
                <a16:creationId xmlns:a16="http://schemas.microsoft.com/office/drawing/2014/main" id="{754DDACD-B959-0347-8E91-4BC03DC10570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9979" y="919300"/>
            <a:ext cx="2955221" cy="295522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6763F3B1-B6AC-AC4C-A23B-19E804F42F13}"/>
              </a:ext>
            </a:extLst>
          </p:cNvPr>
          <p:cNvSpPr txBox="1"/>
          <p:nvPr/>
        </p:nvSpPr>
        <p:spPr>
          <a:xfrm>
            <a:off x="4613850" y="1558940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BBN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A5A488BA-B3AF-C440-BA78-AA5C192FAB4E}"/>
              </a:ext>
            </a:extLst>
          </p:cNvPr>
          <p:cNvSpPr/>
          <p:nvPr/>
        </p:nvSpPr>
        <p:spPr>
          <a:xfrm rot="18884567">
            <a:off x="4691350" y="1521583"/>
            <a:ext cx="2258894" cy="351249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3" name="Rettangolo 42">
            <a:extLst>
              <a:ext uri="{FF2B5EF4-FFF2-40B4-BE49-F238E27FC236}">
                <a16:creationId xmlns:a16="http://schemas.microsoft.com/office/drawing/2014/main" id="{6DAB5737-AB05-C141-8D2D-D7D652144F4E}"/>
              </a:ext>
            </a:extLst>
          </p:cNvPr>
          <p:cNvSpPr/>
          <p:nvPr/>
        </p:nvSpPr>
        <p:spPr>
          <a:xfrm>
            <a:off x="4359262" y="2897536"/>
            <a:ext cx="939414" cy="351249"/>
          </a:xfrm>
          <a:prstGeom prst="rect">
            <a:avLst/>
          </a:prstGeom>
          <a:noFill/>
          <a:ln w="41275">
            <a:solidFill>
              <a:srgbClr val="FE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4DCD985B-0B81-A14B-9B7F-C3E14F267B5D}"/>
              </a:ext>
            </a:extLst>
          </p:cNvPr>
          <p:cNvSpPr/>
          <p:nvPr/>
        </p:nvSpPr>
        <p:spPr>
          <a:xfrm>
            <a:off x="4310494" y="2857911"/>
            <a:ext cx="1044000" cy="43200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F2824459-766B-7248-B8C2-189F4DF8B933}"/>
              </a:ext>
            </a:extLst>
          </p:cNvPr>
          <p:cNvSpPr/>
          <p:nvPr/>
        </p:nvSpPr>
        <p:spPr>
          <a:xfrm>
            <a:off x="8744596" y="2252319"/>
            <a:ext cx="1277228" cy="221830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81">
            <a:extLst>
              <a:ext uri="{FF2B5EF4-FFF2-40B4-BE49-F238E27FC236}">
                <a16:creationId xmlns:a16="http://schemas.microsoft.com/office/drawing/2014/main" id="{2CF8B0E6-D702-7642-8718-A2397FAE3B7B}"/>
              </a:ext>
            </a:extLst>
          </p:cNvPr>
          <p:cNvSpPr/>
          <p:nvPr/>
        </p:nvSpPr>
        <p:spPr>
          <a:xfrm>
            <a:off x="8556599" y="2751015"/>
            <a:ext cx="1541839" cy="172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38" name="Picture 2" descr="pp-chain.pdf">
            <a:extLst>
              <a:ext uri="{FF2B5EF4-FFF2-40B4-BE49-F238E27FC236}">
                <a16:creationId xmlns:a16="http://schemas.microsoft.com/office/drawing/2014/main" id="{CFFC39F1-BBB7-B645-B82D-9E0AA441C82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74" r="4438" b="25631"/>
          <a:stretch/>
        </p:blipFill>
        <p:spPr>
          <a:xfrm>
            <a:off x="6595893" y="1452857"/>
            <a:ext cx="6160847" cy="2162004"/>
          </a:xfrm>
          <a:prstGeom prst="rect">
            <a:avLst/>
          </a:prstGeom>
        </p:spPr>
      </p:pic>
      <p:pic>
        <p:nvPicPr>
          <p:cNvPr id="34" name="Immagine 33">
            <a:extLst>
              <a:ext uri="{FF2B5EF4-FFF2-40B4-BE49-F238E27FC236}">
                <a16:creationId xmlns:a16="http://schemas.microsoft.com/office/drawing/2014/main" id="{333F2F5E-DFAA-614D-B492-25D740AC2C9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2907" y="3889518"/>
            <a:ext cx="5996199" cy="2581359"/>
          </a:xfrm>
          <a:prstGeom prst="rect">
            <a:avLst/>
          </a:prstGeom>
        </p:spPr>
      </p:pic>
      <p:sp>
        <p:nvSpPr>
          <p:cNvPr id="35" name="Rectangle 226">
            <a:extLst>
              <a:ext uri="{FF2B5EF4-FFF2-40B4-BE49-F238E27FC236}">
                <a16:creationId xmlns:a16="http://schemas.microsoft.com/office/drawing/2014/main" id="{9B1B2666-F255-024A-BC17-1FB80DB58CC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16332" y="4578361"/>
            <a:ext cx="1109980" cy="36406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44" name="Rectangle 226">
            <a:extLst>
              <a:ext uri="{FF2B5EF4-FFF2-40B4-BE49-F238E27FC236}">
                <a16:creationId xmlns:a16="http://schemas.microsoft.com/office/drawing/2014/main" id="{738CEB6F-785C-6047-953C-A7E85E5E8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508" y="4178109"/>
            <a:ext cx="927444" cy="36406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45" name="Rectangle 226">
            <a:extLst>
              <a:ext uri="{FF2B5EF4-FFF2-40B4-BE49-F238E27FC236}">
                <a16:creationId xmlns:a16="http://schemas.microsoft.com/office/drawing/2014/main" id="{F46E93A2-C07F-8147-AB92-A6083E4C7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0821" y="5644229"/>
            <a:ext cx="927444" cy="36406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46" name="Rectangle 226">
            <a:extLst>
              <a:ext uri="{FF2B5EF4-FFF2-40B4-BE49-F238E27FC236}">
                <a16:creationId xmlns:a16="http://schemas.microsoft.com/office/drawing/2014/main" id="{AB3B4FE7-7545-924C-ADC5-CA9B811EC0D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364427" y="4567940"/>
            <a:ext cx="1109980" cy="36406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47" name="Rectangle 226">
            <a:extLst>
              <a:ext uri="{FF2B5EF4-FFF2-40B4-BE49-F238E27FC236}">
                <a16:creationId xmlns:a16="http://schemas.microsoft.com/office/drawing/2014/main" id="{D7E485D9-F940-BF4C-A0C6-B9DA2CCAE7A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364427" y="5287098"/>
            <a:ext cx="1109980" cy="36406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48" name="Rectangle 226">
            <a:extLst>
              <a:ext uri="{FF2B5EF4-FFF2-40B4-BE49-F238E27FC236}">
                <a16:creationId xmlns:a16="http://schemas.microsoft.com/office/drawing/2014/main" id="{938BFB00-F047-5340-B00F-4D66E92DB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0120" y="5651587"/>
            <a:ext cx="927444" cy="36406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49" name="Rectangle 226">
            <a:extLst>
              <a:ext uri="{FF2B5EF4-FFF2-40B4-BE49-F238E27FC236}">
                <a16:creationId xmlns:a16="http://schemas.microsoft.com/office/drawing/2014/main" id="{12E29F78-F9C0-054E-A17C-C06756D07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8520" y="4168334"/>
            <a:ext cx="1051232" cy="382309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50" name="Rectangle 226">
            <a:extLst>
              <a:ext uri="{FF2B5EF4-FFF2-40B4-BE49-F238E27FC236}">
                <a16:creationId xmlns:a16="http://schemas.microsoft.com/office/drawing/2014/main" id="{DABFF84A-7BAD-5B45-846E-E10291A99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2511" y="5651587"/>
            <a:ext cx="927444" cy="36406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51" name="Rectangle 226">
            <a:extLst>
              <a:ext uri="{FF2B5EF4-FFF2-40B4-BE49-F238E27FC236}">
                <a16:creationId xmlns:a16="http://schemas.microsoft.com/office/drawing/2014/main" id="{7236E5AA-4378-9B4D-A339-AE77C8BA7A8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947243" y="4567939"/>
            <a:ext cx="1109980" cy="36406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52" name="Rectangle 226">
            <a:extLst>
              <a:ext uri="{FF2B5EF4-FFF2-40B4-BE49-F238E27FC236}">
                <a16:creationId xmlns:a16="http://schemas.microsoft.com/office/drawing/2014/main" id="{0FA949B5-E464-6B44-B2D6-8098B412AF7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227912" y="4584933"/>
            <a:ext cx="1109980" cy="36406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950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0" y="-1"/>
            <a:ext cx="12192000" cy="65735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LUNA – 400 </a:t>
            </a:r>
            <a:r>
              <a:rPr lang="it-IT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keV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machine</a:t>
            </a:r>
          </a:p>
        </p:txBody>
      </p:sp>
      <p:sp>
        <p:nvSpPr>
          <p:cNvPr id="14346" name="Text Box 8"/>
          <p:cNvSpPr txBox="1">
            <a:spLocks noChangeArrowheads="1"/>
          </p:cNvSpPr>
          <p:nvPr/>
        </p:nvSpPr>
        <p:spPr bwMode="auto">
          <a:xfrm>
            <a:off x="8522335" y="3204631"/>
            <a:ext cx="3301415" cy="23083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CC0033"/>
                </a:solidFill>
              </a:rPr>
              <a:t>Voltage Range :</a:t>
            </a:r>
          </a:p>
          <a:p>
            <a:pPr algn="ctr"/>
            <a:r>
              <a:rPr lang="en-US" sz="2400" b="1" dirty="0">
                <a:solidFill>
                  <a:srgbClr val="CC0033"/>
                </a:solidFill>
              </a:rPr>
              <a:t>50 - 400 kV</a:t>
            </a:r>
          </a:p>
          <a:p>
            <a:pPr algn="ctr"/>
            <a:r>
              <a:rPr lang="en-US" sz="2400" b="1" dirty="0">
                <a:solidFill>
                  <a:srgbClr val="CC0033"/>
                </a:solidFill>
              </a:rPr>
              <a:t>Output Current:</a:t>
            </a:r>
          </a:p>
          <a:p>
            <a:pPr algn="ctr"/>
            <a:r>
              <a:rPr lang="en-US" sz="2400" b="1" dirty="0">
                <a:solidFill>
                  <a:srgbClr val="CC0033"/>
                </a:solidFill>
              </a:rPr>
              <a:t>500 </a:t>
            </a:r>
            <a:r>
              <a:rPr lang="en-US" sz="2400" b="1" dirty="0">
                <a:solidFill>
                  <a:srgbClr val="CC0033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rgbClr val="CC0033"/>
                </a:solidFill>
              </a:rPr>
              <a:t>A</a:t>
            </a:r>
          </a:p>
          <a:p>
            <a:pPr algn="ctr"/>
            <a:r>
              <a:rPr lang="en-US" sz="2400" b="1" dirty="0">
                <a:solidFill>
                  <a:srgbClr val="CC0033"/>
                </a:solidFill>
              </a:rPr>
              <a:t>Beam energy spread:</a:t>
            </a:r>
          </a:p>
          <a:p>
            <a:pPr algn="ctr"/>
            <a:r>
              <a:rPr lang="en-US" sz="2400" b="1" dirty="0">
                <a:solidFill>
                  <a:srgbClr val="CC0033"/>
                </a:solidFill>
              </a:rPr>
              <a:t>70 </a:t>
            </a:r>
            <a:r>
              <a:rPr lang="en-US" sz="2400" b="1" dirty="0" err="1">
                <a:solidFill>
                  <a:srgbClr val="CC0033"/>
                </a:solidFill>
              </a:rPr>
              <a:t>eV</a:t>
            </a:r>
            <a:endParaRPr lang="en-US" sz="2400" b="1" dirty="0">
              <a:solidFill>
                <a:srgbClr val="CC0033"/>
              </a:solidFill>
            </a:endParaRPr>
          </a:p>
        </p:txBody>
      </p:sp>
      <p:pic>
        <p:nvPicPr>
          <p:cNvPr id="4" name="Picture 5" descr="lngs_halls">
            <a:extLst>
              <a:ext uri="{FF2B5EF4-FFF2-40B4-BE49-F238E27FC236}">
                <a16:creationId xmlns:a16="http://schemas.microsoft.com/office/drawing/2014/main" id="{D3D64071-9774-20AB-BAA5-81EF7507C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3" y="678201"/>
            <a:ext cx="7867822" cy="5903218"/>
          </a:xfrm>
          <a:prstGeom prst="rect">
            <a:avLst/>
          </a:prstGeom>
          <a:noFill/>
        </p:spPr>
      </p:pic>
      <p:sp>
        <p:nvSpPr>
          <p:cNvPr id="9" name="Text Box 9">
            <a:extLst>
              <a:ext uri="{FF2B5EF4-FFF2-40B4-BE49-F238E27FC236}">
                <a16:creationId xmlns:a16="http://schemas.microsoft.com/office/drawing/2014/main" id="{5671B15E-1729-EE5E-0EAA-5CC3AC969F8C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28907" y="4670137"/>
            <a:ext cx="2081897" cy="91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2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LUNA-400 kV </a:t>
            </a:r>
          </a:p>
          <a:p>
            <a:r>
              <a:rPr lang="it-IT" sz="2400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– 2000/</a:t>
            </a:r>
          </a:p>
        </p:txBody>
      </p:sp>
      <p:sp>
        <p:nvSpPr>
          <p:cNvPr id="10" name="Text Box 10">
            <a:extLst>
              <a:ext uri="{FF2B5EF4-FFF2-40B4-BE49-F238E27FC236}">
                <a16:creationId xmlns:a16="http://schemas.microsoft.com/office/drawing/2014/main" id="{3538D73D-2AA2-E9EE-6F87-6DD801DC62F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006646" y="781062"/>
            <a:ext cx="1177622" cy="6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LNGS</a:t>
            </a:r>
            <a:endParaRPr lang="it-IT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" name="Picture 28" descr="LUNA tot">
            <a:extLst>
              <a:ext uri="{FF2B5EF4-FFF2-40B4-BE49-F238E27FC236}">
                <a16:creationId xmlns:a16="http://schemas.microsoft.com/office/drawing/2014/main" id="{2918A5D5-0E78-6287-8FFE-C1F3FD3EA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5549" y="1566273"/>
            <a:ext cx="3925855" cy="2901512"/>
          </a:xfrm>
          <a:prstGeom prst="rect">
            <a:avLst/>
          </a:prstGeom>
          <a:noFill/>
          <a:ln w="6350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13" name="Straight Connector 19">
            <a:extLst>
              <a:ext uri="{FF2B5EF4-FFF2-40B4-BE49-F238E27FC236}">
                <a16:creationId xmlns:a16="http://schemas.microsoft.com/office/drawing/2014/main" id="{B6A3A12C-03B6-AD32-BDE9-E34FB93C6FB0}"/>
              </a:ext>
            </a:extLst>
          </p:cNvPr>
          <p:cNvCxnSpPr>
            <a:cxnSpLocks/>
            <a:stCxn id="18" idx="5"/>
          </p:cNvCxnSpPr>
          <p:nvPr/>
        </p:nvCxnSpPr>
        <p:spPr>
          <a:xfrm flipV="1">
            <a:off x="2471048" y="4565719"/>
            <a:ext cx="2329829" cy="692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20">
            <a:extLst>
              <a:ext uri="{FF2B5EF4-FFF2-40B4-BE49-F238E27FC236}">
                <a16:creationId xmlns:a16="http://schemas.microsoft.com/office/drawing/2014/main" id="{1F09E2FF-7E81-AF8B-1E88-57CD5D741665}"/>
              </a:ext>
            </a:extLst>
          </p:cNvPr>
          <p:cNvCxnSpPr>
            <a:cxnSpLocks/>
            <a:stCxn id="18" idx="7"/>
          </p:cNvCxnSpPr>
          <p:nvPr/>
        </p:nvCxnSpPr>
        <p:spPr>
          <a:xfrm flipV="1">
            <a:off x="2471048" y="1566273"/>
            <a:ext cx="2329829" cy="29301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>
            <a:extLst>
              <a:ext uri="{FF2B5EF4-FFF2-40B4-BE49-F238E27FC236}">
                <a16:creationId xmlns:a16="http://schemas.microsoft.com/office/drawing/2014/main" id="{0966EB76-D697-76A3-3BC7-E839D46033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9512" y="929128"/>
            <a:ext cx="2093439" cy="1570080"/>
          </a:xfrm>
          <a:prstGeom prst="rect">
            <a:avLst/>
          </a:prstGeom>
        </p:spPr>
      </p:pic>
      <p:sp>
        <p:nvSpPr>
          <p:cNvPr id="18" name="Oval 7">
            <a:extLst>
              <a:ext uri="{FF2B5EF4-FFF2-40B4-BE49-F238E27FC236}">
                <a16:creationId xmlns:a16="http://schemas.microsoft.com/office/drawing/2014/main" id="{EDBB0D5C-E33C-347A-BBA8-8D3CB48BD0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05221" y="4467785"/>
            <a:ext cx="194278" cy="19586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7470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6589325" y="5271473"/>
            <a:ext cx="3659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taken</a:t>
            </a:r>
            <a:r>
              <a:rPr lang="it-IT" sz="1200" dirty="0"/>
              <a:t> from Straniero et al, </a:t>
            </a:r>
            <a:r>
              <a:rPr lang="en-US" sz="1200" dirty="0"/>
              <a:t>Nuclear Physics A 777 (2006) 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500" y="2773876"/>
            <a:ext cx="3954749" cy="394376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3890" y="2581406"/>
            <a:ext cx="5661310" cy="4106587"/>
          </a:xfrm>
          <a:prstGeom prst="rect">
            <a:avLst/>
          </a:prstGeom>
          <a:noFill/>
        </p:spPr>
      </p:pic>
      <p:sp>
        <p:nvSpPr>
          <p:cNvPr id="3" name="CasellaDiTesto 2"/>
          <p:cNvSpPr txBox="1"/>
          <p:nvPr/>
        </p:nvSpPr>
        <p:spPr>
          <a:xfrm>
            <a:off x="508000" y="990878"/>
            <a:ext cx="11315700" cy="181588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endParaRPr lang="it-IT" sz="2400" baseline="-25000" dirty="0">
              <a:ea typeface="Calibri" charset="0"/>
              <a:cs typeface="Calibri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it-IT" sz="2400" baseline="30000" dirty="0">
                <a:ea typeface="Calibri" charset="0"/>
                <a:cs typeface="Calibri" charset="0"/>
              </a:rPr>
              <a:t>13</a:t>
            </a:r>
            <a:r>
              <a:rPr lang="it-IT" sz="2400" dirty="0">
                <a:ea typeface="Calibri" charset="0"/>
                <a:cs typeface="Calibri" charset="0"/>
              </a:rPr>
              <a:t>C(</a:t>
            </a:r>
            <a:r>
              <a:rPr lang="it-IT" sz="2400" dirty="0" err="1">
                <a:latin typeface="Symbol" pitchFamily="2" charset="2"/>
                <a:ea typeface="Symbol" charset="2"/>
                <a:cs typeface="Symbol" charset="2"/>
              </a:rPr>
              <a:t>a</a:t>
            </a:r>
            <a:r>
              <a:rPr lang="it-IT" sz="2400" dirty="0" err="1">
                <a:ea typeface="Calibri" charset="0"/>
                <a:cs typeface="Calibri" charset="0"/>
              </a:rPr>
              <a:t>,n</a:t>
            </a:r>
            <a:r>
              <a:rPr lang="it-IT" sz="2400" dirty="0">
                <a:ea typeface="Calibri" charset="0"/>
                <a:cs typeface="Calibri" charset="0"/>
              </a:rPr>
              <a:t>)</a:t>
            </a:r>
            <a:r>
              <a:rPr lang="it-IT" sz="2400" baseline="30000" dirty="0">
                <a:ea typeface="Calibri" charset="0"/>
                <a:cs typeface="Calibri" charset="0"/>
              </a:rPr>
              <a:t>16</a:t>
            </a:r>
            <a:r>
              <a:rPr lang="it-IT" sz="2400" dirty="0">
                <a:ea typeface="Calibri" charset="0"/>
                <a:cs typeface="Calibri" charset="0"/>
              </a:rPr>
              <a:t>O (</a:t>
            </a:r>
            <a:r>
              <a:rPr lang="it-IT" sz="2400" dirty="0" err="1">
                <a:ea typeface="Calibri" charset="0"/>
                <a:cs typeface="Calibri" charset="0"/>
              </a:rPr>
              <a:t>Q</a:t>
            </a:r>
            <a:r>
              <a:rPr lang="it-IT" sz="2400" dirty="0">
                <a:ea typeface="Calibri" charset="0"/>
                <a:cs typeface="Calibri" charset="0"/>
              </a:rPr>
              <a:t>=2.215 MeV):</a:t>
            </a:r>
          </a:p>
          <a:p>
            <a:pPr marL="1128713" lvl="2" indent="-214313">
              <a:buFont typeface="Arial" charset="0"/>
              <a:buChar char="•"/>
            </a:pPr>
            <a:r>
              <a:rPr lang="it-IT" sz="2400" dirty="0">
                <a:ea typeface="Calibri" charset="0"/>
                <a:cs typeface="Calibri" charset="0"/>
              </a:rPr>
              <a:t> </a:t>
            </a:r>
            <a:r>
              <a:rPr lang="it-IT" sz="2400" dirty="0" err="1">
                <a:ea typeface="Calibri" charset="0"/>
                <a:cs typeface="Calibri" charset="0"/>
              </a:rPr>
              <a:t>is</a:t>
            </a:r>
            <a:r>
              <a:rPr lang="it-IT" sz="2400" dirty="0">
                <a:ea typeface="Calibri" charset="0"/>
                <a:cs typeface="Calibri" charset="0"/>
              </a:rPr>
              <a:t> the </a:t>
            </a:r>
            <a:r>
              <a:rPr lang="it-IT" sz="2400" dirty="0" err="1">
                <a:ea typeface="Calibri" charset="0"/>
                <a:cs typeface="Calibri" charset="0"/>
              </a:rPr>
              <a:t>main</a:t>
            </a:r>
            <a:r>
              <a:rPr lang="it-IT" sz="2400" dirty="0">
                <a:ea typeface="Calibri" charset="0"/>
                <a:cs typeface="Calibri" charset="0"/>
              </a:rPr>
              <a:t> </a:t>
            </a:r>
            <a:r>
              <a:rPr lang="it-IT" sz="2400" dirty="0" err="1">
                <a:ea typeface="Calibri" charset="0"/>
                <a:cs typeface="Calibri" charset="0"/>
              </a:rPr>
              <a:t>neutron</a:t>
            </a:r>
            <a:r>
              <a:rPr lang="it-IT" sz="2400" dirty="0">
                <a:ea typeface="Calibri" charset="0"/>
                <a:cs typeface="Calibri" charset="0"/>
              </a:rPr>
              <a:t> source </a:t>
            </a:r>
            <a:r>
              <a:rPr lang="it-IT" sz="2400" dirty="0" err="1">
                <a:ea typeface="Calibri" charset="0"/>
                <a:cs typeface="Calibri" charset="0"/>
              </a:rPr>
              <a:t>feeding</a:t>
            </a:r>
            <a:r>
              <a:rPr lang="it-IT" sz="2400" dirty="0">
                <a:ea typeface="Calibri" charset="0"/>
                <a:cs typeface="Calibri" charset="0"/>
              </a:rPr>
              <a:t> </a:t>
            </a:r>
            <a:r>
              <a:rPr lang="it-IT" sz="2400" dirty="0" err="1">
                <a:ea typeface="Calibri" charset="0"/>
                <a:cs typeface="Calibri" charset="0"/>
              </a:rPr>
              <a:t>s-process</a:t>
            </a:r>
            <a:r>
              <a:rPr lang="it-IT" sz="2400" dirty="0">
                <a:ea typeface="Calibri" charset="0"/>
                <a:cs typeface="Calibri" charset="0"/>
              </a:rPr>
              <a:t> in low (</a:t>
            </a:r>
            <a:r>
              <a:rPr lang="en-US" sz="2400" dirty="0"/>
              <a:t>1-3 M</a:t>
            </a:r>
            <a:r>
              <a:rPr lang="en-US" sz="2400" baseline="-25000" dirty="0"/>
              <a:t>☉</a:t>
            </a:r>
            <a:r>
              <a:rPr lang="en-US" sz="2400" dirty="0"/>
              <a:t>)</a:t>
            </a:r>
            <a:r>
              <a:rPr lang="en-US" sz="2400" baseline="-25000" dirty="0"/>
              <a:t> </a:t>
            </a:r>
            <a:r>
              <a:rPr lang="it-IT" sz="2400" dirty="0">
                <a:ea typeface="Calibri" charset="0"/>
                <a:cs typeface="Calibri" charset="0"/>
              </a:rPr>
              <a:t>mass TP-AGB stars;</a:t>
            </a:r>
          </a:p>
          <a:p>
            <a:pPr marL="1128713" lvl="2" indent="-214313">
              <a:buFont typeface="Arial" charset="0"/>
              <a:buChar char="•"/>
            </a:pPr>
            <a:r>
              <a:rPr lang="it-IT" sz="2400" dirty="0" err="1">
                <a:ea typeface="Calibri" charset="0"/>
                <a:cs typeface="Calibri" charset="0"/>
              </a:rPr>
              <a:t>responsible</a:t>
            </a:r>
            <a:r>
              <a:rPr lang="it-IT" sz="2400" dirty="0">
                <a:ea typeface="Calibri" charset="0"/>
                <a:cs typeface="Calibri" charset="0"/>
              </a:rPr>
              <a:t> for </a:t>
            </a:r>
            <a:r>
              <a:rPr lang="it-IT" sz="2400" dirty="0" err="1">
                <a:ea typeface="Calibri" charset="0"/>
                <a:cs typeface="Calibri" charset="0"/>
              </a:rPr>
              <a:t>nucleosynthesis</a:t>
            </a:r>
            <a:r>
              <a:rPr lang="it-IT" sz="2400" dirty="0">
                <a:ea typeface="Calibri" charset="0"/>
                <a:cs typeface="Calibri" charset="0"/>
              </a:rPr>
              <a:t> of </a:t>
            </a:r>
            <a:r>
              <a:rPr lang="it-IT" sz="2400" dirty="0" err="1">
                <a:ea typeface="Calibri" charset="0"/>
                <a:cs typeface="Calibri" charset="0"/>
              </a:rPr>
              <a:t>half</a:t>
            </a:r>
            <a:r>
              <a:rPr lang="it-IT" sz="2400" dirty="0">
                <a:ea typeface="Calibri" charset="0"/>
                <a:cs typeface="Calibri" charset="0"/>
              </a:rPr>
              <a:t> of </a:t>
            </a:r>
            <a:r>
              <a:rPr lang="it-IT" sz="2400" dirty="0" err="1">
                <a:ea typeface="Calibri" charset="0"/>
                <a:cs typeface="Calibri" charset="0"/>
              </a:rPr>
              <a:t>nuclides</a:t>
            </a:r>
            <a:r>
              <a:rPr lang="it-IT" sz="2400" dirty="0">
                <a:ea typeface="Calibri" charset="0"/>
                <a:cs typeface="Calibri" charset="0"/>
              </a:rPr>
              <a:t> </a:t>
            </a:r>
            <a:r>
              <a:rPr lang="it-IT" sz="2400" dirty="0" err="1">
                <a:ea typeface="Calibri" charset="0"/>
                <a:cs typeface="Calibri" charset="0"/>
              </a:rPr>
              <a:t>heavier</a:t>
            </a:r>
            <a:r>
              <a:rPr lang="it-IT" sz="2400" dirty="0">
                <a:ea typeface="Calibri" charset="0"/>
                <a:cs typeface="Calibri" charset="0"/>
              </a:rPr>
              <a:t> </a:t>
            </a:r>
            <a:r>
              <a:rPr lang="it-IT" sz="2400" dirty="0" err="1">
                <a:ea typeface="Calibri" charset="0"/>
                <a:cs typeface="Calibri" charset="0"/>
              </a:rPr>
              <a:t>than</a:t>
            </a:r>
            <a:r>
              <a:rPr lang="it-IT" sz="2400" dirty="0">
                <a:ea typeface="Calibri" charset="0"/>
                <a:cs typeface="Calibri" charset="0"/>
              </a:rPr>
              <a:t> </a:t>
            </a:r>
            <a:r>
              <a:rPr lang="it-IT" sz="2400" dirty="0" err="1">
                <a:ea typeface="Calibri" charset="0"/>
                <a:cs typeface="Calibri" charset="0"/>
              </a:rPr>
              <a:t>iron</a:t>
            </a:r>
            <a:r>
              <a:rPr lang="it-IT" sz="2400" dirty="0">
                <a:ea typeface="Calibri" charset="0"/>
                <a:cs typeface="Calibri" charset="0"/>
              </a:rPr>
              <a:t>;</a:t>
            </a:r>
          </a:p>
          <a:p>
            <a:pPr marL="1128713" lvl="2" indent="-214313">
              <a:buFont typeface="Arial" charset="0"/>
              <a:buChar char="•"/>
            </a:pPr>
            <a:r>
              <a:rPr lang="it-IT" sz="2400" dirty="0" err="1">
                <a:ea typeface="Calibri" charset="0"/>
                <a:cs typeface="Calibri" charset="0"/>
              </a:rPr>
              <a:t>average</a:t>
            </a:r>
            <a:r>
              <a:rPr lang="it-IT" sz="2400" dirty="0">
                <a:ea typeface="Calibri" charset="0"/>
                <a:cs typeface="Calibri" charset="0"/>
              </a:rPr>
              <a:t> temperature 10</a:t>
            </a:r>
            <a:r>
              <a:rPr lang="it-IT" sz="2400" baseline="30000" dirty="0">
                <a:ea typeface="Calibri" charset="0"/>
                <a:cs typeface="Calibri" charset="0"/>
              </a:rPr>
              <a:t>8</a:t>
            </a:r>
            <a:r>
              <a:rPr lang="it-IT" sz="2400" dirty="0">
                <a:ea typeface="Calibri" charset="0"/>
                <a:cs typeface="Calibri" charset="0"/>
              </a:rPr>
              <a:t> K </a:t>
            </a:r>
            <a:r>
              <a:rPr lang="it-IT" sz="2400" dirty="0">
                <a:ea typeface="Calibri" charset="0"/>
                <a:cs typeface="Calibri" charset="0"/>
                <a:sym typeface="Wingdings"/>
              </a:rPr>
              <a:t> Gamow window </a:t>
            </a:r>
            <a:r>
              <a:rPr lang="it-IT" sz="2400" b="1" dirty="0">
                <a:ea typeface="Calibri" charset="0"/>
                <a:cs typeface="Calibri" charset="0"/>
                <a:sym typeface="Wingdings"/>
              </a:rPr>
              <a:t>140-250 </a:t>
            </a:r>
            <a:r>
              <a:rPr lang="it-IT" sz="2400" b="1" dirty="0" err="1">
                <a:ea typeface="Calibri" charset="0"/>
                <a:cs typeface="Calibri" charset="0"/>
                <a:sym typeface="Wingdings"/>
              </a:rPr>
              <a:t>keV</a:t>
            </a:r>
            <a:r>
              <a:rPr lang="it-IT" sz="2400" b="1" dirty="0">
                <a:ea typeface="Calibri" charset="0"/>
                <a:cs typeface="Calibri" charset="0"/>
                <a:sym typeface="Wingdings"/>
              </a:rPr>
              <a:t>.</a:t>
            </a:r>
            <a:endParaRPr lang="it-IT" sz="2400" b="1" dirty="0">
              <a:ea typeface="Calibri" charset="0"/>
              <a:cs typeface="Calibri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1FBAC755-C973-9CA4-2438-C81665B30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0085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4400" baseline="30000" dirty="0">
                <a:solidFill>
                  <a:schemeClr val="bg1"/>
                </a:solidFill>
                <a:latin typeface="+mj-lt"/>
              </a:rPr>
              <a:t>13</a:t>
            </a:r>
            <a:r>
              <a:rPr lang="it-IT" sz="4400" dirty="0">
                <a:solidFill>
                  <a:schemeClr val="bg1"/>
                </a:solidFill>
                <a:latin typeface="+mj-lt"/>
              </a:rPr>
              <a:t>C(</a:t>
            </a:r>
            <a:r>
              <a:rPr lang="it-IT" sz="4400" dirty="0" err="1">
                <a:solidFill>
                  <a:schemeClr val="bg1"/>
                </a:solidFill>
                <a:latin typeface="Symbol" pitchFamily="2" charset="2"/>
              </a:rPr>
              <a:t>a</a:t>
            </a:r>
            <a:r>
              <a:rPr lang="it-IT" sz="4400" dirty="0" err="1">
                <a:solidFill>
                  <a:schemeClr val="bg1"/>
                </a:solidFill>
                <a:latin typeface="+mj-lt"/>
              </a:rPr>
              <a:t>,n</a:t>
            </a:r>
            <a:r>
              <a:rPr lang="it-IT" sz="4400" dirty="0">
                <a:solidFill>
                  <a:schemeClr val="bg1"/>
                </a:solidFill>
                <a:latin typeface="+mj-lt"/>
              </a:rPr>
              <a:t>)</a:t>
            </a:r>
            <a:r>
              <a:rPr lang="it-IT" sz="4400" baseline="30000" dirty="0">
                <a:solidFill>
                  <a:schemeClr val="bg1"/>
                </a:solidFill>
                <a:latin typeface="+mj-lt"/>
              </a:rPr>
              <a:t>16</a:t>
            </a:r>
            <a:r>
              <a:rPr lang="it-IT" sz="4400" dirty="0">
                <a:solidFill>
                  <a:schemeClr val="bg1"/>
                </a:solidFill>
                <a:latin typeface="+mj-lt"/>
              </a:rPr>
              <a:t>O@LUNA400: </a:t>
            </a:r>
            <a:r>
              <a:rPr lang="it-IT" sz="4400" dirty="0" err="1">
                <a:solidFill>
                  <a:schemeClr val="bg1"/>
                </a:solidFill>
                <a:latin typeface="+mj-lt"/>
              </a:rPr>
              <a:t>neutron</a:t>
            </a:r>
            <a:r>
              <a:rPr lang="it-IT" sz="4400" dirty="0">
                <a:solidFill>
                  <a:schemeClr val="bg1"/>
                </a:solidFill>
                <a:latin typeface="+mj-lt"/>
              </a:rPr>
              <a:t> source for </a:t>
            </a:r>
            <a:r>
              <a:rPr lang="it-IT" sz="4400" dirty="0" err="1">
                <a:solidFill>
                  <a:schemeClr val="bg1"/>
                </a:solidFill>
                <a:latin typeface="+mj-lt"/>
              </a:rPr>
              <a:t>s-process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982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987"/>
    </mc:Choice>
    <mc:Fallback xmlns="">
      <p:transition spd="slow" advTm="6798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>
            <a:extLst>
              <a:ext uri="{FF2B5EF4-FFF2-40B4-BE49-F238E27FC236}">
                <a16:creationId xmlns:a16="http://schemas.microsoft.com/office/drawing/2014/main" id="{895EFBD6-16E0-BC42-811B-EF49C2C4C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800" y="421803"/>
            <a:ext cx="10553700" cy="6346879"/>
          </a:xfrm>
          <a:prstGeom prst="rect">
            <a:avLst/>
          </a:prstGeom>
        </p:spPr>
      </p:pic>
      <p:sp>
        <p:nvSpPr>
          <p:cNvPr id="5" name="Rectangle 94">
            <a:extLst>
              <a:ext uri="{FF2B5EF4-FFF2-40B4-BE49-F238E27FC236}">
                <a16:creationId xmlns:a16="http://schemas.microsoft.com/office/drawing/2014/main" id="{51333BAC-8B84-6741-AB47-770B0A0FF120}"/>
              </a:ext>
            </a:extLst>
          </p:cNvPr>
          <p:cNvSpPr/>
          <p:nvPr/>
        </p:nvSpPr>
        <p:spPr>
          <a:xfrm>
            <a:off x="0" y="2978"/>
            <a:ext cx="12077700" cy="76172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4000" dirty="0" err="1"/>
              <a:t>Abundance</a:t>
            </a:r>
            <a:r>
              <a:rPr lang="it-IT" sz="4000" dirty="0"/>
              <a:t> of </a:t>
            </a:r>
            <a:r>
              <a:rPr lang="it-IT" sz="4000" dirty="0" err="1"/>
              <a:t>elements</a:t>
            </a:r>
            <a:r>
              <a:rPr lang="it-IT" sz="4000" dirty="0"/>
              <a:t> in </a:t>
            </a:r>
            <a:r>
              <a:rPr lang="it-IT" sz="4000" dirty="0" err="1"/>
              <a:t>our</a:t>
            </a:r>
            <a:r>
              <a:rPr lang="it-IT" sz="4000" dirty="0"/>
              <a:t> Galaxy</a:t>
            </a:r>
          </a:p>
        </p:txBody>
      </p:sp>
    </p:spTree>
    <p:extLst>
      <p:ext uri="{BB962C8B-B14F-4D97-AF65-F5344CB8AC3E}">
        <p14:creationId xmlns:p14="http://schemas.microsoft.com/office/powerpoint/2010/main" val="28251622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>
            <a:extLst>
              <a:ext uri="{FF2B5EF4-FFF2-40B4-BE49-F238E27FC236}">
                <a16:creationId xmlns:a16="http://schemas.microsoft.com/office/drawing/2014/main" id="{1AB58CEF-9D16-B04E-BC73-452C5F6C0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0085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4400" baseline="30000" dirty="0">
                <a:solidFill>
                  <a:schemeClr val="bg1"/>
                </a:solidFill>
                <a:latin typeface="+mj-lt"/>
              </a:rPr>
              <a:t>13</a:t>
            </a:r>
            <a:r>
              <a:rPr lang="it-IT" sz="4400" dirty="0">
                <a:solidFill>
                  <a:schemeClr val="bg1"/>
                </a:solidFill>
                <a:latin typeface="+mj-lt"/>
              </a:rPr>
              <a:t>C(</a:t>
            </a:r>
            <a:r>
              <a:rPr lang="it-IT" sz="4400" dirty="0" err="1">
                <a:solidFill>
                  <a:schemeClr val="bg1"/>
                </a:solidFill>
                <a:latin typeface="Symbol" pitchFamily="2" charset="2"/>
              </a:rPr>
              <a:t>a</a:t>
            </a:r>
            <a:r>
              <a:rPr lang="it-IT" sz="4400" dirty="0" err="1">
                <a:solidFill>
                  <a:schemeClr val="bg1"/>
                </a:solidFill>
                <a:latin typeface="+mj-lt"/>
              </a:rPr>
              <a:t>,n</a:t>
            </a:r>
            <a:r>
              <a:rPr lang="it-IT" sz="4400" dirty="0">
                <a:solidFill>
                  <a:schemeClr val="bg1"/>
                </a:solidFill>
                <a:latin typeface="+mj-lt"/>
              </a:rPr>
              <a:t>)</a:t>
            </a:r>
            <a:r>
              <a:rPr lang="it-IT" sz="4400" baseline="30000" dirty="0">
                <a:solidFill>
                  <a:schemeClr val="bg1"/>
                </a:solidFill>
                <a:latin typeface="+mj-lt"/>
              </a:rPr>
              <a:t>16</a:t>
            </a:r>
            <a:r>
              <a:rPr lang="it-IT" sz="4400" dirty="0">
                <a:solidFill>
                  <a:schemeClr val="bg1"/>
                </a:solidFill>
                <a:latin typeface="+mj-lt"/>
              </a:rPr>
              <a:t>O@LUNA400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E75631B-F8CD-B540-E011-42DCD26C0DD8}"/>
              </a:ext>
            </a:extLst>
          </p:cNvPr>
          <p:cNvSpPr txBox="1"/>
          <p:nvPr/>
        </p:nvSpPr>
        <p:spPr>
          <a:xfrm>
            <a:off x="4470400" y="806856"/>
            <a:ext cx="754546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Detectors</a:t>
            </a:r>
            <a:r>
              <a:rPr lang="it-IT" sz="2400" dirty="0"/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400" dirty="0"/>
              <a:t>18 </a:t>
            </a:r>
            <a:r>
              <a:rPr lang="it-IT" sz="2400" baseline="30000" dirty="0"/>
              <a:t>3</a:t>
            </a:r>
            <a:r>
              <a:rPr lang="it-IT" sz="2400" dirty="0"/>
              <a:t>He counters embedded in a PE moderator.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120%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dirty="0" err="1"/>
              <a:t>HPGe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/>
          </a:p>
          <a:p>
            <a:r>
              <a:rPr lang="it-IT" sz="2400" dirty="0" err="1"/>
              <a:t>Overall</a:t>
            </a:r>
            <a:r>
              <a:rPr lang="it-IT" sz="2400" dirty="0"/>
              <a:t> background </a:t>
            </a:r>
            <a:r>
              <a:rPr lang="it-IT" sz="2400" dirty="0" err="1"/>
              <a:t>reduced</a:t>
            </a:r>
            <a:r>
              <a:rPr lang="it-IT" sz="2400" dirty="0"/>
              <a:t> by 2 </a:t>
            </a:r>
            <a:r>
              <a:rPr lang="it-IT" sz="2400" dirty="0" err="1"/>
              <a:t>orders</a:t>
            </a:r>
            <a:r>
              <a:rPr lang="it-IT" sz="2400" dirty="0"/>
              <a:t> of </a:t>
            </a:r>
            <a:r>
              <a:rPr lang="it-IT" sz="2400" dirty="0" err="1"/>
              <a:t>magnitude</a:t>
            </a:r>
            <a:r>
              <a:rPr lang="it-IT" sz="2400" dirty="0"/>
              <a:t> with </a:t>
            </a:r>
            <a:r>
              <a:rPr lang="it-IT" sz="2400" dirty="0" err="1"/>
              <a:t>respect</a:t>
            </a:r>
            <a:r>
              <a:rPr lang="it-IT" sz="2400" dirty="0"/>
              <a:t> </a:t>
            </a:r>
            <a:r>
              <a:rPr lang="it-IT" sz="2400" dirty="0" err="1"/>
              <a:t>previous</a:t>
            </a:r>
            <a:r>
              <a:rPr lang="it-IT" sz="2400" dirty="0"/>
              <a:t> </a:t>
            </a:r>
            <a:r>
              <a:rPr lang="it-IT" sz="2400" dirty="0" err="1"/>
              <a:t>direct</a:t>
            </a:r>
            <a:r>
              <a:rPr lang="it-IT" sz="2400" dirty="0"/>
              <a:t> </a:t>
            </a:r>
            <a:r>
              <a:rPr lang="it-IT" sz="2400" dirty="0" err="1"/>
              <a:t>measurements</a:t>
            </a:r>
            <a:r>
              <a:rPr lang="it-IT" sz="2400" dirty="0"/>
              <a:t> </a:t>
            </a:r>
            <a:r>
              <a:rPr lang="it-IT" sz="2400" dirty="0" err="1"/>
              <a:t>thanks</a:t>
            </a:r>
            <a:r>
              <a:rPr lang="it-IT" sz="2400" dirty="0"/>
              <a:t> to:</a:t>
            </a:r>
          </a:p>
          <a:p>
            <a:pPr marL="285750" indent="-285750">
              <a:buFont typeface="Arial" charset="0"/>
              <a:buChar char="•"/>
            </a:pPr>
            <a:endParaRPr lang="it-IT" sz="2400" dirty="0"/>
          </a:p>
          <a:p>
            <a:pPr marL="285750" indent="-285750">
              <a:buFont typeface="Arial" charset="0"/>
              <a:buChar char="•"/>
            </a:pPr>
            <a:r>
              <a:rPr lang="it-IT" sz="2400" dirty="0"/>
              <a:t>Underground </a:t>
            </a:r>
            <a:r>
              <a:rPr lang="it-IT" sz="2400" dirty="0" err="1"/>
              <a:t>measurement</a:t>
            </a:r>
            <a:endParaRPr lang="it-IT" sz="2400" dirty="0"/>
          </a:p>
          <a:p>
            <a:pPr marL="285750" indent="-285750">
              <a:buFont typeface="Arial" charset="0"/>
              <a:buChar char="•"/>
            </a:pPr>
            <a:r>
              <a:rPr lang="it-IT" sz="2400" dirty="0" err="1"/>
              <a:t>material</a:t>
            </a:r>
            <a:r>
              <a:rPr lang="it-IT" sz="2400" dirty="0"/>
              <a:t> </a:t>
            </a:r>
            <a:r>
              <a:rPr lang="it-IT" sz="2400" dirty="0" err="1"/>
              <a:t>selection</a:t>
            </a:r>
            <a:r>
              <a:rPr lang="it-IT" sz="2400" dirty="0"/>
              <a:t> (</a:t>
            </a:r>
            <a:r>
              <a:rPr lang="it-IT" sz="2400" dirty="0" err="1"/>
              <a:t>stainless</a:t>
            </a:r>
            <a:r>
              <a:rPr lang="it-IT" sz="2400" dirty="0"/>
              <a:t> </a:t>
            </a:r>
            <a:r>
              <a:rPr lang="it-IT" sz="2400" dirty="0" err="1"/>
              <a:t>steel</a:t>
            </a:r>
            <a:r>
              <a:rPr lang="it-IT" sz="2400" dirty="0"/>
              <a:t> case)</a:t>
            </a:r>
          </a:p>
          <a:p>
            <a:pPr marL="285750" indent="-285750">
              <a:buFont typeface="Arial" charset="0"/>
              <a:buChar char="•"/>
            </a:pPr>
            <a:r>
              <a:rPr lang="it-IT" sz="2400" dirty="0" err="1"/>
              <a:t>Pulse</a:t>
            </a:r>
            <a:r>
              <a:rPr lang="it-IT" sz="2400" dirty="0"/>
              <a:t> Shape </a:t>
            </a:r>
            <a:r>
              <a:rPr lang="it-IT" sz="2400" dirty="0" err="1"/>
              <a:t>Discrimination</a:t>
            </a:r>
            <a:r>
              <a:rPr lang="it-IT" sz="2400" dirty="0"/>
              <a:t>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3F75158-2B45-1B5E-ED7E-66B1E5EE77FF}"/>
              </a:ext>
            </a:extLst>
          </p:cNvPr>
          <p:cNvSpPr txBox="1"/>
          <p:nvPr/>
        </p:nvSpPr>
        <p:spPr>
          <a:xfrm>
            <a:off x="5255196" y="5060452"/>
            <a:ext cx="65854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/>
              <a:t>Targets: </a:t>
            </a:r>
            <a:r>
              <a:rPr lang="it-IT" sz="2400" dirty="0" err="1"/>
              <a:t>Evaporated</a:t>
            </a:r>
            <a:r>
              <a:rPr lang="it-IT" sz="2400" dirty="0"/>
              <a:t> 99% 13C </a:t>
            </a:r>
            <a:r>
              <a:rPr lang="it-IT" sz="2400" dirty="0" err="1"/>
              <a:t>enriched</a:t>
            </a:r>
            <a:r>
              <a:rPr lang="it-IT" sz="2400" dirty="0"/>
              <a:t> </a:t>
            </a:r>
            <a:r>
              <a:rPr lang="it-IT" sz="2400" dirty="0" err="1"/>
              <a:t>powder</a:t>
            </a:r>
            <a:r>
              <a:rPr lang="it-IT" sz="2400" dirty="0"/>
              <a:t> on </a:t>
            </a:r>
            <a:r>
              <a:rPr lang="it-IT" sz="2400" dirty="0" err="1"/>
              <a:t>Ta</a:t>
            </a:r>
            <a:r>
              <a:rPr lang="it-IT" sz="2400" dirty="0"/>
              <a:t> </a:t>
            </a:r>
            <a:r>
              <a:rPr lang="it-IT" sz="2400" dirty="0" err="1"/>
              <a:t>backing</a:t>
            </a:r>
            <a:r>
              <a:rPr lang="it-IT" sz="2400" dirty="0"/>
              <a:t>.</a:t>
            </a:r>
          </a:p>
          <a:p>
            <a:r>
              <a:rPr lang="it-IT" sz="2400" dirty="0"/>
              <a:t>An innovative target monitoring technique </a:t>
            </a:r>
            <a:r>
              <a:rPr lang="it-IT" sz="2400" dirty="0" err="1"/>
              <a:t>used</a:t>
            </a:r>
            <a:r>
              <a:rPr lang="it-IT" sz="2400" dirty="0"/>
              <a:t> to check </a:t>
            </a:r>
            <a:r>
              <a:rPr lang="it-IT" sz="2400" dirty="0" err="1"/>
              <a:t>modification</a:t>
            </a:r>
            <a:r>
              <a:rPr lang="it-IT" sz="2400" dirty="0"/>
              <a:t> under intense alpha </a:t>
            </a:r>
            <a:r>
              <a:rPr lang="it-IT" sz="2400" dirty="0" err="1"/>
              <a:t>beam</a:t>
            </a:r>
            <a:endParaRPr lang="it-IT" sz="2400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831795D-F9A3-0CE4-F29A-1D7CAB7882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2698" y="5188464"/>
            <a:ext cx="2739127" cy="1569660"/>
          </a:xfrm>
          <a:prstGeom prst="rect">
            <a:avLst/>
          </a:prstGeom>
        </p:spPr>
      </p:pic>
      <p:pic>
        <p:nvPicPr>
          <p:cNvPr id="2" name="Picture 5">
            <a:extLst>
              <a:ext uri="{FF2B5EF4-FFF2-40B4-BE49-F238E27FC236}">
                <a16:creationId xmlns:a16="http://schemas.microsoft.com/office/drawing/2014/main" id="{23C8C6FE-C549-6076-D637-6CBE251718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192" y="3182891"/>
            <a:ext cx="3222847" cy="2417135"/>
          </a:xfrm>
          <a:prstGeom prst="rect">
            <a:avLst/>
          </a:prstGeom>
        </p:spPr>
      </p:pic>
      <p:pic>
        <p:nvPicPr>
          <p:cNvPr id="3" name="Picture 2" descr="all-spectra.pdf">
            <a:extLst>
              <a:ext uri="{FF2B5EF4-FFF2-40B4-BE49-F238E27FC236}">
                <a16:creationId xmlns:a16="http://schemas.microsoft.com/office/drawing/2014/main" id="{BD0183C7-E451-C01E-4B7B-E7ED4B8A40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9565" y="208318"/>
            <a:ext cx="2409624" cy="353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401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71A9A77-F4C9-F38B-3780-DE177A5D39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9109"/>
            <a:ext cx="6611104" cy="3416320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0F2DC186-6324-6E42-9015-875B226DEF7F}"/>
              </a:ext>
            </a:extLst>
          </p:cNvPr>
          <p:cNvSpPr txBox="1"/>
          <p:nvPr/>
        </p:nvSpPr>
        <p:spPr>
          <a:xfrm>
            <a:off x="6262608" y="2911100"/>
            <a:ext cx="601385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Data </a:t>
            </a:r>
            <a:r>
              <a:rPr lang="it-IT" sz="2400" dirty="0" err="1"/>
              <a:t>taken</a:t>
            </a:r>
            <a:r>
              <a:rPr lang="it-IT" sz="2400" dirty="0"/>
              <a:t> in 4 </a:t>
            </a:r>
            <a:r>
              <a:rPr lang="it-IT" sz="2400" dirty="0" err="1"/>
              <a:t>campaigns</a:t>
            </a:r>
            <a:r>
              <a:rPr lang="it-IT" sz="2400" dirty="0"/>
              <a:t> of 3 </a:t>
            </a:r>
            <a:r>
              <a:rPr lang="it-IT" sz="2400" dirty="0" err="1"/>
              <a:t>months</a:t>
            </a:r>
            <a:r>
              <a:rPr lang="it-IT" sz="2400" dirty="0"/>
              <a:t> </a:t>
            </a:r>
            <a:r>
              <a:rPr lang="it-IT" sz="2400" dirty="0" err="1"/>
              <a:t>each</a:t>
            </a:r>
            <a:r>
              <a:rPr lang="it-IT" sz="2400" dirty="0"/>
              <a:t> over </a:t>
            </a:r>
            <a:r>
              <a:rPr lang="it-IT" sz="2400" dirty="0" err="1"/>
              <a:t>about</a:t>
            </a:r>
            <a:r>
              <a:rPr lang="it-IT" sz="2400" dirty="0"/>
              <a:t> 2 </a:t>
            </a:r>
            <a:r>
              <a:rPr lang="it-IT" sz="2400" dirty="0" err="1"/>
              <a:t>years</a:t>
            </a:r>
            <a:r>
              <a:rPr lang="it-IT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Statistical </a:t>
            </a:r>
            <a:r>
              <a:rPr lang="it-IT" sz="2400" dirty="0" err="1"/>
              <a:t>uncertainty</a:t>
            </a:r>
            <a:r>
              <a:rPr lang="it-IT" sz="2400" dirty="0"/>
              <a:t> </a:t>
            </a:r>
            <a:r>
              <a:rPr lang="it-IT" sz="2400" dirty="0" err="1"/>
              <a:t>lower</a:t>
            </a:r>
            <a:r>
              <a:rPr lang="it-IT" sz="2400" dirty="0"/>
              <a:t> </a:t>
            </a:r>
            <a:r>
              <a:rPr lang="it-IT" sz="2400" dirty="0" err="1"/>
              <a:t>than</a:t>
            </a:r>
            <a:r>
              <a:rPr lang="it-IT" sz="2400" dirty="0"/>
              <a:t> 10 % for </a:t>
            </a:r>
            <a:r>
              <a:rPr lang="it-IT" sz="2400" dirty="0" err="1"/>
              <a:t>our</a:t>
            </a:r>
            <a:r>
              <a:rPr lang="it-IT" sz="2400" dirty="0"/>
              <a:t> data, overall </a:t>
            </a:r>
            <a:r>
              <a:rPr lang="it-IT" sz="2400" dirty="0" err="1"/>
              <a:t>uncertainty</a:t>
            </a:r>
            <a:r>
              <a:rPr lang="it-IT" sz="2400" dirty="0"/>
              <a:t> </a:t>
            </a:r>
            <a:r>
              <a:rPr lang="it-IT" sz="2400" dirty="0" err="1"/>
              <a:t>lower</a:t>
            </a:r>
            <a:r>
              <a:rPr lang="it-IT" sz="2400" dirty="0"/>
              <a:t> </a:t>
            </a:r>
            <a:r>
              <a:rPr lang="it-IT" sz="2400" dirty="0" err="1"/>
              <a:t>than</a:t>
            </a:r>
            <a:r>
              <a:rPr lang="it-IT" sz="2400" dirty="0"/>
              <a:t> 20%.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err="1"/>
              <a:t>Lowest</a:t>
            </a:r>
            <a:r>
              <a:rPr lang="es-ES" sz="2400" dirty="0"/>
              <a:t> </a:t>
            </a:r>
            <a:r>
              <a:rPr lang="es-ES" sz="2400" dirty="0" err="1"/>
              <a:t>energy</a:t>
            </a:r>
            <a:r>
              <a:rPr lang="es-ES" sz="2400" dirty="0"/>
              <a:t> data </a:t>
            </a:r>
            <a:r>
              <a:rPr lang="es-ES" sz="2400" dirty="0" err="1"/>
              <a:t>ever</a:t>
            </a:r>
            <a:r>
              <a:rPr lang="es-ES" sz="2400" dirty="0"/>
              <a:t> </a:t>
            </a:r>
            <a:r>
              <a:rPr lang="es-ES" sz="2400" dirty="0" err="1"/>
              <a:t>achieved</a:t>
            </a:r>
            <a:r>
              <a:rPr lang="es-ES" sz="2400" dirty="0"/>
              <a:t> and </a:t>
            </a:r>
            <a:r>
              <a:rPr lang="es-ES" sz="2400" dirty="0" err="1"/>
              <a:t>inside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s </a:t>
            </a:r>
            <a:r>
              <a:rPr lang="es-ES" sz="2400" dirty="0" err="1"/>
              <a:t>process</a:t>
            </a:r>
            <a:r>
              <a:rPr lang="es-ES" sz="2400" dirty="0"/>
              <a:t> </a:t>
            </a:r>
            <a:r>
              <a:rPr lang="es-ES" sz="2400" dirty="0" err="1"/>
              <a:t>Gamow</a:t>
            </a:r>
            <a:r>
              <a:rPr lang="es-ES" sz="2400" dirty="0"/>
              <a:t> </a:t>
            </a:r>
            <a:r>
              <a:rPr lang="es-ES" sz="2400" dirty="0" err="1"/>
              <a:t>window</a:t>
            </a:r>
            <a:r>
              <a:rPr lang="es-ES" sz="2400" dirty="0"/>
              <a:t>.</a:t>
            </a:r>
          </a:p>
        </p:txBody>
      </p:sp>
      <p:sp>
        <p:nvSpPr>
          <p:cNvPr id="4" name="Google Shape;369;p19">
            <a:extLst>
              <a:ext uri="{FF2B5EF4-FFF2-40B4-BE49-F238E27FC236}">
                <a16:creationId xmlns:a16="http://schemas.microsoft.com/office/drawing/2014/main" id="{C7ADFBDF-E021-3639-EACE-54415D2683E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291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rgbClr val="CC0000"/>
              </a:buClr>
              <a:buSzPts val="2880"/>
            </a:pPr>
            <a:r>
              <a:rPr lang="it-IT" baseline="30000" dirty="0">
                <a:solidFill>
                  <a:schemeClr val="bg1"/>
                </a:solidFill>
              </a:rPr>
              <a:t>13</a:t>
            </a:r>
            <a:r>
              <a:rPr lang="it-IT" dirty="0">
                <a:solidFill>
                  <a:schemeClr val="bg1"/>
                </a:solidFill>
              </a:rPr>
              <a:t>C(</a:t>
            </a:r>
            <a:r>
              <a:rPr lang="it-IT" dirty="0" err="1">
                <a:solidFill>
                  <a:schemeClr val="bg1"/>
                </a:solidFill>
                <a:latin typeface="Symbol" pitchFamily="2" charset="2"/>
              </a:rPr>
              <a:t>a,</a:t>
            </a:r>
            <a:r>
              <a:rPr lang="it-IT" dirty="0" err="1">
                <a:solidFill>
                  <a:schemeClr val="bg1"/>
                </a:solidFill>
              </a:rPr>
              <a:t>n</a:t>
            </a:r>
            <a:r>
              <a:rPr lang="it-IT" dirty="0">
                <a:solidFill>
                  <a:schemeClr val="bg1"/>
                </a:solidFill>
              </a:rPr>
              <a:t>)</a:t>
            </a:r>
            <a:r>
              <a:rPr lang="it-IT" baseline="30000" dirty="0">
                <a:solidFill>
                  <a:schemeClr val="bg1"/>
                </a:solidFill>
              </a:rPr>
              <a:t>16</a:t>
            </a:r>
            <a:r>
              <a:rPr lang="it-IT" dirty="0">
                <a:solidFill>
                  <a:schemeClr val="bg1"/>
                </a:solidFill>
              </a:rPr>
              <a:t>O: LUNA </a:t>
            </a:r>
            <a:r>
              <a:rPr lang="it-IT" dirty="0" err="1">
                <a:solidFill>
                  <a:schemeClr val="bg1"/>
                </a:solidFill>
              </a:rPr>
              <a:t>results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DE74E45-FD73-E985-A916-C6B8254B92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0199" y="1066800"/>
            <a:ext cx="5289955" cy="1952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566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2">
            <a:extLst>
              <a:ext uri="{FF2B5EF4-FFF2-40B4-BE49-F238E27FC236}">
                <a16:creationId xmlns:a16="http://schemas.microsoft.com/office/drawing/2014/main" id="{0F2DC186-6324-6E42-9015-875B226DEF7F}"/>
              </a:ext>
            </a:extLst>
          </p:cNvPr>
          <p:cNvSpPr txBox="1"/>
          <p:nvPr/>
        </p:nvSpPr>
        <p:spPr>
          <a:xfrm>
            <a:off x="5866263" y="3891481"/>
            <a:ext cx="61804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Main neutron sources during AGB phase</a:t>
            </a: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Data </a:t>
            </a:r>
            <a:r>
              <a:rPr lang="it-IT" sz="2400" dirty="0" err="1"/>
              <a:t>taken</a:t>
            </a:r>
            <a:r>
              <a:rPr lang="it-IT" sz="2400" dirty="0"/>
              <a:t> in 4 </a:t>
            </a:r>
            <a:r>
              <a:rPr lang="it-IT" sz="2400" dirty="0" err="1"/>
              <a:t>campaigns</a:t>
            </a:r>
            <a:r>
              <a:rPr lang="it-IT" sz="2400" dirty="0"/>
              <a:t> of 3 </a:t>
            </a:r>
            <a:r>
              <a:rPr lang="it-IT" sz="2400" dirty="0" err="1"/>
              <a:t>months</a:t>
            </a:r>
            <a:r>
              <a:rPr lang="it-IT" sz="2400" dirty="0"/>
              <a:t> </a:t>
            </a:r>
            <a:r>
              <a:rPr lang="it-IT" sz="2400" dirty="0" err="1"/>
              <a:t>each</a:t>
            </a:r>
            <a:r>
              <a:rPr lang="it-IT" sz="2400" dirty="0"/>
              <a:t> over </a:t>
            </a:r>
            <a:r>
              <a:rPr lang="it-IT" sz="2400" dirty="0" err="1"/>
              <a:t>about</a:t>
            </a:r>
            <a:r>
              <a:rPr lang="it-IT" sz="2400" dirty="0"/>
              <a:t> 2 </a:t>
            </a:r>
            <a:r>
              <a:rPr lang="it-IT" sz="2400" dirty="0" err="1"/>
              <a:t>years</a:t>
            </a: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Statistical </a:t>
            </a:r>
            <a:r>
              <a:rPr lang="it-IT" sz="2400" dirty="0" err="1"/>
              <a:t>uncertainty</a:t>
            </a:r>
            <a:r>
              <a:rPr lang="it-IT" sz="2400" dirty="0"/>
              <a:t> </a:t>
            </a:r>
            <a:r>
              <a:rPr lang="it-IT" sz="2400" dirty="0" err="1"/>
              <a:t>lower</a:t>
            </a:r>
            <a:r>
              <a:rPr lang="it-IT" sz="2400" dirty="0"/>
              <a:t> </a:t>
            </a:r>
            <a:r>
              <a:rPr lang="it-IT" sz="2400" dirty="0" err="1"/>
              <a:t>than</a:t>
            </a:r>
            <a:r>
              <a:rPr lang="it-IT" sz="2400" dirty="0"/>
              <a:t> 10 % for </a:t>
            </a:r>
            <a:r>
              <a:rPr lang="it-IT" sz="2400" dirty="0" err="1"/>
              <a:t>our</a:t>
            </a:r>
            <a:r>
              <a:rPr lang="it-IT" sz="2400" dirty="0"/>
              <a:t> data, overall </a:t>
            </a:r>
            <a:r>
              <a:rPr lang="it-IT" sz="2400" dirty="0" err="1"/>
              <a:t>uncertainty</a:t>
            </a:r>
            <a:r>
              <a:rPr lang="it-IT" sz="2400" dirty="0"/>
              <a:t> </a:t>
            </a:r>
            <a:r>
              <a:rPr lang="it-IT" sz="2400" dirty="0" err="1"/>
              <a:t>lower</a:t>
            </a:r>
            <a:r>
              <a:rPr lang="it-IT" sz="2400" dirty="0"/>
              <a:t> </a:t>
            </a:r>
            <a:r>
              <a:rPr lang="it-IT" sz="2400" dirty="0" err="1"/>
              <a:t>than</a:t>
            </a:r>
            <a:r>
              <a:rPr lang="it-IT" sz="2400" dirty="0"/>
              <a:t> 20 %.</a:t>
            </a:r>
            <a:endParaRPr lang="es-E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err="1"/>
              <a:t>Lowest</a:t>
            </a:r>
            <a:r>
              <a:rPr lang="es-ES" sz="2400" dirty="0"/>
              <a:t> </a:t>
            </a:r>
            <a:r>
              <a:rPr lang="es-ES" sz="2400" dirty="0" err="1"/>
              <a:t>energy</a:t>
            </a:r>
            <a:r>
              <a:rPr lang="es-ES" sz="2400" dirty="0"/>
              <a:t> data </a:t>
            </a:r>
            <a:r>
              <a:rPr lang="es-ES" sz="2400" dirty="0" err="1"/>
              <a:t>ever</a:t>
            </a:r>
            <a:r>
              <a:rPr lang="es-ES" sz="2400" dirty="0"/>
              <a:t> </a:t>
            </a:r>
            <a:r>
              <a:rPr lang="es-ES" sz="2400" dirty="0" err="1"/>
              <a:t>achieved</a:t>
            </a:r>
            <a:r>
              <a:rPr lang="es-ES" sz="2400" dirty="0"/>
              <a:t> and </a:t>
            </a:r>
            <a:r>
              <a:rPr lang="es-ES" sz="2400" dirty="0" err="1"/>
              <a:t>inside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s </a:t>
            </a:r>
            <a:r>
              <a:rPr lang="es-ES" sz="2400" dirty="0" err="1"/>
              <a:t>process</a:t>
            </a:r>
            <a:r>
              <a:rPr lang="es-ES" sz="2400" dirty="0"/>
              <a:t> </a:t>
            </a:r>
            <a:r>
              <a:rPr lang="es-ES" sz="2400" dirty="0" err="1"/>
              <a:t>Gamow</a:t>
            </a:r>
            <a:r>
              <a:rPr lang="es-ES" sz="2400" dirty="0"/>
              <a:t> </a:t>
            </a:r>
            <a:r>
              <a:rPr lang="es-ES" sz="2400" dirty="0" err="1"/>
              <a:t>window</a:t>
            </a:r>
            <a:r>
              <a:rPr lang="es-ES" sz="2400" dirty="0"/>
              <a:t>.</a:t>
            </a:r>
          </a:p>
        </p:txBody>
      </p:sp>
      <p:sp>
        <p:nvSpPr>
          <p:cNvPr id="4" name="Google Shape;369;p19">
            <a:extLst>
              <a:ext uri="{FF2B5EF4-FFF2-40B4-BE49-F238E27FC236}">
                <a16:creationId xmlns:a16="http://schemas.microsoft.com/office/drawing/2014/main" id="{C7ADFBDF-E021-3639-EACE-54415D2683E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291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rgbClr val="CC0000"/>
              </a:buClr>
              <a:buSzPts val="2880"/>
            </a:pPr>
            <a:r>
              <a:rPr lang="it-IT" baseline="30000" dirty="0">
                <a:solidFill>
                  <a:schemeClr val="bg1"/>
                </a:solidFill>
              </a:rPr>
              <a:t>13</a:t>
            </a:r>
            <a:r>
              <a:rPr lang="it-IT" dirty="0">
                <a:solidFill>
                  <a:schemeClr val="bg1"/>
                </a:solidFill>
              </a:rPr>
              <a:t>C(</a:t>
            </a:r>
            <a:r>
              <a:rPr lang="it-IT" dirty="0" err="1">
                <a:solidFill>
                  <a:schemeClr val="bg1"/>
                </a:solidFill>
                <a:latin typeface="Symbol" pitchFamily="2" charset="2"/>
              </a:rPr>
              <a:t>a,</a:t>
            </a:r>
            <a:r>
              <a:rPr lang="it-IT" dirty="0" err="1">
                <a:solidFill>
                  <a:schemeClr val="bg1"/>
                </a:solidFill>
              </a:rPr>
              <a:t>n</a:t>
            </a:r>
            <a:r>
              <a:rPr lang="it-IT" dirty="0">
                <a:solidFill>
                  <a:schemeClr val="bg1"/>
                </a:solidFill>
              </a:rPr>
              <a:t>)</a:t>
            </a:r>
            <a:r>
              <a:rPr lang="it-IT" baseline="30000" dirty="0">
                <a:solidFill>
                  <a:schemeClr val="bg1"/>
                </a:solidFill>
              </a:rPr>
              <a:t>16</a:t>
            </a:r>
            <a:r>
              <a:rPr lang="it-IT" dirty="0">
                <a:solidFill>
                  <a:schemeClr val="bg1"/>
                </a:solidFill>
              </a:rPr>
              <a:t>O: LUNA </a:t>
            </a:r>
            <a:r>
              <a:rPr lang="it-IT" dirty="0" err="1">
                <a:solidFill>
                  <a:schemeClr val="bg1"/>
                </a:solidFill>
              </a:rPr>
              <a:t>results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DE74E45-FD73-E985-A916-C6B8254B9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9355" y="1066800"/>
            <a:ext cx="6400800" cy="236220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671A9A77-F4C9-F38B-3780-DE177A5D39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5" y="929011"/>
            <a:ext cx="5487209" cy="283554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80D4A55-929F-4527-B7E6-2306DCDF3A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95" y="3864455"/>
            <a:ext cx="4741236" cy="263402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3AD6B91A-B59A-39E4-A093-E6E6542436A9}"/>
              </a:ext>
            </a:extLst>
          </p:cNvPr>
          <p:cNvSpPr txBox="1"/>
          <p:nvPr/>
        </p:nvSpPr>
        <p:spPr>
          <a:xfrm>
            <a:off x="830471" y="6431970"/>
            <a:ext cx="3693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/>
              <a:t>PHYSICAL REVIEW LETTERS 129, 132701 (2022) </a:t>
            </a:r>
          </a:p>
          <a:p>
            <a:endParaRPr lang="it-IT" sz="1400" b="1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F9CB7F0-D64E-F14D-EAC6-976B259F815A}"/>
              </a:ext>
            </a:extLst>
          </p:cNvPr>
          <p:cNvSpPr txBox="1"/>
          <p:nvPr/>
        </p:nvSpPr>
        <p:spPr>
          <a:xfrm rot="19904940">
            <a:off x="2750113" y="5290633"/>
            <a:ext cx="15875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/>
              <a:t>JUNA</a:t>
            </a:r>
            <a:endParaRPr lang="it-IT" sz="4000" dirty="0"/>
          </a:p>
        </p:txBody>
      </p:sp>
    </p:spTree>
    <p:extLst>
      <p:ext uri="{BB962C8B-B14F-4D97-AF65-F5344CB8AC3E}">
        <p14:creationId xmlns:p14="http://schemas.microsoft.com/office/powerpoint/2010/main" val="4102978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12" y="769282"/>
            <a:ext cx="5584674" cy="2899601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7108674" y="838289"/>
            <a:ext cx="3328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Three </a:t>
            </a:r>
            <a:r>
              <a:rPr lang="it-IT" dirty="0" err="1"/>
              <a:t>reaction</a:t>
            </a:r>
            <a:r>
              <a:rPr lang="it-IT" dirty="0"/>
              <a:t> </a:t>
            </a:r>
            <a:r>
              <a:rPr lang="it-IT" dirty="0" err="1"/>
              <a:t>rates</a:t>
            </a:r>
            <a:r>
              <a:rPr lang="it-IT" dirty="0"/>
              <a:t> </a:t>
            </a:r>
            <a:r>
              <a:rPr lang="it-IT" dirty="0" err="1"/>
              <a:t>evaluated</a:t>
            </a:r>
            <a:r>
              <a:rPr lang="it-IT" dirty="0"/>
              <a:t> </a:t>
            </a:r>
            <a:br>
              <a:rPr lang="it-IT" dirty="0"/>
            </a:br>
            <a:endParaRPr lang="it-IT" dirty="0"/>
          </a:p>
          <a:p>
            <a:pPr marL="285750" indent="-285750">
              <a:buFont typeface="Arial" charset="0"/>
              <a:buChar char="•"/>
            </a:pPr>
            <a:r>
              <a:rPr lang="it-IT" dirty="0"/>
              <a:t>NO LUNA (</a:t>
            </a:r>
            <a:r>
              <a:rPr lang="it-IT" dirty="0" err="1"/>
              <a:t>about</a:t>
            </a:r>
            <a:r>
              <a:rPr lang="it-IT" dirty="0"/>
              <a:t> +2</a:t>
            </a:r>
            <a:r>
              <a:rPr lang="it-IT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it-IT" dirty="0"/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it-IT" dirty="0"/>
              <a:t>LUNA*</a:t>
            </a:r>
          </a:p>
          <a:p>
            <a:pPr marL="285750" indent="-285750">
              <a:buFont typeface="Arial" charset="0"/>
              <a:buChar char="•"/>
            </a:pPr>
            <a:r>
              <a:rPr lang="it-IT" dirty="0"/>
              <a:t>LOW LUNA (</a:t>
            </a:r>
            <a:r>
              <a:rPr lang="it-IT" dirty="0" err="1"/>
              <a:t>about</a:t>
            </a:r>
            <a:r>
              <a:rPr lang="it-IT" dirty="0"/>
              <a:t> -2</a:t>
            </a:r>
            <a:r>
              <a:rPr lang="it-IT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it-IT" dirty="0"/>
              <a:t>)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5432" y="2987174"/>
            <a:ext cx="5577269" cy="33844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asellaDiTesto 10"/>
              <p:cNvSpPr txBox="1"/>
              <p:nvPr/>
            </p:nvSpPr>
            <p:spPr>
              <a:xfrm>
                <a:off x="528205" y="3668883"/>
                <a:ext cx="5577268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dirty="0"/>
                  <a:t>Stellar </a:t>
                </a:r>
                <a:r>
                  <a:rPr lang="it-IT" dirty="0" err="1"/>
                  <a:t>conditions</a:t>
                </a:r>
                <a:r>
                  <a:rPr lang="it-IT" dirty="0"/>
                  <a:t> in the FRUITY code:</a:t>
                </a:r>
                <a:br>
                  <a:rPr lang="it-IT" dirty="0"/>
                </a:br>
                <a:r>
                  <a:rPr lang="it-IT" dirty="0"/>
                  <a:t>M=2M</a:t>
                </a:r>
                <a14:m>
                  <m:oMath xmlns:m="http://schemas.openxmlformats.org/officeDocument/2006/math">
                    <m:r>
                      <a:rPr lang="it-IT" i="1" baseline="-25000">
                        <a:latin typeface="Cambria Math" charset="0"/>
                        <a:ea typeface="Cambria Math" charset="0"/>
                        <a:cs typeface="Cambria Math" charset="0"/>
                      </a:rPr>
                      <m:t>⨀</m:t>
                    </m:r>
                  </m:oMath>
                </a14:m>
                <a:endParaRPr lang="it-IT" baseline="-25000" dirty="0"/>
              </a:p>
              <a:p>
                <a:pPr algn="ctr"/>
                <a:r>
                  <a:rPr lang="it-IT" dirty="0"/>
                  <a:t> </a:t>
                </a:r>
                <a:r>
                  <a:rPr lang="it-IT" dirty="0" err="1"/>
                  <a:t>metallicity</a:t>
                </a:r>
                <a:r>
                  <a:rPr lang="it-IT" dirty="0"/>
                  <a:t> </a:t>
                </a:r>
                <a:r>
                  <a:rPr lang="it-IT" dirty="0" err="1"/>
                  <a:t>Z</a:t>
                </a:r>
                <a:r>
                  <a:rPr lang="it-IT" dirty="0"/>
                  <a:t>= 0.02 and </a:t>
                </a:r>
                <a:r>
                  <a:rPr lang="mr-IN" dirty="0" err="1"/>
                  <a:t>Y</a:t>
                </a:r>
                <a:r>
                  <a:rPr lang="mr-IN" dirty="0"/>
                  <a:t>=</a:t>
                </a:r>
                <a:r>
                  <a:rPr lang="it-IT" dirty="0"/>
                  <a:t> 0.27</a:t>
                </a:r>
              </a:p>
              <a:p>
                <a:pPr algn="ctr"/>
                <a:endParaRPr lang="it-IT" dirty="0"/>
              </a:p>
              <a:p>
                <a:pPr algn="ctr"/>
                <a:r>
                  <a:rPr lang="it-IT" dirty="0" err="1"/>
                  <a:t>Calculated</a:t>
                </a:r>
                <a:r>
                  <a:rPr lang="it-IT" dirty="0"/>
                  <a:t> </a:t>
                </a:r>
                <a:r>
                  <a:rPr lang="it-IT" dirty="0" err="1"/>
                  <a:t>percentage</a:t>
                </a:r>
                <a:r>
                  <a:rPr lang="it-IT" dirty="0"/>
                  <a:t> </a:t>
                </a:r>
                <a:r>
                  <a:rPr lang="it-IT" dirty="0" err="1"/>
                  <a:t>variation</a:t>
                </a:r>
                <a:r>
                  <a:rPr lang="it-IT" dirty="0"/>
                  <a:t> </a:t>
                </a:r>
                <a:r>
                  <a:rPr lang="it-IT" dirty="0" err="1"/>
                  <a:t>between</a:t>
                </a:r>
                <a:r>
                  <a:rPr lang="it-IT" dirty="0"/>
                  <a:t> scenario of LOW LUNA and NO LUNA </a:t>
                </a:r>
                <a:r>
                  <a:rPr lang="it-IT" dirty="0" err="1"/>
                  <a:t>rates</a:t>
                </a:r>
                <a:endParaRPr lang="it-IT" dirty="0"/>
              </a:p>
              <a:p>
                <a:pPr algn="ctr"/>
                <a:endParaRPr lang="it-IT" dirty="0"/>
              </a:p>
              <a:p>
                <a:pPr algn="ctr"/>
                <a:r>
                  <a:rPr lang="it-IT" dirty="0" err="1"/>
                  <a:t>Stronger</a:t>
                </a:r>
                <a:r>
                  <a:rPr lang="it-IT" dirty="0"/>
                  <a:t> </a:t>
                </a:r>
                <a:r>
                  <a:rPr lang="it-IT" dirty="0" err="1"/>
                  <a:t>changed</a:t>
                </a:r>
                <a:r>
                  <a:rPr lang="it-IT" dirty="0"/>
                  <a:t> in </a:t>
                </a:r>
                <a:r>
                  <a:rPr lang="it-IT" dirty="0" err="1"/>
                  <a:t>nucleosyntesis</a:t>
                </a:r>
                <a:r>
                  <a:rPr lang="it-IT" dirty="0"/>
                  <a:t> for A&gt;130 </a:t>
                </a:r>
              </a:p>
              <a:p>
                <a:pPr algn="ctr"/>
                <a:r>
                  <a:rPr lang="it-IT" dirty="0"/>
                  <a:t>with </a:t>
                </a:r>
                <a:r>
                  <a:rPr lang="it-IT" dirty="0" err="1"/>
                  <a:t>respect</a:t>
                </a:r>
                <a:r>
                  <a:rPr lang="it-IT" dirty="0"/>
                  <a:t> to </a:t>
                </a:r>
                <a:r>
                  <a:rPr lang="it-IT" dirty="0" err="1"/>
                  <a:t>previous</a:t>
                </a:r>
                <a:r>
                  <a:rPr lang="it-IT" dirty="0"/>
                  <a:t> scenario.</a:t>
                </a:r>
                <a:br>
                  <a:rPr lang="it-IT" dirty="0"/>
                </a:br>
                <a:r>
                  <a:rPr lang="it-IT" dirty="0"/>
                  <a:t>In general </a:t>
                </a:r>
                <a:r>
                  <a:rPr lang="it-IT" dirty="0" err="1"/>
                  <a:t>variation</a:t>
                </a:r>
                <a:r>
                  <a:rPr lang="it-IT" dirty="0"/>
                  <a:t> </a:t>
                </a:r>
                <a:r>
                  <a:rPr lang="it-IT" dirty="0" err="1"/>
                  <a:t>smaller</a:t>
                </a:r>
                <a:r>
                  <a:rPr lang="it-IT" dirty="0"/>
                  <a:t> </a:t>
                </a:r>
                <a:r>
                  <a:rPr lang="it-IT" dirty="0" err="1"/>
                  <a:t>than</a:t>
                </a:r>
                <a:r>
                  <a:rPr lang="it-IT" dirty="0"/>
                  <a:t> 10% with </a:t>
                </a:r>
                <a:r>
                  <a:rPr lang="it-IT" dirty="0" err="1"/>
                  <a:t>few</a:t>
                </a:r>
                <a:r>
                  <a:rPr lang="it-IT" dirty="0"/>
                  <a:t> </a:t>
                </a:r>
                <a:r>
                  <a:rPr lang="it-IT" dirty="0" err="1"/>
                  <a:t>exceptions</a:t>
                </a:r>
                <a:endParaRPr lang="it-IT" dirty="0"/>
              </a:p>
            </p:txBody>
          </p:sp>
        </mc:Choice>
        <mc:Fallback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205" y="3668883"/>
                <a:ext cx="5577268" cy="2862322"/>
              </a:xfrm>
              <a:prstGeom prst="rect">
                <a:avLst/>
              </a:prstGeom>
              <a:blipFill>
                <a:blip r:embed="rId5"/>
                <a:stretch>
                  <a:fillRect l="-909" t="-881" r="-1818" b="-22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/>
          <p:cNvSpPr txBox="1"/>
          <p:nvPr/>
        </p:nvSpPr>
        <p:spPr>
          <a:xfrm>
            <a:off x="7343041" y="2609172"/>
            <a:ext cx="4436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Ciani et al, PRL,</a:t>
            </a:r>
            <a:r>
              <a:rPr lang="is-IS" b="1" dirty="0"/>
              <a:t> 127, 152701 </a:t>
            </a:r>
            <a:r>
              <a:rPr lang="it-IT" b="1" dirty="0"/>
              <a:t>(2021)</a:t>
            </a:r>
          </a:p>
        </p:txBody>
      </p:sp>
      <p:sp>
        <p:nvSpPr>
          <p:cNvPr id="2" name="CasellaDiTesto 1">
            <a:hlinkClick r:id="rId6" tooltip="http://141.2.212.122/chanureps/?p=195 "/>
          </p:cNvPr>
          <p:cNvSpPr txBox="1"/>
          <p:nvPr/>
        </p:nvSpPr>
        <p:spPr>
          <a:xfrm>
            <a:off x="6565432" y="6380289"/>
            <a:ext cx="3391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u="sng" dirty="0" err="1">
                <a:solidFill>
                  <a:schemeClr val="accent1"/>
                </a:solidFill>
              </a:rPr>
              <a:t>http</a:t>
            </a:r>
            <a:r>
              <a:rPr lang="mr-IN" sz="1400" b="1" u="sng" dirty="0">
                <a:solidFill>
                  <a:schemeClr val="accent1"/>
                </a:solidFill>
              </a:rPr>
              <a:t>://141.2.212.122/</a:t>
            </a:r>
            <a:r>
              <a:rPr lang="mr-IN" sz="1400" b="1" u="sng" dirty="0" err="1">
                <a:solidFill>
                  <a:schemeClr val="accent1"/>
                </a:solidFill>
              </a:rPr>
              <a:t>chanureps</a:t>
            </a:r>
            <a:r>
              <a:rPr lang="mr-IN" sz="1400" b="1" u="sng" dirty="0">
                <a:solidFill>
                  <a:schemeClr val="accent1"/>
                </a:solidFill>
              </a:rPr>
              <a:t>/?</a:t>
            </a:r>
            <a:r>
              <a:rPr lang="mr-IN" sz="1400" b="1" u="sng" dirty="0" err="1">
                <a:solidFill>
                  <a:schemeClr val="accent1"/>
                </a:solidFill>
              </a:rPr>
              <a:t>p</a:t>
            </a:r>
            <a:r>
              <a:rPr lang="mr-IN" sz="1400" b="1" u="sng" dirty="0">
                <a:solidFill>
                  <a:schemeClr val="accent1"/>
                </a:solidFill>
              </a:rPr>
              <a:t>=195</a:t>
            </a:r>
            <a:endParaRPr lang="it-IT" sz="1400" b="1" u="sng" dirty="0">
              <a:solidFill>
                <a:schemeClr val="accent1"/>
              </a:solidFill>
            </a:endParaRPr>
          </a:p>
        </p:txBody>
      </p:sp>
      <p:sp>
        <p:nvSpPr>
          <p:cNvPr id="3" name="Google Shape;369;p19">
            <a:extLst>
              <a:ext uri="{FF2B5EF4-FFF2-40B4-BE49-F238E27FC236}">
                <a16:creationId xmlns:a16="http://schemas.microsoft.com/office/drawing/2014/main" id="{E6DCBAA2-8D01-02FC-1719-B22E86C7C6A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2910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rgbClr val="CC0000"/>
              </a:buClr>
              <a:buSzPts val="2880"/>
            </a:pPr>
            <a:r>
              <a:rPr lang="it-IT" baseline="30000" dirty="0">
                <a:solidFill>
                  <a:schemeClr val="bg1"/>
                </a:solidFill>
              </a:rPr>
              <a:t>13</a:t>
            </a:r>
            <a:r>
              <a:rPr lang="it-IT" dirty="0">
                <a:solidFill>
                  <a:schemeClr val="bg1"/>
                </a:solidFill>
              </a:rPr>
              <a:t>C(</a:t>
            </a:r>
            <a:r>
              <a:rPr lang="it-IT" dirty="0" err="1">
                <a:solidFill>
                  <a:schemeClr val="bg1"/>
                </a:solidFill>
                <a:latin typeface="Symbol" pitchFamily="2" charset="2"/>
              </a:rPr>
              <a:t>a,</a:t>
            </a:r>
            <a:r>
              <a:rPr lang="it-IT" dirty="0" err="1">
                <a:solidFill>
                  <a:schemeClr val="bg1"/>
                </a:solidFill>
              </a:rPr>
              <a:t>n</a:t>
            </a:r>
            <a:r>
              <a:rPr lang="it-IT" dirty="0">
                <a:solidFill>
                  <a:schemeClr val="bg1"/>
                </a:solidFill>
              </a:rPr>
              <a:t>)</a:t>
            </a:r>
            <a:r>
              <a:rPr lang="it-IT" baseline="30000" dirty="0">
                <a:solidFill>
                  <a:schemeClr val="bg1"/>
                </a:solidFill>
              </a:rPr>
              <a:t>16</a:t>
            </a:r>
            <a:r>
              <a:rPr lang="it-IT" dirty="0">
                <a:solidFill>
                  <a:schemeClr val="bg1"/>
                </a:solidFill>
              </a:rPr>
              <a:t>O: </a:t>
            </a:r>
            <a:r>
              <a:rPr lang="it-IT" dirty="0" err="1">
                <a:solidFill>
                  <a:schemeClr val="bg1"/>
                </a:solidFill>
              </a:rPr>
              <a:t>main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neutron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souces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during</a:t>
            </a:r>
            <a:r>
              <a:rPr lang="it-IT" dirty="0">
                <a:solidFill>
                  <a:schemeClr val="bg1"/>
                </a:solidFill>
              </a:rPr>
              <a:t> AGB</a:t>
            </a:r>
          </a:p>
        </p:txBody>
      </p:sp>
    </p:spTree>
    <p:extLst>
      <p:ext uri="{BB962C8B-B14F-4D97-AF65-F5344CB8AC3E}">
        <p14:creationId xmlns:p14="http://schemas.microsoft.com/office/powerpoint/2010/main" val="2443098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69;p19">
            <a:extLst>
              <a:ext uri="{FF2B5EF4-FFF2-40B4-BE49-F238E27FC236}">
                <a16:creationId xmlns:a16="http://schemas.microsoft.com/office/drawing/2014/main" id="{C7ADFBDF-E021-3639-EACE-54415D2683E3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589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17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O(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p,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2" charset="2"/>
              </a:rPr>
              <a:t>g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F: CNO H-burning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highlight>
                <a:srgbClr val="FF0000"/>
              </a:highlight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38A60AFD-4F98-1D0A-267D-6D93A52917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97135" y="1514730"/>
            <a:ext cx="4830465" cy="4335617"/>
            <a:chOff x="5003939" y="829109"/>
            <a:chExt cx="2875983" cy="2581359"/>
          </a:xfrm>
        </p:grpSpPr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7804048E-BE70-EEE6-C02D-C353733275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3939" y="829109"/>
              <a:ext cx="2875983" cy="2581359"/>
            </a:xfrm>
            <a:prstGeom prst="rect">
              <a:avLst/>
            </a:prstGeom>
          </p:spPr>
        </p:pic>
        <p:sp>
          <p:nvSpPr>
            <p:cNvPr id="3" name="Rectangle 226">
              <a:extLst>
                <a:ext uri="{FF2B5EF4-FFF2-40B4-BE49-F238E27FC236}">
                  <a16:creationId xmlns:a16="http://schemas.microsoft.com/office/drawing/2014/main" id="{5B66D8AA-F0E3-02AA-62D2-E6CD20484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1930" y="1107845"/>
              <a:ext cx="927444" cy="364068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>
                <a:latin typeface="Calibri" pitchFamily="34" charset="0"/>
              </a:endParaRPr>
            </a:p>
          </p:txBody>
        </p:sp>
      </p:grpSp>
      <p:sp>
        <p:nvSpPr>
          <p:cNvPr id="5" name="1. HPGe Campaign (2019)">
            <a:extLst>
              <a:ext uri="{FF2B5EF4-FFF2-40B4-BE49-F238E27FC236}">
                <a16:creationId xmlns:a16="http://schemas.microsoft.com/office/drawing/2014/main" id="{7D95A673-7989-E619-EBB7-CF6EE61B0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5016500" y="1576356"/>
            <a:ext cx="7231484" cy="4089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ma14="http://schemas.microsoft.com/office/mac/drawingml/2011/main" xmlns:a14="http://schemas.microsoft.com/office/drawing/2010/main" xmlns:mc="http://schemas.openxmlformats.org/markup-compatibility/2006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215900" indent="-215900">
              <a:lnSpc>
                <a:spcPct val="120000"/>
              </a:lnSpc>
              <a:buSzPct val="123000"/>
              <a:buFontTx/>
              <a:buChar char="•"/>
              <a:defRPr sz="3400">
                <a:solidFill>
                  <a:srgbClr val="000000"/>
                </a:solidFill>
              </a:defRPr>
            </a:pPr>
            <a:r>
              <a:rPr lang="en-US" sz="2000" dirty="0"/>
              <a:t>Footprint of AGB nucleosynthesis and link to other cycles;</a:t>
            </a:r>
          </a:p>
          <a:p>
            <a:pPr marL="215900" indent="-215900">
              <a:lnSpc>
                <a:spcPct val="120000"/>
              </a:lnSpc>
              <a:buSzPct val="123000"/>
              <a:buFontTx/>
              <a:buChar char="•"/>
              <a:defRPr sz="3400">
                <a:solidFill>
                  <a:srgbClr val="000000"/>
                </a:solidFill>
              </a:defRPr>
            </a:pPr>
            <a:r>
              <a:rPr lang="en-US" sz="2000" dirty="0"/>
              <a:t>65 keV resonance direct measurement;</a:t>
            </a:r>
          </a:p>
          <a:p>
            <a:pPr marL="215900" indent="-215900">
              <a:lnSpc>
                <a:spcPct val="120000"/>
              </a:lnSpc>
              <a:buSzPct val="123000"/>
              <a:buChar char="•"/>
              <a:defRPr sz="3400">
                <a:solidFill>
                  <a:srgbClr val="000000"/>
                </a:solidFill>
              </a:defRPr>
            </a:pPr>
            <a:r>
              <a:rPr lang="en-US" sz="2000" dirty="0"/>
              <a:t>Expected counting: 0.1 Counts/hour;</a:t>
            </a:r>
          </a:p>
          <a:p>
            <a:pPr marL="215900" indent="-215900">
              <a:lnSpc>
                <a:spcPct val="120000"/>
              </a:lnSpc>
              <a:buSzPct val="123000"/>
              <a:buChar char="•"/>
              <a:defRPr sz="3400">
                <a:solidFill>
                  <a:srgbClr val="000000"/>
                </a:solidFill>
              </a:defRPr>
            </a:pPr>
            <a:r>
              <a:rPr lang="en-US" sz="2000" dirty="0"/>
              <a:t>Improved passive and active shielding to reduce background at about 5.6 MeV (10 cm of lead + 4 cm of B.P.) and coincidence technique;</a:t>
            </a:r>
          </a:p>
          <a:p>
            <a:pPr marL="215900" indent="-215900">
              <a:lnSpc>
                <a:spcPct val="120000"/>
              </a:lnSpc>
              <a:buSzPct val="123000"/>
              <a:buChar char="•"/>
              <a:defRPr sz="3400">
                <a:solidFill>
                  <a:srgbClr val="000000"/>
                </a:solidFill>
              </a:defRPr>
            </a:pPr>
            <a:r>
              <a:rPr lang="en-US" sz="2000" dirty="0"/>
              <a:t>BGO detector;</a:t>
            </a:r>
          </a:p>
          <a:p>
            <a:pPr marL="215900" indent="-215900">
              <a:lnSpc>
                <a:spcPct val="120000"/>
              </a:lnSpc>
              <a:buSzPct val="123000"/>
              <a:buChar char="•"/>
              <a:defRPr sz="3400">
                <a:solidFill>
                  <a:srgbClr val="000000"/>
                </a:solidFill>
              </a:defRPr>
            </a:pPr>
            <a:r>
              <a:rPr lang="en-US" sz="2000" dirty="0"/>
              <a:t> 400 C ( equivalent to 2 months of continuous beam operation) and about 100 counts. </a:t>
            </a:r>
          </a:p>
          <a:p>
            <a:pPr algn="ctr">
              <a:lnSpc>
                <a:spcPct val="120000"/>
              </a:lnSpc>
              <a:buSzPct val="123000"/>
              <a:defRPr sz="3400">
                <a:solidFill>
                  <a:srgbClr val="000000"/>
                </a:solidFill>
              </a:defRPr>
            </a:pPr>
            <a:r>
              <a:rPr lang="en-US" sz="2000" u="sng" dirty="0">
                <a:solidFill>
                  <a:srgbClr val="FF0000"/>
                </a:solidFill>
              </a:rPr>
              <a:t>Weakest resonance ever directly measured </a:t>
            </a:r>
            <a:endParaRPr lang="en-US" sz="2000" b="0" i="1" u="sng" dirty="0">
              <a:solidFill>
                <a:srgbClr val="FF000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>
              <a:lnSpc>
                <a:spcPct val="120000"/>
              </a:lnSpc>
              <a:buSzPct val="123000"/>
              <a:defRPr sz="3400">
                <a:solidFill>
                  <a:srgbClr val="000000"/>
                </a:solidFill>
              </a:defRPr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463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>
            <a:extLst>
              <a:ext uri="{FF2B5EF4-FFF2-40B4-BE49-F238E27FC236}">
                <a16:creationId xmlns:a16="http://schemas.microsoft.com/office/drawing/2014/main" id="{A291A527-D91C-88E1-3561-D6B1CCEEB4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3487"/>
            <a:ext cx="7431706" cy="5117917"/>
          </a:xfrm>
          <a:prstGeom prst="rect">
            <a:avLst/>
          </a:prstGeom>
        </p:spPr>
      </p:pic>
      <p:sp>
        <p:nvSpPr>
          <p:cNvPr id="22" name="Rectangle 3">
            <a:extLst>
              <a:ext uri="{FF2B5EF4-FFF2-40B4-BE49-F238E27FC236}">
                <a16:creationId xmlns:a16="http://schemas.microsoft.com/office/drawing/2014/main" id="{248713EB-372B-0B79-8EB6-1C5831149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17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O(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p,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2" charset="2"/>
              </a:rPr>
              <a:t>g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 </a:t>
            </a:r>
            <a:r>
              <a:rPr lang="it-IT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: </a:t>
            </a:r>
            <a:r>
              <a:rPr lang="en-US" sz="4400" dirty="0">
                <a:solidFill>
                  <a:schemeClr val="bg1"/>
                </a:solidFill>
              </a:rPr>
              <a:t>passive </a:t>
            </a:r>
            <a:r>
              <a:rPr lang="en-US" sz="4400" dirty="0" err="1">
                <a:solidFill>
                  <a:schemeClr val="bg1"/>
                </a:solidFill>
              </a:rPr>
              <a:t>shielding</a:t>
            </a:r>
            <a:r>
              <a:rPr lang="en-US" sz="4400" dirty="0" err="1"/>
              <a:t>ding</a:t>
            </a:r>
            <a:r>
              <a:rPr lang="en-US" sz="4400" dirty="0"/>
              <a:t> </a:t>
            </a:r>
            <a:endParaRPr lang="it-IT" sz="4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DD1C5053-D76C-FCDD-481C-D8B815159A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7245" y="794745"/>
            <a:ext cx="4904755" cy="3210743"/>
          </a:xfrm>
          <a:prstGeom prst="rect">
            <a:avLst/>
          </a:prstGeom>
        </p:spPr>
      </p:pic>
      <p:cxnSp>
        <p:nvCxnSpPr>
          <p:cNvPr id="13" name="Straight Connector 19">
            <a:extLst>
              <a:ext uri="{FF2B5EF4-FFF2-40B4-BE49-F238E27FC236}">
                <a16:creationId xmlns:a16="http://schemas.microsoft.com/office/drawing/2014/main" id="{2CBE874B-43A8-4C6A-06AF-5E6A0DC0A2E5}"/>
              </a:ext>
            </a:extLst>
          </p:cNvPr>
          <p:cNvCxnSpPr>
            <a:cxnSpLocks/>
          </p:cNvCxnSpPr>
          <p:nvPr/>
        </p:nvCxnSpPr>
        <p:spPr>
          <a:xfrm flipH="1">
            <a:off x="3142148" y="3570995"/>
            <a:ext cx="4701862" cy="20317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20">
            <a:extLst>
              <a:ext uri="{FF2B5EF4-FFF2-40B4-BE49-F238E27FC236}">
                <a16:creationId xmlns:a16="http://schemas.microsoft.com/office/drawing/2014/main" id="{58BB2FEE-3F48-6CAD-40F5-0024AF259CBD}"/>
              </a:ext>
            </a:extLst>
          </p:cNvPr>
          <p:cNvCxnSpPr>
            <a:cxnSpLocks/>
          </p:cNvCxnSpPr>
          <p:nvPr/>
        </p:nvCxnSpPr>
        <p:spPr>
          <a:xfrm flipH="1">
            <a:off x="5811577" y="3570995"/>
            <a:ext cx="5844269" cy="20321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>
            <a:extLst>
              <a:ext uri="{FF2B5EF4-FFF2-40B4-BE49-F238E27FC236}">
                <a16:creationId xmlns:a16="http://schemas.microsoft.com/office/drawing/2014/main" id="{225729D8-5B25-6B84-A75E-86A69C88D4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3912" y="873372"/>
            <a:ext cx="5121029" cy="339141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78E9EB91-5654-413B-DDBF-06A0A6E725D7}"/>
              </a:ext>
            </a:extLst>
          </p:cNvPr>
          <p:cNvSpPr txBox="1"/>
          <p:nvPr/>
        </p:nvSpPr>
        <p:spPr>
          <a:xfrm>
            <a:off x="1051283" y="4843294"/>
            <a:ext cx="3153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>
                <a:solidFill>
                  <a:srgbClr val="FF0000"/>
                </a:solidFill>
              </a:rPr>
              <a:t>Intrinsic</a:t>
            </a:r>
            <a:r>
              <a:rPr lang="it-IT" sz="2800" dirty="0">
                <a:solidFill>
                  <a:srgbClr val="FF0000"/>
                </a:solidFill>
              </a:rPr>
              <a:t> background</a:t>
            </a:r>
          </a:p>
        </p:txBody>
      </p:sp>
    </p:spTree>
    <p:extLst>
      <p:ext uri="{BB962C8B-B14F-4D97-AF65-F5344CB8AC3E}">
        <p14:creationId xmlns:p14="http://schemas.microsoft.com/office/powerpoint/2010/main" val="12577042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96EC0F74-6268-738B-A314-C2F9B04BF2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734765"/>
            <a:ext cx="7772400" cy="4886838"/>
          </a:xfrm>
          <a:prstGeom prst="rect">
            <a:avLst/>
          </a:prstGeom>
        </p:spPr>
      </p:pic>
      <p:sp>
        <p:nvSpPr>
          <p:cNvPr id="22" name="Rectangle 3">
            <a:extLst>
              <a:ext uri="{FF2B5EF4-FFF2-40B4-BE49-F238E27FC236}">
                <a16:creationId xmlns:a16="http://schemas.microsoft.com/office/drawing/2014/main" id="{248713EB-372B-0B79-8EB6-1C5831149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17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O(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p,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2" charset="2"/>
              </a:rPr>
              <a:t>g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 </a:t>
            </a:r>
            <a:r>
              <a:rPr lang="it-IT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: passive </a:t>
            </a:r>
            <a:r>
              <a:rPr lang="it-IT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shielding</a:t>
            </a:r>
            <a:endParaRPr lang="it-IT" sz="4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898E9DE-AF17-9175-5FCD-2E314039437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34934"/>
            <a:ext cx="4546295" cy="5733848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C06820D4-4F2B-95AC-BE7A-14AADFEE64DD}"/>
              </a:ext>
            </a:extLst>
          </p:cNvPr>
          <p:cNvSpPr txBox="1"/>
          <p:nvPr/>
        </p:nvSpPr>
        <p:spPr>
          <a:xfrm>
            <a:off x="4811600" y="5436696"/>
            <a:ext cx="6566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∽ a </a:t>
            </a:r>
            <a:r>
              <a:rPr lang="it-IT" sz="2400" dirty="0" err="1"/>
              <a:t>factor</a:t>
            </a:r>
            <a:r>
              <a:rPr lang="it-IT" sz="2400" dirty="0"/>
              <a:t> of 5 of </a:t>
            </a:r>
            <a:r>
              <a:rPr lang="it-IT" sz="2400" dirty="0" err="1"/>
              <a:t>reduction</a:t>
            </a:r>
            <a:r>
              <a:rPr lang="it-IT" sz="2400" dirty="0"/>
              <a:t> </a:t>
            </a:r>
            <a:r>
              <a:rPr lang="it-IT" sz="2400" dirty="0" err="1"/>
              <a:t>between</a:t>
            </a:r>
            <a:r>
              <a:rPr lang="it-IT" sz="2400" dirty="0"/>
              <a:t> 5 and 10 MeV.</a:t>
            </a:r>
          </a:p>
        </p:txBody>
      </p:sp>
      <p:pic>
        <p:nvPicPr>
          <p:cNvPr id="4" name="Immagine 3" descr="Immagine che contiene testo, Carattere, schermata, linea&#10;&#10;Descrizione generata automaticamente">
            <a:extLst>
              <a:ext uri="{FF2B5EF4-FFF2-40B4-BE49-F238E27FC236}">
                <a16:creationId xmlns:a16="http://schemas.microsoft.com/office/drawing/2014/main" id="{108B12E7-0F44-62B9-8F1B-7C4AF31B757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9711" y="5898361"/>
            <a:ext cx="6566314" cy="83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2596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B629B874-CCBA-3921-ACFE-12140AB130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438" y="2079779"/>
            <a:ext cx="6480124" cy="3965321"/>
          </a:xfrm>
          <a:prstGeom prst="rect">
            <a:avLst/>
          </a:prstGeom>
        </p:spPr>
      </p:pic>
      <p:pic>
        <p:nvPicPr>
          <p:cNvPr id="15" name="Immagine 14" descr="Immagine che contiene testo, diagramma, schermata, linea&#10;&#10;Descrizione generata automaticamente">
            <a:extLst>
              <a:ext uri="{FF2B5EF4-FFF2-40B4-BE49-F238E27FC236}">
                <a16:creationId xmlns:a16="http://schemas.microsoft.com/office/drawing/2014/main" id="{E57722CA-827D-CBD1-27BC-31FD797BA6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4438" y="493839"/>
            <a:ext cx="6538901" cy="1879600"/>
          </a:xfrm>
          <a:prstGeom prst="rect">
            <a:avLst/>
          </a:prstGeom>
        </p:spPr>
      </p:pic>
      <p:sp>
        <p:nvSpPr>
          <p:cNvPr id="4" name="Google Shape;369;p19">
            <a:extLst>
              <a:ext uri="{FF2B5EF4-FFF2-40B4-BE49-F238E27FC236}">
                <a16:creationId xmlns:a16="http://schemas.microsoft.com/office/drawing/2014/main" id="{C7ADFBDF-E021-3639-EACE-54415D2683E3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589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17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O(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p,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2" charset="2"/>
              </a:rPr>
              <a:t>g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F: active shielding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highlight>
                <a:srgbClr val="FF0000"/>
              </a:highlight>
            </a:endParaRPr>
          </a:p>
        </p:txBody>
      </p:sp>
      <p:pic>
        <p:nvPicPr>
          <p:cNvPr id="8" name="Immagine 7" descr="Immagine che contiene testo, diagramma, schermata, linea&#10;&#10;Descrizione generata automaticamente">
            <a:extLst>
              <a:ext uri="{FF2B5EF4-FFF2-40B4-BE49-F238E27FC236}">
                <a16:creationId xmlns:a16="http://schemas.microsoft.com/office/drawing/2014/main" id="{816DF172-AEB2-73A7-A6C0-0BFF21300D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131" y="658939"/>
            <a:ext cx="1947784" cy="2144541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D2A95A3-B8D9-2CEE-9033-60CC55BAC600}"/>
              </a:ext>
            </a:extLst>
          </p:cNvPr>
          <p:cNvSpPr txBox="1"/>
          <p:nvPr/>
        </p:nvSpPr>
        <p:spPr>
          <a:xfrm>
            <a:off x="723900" y="5921970"/>
            <a:ext cx="10566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 err="1">
                <a:effectLst/>
                <a:latin typeface="Helvetica" pitchFamily="2" charset="0"/>
              </a:rPr>
              <a:t>Comparison</a:t>
            </a:r>
            <a:r>
              <a:rPr lang="it-IT" b="1" dirty="0">
                <a:effectLst/>
                <a:latin typeface="Helvetica" pitchFamily="2" charset="0"/>
              </a:rPr>
              <a:t> </a:t>
            </a:r>
            <a:r>
              <a:rPr lang="it-IT" b="1" dirty="0" err="1">
                <a:effectLst/>
                <a:latin typeface="Helvetica" pitchFamily="2" charset="0"/>
              </a:rPr>
              <a:t>between</a:t>
            </a:r>
            <a:r>
              <a:rPr lang="it-IT" b="1" dirty="0">
                <a:effectLst/>
                <a:latin typeface="Helvetica" pitchFamily="2" charset="0"/>
              </a:rPr>
              <a:t> the </a:t>
            </a:r>
            <a:r>
              <a:rPr lang="it-IT" b="1" dirty="0" err="1">
                <a:effectLst/>
                <a:latin typeface="Helvetica" pitchFamily="2" charset="0"/>
              </a:rPr>
              <a:t>add</a:t>
            </a:r>
            <a:r>
              <a:rPr lang="it-IT" b="1" dirty="0">
                <a:effectLst/>
                <a:latin typeface="Helvetica" pitchFamily="2" charset="0"/>
              </a:rPr>
              <a:t>-back </a:t>
            </a:r>
            <a:r>
              <a:rPr lang="it-IT" b="1" dirty="0" err="1">
                <a:effectLst/>
                <a:latin typeface="Helvetica" pitchFamily="2" charset="0"/>
              </a:rPr>
              <a:t>spectra</a:t>
            </a:r>
            <a:r>
              <a:rPr lang="it-IT" b="1" dirty="0">
                <a:effectLst/>
                <a:latin typeface="Helvetica" pitchFamily="2" charset="0"/>
              </a:rPr>
              <a:t> </a:t>
            </a:r>
            <a:r>
              <a:rPr lang="it-IT" b="1" dirty="0" err="1">
                <a:effectLst/>
                <a:latin typeface="Helvetica" pitchFamily="2" charset="0"/>
              </a:rPr>
              <a:t>acquired</a:t>
            </a:r>
            <a:r>
              <a:rPr lang="it-IT" b="1" dirty="0">
                <a:latin typeface="Helvetica" pitchFamily="2" charset="0"/>
              </a:rPr>
              <a:t> </a:t>
            </a:r>
            <a:r>
              <a:rPr lang="it-IT" b="1" dirty="0">
                <a:effectLst/>
                <a:latin typeface="Helvetica" pitchFamily="2" charset="0"/>
              </a:rPr>
              <a:t>on 17O and UPW targets. </a:t>
            </a:r>
          </a:p>
          <a:p>
            <a:r>
              <a:rPr lang="it-IT" b="1" dirty="0">
                <a:effectLst/>
                <a:latin typeface="Helvetica" pitchFamily="2" charset="0"/>
              </a:rPr>
              <a:t>A </a:t>
            </a:r>
            <a:r>
              <a:rPr lang="it-IT" b="1" dirty="0" err="1">
                <a:effectLst/>
                <a:latin typeface="Helvetica" pitchFamily="2" charset="0"/>
              </a:rPr>
              <a:t>peak</a:t>
            </a:r>
            <a:r>
              <a:rPr lang="it-IT" b="1" dirty="0">
                <a:effectLst/>
                <a:latin typeface="Helvetica" pitchFamily="2" charset="0"/>
              </a:rPr>
              <a:t> </a:t>
            </a:r>
            <a:r>
              <a:rPr lang="it-IT" b="1" dirty="0" err="1">
                <a:effectLst/>
                <a:latin typeface="Helvetica" pitchFamily="2" charset="0"/>
              </a:rPr>
              <a:t>is</a:t>
            </a:r>
            <a:r>
              <a:rPr lang="it-IT" b="1" dirty="0">
                <a:latin typeface="Helvetica" pitchFamily="2" charset="0"/>
              </a:rPr>
              <a:t> </a:t>
            </a:r>
            <a:r>
              <a:rPr lang="it-IT" b="1" dirty="0" err="1">
                <a:effectLst/>
                <a:latin typeface="Helvetica" pitchFamily="2" charset="0"/>
              </a:rPr>
              <a:t>visible</a:t>
            </a:r>
            <a:r>
              <a:rPr lang="it-IT" b="1" dirty="0">
                <a:effectLst/>
                <a:latin typeface="Helvetica" pitchFamily="2" charset="0"/>
              </a:rPr>
              <a:t> in the energy </a:t>
            </a:r>
            <a:r>
              <a:rPr lang="it-IT" b="1" dirty="0" err="1">
                <a:effectLst/>
                <a:latin typeface="Helvetica" pitchFamily="2" charset="0"/>
              </a:rPr>
              <a:t>region</a:t>
            </a:r>
            <a:r>
              <a:rPr lang="it-IT" b="1" dirty="0">
                <a:effectLst/>
                <a:latin typeface="Helvetica" pitchFamily="2" charset="0"/>
              </a:rPr>
              <a:t> of </a:t>
            </a:r>
            <a:r>
              <a:rPr lang="it-IT" b="1" dirty="0" err="1">
                <a:effectLst/>
                <a:latin typeface="Helvetica" pitchFamily="2" charset="0"/>
              </a:rPr>
              <a:t>interest</a:t>
            </a:r>
            <a:r>
              <a:rPr lang="it-IT" b="1" dirty="0">
                <a:effectLst/>
                <a:latin typeface="Helvetica" pitchFamily="2" charset="0"/>
              </a:rPr>
              <a:t>, </a:t>
            </a:r>
            <a:r>
              <a:rPr lang="it-IT" b="1" dirty="0" err="1">
                <a:effectLst/>
                <a:latin typeface="Helvetica" pitchFamily="2" charset="0"/>
              </a:rPr>
              <a:t>highlighted</a:t>
            </a:r>
            <a:r>
              <a:rPr lang="it-IT" b="1" dirty="0">
                <a:effectLst/>
                <a:latin typeface="Helvetica" pitchFamily="2" charset="0"/>
              </a:rPr>
              <a:t> in green and </a:t>
            </a:r>
            <a:r>
              <a:rPr lang="it-IT" b="1" dirty="0" err="1">
                <a:effectLst/>
                <a:latin typeface="Helvetica" pitchFamily="2" charset="0"/>
              </a:rPr>
              <a:t>shown</a:t>
            </a:r>
            <a:r>
              <a:rPr lang="it-IT" b="1" dirty="0">
                <a:effectLst/>
                <a:latin typeface="Helvetica" pitchFamily="2" charset="0"/>
              </a:rPr>
              <a:t> in the </a:t>
            </a:r>
            <a:r>
              <a:rPr lang="it-IT" b="1" dirty="0" err="1">
                <a:effectLst/>
                <a:latin typeface="Helvetica" pitchFamily="2" charset="0"/>
              </a:rPr>
              <a:t>insert</a:t>
            </a:r>
            <a:r>
              <a:rPr lang="it-IT" b="1" dirty="0">
                <a:effectLst/>
                <a:latin typeface="Helvetica" pitchFamily="2" charset="0"/>
              </a:rPr>
              <a:t> in linear scale.</a:t>
            </a:r>
          </a:p>
        </p:txBody>
      </p:sp>
      <p:pic>
        <p:nvPicPr>
          <p:cNvPr id="19" name="Immagine 18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46465729-2AD6-4892-34B1-40E1CE4ECE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6430" y="2269123"/>
            <a:ext cx="3715570" cy="3300584"/>
          </a:xfrm>
          <a:prstGeom prst="rect">
            <a:avLst/>
          </a:prstGeom>
        </p:spPr>
      </p:pic>
      <p:pic>
        <p:nvPicPr>
          <p:cNvPr id="21" name="Immagine 20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7A94E629-FEBD-2C9C-4F83-FFC7317608F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4075273"/>
            <a:ext cx="2476500" cy="825500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5C7F040A-57A7-C272-BB03-430AB733B008}"/>
              </a:ext>
            </a:extLst>
          </p:cNvPr>
          <p:cNvSpPr/>
          <p:nvPr/>
        </p:nvSpPr>
        <p:spPr>
          <a:xfrm>
            <a:off x="8331200" y="597373"/>
            <a:ext cx="5131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en-GB" sz="24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Gesuè</a:t>
            </a:r>
            <a:r>
              <a:rPr lang="en-GB" sz="24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et al, submitted to PRL</a:t>
            </a:r>
          </a:p>
        </p:txBody>
      </p:sp>
    </p:spTree>
    <p:extLst>
      <p:ext uri="{BB962C8B-B14F-4D97-AF65-F5344CB8AC3E}">
        <p14:creationId xmlns:p14="http://schemas.microsoft.com/office/powerpoint/2010/main" val="39074167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CDDCD4E9-F0D1-E96B-9A08-138122C624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664" y="427301"/>
            <a:ext cx="7772400" cy="4663440"/>
          </a:xfrm>
          <a:prstGeom prst="rect">
            <a:avLst/>
          </a:prstGeom>
        </p:spPr>
      </p:pic>
      <p:sp>
        <p:nvSpPr>
          <p:cNvPr id="4" name="Google Shape;369;p19">
            <a:extLst>
              <a:ext uri="{FF2B5EF4-FFF2-40B4-BE49-F238E27FC236}">
                <a16:creationId xmlns:a16="http://schemas.microsoft.com/office/drawing/2014/main" id="{C7ADFBDF-E021-3639-EACE-54415D2683E3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6589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spcFirstLastPara="1" vert="horz" wrap="square" lIns="91425" tIns="45700" rIns="91425" bIns="45700" rtlCol="0" anchor="ctr" anchorCtr="0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17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O(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p,</a:t>
            </a:r>
            <a:r>
              <a:rPr lang="en-US" sz="4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2" charset="2"/>
              </a:rPr>
              <a:t>g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en-US" sz="4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18</a:t>
            </a: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F: active shielding (coincidence)</a:t>
            </a:r>
            <a:endParaRPr 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highlight>
                <a:srgbClr val="FF0000"/>
              </a:highlight>
            </a:endParaRPr>
          </a:p>
        </p:txBody>
      </p:sp>
      <p:pic>
        <p:nvPicPr>
          <p:cNvPr id="10" name="Immagine 9" descr="Immagine che contiene testo, schermata, diagramma, ricevuta&#10;&#10;Descrizione generata automaticamente">
            <a:extLst>
              <a:ext uri="{FF2B5EF4-FFF2-40B4-BE49-F238E27FC236}">
                <a16:creationId xmlns:a16="http://schemas.microsoft.com/office/drawing/2014/main" id="{45BD825E-7653-AE05-D4C1-D86B648F9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4168" y="1083041"/>
            <a:ext cx="4445264" cy="37720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1B09FBDA-425D-802B-E94D-1D6EB9494A69}"/>
                  </a:ext>
                </a:extLst>
              </p:cNvPr>
              <p:cNvSpPr txBox="1"/>
              <p:nvPr/>
            </p:nvSpPr>
            <p:spPr>
              <a:xfrm>
                <a:off x="1" y="5526849"/>
                <a:ext cx="12052300" cy="944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i="1" dirty="0">
                    <a:effectLst/>
                    <a:latin typeface="Helvetica" pitchFamily="2" charset="0"/>
                  </a:rPr>
                  <a:t>The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present</a:t>
                </a:r>
                <a:r>
                  <a:rPr lang="it-IT" i="1" dirty="0">
                    <a:effectLst/>
                    <a:latin typeface="Helvetica" pitchFamily="2" charset="0"/>
                  </a:rPr>
                  <a:t>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resonance</a:t>
                </a:r>
                <a:r>
                  <a:rPr lang="it-IT" i="1" dirty="0">
                    <a:effectLst/>
                    <a:latin typeface="Helvetica" pitchFamily="2" charset="0"/>
                  </a:rPr>
                  <a:t>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strength</a:t>
                </a:r>
                <a:r>
                  <a:rPr lang="it-IT" i="1" dirty="0">
                    <a:effectLst/>
                    <a:latin typeface="Helvetica" pitchFamily="2" charset="0"/>
                  </a:rPr>
                  <a:t>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about</a:t>
                </a:r>
                <a:r>
                  <a:rPr lang="it-IT" i="1" dirty="0">
                    <a:effectLst/>
                    <a:latin typeface="Helvetica" pitchFamily="2" charset="0"/>
                  </a:rPr>
                  <a:t> a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factor</a:t>
                </a:r>
                <a:r>
                  <a:rPr lang="it-IT" i="1" dirty="0">
                    <a:effectLst/>
                    <a:latin typeface="Helvetica" pitchFamily="2" charset="0"/>
                  </a:rPr>
                  <a:t> of 2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higher</a:t>
                </a:r>
                <a:r>
                  <a:rPr lang="it-IT" i="1" dirty="0">
                    <a:effectLst/>
                    <a:latin typeface="Helvetica" pitchFamily="2" charset="0"/>
                  </a:rPr>
                  <a:t>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than</a:t>
                </a:r>
                <a:r>
                  <a:rPr lang="it-IT" i="1" dirty="0">
                    <a:effectLst/>
                    <a:latin typeface="Helvetica" pitchFamily="2" charset="0"/>
                  </a:rPr>
                  <a:t> the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values</a:t>
                </a:r>
                <a:r>
                  <a:rPr lang="it-IT" i="1" dirty="0">
                    <a:effectLst/>
                    <a:latin typeface="Helvetica" pitchFamily="2" charset="0"/>
                  </a:rPr>
                  <a:t> in literature,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leading</a:t>
                </a:r>
                <a:r>
                  <a:rPr lang="it-IT" i="1" dirty="0">
                    <a:effectLst/>
                    <a:latin typeface="Helvetica" pitchFamily="2" charset="0"/>
                  </a:rPr>
                  <a:t> to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it-IT" i="1" dirty="0">
                    <a:effectLst/>
                    <a:latin typeface="Helvetica" pitchFamily="2" charset="0"/>
                  </a:rPr>
                  <a:t>, in agreement with LUNA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result</a:t>
                </a:r>
                <a:r>
                  <a:rPr lang="it-IT" i="1" dirty="0">
                    <a:effectLst/>
                    <a:latin typeface="Helvetica" pitchFamily="2" charset="0"/>
                  </a:rPr>
                  <a:t> from the (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p</a:t>
                </a:r>
                <a:r>
                  <a:rPr lang="it-IT" i="1" dirty="0">
                    <a:effectLst/>
                    <a:latin typeface="Helvetica" pitchFamily="2" charset="0"/>
                  </a:rPr>
                  <a:t>,</a:t>
                </a:r>
                <a:r>
                  <a:rPr lang="el-GR" i="1" dirty="0">
                    <a:effectLst/>
                    <a:latin typeface="Helvetica" pitchFamily="2" charset="0"/>
                  </a:rPr>
                  <a:t>α)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channel</a:t>
                </a:r>
                <a:r>
                  <a:rPr lang="it-IT" i="1" dirty="0">
                    <a:effectLst/>
                    <a:latin typeface="Helvetica" pitchFamily="2" charset="0"/>
                  </a:rPr>
                  <a:t>.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Such</a:t>
                </a:r>
                <a:r>
                  <a:rPr lang="it-IT" i="1" dirty="0">
                    <a:effectLst/>
                    <a:latin typeface="Helvetica" pitchFamily="2" charset="0"/>
                  </a:rPr>
                  <a:t> agreement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strengthen</a:t>
                </a:r>
                <a:r>
                  <a:rPr lang="it-IT" dirty="0">
                    <a:latin typeface="Helvetica" pitchFamily="2" charset="0"/>
                  </a:rPr>
                  <a:t>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our</a:t>
                </a:r>
                <a:r>
                  <a:rPr lang="it-IT" i="1" dirty="0">
                    <a:effectLst/>
                    <a:latin typeface="Helvetica" pitchFamily="2" charset="0"/>
                  </a:rPr>
                  <a:t>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understanding</a:t>
                </a:r>
                <a:r>
                  <a:rPr lang="it-IT" i="1" dirty="0">
                    <a:effectLst/>
                    <a:latin typeface="Helvetica" pitchFamily="2" charset="0"/>
                  </a:rPr>
                  <a:t> of the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oxygen</a:t>
                </a:r>
                <a:r>
                  <a:rPr lang="it-IT" i="1" dirty="0">
                    <a:effectLst/>
                    <a:latin typeface="Helvetica" pitchFamily="2" charset="0"/>
                  </a:rPr>
                  <a:t>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isotopic</a:t>
                </a:r>
                <a:r>
                  <a:rPr lang="it-IT" i="1" dirty="0">
                    <a:effectLst/>
                    <a:latin typeface="Helvetica" pitchFamily="2" charset="0"/>
                  </a:rPr>
                  <a:t>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ratios</a:t>
                </a:r>
                <a:r>
                  <a:rPr lang="it-IT" i="1" dirty="0">
                    <a:effectLst/>
                    <a:latin typeface="Helvetica" pitchFamily="2" charset="0"/>
                  </a:rPr>
                  <a:t>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measured</a:t>
                </a:r>
                <a:r>
                  <a:rPr lang="it-IT" i="1" dirty="0">
                    <a:effectLst/>
                    <a:latin typeface="Helvetica" pitchFamily="2" charset="0"/>
                  </a:rPr>
                  <a:t> in red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giant</a:t>
                </a:r>
                <a:r>
                  <a:rPr lang="it-IT" i="1" dirty="0">
                    <a:effectLst/>
                    <a:latin typeface="Helvetica" pitchFamily="2" charset="0"/>
                  </a:rPr>
                  <a:t> stars and in O-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rich</a:t>
                </a:r>
                <a:r>
                  <a:rPr lang="it-IT" i="1" dirty="0">
                    <a:effectLst/>
                    <a:latin typeface="Helvetica" pitchFamily="2" charset="0"/>
                  </a:rPr>
                  <a:t> </a:t>
                </a:r>
                <a:r>
                  <a:rPr lang="it-IT" i="1" dirty="0" err="1">
                    <a:effectLst/>
                    <a:latin typeface="Helvetica" pitchFamily="2" charset="0"/>
                  </a:rPr>
                  <a:t>presolar</a:t>
                </a:r>
                <a:r>
                  <a:rPr lang="it-IT" i="1" dirty="0">
                    <a:effectLst/>
                    <a:latin typeface="Helvetica" pitchFamily="2" charset="0"/>
                  </a:rPr>
                  <a:t> grains.</a:t>
                </a:r>
                <a:endParaRPr lang="it-IT" dirty="0">
                  <a:effectLst/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1B09FBDA-425D-802B-E94D-1D6EB9494A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5526849"/>
                <a:ext cx="12052300" cy="944746"/>
              </a:xfrm>
              <a:prstGeom prst="rect">
                <a:avLst/>
              </a:prstGeom>
              <a:blipFill>
                <a:blip r:embed="rId5"/>
                <a:stretch>
                  <a:fillRect l="-421" t="-4000" b="-933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F06D756E-4B40-2381-65C5-252C7A646130}"/>
                  </a:ext>
                </a:extLst>
              </p:cNvPr>
              <p:cNvSpPr txBox="1"/>
              <p:nvPr/>
            </p:nvSpPr>
            <p:spPr>
              <a:xfrm>
                <a:off x="1480478" y="5058037"/>
                <a:ext cx="7663522" cy="3942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𝒀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𝒆𝒙𝒑</m:t>
                          </m:r>
                        </m:sub>
                      </m:sSub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𝟓𝟎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±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baseline="-25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𝒔𝒕𝒂𝒕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𝟎𝟒</m:t>
                          </m:r>
                          <m:r>
                            <a:rPr lang="en-US" b="1" i="1" baseline="-25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𝒔𝒚𝒔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𝒓𝒆𝒂𝒄𝒕𝒊𝒐𝒏𝒔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</m:t>
                      </m:r>
                    </m:oMath>
                  </m:oMathPara>
                </a14:m>
                <a:endParaRPr lang="it-IT" b="1" i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F06D756E-4B40-2381-65C5-252C7A6461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478" y="5058037"/>
                <a:ext cx="7663522" cy="394210"/>
              </a:xfrm>
              <a:prstGeom prst="rect">
                <a:avLst/>
              </a:prstGeom>
              <a:blipFill>
                <a:blip r:embed="rId6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6CCF48F-9171-4A68-F077-0386A29B4FE5}"/>
              </a:ext>
            </a:extLst>
          </p:cNvPr>
          <p:cNvSpPr txBox="1"/>
          <p:nvPr/>
        </p:nvSpPr>
        <p:spPr>
          <a:xfrm>
            <a:off x="4572264" y="2981788"/>
            <a:ext cx="40386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b="1" i="1" dirty="0">
                <a:solidFill>
                  <a:srgbClr val="0070C0"/>
                </a:solidFill>
                <a:effectLst/>
                <a:latin typeface="Helvetica" pitchFamily="2" charset="0"/>
              </a:rPr>
              <a:t>104 </a:t>
            </a:r>
            <a:r>
              <a:rPr lang="it-IT" b="1" i="1" dirty="0" err="1">
                <a:solidFill>
                  <a:srgbClr val="0070C0"/>
                </a:solidFill>
                <a:effectLst/>
                <a:latin typeface="Helvetica" pitchFamily="2" charset="0"/>
              </a:rPr>
              <a:t>counts</a:t>
            </a:r>
            <a:r>
              <a:rPr lang="it-IT" b="1" i="1" dirty="0">
                <a:solidFill>
                  <a:srgbClr val="0070C0"/>
                </a:solidFill>
                <a:effectLst/>
                <a:latin typeface="Helvetica" pitchFamily="2" charset="0"/>
              </a:rPr>
              <a:t> – 400 C 2 </a:t>
            </a:r>
            <a:r>
              <a:rPr lang="it-IT" b="1" i="1" dirty="0" err="1">
                <a:solidFill>
                  <a:srgbClr val="0070C0"/>
                </a:solidFill>
                <a:effectLst/>
                <a:latin typeface="Helvetica" pitchFamily="2" charset="0"/>
              </a:rPr>
              <a:t>months</a:t>
            </a:r>
            <a:r>
              <a:rPr lang="it-IT" b="1" i="1" dirty="0">
                <a:solidFill>
                  <a:srgbClr val="FF0000"/>
                </a:solidFill>
                <a:effectLst/>
                <a:latin typeface="Helvetica" pitchFamily="2" charset="0"/>
              </a:rPr>
              <a:t> </a:t>
            </a:r>
          </a:p>
          <a:p>
            <a:r>
              <a:rPr lang="it-IT" b="1" i="1" dirty="0">
                <a:solidFill>
                  <a:srgbClr val="FF0000"/>
                </a:solidFill>
                <a:effectLst/>
                <a:latin typeface="Helvetica" pitchFamily="2" charset="0"/>
              </a:rPr>
              <a:t>40 background – 300 C 2 </a:t>
            </a:r>
            <a:r>
              <a:rPr lang="it-IT" b="1" i="1" dirty="0" err="1">
                <a:solidFill>
                  <a:srgbClr val="FF0000"/>
                </a:solidFill>
                <a:effectLst/>
                <a:latin typeface="Helvetica" pitchFamily="2" charset="0"/>
              </a:rPr>
              <a:t>months</a:t>
            </a:r>
            <a:endParaRPr lang="it-IT" b="1" dirty="0">
              <a:solidFill>
                <a:srgbClr val="FF0000"/>
              </a:solidFill>
              <a:effectLst/>
              <a:latin typeface="Helvetica" pitchFamily="2" charset="0"/>
            </a:endParaRPr>
          </a:p>
        </p:txBody>
      </p:sp>
      <p:pic>
        <p:nvPicPr>
          <p:cNvPr id="22" name="Immagine 21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6E609028-905E-2B92-1D8C-FACC1E016A6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5200" y="2969087"/>
            <a:ext cx="2362200" cy="646332"/>
          </a:xfrm>
          <a:prstGeom prst="rect">
            <a:avLst/>
          </a:prstGeom>
        </p:spPr>
      </p:pic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3A455E55-7C72-D623-59D2-EF282E7FE50C}"/>
              </a:ext>
            </a:extLst>
          </p:cNvPr>
          <p:cNvCxnSpPr/>
          <p:nvPr/>
        </p:nvCxnSpPr>
        <p:spPr>
          <a:xfrm>
            <a:off x="9563100" y="3784256"/>
            <a:ext cx="0" cy="58454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7ECFED9D-83B0-DF89-F040-5248D7F43418}"/>
              </a:ext>
            </a:extLst>
          </p:cNvPr>
          <p:cNvCxnSpPr>
            <a:cxnSpLocks/>
          </p:cNvCxnSpPr>
          <p:nvPr/>
        </p:nvCxnSpPr>
        <p:spPr>
          <a:xfrm>
            <a:off x="9740900" y="3615419"/>
            <a:ext cx="0" cy="753381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11DB8D7C-CD89-2059-548A-23B67FC15465}"/>
              </a:ext>
            </a:extLst>
          </p:cNvPr>
          <p:cNvCxnSpPr>
            <a:cxnSpLocks/>
          </p:cNvCxnSpPr>
          <p:nvPr/>
        </p:nvCxnSpPr>
        <p:spPr>
          <a:xfrm flipH="1" flipV="1">
            <a:off x="2235200" y="3831024"/>
            <a:ext cx="7416801" cy="152694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37F27D56-8241-8657-FEA5-D821BDD7E1D5}"/>
              </a:ext>
            </a:extLst>
          </p:cNvPr>
          <p:cNvCxnSpPr>
            <a:cxnSpLocks/>
          </p:cNvCxnSpPr>
          <p:nvPr/>
        </p:nvCxnSpPr>
        <p:spPr>
          <a:xfrm flipH="1">
            <a:off x="5499100" y="2981788"/>
            <a:ext cx="4152901" cy="1106336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magine 31">
            <a:extLst>
              <a:ext uri="{FF2B5EF4-FFF2-40B4-BE49-F238E27FC236}">
                <a16:creationId xmlns:a16="http://schemas.microsoft.com/office/drawing/2014/main" id="{A18F2C0D-7458-A9D1-0774-3342B443A38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9994" t="11537" r="6231" b="61665"/>
          <a:stretch/>
        </p:blipFill>
        <p:spPr>
          <a:xfrm>
            <a:off x="7524155" y="3992109"/>
            <a:ext cx="1486296" cy="159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967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loan-zoom_Page_06">
            <a:extLst>
              <a:ext uri="{FF2B5EF4-FFF2-40B4-BE49-F238E27FC236}">
                <a16:creationId xmlns:a16="http://schemas.microsoft.com/office/drawing/2014/main" id="{C19A048C-A291-9045-9566-E825FAE35C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7937"/>
            <a:ext cx="5341721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D503BD4-2099-D84B-AF96-2E9311DC8C26}"/>
              </a:ext>
            </a:extLst>
          </p:cNvPr>
          <p:cNvSpPr txBox="1">
            <a:spLocks/>
          </p:cNvSpPr>
          <p:nvPr/>
        </p:nvSpPr>
        <p:spPr bwMode="auto">
          <a:xfrm>
            <a:off x="3161622" y="76200"/>
            <a:ext cx="624363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800" kern="0" dirty="0">
                <a:solidFill>
                  <a:srgbClr val="FFFFFF"/>
                </a:solidFill>
                <a:latin typeface="+mj-lt"/>
                <a:ea typeface="ＭＳ Ｐゴシック" pitchFamily="-110" charset="-128"/>
                <a:cs typeface="ＭＳ Ｐゴシック" pitchFamily="-110" charset="-128"/>
              </a:rPr>
              <a:t>Nuclear </a:t>
            </a:r>
            <a:r>
              <a:rPr lang="en-US" sz="4800" kern="0" dirty="0">
                <a:solidFill>
                  <a:srgbClr val="C00000"/>
                </a:solidFill>
                <a:latin typeface="+mj-lt"/>
                <a:ea typeface="ＭＳ Ｐゴシック" pitchFamily="-110" charset="-128"/>
                <a:cs typeface="ＭＳ Ｐゴシック" pitchFamily="-110" charset="-128"/>
              </a:rPr>
              <a:t>Burning in Stars</a:t>
            </a:r>
          </a:p>
        </p:txBody>
      </p:sp>
      <p:sp>
        <p:nvSpPr>
          <p:cNvPr id="7" name="Text Box 21">
            <a:extLst>
              <a:ext uri="{FF2B5EF4-FFF2-40B4-BE49-F238E27FC236}">
                <a16:creationId xmlns:a16="http://schemas.microsoft.com/office/drawing/2014/main" id="{7A0164CE-80EC-4B47-82F2-3F9F95AC2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0529" y="5698501"/>
            <a:ext cx="1255431" cy="47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0" dirty="0">
                <a:solidFill>
                  <a:schemeClr val="bg1"/>
                </a:solidFill>
              </a:rPr>
              <a:t>log (</a:t>
            </a:r>
            <a:r>
              <a:rPr lang="en-US" sz="2000" b="0" dirty="0" err="1">
                <a:solidFill>
                  <a:schemeClr val="bg1"/>
                </a:solidFill>
                <a:sym typeface="Symbol" pitchFamily="-111" charset="2"/>
              </a:rPr>
              <a:t></a:t>
            </a:r>
            <a:r>
              <a:rPr lang="en-US" b="0" baseline="-25000" dirty="0" err="1">
                <a:solidFill>
                  <a:schemeClr val="bg1"/>
                </a:solidFill>
                <a:sym typeface="Symbol" pitchFamily="-111" charset="2"/>
              </a:rPr>
              <a:t>c</a:t>
            </a:r>
            <a:r>
              <a:rPr lang="en-US" b="0" dirty="0">
                <a:solidFill>
                  <a:schemeClr val="bg1"/>
                </a:solidFill>
                <a:sym typeface="Symbol" pitchFamily="-111" charset="2"/>
              </a:rPr>
              <a:t>)</a:t>
            </a:r>
            <a:r>
              <a:rPr lang="en-US" b="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" name="Text Box 22">
            <a:extLst>
              <a:ext uri="{FF2B5EF4-FFF2-40B4-BE49-F238E27FC236}">
                <a16:creationId xmlns:a16="http://schemas.microsoft.com/office/drawing/2014/main" id="{E097A119-1265-334F-915F-C299BC2A6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3743" y="2060490"/>
            <a:ext cx="986679" cy="32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O-ignition</a:t>
            </a:r>
          </a:p>
        </p:txBody>
      </p:sp>
      <p:sp>
        <p:nvSpPr>
          <p:cNvPr id="9" name="Text Box 24">
            <a:extLst>
              <a:ext uri="{FF2B5EF4-FFF2-40B4-BE49-F238E27FC236}">
                <a16:creationId xmlns:a16="http://schemas.microsoft.com/office/drawing/2014/main" id="{3C6066AD-B851-A645-83F9-AA08CA28C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4164" y="1787639"/>
            <a:ext cx="1005473" cy="32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Si-ignition</a:t>
            </a:r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C05295D1-2726-5B46-8E7E-5721FF0669B0}"/>
              </a:ext>
            </a:extLst>
          </p:cNvPr>
          <p:cNvSpPr>
            <a:spLocks/>
          </p:cNvSpPr>
          <p:nvPr/>
        </p:nvSpPr>
        <p:spPr bwMode="auto">
          <a:xfrm>
            <a:off x="3998753" y="2517137"/>
            <a:ext cx="390913" cy="162953"/>
          </a:xfrm>
          <a:custGeom>
            <a:avLst/>
            <a:gdLst>
              <a:gd name="T0" fmla="*/ 30 w 208"/>
              <a:gd name="T1" fmla="*/ 77 h 86"/>
              <a:gd name="T2" fmla="*/ 12 w 208"/>
              <a:gd name="T3" fmla="*/ 65 h 86"/>
              <a:gd name="T4" fmla="*/ 0 w 208"/>
              <a:gd name="T5" fmla="*/ 30 h 86"/>
              <a:gd name="T6" fmla="*/ 53 w 208"/>
              <a:gd name="T7" fmla="*/ 0 h 86"/>
              <a:gd name="T8" fmla="*/ 208 w 208"/>
              <a:gd name="T9" fmla="*/ 18 h 86"/>
              <a:gd name="T10" fmla="*/ 30 w 208"/>
              <a:gd name="T11" fmla="*/ 77 h 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8"/>
              <a:gd name="T19" fmla="*/ 0 h 86"/>
              <a:gd name="T20" fmla="*/ 208 w 208"/>
              <a:gd name="T21" fmla="*/ 86 h 8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8" h="86">
                <a:moveTo>
                  <a:pt x="30" y="77"/>
                </a:moveTo>
                <a:cubicBezTo>
                  <a:pt x="24" y="73"/>
                  <a:pt x="16" y="71"/>
                  <a:pt x="12" y="65"/>
                </a:cubicBezTo>
                <a:cubicBezTo>
                  <a:pt x="5" y="55"/>
                  <a:pt x="0" y="30"/>
                  <a:pt x="0" y="30"/>
                </a:cubicBezTo>
                <a:cubicBezTo>
                  <a:pt x="15" y="7"/>
                  <a:pt x="28" y="8"/>
                  <a:pt x="53" y="0"/>
                </a:cubicBezTo>
                <a:cubicBezTo>
                  <a:pt x="106" y="11"/>
                  <a:pt x="153" y="14"/>
                  <a:pt x="208" y="18"/>
                </a:cubicBezTo>
                <a:cubicBezTo>
                  <a:pt x="191" y="86"/>
                  <a:pt x="80" y="77"/>
                  <a:pt x="30" y="77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B0D8F58F-B7B2-CE48-AA6C-7395DC3FE291}"/>
              </a:ext>
            </a:extLst>
          </p:cNvPr>
          <p:cNvSpPr>
            <a:spLocks/>
          </p:cNvSpPr>
          <p:nvPr/>
        </p:nvSpPr>
        <p:spPr bwMode="auto">
          <a:xfrm>
            <a:off x="4382148" y="2145756"/>
            <a:ext cx="364601" cy="270957"/>
          </a:xfrm>
          <a:custGeom>
            <a:avLst/>
            <a:gdLst>
              <a:gd name="T0" fmla="*/ 27 w 194"/>
              <a:gd name="T1" fmla="*/ 0 h 143"/>
              <a:gd name="T2" fmla="*/ 170 w 194"/>
              <a:gd name="T3" fmla="*/ 95 h 143"/>
              <a:gd name="T4" fmla="*/ 194 w 194"/>
              <a:gd name="T5" fmla="*/ 89 h 143"/>
              <a:gd name="T6" fmla="*/ 134 w 194"/>
              <a:gd name="T7" fmla="*/ 0 h 143"/>
              <a:gd name="T8" fmla="*/ 27 w 194"/>
              <a:gd name="T9" fmla="*/ 0 h 1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4"/>
              <a:gd name="T16" fmla="*/ 0 h 143"/>
              <a:gd name="T17" fmla="*/ 194 w 194"/>
              <a:gd name="T18" fmla="*/ 143 h 14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4" h="143">
                <a:moveTo>
                  <a:pt x="27" y="0"/>
                </a:moveTo>
                <a:cubicBezTo>
                  <a:pt x="35" y="143"/>
                  <a:pt x="0" y="108"/>
                  <a:pt x="170" y="95"/>
                </a:cubicBezTo>
                <a:cubicBezTo>
                  <a:pt x="178" y="94"/>
                  <a:pt x="186" y="91"/>
                  <a:pt x="194" y="89"/>
                </a:cubicBezTo>
                <a:cubicBezTo>
                  <a:pt x="187" y="23"/>
                  <a:pt x="192" y="19"/>
                  <a:pt x="134" y="0"/>
                </a:cubicBezTo>
                <a:cubicBezTo>
                  <a:pt x="30" y="6"/>
                  <a:pt x="57" y="30"/>
                  <a:pt x="27" y="0"/>
                </a:cubicBez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29" descr="betelgeuse">
            <a:extLst>
              <a:ext uri="{FF2B5EF4-FFF2-40B4-BE49-F238E27FC236}">
                <a16:creationId xmlns:a16="http://schemas.microsoft.com/office/drawing/2014/main" id="{F37BC93D-96AE-BA41-B854-25118223E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576" y="3250540"/>
            <a:ext cx="1248071" cy="11026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6">
            <a:extLst>
              <a:ext uri="{FF2B5EF4-FFF2-40B4-BE49-F238E27FC236}">
                <a16:creationId xmlns:a16="http://schemas.microsoft.com/office/drawing/2014/main" id="{7698741D-D04F-734A-930B-EBB2D05BAD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0572" y="2455200"/>
            <a:ext cx="1278181" cy="10794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 Box 27">
            <a:extLst>
              <a:ext uri="{FF2B5EF4-FFF2-40B4-BE49-F238E27FC236}">
                <a16:creationId xmlns:a16="http://schemas.microsoft.com/office/drawing/2014/main" id="{700E929C-75A8-5148-B87A-1F585197611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732" y="3292140"/>
            <a:ext cx="1265725" cy="46984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0" dirty="0">
                <a:solidFill>
                  <a:schemeClr val="bg1"/>
                </a:solidFill>
              </a:rPr>
              <a:t>log (</a:t>
            </a:r>
            <a:r>
              <a:rPr lang="en-US" sz="2000" b="0" dirty="0" err="1">
                <a:solidFill>
                  <a:schemeClr val="bg1"/>
                </a:solidFill>
                <a:sym typeface="Symbol" pitchFamily="-111" charset="2"/>
              </a:rPr>
              <a:t>T</a:t>
            </a:r>
            <a:r>
              <a:rPr lang="en-US" b="0" baseline="-25000" dirty="0" err="1">
                <a:solidFill>
                  <a:schemeClr val="bg1"/>
                </a:solidFill>
                <a:sym typeface="Symbol" pitchFamily="-111" charset="2"/>
              </a:rPr>
              <a:t>c</a:t>
            </a:r>
            <a:r>
              <a:rPr lang="en-US" b="0" dirty="0">
                <a:solidFill>
                  <a:schemeClr val="bg1"/>
                </a:solidFill>
                <a:sym typeface="Symbol" pitchFamily="-111" charset="2"/>
              </a:rPr>
              <a:t>)</a:t>
            </a:r>
            <a:r>
              <a:rPr lang="en-US" b="0" dirty="0"/>
              <a:t> </a:t>
            </a:r>
          </a:p>
        </p:txBody>
      </p:sp>
      <p:sp>
        <p:nvSpPr>
          <p:cNvPr id="15" name="Rectangle 28">
            <a:extLst>
              <a:ext uri="{FF2B5EF4-FFF2-40B4-BE49-F238E27FC236}">
                <a16:creationId xmlns:a16="http://schemas.microsoft.com/office/drawing/2014/main" id="{F18CE433-EEA0-894D-9E73-403E68FF9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887" y="1518578"/>
            <a:ext cx="4085790" cy="4035918"/>
          </a:xfrm>
          <a:prstGeom prst="rect">
            <a:avLst/>
          </a:prstGeom>
          <a:noFill/>
          <a:ln w="19050">
            <a:solidFill>
              <a:srgbClr val="EAEAEA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pic>
        <p:nvPicPr>
          <p:cNvPr id="16" name="Picture 30" descr="star">
            <a:extLst>
              <a:ext uri="{FF2B5EF4-FFF2-40B4-BE49-F238E27FC236}">
                <a16:creationId xmlns:a16="http://schemas.microsoft.com/office/drawing/2014/main" id="{6C2E0AF7-7A50-CA43-B34E-F0644D512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16202A"/>
              </a:clrFrom>
              <a:clrTo>
                <a:srgbClr val="16202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891" y="4220559"/>
            <a:ext cx="992317" cy="10004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 Box 34">
            <a:extLst>
              <a:ext uri="{FF2B5EF4-FFF2-40B4-BE49-F238E27FC236}">
                <a16:creationId xmlns:a16="http://schemas.microsoft.com/office/drawing/2014/main" id="{DE12E889-8581-DC4D-84E4-E6F0D6116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5155" y="5039111"/>
            <a:ext cx="975403" cy="32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H-ignition</a:t>
            </a:r>
          </a:p>
        </p:txBody>
      </p:sp>
      <p:sp>
        <p:nvSpPr>
          <p:cNvPr id="18" name="Text Box 35">
            <a:extLst>
              <a:ext uri="{FF2B5EF4-FFF2-40B4-BE49-F238E27FC236}">
                <a16:creationId xmlns:a16="http://schemas.microsoft.com/office/drawing/2014/main" id="{7EE6C6DC-2E79-9D4E-8852-272F8CB9C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7472" y="3856758"/>
            <a:ext cx="1075010" cy="32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He-ignition</a:t>
            </a:r>
          </a:p>
        </p:txBody>
      </p:sp>
      <p:sp>
        <p:nvSpPr>
          <p:cNvPr id="19" name="Text Box 36">
            <a:extLst>
              <a:ext uri="{FF2B5EF4-FFF2-40B4-BE49-F238E27FC236}">
                <a16:creationId xmlns:a16="http://schemas.microsoft.com/office/drawing/2014/main" id="{EF3AB4F7-56C5-3040-8EA2-0567464C8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2057" y="2788092"/>
            <a:ext cx="975403" cy="32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C-ignition</a:t>
            </a:r>
          </a:p>
        </p:txBody>
      </p:sp>
      <p:sp>
        <p:nvSpPr>
          <p:cNvPr id="20" name="Text Box 37">
            <a:extLst>
              <a:ext uri="{FF2B5EF4-FFF2-40B4-BE49-F238E27FC236}">
                <a16:creationId xmlns:a16="http://schemas.microsoft.com/office/drawing/2014/main" id="{CF2A44AF-C635-5342-A755-E17715D2EA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255" y="5402912"/>
            <a:ext cx="300702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1" name="Text Box 38">
            <a:extLst>
              <a:ext uri="{FF2B5EF4-FFF2-40B4-BE49-F238E27FC236}">
                <a16:creationId xmlns:a16="http://schemas.microsoft.com/office/drawing/2014/main" id="{79C61AEF-3439-524A-B84F-B8B24F688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255" y="4129609"/>
            <a:ext cx="300702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2" name="Text Box 39">
            <a:extLst>
              <a:ext uri="{FF2B5EF4-FFF2-40B4-BE49-F238E27FC236}">
                <a16:creationId xmlns:a16="http://schemas.microsoft.com/office/drawing/2014/main" id="{5BCB98C2-93D9-D742-B6C2-EAAF22873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044" y="1401101"/>
            <a:ext cx="383395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3" name="Text Box 40">
            <a:extLst>
              <a:ext uri="{FF2B5EF4-FFF2-40B4-BE49-F238E27FC236}">
                <a16:creationId xmlns:a16="http://schemas.microsoft.com/office/drawing/2014/main" id="{F901CD3A-F3BC-DB4E-BCDE-B15B9441E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255" y="2765355"/>
            <a:ext cx="300702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4" name="Text Box 41">
            <a:extLst>
              <a:ext uri="{FF2B5EF4-FFF2-40B4-BE49-F238E27FC236}">
                <a16:creationId xmlns:a16="http://schemas.microsoft.com/office/drawing/2014/main" id="{A0DE0F4F-20B9-0C47-9A1F-216CF7DA7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308" y="5584813"/>
            <a:ext cx="300702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5" name="Text Box 42">
            <a:extLst>
              <a:ext uri="{FF2B5EF4-FFF2-40B4-BE49-F238E27FC236}">
                <a16:creationId xmlns:a16="http://schemas.microsoft.com/office/drawing/2014/main" id="{03BCF737-FCC2-C348-BF90-38C524B5C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8889" y="5584813"/>
            <a:ext cx="300702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26" name="Text Box 43">
            <a:extLst>
              <a:ext uri="{FF2B5EF4-FFF2-40B4-BE49-F238E27FC236}">
                <a16:creationId xmlns:a16="http://schemas.microsoft.com/office/drawing/2014/main" id="{F502C866-D4F4-F240-B581-F5A5899BA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7204" y="5584813"/>
            <a:ext cx="300702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7" name="Text Box 44">
            <a:extLst>
              <a:ext uri="{FF2B5EF4-FFF2-40B4-BE49-F238E27FC236}">
                <a16:creationId xmlns:a16="http://schemas.microsoft.com/office/drawing/2014/main" id="{7C868484-9B00-3543-BD44-ACDE54416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2259" y="5584813"/>
            <a:ext cx="300702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8" name="Text Box 45">
            <a:extLst>
              <a:ext uri="{FF2B5EF4-FFF2-40B4-BE49-F238E27FC236}">
                <a16:creationId xmlns:a16="http://schemas.microsoft.com/office/drawing/2014/main" id="{A18B3226-0E57-7E43-AD02-DD24A0CA8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3944" y="5584813"/>
            <a:ext cx="383395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9" name="Text Box 46">
            <a:extLst>
              <a:ext uri="{FF2B5EF4-FFF2-40B4-BE49-F238E27FC236}">
                <a16:creationId xmlns:a16="http://schemas.microsoft.com/office/drawing/2014/main" id="{115CDBBD-414B-1445-ACA0-721AD188B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8889" y="5584813"/>
            <a:ext cx="300702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0" name="Text Box 47">
            <a:extLst>
              <a:ext uri="{FF2B5EF4-FFF2-40B4-BE49-F238E27FC236}">
                <a16:creationId xmlns:a16="http://schemas.microsoft.com/office/drawing/2014/main" id="{32E9BA9B-1D8C-584B-90EE-6A5F3760C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0574" y="5584813"/>
            <a:ext cx="300702" cy="29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>
                <a:solidFill>
                  <a:schemeClr val="bg1"/>
                </a:solidFill>
              </a:rPr>
              <a:t>6</a:t>
            </a:r>
          </a:p>
        </p:txBody>
      </p:sp>
      <p:pic>
        <p:nvPicPr>
          <p:cNvPr id="31" name="Picture 51" descr="chandra-silicon">
            <a:extLst>
              <a:ext uri="{FF2B5EF4-FFF2-40B4-BE49-F238E27FC236}">
                <a16:creationId xmlns:a16="http://schemas.microsoft.com/office/drawing/2014/main" id="{8022FDF7-4E7A-DB47-8B76-5DD9BD6B9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5829" y="1354465"/>
            <a:ext cx="1353160" cy="114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Freeform 33">
            <a:extLst>
              <a:ext uri="{FF2B5EF4-FFF2-40B4-BE49-F238E27FC236}">
                <a16:creationId xmlns:a16="http://schemas.microsoft.com/office/drawing/2014/main" id="{A5B23E77-2E1F-4D4C-93B1-7222941C967D}"/>
              </a:ext>
            </a:extLst>
          </p:cNvPr>
          <p:cNvSpPr>
            <a:spLocks/>
          </p:cNvSpPr>
          <p:nvPr/>
        </p:nvSpPr>
        <p:spPr bwMode="auto">
          <a:xfrm>
            <a:off x="1025560" y="1891854"/>
            <a:ext cx="3822676" cy="3658854"/>
          </a:xfrm>
          <a:custGeom>
            <a:avLst/>
            <a:gdLst>
              <a:gd name="T0" fmla="*/ 0 w 1668"/>
              <a:gd name="T1" fmla="*/ 2314 h 1610"/>
              <a:gd name="T2" fmla="*/ 246 w 1668"/>
              <a:gd name="T3" fmla="*/ 2015 h 1610"/>
              <a:gd name="T4" fmla="*/ 361 w 1668"/>
              <a:gd name="T5" fmla="*/ 1840 h 1610"/>
              <a:gd name="T6" fmla="*/ 411 w 1668"/>
              <a:gd name="T7" fmla="*/ 1761 h 1610"/>
              <a:gd name="T8" fmla="*/ 624 w 1668"/>
              <a:gd name="T9" fmla="*/ 1559 h 1610"/>
              <a:gd name="T10" fmla="*/ 828 w 1668"/>
              <a:gd name="T11" fmla="*/ 1386 h 1610"/>
              <a:gd name="T12" fmla="*/ 917 w 1668"/>
              <a:gd name="T13" fmla="*/ 1253 h 1610"/>
              <a:gd name="T14" fmla="*/ 963 w 1668"/>
              <a:gd name="T15" fmla="*/ 1160 h 1610"/>
              <a:gd name="T16" fmla="*/ 1124 w 1668"/>
              <a:gd name="T17" fmla="*/ 960 h 1610"/>
              <a:gd name="T18" fmla="*/ 1267 w 1668"/>
              <a:gd name="T19" fmla="*/ 842 h 1610"/>
              <a:gd name="T20" fmla="*/ 1428 w 1668"/>
              <a:gd name="T21" fmla="*/ 738 h 1610"/>
              <a:gd name="T22" fmla="*/ 1443 w 1668"/>
              <a:gd name="T23" fmla="*/ 679 h 1610"/>
              <a:gd name="T24" fmla="*/ 1517 w 1668"/>
              <a:gd name="T25" fmla="*/ 656 h 1610"/>
              <a:gd name="T26" fmla="*/ 1571 w 1668"/>
              <a:gd name="T27" fmla="*/ 676 h 1610"/>
              <a:gd name="T28" fmla="*/ 1628 w 1668"/>
              <a:gd name="T29" fmla="*/ 632 h 1610"/>
              <a:gd name="T30" fmla="*/ 1685 w 1668"/>
              <a:gd name="T31" fmla="*/ 607 h 1610"/>
              <a:gd name="T32" fmla="*/ 1782 w 1668"/>
              <a:gd name="T33" fmla="*/ 592 h 1610"/>
              <a:gd name="T34" fmla="*/ 1863 w 1668"/>
              <a:gd name="T35" fmla="*/ 548 h 1610"/>
              <a:gd name="T36" fmla="*/ 1882 w 1668"/>
              <a:gd name="T37" fmla="*/ 483 h 1610"/>
              <a:gd name="T38" fmla="*/ 1863 w 1668"/>
              <a:gd name="T39" fmla="*/ 445 h 1610"/>
              <a:gd name="T40" fmla="*/ 1815 w 1668"/>
              <a:gd name="T41" fmla="*/ 455 h 1610"/>
              <a:gd name="T42" fmla="*/ 1896 w 1668"/>
              <a:gd name="T43" fmla="*/ 471 h 1610"/>
              <a:gd name="T44" fmla="*/ 1924 w 1668"/>
              <a:gd name="T45" fmla="*/ 410 h 1610"/>
              <a:gd name="T46" fmla="*/ 1896 w 1668"/>
              <a:gd name="T47" fmla="*/ 373 h 1610"/>
              <a:gd name="T48" fmla="*/ 1896 w 1668"/>
              <a:gd name="T49" fmla="*/ 327 h 1610"/>
              <a:gd name="T50" fmla="*/ 1950 w 1668"/>
              <a:gd name="T51" fmla="*/ 320 h 1610"/>
              <a:gd name="T52" fmla="*/ 1971 w 1668"/>
              <a:gd name="T53" fmla="*/ 375 h 1610"/>
              <a:gd name="T54" fmla="*/ 2017 w 1668"/>
              <a:gd name="T55" fmla="*/ 338 h 1610"/>
              <a:gd name="T56" fmla="*/ 2078 w 1668"/>
              <a:gd name="T57" fmla="*/ 320 h 1610"/>
              <a:gd name="T58" fmla="*/ 2156 w 1668"/>
              <a:gd name="T59" fmla="*/ 247 h 1610"/>
              <a:gd name="T60" fmla="*/ 2195 w 1668"/>
              <a:gd name="T61" fmla="*/ 190 h 1610"/>
              <a:gd name="T62" fmla="*/ 2146 w 1668"/>
              <a:gd name="T63" fmla="*/ 166 h 1610"/>
              <a:gd name="T64" fmla="*/ 2085 w 1668"/>
              <a:gd name="T65" fmla="*/ 193 h 1610"/>
              <a:gd name="T66" fmla="*/ 2034 w 1668"/>
              <a:gd name="T67" fmla="*/ 158 h 1610"/>
              <a:gd name="T68" fmla="*/ 2093 w 1668"/>
              <a:gd name="T69" fmla="*/ 149 h 1610"/>
              <a:gd name="T70" fmla="*/ 2149 w 1668"/>
              <a:gd name="T71" fmla="*/ 138 h 1610"/>
              <a:gd name="T72" fmla="*/ 2221 w 1668"/>
              <a:gd name="T73" fmla="*/ 100 h 1610"/>
              <a:gd name="T74" fmla="*/ 2332 w 1668"/>
              <a:gd name="T75" fmla="*/ 79 h 1610"/>
              <a:gd name="T76" fmla="*/ 2417 w 1668"/>
              <a:gd name="T77" fmla="*/ 23 h 1610"/>
              <a:gd name="T78" fmla="*/ 2480 w 1668"/>
              <a:gd name="T79" fmla="*/ 0 h 161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668"/>
              <a:gd name="T121" fmla="*/ 0 h 1610"/>
              <a:gd name="T122" fmla="*/ 1668 w 1668"/>
              <a:gd name="T123" fmla="*/ 1610 h 1610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668" h="1610">
                <a:moveTo>
                  <a:pt x="22" y="1610"/>
                </a:moveTo>
                <a:lnTo>
                  <a:pt x="0" y="1608"/>
                </a:lnTo>
                <a:cubicBezTo>
                  <a:pt x="14" y="1586"/>
                  <a:pt x="76" y="1512"/>
                  <a:pt x="104" y="1478"/>
                </a:cubicBezTo>
                <a:cubicBezTo>
                  <a:pt x="132" y="1444"/>
                  <a:pt x="148" y="1425"/>
                  <a:pt x="166" y="1401"/>
                </a:cubicBezTo>
                <a:cubicBezTo>
                  <a:pt x="184" y="1377"/>
                  <a:pt x="196" y="1354"/>
                  <a:pt x="209" y="1334"/>
                </a:cubicBezTo>
                <a:cubicBezTo>
                  <a:pt x="222" y="1314"/>
                  <a:pt x="237" y="1291"/>
                  <a:pt x="243" y="1279"/>
                </a:cubicBezTo>
                <a:cubicBezTo>
                  <a:pt x="249" y="1267"/>
                  <a:pt x="238" y="1273"/>
                  <a:pt x="243" y="1264"/>
                </a:cubicBezTo>
                <a:cubicBezTo>
                  <a:pt x="248" y="1255"/>
                  <a:pt x="258" y="1245"/>
                  <a:pt x="276" y="1224"/>
                </a:cubicBezTo>
                <a:cubicBezTo>
                  <a:pt x="294" y="1203"/>
                  <a:pt x="327" y="1163"/>
                  <a:pt x="351" y="1140"/>
                </a:cubicBezTo>
                <a:cubicBezTo>
                  <a:pt x="375" y="1117"/>
                  <a:pt x="397" y="1103"/>
                  <a:pt x="420" y="1084"/>
                </a:cubicBezTo>
                <a:cubicBezTo>
                  <a:pt x="443" y="1065"/>
                  <a:pt x="467" y="1049"/>
                  <a:pt x="490" y="1029"/>
                </a:cubicBezTo>
                <a:cubicBezTo>
                  <a:pt x="513" y="1009"/>
                  <a:pt x="537" y="987"/>
                  <a:pt x="557" y="964"/>
                </a:cubicBezTo>
                <a:cubicBezTo>
                  <a:pt x="577" y="941"/>
                  <a:pt x="600" y="903"/>
                  <a:pt x="610" y="888"/>
                </a:cubicBezTo>
                <a:cubicBezTo>
                  <a:pt x="620" y="873"/>
                  <a:pt x="617" y="877"/>
                  <a:pt x="617" y="871"/>
                </a:cubicBezTo>
                <a:cubicBezTo>
                  <a:pt x="617" y="865"/>
                  <a:pt x="607" y="860"/>
                  <a:pt x="612" y="849"/>
                </a:cubicBezTo>
                <a:cubicBezTo>
                  <a:pt x="617" y="838"/>
                  <a:pt x="630" y="829"/>
                  <a:pt x="648" y="806"/>
                </a:cubicBezTo>
                <a:cubicBezTo>
                  <a:pt x="666" y="783"/>
                  <a:pt x="702" y="735"/>
                  <a:pt x="720" y="712"/>
                </a:cubicBezTo>
                <a:cubicBezTo>
                  <a:pt x="738" y="689"/>
                  <a:pt x="739" y="684"/>
                  <a:pt x="756" y="667"/>
                </a:cubicBezTo>
                <a:cubicBezTo>
                  <a:pt x="773" y="650"/>
                  <a:pt x="808" y="621"/>
                  <a:pt x="824" y="607"/>
                </a:cubicBezTo>
                <a:cubicBezTo>
                  <a:pt x="840" y="593"/>
                  <a:pt x="835" y="598"/>
                  <a:pt x="852" y="585"/>
                </a:cubicBezTo>
                <a:cubicBezTo>
                  <a:pt x="869" y="572"/>
                  <a:pt x="909" y="544"/>
                  <a:pt x="927" y="532"/>
                </a:cubicBezTo>
                <a:cubicBezTo>
                  <a:pt x="945" y="520"/>
                  <a:pt x="953" y="519"/>
                  <a:pt x="960" y="513"/>
                </a:cubicBezTo>
                <a:cubicBezTo>
                  <a:pt x="967" y="507"/>
                  <a:pt x="966" y="501"/>
                  <a:pt x="968" y="494"/>
                </a:cubicBezTo>
                <a:cubicBezTo>
                  <a:pt x="970" y="487"/>
                  <a:pt x="966" y="478"/>
                  <a:pt x="970" y="472"/>
                </a:cubicBezTo>
                <a:cubicBezTo>
                  <a:pt x="974" y="466"/>
                  <a:pt x="981" y="459"/>
                  <a:pt x="989" y="456"/>
                </a:cubicBezTo>
                <a:cubicBezTo>
                  <a:pt x="997" y="453"/>
                  <a:pt x="1012" y="454"/>
                  <a:pt x="1020" y="456"/>
                </a:cubicBezTo>
                <a:cubicBezTo>
                  <a:pt x="1028" y="458"/>
                  <a:pt x="1034" y="468"/>
                  <a:pt x="1040" y="470"/>
                </a:cubicBezTo>
                <a:cubicBezTo>
                  <a:pt x="1046" y="472"/>
                  <a:pt x="1051" y="473"/>
                  <a:pt x="1056" y="470"/>
                </a:cubicBezTo>
                <a:cubicBezTo>
                  <a:pt x="1061" y="467"/>
                  <a:pt x="1067" y="458"/>
                  <a:pt x="1073" y="453"/>
                </a:cubicBezTo>
                <a:cubicBezTo>
                  <a:pt x="1079" y="448"/>
                  <a:pt x="1088" y="443"/>
                  <a:pt x="1095" y="439"/>
                </a:cubicBezTo>
                <a:cubicBezTo>
                  <a:pt x="1102" y="435"/>
                  <a:pt x="1108" y="432"/>
                  <a:pt x="1114" y="429"/>
                </a:cubicBezTo>
                <a:cubicBezTo>
                  <a:pt x="1120" y="426"/>
                  <a:pt x="1123" y="423"/>
                  <a:pt x="1133" y="422"/>
                </a:cubicBezTo>
                <a:cubicBezTo>
                  <a:pt x="1143" y="421"/>
                  <a:pt x="1161" y="424"/>
                  <a:pt x="1172" y="422"/>
                </a:cubicBezTo>
                <a:cubicBezTo>
                  <a:pt x="1183" y="420"/>
                  <a:pt x="1190" y="416"/>
                  <a:pt x="1198" y="412"/>
                </a:cubicBezTo>
                <a:cubicBezTo>
                  <a:pt x="1206" y="408"/>
                  <a:pt x="1213" y="403"/>
                  <a:pt x="1222" y="398"/>
                </a:cubicBezTo>
                <a:cubicBezTo>
                  <a:pt x="1231" y="393"/>
                  <a:pt x="1246" y="387"/>
                  <a:pt x="1253" y="381"/>
                </a:cubicBezTo>
                <a:cubicBezTo>
                  <a:pt x="1260" y="375"/>
                  <a:pt x="1263" y="369"/>
                  <a:pt x="1265" y="362"/>
                </a:cubicBezTo>
                <a:cubicBezTo>
                  <a:pt x="1267" y="355"/>
                  <a:pt x="1265" y="343"/>
                  <a:pt x="1265" y="336"/>
                </a:cubicBezTo>
                <a:cubicBezTo>
                  <a:pt x="1265" y="329"/>
                  <a:pt x="1267" y="323"/>
                  <a:pt x="1265" y="319"/>
                </a:cubicBezTo>
                <a:cubicBezTo>
                  <a:pt x="1263" y="315"/>
                  <a:pt x="1258" y="311"/>
                  <a:pt x="1253" y="309"/>
                </a:cubicBezTo>
                <a:cubicBezTo>
                  <a:pt x="1248" y="307"/>
                  <a:pt x="1241" y="308"/>
                  <a:pt x="1236" y="309"/>
                </a:cubicBezTo>
                <a:cubicBezTo>
                  <a:pt x="1231" y="310"/>
                  <a:pt x="1218" y="313"/>
                  <a:pt x="1220" y="316"/>
                </a:cubicBezTo>
                <a:cubicBezTo>
                  <a:pt x="1222" y="319"/>
                  <a:pt x="1237" y="326"/>
                  <a:pt x="1246" y="328"/>
                </a:cubicBezTo>
                <a:cubicBezTo>
                  <a:pt x="1255" y="330"/>
                  <a:pt x="1267" y="330"/>
                  <a:pt x="1275" y="328"/>
                </a:cubicBezTo>
                <a:cubicBezTo>
                  <a:pt x="1283" y="326"/>
                  <a:pt x="1291" y="321"/>
                  <a:pt x="1294" y="314"/>
                </a:cubicBezTo>
                <a:cubicBezTo>
                  <a:pt x="1297" y="307"/>
                  <a:pt x="1294" y="292"/>
                  <a:pt x="1294" y="285"/>
                </a:cubicBezTo>
                <a:cubicBezTo>
                  <a:pt x="1294" y="278"/>
                  <a:pt x="1297" y="275"/>
                  <a:pt x="1294" y="271"/>
                </a:cubicBezTo>
                <a:cubicBezTo>
                  <a:pt x="1291" y="267"/>
                  <a:pt x="1281" y="261"/>
                  <a:pt x="1275" y="259"/>
                </a:cubicBezTo>
                <a:cubicBezTo>
                  <a:pt x="1269" y="257"/>
                  <a:pt x="1260" y="264"/>
                  <a:pt x="1260" y="259"/>
                </a:cubicBezTo>
                <a:cubicBezTo>
                  <a:pt x="1260" y="254"/>
                  <a:pt x="1269" y="234"/>
                  <a:pt x="1275" y="228"/>
                </a:cubicBezTo>
                <a:cubicBezTo>
                  <a:pt x="1281" y="222"/>
                  <a:pt x="1290" y="224"/>
                  <a:pt x="1296" y="223"/>
                </a:cubicBezTo>
                <a:cubicBezTo>
                  <a:pt x="1302" y="222"/>
                  <a:pt x="1309" y="219"/>
                  <a:pt x="1311" y="223"/>
                </a:cubicBezTo>
                <a:cubicBezTo>
                  <a:pt x="1313" y="227"/>
                  <a:pt x="1306" y="243"/>
                  <a:pt x="1308" y="249"/>
                </a:cubicBezTo>
                <a:cubicBezTo>
                  <a:pt x="1310" y="255"/>
                  <a:pt x="1320" y="262"/>
                  <a:pt x="1325" y="261"/>
                </a:cubicBezTo>
                <a:cubicBezTo>
                  <a:pt x="1330" y="260"/>
                  <a:pt x="1335" y="248"/>
                  <a:pt x="1340" y="244"/>
                </a:cubicBezTo>
                <a:cubicBezTo>
                  <a:pt x="1345" y="240"/>
                  <a:pt x="1351" y="235"/>
                  <a:pt x="1356" y="235"/>
                </a:cubicBezTo>
                <a:cubicBezTo>
                  <a:pt x="1361" y="235"/>
                  <a:pt x="1366" y="246"/>
                  <a:pt x="1373" y="244"/>
                </a:cubicBezTo>
                <a:cubicBezTo>
                  <a:pt x="1380" y="242"/>
                  <a:pt x="1388" y="231"/>
                  <a:pt x="1397" y="223"/>
                </a:cubicBezTo>
                <a:cubicBezTo>
                  <a:pt x="1406" y="215"/>
                  <a:pt x="1417" y="204"/>
                  <a:pt x="1426" y="196"/>
                </a:cubicBezTo>
                <a:cubicBezTo>
                  <a:pt x="1435" y="188"/>
                  <a:pt x="1442" y="180"/>
                  <a:pt x="1450" y="172"/>
                </a:cubicBezTo>
                <a:cubicBezTo>
                  <a:pt x="1458" y="164"/>
                  <a:pt x="1470" y="155"/>
                  <a:pt x="1474" y="148"/>
                </a:cubicBezTo>
                <a:cubicBezTo>
                  <a:pt x="1478" y="141"/>
                  <a:pt x="1478" y="137"/>
                  <a:pt x="1476" y="132"/>
                </a:cubicBezTo>
                <a:cubicBezTo>
                  <a:pt x="1474" y="127"/>
                  <a:pt x="1465" y="118"/>
                  <a:pt x="1460" y="115"/>
                </a:cubicBezTo>
                <a:cubicBezTo>
                  <a:pt x="1455" y="112"/>
                  <a:pt x="1450" y="115"/>
                  <a:pt x="1443" y="115"/>
                </a:cubicBezTo>
                <a:cubicBezTo>
                  <a:pt x="1436" y="115"/>
                  <a:pt x="1423" y="114"/>
                  <a:pt x="1416" y="117"/>
                </a:cubicBezTo>
                <a:cubicBezTo>
                  <a:pt x="1409" y="120"/>
                  <a:pt x="1408" y="133"/>
                  <a:pt x="1402" y="134"/>
                </a:cubicBezTo>
                <a:cubicBezTo>
                  <a:pt x="1396" y="135"/>
                  <a:pt x="1384" y="126"/>
                  <a:pt x="1378" y="122"/>
                </a:cubicBezTo>
                <a:cubicBezTo>
                  <a:pt x="1372" y="118"/>
                  <a:pt x="1366" y="113"/>
                  <a:pt x="1368" y="110"/>
                </a:cubicBezTo>
                <a:cubicBezTo>
                  <a:pt x="1370" y="107"/>
                  <a:pt x="1382" y="104"/>
                  <a:pt x="1388" y="103"/>
                </a:cubicBezTo>
                <a:cubicBezTo>
                  <a:pt x="1394" y="102"/>
                  <a:pt x="1400" y="103"/>
                  <a:pt x="1407" y="103"/>
                </a:cubicBezTo>
                <a:cubicBezTo>
                  <a:pt x="1414" y="103"/>
                  <a:pt x="1422" y="104"/>
                  <a:pt x="1428" y="103"/>
                </a:cubicBezTo>
                <a:cubicBezTo>
                  <a:pt x="1434" y="102"/>
                  <a:pt x="1439" y="100"/>
                  <a:pt x="1445" y="96"/>
                </a:cubicBezTo>
                <a:cubicBezTo>
                  <a:pt x="1451" y="92"/>
                  <a:pt x="1459" y="85"/>
                  <a:pt x="1467" y="81"/>
                </a:cubicBezTo>
                <a:cubicBezTo>
                  <a:pt x="1475" y="77"/>
                  <a:pt x="1484" y="72"/>
                  <a:pt x="1493" y="69"/>
                </a:cubicBezTo>
                <a:cubicBezTo>
                  <a:pt x="1502" y="66"/>
                  <a:pt x="1508" y="66"/>
                  <a:pt x="1520" y="64"/>
                </a:cubicBezTo>
                <a:cubicBezTo>
                  <a:pt x="1532" y="62"/>
                  <a:pt x="1553" y="60"/>
                  <a:pt x="1568" y="55"/>
                </a:cubicBezTo>
                <a:cubicBezTo>
                  <a:pt x="1583" y="50"/>
                  <a:pt x="1604" y="39"/>
                  <a:pt x="1613" y="33"/>
                </a:cubicBezTo>
                <a:cubicBezTo>
                  <a:pt x="1622" y="27"/>
                  <a:pt x="1619" y="19"/>
                  <a:pt x="1625" y="16"/>
                </a:cubicBezTo>
                <a:cubicBezTo>
                  <a:pt x="1631" y="13"/>
                  <a:pt x="1642" y="17"/>
                  <a:pt x="1649" y="14"/>
                </a:cubicBezTo>
                <a:cubicBezTo>
                  <a:pt x="1656" y="11"/>
                  <a:pt x="1667" y="6"/>
                  <a:pt x="1668" y="0"/>
                </a:cubicBezTo>
              </a:path>
            </a:pathLst>
          </a:custGeom>
          <a:noFill/>
          <a:ln w="28575" cmpd="sng">
            <a:solidFill>
              <a:srgbClr val="CC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Text Box 23">
            <a:extLst>
              <a:ext uri="{FF2B5EF4-FFF2-40B4-BE49-F238E27FC236}">
                <a16:creationId xmlns:a16="http://schemas.microsoft.com/office/drawing/2014/main" id="{1432D453-AA8C-024E-8CD6-B1320AB30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2900" y="2424291"/>
            <a:ext cx="1075010" cy="32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Ne-ignition</a:t>
            </a:r>
          </a:p>
        </p:txBody>
      </p:sp>
      <p:pic>
        <p:nvPicPr>
          <p:cNvPr id="34" name="Picture 2" descr="http://images.nationalgeographic.com/wpf/media-live/photos/000/089/cache/white-dwarfs_8996_600x450.jpg">
            <a:extLst>
              <a:ext uri="{FF2B5EF4-FFF2-40B4-BE49-F238E27FC236}">
                <a16:creationId xmlns:a16="http://schemas.microsoft.com/office/drawing/2014/main" id="{A4FBF004-323B-444D-86B8-FF511D9CE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8650" y="3792742"/>
            <a:ext cx="763785" cy="5728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Freeform 1">
            <a:extLst>
              <a:ext uri="{FF2B5EF4-FFF2-40B4-BE49-F238E27FC236}">
                <a16:creationId xmlns:a16="http://schemas.microsoft.com/office/drawing/2014/main" id="{D179D4E6-AF20-4F4B-8B71-2A65362F3E10}"/>
              </a:ext>
            </a:extLst>
          </p:cNvPr>
          <p:cNvSpPr/>
          <p:nvPr/>
        </p:nvSpPr>
        <p:spPr>
          <a:xfrm>
            <a:off x="2652956" y="3447479"/>
            <a:ext cx="1430593" cy="593579"/>
          </a:xfrm>
          <a:custGeom>
            <a:avLst/>
            <a:gdLst>
              <a:gd name="connsiteX0" fmla="*/ 0 w 1430593"/>
              <a:gd name="connsiteY0" fmla="*/ 114256 h 593579"/>
              <a:gd name="connsiteX1" fmla="*/ 117987 w 1430593"/>
              <a:gd name="connsiteY1" fmla="*/ 40515 h 593579"/>
              <a:gd name="connsiteX2" fmla="*/ 287593 w 1430593"/>
              <a:gd name="connsiteY2" fmla="*/ 11018 h 593579"/>
              <a:gd name="connsiteX3" fmla="*/ 589935 w 1430593"/>
              <a:gd name="connsiteY3" fmla="*/ 11018 h 593579"/>
              <a:gd name="connsiteX4" fmla="*/ 958645 w 1430593"/>
              <a:gd name="connsiteY4" fmla="*/ 143753 h 593579"/>
              <a:gd name="connsiteX5" fmla="*/ 1283109 w 1430593"/>
              <a:gd name="connsiteY5" fmla="*/ 387102 h 593579"/>
              <a:gd name="connsiteX6" fmla="*/ 1430593 w 1430593"/>
              <a:gd name="connsiteY6" fmla="*/ 593579 h 593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30593" h="593579">
                <a:moveTo>
                  <a:pt x="0" y="114256"/>
                </a:moveTo>
                <a:cubicBezTo>
                  <a:pt x="35027" y="85988"/>
                  <a:pt x="70055" y="57721"/>
                  <a:pt x="117987" y="40515"/>
                </a:cubicBezTo>
                <a:cubicBezTo>
                  <a:pt x="165919" y="23309"/>
                  <a:pt x="208935" y="15934"/>
                  <a:pt x="287593" y="11018"/>
                </a:cubicBezTo>
                <a:cubicBezTo>
                  <a:pt x="366251" y="6102"/>
                  <a:pt x="478093" y="-11104"/>
                  <a:pt x="589935" y="11018"/>
                </a:cubicBezTo>
                <a:cubicBezTo>
                  <a:pt x="701777" y="33140"/>
                  <a:pt x="843116" y="81072"/>
                  <a:pt x="958645" y="143753"/>
                </a:cubicBezTo>
                <a:cubicBezTo>
                  <a:pt x="1074174" y="206434"/>
                  <a:pt x="1204451" y="312131"/>
                  <a:pt x="1283109" y="387102"/>
                </a:cubicBezTo>
                <a:cubicBezTo>
                  <a:pt x="1361767" y="462073"/>
                  <a:pt x="1408470" y="560395"/>
                  <a:pt x="1430593" y="593579"/>
                </a:cubicBezTo>
              </a:path>
            </a:pathLst>
          </a:custGeom>
          <a:noFill/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2" descr="http://mcdonaldobservatory.org/sites/default/files/images/news/gallery/binary2.2_3.jpg">
            <a:extLst>
              <a:ext uri="{FF2B5EF4-FFF2-40B4-BE49-F238E27FC236}">
                <a16:creationId xmlns:a16="http://schemas.microsoft.com/office/drawing/2014/main" id="{C03CBCC3-074E-F942-ADBC-AC190FF32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1634" y="1562096"/>
            <a:ext cx="786660" cy="629200"/>
          </a:xfrm>
          <a:prstGeom prst="ellipse">
            <a:avLst/>
          </a:prstGeom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 Box 4">
            <a:extLst>
              <a:ext uri="{FF2B5EF4-FFF2-40B4-BE49-F238E27FC236}">
                <a16:creationId xmlns:a16="http://schemas.microsoft.com/office/drawing/2014/main" id="{AF56130E-BE6E-734B-B2F9-0C7D54262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2318" y="1492771"/>
            <a:ext cx="6809536" cy="37856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CC0000"/>
                </a:solidFill>
                <a:sym typeface="Symbol" charset="0"/>
              </a:rPr>
              <a:t>    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ym typeface="Symbol" charset="0"/>
              </a:rPr>
              <a:t>           </a:t>
            </a:r>
            <a:r>
              <a:rPr lang="en-US" sz="2400" baseline="30000" dirty="0">
                <a:sym typeface="Symbol" charset="0"/>
              </a:rPr>
              <a:t>56</a:t>
            </a:r>
            <a:r>
              <a:rPr lang="en-US" sz="2400" dirty="0">
                <a:sym typeface="Symbol" charset="0"/>
              </a:rPr>
              <a:t>Fe		Neon, Oxygen, Silicon</a:t>
            </a:r>
          </a:p>
          <a:p>
            <a:pPr>
              <a:defRPr/>
            </a:pPr>
            <a:r>
              <a:rPr lang="en-US" sz="2400" dirty="0">
                <a:sym typeface="Symbol" charset="0"/>
              </a:rPr>
              <a:t> 					Burning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CC0000"/>
              </a:solidFill>
              <a:sym typeface="Symbo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CC0000"/>
                </a:solidFill>
                <a:sym typeface="Symbol" charset="0"/>
              </a:rPr>
              <a:t>2 </a:t>
            </a:r>
            <a:r>
              <a:rPr lang="en-US" sz="2400" baseline="30000" dirty="0">
                <a:solidFill>
                  <a:srgbClr val="CC0000"/>
                </a:solidFill>
                <a:sym typeface="Symbol" charset="0"/>
              </a:rPr>
              <a:t>12</a:t>
            </a:r>
            <a:r>
              <a:rPr lang="en-US" sz="2400" dirty="0">
                <a:solidFill>
                  <a:srgbClr val="CC0000"/>
                </a:solidFill>
                <a:sym typeface="Symbol" charset="0"/>
              </a:rPr>
              <a:t>C   </a:t>
            </a:r>
            <a:r>
              <a:rPr lang="en-US" sz="2400" baseline="30000" dirty="0">
                <a:solidFill>
                  <a:srgbClr val="CC0000"/>
                </a:solidFill>
                <a:sym typeface="Symbol" charset="0"/>
              </a:rPr>
              <a:t>24</a:t>
            </a:r>
            <a:r>
              <a:rPr lang="en-US" sz="2400" dirty="0">
                <a:solidFill>
                  <a:srgbClr val="CC0000"/>
                </a:solidFill>
                <a:sym typeface="Symbol" charset="0"/>
              </a:rPr>
              <a:t>Mg		Carbon Burning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FF9900"/>
              </a:solidFill>
              <a:sym typeface="Symbo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9900"/>
                </a:solidFill>
                <a:sym typeface="Symbol" charset="0"/>
              </a:rPr>
              <a:t>3 </a:t>
            </a:r>
            <a:r>
              <a:rPr lang="en-US" sz="2400" baseline="30000" dirty="0">
                <a:solidFill>
                  <a:srgbClr val="FF9900"/>
                </a:solidFill>
                <a:sym typeface="Symbol" charset="0"/>
              </a:rPr>
              <a:t>4</a:t>
            </a:r>
            <a:r>
              <a:rPr lang="en-US" sz="2400" dirty="0">
                <a:solidFill>
                  <a:srgbClr val="FF9900"/>
                </a:solidFill>
                <a:sym typeface="Symbol" charset="0"/>
              </a:rPr>
              <a:t>He  </a:t>
            </a:r>
            <a:r>
              <a:rPr lang="en-US" sz="2400" baseline="30000" dirty="0">
                <a:solidFill>
                  <a:srgbClr val="FF9900"/>
                </a:solidFill>
                <a:sym typeface="Symbol" charset="0"/>
              </a:rPr>
              <a:t>12</a:t>
            </a:r>
            <a:r>
              <a:rPr lang="en-US" sz="2400" dirty="0">
                <a:solidFill>
                  <a:srgbClr val="FF9900"/>
                </a:solidFill>
                <a:sym typeface="Symbol" charset="0"/>
              </a:rPr>
              <a:t>C + 8MeV	Helium Burning</a:t>
            </a:r>
            <a:endParaRPr lang="en-US" sz="2400" dirty="0">
              <a:solidFill>
                <a:srgbClr val="0000C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olidFill>
                <a:srgbClr val="0000C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CC"/>
                </a:solidFill>
              </a:rPr>
              <a:t>4 </a:t>
            </a:r>
            <a:r>
              <a:rPr lang="en-US" sz="2400" baseline="30000" dirty="0">
                <a:solidFill>
                  <a:srgbClr val="0000CC"/>
                </a:solidFill>
              </a:rPr>
              <a:t>1</a:t>
            </a:r>
            <a:r>
              <a:rPr lang="en-US" sz="2400" dirty="0">
                <a:solidFill>
                  <a:srgbClr val="0000CC"/>
                </a:solidFill>
              </a:rPr>
              <a:t>H   </a:t>
            </a:r>
            <a:r>
              <a:rPr lang="en-US" sz="2400" dirty="0">
                <a:solidFill>
                  <a:srgbClr val="0000CC"/>
                </a:solidFill>
                <a:sym typeface="Symbol" charset="0"/>
              </a:rPr>
              <a:t> </a:t>
            </a:r>
            <a:r>
              <a:rPr lang="en-US" sz="2400" baseline="30000" dirty="0">
                <a:solidFill>
                  <a:srgbClr val="0000CC"/>
                </a:solidFill>
                <a:sym typeface="Symbol" charset="0"/>
              </a:rPr>
              <a:t>4</a:t>
            </a:r>
            <a:r>
              <a:rPr lang="en-US" sz="2400" dirty="0">
                <a:solidFill>
                  <a:srgbClr val="0000CC"/>
                </a:solidFill>
                <a:sym typeface="Symbol" charset="0"/>
              </a:rPr>
              <a:t>He + 26MeV	Hydrogen Burning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400" dirty="0">
              <a:sym typeface="Symbol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480051C8-888E-A646-8F87-34A42BC08CD7}"/>
              </a:ext>
            </a:extLst>
          </p:cNvPr>
          <p:cNvSpPr/>
          <p:nvPr/>
        </p:nvSpPr>
        <p:spPr>
          <a:xfrm>
            <a:off x="5417128" y="2894201"/>
            <a:ext cx="5945139" cy="145899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14B9A73-E414-9640-A821-6837A0A805EF}"/>
              </a:ext>
            </a:extLst>
          </p:cNvPr>
          <p:cNvSpPr txBox="1"/>
          <p:nvPr/>
        </p:nvSpPr>
        <p:spPr>
          <a:xfrm rot="19307122">
            <a:off x="6715311" y="3162033"/>
            <a:ext cx="28948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400" dirty="0">
                <a:solidFill>
                  <a:srgbClr val="00B050"/>
                </a:solidFill>
              </a:rPr>
              <a:t>LUNA MV</a:t>
            </a:r>
          </a:p>
        </p:txBody>
      </p:sp>
    </p:spTree>
    <p:extLst>
      <p:ext uri="{BB962C8B-B14F-4D97-AF65-F5344CB8AC3E}">
        <p14:creationId xmlns:p14="http://schemas.microsoft.com/office/powerpoint/2010/main" val="2337423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79D78A2-B5A9-6E47-A45B-D3AB271DE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60738-7BE9-1C49-ACC6-A457BF2D18C9}" type="slidenum">
              <a:rPr lang="it-IT" smtClean="0"/>
              <a:t>3</a:t>
            </a:fld>
            <a:endParaRPr lang="it-IT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8566748E-C8F4-4346-849C-538D69E0C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Charged particle reactions in the stars</a:t>
            </a:r>
          </a:p>
        </p:txBody>
      </p:sp>
      <p:sp>
        <p:nvSpPr>
          <p:cNvPr id="7" name="Line 2">
            <a:extLst>
              <a:ext uri="{FF2B5EF4-FFF2-40B4-BE49-F238E27FC236}">
                <a16:creationId xmlns:a16="http://schemas.microsoft.com/office/drawing/2014/main" id="{842D3631-9DB5-5A44-AFCA-0EA1C0A6C7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82065" y="2454466"/>
            <a:ext cx="205898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" name="Line 3">
            <a:extLst>
              <a:ext uri="{FF2B5EF4-FFF2-40B4-BE49-F238E27FC236}">
                <a16:creationId xmlns:a16="http://schemas.microsoft.com/office/drawing/2014/main" id="{FD4D6416-4626-A04A-84E0-4B1BEDF5A07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45490" y="2454466"/>
            <a:ext cx="371475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B88330BC-1539-4443-BB29-6F532651A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6340" y="2079816"/>
            <a:ext cx="825867" cy="36933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800"/>
              <a:t>E ~ kT</a:t>
            </a: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E4A89894-2A30-1F4A-AE40-A99A871BE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0140" y="3319653"/>
            <a:ext cx="1195359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/>
              <a:t>nuclear well</a:t>
            </a: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77D4A4D0-C615-C742-8B95-D1AEF3573D41}"/>
              </a:ext>
            </a:extLst>
          </p:cNvPr>
          <p:cNvSpPr>
            <a:spLocks/>
          </p:cNvSpPr>
          <p:nvPr/>
        </p:nvSpPr>
        <p:spPr bwMode="auto">
          <a:xfrm>
            <a:off x="2567639" y="1868678"/>
            <a:ext cx="2101850" cy="2039938"/>
          </a:xfrm>
          <a:custGeom>
            <a:avLst/>
            <a:gdLst/>
            <a:ahLst/>
            <a:cxnLst>
              <a:cxn ang="0">
                <a:pos x="0" y="1276"/>
              </a:cxn>
              <a:cxn ang="0">
                <a:pos x="260" y="1268"/>
              </a:cxn>
              <a:cxn ang="0">
                <a:pos x="317" y="1176"/>
              </a:cxn>
              <a:cxn ang="0">
                <a:pos x="324" y="991"/>
              </a:cxn>
              <a:cxn ang="0">
                <a:pos x="324" y="652"/>
              </a:cxn>
              <a:cxn ang="0">
                <a:pos x="320" y="109"/>
              </a:cxn>
              <a:cxn ang="0">
                <a:pos x="340" y="4"/>
              </a:cxn>
              <a:cxn ang="0">
                <a:pos x="455" y="135"/>
              </a:cxn>
              <a:cxn ang="0">
                <a:pos x="581" y="303"/>
              </a:cxn>
              <a:cxn ang="0">
                <a:pos x="743" y="436"/>
              </a:cxn>
              <a:cxn ang="0">
                <a:pos x="915" y="510"/>
              </a:cxn>
              <a:cxn ang="0">
                <a:pos x="1103" y="552"/>
              </a:cxn>
              <a:cxn ang="0">
                <a:pos x="1324" y="573"/>
              </a:cxn>
            </a:cxnLst>
            <a:rect l="0" t="0" r="r" b="b"/>
            <a:pathLst>
              <a:path w="1324" h="1285">
                <a:moveTo>
                  <a:pt x="0" y="1276"/>
                </a:moveTo>
                <a:cubicBezTo>
                  <a:pt x="43" y="1275"/>
                  <a:pt x="207" y="1285"/>
                  <a:pt x="260" y="1268"/>
                </a:cubicBezTo>
                <a:cubicBezTo>
                  <a:pt x="313" y="1251"/>
                  <a:pt x="306" y="1222"/>
                  <a:pt x="317" y="1176"/>
                </a:cubicBezTo>
                <a:cubicBezTo>
                  <a:pt x="328" y="1130"/>
                  <a:pt x="323" y="1078"/>
                  <a:pt x="324" y="991"/>
                </a:cubicBezTo>
                <a:cubicBezTo>
                  <a:pt x="325" y="904"/>
                  <a:pt x="325" y="799"/>
                  <a:pt x="324" y="652"/>
                </a:cubicBezTo>
                <a:cubicBezTo>
                  <a:pt x="323" y="505"/>
                  <a:pt x="317" y="217"/>
                  <a:pt x="320" y="109"/>
                </a:cubicBezTo>
                <a:cubicBezTo>
                  <a:pt x="323" y="1"/>
                  <a:pt x="318" y="0"/>
                  <a:pt x="340" y="4"/>
                </a:cubicBezTo>
                <a:cubicBezTo>
                  <a:pt x="362" y="8"/>
                  <a:pt x="415" y="85"/>
                  <a:pt x="455" y="135"/>
                </a:cubicBezTo>
                <a:cubicBezTo>
                  <a:pt x="495" y="185"/>
                  <a:pt x="533" y="253"/>
                  <a:pt x="581" y="303"/>
                </a:cubicBezTo>
                <a:cubicBezTo>
                  <a:pt x="628" y="353"/>
                  <a:pt x="687" y="402"/>
                  <a:pt x="743" y="436"/>
                </a:cubicBezTo>
                <a:cubicBezTo>
                  <a:pt x="799" y="470"/>
                  <a:pt x="856" y="490"/>
                  <a:pt x="915" y="510"/>
                </a:cubicBezTo>
                <a:cubicBezTo>
                  <a:pt x="975" y="529"/>
                  <a:pt x="1034" y="541"/>
                  <a:pt x="1103" y="552"/>
                </a:cubicBezTo>
                <a:cubicBezTo>
                  <a:pt x="1171" y="562"/>
                  <a:pt x="1278" y="568"/>
                  <a:pt x="1324" y="573"/>
                </a:cubicBezTo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2" name="Line 7">
            <a:extLst>
              <a:ext uri="{FF2B5EF4-FFF2-40B4-BE49-F238E27FC236}">
                <a16:creationId xmlns:a16="http://schemas.microsoft.com/office/drawing/2014/main" id="{3F06335F-1BCC-8C4E-92F6-D225DF80BB9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67639" y="1519429"/>
            <a:ext cx="0" cy="25193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" name="Line 8">
            <a:extLst>
              <a:ext uri="{FF2B5EF4-FFF2-40B4-BE49-F238E27FC236}">
                <a16:creationId xmlns:a16="http://schemas.microsoft.com/office/drawing/2014/main" id="{32E97348-4D95-EE45-9C0F-CD8A6E38CE97}"/>
              </a:ext>
            </a:extLst>
          </p:cNvPr>
          <p:cNvSpPr>
            <a:spLocks noChangeShapeType="1"/>
          </p:cNvSpPr>
          <p:nvPr/>
        </p:nvSpPr>
        <p:spPr bwMode="auto">
          <a:xfrm>
            <a:off x="2567640" y="2875153"/>
            <a:ext cx="24542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9">
            <a:extLst>
              <a:ext uri="{FF2B5EF4-FFF2-40B4-BE49-F238E27FC236}">
                <a16:creationId xmlns:a16="http://schemas.microsoft.com/office/drawing/2014/main" id="{1FEDE1EC-3124-1741-A721-FF5862882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2664" y="1303528"/>
            <a:ext cx="312906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/>
              <a:t>V</a:t>
            </a:r>
          </a:p>
        </p:txBody>
      </p:sp>
      <p:sp>
        <p:nvSpPr>
          <p:cNvPr id="15" name="Text Box 10">
            <a:extLst>
              <a:ext uri="{FF2B5EF4-FFF2-40B4-BE49-F238E27FC236}">
                <a16:creationId xmlns:a16="http://schemas.microsoft.com/office/drawing/2014/main" id="{77229CEB-AE00-E24D-868D-4C7BEC96D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3301" y="2871978"/>
            <a:ext cx="256200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/>
              <a:t>r</a:t>
            </a:r>
          </a:p>
        </p:txBody>
      </p:sp>
      <p:sp>
        <p:nvSpPr>
          <p:cNvPr id="16" name="Text Box 11">
            <a:extLst>
              <a:ext uri="{FF2B5EF4-FFF2-40B4-BE49-F238E27FC236}">
                <a16:creationId xmlns:a16="http://schemas.microsoft.com/office/drawing/2014/main" id="{D7DEE688-6A6C-A74C-A170-721A6F2A1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1039" y="2871978"/>
            <a:ext cx="328068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/>
              <a:t>r</a:t>
            </a:r>
            <a:r>
              <a:rPr lang="en-US" sz="1600" baseline="-25000"/>
              <a:t>n</a:t>
            </a:r>
            <a:endParaRPr lang="en-US" sz="1600"/>
          </a:p>
        </p:txBody>
      </p:sp>
      <p:sp>
        <p:nvSpPr>
          <p:cNvPr id="17" name="AutoShape 12">
            <a:extLst>
              <a:ext uri="{FF2B5EF4-FFF2-40B4-BE49-F238E27FC236}">
                <a16:creationId xmlns:a16="http://schemas.microsoft.com/office/drawing/2014/main" id="{E27533CB-52E5-8843-B5DE-7546CD8CB4E4}"/>
              </a:ext>
            </a:extLst>
          </p:cNvPr>
          <p:cNvSpPr>
            <a:spLocks/>
          </p:cNvSpPr>
          <p:nvPr/>
        </p:nvSpPr>
        <p:spPr bwMode="auto">
          <a:xfrm>
            <a:off x="2386664" y="1943291"/>
            <a:ext cx="125412" cy="931862"/>
          </a:xfrm>
          <a:prstGeom prst="leftBrace">
            <a:avLst>
              <a:gd name="adj1" fmla="val 61920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600"/>
          </a:p>
        </p:txBody>
      </p:sp>
      <p:sp>
        <p:nvSpPr>
          <p:cNvPr id="18" name="AutoShape 13">
            <a:extLst>
              <a:ext uri="{FF2B5EF4-FFF2-40B4-BE49-F238E27FC236}">
                <a16:creationId xmlns:a16="http://schemas.microsoft.com/office/drawing/2014/main" id="{FC87EAF8-5A24-E640-B6B1-F6EA5A8CE9B5}"/>
              </a:ext>
            </a:extLst>
          </p:cNvPr>
          <p:cNvSpPr>
            <a:spLocks/>
          </p:cNvSpPr>
          <p:nvPr/>
        </p:nvSpPr>
        <p:spPr bwMode="auto">
          <a:xfrm>
            <a:off x="2386664" y="2941829"/>
            <a:ext cx="125412" cy="931863"/>
          </a:xfrm>
          <a:prstGeom prst="leftBrace">
            <a:avLst>
              <a:gd name="adj1" fmla="val 61920"/>
              <a:gd name="adj2" fmla="val 50000"/>
            </a:avLst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9" name="Line 14">
            <a:extLst>
              <a:ext uri="{FF2B5EF4-FFF2-40B4-BE49-F238E27FC236}">
                <a16:creationId xmlns:a16="http://schemas.microsoft.com/office/drawing/2014/main" id="{58E065A7-7652-AE4F-9ABF-F065FA07FF19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5727" y="3473642"/>
            <a:ext cx="123825" cy="666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0" name="Line 15">
            <a:extLst>
              <a:ext uri="{FF2B5EF4-FFF2-40B4-BE49-F238E27FC236}">
                <a16:creationId xmlns:a16="http://schemas.microsoft.com/office/drawing/2014/main" id="{89F6E634-50D8-8B48-A41C-3D83F46E7E76}"/>
              </a:ext>
            </a:extLst>
          </p:cNvPr>
          <p:cNvSpPr>
            <a:spLocks noChangeShapeType="1"/>
          </p:cNvSpPr>
          <p:nvPr/>
        </p:nvSpPr>
        <p:spPr bwMode="auto">
          <a:xfrm>
            <a:off x="2505727" y="3510154"/>
            <a:ext cx="123825" cy="666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1" name="Text Box 20">
            <a:extLst>
              <a:ext uri="{FF2B5EF4-FFF2-40B4-BE49-F238E27FC236}">
                <a16:creationId xmlns:a16="http://schemas.microsoft.com/office/drawing/2014/main" id="{80224CA0-4FD7-B34E-83A4-1F146AC1C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6664" y="2095691"/>
            <a:ext cx="11238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800" dirty="0"/>
              <a:t>projectile</a:t>
            </a:r>
          </a:p>
        </p:txBody>
      </p: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F9DF3BF6-7764-5144-8442-36615BC63EF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9315" y="2095692"/>
          <a:ext cx="1692275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28520" imgH="419040" progId="Equation.3">
                  <p:embed/>
                </p:oleObj>
              </mc:Choice>
              <mc:Fallback>
                <p:oleObj name="Equation" r:id="rId3" imgW="1028520" imgH="419040" progId="Equation.3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F9DF3BF6-7764-5144-8442-36615BC63EF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315" y="2095692"/>
                        <a:ext cx="1692275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7029E7D3-89B6-EF4A-8AF9-C101C1A9C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4826" y="1470216"/>
            <a:ext cx="853518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600" dirty="0"/>
              <a:t>E</a:t>
            </a:r>
            <a:r>
              <a:rPr lang="en-US" sz="1600" baseline="-25000" dirty="0"/>
              <a:t>C</a:t>
            </a:r>
            <a:r>
              <a:rPr lang="en-US" sz="1600" dirty="0"/>
              <a:t> ~ z</a:t>
            </a:r>
            <a:r>
              <a:rPr lang="en-US" sz="1600" baseline="-25000" dirty="0"/>
              <a:t>1</a:t>
            </a:r>
            <a:r>
              <a:rPr lang="en-US" sz="1600" dirty="0"/>
              <a:t>z</a:t>
            </a:r>
            <a:r>
              <a:rPr lang="en-US" sz="1600" baseline="-25000" dirty="0"/>
              <a:t>2</a:t>
            </a:r>
            <a:endParaRPr lang="en-US" sz="16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4ECA17B-BC4F-324C-9802-CB05EE69A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2876" y="895542"/>
            <a:ext cx="2031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dirty="0"/>
              <a:t>z</a:t>
            </a:r>
            <a:r>
              <a:rPr lang="en-US" sz="2400" baseline="-25000" dirty="0"/>
              <a:t>1                              </a:t>
            </a:r>
            <a:r>
              <a:rPr lang="en-US" sz="2400" dirty="0"/>
              <a:t>z</a:t>
            </a:r>
            <a:r>
              <a:rPr lang="en-US" sz="2400" baseline="-25000" dirty="0"/>
              <a:t>2</a:t>
            </a:r>
            <a:endParaRPr lang="en-US" sz="2400" dirty="0"/>
          </a:p>
        </p:txBody>
      </p:sp>
      <p:sp>
        <p:nvSpPr>
          <p:cNvPr id="25" name="Line 24">
            <a:extLst>
              <a:ext uri="{FF2B5EF4-FFF2-40B4-BE49-F238E27FC236}">
                <a16:creationId xmlns:a16="http://schemas.microsoft.com/office/drawing/2014/main" id="{C88F6CB9-9B25-B64F-A244-3EF611356E4F}"/>
              </a:ext>
            </a:extLst>
          </p:cNvPr>
          <p:cNvSpPr>
            <a:spLocks noChangeShapeType="1"/>
          </p:cNvSpPr>
          <p:nvPr/>
        </p:nvSpPr>
        <p:spPr bwMode="auto">
          <a:xfrm>
            <a:off x="4448827" y="1159066"/>
            <a:ext cx="93662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A74FCB85-D1A6-3540-8CA1-4FEA61A14FC3}"/>
              </a:ext>
            </a:extLst>
          </p:cNvPr>
          <p:cNvGrpSpPr/>
          <p:nvPr/>
        </p:nvGrpSpPr>
        <p:grpSpPr>
          <a:xfrm>
            <a:off x="6538614" y="2678980"/>
            <a:ext cx="5424455" cy="827999"/>
            <a:chOff x="6538614" y="2678980"/>
            <a:chExt cx="5424455" cy="827999"/>
          </a:xfrm>
        </p:grpSpPr>
        <p:sp>
          <p:nvSpPr>
            <p:cNvPr id="32" name="Rectangle 3">
              <a:extLst>
                <a:ext uri="{FF2B5EF4-FFF2-40B4-BE49-F238E27FC236}">
                  <a16:creationId xmlns:a16="http://schemas.microsoft.com/office/drawing/2014/main" id="{CA054856-0E1D-7645-8D80-4A0D31F1C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7778" y="2774747"/>
              <a:ext cx="1248156" cy="66419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" name="Rectangle 42">
              <a:extLst>
                <a:ext uri="{FF2B5EF4-FFF2-40B4-BE49-F238E27FC236}">
                  <a16:creationId xmlns:a16="http://schemas.microsoft.com/office/drawing/2014/main" id="{0FE455F9-40DE-C74F-B6DF-E6C11CCCD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6034" y="2774747"/>
              <a:ext cx="1591932" cy="652979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graphicFrame>
          <p:nvGraphicFramePr>
            <p:cNvPr id="34" name="Object 4">
              <a:extLst>
                <a:ext uri="{FF2B5EF4-FFF2-40B4-BE49-F238E27FC236}">
                  <a16:creationId xmlns:a16="http://schemas.microsoft.com/office/drawing/2014/main" id="{DBB36ACA-9772-4A44-9FC7-01A800AFF7A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538614" y="2678980"/>
            <a:ext cx="5424455" cy="8279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5" imgW="3682800" imgH="533160" progId="Equation.3">
                    <p:embed/>
                  </p:oleObj>
                </mc:Choice>
                <mc:Fallback>
                  <p:oleObj name="Equation" r:id="rId5" imgW="3682800" imgH="533160" progId="Equation.3">
                    <p:embed/>
                    <p:pic>
                      <p:nvPicPr>
                        <p:cNvPr id="34" name="Object 4">
                          <a:extLst>
                            <a:ext uri="{FF2B5EF4-FFF2-40B4-BE49-F238E27FC236}">
                              <a16:creationId xmlns:a16="http://schemas.microsoft.com/office/drawing/2014/main" id="{DBB36ACA-9772-4A44-9FC7-01A800AFF7A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lum contrast="6000"/>
                          <a:grayscl/>
                          <a:biLevel thresh="5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38614" y="2678980"/>
                          <a:ext cx="5424455" cy="8279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5" name="Object 45">
            <a:extLst>
              <a:ext uri="{FF2B5EF4-FFF2-40B4-BE49-F238E27FC236}">
                <a16:creationId xmlns:a16="http://schemas.microsoft.com/office/drawing/2014/main" id="{EC70A4E1-61BE-164C-B282-C5F63218FB3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60875" y="1048247"/>
          <a:ext cx="4338042" cy="72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527200" imgH="419040" progId="Equation.3">
                  <p:embed/>
                </p:oleObj>
              </mc:Choice>
              <mc:Fallback>
                <p:oleObj name="Equation" r:id="rId7" imgW="2527200" imgH="419040" progId="Equation.3">
                  <p:embed/>
                  <p:pic>
                    <p:nvPicPr>
                      <p:cNvPr id="35" name="Object 45">
                        <a:extLst>
                          <a:ext uri="{FF2B5EF4-FFF2-40B4-BE49-F238E27FC236}">
                            <a16:creationId xmlns:a16="http://schemas.microsoft.com/office/drawing/2014/main" id="{EC70A4E1-61BE-164C-B282-C5F63218FB3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0875" y="1048247"/>
                        <a:ext cx="4338042" cy="72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Immagine 2">
            <a:extLst>
              <a:ext uri="{FF2B5EF4-FFF2-40B4-BE49-F238E27FC236}">
                <a16:creationId xmlns:a16="http://schemas.microsoft.com/office/drawing/2014/main" id="{6F720095-4752-2342-BB84-DA7640EEC11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6090" y="3543491"/>
            <a:ext cx="3839844" cy="2944776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F689D1FA-41EF-3A46-9AAB-BCB7CBBFFB14}"/>
              </a:ext>
            </a:extLst>
          </p:cNvPr>
          <p:cNvSpPr txBox="1"/>
          <p:nvPr/>
        </p:nvSpPr>
        <p:spPr>
          <a:xfrm>
            <a:off x="7416424" y="1899185"/>
            <a:ext cx="4007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/>
              <a:t>S</a:t>
            </a:r>
            <a:r>
              <a:rPr lang="it-IT" sz="2800" dirty="0"/>
              <a:t>(E) = </a:t>
            </a:r>
            <a:r>
              <a:rPr lang="it-IT" sz="2800" dirty="0" err="1"/>
              <a:t>Astrophysical</a:t>
            </a:r>
            <a:r>
              <a:rPr lang="it-IT" sz="2800" dirty="0"/>
              <a:t> </a:t>
            </a:r>
            <a:r>
              <a:rPr lang="it-IT" sz="2800" dirty="0" err="1"/>
              <a:t>Factor</a:t>
            </a:r>
            <a:endParaRPr lang="it-IT" sz="2800" dirty="0"/>
          </a:p>
        </p:txBody>
      </p:sp>
      <p:graphicFrame>
        <p:nvGraphicFramePr>
          <p:cNvPr id="27" name="Group 48">
            <a:extLst>
              <a:ext uri="{FF2B5EF4-FFF2-40B4-BE49-F238E27FC236}">
                <a16:creationId xmlns:a16="http://schemas.microsoft.com/office/drawing/2014/main" id="{E6949ACB-F9C5-F0B4-355E-7DD06969CFCC}"/>
              </a:ext>
            </a:extLst>
          </p:cNvPr>
          <p:cNvGraphicFramePr>
            <a:graphicFrameLocks noGrp="1"/>
          </p:cNvGraphicFramePr>
          <p:nvPr/>
        </p:nvGraphicFramePr>
        <p:xfrm>
          <a:off x="2175499" y="4190020"/>
          <a:ext cx="3529012" cy="2120901"/>
        </p:xfrm>
        <a:graphic>
          <a:graphicData uri="http://schemas.openxmlformats.org/drawingml/2006/table">
            <a:tbl>
              <a:tblPr/>
              <a:tblGrid>
                <a:gridCol w="1123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14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7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reaction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Coulomb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barrier (keV)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E</a:t>
                      </a:r>
                      <a:r>
                        <a:rPr kumimoji="0" lang="en-GB" sz="18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kumimoji="0" lang="en-GB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keV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 + p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5.9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 + </a:t>
                      </a:r>
                      <a:r>
                        <a:rPr kumimoji="0" lang="en-US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12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itchFamily="18" charset="2"/>
                        </a:rPr>
                        <a:t>C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3430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56-200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 + </a:t>
                      </a:r>
                      <a:r>
                        <a:rPr kumimoji="0" lang="en-GB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</a:t>
                      </a: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14070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200-500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71585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INFN">
            <a:extLst>
              <a:ext uri="{FF2B5EF4-FFF2-40B4-BE49-F238E27FC236}">
                <a16:creationId xmlns:a16="http://schemas.microsoft.com/office/drawing/2014/main" id="{D8B2A652-A5F1-9F15-A5C2-3B3F7AE5E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40" y="5969000"/>
            <a:ext cx="1993900" cy="88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" name="Picture 5" descr="lngs_halls">
            <a:extLst>
              <a:ext uri="{FF2B5EF4-FFF2-40B4-BE49-F238E27FC236}">
                <a16:creationId xmlns:a16="http://schemas.microsoft.com/office/drawing/2014/main" id="{9820A8BF-1B77-9D41-9755-F7A58DC02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3862" y="873372"/>
            <a:ext cx="7976325" cy="5984628"/>
          </a:xfrm>
          <a:prstGeom prst="rect">
            <a:avLst/>
          </a:prstGeom>
          <a:noFill/>
        </p:spPr>
      </p:pic>
      <p:sp>
        <p:nvSpPr>
          <p:cNvPr id="150" name="Text Box 10">
            <a:extLst>
              <a:ext uri="{FF2B5EF4-FFF2-40B4-BE49-F238E27FC236}">
                <a16:creationId xmlns:a16="http://schemas.microsoft.com/office/drawing/2014/main" id="{0BB1B674-2F00-F541-8A84-EDC7E7431F2E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8219999" y="991676"/>
            <a:ext cx="1070565" cy="584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LNGS</a:t>
            </a:r>
            <a:endParaRPr lang="it-IT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3" name="Oval 7">
            <a:extLst>
              <a:ext uri="{FF2B5EF4-FFF2-40B4-BE49-F238E27FC236}">
                <a16:creationId xmlns:a16="http://schemas.microsoft.com/office/drawing/2014/main" id="{66602A47-7900-7F42-9A1B-F83C0A0184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23426" y="3435702"/>
            <a:ext cx="176616" cy="17806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cxnSp>
        <p:nvCxnSpPr>
          <p:cNvPr id="174" name="Straight Connector 19">
            <a:extLst>
              <a:ext uri="{FF2B5EF4-FFF2-40B4-BE49-F238E27FC236}">
                <a16:creationId xmlns:a16="http://schemas.microsoft.com/office/drawing/2014/main" id="{3C853074-BE59-A345-B3C9-40995DAECFE8}"/>
              </a:ext>
            </a:extLst>
          </p:cNvPr>
          <p:cNvCxnSpPr>
            <a:cxnSpLocks/>
            <a:stCxn id="173" idx="5"/>
          </p:cNvCxnSpPr>
          <p:nvPr/>
        </p:nvCxnSpPr>
        <p:spPr>
          <a:xfrm flipV="1">
            <a:off x="4974177" y="3359926"/>
            <a:ext cx="2651132" cy="22776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20">
            <a:extLst>
              <a:ext uri="{FF2B5EF4-FFF2-40B4-BE49-F238E27FC236}">
                <a16:creationId xmlns:a16="http://schemas.microsoft.com/office/drawing/2014/main" id="{8911BFF8-DA8C-7148-B292-5D95F13F88B3}"/>
              </a:ext>
            </a:extLst>
          </p:cNvPr>
          <p:cNvCxnSpPr>
            <a:cxnSpLocks/>
            <a:stCxn id="173" idx="7"/>
          </p:cNvCxnSpPr>
          <p:nvPr/>
        </p:nvCxnSpPr>
        <p:spPr>
          <a:xfrm flipV="1">
            <a:off x="4974177" y="1576153"/>
            <a:ext cx="2544743" cy="188562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2" descr="Immagine che contiene interni, soffitto, pavimento, area&#10;&#10;Descrizione generata automaticamente">
            <a:extLst>
              <a:ext uri="{FF2B5EF4-FFF2-40B4-BE49-F238E27FC236}">
                <a16:creationId xmlns:a16="http://schemas.microsoft.com/office/drawing/2014/main" id="{4A2542E2-B86C-1269-5864-3A6A1E97D75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30"/>
          <a:stretch/>
        </p:blipFill>
        <p:spPr>
          <a:xfrm>
            <a:off x="7625309" y="1663550"/>
            <a:ext cx="4398605" cy="1639957"/>
          </a:xfrm>
          <a:prstGeom prst="rect">
            <a:avLst/>
          </a:prstGeom>
          <a:ln w="101600">
            <a:solidFill>
              <a:srgbClr val="00B050"/>
            </a:solidFill>
          </a:ln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D596EB2C-CCCD-1CA8-23BA-872ACD6ED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400" dirty="0">
                <a:solidFill>
                  <a:schemeClr val="bg1"/>
                </a:solidFill>
                <a:latin typeface="+mj-lt"/>
              </a:rPr>
              <a:t>Status of LUNAMV </a:t>
            </a:r>
            <a:r>
              <a:rPr lang="it-IT" sz="4400" dirty="0" err="1">
                <a:solidFill>
                  <a:schemeClr val="bg1"/>
                </a:solidFill>
                <a:latin typeface="+mj-lt"/>
              </a:rPr>
              <a:t>project</a:t>
            </a:r>
            <a:endParaRPr lang="it-IT" sz="4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28832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AACF906-52A5-2000-A740-99F13AC54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4" y="10132"/>
            <a:ext cx="11439195" cy="6351041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D65B9CCB-1D4E-FDB5-876E-43E50E2C5F9C}"/>
              </a:ext>
            </a:extLst>
          </p:cNvPr>
          <p:cNvSpPr/>
          <p:nvPr/>
        </p:nvSpPr>
        <p:spPr>
          <a:xfrm>
            <a:off x="421501" y="4006698"/>
            <a:ext cx="4375786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67D4CF-F7A2-027F-0B80-94C90745E39A}"/>
              </a:ext>
            </a:extLst>
          </p:cNvPr>
          <p:cNvSpPr txBox="1"/>
          <p:nvPr/>
        </p:nvSpPr>
        <p:spPr>
          <a:xfrm>
            <a:off x="305178" y="3827643"/>
            <a:ext cx="48558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Avalaible</a:t>
            </a:r>
            <a:r>
              <a:rPr lang="it-IT" sz="2400" dirty="0"/>
              <a:t> </a:t>
            </a:r>
            <a:r>
              <a:rPr lang="it-IT" sz="2400" dirty="0" err="1"/>
              <a:t>beams</a:t>
            </a:r>
            <a:r>
              <a:rPr lang="it-IT" sz="2400" dirty="0"/>
              <a:t>:</a:t>
            </a:r>
          </a:p>
          <a:p>
            <a:r>
              <a:rPr lang="it-IT" sz="2400" dirty="0"/>
              <a:t>H, He, C</a:t>
            </a:r>
            <a:r>
              <a:rPr lang="it-IT" sz="2400" baseline="30000" dirty="0"/>
              <a:t>+</a:t>
            </a:r>
            <a:r>
              <a:rPr lang="it-IT" sz="2400" dirty="0"/>
              <a:t> and C</a:t>
            </a:r>
            <a:r>
              <a:rPr lang="it-IT" sz="2400" baseline="30000" dirty="0"/>
              <a:t>++</a:t>
            </a:r>
          </a:p>
          <a:p>
            <a:r>
              <a:rPr lang="it-IT" sz="2400" dirty="0"/>
              <a:t>Competitors: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JUNA, China -&gt; 400 kV machine, </a:t>
            </a:r>
            <a:r>
              <a:rPr lang="it-IT" sz="2400" dirty="0" err="1"/>
              <a:t>available</a:t>
            </a:r>
            <a:r>
              <a:rPr lang="it-IT" sz="2400" dirty="0"/>
              <a:t> </a:t>
            </a:r>
            <a:r>
              <a:rPr lang="it-IT" sz="2400" dirty="0" err="1"/>
              <a:t>beams</a:t>
            </a:r>
            <a:r>
              <a:rPr lang="it-IT" sz="2400" dirty="0"/>
              <a:t>: H, He</a:t>
            </a:r>
            <a:r>
              <a:rPr lang="it-IT" sz="2400" baseline="30000" dirty="0"/>
              <a:t>+</a:t>
            </a:r>
            <a:r>
              <a:rPr lang="it-IT" sz="2400" dirty="0"/>
              <a:t> and He</a:t>
            </a:r>
            <a:r>
              <a:rPr lang="it-IT" sz="2400" baseline="30000" dirty="0"/>
              <a:t>++</a:t>
            </a:r>
            <a:r>
              <a:rPr lang="it-IT" sz="2400" dirty="0"/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CASPAR, USA -&gt; 1 MV machine, </a:t>
            </a:r>
            <a:r>
              <a:rPr lang="it-IT" sz="2400" dirty="0" err="1"/>
              <a:t>available</a:t>
            </a:r>
            <a:r>
              <a:rPr lang="it-IT" sz="2400" dirty="0"/>
              <a:t> </a:t>
            </a:r>
            <a:r>
              <a:rPr lang="it-IT" sz="2400" dirty="0" err="1"/>
              <a:t>beams</a:t>
            </a:r>
            <a:r>
              <a:rPr lang="it-IT" sz="2400" dirty="0"/>
              <a:t>: H and He</a:t>
            </a:r>
            <a:r>
              <a:rPr lang="it-IT" sz="2400" baseline="30000" dirty="0"/>
              <a:t>+</a:t>
            </a:r>
            <a:endParaRPr lang="it-IT" sz="24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FF266A3-2B9C-7A5A-F2FF-CAFEA6D2CA8D}"/>
              </a:ext>
            </a:extLst>
          </p:cNvPr>
          <p:cNvSpPr txBox="1"/>
          <p:nvPr/>
        </p:nvSpPr>
        <p:spPr>
          <a:xfrm>
            <a:off x="2468878" y="6410291"/>
            <a:ext cx="93704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it-IT" sz="2400" dirty="0">
                <a:solidFill>
                  <a:srgbClr val="FF0000"/>
                </a:solidFill>
                <a:highlight>
                  <a:srgbClr val="FFFF00"/>
                </a:highlight>
              </a:rPr>
              <a:t>LNGS </a:t>
            </a:r>
            <a:r>
              <a:rPr lang="it-IT" sz="2400" dirty="0" err="1">
                <a:solidFill>
                  <a:srgbClr val="FF0000"/>
                </a:solidFill>
                <a:highlight>
                  <a:srgbClr val="FFFF00"/>
                </a:highlight>
              </a:rPr>
              <a:t>is</a:t>
            </a:r>
            <a:r>
              <a:rPr lang="it-IT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it-IT" sz="2400" dirty="0" err="1">
                <a:solidFill>
                  <a:srgbClr val="FF0000"/>
                </a:solidFill>
                <a:highlight>
                  <a:srgbClr val="FFFF00"/>
                </a:highlight>
              </a:rPr>
              <a:t>still</a:t>
            </a:r>
            <a:r>
              <a:rPr lang="it-IT" sz="2400" dirty="0">
                <a:solidFill>
                  <a:srgbClr val="FF0000"/>
                </a:solidFill>
                <a:highlight>
                  <a:srgbClr val="FFFF00"/>
                </a:highlight>
              </a:rPr>
              <a:t> the </a:t>
            </a:r>
            <a:r>
              <a:rPr lang="it-IT" sz="2400" dirty="0" err="1">
                <a:solidFill>
                  <a:srgbClr val="FF0000"/>
                </a:solidFill>
                <a:highlight>
                  <a:srgbClr val="FFFF00"/>
                </a:highlight>
              </a:rPr>
              <a:t>unique</a:t>
            </a:r>
            <a:r>
              <a:rPr lang="it-IT" sz="2400" dirty="0">
                <a:solidFill>
                  <a:srgbClr val="FF0000"/>
                </a:solidFill>
                <a:highlight>
                  <a:srgbClr val="FFFF00"/>
                </a:highlight>
              </a:rPr>
              <a:t> place </a:t>
            </a:r>
            <a:r>
              <a:rPr lang="it-IT" sz="2400" dirty="0" err="1">
                <a:solidFill>
                  <a:srgbClr val="FF0000"/>
                </a:solidFill>
                <a:highlight>
                  <a:srgbClr val="FFFF00"/>
                </a:highlight>
              </a:rPr>
              <a:t>where</a:t>
            </a:r>
            <a:r>
              <a:rPr lang="it-IT" sz="2400" dirty="0">
                <a:solidFill>
                  <a:srgbClr val="FF0000"/>
                </a:solidFill>
                <a:highlight>
                  <a:srgbClr val="FFFF00"/>
                </a:highlight>
              </a:rPr>
              <a:t> to </a:t>
            </a:r>
            <a:r>
              <a:rPr lang="it-IT" sz="2400" dirty="0" err="1">
                <a:solidFill>
                  <a:srgbClr val="FF0000"/>
                </a:solidFill>
                <a:highlight>
                  <a:srgbClr val="FFFF00"/>
                </a:highlight>
              </a:rPr>
              <a:t>find</a:t>
            </a:r>
            <a:r>
              <a:rPr lang="it-IT" sz="2400" dirty="0">
                <a:solidFill>
                  <a:srgbClr val="FF0000"/>
                </a:solidFill>
                <a:highlight>
                  <a:srgbClr val="FFFF00"/>
                </a:highlight>
              </a:rPr>
              <a:t> an underground carbon </a:t>
            </a:r>
            <a:r>
              <a:rPr lang="it-IT" sz="2400" dirty="0" err="1">
                <a:solidFill>
                  <a:srgbClr val="FF0000"/>
                </a:solidFill>
                <a:highlight>
                  <a:srgbClr val="FFFF00"/>
                </a:highlight>
              </a:rPr>
              <a:t>beam</a:t>
            </a:r>
            <a:r>
              <a:rPr lang="it-IT" sz="2400" dirty="0">
                <a:solidFill>
                  <a:srgbClr val="FF0000"/>
                </a:solidFill>
                <a:highlight>
                  <a:srgbClr val="FFFF00"/>
                </a:highlight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1851588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B743A8F3-6838-4847-ABB6-CBAB5C2A2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400" dirty="0">
                <a:solidFill>
                  <a:schemeClr val="bg1"/>
                </a:solidFill>
                <a:latin typeface="+mj-lt"/>
              </a:rPr>
              <a:t>LUNA</a:t>
            </a:r>
            <a:r>
              <a:rPr lang="it-IT" sz="4000" dirty="0">
                <a:solidFill>
                  <a:schemeClr val="bg1"/>
                </a:solidFill>
                <a:latin typeface="+mj-lt"/>
              </a:rPr>
              <a:t> MV first </a:t>
            </a:r>
            <a:r>
              <a:rPr lang="it-IT" sz="4000" dirty="0" err="1">
                <a:solidFill>
                  <a:schemeClr val="bg1"/>
                </a:solidFill>
                <a:latin typeface="+mj-lt"/>
              </a:rPr>
              <a:t>years</a:t>
            </a:r>
            <a:r>
              <a:rPr lang="it-IT" sz="4000" dirty="0">
                <a:solidFill>
                  <a:schemeClr val="bg1"/>
                </a:solidFill>
                <a:latin typeface="+mj-lt"/>
              </a:rPr>
              <a:t> </a:t>
            </a:r>
            <a:r>
              <a:rPr lang="it-IT" sz="4000" dirty="0" err="1">
                <a:solidFill>
                  <a:schemeClr val="bg1"/>
                </a:solidFill>
                <a:latin typeface="+mj-lt"/>
              </a:rPr>
              <a:t>scientific</a:t>
            </a:r>
            <a:r>
              <a:rPr lang="it-IT" sz="4000" dirty="0">
                <a:solidFill>
                  <a:schemeClr val="bg1"/>
                </a:solidFill>
                <a:latin typeface="+mj-lt"/>
              </a:rPr>
              <a:t> </a:t>
            </a:r>
            <a:r>
              <a:rPr lang="it-IT" sz="4000" dirty="0" err="1">
                <a:solidFill>
                  <a:schemeClr val="bg1"/>
                </a:solidFill>
                <a:latin typeface="+mj-lt"/>
              </a:rPr>
              <a:t>proposal</a:t>
            </a:r>
            <a:endParaRPr lang="it-IT" sz="4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53C15149-7D81-FBC0-AF89-05C0F2021D79}"/>
              </a:ext>
            </a:extLst>
          </p:cNvPr>
          <p:cNvSpPr txBox="1">
            <a:spLocks/>
          </p:cNvSpPr>
          <p:nvPr/>
        </p:nvSpPr>
        <p:spPr>
          <a:xfrm>
            <a:off x="144515" y="840032"/>
            <a:ext cx="11902969" cy="60179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/>
              <a:t>CNO Hydrogen burning, Age of Globular Clusters and C production in AGB:</a:t>
            </a:r>
            <a:endParaRPr lang="en-US" u="sng" baseline="30000" dirty="0">
              <a:solidFill>
                <a:srgbClr val="FF0000"/>
              </a:solidFill>
            </a:endParaRPr>
          </a:p>
          <a:p>
            <a:pPr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u="sng" baseline="30000" dirty="0">
                <a:solidFill>
                  <a:srgbClr val="FF0000"/>
                </a:solidFill>
              </a:rPr>
              <a:t>14</a:t>
            </a:r>
            <a:r>
              <a:rPr lang="en-US" u="sng" dirty="0">
                <a:solidFill>
                  <a:srgbClr val="FF0000"/>
                </a:solidFill>
              </a:rPr>
              <a:t>N(</a:t>
            </a:r>
            <a:r>
              <a:rPr lang="en-US" u="sng" dirty="0" err="1">
                <a:solidFill>
                  <a:srgbClr val="FF0000"/>
                </a:solidFill>
              </a:rPr>
              <a:t>p,</a:t>
            </a:r>
            <a:r>
              <a:rPr lang="en-US" u="sng" dirty="0" err="1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u="sng" dirty="0">
                <a:solidFill>
                  <a:srgbClr val="FF0000"/>
                </a:solidFill>
              </a:rPr>
              <a:t>)</a:t>
            </a:r>
            <a:r>
              <a:rPr lang="en-US" u="sng" baseline="30000" dirty="0">
                <a:solidFill>
                  <a:srgbClr val="FF0000"/>
                </a:solidFill>
              </a:rPr>
              <a:t>15</a:t>
            </a:r>
            <a:r>
              <a:rPr lang="en-US" u="sng" dirty="0">
                <a:solidFill>
                  <a:srgbClr val="FF0000"/>
                </a:solidFill>
              </a:rPr>
              <a:t>O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sz="2800" i="1" dirty="0"/>
              <a:t> </a:t>
            </a:r>
            <a:r>
              <a:rPr lang="en-US" i="1" dirty="0"/>
              <a:t>also for final scientific commissioning the MV accelerator</a:t>
            </a:r>
          </a:p>
          <a:p>
            <a:pPr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i="1" dirty="0">
                <a:highlight>
                  <a:srgbClr val="FFFF00"/>
                </a:highlight>
              </a:rPr>
              <a:t>First experiment</a:t>
            </a:r>
            <a:endParaRPr lang="en-US" u="sng" dirty="0">
              <a:highlight>
                <a:srgbClr val="FFFF00"/>
              </a:highlight>
            </a:endParaRPr>
          </a:p>
          <a:p>
            <a:pPr>
              <a:lnSpc>
                <a:spcPct val="100000"/>
              </a:lnSpc>
            </a:pPr>
            <a:r>
              <a:rPr lang="en-US" dirty="0"/>
              <a:t>C burning:</a:t>
            </a:r>
            <a:endParaRPr lang="en-US" u="sng" baseline="30000" dirty="0">
              <a:solidFill>
                <a:srgbClr val="FF0000"/>
              </a:solidFill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u="sng" baseline="30000" dirty="0">
                <a:solidFill>
                  <a:srgbClr val="FF0000"/>
                </a:solidFill>
              </a:rPr>
              <a:t>12</a:t>
            </a:r>
            <a:r>
              <a:rPr lang="en-US" u="sng" dirty="0">
                <a:solidFill>
                  <a:srgbClr val="FF0000"/>
                </a:solidFill>
              </a:rPr>
              <a:t>C+</a:t>
            </a:r>
            <a:r>
              <a:rPr lang="en-US" u="sng" baseline="30000" dirty="0">
                <a:solidFill>
                  <a:srgbClr val="FF0000"/>
                </a:solidFill>
              </a:rPr>
              <a:t>12</a:t>
            </a:r>
            <a:r>
              <a:rPr lang="en-US" u="sng" dirty="0">
                <a:solidFill>
                  <a:srgbClr val="FF0000"/>
                </a:solidFill>
              </a:rPr>
              <a:t>C fusion</a:t>
            </a:r>
            <a:r>
              <a:rPr lang="en-US" dirty="0">
                <a:solidFill>
                  <a:srgbClr val="FF0000"/>
                </a:solidFill>
              </a:rPr>
              <a:t>	    </a:t>
            </a:r>
            <a:r>
              <a:rPr lang="en-US" b="1" dirty="0">
                <a:solidFill>
                  <a:srgbClr val="FF0000"/>
                </a:solidFill>
              </a:rPr>
              <a:t>Pillar processes </a:t>
            </a:r>
          </a:p>
          <a:p>
            <a:pPr algn="ctr">
              <a:lnSpc>
                <a:spcPct val="100000"/>
              </a:lnSpc>
              <a:buNone/>
            </a:pPr>
            <a:r>
              <a:rPr lang="en-US" i="1" dirty="0"/>
              <a:t>detections of both particles and </a:t>
            </a:r>
            <a:r>
              <a:rPr lang="en-US" i="1" dirty="0">
                <a:latin typeface="Symbol" pitchFamily="2" charset="2"/>
              </a:rPr>
              <a:t>g-</a:t>
            </a:r>
            <a:r>
              <a:rPr lang="en-US" i="1" dirty="0"/>
              <a:t>rays</a:t>
            </a:r>
          </a:p>
          <a:p>
            <a:pPr algn="ctr">
              <a:lnSpc>
                <a:spcPct val="100000"/>
              </a:lnSpc>
              <a:buNone/>
            </a:pPr>
            <a:r>
              <a:rPr lang="en-US" i="1" dirty="0">
                <a:highlight>
                  <a:srgbClr val="FFFF00"/>
                </a:highlight>
                <a:latin typeface="Symbol" pitchFamily="2" charset="2"/>
              </a:rPr>
              <a:t>g</a:t>
            </a:r>
            <a:r>
              <a:rPr lang="en-US" i="1" dirty="0">
                <a:highlight>
                  <a:srgbClr val="FFFF00"/>
                </a:highlight>
              </a:rPr>
              <a:t>-experiment ready to start</a:t>
            </a:r>
            <a:endParaRPr lang="en-US" dirty="0">
              <a:highlight>
                <a:srgbClr val="FFFF00"/>
              </a:highlight>
            </a:endParaRPr>
          </a:p>
          <a:p>
            <a:pPr>
              <a:lnSpc>
                <a:spcPct val="100000"/>
              </a:lnSpc>
            </a:pPr>
            <a:r>
              <a:rPr lang="en-US" dirty="0"/>
              <a:t>Neutron source:</a:t>
            </a:r>
          </a:p>
          <a:p>
            <a:pPr algn="ctr">
              <a:lnSpc>
                <a:spcPct val="100000"/>
              </a:lnSpc>
              <a:buNone/>
            </a:pPr>
            <a:r>
              <a:rPr lang="en-US" u="sng" baseline="30000" dirty="0">
                <a:solidFill>
                  <a:srgbClr val="FF0000"/>
                </a:solidFill>
              </a:rPr>
              <a:t>22</a:t>
            </a:r>
            <a:r>
              <a:rPr lang="en-US" u="sng" dirty="0">
                <a:solidFill>
                  <a:srgbClr val="FF0000"/>
                </a:solidFill>
              </a:rPr>
              <a:t>Ne(</a:t>
            </a:r>
            <a:r>
              <a:rPr lang="en-US" u="sng" dirty="0" err="1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u="sng" dirty="0" err="1">
                <a:solidFill>
                  <a:srgbClr val="FF0000"/>
                </a:solidFill>
              </a:rPr>
              <a:t>,n</a:t>
            </a:r>
            <a:r>
              <a:rPr lang="en-US" u="sng" dirty="0">
                <a:solidFill>
                  <a:srgbClr val="FF0000"/>
                </a:solidFill>
              </a:rPr>
              <a:t>)</a:t>
            </a:r>
            <a:r>
              <a:rPr lang="en-US" u="sng" baseline="30000" dirty="0">
                <a:solidFill>
                  <a:srgbClr val="FF0000"/>
                </a:solidFill>
              </a:rPr>
              <a:t>25</a:t>
            </a:r>
            <a:r>
              <a:rPr lang="en-US" u="sng" dirty="0">
                <a:solidFill>
                  <a:srgbClr val="FF0000"/>
                </a:solidFill>
              </a:rPr>
              <a:t>Mg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100000"/>
              </a:lnSpc>
              <a:buNone/>
            </a:pPr>
            <a:r>
              <a:rPr lang="en-US" i="1" dirty="0">
                <a:highlight>
                  <a:srgbClr val="FFFF00"/>
                </a:highlight>
              </a:rPr>
              <a:t>Data taking will starts next fall</a:t>
            </a:r>
            <a:endParaRPr lang="en-US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848672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Masses">
            <a:extLst>
              <a:ext uri="{FF2B5EF4-FFF2-40B4-BE49-F238E27FC236}">
                <a16:creationId xmlns:a16="http://schemas.microsoft.com/office/drawing/2014/main" id="{5FAAF0B2-F816-994D-81D3-EE6A9D28DB5B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8129" y="730541"/>
            <a:ext cx="7239003" cy="209866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3">
            <a:extLst>
              <a:ext uri="{FF2B5EF4-FFF2-40B4-BE49-F238E27FC236}">
                <a16:creationId xmlns:a16="http://schemas.microsoft.com/office/drawing/2014/main" id="{50C39D93-58B4-3040-8A38-E7B6ACE0C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0085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4400" baseline="30000" dirty="0">
                <a:solidFill>
                  <a:schemeClr val="bg1"/>
                </a:solidFill>
                <a:latin typeface="+mj-lt"/>
              </a:rPr>
              <a:t>12</a:t>
            </a:r>
            <a:r>
              <a:rPr lang="it-IT" sz="4400" dirty="0">
                <a:solidFill>
                  <a:schemeClr val="bg1"/>
                </a:solidFill>
                <a:latin typeface="+mj-lt"/>
              </a:rPr>
              <a:t>C+</a:t>
            </a:r>
            <a:r>
              <a:rPr lang="it-IT" sz="4400" baseline="30000" dirty="0">
                <a:solidFill>
                  <a:schemeClr val="bg1"/>
                </a:solidFill>
              </a:rPr>
              <a:t> 12</a:t>
            </a:r>
            <a:r>
              <a:rPr lang="it-IT" sz="4400" dirty="0">
                <a:solidFill>
                  <a:schemeClr val="bg1"/>
                </a:solidFill>
              </a:rPr>
              <a:t>C </a:t>
            </a:r>
            <a:r>
              <a:rPr lang="it-IT" sz="4400" dirty="0" err="1">
                <a:solidFill>
                  <a:schemeClr val="bg1"/>
                </a:solidFill>
              </a:rPr>
              <a:t>motivation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E989CD1-A83A-5C4E-8662-0D64F26F5D16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29201"/>
            <a:ext cx="5613400" cy="34394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6DF2C0E2-03B8-5A7C-295F-F08431ECE5D7}"/>
              </a:ext>
            </a:extLst>
          </p:cNvPr>
          <p:cNvSpPr txBox="1"/>
          <p:nvPr/>
        </p:nvSpPr>
        <p:spPr>
          <a:xfrm>
            <a:off x="5763986" y="2829201"/>
            <a:ext cx="62865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</a:rPr>
              <a:t>If </a:t>
            </a:r>
            <a:r>
              <a:rPr lang="en-US" sz="2200" dirty="0" err="1">
                <a:solidFill>
                  <a:srgbClr val="000000"/>
                </a:solidFill>
              </a:rPr>
              <a:t>M</a:t>
            </a:r>
            <a:r>
              <a:rPr lang="en-US" sz="2200" baseline="-25000" dirty="0" err="1">
                <a:solidFill>
                  <a:srgbClr val="000000"/>
                </a:solidFill>
              </a:rPr>
              <a:t>star</a:t>
            </a:r>
            <a:r>
              <a:rPr lang="en-US" sz="2200" dirty="0">
                <a:solidFill>
                  <a:srgbClr val="000000"/>
                </a:solidFill>
              </a:rPr>
              <a:t>&gt;</a:t>
            </a:r>
            <a:r>
              <a:rPr lang="en-US" sz="2200" dirty="0" err="1">
                <a:solidFill>
                  <a:srgbClr val="000000"/>
                </a:solidFill>
              </a:rPr>
              <a:t>M</a:t>
            </a:r>
            <a:r>
              <a:rPr lang="en-US" sz="2200" baseline="-25000" dirty="0" err="1">
                <a:solidFill>
                  <a:srgbClr val="000000"/>
                </a:solidFill>
              </a:rPr>
              <a:t>up</a:t>
            </a:r>
            <a:r>
              <a:rPr lang="en-US" sz="2200" dirty="0">
                <a:solidFill>
                  <a:srgbClr val="000000"/>
                </a:solidFill>
              </a:rPr>
              <a:t>: quiescent Carbon burning</a:t>
            </a:r>
            <a:r>
              <a:rPr lang="en-US" sz="2200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0000"/>
                </a:solidFill>
              </a:rPr>
              <a:t>core-collapse supernovae, neutron stars, stellar mass black holes</a:t>
            </a:r>
          </a:p>
          <a:p>
            <a:endParaRPr lang="en-US" sz="2200" dirty="0">
              <a:solidFill>
                <a:srgbClr val="000000"/>
              </a:solidFill>
            </a:endParaRPr>
          </a:p>
          <a:p>
            <a:r>
              <a:rPr lang="en-US" sz="2200" dirty="0">
                <a:solidFill>
                  <a:srgbClr val="000000"/>
                </a:solidFill>
              </a:rPr>
              <a:t>If </a:t>
            </a:r>
            <a:r>
              <a:rPr lang="en-US" sz="2200" dirty="0" err="1">
                <a:solidFill>
                  <a:srgbClr val="000000"/>
                </a:solidFill>
              </a:rPr>
              <a:t>M</a:t>
            </a:r>
            <a:r>
              <a:rPr lang="en-US" sz="2200" baseline="-25000" dirty="0" err="1">
                <a:solidFill>
                  <a:srgbClr val="000000"/>
                </a:solidFill>
              </a:rPr>
              <a:t>star</a:t>
            </a:r>
            <a:r>
              <a:rPr lang="en-US" sz="2200" dirty="0">
                <a:solidFill>
                  <a:srgbClr val="000000"/>
                </a:solidFill>
              </a:rPr>
              <a:t>&lt;</a:t>
            </a:r>
            <a:r>
              <a:rPr lang="en-US" sz="2200" dirty="0" err="1">
                <a:solidFill>
                  <a:srgbClr val="000000"/>
                </a:solidFill>
              </a:rPr>
              <a:t>M</a:t>
            </a:r>
            <a:r>
              <a:rPr lang="en-US" sz="2200" baseline="-25000" dirty="0" err="1">
                <a:solidFill>
                  <a:srgbClr val="000000"/>
                </a:solidFill>
              </a:rPr>
              <a:t>up</a:t>
            </a:r>
            <a:r>
              <a:rPr lang="en-US" sz="2200" dirty="0">
                <a:solidFill>
                  <a:srgbClr val="000000"/>
                </a:solidFill>
              </a:rPr>
              <a:t>: no Carbon burning</a:t>
            </a:r>
            <a:r>
              <a:rPr lang="en-US" sz="2200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pt-BR" sz="2200" dirty="0">
                <a:solidFill>
                  <a:srgbClr val="000000"/>
                </a:solidFill>
              </a:rPr>
              <a:t>white dwarfs, nova, type Ia supernovae</a:t>
            </a:r>
          </a:p>
          <a:p>
            <a:endParaRPr lang="pt-BR" sz="2200" dirty="0">
              <a:solidFill>
                <a:srgbClr val="0070C0"/>
              </a:solidFill>
            </a:endParaRPr>
          </a:p>
          <a:p>
            <a:r>
              <a:rPr lang="pt-BR" sz="2200" i="1" dirty="0">
                <a:solidFill>
                  <a:srgbClr val="0070C0"/>
                </a:solidFill>
              </a:rPr>
              <a:t>The reaction produces protons and alphas in a hot environment</a:t>
            </a:r>
            <a:r>
              <a:rPr lang="pt-BR" sz="2200" i="1" dirty="0">
                <a:solidFill>
                  <a:srgbClr val="0070C0"/>
                </a:solidFill>
                <a:sym typeface="Wingdings" panose="05000000000000000000" pitchFamily="2" charset="2"/>
              </a:rPr>
              <a:t> nucleosynthesis in massive stars</a:t>
            </a:r>
            <a:endParaRPr lang="en-US" sz="2200" i="1" dirty="0">
              <a:solidFill>
                <a:srgbClr val="0070C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0E5E9C1-A0E7-E6C8-E1C7-7029B7E9320E}"/>
              </a:ext>
            </a:extLst>
          </p:cNvPr>
          <p:cNvSpPr txBox="1"/>
          <p:nvPr/>
        </p:nvSpPr>
        <p:spPr>
          <a:xfrm>
            <a:off x="702660" y="6268679"/>
            <a:ext cx="60998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effectLst/>
                <a:latin typeface="Arial" panose="020B0604020202020204" pitchFamily="34" charset="0"/>
              </a:rPr>
              <a:t>O Straniero </a:t>
            </a:r>
            <a:r>
              <a:rPr lang="it-IT" sz="1400" i="1" dirty="0">
                <a:effectLst/>
                <a:latin typeface="Arial" panose="020B0604020202020204" pitchFamily="34" charset="0"/>
              </a:rPr>
              <a:t>et al. </a:t>
            </a:r>
            <a:r>
              <a:rPr lang="it-IT" sz="1400" dirty="0">
                <a:effectLst/>
                <a:latin typeface="Arial" panose="020B0604020202020204" pitchFamily="34" charset="0"/>
              </a:rPr>
              <a:t>2016 </a:t>
            </a:r>
            <a:r>
              <a:rPr lang="it-IT" sz="1400" dirty="0" err="1">
                <a:effectLst/>
                <a:latin typeface="Arial" panose="020B0604020202020204" pitchFamily="34" charset="0"/>
              </a:rPr>
              <a:t>J</a:t>
            </a:r>
            <a:r>
              <a:rPr lang="it-IT" sz="1400" dirty="0">
                <a:effectLst/>
                <a:latin typeface="Arial" panose="020B0604020202020204" pitchFamily="34" charset="0"/>
              </a:rPr>
              <a:t>. </a:t>
            </a:r>
            <a:r>
              <a:rPr lang="it-IT" sz="1400" dirty="0" err="1">
                <a:effectLst/>
                <a:latin typeface="Arial" panose="020B0604020202020204" pitchFamily="34" charset="0"/>
              </a:rPr>
              <a:t>Phys</a:t>
            </a:r>
            <a:r>
              <a:rPr lang="it-IT" sz="1400" dirty="0">
                <a:effectLst/>
                <a:latin typeface="Arial" panose="020B0604020202020204" pitchFamily="34" charset="0"/>
              </a:rPr>
              <a:t>.: Conf. Ser. 665 012008</a:t>
            </a:r>
          </a:p>
          <a:p>
            <a:r>
              <a:rPr lang="it-IT" sz="1400" dirty="0">
                <a:effectLst/>
                <a:latin typeface="Arial" panose="020B0604020202020204" pitchFamily="34" charset="0"/>
              </a:rPr>
              <a:t>(E. Bravo et al, </a:t>
            </a:r>
            <a:r>
              <a:rPr lang="it-IT" sz="1400" dirty="0" err="1">
                <a:effectLst/>
                <a:latin typeface="Arial" panose="020B0604020202020204" pitchFamily="34" charset="0"/>
              </a:rPr>
              <a:t>Astronomy</a:t>
            </a:r>
            <a:r>
              <a:rPr lang="it-IT" sz="1400" dirty="0">
                <a:effectLst/>
                <a:latin typeface="Arial" panose="020B0604020202020204" pitchFamily="34" charset="0"/>
              </a:rPr>
              <a:t> &amp; </a:t>
            </a:r>
            <a:r>
              <a:rPr lang="it-IT" sz="1400" dirty="0" err="1">
                <a:effectLst/>
                <a:latin typeface="Arial" panose="020B0604020202020204" pitchFamily="34" charset="0"/>
              </a:rPr>
              <a:t>Astrophysics</a:t>
            </a:r>
            <a:r>
              <a:rPr lang="it-IT" sz="1400" dirty="0">
                <a:effectLst/>
                <a:latin typeface="Arial" panose="020B0604020202020204" pitchFamily="34" charset="0"/>
              </a:rPr>
              <a:t>, 535(2011)A1 4)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B97CE23-9E51-EC88-8169-2B664617C605}"/>
              </a:ext>
            </a:extLst>
          </p:cNvPr>
          <p:cNvSpPr txBox="1"/>
          <p:nvPr/>
        </p:nvSpPr>
        <p:spPr>
          <a:xfrm>
            <a:off x="5952830" y="6207576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800" b="1" strike="noStrike" dirty="0">
                <a:effectLst/>
                <a:sym typeface="Wingdings" panose="05000000000000000000" pitchFamily="2" charset="2"/>
              </a:rPr>
              <a:t>C</a:t>
            </a:r>
            <a:r>
              <a:rPr lang="it-IT" sz="1800" b="1" strike="noStrike" dirty="0" err="1">
                <a:effectLst/>
              </a:rPr>
              <a:t>arbon</a:t>
            </a:r>
            <a:r>
              <a:rPr lang="it-IT" sz="1800" b="1" strike="noStrike" dirty="0">
                <a:effectLst/>
              </a:rPr>
              <a:t> </a:t>
            </a:r>
            <a:r>
              <a:rPr lang="it-IT" sz="1800" b="1" strike="noStrike" dirty="0" err="1">
                <a:effectLst/>
              </a:rPr>
              <a:t>burning</a:t>
            </a:r>
            <a:r>
              <a:rPr lang="it-IT" sz="1800" b="1" strike="noStrike" dirty="0">
                <a:effectLst/>
              </a:rPr>
              <a:t> can trigger </a:t>
            </a:r>
            <a:r>
              <a:rPr lang="it-IT" sz="1800" b="1" strike="noStrike" dirty="0" err="1">
                <a:effectLst/>
              </a:rPr>
              <a:t>Superburst</a:t>
            </a:r>
            <a:r>
              <a:rPr lang="it-IT" sz="1800" b="1" strike="noStrike" dirty="0">
                <a:effectLst/>
              </a:rPr>
              <a:t> events</a:t>
            </a:r>
          </a:p>
        </p:txBody>
      </p:sp>
    </p:spTree>
    <p:extLst>
      <p:ext uri="{BB962C8B-B14F-4D97-AF65-F5344CB8AC3E}">
        <p14:creationId xmlns:p14="http://schemas.microsoft.com/office/powerpoint/2010/main" val="1862962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Box 180">
            <a:extLst>
              <a:ext uri="{FF2B5EF4-FFF2-40B4-BE49-F238E27FC236}">
                <a16:creationId xmlns:a16="http://schemas.microsoft.com/office/drawing/2014/main" id="{C71A1EED-CCC0-3FF5-549C-95D4AB58A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4981"/>
            <a:ext cx="12191999" cy="76944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The </a:t>
            </a:r>
            <a:r>
              <a:rPr lang="it-IT" altLang="it-IT" sz="44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C+</a:t>
            </a:r>
            <a:r>
              <a:rPr lang="it-IT" altLang="it-IT" sz="44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C state of the art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B9D29CC5-BD07-6ED4-7924-3B8777E81C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7118" y="735056"/>
            <a:ext cx="3239145" cy="437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BE935130-AF73-7032-80C1-61D4E7E66618}"/>
              </a:ext>
            </a:extLst>
          </p:cNvPr>
          <p:cNvSpPr/>
          <p:nvPr/>
        </p:nvSpPr>
        <p:spPr>
          <a:xfrm>
            <a:off x="134946" y="4916133"/>
            <a:ext cx="6159530" cy="169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aseline="30000" dirty="0">
                <a:solidFill>
                  <a:srgbClr val="0070C0"/>
                </a:solidFill>
              </a:rPr>
              <a:t>12</a:t>
            </a:r>
            <a:r>
              <a:rPr lang="en-US" sz="2400" dirty="0">
                <a:solidFill>
                  <a:srgbClr val="0070C0"/>
                </a:solidFill>
              </a:rPr>
              <a:t>C+</a:t>
            </a:r>
            <a:r>
              <a:rPr lang="en-US" sz="2400" baseline="30000" dirty="0">
                <a:solidFill>
                  <a:srgbClr val="0070C0"/>
                </a:solidFill>
              </a:rPr>
              <a:t>12</a:t>
            </a:r>
            <a:r>
              <a:rPr lang="en-US" sz="2400" dirty="0">
                <a:solidFill>
                  <a:srgbClr val="0070C0"/>
                </a:solidFill>
              </a:rPr>
              <a:t>C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400" baseline="30000" dirty="0">
                <a:solidFill>
                  <a:srgbClr val="0070C0"/>
                </a:solidFill>
                <a:sym typeface="Wingdings" panose="05000000000000000000" pitchFamily="2" charset="2"/>
              </a:rPr>
              <a:t>20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Ne </a:t>
            </a:r>
            <a:r>
              <a:rPr lang="en-US" sz="2400" dirty="0">
                <a:solidFill>
                  <a:srgbClr val="0070C0"/>
                </a:solidFill>
                <a:latin typeface="Symbol" pitchFamily="2" charset="2"/>
                <a:sym typeface="Wingdings" panose="05000000000000000000" pitchFamily="2" charset="2"/>
              </a:rPr>
              <a:t>+  a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           Q = 4.62 MeV </a:t>
            </a:r>
            <a:r>
              <a:rPr lang="en-US" sz="2400" baseline="30000" dirty="0">
                <a:solidFill>
                  <a:srgbClr val="0070C0"/>
                </a:solidFill>
              </a:rPr>
              <a:t>12</a:t>
            </a:r>
            <a:r>
              <a:rPr lang="en-US" sz="2400" dirty="0">
                <a:solidFill>
                  <a:srgbClr val="0070C0"/>
                </a:solidFill>
              </a:rPr>
              <a:t>C+</a:t>
            </a:r>
            <a:r>
              <a:rPr lang="en-US" sz="2400" baseline="30000" dirty="0">
                <a:solidFill>
                  <a:srgbClr val="0070C0"/>
                </a:solidFill>
              </a:rPr>
              <a:t>12</a:t>
            </a:r>
            <a:r>
              <a:rPr lang="en-US" sz="2400" dirty="0">
                <a:solidFill>
                  <a:srgbClr val="0070C0"/>
                </a:solidFill>
              </a:rPr>
              <a:t>C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400" baseline="30000" dirty="0">
                <a:solidFill>
                  <a:srgbClr val="0070C0"/>
                </a:solidFill>
                <a:sym typeface="Wingdings" panose="05000000000000000000" pitchFamily="2" charset="2"/>
              </a:rPr>
              <a:t>23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Na +  p           Q = 2.24 MeV </a:t>
            </a:r>
            <a:endParaRPr lang="en-US" sz="2400" baseline="30000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baseline="30000" dirty="0">
                <a:solidFill>
                  <a:srgbClr val="0070C0"/>
                </a:solidFill>
              </a:rPr>
              <a:t>12</a:t>
            </a:r>
            <a:r>
              <a:rPr lang="en-US" sz="2400" dirty="0">
                <a:solidFill>
                  <a:srgbClr val="0070C0"/>
                </a:solidFill>
              </a:rPr>
              <a:t>C+</a:t>
            </a:r>
            <a:r>
              <a:rPr lang="en-US" sz="2400" baseline="30000" dirty="0">
                <a:solidFill>
                  <a:srgbClr val="0070C0"/>
                </a:solidFill>
              </a:rPr>
              <a:t>12</a:t>
            </a:r>
            <a:r>
              <a:rPr lang="en-US" sz="2400" dirty="0">
                <a:solidFill>
                  <a:srgbClr val="0070C0"/>
                </a:solidFill>
              </a:rPr>
              <a:t>C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400" baseline="30000" dirty="0">
                <a:solidFill>
                  <a:srgbClr val="0070C0"/>
                </a:solidFill>
                <a:sym typeface="Wingdings" panose="05000000000000000000" pitchFamily="2" charset="2"/>
              </a:rPr>
              <a:t>24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Mg +  n           Q = 2.24 MeV</a:t>
            </a:r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09820923-933E-CFF3-8DCF-F9754269CA55}"/>
              </a:ext>
            </a:extLst>
          </p:cNvPr>
          <p:cNvGrpSpPr/>
          <p:nvPr/>
        </p:nvGrpSpPr>
        <p:grpSpPr>
          <a:xfrm>
            <a:off x="5118100" y="735056"/>
            <a:ext cx="7073900" cy="4376856"/>
            <a:chOff x="4137804" y="752731"/>
            <a:chExt cx="6387907" cy="4373986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330D415C-D402-67FF-58F5-EF1F45488F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37804" y="752731"/>
              <a:ext cx="6387907" cy="4373986"/>
            </a:xfrm>
            <a:prstGeom prst="rect">
              <a:avLst/>
            </a:prstGeom>
          </p:spPr>
        </p:pic>
        <p:sp>
          <p:nvSpPr>
            <p:cNvPr id="5" name="Rettangolo 4">
              <a:extLst>
                <a:ext uri="{FF2B5EF4-FFF2-40B4-BE49-F238E27FC236}">
                  <a16:creationId xmlns:a16="http://schemas.microsoft.com/office/drawing/2014/main" id="{03FE07D1-6EE5-80BA-93B5-CF9634DB09AB}"/>
                </a:ext>
              </a:extLst>
            </p:cNvPr>
            <p:cNvSpPr/>
            <p:nvPr/>
          </p:nvSpPr>
          <p:spPr>
            <a:xfrm>
              <a:off x="6012904" y="897554"/>
              <a:ext cx="786594" cy="912423"/>
            </a:xfrm>
            <a:prstGeom prst="rect">
              <a:avLst/>
            </a:prstGeom>
            <a:solidFill>
              <a:srgbClr val="FF0000">
                <a:alpha val="7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b="1" dirty="0"/>
                <a:t>Gamow </a:t>
              </a:r>
              <a:r>
                <a:rPr lang="it-IT" b="1" dirty="0" err="1"/>
                <a:t>peak</a:t>
              </a:r>
              <a:endParaRPr lang="it-IT" b="1" dirty="0"/>
            </a:p>
          </p:txBody>
        </p:sp>
      </p:grp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707536E-02D2-4855-D60E-5700547A8706}"/>
              </a:ext>
            </a:extLst>
          </p:cNvPr>
          <p:cNvSpPr txBox="1"/>
          <p:nvPr/>
        </p:nvSpPr>
        <p:spPr>
          <a:xfrm>
            <a:off x="5443158" y="5155547"/>
            <a:ext cx="771379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effectLst/>
                <a:latin typeface="Arial" panose="020B0604020202020204" pitchFamily="34" charset="0"/>
              </a:rPr>
              <a:t>Several</a:t>
            </a:r>
            <a:r>
              <a:rPr lang="it-IT" dirty="0">
                <a:effectLst/>
                <a:latin typeface="Arial" panose="020B0604020202020204" pitchFamily="34" charset="0"/>
              </a:rPr>
              <a:t> datasets and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effectLst/>
                <a:latin typeface="Arial" panose="020B0604020202020204" pitchFamily="34" charset="0"/>
              </a:rPr>
              <a:t>Direct </a:t>
            </a:r>
            <a:r>
              <a:rPr lang="it-IT" dirty="0" err="1">
                <a:effectLst/>
                <a:latin typeface="Arial" panose="020B0604020202020204" pitchFamily="34" charset="0"/>
              </a:rPr>
              <a:t>measurements</a:t>
            </a:r>
            <a:r>
              <a:rPr lang="it-IT" dirty="0">
                <a:effectLst/>
                <a:latin typeface="Arial" panose="020B0604020202020204" pitchFamily="34" charset="0"/>
              </a:rPr>
              <a:t> </a:t>
            </a:r>
            <a:r>
              <a:rPr lang="it-IT" dirty="0" err="1">
                <a:effectLst/>
                <a:latin typeface="Arial" panose="020B0604020202020204" pitchFamily="34" charset="0"/>
              </a:rPr>
              <a:t>above</a:t>
            </a:r>
            <a:r>
              <a:rPr lang="it-IT" dirty="0">
                <a:effectLst/>
                <a:latin typeface="Arial" panose="020B0604020202020204" pitchFamily="34" charset="0"/>
              </a:rPr>
              <a:t> 2.1 MeV (large </a:t>
            </a:r>
            <a:r>
              <a:rPr lang="it-IT" dirty="0" err="1">
                <a:effectLst/>
                <a:latin typeface="Arial" panose="020B0604020202020204" pitchFamily="34" charset="0"/>
              </a:rPr>
              <a:t>uncertainties</a:t>
            </a:r>
            <a:r>
              <a:rPr lang="it-IT" dirty="0">
                <a:effectLst/>
                <a:latin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effectLst/>
                <a:latin typeface="Arial" panose="020B0604020202020204" pitchFamily="34" charset="0"/>
              </a:rPr>
              <a:t>Only</a:t>
            </a:r>
            <a:r>
              <a:rPr lang="it-IT" dirty="0">
                <a:effectLst/>
                <a:latin typeface="Arial" panose="020B0604020202020204" pitchFamily="34" charset="0"/>
              </a:rPr>
              <a:t> </a:t>
            </a:r>
            <a:r>
              <a:rPr lang="it-IT" dirty="0" err="1">
                <a:effectLst/>
                <a:latin typeface="Arial" panose="020B0604020202020204" pitchFamily="34" charset="0"/>
              </a:rPr>
              <a:t>indirect</a:t>
            </a:r>
            <a:r>
              <a:rPr lang="it-IT" dirty="0">
                <a:effectLst/>
                <a:latin typeface="Arial" panose="020B0604020202020204" pitchFamily="34" charset="0"/>
              </a:rPr>
              <a:t> </a:t>
            </a:r>
            <a:r>
              <a:rPr lang="it-IT" dirty="0" err="1">
                <a:effectLst/>
                <a:latin typeface="Arial" panose="020B0604020202020204" pitchFamily="34" charset="0"/>
              </a:rPr>
              <a:t>measurements</a:t>
            </a:r>
            <a:r>
              <a:rPr lang="it-IT" dirty="0">
                <a:effectLst/>
                <a:latin typeface="Arial" panose="020B0604020202020204" pitchFamily="34" charset="0"/>
              </a:rPr>
              <a:t> </a:t>
            </a:r>
            <a:r>
              <a:rPr lang="it-IT" dirty="0" err="1">
                <a:effectLst/>
                <a:latin typeface="Arial" panose="020B0604020202020204" pitchFamily="34" charset="0"/>
              </a:rPr>
              <a:t>below</a:t>
            </a:r>
            <a:r>
              <a:rPr lang="it-IT" dirty="0">
                <a:effectLst/>
                <a:latin typeface="Arial" panose="020B0604020202020204" pitchFamily="34" charset="0"/>
              </a:rPr>
              <a:t> 2.1 MeV (</a:t>
            </a:r>
            <a:r>
              <a:rPr lang="it-IT" dirty="0" err="1">
                <a:effectLst/>
                <a:latin typeface="Arial" panose="020B0604020202020204" pitchFamily="34" charset="0"/>
              </a:rPr>
              <a:t>problems</a:t>
            </a:r>
            <a:r>
              <a:rPr lang="it-IT" dirty="0">
                <a:effectLst/>
                <a:latin typeface="Arial" panose="020B0604020202020204" pitchFamily="34" charset="0"/>
              </a:rPr>
              <a:t> with </a:t>
            </a:r>
            <a:r>
              <a:rPr lang="it-IT" dirty="0" err="1">
                <a:effectLst/>
                <a:latin typeface="Arial" panose="020B0604020202020204" pitchFamily="34" charset="0"/>
              </a:rPr>
              <a:t>normalization</a:t>
            </a:r>
            <a:r>
              <a:rPr lang="it-IT" dirty="0">
                <a:effectLst/>
                <a:latin typeface="Arial" panose="020B0604020202020204" pitchFamily="34" charset="0"/>
              </a:rPr>
              <a:t> and </a:t>
            </a:r>
            <a:r>
              <a:rPr lang="it-IT" dirty="0" err="1">
                <a:effectLst/>
                <a:latin typeface="Arial" panose="020B0604020202020204" pitchFamily="34" charset="0"/>
              </a:rPr>
              <a:t>other</a:t>
            </a:r>
            <a:r>
              <a:rPr lang="it-IT" dirty="0">
                <a:effectLst/>
                <a:latin typeface="Arial" panose="020B0604020202020204" pitchFamily="34" charset="0"/>
              </a:rPr>
              <a:t> </a:t>
            </a:r>
            <a:r>
              <a:rPr lang="it-IT" dirty="0" err="1">
                <a:effectLst/>
                <a:latin typeface="Arial" panose="020B0604020202020204" pitchFamily="34" charset="0"/>
              </a:rPr>
              <a:t>discrepancies</a:t>
            </a:r>
            <a:r>
              <a:rPr lang="it-IT" dirty="0">
                <a:effectLst/>
                <a:latin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effectLst/>
                <a:latin typeface="Arial" panose="020B0604020202020204" pitchFamily="34" charset="0"/>
              </a:rPr>
              <a:t>Very</a:t>
            </a:r>
            <a:r>
              <a:rPr lang="it-IT" dirty="0">
                <a:effectLst/>
                <a:latin typeface="Arial" panose="020B0604020202020204" pitchFamily="34" charset="0"/>
              </a:rPr>
              <a:t> large </a:t>
            </a:r>
            <a:r>
              <a:rPr lang="it-IT" dirty="0" err="1">
                <a:effectLst/>
                <a:latin typeface="Arial" panose="020B0604020202020204" pitchFamily="34" charset="0"/>
              </a:rPr>
              <a:t>uncertainty</a:t>
            </a:r>
            <a:r>
              <a:rPr lang="it-IT" dirty="0">
                <a:effectLst/>
                <a:latin typeface="Arial" panose="020B0604020202020204" pitchFamily="34" charset="0"/>
              </a:rPr>
              <a:t> </a:t>
            </a:r>
            <a:r>
              <a:rPr lang="it-IT" dirty="0" err="1">
                <a:effectLst/>
                <a:latin typeface="Arial" panose="020B0604020202020204" pitchFamily="34" charset="0"/>
              </a:rPr>
              <a:t>below</a:t>
            </a:r>
            <a:r>
              <a:rPr lang="it-IT" dirty="0">
                <a:effectLst/>
                <a:latin typeface="Arial" panose="020B0604020202020204" pitchFamily="34" charset="0"/>
              </a:rPr>
              <a:t> 2.5 MeV</a:t>
            </a:r>
            <a:endParaRPr lang="it-IT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effectLst/>
                <a:latin typeface="Arial" panose="020B0604020202020204" pitchFamily="34" charset="0"/>
              </a:rPr>
              <a:t>Presence</a:t>
            </a:r>
            <a:r>
              <a:rPr lang="it-IT" dirty="0">
                <a:effectLst/>
                <a:latin typeface="Arial" panose="020B0604020202020204" pitchFamily="34" charset="0"/>
              </a:rPr>
              <a:t> of </a:t>
            </a:r>
            <a:r>
              <a:rPr lang="it-IT" dirty="0" err="1">
                <a:effectLst/>
                <a:latin typeface="Arial" panose="020B0604020202020204" pitchFamily="34" charset="0"/>
              </a:rPr>
              <a:t>several</a:t>
            </a:r>
            <a:r>
              <a:rPr lang="it-IT" dirty="0">
                <a:effectLst/>
                <a:latin typeface="Arial" panose="020B0604020202020204" pitchFamily="34" charset="0"/>
              </a:rPr>
              <a:t> </a:t>
            </a:r>
            <a:r>
              <a:rPr lang="it-IT" dirty="0" err="1">
                <a:effectLst/>
                <a:latin typeface="Arial" panose="020B0604020202020204" pitchFamily="34" charset="0"/>
              </a:rPr>
              <a:t>states</a:t>
            </a:r>
            <a:r>
              <a:rPr lang="it-IT" dirty="0">
                <a:effectLst/>
                <a:latin typeface="Arial" panose="020B0604020202020204" pitchFamily="34" charset="0"/>
              </a:rPr>
              <a:t> </a:t>
            </a:r>
            <a:r>
              <a:rPr lang="it-IT" dirty="0" err="1">
                <a:effectLst/>
                <a:latin typeface="Arial" panose="020B0604020202020204" pitchFamily="34" charset="0"/>
              </a:rPr>
              <a:t>at</a:t>
            </a:r>
            <a:r>
              <a:rPr lang="it-IT" dirty="0">
                <a:effectLst/>
                <a:latin typeface="Arial" panose="020B0604020202020204" pitchFamily="34" charset="0"/>
              </a:rPr>
              <a:t> low energies</a:t>
            </a:r>
          </a:p>
        </p:txBody>
      </p:sp>
    </p:spTree>
    <p:extLst>
      <p:ext uri="{BB962C8B-B14F-4D97-AF65-F5344CB8AC3E}">
        <p14:creationId xmlns:p14="http://schemas.microsoft.com/office/powerpoint/2010/main" val="3434304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0">
            <a:extLst>
              <a:ext uri="{FF2B5EF4-FFF2-40B4-BE49-F238E27FC236}">
                <a16:creationId xmlns:a16="http://schemas.microsoft.com/office/drawing/2014/main" id="{5E012138-5986-9443-30F9-B4215FA45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4981"/>
            <a:ext cx="12191999" cy="76944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The </a:t>
            </a:r>
            <a:r>
              <a:rPr lang="it-IT" altLang="it-IT" sz="44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C+</a:t>
            </a:r>
            <a:r>
              <a:rPr lang="it-IT" altLang="it-IT" sz="44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C </a:t>
            </a:r>
            <a:r>
              <a:rPr lang="it-IT" altLang="it-IT" sz="4400" dirty="0" err="1">
                <a:solidFill>
                  <a:schemeClr val="bg1"/>
                </a:solidFill>
                <a:latin typeface="+mn-lt"/>
              </a:rPr>
              <a:t>possible</a:t>
            </a: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 cluster </a:t>
            </a:r>
            <a:r>
              <a:rPr lang="it-IT" altLang="it-IT" sz="4400" dirty="0" err="1">
                <a:solidFill>
                  <a:schemeClr val="bg1"/>
                </a:solidFill>
                <a:latin typeface="+mn-lt"/>
              </a:rPr>
              <a:t>states</a:t>
            </a:r>
            <a:endParaRPr lang="it-IT" altLang="it-IT" sz="4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040CB20-F0DF-A6BE-961F-DB911E3C6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882" y="781795"/>
            <a:ext cx="7916404" cy="529441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76DCDEC-8BDA-D9FE-B4CB-288ECFC88DD4}"/>
              </a:ext>
            </a:extLst>
          </p:cNvPr>
          <p:cNvSpPr txBox="1"/>
          <p:nvPr/>
        </p:nvSpPr>
        <p:spPr>
          <a:xfrm>
            <a:off x="8166689" y="1424350"/>
            <a:ext cx="3777429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i="1" dirty="0">
                <a:effectLst/>
                <a:latin typeface="Helvetica" pitchFamily="2" charset="0"/>
              </a:rPr>
              <a:t>subset of the </a:t>
            </a:r>
            <a:r>
              <a:rPr lang="it-IT" i="1" dirty="0" err="1">
                <a:effectLst/>
                <a:latin typeface="Helvetica" pitchFamily="2" charset="0"/>
              </a:rPr>
              <a:t>excited</a:t>
            </a:r>
            <a:r>
              <a:rPr lang="it-IT" i="1" dirty="0">
                <a:effectLst/>
                <a:latin typeface="Helvetica" pitchFamily="2" charset="0"/>
              </a:rPr>
              <a:t> 24Mg 0</a:t>
            </a:r>
            <a:r>
              <a:rPr lang="it-IT" i="1" baseline="30000" dirty="0">
                <a:effectLst/>
                <a:latin typeface="Helvetica" pitchFamily="2" charset="0"/>
              </a:rPr>
              <a:t>+</a:t>
            </a:r>
            <a:endParaRPr lang="it-IT" baseline="30000" dirty="0">
              <a:effectLst/>
              <a:latin typeface="Helvetica" pitchFamily="2" charset="0"/>
            </a:endParaRPr>
          </a:p>
          <a:p>
            <a:r>
              <a:rPr lang="it-IT" i="1" dirty="0" err="1">
                <a:effectLst/>
                <a:latin typeface="Helvetica" pitchFamily="2" charset="0"/>
              </a:rPr>
              <a:t>states</a:t>
            </a:r>
            <a:r>
              <a:rPr lang="it-IT" i="1" dirty="0">
                <a:effectLst/>
                <a:latin typeface="Helvetica" pitchFamily="2" charset="0"/>
              </a:rPr>
              <a:t> </a:t>
            </a:r>
            <a:r>
              <a:rPr lang="it-IT" i="1" dirty="0" err="1">
                <a:effectLst/>
                <a:latin typeface="Helvetica" pitchFamily="2" charset="0"/>
              </a:rPr>
              <a:t>that</a:t>
            </a:r>
            <a:r>
              <a:rPr lang="it-IT" i="1" dirty="0">
                <a:effectLst/>
                <a:latin typeface="Helvetica" pitchFamily="2" charset="0"/>
              </a:rPr>
              <a:t> are </a:t>
            </a:r>
            <a:r>
              <a:rPr lang="it-IT" i="1" dirty="0" err="1">
                <a:effectLst/>
                <a:latin typeface="Helvetica" pitchFamily="2" charset="0"/>
              </a:rPr>
              <a:t>strongly</a:t>
            </a:r>
            <a:endParaRPr lang="it-IT" dirty="0">
              <a:effectLst/>
              <a:latin typeface="Helvetica" pitchFamily="2" charset="0"/>
            </a:endParaRPr>
          </a:p>
          <a:p>
            <a:r>
              <a:rPr lang="it-IT" i="1" dirty="0" err="1">
                <a:effectLst/>
                <a:latin typeface="Helvetica" pitchFamily="2" charset="0"/>
              </a:rPr>
              <a:t>populated</a:t>
            </a:r>
            <a:r>
              <a:rPr lang="it-IT" i="1" dirty="0">
                <a:effectLst/>
                <a:latin typeface="Helvetica" pitchFamily="2" charset="0"/>
              </a:rPr>
              <a:t> by </a:t>
            </a:r>
            <a:r>
              <a:rPr lang="it-IT" i="1" baseline="30000" dirty="0">
                <a:effectLst/>
                <a:latin typeface="Helvetica" pitchFamily="2" charset="0"/>
              </a:rPr>
              <a:t>24</a:t>
            </a:r>
            <a:r>
              <a:rPr lang="it-IT" i="1" dirty="0">
                <a:effectLst/>
                <a:latin typeface="Helvetica" pitchFamily="2" charset="0"/>
              </a:rPr>
              <a:t>Mg(</a:t>
            </a:r>
            <a:r>
              <a:rPr lang="el-GR" i="1" dirty="0" err="1">
                <a:effectLst/>
                <a:latin typeface="Helvetica" pitchFamily="2" charset="0"/>
              </a:rPr>
              <a:t>α,α</a:t>
            </a:r>
            <a:r>
              <a:rPr lang="el-GR" i="1" dirty="0">
                <a:effectLst/>
                <a:latin typeface="Helvetica" pitchFamily="2" charset="0"/>
              </a:rPr>
              <a:t>’)</a:t>
            </a:r>
            <a:r>
              <a:rPr lang="el-GR" i="1" baseline="30000" dirty="0">
                <a:effectLst/>
                <a:latin typeface="Helvetica" pitchFamily="2" charset="0"/>
              </a:rPr>
              <a:t>24</a:t>
            </a:r>
            <a:r>
              <a:rPr lang="it-IT" i="1" dirty="0">
                <a:effectLst/>
                <a:latin typeface="Helvetica" pitchFamily="2" charset="0"/>
              </a:rPr>
              <a:t>Mg</a:t>
            </a:r>
            <a:endParaRPr lang="it-IT" dirty="0">
              <a:effectLst/>
              <a:latin typeface="Helvetica" pitchFamily="2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A8A2E4C-DDCA-EE4B-9231-21AB8008478B}"/>
              </a:ext>
            </a:extLst>
          </p:cNvPr>
          <p:cNvSpPr txBox="1"/>
          <p:nvPr/>
        </p:nvSpPr>
        <p:spPr>
          <a:xfrm>
            <a:off x="7289800" y="3848601"/>
            <a:ext cx="490219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dirty="0" err="1">
                <a:effectLst/>
                <a:latin typeface="Arial" panose="020B0604020202020204" pitchFamily="34" charset="0"/>
              </a:rPr>
              <a:t>Possible</a:t>
            </a:r>
            <a:r>
              <a:rPr lang="it-IT" sz="2000" dirty="0">
                <a:effectLst/>
                <a:latin typeface="Arial" panose="020B0604020202020204" pitchFamily="34" charset="0"/>
              </a:rPr>
              <a:t> </a:t>
            </a:r>
            <a:r>
              <a:rPr lang="it-IT" sz="2000" dirty="0" err="1">
                <a:effectLst/>
                <a:latin typeface="Arial" panose="020B0604020202020204" pitchFamily="34" charset="0"/>
              </a:rPr>
              <a:t>analogy</a:t>
            </a:r>
            <a:r>
              <a:rPr lang="it-IT" sz="2000" dirty="0">
                <a:effectLst/>
                <a:latin typeface="Arial" panose="020B0604020202020204" pitchFamily="34" charset="0"/>
              </a:rPr>
              <a:t> </a:t>
            </a:r>
            <a:r>
              <a:rPr lang="it-IT" sz="2000" dirty="0" err="1">
                <a:effectLst/>
                <a:latin typeface="Arial" panose="020B0604020202020204" pitchFamily="34" charset="0"/>
              </a:rPr>
              <a:t>between</a:t>
            </a:r>
            <a:r>
              <a:rPr lang="it-IT" sz="2000" dirty="0">
                <a:effectLst/>
                <a:latin typeface="Arial" panose="020B0604020202020204" pitchFamily="34" charset="0"/>
              </a:rPr>
              <a:t> the Hoyle state in </a:t>
            </a:r>
            <a:r>
              <a:rPr lang="it-IT" sz="2000" baseline="30000" dirty="0">
                <a:effectLst/>
                <a:latin typeface="Arial" panose="020B0604020202020204" pitchFamily="34" charset="0"/>
              </a:rPr>
              <a:t>12</a:t>
            </a:r>
            <a:r>
              <a:rPr lang="it-IT" sz="2000" dirty="0">
                <a:effectLst/>
                <a:latin typeface="Arial" panose="020B0604020202020204" pitchFamily="34" charset="0"/>
              </a:rPr>
              <a:t>C </a:t>
            </a:r>
            <a:r>
              <a:rPr lang="it-IT" sz="2000" dirty="0" err="1">
                <a:effectLst/>
                <a:latin typeface="Arial" panose="020B0604020202020204" pitchFamily="34" charset="0"/>
              </a:rPr>
              <a:t>as</a:t>
            </a:r>
            <a:r>
              <a:rPr lang="it-IT" sz="2000" dirty="0">
                <a:effectLst/>
                <a:latin typeface="Arial" panose="020B0604020202020204" pitchFamily="34" charset="0"/>
              </a:rPr>
              <a:t> the driver of 3</a:t>
            </a:r>
            <a:r>
              <a:rPr lang="el-GR" sz="2000" dirty="0">
                <a:effectLst/>
                <a:latin typeface="Arial" panose="020B0604020202020204" pitchFamily="34" charset="0"/>
              </a:rPr>
              <a:t>α </a:t>
            </a:r>
            <a:r>
              <a:rPr lang="it-IT" sz="2000" dirty="0">
                <a:effectLst/>
                <a:latin typeface="Arial" panose="020B0604020202020204" pitchFamily="34" charset="0"/>
              </a:rPr>
              <a:t>fusion and </a:t>
            </a:r>
          </a:p>
          <a:p>
            <a:r>
              <a:rPr lang="it-IT" sz="2000" b="1" dirty="0">
                <a:effectLst/>
                <a:latin typeface="Arial" panose="020B0604020202020204" pitchFamily="34" charset="0"/>
              </a:rPr>
              <a:t>candidate cluster </a:t>
            </a:r>
            <a:r>
              <a:rPr lang="it-IT" sz="2000" b="1" dirty="0" err="1">
                <a:effectLst/>
                <a:latin typeface="Arial" panose="020B0604020202020204" pitchFamily="34" charset="0"/>
              </a:rPr>
              <a:t>states</a:t>
            </a:r>
            <a:r>
              <a:rPr lang="it-IT" sz="2000" b="1" dirty="0">
                <a:effectLst/>
                <a:latin typeface="Arial" panose="020B0604020202020204" pitchFamily="34" charset="0"/>
              </a:rPr>
              <a:t> in </a:t>
            </a:r>
            <a:r>
              <a:rPr lang="it-IT" sz="2000" b="1" baseline="30000" dirty="0">
                <a:effectLst/>
                <a:latin typeface="Arial" panose="020B0604020202020204" pitchFamily="34" charset="0"/>
              </a:rPr>
              <a:t>24</a:t>
            </a:r>
            <a:r>
              <a:rPr lang="it-IT" sz="2000" b="1" dirty="0">
                <a:effectLst/>
                <a:latin typeface="Arial" panose="020B0604020202020204" pitchFamily="34" charset="0"/>
              </a:rPr>
              <a:t>Mg </a:t>
            </a:r>
            <a:r>
              <a:rPr lang="it-IT" sz="2000" b="1" dirty="0" err="1">
                <a:effectLst/>
                <a:latin typeface="Arial" panose="020B0604020202020204" pitchFamily="34" charset="0"/>
              </a:rPr>
              <a:t>as</a:t>
            </a:r>
            <a:r>
              <a:rPr lang="it-IT" sz="2000" b="1" dirty="0">
                <a:effectLst/>
                <a:latin typeface="Arial" panose="020B0604020202020204" pitchFamily="34" charset="0"/>
              </a:rPr>
              <a:t> fusion</a:t>
            </a:r>
            <a:endParaRPr lang="it-IT" sz="200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8312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54977"/>
            <a:ext cx="5889736" cy="3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2266" y="854977"/>
            <a:ext cx="5745138" cy="39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54983" y="5103674"/>
            <a:ext cx="1136025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3600" dirty="0">
                <a:latin typeface="+mj-lt"/>
              </a:rPr>
              <a:t>Different potential models lead to different ways to extrapolate the low energy cross section (S-factor).</a:t>
            </a:r>
          </a:p>
          <a:p>
            <a:r>
              <a:rPr lang="en-US" sz="3600" dirty="0">
                <a:latin typeface="+mj-lt"/>
              </a:rPr>
              <a:t>The only way to distinguish is to measure below 2 MeV.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82235" y="3430732"/>
            <a:ext cx="45330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u="sng" dirty="0">
              <a:latin typeface="+mj-lt"/>
            </a:endParaRPr>
          </a:p>
          <a:p>
            <a:pPr>
              <a:buFontTx/>
              <a:buBlip>
                <a:blip r:embed="rId4"/>
              </a:buBlip>
            </a:pPr>
            <a:r>
              <a:rPr lang="en-US" sz="2800" b="1" u="sng" dirty="0">
                <a:latin typeface="+mj-lt"/>
              </a:rPr>
              <a:t>hindrance potential model</a:t>
            </a:r>
          </a:p>
        </p:txBody>
      </p:sp>
      <p:sp>
        <p:nvSpPr>
          <p:cNvPr id="18" name="Text Box 180">
            <a:extLst>
              <a:ext uri="{FF2B5EF4-FFF2-40B4-BE49-F238E27FC236}">
                <a16:creationId xmlns:a16="http://schemas.microsoft.com/office/drawing/2014/main" id="{C71A1EED-CCC0-3FF5-549C-95D4AB58A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4981"/>
            <a:ext cx="12191999" cy="76944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The </a:t>
            </a:r>
            <a:r>
              <a:rPr lang="it-IT" altLang="it-IT" sz="44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C+</a:t>
            </a:r>
            <a:r>
              <a:rPr lang="it-IT" altLang="it-IT" sz="44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C </a:t>
            </a:r>
            <a:r>
              <a:rPr lang="it-IT" altLang="it-IT" sz="4400" dirty="0" err="1">
                <a:solidFill>
                  <a:schemeClr val="bg1"/>
                </a:solidFill>
                <a:latin typeface="+mn-lt"/>
              </a:rPr>
              <a:t>potential</a:t>
            </a:r>
            <a:r>
              <a:rPr lang="it-IT" altLang="it-IT" sz="4400" dirty="0">
                <a:solidFill>
                  <a:schemeClr val="bg1"/>
                </a:solidFill>
                <a:latin typeface="+mn-lt"/>
              </a:rPr>
              <a:t> model</a:t>
            </a: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D93E73F1-5659-C0DC-BD0A-5A141CB5CB13}"/>
              </a:ext>
            </a:extLst>
          </p:cNvPr>
          <p:cNvSpPr txBox="1"/>
          <p:nvPr/>
        </p:nvSpPr>
        <p:spPr>
          <a:xfrm>
            <a:off x="878694" y="3490581"/>
            <a:ext cx="4700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u="sng" dirty="0">
              <a:latin typeface="+mj-lt"/>
            </a:endParaRPr>
          </a:p>
          <a:p>
            <a:pPr>
              <a:buFontTx/>
              <a:buBlip>
                <a:blip r:embed="rId4"/>
              </a:buBlip>
            </a:pPr>
            <a:r>
              <a:rPr lang="en-US" sz="2800" b="1" u="sng" dirty="0">
                <a:latin typeface="+mj-lt"/>
              </a:rPr>
              <a:t> standard potential model  </a:t>
            </a:r>
          </a:p>
        </p:txBody>
      </p:sp>
    </p:spTree>
    <p:extLst>
      <p:ext uri="{BB962C8B-B14F-4D97-AF65-F5344CB8AC3E}">
        <p14:creationId xmlns:p14="http://schemas.microsoft.com/office/powerpoint/2010/main" val="411442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81"/>
          <p:cNvSpPr txBox="1">
            <a:spLocks noChangeArrowheads="1"/>
          </p:cNvSpPr>
          <p:nvPr/>
        </p:nvSpPr>
        <p:spPr bwMode="auto">
          <a:xfrm>
            <a:off x="5954713" y="57340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27709" y="1069637"/>
            <a:ext cx="5298448" cy="586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aseline="30000" dirty="0">
                <a:solidFill>
                  <a:srgbClr val="0070C0"/>
                </a:solidFill>
              </a:rPr>
              <a:t>12</a:t>
            </a:r>
            <a:r>
              <a:rPr lang="en-US" sz="2400" dirty="0">
                <a:solidFill>
                  <a:srgbClr val="0070C0"/>
                </a:solidFill>
              </a:rPr>
              <a:t>C+</a:t>
            </a:r>
            <a:r>
              <a:rPr lang="en-US" sz="2400" baseline="30000" dirty="0">
                <a:solidFill>
                  <a:srgbClr val="0070C0"/>
                </a:solidFill>
              </a:rPr>
              <a:t>12</a:t>
            </a:r>
            <a:r>
              <a:rPr lang="en-US" sz="2400" dirty="0">
                <a:solidFill>
                  <a:srgbClr val="0070C0"/>
                </a:solidFill>
              </a:rPr>
              <a:t>C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400" baseline="30000" dirty="0">
                <a:solidFill>
                  <a:srgbClr val="0070C0"/>
                </a:solidFill>
                <a:sym typeface="Wingdings" panose="05000000000000000000" pitchFamily="2" charset="2"/>
              </a:rPr>
              <a:t>20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Ne +  a           Q = 4.62 MeV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1E41D084-8A66-C047-904D-9D93476F3B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45357" y="8010"/>
            <a:ext cx="5062329" cy="684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16C7EC33-3574-5698-165F-DAAFD84A4370}"/>
              </a:ext>
            </a:extLst>
          </p:cNvPr>
          <p:cNvCxnSpPr/>
          <p:nvPr/>
        </p:nvCxnSpPr>
        <p:spPr>
          <a:xfrm>
            <a:off x="8070573" y="3008243"/>
            <a:ext cx="360000" cy="1060174"/>
          </a:xfrm>
          <a:prstGeom prst="straightConnector1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083E7087-6641-74E8-5ACE-3B89251981E6}"/>
              </a:ext>
            </a:extLst>
          </p:cNvPr>
          <p:cNvCxnSpPr>
            <a:cxnSpLocks/>
          </p:cNvCxnSpPr>
          <p:nvPr/>
        </p:nvCxnSpPr>
        <p:spPr>
          <a:xfrm>
            <a:off x="8070573" y="3047999"/>
            <a:ext cx="360000" cy="1603514"/>
          </a:xfrm>
          <a:prstGeom prst="straightConnector1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43928FCA-5BC0-4ACB-CDD1-979EDD31DA54}"/>
              </a:ext>
            </a:extLst>
          </p:cNvPr>
          <p:cNvCxnSpPr>
            <a:cxnSpLocks/>
          </p:cNvCxnSpPr>
          <p:nvPr/>
        </p:nvCxnSpPr>
        <p:spPr>
          <a:xfrm>
            <a:off x="8059511" y="3008231"/>
            <a:ext cx="371062" cy="168969"/>
          </a:xfrm>
          <a:prstGeom prst="straightConnector1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5F4D33C8-0238-2ECD-BFCC-6C7026074F05}"/>
              </a:ext>
            </a:extLst>
          </p:cNvPr>
          <p:cNvCxnSpPr>
            <a:cxnSpLocks/>
          </p:cNvCxnSpPr>
          <p:nvPr/>
        </p:nvCxnSpPr>
        <p:spPr>
          <a:xfrm>
            <a:off x="8916521" y="4094921"/>
            <a:ext cx="0" cy="583096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A8CEF230-2A2B-7864-F5B2-3E0B9A22DAD6}"/>
              </a:ext>
            </a:extLst>
          </p:cNvPr>
          <p:cNvCxnSpPr>
            <a:cxnSpLocks/>
          </p:cNvCxnSpPr>
          <p:nvPr/>
        </p:nvCxnSpPr>
        <p:spPr>
          <a:xfrm>
            <a:off x="8777373" y="3136668"/>
            <a:ext cx="0" cy="1514845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ella 14">
            <a:extLst>
              <a:ext uri="{FF2B5EF4-FFF2-40B4-BE49-F238E27FC236}">
                <a16:creationId xmlns:a16="http://schemas.microsoft.com/office/drawing/2014/main" id="{C6D89A4E-B4C2-C1A6-573B-4273BDC4162B}"/>
              </a:ext>
            </a:extLst>
          </p:cNvPr>
          <p:cNvGraphicFramePr>
            <a:graphicFrameLocks noGrp="1"/>
          </p:cNvGraphicFramePr>
          <p:nvPr/>
        </p:nvGraphicFramePr>
        <p:xfrm>
          <a:off x="384314" y="1754422"/>
          <a:ext cx="6014244" cy="4658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8035">
                  <a:extLst>
                    <a:ext uri="{9D8B030D-6E8A-4147-A177-3AD203B41FA5}">
                      <a16:colId xmlns:a16="http://schemas.microsoft.com/office/drawing/2014/main" val="878284255"/>
                    </a:ext>
                  </a:extLst>
                </a:gridCol>
                <a:gridCol w="741539">
                  <a:extLst>
                    <a:ext uri="{9D8B030D-6E8A-4147-A177-3AD203B41FA5}">
                      <a16:colId xmlns:a16="http://schemas.microsoft.com/office/drawing/2014/main" val="2780416136"/>
                    </a:ext>
                  </a:extLst>
                </a:gridCol>
                <a:gridCol w="1359168">
                  <a:extLst>
                    <a:ext uri="{9D8B030D-6E8A-4147-A177-3AD203B41FA5}">
                      <a16:colId xmlns:a16="http://schemas.microsoft.com/office/drawing/2014/main" val="993587619"/>
                    </a:ext>
                  </a:extLst>
                </a:gridCol>
                <a:gridCol w="10226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4441">
                  <a:extLst>
                    <a:ext uri="{9D8B030D-6E8A-4147-A177-3AD203B41FA5}">
                      <a16:colId xmlns:a16="http://schemas.microsoft.com/office/drawing/2014/main" val="2468345070"/>
                    </a:ext>
                  </a:extLst>
                </a:gridCol>
                <a:gridCol w="1628449">
                  <a:extLst>
                    <a:ext uri="{9D8B030D-6E8A-4147-A177-3AD203B41FA5}">
                      <a16:colId xmlns:a16="http://schemas.microsoft.com/office/drawing/2014/main" val="3448199283"/>
                    </a:ext>
                  </a:extLst>
                </a:gridCol>
              </a:tblGrid>
              <a:tr h="69624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g</a:t>
                      </a:r>
                      <a:r>
                        <a:rPr lang="en-US" sz="1800" dirty="0">
                          <a:effectLst/>
                        </a:rPr>
                        <a:t>-rays and </a:t>
                      </a: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800" dirty="0">
                          <a:effectLst/>
                        </a:rPr>
                        <a:t> particles energies for excited states for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30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C(</a:t>
                      </a:r>
                      <a:r>
                        <a:rPr lang="en-US" sz="1800" baseline="30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C, </a:t>
                      </a:r>
                      <a:r>
                        <a:rPr lang="en-GB" sz="1800" dirty="0">
                          <a:effectLst/>
                        </a:rPr>
                        <a:t>α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r>
                        <a:rPr lang="en-US" sz="1800" baseline="30000" dirty="0">
                          <a:effectLst/>
                        </a:rPr>
                        <a:t>20</a:t>
                      </a:r>
                      <a:r>
                        <a:rPr lang="en-US" sz="1800" dirty="0">
                          <a:effectLst/>
                        </a:rPr>
                        <a:t>Ne (Q =  4.617 MeV)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5797"/>
                  </a:ext>
                </a:extLst>
              </a:tr>
              <a:tr h="56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</a:t>
                      </a:r>
                      <a:r>
                        <a:rPr lang="en-US" sz="1800" baseline="-25000" dirty="0">
                          <a:effectLst/>
                        </a:rPr>
                        <a:t>X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(MeV)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J</a:t>
                      </a:r>
                      <a:r>
                        <a:rPr lang="en-US" sz="1800" b="1" baseline="30000" dirty="0" err="1">
                          <a:effectLst/>
                        </a:rPr>
                        <a:t>p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Main </a:t>
                      </a:r>
                      <a:r>
                        <a:rPr lang="en-US" sz="1800" b="1" dirty="0">
                          <a:effectLst/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US" sz="1800" b="1" dirty="0">
                          <a:effectLst/>
                        </a:rPr>
                        <a:t> transitions</a:t>
                      </a:r>
                      <a:endParaRPr lang="it-IT" sz="18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(MeV)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ID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+mn-lt"/>
                          <a:cs typeface="Symbol" charset="2"/>
                        </a:rPr>
                        <a:t>E</a:t>
                      </a:r>
                      <a:r>
                        <a:rPr lang="en-US" sz="1800" b="1" baseline="-25000" dirty="0" err="1">
                          <a:effectLst/>
                          <a:latin typeface="Symbol" charset="2"/>
                          <a:cs typeface="Symbol" charset="2"/>
                        </a:rPr>
                        <a:t>a</a:t>
                      </a:r>
                      <a:r>
                        <a:rPr lang="en-US" sz="1800" b="1" baseline="-25000" dirty="0">
                          <a:effectLst/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800" b="1" baseline="-25000" dirty="0">
                          <a:effectLst/>
                          <a:latin typeface="+mn-lt"/>
                          <a:ea typeface="Source Sans Pro" panose="020F0502020204030204" pitchFamily="34" charset="0"/>
                          <a:cs typeface="Symbol" charset="2"/>
                        </a:rPr>
                        <a:t>max</a:t>
                      </a:r>
                      <a:r>
                        <a:rPr lang="en-US" sz="1800" b="1" dirty="0">
                          <a:effectLst/>
                        </a:rPr>
                        <a:t> (MeV)</a:t>
                      </a:r>
                      <a:endParaRPr lang="it-IT" sz="18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(E</a:t>
                      </a:r>
                      <a:r>
                        <a:rPr lang="en-US" sz="1800" b="1" baseline="30000" dirty="0">
                          <a:effectLst/>
                        </a:rPr>
                        <a:t>CM</a:t>
                      </a:r>
                      <a:r>
                        <a:rPr lang="en-US" sz="1800" b="1" dirty="0">
                          <a:effectLst/>
                        </a:rPr>
                        <a:t> = 2 MeV)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2717384"/>
                  </a:ext>
                </a:extLst>
              </a:tr>
              <a:tr h="273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r>
                        <a:rPr lang="en-US" sz="1800" baseline="30000" dirty="0">
                          <a:effectLst/>
                        </a:rPr>
                        <a:t>+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800" baseline="-25000" dirty="0">
                          <a:effectLst/>
                        </a:rPr>
                        <a:t>0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8.6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2679630"/>
                  </a:ext>
                </a:extLst>
              </a:tr>
              <a:tr h="56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1.63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r>
                        <a:rPr lang="en-US" sz="1800" baseline="30000">
                          <a:effectLst/>
                        </a:rPr>
                        <a:t>+</a:t>
                      </a:r>
                      <a:endParaRPr lang="it-IT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1.63 </a:t>
                      </a:r>
                      <a:r>
                        <a:rPr lang="en-US" sz="1800" i="1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i="1" dirty="0">
                          <a:effectLst/>
                        </a:rPr>
                        <a:t> 0</a:t>
                      </a:r>
                      <a:endParaRPr lang="it-IT" sz="1800" i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1.63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6.8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0914795"/>
                  </a:ext>
                </a:extLst>
              </a:tr>
              <a:tr h="56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4.24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r>
                        <a:rPr lang="en-US" sz="1800" baseline="30000">
                          <a:effectLst/>
                        </a:rPr>
                        <a:t>+</a:t>
                      </a:r>
                      <a:endParaRPr lang="it-IT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1" dirty="0">
                          <a:effectLst/>
                        </a:rPr>
                        <a:t>4.24 </a:t>
                      </a:r>
                      <a:r>
                        <a:rPr lang="en-US" sz="1800" b="0" i="1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b="0" i="1" dirty="0">
                          <a:effectLst/>
                        </a:rPr>
                        <a:t> 1.63</a:t>
                      </a:r>
                      <a:endParaRPr lang="it-IT" sz="1800" b="0" i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2.61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800" baseline="-25000" dirty="0">
                          <a:effectLst/>
                        </a:rPr>
                        <a:t>2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3.9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4708980"/>
                  </a:ext>
                </a:extLst>
              </a:tr>
              <a:tr h="56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4.96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r>
                        <a:rPr lang="en-US" sz="1800" baseline="30000">
                          <a:effectLst/>
                        </a:rPr>
                        <a:t>-</a:t>
                      </a:r>
                      <a:endParaRPr lang="it-IT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4.96 </a:t>
                      </a:r>
                      <a:r>
                        <a:rPr lang="en-US" sz="1800" i="1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i="1" dirty="0">
                          <a:effectLst/>
                        </a:rPr>
                        <a:t> 1.63</a:t>
                      </a:r>
                      <a:endParaRPr lang="it-IT" sz="1800" i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3.33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800" baseline="-25000" dirty="0">
                          <a:effectLst/>
                        </a:rPr>
                        <a:t>3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3.1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905830"/>
                  </a:ext>
                </a:extLst>
              </a:tr>
              <a:tr h="56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5.62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r>
                        <a:rPr lang="en-US" sz="1800" baseline="30000">
                          <a:effectLst/>
                        </a:rPr>
                        <a:t>-</a:t>
                      </a:r>
                      <a:endParaRPr lang="it-IT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5.62 </a:t>
                      </a:r>
                      <a:r>
                        <a:rPr lang="en-US" sz="1800" i="1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i="1" dirty="0">
                          <a:effectLst/>
                        </a:rPr>
                        <a:t> 1.63</a:t>
                      </a:r>
                      <a:endParaRPr lang="it-IT" sz="1800" i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3.98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800" baseline="-25000" dirty="0">
                          <a:effectLst/>
                        </a:rPr>
                        <a:t>4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2.2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30737030"/>
                  </a:ext>
                </a:extLst>
              </a:tr>
              <a:tr h="567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5.78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r>
                        <a:rPr lang="en-US" sz="1800" baseline="30000">
                          <a:effectLst/>
                        </a:rPr>
                        <a:t>-</a:t>
                      </a:r>
                      <a:endParaRPr lang="it-IT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5.78 </a:t>
                      </a:r>
                      <a:r>
                        <a:rPr lang="en-US" sz="1800" i="1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i="1" dirty="0">
                          <a:effectLst/>
                        </a:rPr>
                        <a:t> 1.63</a:t>
                      </a:r>
                      <a:endParaRPr lang="it-IT" sz="1800" i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4.15</a:t>
                      </a:r>
                      <a:endParaRPr lang="it-IT" sz="1800" b="1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5.78 </a:t>
                      </a:r>
                      <a:r>
                        <a:rPr lang="en-US" sz="1800" i="1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i="1" dirty="0">
                          <a:effectLst/>
                        </a:rPr>
                        <a:t> 0</a:t>
                      </a:r>
                      <a:endParaRPr lang="it-IT" sz="1800" i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5.78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800" baseline="-25000" dirty="0">
                          <a:effectLst/>
                        </a:rPr>
                        <a:t>5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2.0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0641565"/>
                  </a:ext>
                </a:extLst>
              </a:tr>
            </a:tbl>
          </a:graphicData>
        </a:graphic>
      </p:graphicFrame>
      <p:sp>
        <p:nvSpPr>
          <p:cNvPr id="2" name="Text Box 180">
            <a:extLst>
              <a:ext uri="{FF2B5EF4-FFF2-40B4-BE49-F238E27FC236}">
                <a16:creationId xmlns:a16="http://schemas.microsoft.com/office/drawing/2014/main" id="{FB5868F5-1724-51AB-F91E-1BA9F94BA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67" y="-4981"/>
            <a:ext cx="6985967" cy="67173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600" dirty="0">
                <a:solidFill>
                  <a:schemeClr val="bg1"/>
                </a:solidFill>
                <a:latin typeface="+mn-lt"/>
              </a:rPr>
              <a:t>The </a:t>
            </a:r>
            <a:r>
              <a:rPr lang="it-IT" altLang="it-IT" sz="36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3600" dirty="0">
                <a:solidFill>
                  <a:schemeClr val="bg1"/>
                </a:solidFill>
                <a:latin typeface="+mn-lt"/>
              </a:rPr>
              <a:t>C+</a:t>
            </a:r>
            <a:r>
              <a:rPr lang="it-IT" altLang="it-IT" sz="36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3600" dirty="0">
                <a:solidFill>
                  <a:schemeClr val="bg1"/>
                </a:solidFill>
                <a:latin typeface="+mn-lt"/>
              </a:rPr>
              <a:t>C </a:t>
            </a:r>
            <a:r>
              <a:rPr lang="it-IT" altLang="it-IT" sz="3600" dirty="0" err="1">
                <a:solidFill>
                  <a:schemeClr val="bg1"/>
                </a:solidFill>
                <a:latin typeface="+mn-lt"/>
              </a:rPr>
              <a:t>reactions@LUNAMV</a:t>
            </a:r>
            <a:endParaRPr lang="it-IT" altLang="it-IT" sz="36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793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81"/>
          <p:cNvSpPr txBox="1">
            <a:spLocks noChangeArrowheads="1"/>
          </p:cNvSpPr>
          <p:nvPr/>
        </p:nvSpPr>
        <p:spPr bwMode="auto">
          <a:xfrm>
            <a:off x="5954713" y="57340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43881" y="439255"/>
            <a:ext cx="5298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aseline="30000" dirty="0">
              <a:solidFill>
                <a:srgbClr val="0070C0"/>
              </a:solidFill>
            </a:endParaRPr>
          </a:p>
          <a:p>
            <a:r>
              <a:rPr lang="en-US" sz="2400" baseline="30000" dirty="0">
                <a:solidFill>
                  <a:srgbClr val="0070C0"/>
                </a:solidFill>
              </a:rPr>
              <a:t>12</a:t>
            </a:r>
            <a:r>
              <a:rPr lang="en-US" sz="2400" dirty="0">
                <a:solidFill>
                  <a:srgbClr val="0070C0"/>
                </a:solidFill>
              </a:rPr>
              <a:t>C+</a:t>
            </a:r>
            <a:r>
              <a:rPr lang="en-US" sz="2400" baseline="30000" dirty="0">
                <a:solidFill>
                  <a:srgbClr val="0070C0"/>
                </a:solidFill>
              </a:rPr>
              <a:t>12</a:t>
            </a:r>
            <a:r>
              <a:rPr lang="en-US" sz="2400" dirty="0">
                <a:solidFill>
                  <a:srgbClr val="0070C0"/>
                </a:solidFill>
              </a:rPr>
              <a:t>C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400" baseline="30000" dirty="0">
                <a:solidFill>
                  <a:srgbClr val="0070C0"/>
                </a:solidFill>
                <a:sym typeface="Wingdings" panose="05000000000000000000" pitchFamily="2" charset="2"/>
              </a:rPr>
              <a:t>23</a:t>
            </a: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Na +  p           Q = 2.24 MeV </a:t>
            </a:r>
            <a:endParaRPr lang="en-US" sz="2400" baseline="30000" dirty="0">
              <a:solidFill>
                <a:srgbClr val="0070C0"/>
              </a:solidFill>
            </a:endParaRP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1E41D084-8A66-C047-904D-9D93476F3B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45357" y="-3565"/>
            <a:ext cx="5062329" cy="684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16C7EC33-3574-5698-165F-DAAFD84A4370}"/>
              </a:ext>
            </a:extLst>
          </p:cNvPr>
          <p:cNvCxnSpPr>
            <a:cxnSpLocks/>
          </p:cNvCxnSpPr>
          <p:nvPr/>
        </p:nvCxnSpPr>
        <p:spPr>
          <a:xfrm>
            <a:off x="8070573" y="3008243"/>
            <a:ext cx="1457740" cy="609600"/>
          </a:xfrm>
          <a:prstGeom prst="straightConnector1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083E7087-6641-74E8-5ACE-3B89251981E6}"/>
              </a:ext>
            </a:extLst>
          </p:cNvPr>
          <p:cNvCxnSpPr>
            <a:cxnSpLocks/>
          </p:cNvCxnSpPr>
          <p:nvPr/>
        </p:nvCxnSpPr>
        <p:spPr>
          <a:xfrm>
            <a:off x="8070573" y="3047999"/>
            <a:ext cx="1457740" cy="762003"/>
          </a:xfrm>
          <a:prstGeom prst="straightConnector1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43928FCA-5BC0-4ACB-CDD1-979EDD31DA54}"/>
              </a:ext>
            </a:extLst>
          </p:cNvPr>
          <p:cNvCxnSpPr>
            <a:cxnSpLocks/>
          </p:cNvCxnSpPr>
          <p:nvPr/>
        </p:nvCxnSpPr>
        <p:spPr>
          <a:xfrm>
            <a:off x="8059511" y="3008231"/>
            <a:ext cx="1468802" cy="48925"/>
          </a:xfrm>
          <a:prstGeom prst="straightConnector1">
            <a:avLst/>
          </a:prstGeom>
          <a:ln w="254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35AD43F0-222B-F72A-C457-4A354F6F88AF}"/>
              </a:ext>
            </a:extLst>
          </p:cNvPr>
          <p:cNvCxnSpPr>
            <a:cxnSpLocks/>
          </p:cNvCxnSpPr>
          <p:nvPr/>
        </p:nvCxnSpPr>
        <p:spPr>
          <a:xfrm>
            <a:off x="10135712" y="3617843"/>
            <a:ext cx="0" cy="238540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11834AD8-F702-176B-5A25-B414BB9B3986}"/>
              </a:ext>
            </a:extLst>
          </p:cNvPr>
          <p:cNvCxnSpPr>
            <a:cxnSpLocks/>
          </p:cNvCxnSpPr>
          <p:nvPr/>
        </p:nvCxnSpPr>
        <p:spPr>
          <a:xfrm>
            <a:off x="9983312" y="3057156"/>
            <a:ext cx="0" cy="706461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ella 16">
            <a:extLst>
              <a:ext uri="{FF2B5EF4-FFF2-40B4-BE49-F238E27FC236}">
                <a16:creationId xmlns:a16="http://schemas.microsoft.com/office/drawing/2014/main" id="{A71368FB-0E3D-4C98-2AAA-A6DAB64936D1}"/>
              </a:ext>
            </a:extLst>
          </p:cNvPr>
          <p:cNvGraphicFramePr>
            <a:graphicFrameLocks noGrp="1"/>
          </p:cNvGraphicFramePr>
          <p:nvPr/>
        </p:nvGraphicFramePr>
        <p:xfrm>
          <a:off x="243881" y="1248485"/>
          <a:ext cx="5906044" cy="55999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8115">
                  <a:extLst>
                    <a:ext uri="{9D8B030D-6E8A-4147-A177-3AD203B41FA5}">
                      <a16:colId xmlns:a16="http://schemas.microsoft.com/office/drawing/2014/main" val="878284255"/>
                    </a:ext>
                  </a:extLst>
                </a:gridCol>
                <a:gridCol w="680444">
                  <a:extLst>
                    <a:ext uri="{9D8B030D-6E8A-4147-A177-3AD203B41FA5}">
                      <a16:colId xmlns:a16="http://schemas.microsoft.com/office/drawing/2014/main" val="2780416136"/>
                    </a:ext>
                  </a:extLst>
                </a:gridCol>
                <a:gridCol w="1333993">
                  <a:extLst>
                    <a:ext uri="{9D8B030D-6E8A-4147-A177-3AD203B41FA5}">
                      <a16:colId xmlns:a16="http://schemas.microsoft.com/office/drawing/2014/main" val="993587619"/>
                    </a:ext>
                  </a:extLst>
                </a:gridCol>
                <a:gridCol w="12107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0414">
                  <a:extLst>
                    <a:ext uri="{9D8B030D-6E8A-4147-A177-3AD203B41FA5}">
                      <a16:colId xmlns:a16="http://schemas.microsoft.com/office/drawing/2014/main" val="2468345070"/>
                    </a:ext>
                  </a:extLst>
                </a:gridCol>
                <a:gridCol w="1452305">
                  <a:extLst>
                    <a:ext uri="{9D8B030D-6E8A-4147-A177-3AD203B41FA5}">
                      <a16:colId xmlns:a16="http://schemas.microsoft.com/office/drawing/2014/main" val="3448199283"/>
                    </a:ext>
                  </a:extLst>
                </a:gridCol>
              </a:tblGrid>
              <a:tr h="70954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g</a:t>
                      </a:r>
                      <a:r>
                        <a:rPr lang="en-US" sz="1800" dirty="0">
                          <a:effectLst/>
                        </a:rPr>
                        <a:t>-rays and p particles energies for excited states for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30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C(</a:t>
                      </a:r>
                      <a:r>
                        <a:rPr lang="en-US" sz="1800" baseline="30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C, p)</a:t>
                      </a:r>
                      <a:r>
                        <a:rPr lang="en-US" sz="1800" baseline="30000" dirty="0">
                          <a:effectLst/>
                        </a:rPr>
                        <a:t>23</a:t>
                      </a:r>
                      <a:r>
                        <a:rPr lang="en-US" sz="1800" dirty="0">
                          <a:effectLst/>
                        </a:rPr>
                        <a:t>Na (Q =  2.241 MeV)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5797"/>
                  </a:ext>
                </a:extLst>
              </a:tr>
              <a:tr h="541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</a:t>
                      </a:r>
                      <a:r>
                        <a:rPr lang="en-US" sz="1800" baseline="-25000" dirty="0">
                          <a:effectLst/>
                        </a:rPr>
                        <a:t>X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(MeV)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J</a:t>
                      </a:r>
                      <a:r>
                        <a:rPr lang="en-US" sz="1800" b="1" baseline="30000" dirty="0" err="1">
                          <a:effectLst/>
                        </a:rPr>
                        <a:t>p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Main </a:t>
                      </a:r>
                      <a:r>
                        <a:rPr lang="en-US" sz="1800" b="1" dirty="0">
                          <a:effectLst/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US" sz="1800" b="1" dirty="0">
                          <a:effectLst/>
                        </a:rPr>
                        <a:t> transitions</a:t>
                      </a:r>
                      <a:endParaRPr lang="it-IT" sz="18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(MeV)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ID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cs typeface="Symbol" charset="2"/>
                        </a:rPr>
                        <a:t>E</a:t>
                      </a:r>
                      <a:r>
                        <a:rPr lang="en-US" sz="1800" b="1" baseline="-25000" dirty="0">
                          <a:effectLst/>
                          <a:latin typeface="+mn-lt"/>
                          <a:cs typeface="Symbol" charset="2"/>
                        </a:rPr>
                        <a:t>p-</a:t>
                      </a:r>
                      <a:r>
                        <a:rPr lang="en-US" sz="1800" b="1" baseline="-25000" dirty="0">
                          <a:effectLst/>
                          <a:latin typeface="+mn-lt"/>
                          <a:ea typeface="Source Sans Pro" panose="020F0502020204030204" pitchFamily="34" charset="0"/>
                          <a:cs typeface="Symbol" charset="2"/>
                        </a:rPr>
                        <a:t>max</a:t>
                      </a:r>
                      <a:r>
                        <a:rPr lang="en-US" sz="1800" b="1" dirty="0">
                          <a:effectLst/>
                        </a:rPr>
                        <a:t> (MeV)</a:t>
                      </a:r>
                      <a:endParaRPr lang="it-IT" sz="18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(E</a:t>
                      </a:r>
                      <a:r>
                        <a:rPr lang="en-US" sz="1800" b="1" baseline="30000" dirty="0">
                          <a:effectLst/>
                        </a:rPr>
                        <a:t>CM</a:t>
                      </a:r>
                      <a:r>
                        <a:rPr lang="en-US" sz="1800" b="1" dirty="0">
                          <a:effectLst/>
                        </a:rPr>
                        <a:t> = 2 MeV)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2717384"/>
                  </a:ext>
                </a:extLst>
              </a:tr>
              <a:tr h="261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3/2</a:t>
                      </a:r>
                      <a:r>
                        <a:rPr lang="en-US" sz="1800" baseline="30000" dirty="0">
                          <a:effectLst/>
                        </a:rPr>
                        <a:t>+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0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5.3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2679630"/>
                  </a:ext>
                </a:extLst>
              </a:tr>
              <a:tr h="541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0.44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5/2</a:t>
                      </a:r>
                      <a:r>
                        <a:rPr lang="en-US" sz="1800" baseline="30000" dirty="0">
                          <a:effectLst/>
                        </a:rPr>
                        <a:t>+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0.44 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dirty="0">
                          <a:effectLst/>
                        </a:rPr>
                        <a:t> 0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0.44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4.8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0914795"/>
                  </a:ext>
                </a:extLst>
              </a:tr>
              <a:tr h="541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2.07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7/2</a:t>
                      </a:r>
                      <a:r>
                        <a:rPr lang="en-US" sz="1800" baseline="30000" dirty="0">
                          <a:effectLst/>
                        </a:rPr>
                        <a:t>+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2.07 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dirty="0">
                          <a:effectLst/>
                        </a:rPr>
                        <a:t> 0.44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1.63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2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74708980"/>
                  </a:ext>
                </a:extLst>
              </a:tr>
              <a:tr h="542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2.39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effectLst/>
                          <a:latin typeface="+mn-lt"/>
                          <a:ea typeface="+mn-ea"/>
                        </a:rPr>
                        <a:t>1/2</a:t>
                      </a:r>
                      <a:r>
                        <a:rPr lang="en-US" sz="1800" baseline="30000" dirty="0">
                          <a:effectLst/>
                        </a:rPr>
                        <a:t>+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2.39 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dirty="0">
                          <a:effectLst/>
                        </a:rPr>
                        <a:t> 0.44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1.95</a:t>
                      </a:r>
                      <a:endParaRPr lang="it-IT" sz="1800" b="1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2.39 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dirty="0">
                          <a:effectLst/>
                        </a:rPr>
                        <a:t> 0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2.39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3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2.6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905830"/>
                  </a:ext>
                </a:extLst>
              </a:tr>
              <a:tr h="541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2.64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>
                          <a:effectLst/>
                          <a:latin typeface="+mn-lt"/>
                          <a:ea typeface="+mn-ea"/>
                        </a:rPr>
                        <a:t>1/2</a:t>
                      </a:r>
                      <a:r>
                        <a:rPr lang="en-US" sz="1800" baseline="30000" dirty="0">
                          <a:effectLst/>
                        </a:rPr>
                        <a:t>-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2.64 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dirty="0">
                          <a:effectLst/>
                        </a:rPr>
                        <a:t> 0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2.64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4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2.3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30737030"/>
                  </a:ext>
                </a:extLst>
              </a:tr>
              <a:tr h="542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2.70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9/2</a:t>
                      </a:r>
                      <a:r>
                        <a:rPr lang="en-US" sz="1800" baseline="30000" dirty="0">
                          <a:effectLst/>
                        </a:rPr>
                        <a:t>+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2.70 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dirty="0">
                          <a:effectLst/>
                        </a:rPr>
                        <a:t> 2.07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0.62</a:t>
                      </a:r>
                      <a:endParaRPr lang="it-IT" sz="1800" b="1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2.70 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dirty="0">
                          <a:effectLst/>
                        </a:rPr>
                        <a:t> 0.44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2.26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5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2.3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80641565"/>
                  </a:ext>
                </a:extLst>
              </a:tr>
              <a:tr h="5423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2.98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3/2</a:t>
                      </a:r>
                      <a:r>
                        <a:rPr lang="en-US" sz="1800" baseline="30000" dirty="0">
                          <a:effectLst/>
                        </a:rPr>
                        <a:t>+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2.98 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dirty="0">
                          <a:effectLst/>
                        </a:rPr>
                        <a:t> 0.44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2.54</a:t>
                      </a:r>
                      <a:endParaRPr lang="it-IT" sz="1800" b="1" dirty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2.98 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dirty="0">
                          <a:effectLst/>
                        </a:rPr>
                        <a:t> 0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2.98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6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 Box 180">
            <a:extLst>
              <a:ext uri="{FF2B5EF4-FFF2-40B4-BE49-F238E27FC236}">
                <a16:creationId xmlns:a16="http://schemas.microsoft.com/office/drawing/2014/main" id="{008E409A-C25D-A6FD-6032-FB34871C3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67" y="-4981"/>
            <a:ext cx="6985967" cy="64633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600" dirty="0">
                <a:solidFill>
                  <a:schemeClr val="bg1"/>
                </a:solidFill>
                <a:latin typeface="+mn-lt"/>
              </a:rPr>
              <a:t>The </a:t>
            </a:r>
            <a:r>
              <a:rPr lang="it-IT" altLang="it-IT" sz="36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3600" dirty="0">
                <a:solidFill>
                  <a:schemeClr val="bg1"/>
                </a:solidFill>
                <a:latin typeface="+mn-lt"/>
              </a:rPr>
              <a:t>C+</a:t>
            </a:r>
            <a:r>
              <a:rPr lang="it-IT" altLang="it-IT" sz="36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3600" dirty="0">
                <a:solidFill>
                  <a:schemeClr val="bg1"/>
                </a:solidFill>
                <a:latin typeface="+mn-lt"/>
              </a:rPr>
              <a:t>C </a:t>
            </a:r>
            <a:r>
              <a:rPr lang="it-IT" altLang="it-IT" sz="3600" dirty="0" err="1">
                <a:solidFill>
                  <a:schemeClr val="bg1"/>
                </a:solidFill>
                <a:latin typeface="+mn-lt"/>
              </a:rPr>
              <a:t>reactions@LUNAMV</a:t>
            </a:r>
            <a:endParaRPr lang="it-IT" altLang="it-IT" sz="36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88290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81"/>
          <p:cNvSpPr txBox="1">
            <a:spLocks noChangeArrowheads="1"/>
          </p:cNvSpPr>
          <p:nvPr/>
        </p:nvSpPr>
        <p:spPr bwMode="auto">
          <a:xfrm>
            <a:off x="5954713" y="57340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it-IT" altLang="it-IT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227709" y="710821"/>
            <a:ext cx="5298448" cy="586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baseline="30000" dirty="0">
                <a:solidFill>
                  <a:srgbClr val="0070C0"/>
                </a:solidFill>
              </a:rPr>
              <a:t>12</a:t>
            </a:r>
            <a:r>
              <a:rPr lang="en-US" sz="2400" b="1" dirty="0">
                <a:solidFill>
                  <a:srgbClr val="0070C0"/>
                </a:solidFill>
              </a:rPr>
              <a:t>C+</a:t>
            </a:r>
            <a:r>
              <a:rPr lang="en-US" sz="2400" b="1" baseline="30000" dirty="0">
                <a:solidFill>
                  <a:srgbClr val="0070C0"/>
                </a:solidFill>
              </a:rPr>
              <a:t>12</a:t>
            </a:r>
            <a:r>
              <a:rPr lang="en-US" sz="2400" b="1" dirty="0">
                <a:solidFill>
                  <a:srgbClr val="0070C0"/>
                </a:solidFill>
              </a:rPr>
              <a:t>C</a:t>
            </a:r>
            <a:r>
              <a:rPr lang="en-US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400" b="1" baseline="30000" dirty="0">
                <a:solidFill>
                  <a:srgbClr val="0070C0"/>
                </a:solidFill>
                <a:sym typeface="Wingdings" panose="05000000000000000000" pitchFamily="2" charset="2"/>
              </a:rPr>
              <a:t>20</a:t>
            </a:r>
            <a:r>
              <a:rPr lang="en-US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Ne </a:t>
            </a:r>
            <a:r>
              <a:rPr lang="en-US" sz="2400" b="1" dirty="0">
                <a:solidFill>
                  <a:srgbClr val="0070C0"/>
                </a:solidFill>
                <a:latin typeface="Symbol" pitchFamily="2" charset="2"/>
                <a:sym typeface="Wingdings" panose="05000000000000000000" pitchFamily="2" charset="2"/>
              </a:rPr>
              <a:t>+  a</a:t>
            </a:r>
            <a:r>
              <a:rPr lang="en-US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           Q = 4.62 MeV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1E41D084-8A66-C047-904D-9D93476F3B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45357" y="8010"/>
            <a:ext cx="5062329" cy="684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16C7EC33-3574-5698-165F-DAAFD84A4370}"/>
              </a:ext>
            </a:extLst>
          </p:cNvPr>
          <p:cNvCxnSpPr/>
          <p:nvPr/>
        </p:nvCxnSpPr>
        <p:spPr>
          <a:xfrm>
            <a:off x="8070573" y="3008243"/>
            <a:ext cx="360000" cy="1060174"/>
          </a:xfrm>
          <a:prstGeom prst="straightConnector1">
            <a:avLst/>
          </a:prstGeom>
          <a:ln w="34925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5F4D33C8-0238-2ECD-BFCC-6C7026074F05}"/>
              </a:ext>
            </a:extLst>
          </p:cNvPr>
          <p:cNvCxnSpPr>
            <a:cxnSpLocks/>
          </p:cNvCxnSpPr>
          <p:nvPr/>
        </p:nvCxnSpPr>
        <p:spPr>
          <a:xfrm>
            <a:off x="8916521" y="4094921"/>
            <a:ext cx="0" cy="583096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ella 14">
            <a:extLst>
              <a:ext uri="{FF2B5EF4-FFF2-40B4-BE49-F238E27FC236}">
                <a16:creationId xmlns:a16="http://schemas.microsoft.com/office/drawing/2014/main" id="{C6D89A4E-B4C2-C1A6-573B-4273BDC4162B}"/>
              </a:ext>
            </a:extLst>
          </p:cNvPr>
          <p:cNvGraphicFramePr>
            <a:graphicFrameLocks noGrp="1"/>
          </p:cNvGraphicFramePr>
          <p:nvPr/>
        </p:nvGraphicFramePr>
        <p:xfrm>
          <a:off x="384314" y="1395606"/>
          <a:ext cx="6014244" cy="22135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8035">
                  <a:extLst>
                    <a:ext uri="{9D8B030D-6E8A-4147-A177-3AD203B41FA5}">
                      <a16:colId xmlns:a16="http://schemas.microsoft.com/office/drawing/2014/main" val="878284255"/>
                    </a:ext>
                  </a:extLst>
                </a:gridCol>
                <a:gridCol w="741539">
                  <a:extLst>
                    <a:ext uri="{9D8B030D-6E8A-4147-A177-3AD203B41FA5}">
                      <a16:colId xmlns:a16="http://schemas.microsoft.com/office/drawing/2014/main" val="2780416136"/>
                    </a:ext>
                  </a:extLst>
                </a:gridCol>
                <a:gridCol w="1359168">
                  <a:extLst>
                    <a:ext uri="{9D8B030D-6E8A-4147-A177-3AD203B41FA5}">
                      <a16:colId xmlns:a16="http://schemas.microsoft.com/office/drawing/2014/main" val="993587619"/>
                    </a:ext>
                  </a:extLst>
                </a:gridCol>
                <a:gridCol w="10226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4441">
                  <a:extLst>
                    <a:ext uri="{9D8B030D-6E8A-4147-A177-3AD203B41FA5}">
                      <a16:colId xmlns:a16="http://schemas.microsoft.com/office/drawing/2014/main" val="2468345070"/>
                    </a:ext>
                  </a:extLst>
                </a:gridCol>
                <a:gridCol w="1628449">
                  <a:extLst>
                    <a:ext uri="{9D8B030D-6E8A-4147-A177-3AD203B41FA5}">
                      <a16:colId xmlns:a16="http://schemas.microsoft.com/office/drawing/2014/main" val="3448199283"/>
                    </a:ext>
                  </a:extLst>
                </a:gridCol>
              </a:tblGrid>
              <a:tr h="69624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g</a:t>
                      </a:r>
                      <a:r>
                        <a:rPr lang="en-US" sz="1800" dirty="0">
                          <a:effectLst/>
                        </a:rPr>
                        <a:t>-rays and </a:t>
                      </a: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800" dirty="0">
                          <a:effectLst/>
                        </a:rPr>
                        <a:t> particles energies for excited states for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30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C(</a:t>
                      </a:r>
                      <a:r>
                        <a:rPr lang="en-US" sz="1800" baseline="30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C, </a:t>
                      </a:r>
                      <a:r>
                        <a:rPr lang="en-GB" sz="1800" dirty="0">
                          <a:effectLst/>
                        </a:rPr>
                        <a:t>α</a:t>
                      </a:r>
                      <a:r>
                        <a:rPr lang="en-US" sz="1800" dirty="0">
                          <a:effectLst/>
                        </a:rPr>
                        <a:t>)</a:t>
                      </a:r>
                      <a:r>
                        <a:rPr lang="en-US" sz="1800" baseline="30000" dirty="0">
                          <a:effectLst/>
                        </a:rPr>
                        <a:t>20</a:t>
                      </a:r>
                      <a:r>
                        <a:rPr lang="en-US" sz="1800" dirty="0">
                          <a:effectLst/>
                        </a:rPr>
                        <a:t>Ne (Q =  4.617 MeV)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5797"/>
                  </a:ext>
                </a:extLst>
              </a:tr>
              <a:tr h="56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</a:t>
                      </a:r>
                      <a:r>
                        <a:rPr lang="en-US" sz="1800" baseline="-25000" dirty="0">
                          <a:effectLst/>
                        </a:rPr>
                        <a:t>X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(MeV)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J</a:t>
                      </a:r>
                      <a:r>
                        <a:rPr lang="en-US" sz="1800" b="1" baseline="30000" dirty="0" err="1">
                          <a:effectLst/>
                        </a:rPr>
                        <a:t>p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Main </a:t>
                      </a:r>
                      <a:r>
                        <a:rPr lang="en-US" sz="1800" b="1" dirty="0">
                          <a:effectLst/>
                          <a:latin typeface="Symbol" charset="2"/>
                          <a:cs typeface="Symbol" charset="2"/>
                        </a:rPr>
                        <a:t>g</a:t>
                      </a:r>
                      <a:r>
                        <a:rPr lang="en-US" sz="1800" b="1" dirty="0">
                          <a:effectLst/>
                        </a:rPr>
                        <a:t> transitions</a:t>
                      </a:r>
                      <a:endParaRPr lang="it-IT" sz="18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(MeV)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ID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  <a:latin typeface="+mn-lt"/>
                          <a:cs typeface="Symbol" charset="2"/>
                        </a:rPr>
                        <a:t>E</a:t>
                      </a:r>
                      <a:r>
                        <a:rPr lang="en-US" sz="1800" b="1" baseline="-25000" dirty="0" err="1">
                          <a:effectLst/>
                          <a:latin typeface="Symbol" charset="2"/>
                          <a:cs typeface="Symbol" charset="2"/>
                        </a:rPr>
                        <a:t>a</a:t>
                      </a:r>
                      <a:r>
                        <a:rPr lang="en-US" sz="1800" b="1" baseline="-25000" dirty="0">
                          <a:effectLst/>
                          <a:latin typeface="Symbol" charset="2"/>
                          <a:cs typeface="Symbol" charset="2"/>
                        </a:rPr>
                        <a:t>-</a:t>
                      </a:r>
                      <a:r>
                        <a:rPr lang="en-US" sz="1800" b="1" baseline="-25000" dirty="0">
                          <a:effectLst/>
                          <a:latin typeface="+mn-lt"/>
                          <a:ea typeface="Source Sans Pro" panose="020F0502020204030204" pitchFamily="34" charset="0"/>
                          <a:cs typeface="Symbol" charset="2"/>
                        </a:rPr>
                        <a:t>max</a:t>
                      </a:r>
                      <a:r>
                        <a:rPr lang="en-US" sz="1800" b="1" dirty="0">
                          <a:effectLst/>
                        </a:rPr>
                        <a:t> (MeV)</a:t>
                      </a:r>
                      <a:endParaRPr lang="it-IT" sz="18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(E</a:t>
                      </a:r>
                      <a:r>
                        <a:rPr lang="en-US" sz="1800" b="1" baseline="30000" dirty="0">
                          <a:effectLst/>
                        </a:rPr>
                        <a:t>CM</a:t>
                      </a:r>
                      <a:r>
                        <a:rPr lang="en-US" sz="1800" b="1" dirty="0">
                          <a:effectLst/>
                        </a:rPr>
                        <a:t> = 2 MeV)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2717384"/>
                  </a:ext>
                </a:extLst>
              </a:tr>
              <a:tr h="273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</a:t>
                      </a:r>
                      <a:r>
                        <a:rPr lang="en-US" sz="1800" baseline="30000" dirty="0">
                          <a:effectLst/>
                        </a:rPr>
                        <a:t>+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800" baseline="-25000" dirty="0">
                          <a:effectLst/>
                        </a:rPr>
                        <a:t>0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8.6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2679630"/>
                  </a:ext>
                </a:extLst>
              </a:tr>
              <a:tr h="565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1.63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r>
                        <a:rPr lang="en-US" sz="1800" baseline="30000">
                          <a:effectLst/>
                        </a:rPr>
                        <a:t>+</a:t>
                      </a:r>
                      <a:endParaRPr lang="it-IT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i="1" dirty="0">
                          <a:effectLst/>
                        </a:rPr>
                        <a:t>1.63 </a:t>
                      </a:r>
                      <a:r>
                        <a:rPr lang="en-US" sz="1800" i="1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i="1" dirty="0">
                          <a:effectLst/>
                        </a:rPr>
                        <a:t> 0</a:t>
                      </a:r>
                      <a:endParaRPr lang="it-IT" sz="1800" i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1.63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Symbol" pitchFamily="2" charset="2"/>
                        </a:rPr>
                        <a:t>a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6.8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0914795"/>
                  </a:ext>
                </a:extLst>
              </a:tr>
            </a:tbl>
          </a:graphicData>
        </a:graphic>
      </p:graphicFrame>
      <p:sp>
        <p:nvSpPr>
          <p:cNvPr id="2" name="Text Box 180">
            <a:extLst>
              <a:ext uri="{FF2B5EF4-FFF2-40B4-BE49-F238E27FC236}">
                <a16:creationId xmlns:a16="http://schemas.microsoft.com/office/drawing/2014/main" id="{FB5868F5-1724-51AB-F91E-1BA9F94BA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67" y="-4981"/>
            <a:ext cx="6985967" cy="67173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600" dirty="0">
                <a:solidFill>
                  <a:schemeClr val="bg1"/>
                </a:solidFill>
                <a:latin typeface="+mn-lt"/>
              </a:rPr>
              <a:t>The </a:t>
            </a:r>
            <a:r>
              <a:rPr lang="it-IT" altLang="it-IT" sz="36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3600" dirty="0">
                <a:solidFill>
                  <a:schemeClr val="bg1"/>
                </a:solidFill>
                <a:latin typeface="+mn-lt"/>
              </a:rPr>
              <a:t>C+</a:t>
            </a:r>
            <a:r>
              <a:rPr lang="it-IT" altLang="it-IT" sz="3600" baseline="30000" dirty="0">
                <a:solidFill>
                  <a:schemeClr val="bg1"/>
                </a:solidFill>
                <a:latin typeface="+mn-lt"/>
              </a:rPr>
              <a:t>12</a:t>
            </a:r>
            <a:r>
              <a:rPr lang="it-IT" altLang="it-IT" sz="3600" dirty="0">
                <a:solidFill>
                  <a:schemeClr val="bg1"/>
                </a:solidFill>
                <a:latin typeface="+mn-lt"/>
              </a:rPr>
              <a:t>C study via </a:t>
            </a:r>
            <a:r>
              <a:rPr lang="it-IT" altLang="it-IT" sz="36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it-IT" altLang="it-IT" sz="3600" dirty="0">
                <a:solidFill>
                  <a:schemeClr val="bg1"/>
                </a:solidFill>
                <a:latin typeface="+mn-lt"/>
              </a:rPr>
              <a:t> </a:t>
            </a:r>
            <a:r>
              <a:rPr lang="it-IT" altLang="it-IT" sz="3600" dirty="0" err="1">
                <a:solidFill>
                  <a:schemeClr val="bg1"/>
                </a:solidFill>
                <a:latin typeface="+mn-lt"/>
              </a:rPr>
              <a:t>detection</a:t>
            </a:r>
            <a:endParaRPr lang="it-IT" altLang="it-IT" sz="360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A766A064-8146-A5CC-DFEF-B46FE7B8084F}"/>
              </a:ext>
            </a:extLst>
          </p:cNvPr>
          <p:cNvCxnSpPr>
            <a:cxnSpLocks/>
          </p:cNvCxnSpPr>
          <p:nvPr/>
        </p:nvCxnSpPr>
        <p:spPr>
          <a:xfrm>
            <a:off x="8070573" y="2996668"/>
            <a:ext cx="1457740" cy="609600"/>
          </a:xfrm>
          <a:prstGeom prst="straightConnector1">
            <a:avLst/>
          </a:prstGeom>
          <a:ln w="3810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55F7529D-3B5B-ECC2-4C03-A365E3C2F0C4}"/>
              </a:ext>
            </a:extLst>
          </p:cNvPr>
          <p:cNvCxnSpPr>
            <a:cxnSpLocks/>
          </p:cNvCxnSpPr>
          <p:nvPr/>
        </p:nvCxnSpPr>
        <p:spPr>
          <a:xfrm>
            <a:off x="10135712" y="3638543"/>
            <a:ext cx="0" cy="197141"/>
          </a:xfrm>
          <a:prstGeom prst="straightConnector1">
            <a:avLst/>
          </a:prstGeom>
          <a:ln w="254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150EEEF-8684-2C02-F6F3-84BC3A0782EB}"/>
              </a:ext>
            </a:extLst>
          </p:cNvPr>
          <p:cNvSpPr txBox="1"/>
          <p:nvPr/>
        </p:nvSpPr>
        <p:spPr>
          <a:xfrm>
            <a:off x="9051402" y="4152796"/>
            <a:ext cx="1798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>
                <a:solidFill>
                  <a:srgbClr val="0432FF"/>
                </a:solidFill>
              </a:rPr>
              <a:t>E</a:t>
            </a:r>
            <a:r>
              <a:rPr lang="it-IT" sz="2400" b="1" baseline="-25000" dirty="0" err="1">
                <a:solidFill>
                  <a:srgbClr val="0432FF"/>
                </a:solidFill>
                <a:latin typeface="Symbol" pitchFamily="2" charset="2"/>
              </a:rPr>
              <a:t>g</a:t>
            </a:r>
            <a:r>
              <a:rPr lang="it-IT" sz="2400" b="1" dirty="0">
                <a:solidFill>
                  <a:srgbClr val="0432FF"/>
                </a:solidFill>
              </a:rPr>
              <a:t>=1.63 MeV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582F5BC-9EE4-A90F-885F-3A3B67C59B8D}"/>
              </a:ext>
            </a:extLst>
          </p:cNvPr>
          <p:cNvSpPr txBox="1"/>
          <p:nvPr/>
        </p:nvSpPr>
        <p:spPr>
          <a:xfrm>
            <a:off x="10181971" y="3189532"/>
            <a:ext cx="1798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>
                <a:solidFill>
                  <a:srgbClr val="00B050"/>
                </a:solidFill>
              </a:rPr>
              <a:t>E</a:t>
            </a:r>
            <a:r>
              <a:rPr lang="it-IT" sz="2400" b="1" baseline="-25000" dirty="0" err="1">
                <a:solidFill>
                  <a:srgbClr val="00B050"/>
                </a:solidFill>
                <a:latin typeface="Symbol" pitchFamily="2" charset="2"/>
              </a:rPr>
              <a:t>g</a:t>
            </a:r>
            <a:r>
              <a:rPr lang="it-IT" sz="2400" b="1" dirty="0">
                <a:solidFill>
                  <a:srgbClr val="00B050"/>
                </a:solidFill>
              </a:rPr>
              <a:t>=0.44 MeV</a:t>
            </a: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F9F9CBA3-ACA8-B218-C6BF-ED88F472DDD8}"/>
              </a:ext>
            </a:extLst>
          </p:cNvPr>
          <p:cNvSpPr/>
          <p:nvPr/>
        </p:nvSpPr>
        <p:spPr>
          <a:xfrm>
            <a:off x="278605" y="3680166"/>
            <a:ext cx="5298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baseline="30000" dirty="0">
              <a:solidFill>
                <a:srgbClr val="00B050"/>
              </a:solidFill>
            </a:endParaRPr>
          </a:p>
          <a:p>
            <a:r>
              <a:rPr lang="en-US" sz="2400" b="1" baseline="30000" dirty="0">
                <a:solidFill>
                  <a:srgbClr val="00B050"/>
                </a:solidFill>
              </a:rPr>
              <a:t>12</a:t>
            </a:r>
            <a:r>
              <a:rPr lang="en-US" sz="2400" b="1" dirty="0">
                <a:solidFill>
                  <a:srgbClr val="00B050"/>
                </a:solidFill>
              </a:rPr>
              <a:t>C+</a:t>
            </a:r>
            <a:r>
              <a:rPr lang="en-US" sz="2400" b="1" baseline="30000" dirty="0">
                <a:solidFill>
                  <a:srgbClr val="00B050"/>
                </a:solidFill>
              </a:rPr>
              <a:t>12</a:t>
            </a:r>
            <a:r>
              <a:rPr lang="en-US" sz="2400" b="1" dirty="0">
                <a:solidFill>
                  <a:srgbClr val="00B050"/>
                </a:solidFill>
              </a:rPr>
              <a:t>C</a:t>
            </a:r>
            <a:r>
              <a:rPr lang="en-US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sz="2400" b="1" baseline="30000" dirty="0">
                <a:solidFill>
                  <a:srgbClr val="00B050"/>
                </a:solidFill>
                <a:sym typeface="Wingdings" panose="05000000000000000000" pitchFamily="2" charset="2"/>
              </a:rPr>
              <a:t>23</a:t>
            </a:r>
            <a:r>
              <a:rPr lang="en-US" sz="2400" b="1" dirty="0">
                <a:solidFill>
                  <a:srgbClr val="00B050"/>
                </a:solidFill>
                <a:sym typeface="Wingdings" panose="05000000000000000000" pitchFamily="2" charset="2"/>
              </a:rPr>
              <a:t>Na +  p           Q = 2.24 MeV </a:t>
            </a:r>
            <a:endParaRPr lang="en-US" sz="2400" b="1" baseline="30000" dirty="0">
              <a:solidFill>
                <a:srgbClr val="00B050"/>
              </a:solidFill>
            </a:endParaRPr>
          </a:p>
        </p:txBody>
      </p:sp>
      <p:graphicFrame>
        <p:nvGraphicFramePr>
          <p:cNvPr id="19" name="Tabella 18">
            <a:extLst>
              <a:ext uri="{FF2B5EF4-FFF2-40B4-BE49-F238E27FC236}">
                <a16:creationId xmlns:a16="http://schemas.microsoft.com/office/drawing/2014/main" id="{D6A343E2-34B4-1F4E-8480-33C0AAA8B563}"/>
              </a:ext>
            </a:extLst>
          </p:cNvPr>
          <p:cNvGraphicFramePr>
            <a:graphicFrameLocks noGrp="1"/>
          </p:cNvGraphicFramePr>
          <p:nvPr/>
        </p:nvGraphicFramePr>
        <p:xfrm>
          <a:off x="313330" y="4489396"/>
          <a:ext cx="5906044" cy="2226879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798115">
                  <a:extLst>
                    <a:ext uri="{9D8B030D-6E8A-4147-A177-3AD203B41FA5}">
                      <a16:colId xmlns:a16="http://schemas.microsoft.com/office/drawing/2014/main" val="878284255"/>
                    </a:ext>
                  </a:extLst>
                </a:gridCol>
                <a:gridCol w="680444">
                  <a:extLst>
                    <a:ext uri="{9D8B030D-6E8A-4147-A177-3AD203B41FA5}">
                      <a16:colId xmlns:a16="http://schemas.microsoft.com/office/drawing/2014/main" val="2780416136"/>
                    </a:ext>
                  </a:extLst>
                </a:gridCol>
                <a:gridCol w="1333993">
                  <a:extLst>
                    <a:ext uri="{9D8B030D-6E8A-4147-A177-3AD203B41FA5}">
                      <a16:colId xmlns:a16="http://schemas.microsoft.com/office/drawing/2014/main" val="993587619"/>
                    </a:ext>
                  </a:extLst>
                </a:gridCol>
                <a:gridCol w="12107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0414">
                  <a:extLst>
                    <a:ext uri="{9D8B030D-6E8A-4147-A177-3AD203B41FA5}">
                      <a16:colId xmlns:a16="http://schemas.microsoft.com/office/drawing/2014/main" val="2468345070"/>
                    </a:ext>
                  </a:extLst>
                </a:gridCol>
                <a:gridCol w="1452305">
                  <a:extLst>
                    <a:ext uri="{9D8B030D-6E8A-4147-A177-3AD203B41FA5}">
                      <a16:colId xmlns:a16="http://schemas.microsoft.com/office/drawing/2014/main" val="3448199283"/>
                    </a:ext>
                  </a:extLst>
                </a:gridCol>
              </a:tblGrid>
              <a:tr h="70954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g-rays and p particles energies for excited states for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30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C(</a:t>
                      </a:r>
                      <a:r>
                        <a:rPr lang="en-US" sz="1800" baseline="30000" dirty="0">
                          <a:effectLst/>
                        </a:rPr>
                        <a:t>12</a:t>
                      </a:r>
                      <a:r>
                        <a:rPr lang="en-US" sz="1800" dirty="0">
                          <a:effectLst/>
                        </a:rPr>
                        <a:t>C, p)</a:t>
                      </a:r>
                      <a:r>
                        <a:rPr lang="en-US" sz="1800" baseline="30000" dirty="0">
                          <a:effectLst/>
                        </a:rPr>
                        <a:t>23</a:t>
                      </a:r>
                      <a:r>
                        <a:rPr lang="en-US" sz="1800" dirty="0">
                          <a:effectLst/>
                        </a:rPr>
                        <a:t>Na (Q =  2.241 MeV)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5797"/>
                  </a:ext>
                </a:extLst>
              </a:tr>
              <a:tr h="541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</a:t>
                      </a:r>
                      <a:r>
                        <a:rPr lang="en-US" sz="1800" baseline="-25000" dirty="0">
                          <a:effectLst/>
                        </a:rPr>
                        <a:t>X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(MeV)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effectLst/>
                        </a:rPr>
                        <a:t>J</a:t>
                      </a:r>
                      <a:r>
                        <a:rPr lang="en-US" sz="1800" b="1" baseline="30000" dirty="0" err="1">
                          <a:effectLst/>
                        </a:rPr>
                        <a:t>p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Main g transitions</a:t>
                      </a:r>
                      <a:endParaRPr lang="it-IT" sz="18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(MeV)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ID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E</a:t>
                      </a:r>
                      <a:r>
                        <a:rPr lang="en-US" sz="1800" b="1" baseline="-25000" dirty="0">
                          <a:effectLst/>
                        </a:rPr>
                        <a:t>p-max</a:t>
                      </a:r>
                      <a:r>
                        <a:rPr lang="en-US" sz="1800" b="1" dirty="0">
                          <a:effectLst/>
                        </a:rPr>
                        <a:t> (MeV)</a:t>
                      </a:r>
                      <a:endParaRPr lang="it-IT" sz="18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(E</a:t>
                      </a:r>
                      <a:r>
                        <a:rPr lang="en-US" sz="1800" b="1" baseline="30000" dirty="0">
                          <a:effectLst/>
                        </a:rPr>
                        <a:t>CM</a:t>
                      </a:r>
                      <a:r>
                        <a:rPr lang="en-US" sz="1800" b="1" dirty="0">
                          <a:effectLst/>
                        </a:rPr>
                        <a:t> = 2 MeV)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62717384"/>
                  </a:ext>
                </a:extLst>
              </a:tr>
              <a:tr h="261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3/2</a:t>
                      </a:r>
                      <a:r>
                        <a:rPr lang="en-US" sz="1800" baseline="30000" dirty="0">
                          <a:effectLst/>
                        </a:rPr>
                        <a:t>+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0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5.3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92679630"/>
                  </a:ext>
                </a:extLst>
              </a:tr>
              <a:tr h="541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0.44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5/2</a:t>
                      </a:r>
                      <a:r>
                        <a:rPr lang="en-US" sz="1800" baseline="30000" dirty="0">
                          <a:effectLst/>
                        </a:rPr>
                        <a:t>+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0.44 </a:t>
                      </a:r>
                      <a:r>
                        <a:rPr lang="en-US" sz="1800" dirty="0">
                          <a:effectLst/>
                          <a:sym typeface="Symbol" pitchFamily="2" charset="2"/>
                        </a:rPr>
                        <a:t></a:t>
                      </a:r>
                      <a:r>
                        <a:rPr lang="en-US" sz="1800" dirty="0">
                          <a:effectLst/>
                        </a:rPr>
                        <a:t> 0</a:t>
                      </a:r>
                      <a:endParaRPr lang="it-IT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0.44</a:t>
                      </a:r>
                      <a:endParaRPr lang="it-IT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</a:t>
                      </a:r>
                      <a:r>
                        <a:rPr lang="en-US" sz="1800" baseline="-25000" dirty="0">
                          <a:effectLst/>
                        </a:rPr>
                        <a:t>1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4.8</a:t>
                      </a:r>
                      <a:endParaRPr lang="it-IT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0914795"/>
                  </a:ext>
                </a:extLst>
              </a:tr>
            </a:tbl>
          </a:graphicData>
        </a:graphic>
      </p:graphicFrame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CFAB4765-1F0A-BEA9-B6AA-10CEC856F3C9}"/>
              </a:ext>
            </a:extLst>
          </p:cNvPr>
          <p:cNvCxnSpPr>
            <a:cxnSpLocks/>
          </p:cNvCxnSpPr>
          <p:nvPr/>
        </p:nvCxnSpPr>
        <p:spPr>
          <a:xfrm>
            <a:off x="8070573" y="3010402"/>
            <a:ext cx="360000" cy="1686856"/>
          </a:xfrm>
          <a:prstGeom prst="straightConnector1">
            <a:avLst/>
          </a:prstGeom>
          <a:ln w="34925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F7829FEE-6BFA-7BFF-7117-D4A3F8D6C735}"/>
              </a:ext>
            </a:extLst>
          </p:cNvPr>
          <p:cNvCxnSpPr>
            <a:cxnSpLocks/>
          </p:cNvCxnSpPr>
          <p:nvPr/>
        </p:nvCxnSpPr>
        <p:spPr>
          <a:xfrm>
            <a:off x="8070573" y="2996668"/>
            <a:ext cx="1457740" cy="803247"/>
          </a:xfrm>
          <a:prstGeom prst="straightConnector1">
            <a:avLst/>
          </a:prstGeom>
          <a:ln w="38100">
            <a:solidFill>
              <a:srgbClr val="00B05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35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0"/>
          <p:cNvGrpSpPr/>
          <p:nvPr/>
        </p:nvGrpSpPr>
        <p:grpSpPr>
          <a:xfrm>
            <a:off x="1766807" y="856300"/>
            <a:ext cx="8735894" cy="3004748"/>
            <a:chOff x="5143766" y="850412"/>
            <a:chExt cx="3518598" cy="2347137"/>
          </a:xfrm>
        </p:grpSpPr>
        <p:sp>
          <p:nvSpPr>
            <p:cNvPr id="35" name="Text Box 35"/>
            <p:cNvSpPr txBox="1">
              <a:spLocks noChangeArrowheads="1"/>
            </p:cNvSpPr>
            <p:nvPr/>
          </p:nvSpPr>
          <p:spPr bwMode="auto">
            <a:xfrm rot="16200000">
              <a:off x="7940085" y="1590158"/>
              <a:ext cx="1295800" cy="1487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dirty="0"/>
                <a:t>CROSS SECTION</a:t>
              </a:r>
            </a:p>
          </p:txBody>
        </p:sp>
        <p:sp>
          <p:nvSpPr>
            <p:cNvPr id="36" name="Rectangle 36"/>
            <p:cNvSpPr>
              <a:spLocks noChangeAspect="1" noChangeArrowheads="1"/>
            </p:cNvSpPr>
            <p:nvPr/>
          </p:nvSpPr>
          <p:spPr bwMode="auto">
            <a:xfrm>
              <a:off x="5619018" y="1114996"/>
              <a:ext cx="311338" cy="1701800"/>
            </a:xfrm>
            <a:prstGeom prst="rect">
              <a:avLst/>
            </a:prstGeom>
            <a:pattFill prst="dkUpDiag">
              <a:fgClr>
                <a:srgbClr val="FFFF99">
                  <a:alpha val="50000"/>
                </a:srgbClr>
              </a:fgClr>
              <a:bgClr>
                <a:schemeClr val="tx1">
                  <a:alpha val="50000"/>
                </a:schemeClr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7" name="Text Box 37"/>
            <p:cNvSpPr txBox="1">
              <a:spLocks noChangeAspect="1" noChangeArrowheads="1"/>
            </p:cNvSpPr>
            <p:nvPr/>
          </p:nvSpPr>
          <p:spPr bwMode="auto">
            <a:xfrm>
              <a:off x="5205281" y="1170558"/>
              <a:ext cx="362508" cy="456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it-IT" sz="1600" dirty="0"/>
                <a:t>LOG</a:t>
              </a:r>
            </a:p>
            <a:p>
              <a:pPr algn="ctr" eaLnBrk="0" hangingPunct="0"/>
              <a:r>
                <a:rPr lang="it-IT" sz="1600" dirty="0"/>
                <a:t>SCALE </a:t>
              </a:r>
            </a:p>
          </p:txBody>
        </p:sp>
        <p:sp>
          <p:nvSpPr>
            <p:cNvPr id="38" name="Freeform 38"/>
            <p:cNvSpPr>
              <a:spLocks noChangeAspect="1"/>
            </p:cNvSpPr>
            <p:nvPr/>
          </p:nvSpPr>
          <p:spPr bwMode="auto">
            <a:xfrm>
              <a:off x="6194425" y="935608"/>
              <a:ext cx="2179637" cy="992188"/>
            </a:xfrm>
            <a:custGeom>
              <a:avLst/>
              <a:gdLst/>
              <a:ahLst/>
              <a:cxnLst>
                <a:cxn ang="0">
                  <a:pos x="1503" y="380"/>
                </a:cxn>
                <a:cxn ang="0">
                  <a:pos x="1314" y="404"/>
                </a:cxn>
                <a:cxn ang="0">
                  <a:pos x="1161" y="383"/>
                </a:cxn>
                <a:cxn ang="0">
                  <a:pos x="1134" y="2"/>
                </a:cxn>
                <a:cxn ang="0">
                  <a:pos x="1113" y="392"/>
                </a:cxn>
                <a:cxn ang="0">
                  <a:pos x="987" y="455"/>
                </a:cxn>
                <a:cxn ang="0">
                  <a:pos x="873" y="467"/>
                </a:cxn>
                <a:cxn ang="0">
                  <a:pos x="861" y="350"/>
                </a:cxn>
                <a:cxn ang="0">
                  <a:pos x="849" y="476"/>
                </a:cxn>
                <a:cxn ang="0">
                  <a:pos x="717" y="524"/>
                </a:cxn>
                <a:cxn ang="0">
                  <a:pos x="600" y="623"/>
                </a:cxn>
                <a:cxn ang="0">
                  <a:pos x="495" y="470"/>
                </a:cxn>
                <a:cxn ang="0">
                  <a:pos x="423" y="593"/>
                </a:cxn>
                <a:cxn ang="0">
                  <a:pos x="324" y="662"/>
                </a:cxn>
                <a:cxn ang="0">
                  <a:pos x="192" y="671"/>
                </a:cxn>
                <a:cxn ang="0">
                  <a:pos x="147" y="257"/>
                </a:cxn>
                <a:cxn ang="0">
                  <a:pos x="120" y="695"/>
                </a:cxn>
                <a:cxn ang="0">
                  <a:pos x="0" y="860"/>
                </a:cxn>
              </a:cxnLst>
              <a:rect l="0" t="0" r="r" b="b"/>
              <a:pathLst>
                <a:path w="1503" h="860">
                  <a:moveTo>
                    <a:pt x="1503" y="380"/>
                  </a:moveTo>
                  <a:cubicBezTo>
                    <a:pt x="1472" y="384"/>
                    <a:pt x="1371" y="404"/>
                    <a:pt x="1314" y="404"/>
                  </a:cubicBezTo>
                  <a:cubicBezTo>
                    <a:pt x="1257" y="404"/>
                    <a:pt x="1191" y="450"/>
                    <a:pt x="1161" y="383"/>
                  </a:cubicBezTo>
                  <a:cubicBezTo>
                    <a:pt x="1131" y="316"/>
                    <a:pt x="1142" y="0"/>
                    <a:pt x="1134" y="2"/>
                  </a:cubicBezTo>
                  <a:cubicBezTo>
                    <a:pt x="1126" y="4"/>
                    <a:pt x="1137" y="317"/>
                    <a:pt x="1113" y="392"/>
                  </a:cubicBezTo>
                  <a:cubicBezTo>
                    <a:pt x="1089" y="467"/>
                    <a:pt x="1027" y="443"/>
                    <a:pt x="987" y="455"/>
                  </a:cubicBezTo>
                  <a:cubicBezTo>
                    <a:pt x="947" y="467"/>
                    <a:pt x="894" y="484"/>
                    <a:pt x="873" y="467"/>
                  </a:cubicBezTo>
                  <a:cubicBezTo>
                    <a:pt x="852" y="450"/>
                    <a:pt x="865" y="349"/>
                    <a:pt x="861" y="350"/>
                  </a:cubicBezTo>
                  <a:cubicBezTo>
                    <a:pt x="857" y="351"/>
                    <a:pt x="873" y="447"/>
                    <a:pt x="849" y="476"/>
                  </a:cubicBezTo>
                  <a:cubicBezTo>
                    <a:pt x="825" y="505"/>
                    <a:pt x="758" y="500"/>
                    <a:pt x="717" y="524"/>
                  </a:cubicBezTo>
                  <a:cubicBezTo>
                    <a:pt x="676" y="548"/>
                    <a:pt x="637" y="632"/>
                    <a:pt x="600" y="623"/>
                  </a:cubicBezTo>
                  <a:cubicBezTo>
                    <a:pt x="563" y="614"/>
                    <a:pt x="524" y="475"/>
                    <a:pt x="495" y="470"/>
                  </a:cubicBezTo>
                  <a:cubicBezTo>
                    <a:pt x="466" y="465"/>
                    <a:pt x="451" y="561"/>
                    <a:pt x="423" y="593"/>
                  </a:cubicBezTo>
                  <a:cubicBezTo>
                    <a:pt x="395" y="625"/>
                    <a:pt x="362" y="649"/>
                    <a:pt x="324" y="662"/>
                  </a:cubicBezTo>
                  <a:cubicBezTo>
                    <a:pt x="286" y="675"/>
                    <a:pt x="221" y="738"/>
                    <a:pt x="192" y="671"/>
                  </a:cubicBezTo>
                  <a:cubicBezTo>
                    <a:pt x="163" y="604"/>
                    <a:pt x="159" y="253"/>
                    <a:pt x="147" y="257"/>
                  </a:cubicBezTo>
                  <a:cubicBezTo>
                    <a:pt x="135" y="261"/>
                    <a:pt x="144" y="595"/>
                    <a:pt x="120" y="695"/>
                  </a:cubicBezTo>
                  <a:cubicBezTo>
                    <a:pt x="96" y="795"/>
                    <a:pt x="25" y="826"/>
                    <a:pt x="0" y="860"/>
                  </a:cubicBezTo>
                </a:path>
              </a:pathLst>
            </a:custGeom>
            <a:noFill/>
            <a:ln w="12700" cap="flat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" name="Freeform 39"/>
            <p:cNvSpPr>
              <a:spLocks noChangeAspect="1"/>
            </p:cNvSpPr>
            <p:nvPr/>
          </p:nvSpPr>
          <p:spPr bwMode="auto">
            <a:xfrm>
              <a:off x="5808662" y="1373758"/>
              <a:ext cx="2568575" cy="1404938"/>
            </a:xfrm>
            <a:custGeom>
              <a:avLst/>
              <a:gdLst/>
              <a:ahLst/>
              <a:cxnLst>
                <a:cxn ang="0">
                  <a:pos x="1772" y="0"/>
                </a:cxn>
                <a:cxn ang="0">
                  <a:pos x="1442" y="48"/>
                </a:cxn>
                <a:cxn ang="0">
                  <a:pos x="1307" y="66"/>
                </a:cxn>
                <a:cxn ang="0">
                  <a:pos x="947" y="156"/>
                </a:cxn>
                <a:cxn ang="0">
                  <a:pos x="779" y="207"/>
                </a:cxn>
                <a:cxn ang="0">
                  <a:pos x="503" y="327"/>
                </a:cxn>
                <a:cxn ang="0">
                  <a:pos x="260" y="489"/>
                </a:cxn>
                <a:cxn ang="0">
                  <a:pos x="110" y="687"/>
                </a:cxn>
                <a:cxn ang="0">
                  <a:pos x="50" y="867"/>
                </a:cxn>
                <a:cxn ang="0">
                  <a:pos x="29" y="974"/>
                </a:cxn>
                <a:cxn ang="0">
                  <a:pos x="17" y="1052"/>
                </a:cxn>
                <a:cxn ang="0">
                  <a:pos x="1" y="1208"/>
                </a:cxn>
                <a:cxn ang="0">
                  <a:pos x="9" y="1113"/>
                </a:cxn>
              </a:cxnLst>
              <a:rect l="0" t="0" r="r" b="b"/>
              <a:pathLst>
                <a:path w="1772" h="1218">
                  <a:moveTo>
                    <a:pt x="1772" y="0"/>
                  </a:moveTo>
                  <a:cubicBezTo>
                    <a:pt x="1717" y="8"/>
                    <a:pt x="1519" y="37"/>
                    <a:pt x="1442" y="48"/>
                  </a:cubicBezTo>
                  <a:cubicBezTo>
                    <a:pt x="1365" y="59"/>
                    <a:pt x="1389" y="48"/>
                    <a:pt x="1307" y="66"/>
                  </a:cubicBezTo>
                  <a:cubicBezTo>
                    <a:pt x="1225" y="84"/>
                    <a:pt x="1035" y="132"/>
                    <a:pt x="947" y="156"/>
                  </a:cubicBezTo>
                  <a:cubicBezTo>
                    <a:pt x="859" y="180"/>
                    <a:pt x="853" y="179"/>
                    <a:pt x="779" y="207"/>
                  </a:cubicBezTo>
                  <a:cubicBezTo>
                    <a:pt x="705" y="235"/>
                    <a:pt x="589" y="280"/>
                    <a:pt x="503" y="327"/>
                  </a:cubicBezTo>
                  <a:cubicBezTo>
                    <a:pt x="417" y="374"/>
                    <a:pt x="325" y="429"/>
                    <a:pt x="260" y="489"/>
                  </a:cubicBezTo>
                  <a:cubicBezTo>
                    <a:pt x="195" y="549"/>
                    <a:pt x="145" y="624"/>
                    <a:pt x="110" y="687"/>
                  </a:cubicBezTo>
                  <a:cubicBezTo>
                    <a:pt x="75" y="750"/>
                    <a:pt x="63" y="819"/>
                    <a:pt x="50" y="867"/>
                  </a:cubicBezTo>
                  <a:cubicBezTo>
                    <a:pt x="37" y="915"/>
                    <a:pt x="34" y="943"/>
                    <a:pt x="29" y="974"/>
                  </a:cubicBezTo>
                  <a:cubicBezTo>
                    <a:pt x="24" y="1005"/>
                    <a:pt x="22" y="1013"/>
                    <a:pt x="17" y="1052"/>
                  </a:cubicBezTo>
                  <a:cubicBezTo>
                    <a:pt x="12" y="1091"/>
                    <a:pt x="2" y="1199"/>
                    <a:pt x="1" y="1208"/>
                  </a:cubicBezTo>
                  <a:cubicBezTo>
                    <a:pt x="0" y="1218"/>
                    <a:pt x="7" y="1132"/>
                    <a:pt x="9" y="1113"/>
                  </a:cubicBezTo>
                </a:path>
              </a:pathLst>
            </a:custGeom>
            <a:noFill/>
            <a:ln w="12700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" name="Freeform 41"/>
            <p:cNvSpPr>
              <a:spLocks noChangeAspect="1"/>
            </p:cNvSpPr>
            <p:nvPr/>
          </p:nvSpPr>
          <p:spPr bwMode="auto">
            <a:xfrm>
              <a:off x="7496519" y="2466318"/>
              <a:ext cx="905194" cy="472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4" y="0"/>
                </a:cxn>
              </a:cxnLst>
              <a:rect l="0" t="0" r="r" b="b"/>
              <a:pathLst>
                <a:path w="324" h="1">
                  <a:moveTo>
                    <a:pt x="0" y="0"/>
                  </a:moveTo>
                  <a:lnTo>
                    <a:pt x="324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 type="none" w="med" len="med"/>
              <a:tailEnd type="stealth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" name="Text Box 42"/>
            <p:cNvSpPr txBox="1">
              <a:spLocks noChangeAspect="1" noChangeArrowheads="1"/>
            </p:cNvSpPr>
            <p:nvPr/>
          </p:nvSpPr>
          <p:spPr bwMode="auto">
            <a:xfrm>
              <a:off x="6762312" y="2354833"/>
              <a:ext cx="700013" cy="24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1400" dirty="0">
                  <a:solidFill>
                    <a:srgbClr val="FF0000"/>
                  </a:solidFill>
                </a:rPr>
                <a:t>direct measurements</a:t>
              </a:r>
            </a:p>
          </p:txBody>
        </p:sp>
        <p:sp>
          <p:nvSpPr>
            <p:cNvPr id="43" name="Line 43"/>
            <p:cNvSpPr>
              <a:spLocks noChangeAspect="1" noChangeShapeType="1"/>
            </p:cNvSpPr>
            <p:nvPr/>
          </p:nvSpPr>
          <p:spPr bwMode="auto">
            <a:xfrm flipH="1">
              <a:off x="6488112" y="2511996"/>
              <a:ext cx="215900" cy="158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4" name="Text Box 44"/>
            <p:cNvSpPr txBox="1">
              <a:spLocks noChangeAspect="1" noChangeArrowheads="1"/>
            </p:cNvSpPr>
            <p:nvPr/>
          </p:nvSpPr>
          <p:spPr bwMode="auto">
            <a:xfrm>
              <a:off x="5623585" y="1780158"/>
              <a:ext cx="319002" cy="28850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it-IT" dirty="0"/>
                <a:t>E</a:t>
              </a:r>
              <a:r>
                <a:rPr lang="it-IT" baseline="-25000" dirty="0"/>
                <a:t>G</a:t>
              </a:r>
              <a:endParaRPr lang="it-IT" dirty="0"/>
            </a:p>
          </p:txBody>
        </p:sp>
        <p:sp>
          <p:nvSpPr>
            <p:cNvPr id="45" name="Text Box 45"/>
            <p:cNvSpPr txBox="1">
              <a:spLocks noChangeAspect="1" noChangeArrowheads="1"/>
            </p:cNvSpPr>
            <p:nvPr/>
          </p:nvSpPr>
          <p:spPr bwMode="auto">
            <a:xfrm>
              <a:off x="7850188" y="2810446"/>
              <a:ext cx="749108" cy="264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sz="1600" dirty="0"/>
                <a:t>Interaction energy E</a:t>
              </a:r>
            </a:p>
          </p:txBody>
        </p:sp>
        <p:sp>
          <p:nvSpPr>
            <p:cNvPr id="46" name="Line 46"/>
            <p:cNvSpPr>
              <a:spLocks noChangeAspect="1" noChangeShapeType="1"/>
            </p:cNvSpPr>
            <p:nvPr/>
          </p:nvSpPr>
          <p:spPr bwMode="auto">
            <a:xfrm>
              <a:off x="5554662" y="2824444"/>
              <a:ext cx="30622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" name="Line 47"/>
            <p:cNvSpPr>
              <a:spLocks noChangeAspect="1" noChangeShapeType="1"/>
            </p:cNvSpPr>
            <p:nvPr/>
          </p:nvSpPr>
          <p:spPr bwMode="auto">
            <a:xfrm flipV="1">
              <a:off x="5554662" y="864171"/>
              <a:ext cx="0" cy="19621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8" name="Text Box 48"/>
            <p:cNvSpPr txBox="1">
              <a:spLocks noChangeAspect="1" noChangeArrowheads="1"/>
            </p:cNvSpPr>
            <p:nvPr/>
          </p:nvSpPr>
          <p:spPr bwMode="auto">
            <a:xfrm>
              <a:off x="5292290" y="850412"/>
              <a:ext cx="261027" cy="24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Comic Sans MS" pitchFamily="66" charset="0"/>
                  <a:sym typeface="Symbol" pitchFamily="18" charset="2"/>
                </a:rPr>
                <a:t></a:t>
              </a:r>
              <a:r>
                <a:rPr lang="en-US" sz="1400" dirty="0">
                  <a:latin typeface="Calibri" pitchFamily="34" charset="0"/>
                  <a:cs typeface="Calibri" pitchFamily="34" charset="0"/>
                  <a:sym typeface="Symbol" pitchFamily="18" charset="2"/>
                </a:rPr>
                <a:t>(E)</a:t>
              </a:r>
              <a:endParaRPr lang="en-US" sz="14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9" name="Line 49"/>
            <p:cNvSpPr>
              <a:spLocks noChangeAspect="1" noChangeShapeType="1"/>
            </p:cNvSpPr>
            <p:nvPr/>
          </p:nvSpPr>
          <p:spPr bwMode="auto">
            <a:xfrm>
              <a:off x="6762911" y="1740471"/>
              <a:ext cx="71437" cy="16510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 type="stealth" w="med" len="med"/>
              <a:tailEnd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50" name="Text Box 50"/>
            <p:cNvSpPr txBox="1">
              <a:spLocks noChangeAspect="1" noChangeArrowheads="1"/>
            </p:cNvSpPr>
            <p:nvPr/>
          </p:nvSpPr>
          <p:spPr bwMode="auto">
            <a:xfrm>
              <a:off x="6820349" y="1851596"/>
              <a:ext cx="472409" cy="24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non-resonant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51" name="Line 51"/>
            <p:cNvSpPr>
              <a:spLocks noChangeAspect="1" noChangeShapeType="1"/>
            </p:cNvSpPr>
            <p:nvPr/>
          </p:nvSpPr>
          <p:spPr bwMode="auto">
            <a:xfrm flipH="1">
              <a:off x="6459537" y="1130871"/>
              <a:ext cx="207962" cy="111125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sp>
          <p:nvSpPr>
            <p:cNvPr id="52" name="Text Box 52"/>
            <p:cNvSpPr txBox="1">
              <a:spLocks noChangeAspect="1" noChangeArrowheads="1"/>
            </p:cNvSpPr>
            <p:nvPr/>
          </p:nvSpPr>
          <p:spPr bwMode="auto">
            <a:xfrm>
              <a:off x="6640206" y="948892"/>
              <a:ext cx="378815" cy="240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rgbClr val="FF0000"/>
                  </a:solidFill>
                </a:rPr>
                <a:t>resonance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53" name="Line 53"/>
            <p:cNvSpPr>
              <a:spLocks noChangeAspect="1" noChangeShapeType="1"/>
            </p:cNvSpPr>
            <p:nvPr/>
          </p:nvSpPr>
          <p:spPr bwMode="auto">
            <a:xfrm>
              <a:off x="6492875" y="2384996"/>
              <a:ext cx="0" cy="2413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4" name="AutoShape 54"/>
            <p:cNvSpPr>
              <a:spLocks noChangeAspect="1"/>
            </p:cNvSpPr>
            <p:nvPr/>
          </p:nvSpPr>
          <p:spPr bwMode="auto">
            <a:xfrm rot="16200000">
              <a:off x="5949950" y="2438533"/>
              <a:ext cx="111125" cy="974725"/>
            </a:xfrm>
            <a:prstGeom prst="leftBrace">
              <a:avLst>
                <a:gd name="adj1" fmla="val 73095"/>
                <a:gd name="adj2" fmla="val 500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5" name="Text Box 55"/>
            <p:cNvSpPr txBox="1">
              <a:spLocks noChangeAspect="1" noChangeArrowheads="1"/>
            </p:cNvSpPr>
            <p:nvPr/>
          </p:nvSpPr>
          <p:spPr bwMode="auto">
            <a:xfrm>
              <a:off x="5644469" y="2933090"/>
              <a:ext cx="841152" cy="264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extrapolation needed !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56" name="AutoShape 56"/>
            <p:cNvSpPr>
              <a:spLocks noChangeAspect="1"/>
            </p:cNvSpPr>
            <p:nvPr/>
          </p:nvSpPr>
          <p:spPr bwMode="auto">
            <a:xfrm>
              <a:off x="5379299" y="1935733"/>
              <a:ext cx="100750" cy="887413"/>
            </a:xfrm>
            <a:prstGeom prst="leftBrace">
              <a:avLst>
                <a:gd name="adj1" fmla="val 73942"/>
                <a:gd name="adj2" fmla="val 500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it-IT"/>
            </a:p>
          </p:txBody>
        </p:sp>
        <p:sp>
          <p:nvSpPr>
            <p:cNvPr id="57" name="Text Box 57"/>
            <p:cNvSpPr txBox="1">
              <a:spLocks noChangeAspect="1" noChangeArrowheads="1"/>
            </p:cNvSpPr>
            <p:nvPr/>
          </p:nvSpPr>
          <p:spPr bwMode="auto">
            <a:xfrm rot="16200000">
              <a:off x="4692565" y="2274153"/>
              <a:ext cx="1137935" cy="235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many orders </a:t>
              </a:r>
            </a:p>
            <a:p>
              <a:pPr algn="ctr"/>
              <a:r>
                <a:rPr lang="en-GB" sz="1600" dirty="0">
                  <a:solidFill>
                    <a:srgbClr val="FF0000"/>
                  </a:solidFill>
                </a:rPr>
                <a:t>of magnitude</a:t>
              </a:r>
            </a:p>
          </p:txBody>
        </p:sp>
      </p:grpSp>
      <p:grpSp>
        <p:nvGrpSpPr>
          <p:cNvPr id="5" name="Group 62"/>
          <p:cNvGrpSpPr/>
          <p:nvPr/>
        </p:nvGrpSpPr>
        <p:grpSpPr>
          <a:xfrm>
            <a:off x="636143" y="3380568"/>
            <a:ext cx="5149153" cy="3337115"/>
            <a:chOff x="108021" y="782373"/>
            <a:chExt cx="4374579" cy="2659485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952403" y="1558789"/>
              <a:ext cx="418306" cy="1555191"/>
            </a:xfrm>
            <a:prstGeom prst="rect">
              <a:avLst/>
            </a:prstGeom>
            <a:pattFill prst="dkUpDiag">
              <a:fgClr>
                <a:srgbClr val="FFFF99">
                  <a:alpha val="50000"/>
                </a:srgbClr>
              </a:fgClr>
              <a:bgClr>
                <a:schemeClr val="tx1">
                  <a:alpha val="50000"/>
                </a:schemeClr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1474313" y="1749942"/>
              <a:ext cx="516731" cy="1672595"/>
              <a:chOff x="3690" y="2499"/>
              <a:chExt cx="323" cy="1189"/>
            </a:xfrm>
          </p:grpSpPr>
          <p:sp>
            <p:nvSpPr>
              <p:cNvPr id="31" name="Text Box 8"/>
              <p:cNvSpPr txBox="1">
                <a:spLocks noChangeArrowheads="1"/>
              </p:cNvSpPr>
              <p:nvPr/>
            </p:nvSpPr>
            <p:spPr bwMode="auto">
              <a:xfrm>
                <a:off x="3772" y="3514"/>
                <a:ext cx="16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>
                    <a:latin typeface="Calibri" pitchFamily="34" charset="0"/>
                    <a:cs typeface="Calibri" pitchFamily="34" charset="0"/>
                  </a:rPr>
                  <a:t>E</a:t>
                </a:r>
                <a:r>
                  <a:rPr lang="en-US" sz="1400" baseline="-25000">
                    <a:latin typeface="Calibri" pitchFamily="34" charset="0"/>
                    <a:cs typeface="Calibri" pitchFamily="34" charset="0"/>
                  </a:rPr>
                  <a:t>r</a:t>
                </a:r>
                <a:endParaRPr lang="en-US" sz="140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2" name="Freeform 9"/>
              <p:cNvSpPr>
                <a:spLocks/>
              </p:cNvSpPr>
              <p:nvPr/>
            </p:nvSpPr>
            <p:spPr bwMode="auto">
              <a:xfrm>
                <a:off x="3690" y="2499"/>
                <a:ext cx="323" cy="962"/>
              </a:xfrm>
              <a:custGeom>
                <a:avLst/>
                <a:gdLst/>
                <a:ahLst/>
                <a:cxnLst>
                  <a:cxn ang="0">
                    <a:pos x="323" y="885"/>
                  </a:cxn>
                  <a:cxn ang="0">
                    <a:pos x="255" y="829"/>
                  </a:cxn>
                  <a:cxn ang="0">
                    <a:pos x="219" y="533"/>
                  </a:cxn>
                  <a:cxn ang="0">
                    <a:pos x="195" y="233"/>
                  </a:cxn>
                  <a:cxn ang="0">
                    <a:pos x="167" y="1"/>
                  </a:cxn>
                  <a:cxn ang="0">
                    <a:pos x="155" y="237"/>
                  </a:cxn>
                  <a:cxn ang="0">
                    <a:pos x="135" y="545"/>
                  </a:cxn>
                  <a:cxn ang="0">
                    <a:pos x="95" y="829"/>
                  </a:cxn>
                  <a:cxn ang="0">
                    <a:pos x="0" y="885"/>
                  </a:cxn>
                </a:cxnLst>
                <a:rect l="0" t="0" r="r" b="b"/>
                <a:pathLst>
                  <a:path w="323" h="888">
                    <a:moveTo>
                      <a:pt x="323" y="885"/>
                    </a:moveTo>
                    <a:cubicBezTo>
                      <a:pt x="312" y="876"/>
                      <a:pt x="272" y="888"/>
                      <a:pt x="255" y="829"/>
                    </a:cubicBezTo>
                    <a:cubicBezTo>
                      <a:pt x="238" y="770"/>
                      <a:pt x="229" y="632"/>
                      <a:pt x="219" y="533"/>
                    </a:cubicBezTo>
                    <a:cubicBezTo>
                      <a:pt x="209" y="434"/>
                      <a:pt x="204" y="322"/>
                      <a:pt x="195" y="233"/>
                    </a:cubicBezTo>
                    <a:cubicBezTo>
                      <a:pt x="186" y="144"/>
                      <a:pt x="174" y="0"/>
                      <a:pt x="167" y="1"/>
                    </a:cubicBezTo>
                    <a:cubicBezTo>
                      <a:pt x="160" y="2"/>
                      <a:pt x="160" y="146"/>
                      <a:pt x="155" y="237"/>
                    </a:cubicBezTo>
                    <a:cubicBezTo>
                      <a:pt x="150" y="328"/>
                      <a:pt x="145" y="446"/>
                      <a:pt x="135" y="545"/>
                    </a:cubicBezTo>
                    <a:cubicBezTo>
                      <a:pt x="125" y="644"/>
                      <a:pt x="117" y="772"/>
                      <a:pt x="95" y="829"/>
                    </a:cubicBezTo>
                    <a:cubicBezTo>
                      <a:pt x="73" y="886"/>
                      <a:pt x="20" y="873"/>
                      <a:pt x="0" y="885"/>
                    </a:cubicBez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8" name="Line 10"/>
            <p:cNvSpPr>
              <a:spLocks noChangeShapeType="1"/>
            </p:cNvSpPr>
            <p:nvPr/>
          </p:nvSpPr>
          <p:spPr bwMode="auto">
            <a:xfrm flipV="1">
              <a:off x="944632" y="857891"/>
              <a:ext cx="0" cy="226552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944632" y="3123420"/>
              <a:ext cx="344746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151632" y="2801290"/>
              <a:ext cx="1780713" cy="134516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504" y="56"/>
                </a:cxn>
                <a:cxn ang="0">
                  <a:pos x="1116" y="0"/>
                </a:cxn>
              </a:cxnLst>
              <a:rect l="0" t="0" r="r" b="b"/>
              <a:pathLst>
                <a:path w="1116" h="88">
                  <a:moveTo>
                    <a:pt x="0" y="88"/>
                  </a:moveTo>
                  <a:cubicBezTo>
                    <a:pt x="84" y="83"/>
                    <a:pt x="318" y="71"/>
                    <a:pt x="504" y="56"/>
                  </a:cubicBezTo>
                  <a:cubicBezTo>
                    <a:pt x="690" y="41"/>
                    <a:pt x="989" y="12"/>
                    <a:pt x="1116" y="0"/>
                  </a:cubicBezTo>
                </a:path>
              </a:pathLst>
            </a:custGeom>
            <a:noFill/>
            <a:ln w="158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951108" y="2935806"/>
              <a:ext cx="1142247" cy="27139"/>
            </a:xfrm>
            <a:custGeom>
              <a:avLst/>
              <a:gdLst/>
              <a:ahLst/>
              <a:cxnLst>
                <a:cxn ang="0">
                  <a:pos x="716" y="0"/>
                </a:cxn>
                <a:cxn ang="0">
                  <a:pos x="360" y="16"/>
                </a:cxn>
                <a:cxn ang="0">
                  <a:pos x="0" y="16"/>
                </a:cxn>
              </a:cxnLst>
              <a:rect l="0" t="0" r="r" b="b"/>
              <a:pathLst>
                <a:path w="716" h="19">
                  <a:moveTo>
                    <a:pt x="716" y="0"/>
                  </a:moveTo>
                  <a:cubicBezTo>
                    <a:pt x="657" y="2"/>
                    <a:pt x="479" y="13"/>
                    <a:pt x="360" y="16"/>
                  </a:cubicBezTo>
                  <a:cubicBezTo>
                    <a:pt x="241" y="19"/>
                    <a:pt x="75" y="16"/>
                    <a:pt x="0" y="16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935567" y="1368815"/>
              <a:ext cx="1072313" cy="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2007880" y="1368815"/>
              <a:ext cx="1991809" cy="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4" name="Text Box 16"/>
            <p:cNvSpPr txBox="1">
              <a:spLocks noChangeArrowheads="1"/>
            </p:cNvSpPr>
            <p:nvPr/>
          </p:nvSpPr>
          <p:spPr bwMode="auto">
            <a:xfrm>
              <a:off x="3090672" y="2377828"/>
              <a:ext cx="1018241" cy="416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rgbClr val="FF0000"/>
                  </a:solidFill>
                </a:rPr>
                <a:t>non resonant </a:t>
              </a:r>
            </a:p>
            <a:p>
              <a:pPr algn="ctr" eaLnBrk="0" hangingPunct="0"/>
              <a:r>
                <a:rPr lang="en-US" sz="1400" dirty="0">
                  <a:solidFill>
                    <a:srgbClr val="FF0000"/>
                  </a:solidFill>
                </a:rPr>
                <a:t>process</a:t>
              </a:r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2016945" y="990047"/>
              <a:ext cx="0" cy="21404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2496470" y="3140968"/>
              <a:ext cx="1917898" cy="2698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sz="1600" dirty="0">
                  <a:latin typeface="Calibri" pitchFamily="34" charset="0"/>
                  <a:cs typeface="Calibri" pitchFamily="34" charset="0"/>
                </a:rPr>
                <a:t>interaction energy E</a:t>
              </a:r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1023391" y="1066744"/>
              <a:ext cx="989424" cy="245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dirty="0">
                  <a:solidFill>
                    <a:srgbClr val="FF0000"/>
                  </a:solidFill>
                </a:rPr>
                <a:t>extrapolation</a:t>
              </a: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2171058" y="1076184"/>
              <a:ext cx="1416615" cy="245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dirty="0">
                  <a:solidFill>
                    <a:srgbClr val="FF0000"/>
                  </a:solidFill>
                </a:rPr>
                <a:t>direct measurement</a:t>
              </a:r>
            </a:p>
          </p:txBody>
        </p:sp>
        <p:sp>
          <p:nvSpPr>
            <p:cNvPr id="19" name="Text Box 21"/>
            <p:cNvSpPr txBox="1">
              <a:spLocks noChangeArrowheads="1"/>
            </p:cNvSpPr>
            <p:nvPr/>
          </p:nvSpPr>
          <p:spPr bwMode="auto">
            <a:xfrm>
              <a:off x="769620" y="3196578"/>
              <a:ext cx="234514" cy="245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>
                  <a:latin typeface="Calibri" pitchFamily="34" charset="0"/>
                  <a:cs typeface="Calibri" pitchFamily="34" charset="0"/>
                </a:rPr>
                <a:t>0</a:t>
              </a:r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>
              <a:off x="237527" y="782373"/>
              <a:ext cx="393852" cy="245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dirty="0">
                  <a:latin typeface="Calibri" pitchFamily="34" charset="0"/>
                  <a:cs typeface="Calibri" pitchFamily="34" charset="0"/>
                </a:rPr>
                <a:t>S(E)</a:t>
              </a:r>
            </a:p>
          </p:txBody>
        </p:sp>
        <p:sp>
          <p:nvSpPr>
            <p:cNvPr id="21" name="Text Box 23"/>
            <p:cNvSpPr txBox="1">
              <a:spLocks noChangeArrowheads="1"/>
            </p:cNvSpPr>
            <p:nvPr/>
          </p:nvSpPr>
          <p:spPr bwMode="auto">
            <a:xfrm>
              <a:off x="169666" y="1096243"/>
              <a:ext cx="601945" cy="416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it-IT" sz="1400" dirty="0"/>
                <a:t>LINEAR</a:t>
              </a:r>
            </a:p>
            <a:p>
              <a:pPr algn="ctr" eaLnBrk="0" hangingPunct="0"/>
              <a:r>
                <a:rPr lang="it-IT" sz="1400" dirty="0"/>
                <a:t>SCALE </a:t>
              </a:r>
            </a:p>
          </p:txBody>
        </p:sp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 rot="16200000">
              <a:off x="3722868" y="2098475"/>
              <a:ext cx="1179541" cy="339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S(E)-FACTOR</a:t>
              </a: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 flipH="1">
              <a:off x="108021" y="3123420"/>
              <a:ext cx="8327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470639" y="3196578"/>
              <a:ext cx="313502" cy="245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dirty="0">
                  <a:latin typeface="Calibri" pitchFamily="34" charset="0"/>
                  <a:cs typeface="Calibri" pitchFamily="34" charset="0"/>
                </a:rPr>
                <a:t>-</a:t>
              </a:r>
              <a:r>
                <a:rPr lang="en-US" sz="1400" dirty="0" err="1">
                  <a:latin typeface="Calibri" pitchFamily="34" charset="0"/>
                  <a:cs typeface="Calibri" pitchFamily="34" charset="0"/>
                </a:rPr>
                <a:t>E</a:t>
              </a:r>
              <a:r>
                <a:rPr lang="en-US" sz="1400" baseline="-25000" dirty="0" err="1">
                  <a:latin typeface="Calibri" pitchFamily="34" charset="0"/>
                  <a:cs typeface="Calibri" pitchFamily="34" charset="0"/>
                </a:rPr>
                <a:t>r</a:t>
              </a:r>
              <a:endParaRPr lang="en-US" sz="14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5" name="Text Box 27"/>
            <p:cNvSpPr txBox="1">
              <a:spLocks noChangeArrowheads="1"/>
            </p:cNvSpPr>
            <p:nvPr/>
          </p:nvSpPr>
          <p:spPr bwMode="auto">
            <a:xfrm rot="16200000">
              <a:off x="244465" y="2370580"/>
              <a:ext cx="988426" cy="4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dirty="0"/>
                <a:t>sub-threshold </a:t>
              </a:r>
            </a:p>
            <a:p>
              <a:pPr algn="ctr" eaLnBrk="0" hangingPunct="0"/>
              <a:r>
                <a:rPr lang="en-US" sz="1400" dirty="0"/>
                <a:t>resonance</a:t>
              </a: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027516" y="2332845"/>
              <a:ext cx="1002380" cy="686738"/>
            </a:xfrm>
            <a:custGeom>
              <a:avLst/>
              <a:gdLst/>
              <a:ahLst/>
              <a:cxnLst>
                <a:cxn ang="0">
                  <a:pos x="628" y="452"/>
                </a:cxn>
                <a:cxn ang="0">
                  <a:pos x="308" y="348"/>
                </a:cxn>
                <a:cxn ang="0">
                  <a:pos x="108" y="196"/>
                </a:cxn>
                <a:cxn ang="0">
                  <a:pos x="0" y="0"/>
                </a:cxn>
              </a:cxnLst>
              <a:rect l="0" t="0" r="r" b="b"/>
              <a:pathLst>
                <a:path w="628" h="452">
                  <a:moveTo>
                    <a:pt x="628" y="452"/>
                  </a:moveTo>
                  <a:cubicBezTo>
                    <a:pt x="575" y="435"/>
                    <a:pt x="395" y="391"/>
                    <a:pt x="308" y="348"/>
                  </a:cubicBezTo>
                  <a:cubicBezTo>
                    <a:pt x="221" y="305"/>
                    <a:pt x="159" y="254"/>
                    <a:pt x="108" y="196"/>
                  </a:cubicBezTo>
                  <a:cubicBezTo>
                    <a:pt x="57" y="138"/>
                    <a:pt x="22" y="41"/>
                    <a:pt x="0" y="0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08476" y="1556429"/>
              <a:ext cx="612565" cy="879072"/>
            </a:xfrm>
            <a:custGeom>
              <a:avLst/>
              <a:gdLst/>
              <a:ahLst/>
              <a:cxnLst>
                <a:cxn ang="0">
                  <a:pos x="384" y="501"/>
                </a:cxn>
                <a:cxn ang="0">
                  <a:pos x="292" y="269"/>
                </a:cxn>
                <a:cxn ang="0">
                  <a:pos x="248" y="137"/>
                </a:cxn>
                <a:cxn ang="0">
                  <a:pos x="196" y="1"/>
                </a:cxn>
                <a:cxn ang="0">
                  <a:pos x="156" y="141"/>
                </a:cxn>
                <a:cxn ang="0">
                  <a:pos x="124" y="265"/>
                </a:cxn>
                <a:cxn ang="0">
                  <a:pos x="64" y="441"/>
                </a:cxn>
                <a:cxn ang="0">
                  <a:pos x="0" y="577"/>
                </a:cxn>
              </a:cxnLst>
              <a:rect l="0" t="0" r="r" b="b"/>
              <a:pathLst>
                <a:path w="384" h="577">
                  <a:moveTo>
                    <a:pt x="384" y="501"/>
                  </a:moveTo>
                  <a:cubicBezTo>
                    <a:pt x="369" y="462"/>
                    <a:pt x="315" y="330"/>
                    <a:pt x="292" y="269"/>
                  </a:cubicBezTo>
                  <a:cubicBezTo>
                    <a:pt x="269" y="208"/>
                    <a:pt x="264" y="182"/>
                    <a:pt x="248" y="137"/>
                  </a:cubicBezTo>
                  <a:cubicBezTo>
                    <a:pt x="232" y="92"/>
                    <a:pt x="211" y="0"/>
                    <a:pt x="196" y="1"/>
                  </a:cubicBezTo>
                  <a:cubicBezTo>
                    <a:pt x="181" y="2"/>
                    <a:pt x="168" y="97"/>
                    <a:pt x="156" y="141"/>
                  </a:cubicBezTo>
                  <a:cubicBezTo>
                    <a:pt x="144" y="185"/>
                    <a:pt x="139" y="215"/>
                    <a:pt x="124" y="265"/>
                  </a:cubicBezTo>
                  <a:cubicBezTo>
                    <a:pt x="109" y="315"/>
                    <a:pt x="85" y="389"/>
                    <a:pt x="64" y="441"/>
                  </a:cubicBezTo>
                  <a:cubicBezTo>
                    <a:pt x="43" y="493"/>
                    <a:pt x="13" y="549"/>
                    <a:pt x="0" y="577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8" name="Text Box 30"/>
            <p:cNvSpPr txBox="1">
              <a:spLocks noChangeArrowheads="1"/>
            </p:cNvSpPr>
            <p:nvPr/>
          </p:nvSpPr>
          <p:spPr bwMode="auto">
            <a:xfrm>
              <a:off x="2377769" y="1648466"/>
              <a:ext cx="1077945" cy="588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rgbClr val="FF0000"/>
                  </a:solidFill>
                </a:rPr>
                <a:t>low-energy tail</a:t>
              </a:r>
            </a:p>
            <a:p>
              <a:pPr algn="ctr" eaLnBrk="0" hangingPunct="0"/>
              <a:r>
                <a:rPr lang="en-US" sz="1400" dirty="0">
                  <a:solidFill>
                    <a:srgbClr val="FF0000"/>
                  </a:solidFill>
                </a:rPr>
                <a:t>of broad </a:t>
              </a:r>
            </a:p>
            <a:p>
              <a:pPr algn="ctr" eaLnBrk="0" hangingPunct="0"/>
              <a:r>
                <a:rPr lang="en-US" sz="1400" dirty="0">
                  <a:solidFill>
                    <a:srgbClr val="FF0000"/>
                  </a:solidFill>
                </a:rPr>
                <a:t>resonance</a:t>
              </a: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195664" y="1497431"/>
              <a:ext cx="1864892" cy="1151644"/>
            </a:xfrm>
            <a:custGeom>
              <a:avLst/>
              <a:gdLst/>
              <a:ahLst/>
              <a:cxnLst>
                <a:cxn ang="0">
                  <a:pos x="0" y="756"/>
                </a:cxn>
                <a:cxn ang="0">
                  <a:pos x="364" y="692"/>
                </a:cxn>
                <a:cxn ang="0">
                  <a:pos x="656" y="588"/>
                </a:cxn>
                <a:cxn ang="0">
                  <a:pos x="949" y="365"/>
                </a:cxn>
                <a:cxn ang="0">
                  <a:pos x="1168" y="0"/>
                </a:cxn>
              </a:cxnLst>
              <a:rect l="0" t="0" r="r" b="b"/>
              <a:pathLst>
                <a:path w="1168" h="756">
                  <a:moveTo>
                    <a:pt x="0" y="756"/>
                  </a:moveTo>
                  <a:cubicBezTo>
                    <a:pt x="61" y="745"/>
                    <a:pt x="255" y="720"/>
                    <a:pt x="364" y="692"/>
                  </a:cubicBezTo>
                  <a:cubicBezTo>
                    <a:pt x="473" y="664"/>
                    <a:pt x="559" y="642"/>
                    <a:pt x="656" y="588"/>
                  </a:cubicBezTo>
                  <a:cubicBezTo>
                    <a:pt x="753" y="534"/>
                    <a:pt x="864" y="463"/>
                    <a:pt x="949" y="365"/>
                  </a:cubicBezTo>
                  <a:cubicBezTo>
                    <a:pt x="1034" y="267"/>
                    <a:pt x="1123" y="76"/>
                    <a:pt x="1168" y="0"/>
                  </a:cubicBezTo>
                </a:path>
              </a:pathLst>
            </a:custGeom>
            <a:noFill/>
            <a:ln w="158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1021041" y="2662054"/>
              <a:ext cx="1117640" cy="127436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380" y="48"/>
                </a:cxn>
                <a:cxn ang="0">
                  <a:pos x="0" y="84"/>
                </a:cxn>
              </a:cxnLst>
              <a:rect l="0" t="0" r="r" b="b"/>
              <a:pathLst>
                <a:path w="700" h="84">
                  <a:moveTo>
                    <a:pt x="700" y="0"/>
                  </a:moveTo>
                  <a:cubicBezTo>
                    <a:pt x="647" y="7"/>
                    <a:pt x="497" y="34"/>
                    <a:pt x="380" y="48"/>
                  </a:cubicBezTo>
                  <a:cubicBezTo>
                    <a:pt x="263" y="62"/>
                    <a:pt x="79" y="77"/>
                    <a:pt x="0" y="84"/>
                  </a:cubicBez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2" name="Text Box 44"/>
            <p:cNvSpPr txBox="1">
              <a:spLocks noChangeAspect="1" noChangeArrowheads="1"/>
            </p:cNvSpPr>
            <p:nvPr/>
          </p:nvSpPr>
          <p:spPr bwMode="auto">
            <a:xfrm>
              <a:off x="940004" y="1731251"/>
              <a:ext cx="333004" cy="29433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it-IT" dirty="0"/>
                <a:t>E</a:t>
              </a:r>
              <a:r>
                <a:rPr lang="it-IT" baseline="-25000" dirty="0"/>
                <a:t>G</a:t>
              </a:r>
              <a:endParaRPr lang="it-IT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8166721" y="4797152"/>
            <a:ext cx="33123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Most of the reactions of astrophysical interest  happen via radiative capture.</a:t>
            </a:r>
          </a:p>
          <a:p>
            <a:r>
              <a:rPr lang="it-IT" sz="2000" b="1" baseline="30000" dirty="0">
                <a:solidFill>
                  <a:srgbClr val="FF0000"/>
                </a:solidFill>
              </a:rPr>
              <a:t>3</a:t>
            </a:r>
            <a:r>
              <a:rPr lang="it-IT" sz="2000" b="1" dirty="0">
                <a:solidFill>
                  <a:srgbClr val="FF0000"/>
                </a:solidFill>
              </a:rPr>
              <a:t>He(</a:t>
            </a:r>
            <a:r>
              <a:rPr lang="it-IT" sz="2000" b="1" dirty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it-IT" sz="2000" b="1" dirty="0">
                <a:solidFill>
                  <a:srgbClr val="FF0000"/>
                </a:solidFill>
              </a:rPr>
              <a:t>,</a:t>
            </a:r>
            <a:r>
              <a:rPr lang="it-IT" sz="2000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it-IT" sz="2000" b="1" dirty="0">
                <a:solidFill>
                  <a:srgbClr val="FF0000"/>
                </a:solidFill>
              </a:rPr>
              <a:t>)</a:t>
            </a:r>
            <a:r>
              <a:rPr lang="it-IT" sz="2000" b="1" baseline="30000" dirty="0">
                <a:solidFill>
                  <a:srgbClr val="FF0000"/>
                </a:solidFill>
              </a:rPr>
              <a:t>7</a:t>
            </a:r>
            <a:r>
              <a:rPr lang="it-IT" sz="2000" b="1" dirty="0">
                <a:solidFill>
                  <a:srgbClr val="FF0000"/>
                </a:solidFill>
              </a:rPr>
              <a:t>Be, </a:t>
            </a:r>
            <a:r>
              <a:rPr lang="it-IT" sz="2000" b="1" baseline="30000" dirty="0">
                <a:solidFill>
                  <a:srgbClr val="FF0000"/>
                </a:solidFill>
              </a:rPr>
              <a:t>14</a:t>
            </a:r>
            <a:r>
              <a:rPr lang="it-IT" sz="2000" b="1" dirty="0">
                <a:solidFill>
                  <a:srgbClr val="FF0000"/>
                </a:solidFill>
              </a:rPr>
              <a:t>N(p,</a:t>
            </a:r>
            <a:r>
              <a:rPr lang="it-IT" sz="2000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it-IT" sz="2000" b="1" dirty="0">
                <a:solidFill>
                  <a:srgbClr val="FF0000"/>
                </a:solidFill>
              </a:rPr>
              <a:t>)</a:t>
            </a:r>
            <a:r>
              <a:rPr lang="it-IT" sz="2000" b="1" baseline="30000" dirty="0">
                <a:solidFill>
                  <a:srgbClr val="FF0000"/>
                </a:solidFill>
              </a:rPr>
              <a:t>15</a:t>
            </a:r>
            <a:r>
              <a:rPr lang="it-IT" sz="2000" b="1" dirty="0">
                <a:solidFill>
                  <a:srgbClr val="FF0000"/>
                </a:solidFill>
              </a:rPr>
              <a:t>O , </a:t>
            </a:r>
            <a:r>
              <a:rPr lang="it-IT" sz="2000" b="1" baseline="30000" dirty="0">
                <a:solidFill>
                  <a:srgbClr val="FF0000"/>
                </a:solidFill>
              </a:rPr>
              <a:t>12</a:t>
            </a:r>
            <a:r>
              <a:rPr lang="it-IT" sz="2000" b="1" dirty="0">
                <a:solidFill>
                  <a:srgbClr val="FF0000"/>
                </a:solidFill>
              </a:rPr>
              <a:t>C(</a:t>
            </a:r>
            <a:r>
              <a:rPr lang="it-IT" sz="2000" b="1" dirty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it-IT" sz="2000" b="1" dirty="0">
                <a:solidFill>
                  <a:srgbClr val="FF0000"/>
                </a:solidFill>
              </a:rPr>
              <a:t>,</a:t>
            </a:r>
            <a:r>
              <a:rPr lang="it-IT" sz="2000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it-IT" sz="2000" b="1" dirty="0">
                <a:solidFill>
                  <a:srgbClr val="FF0000"/>
                </a:solidFill>
              </a:rPr>
              <a:t>)</a:t>
            </a:r>
            <a:r>
              <a:rPr lang="it-IT" sz="2000" b="1" baseline="30000" dirty="0">
                <a:solidFill>
                  <a:srgbClr val="FF0000"/>
                </a:solidFill>
              </a:rPr>
              <a:t>16</a:t>
            </a:r>
            <a:r>
              <a:rPr lang="it-IT" sz="2000" b="1" dirty="0">
                <a:solidFill>
                  <a:srgbClr val="FF0000"/>
                </a:solidFill>
              </a:rPr>
              <a:t>C...</a:t>
            </a: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1" y="-1"/>
            <a:ext cx="12191998" cy="836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Problem of extrapolation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/>
        </p:nvGraphicFramePr>
        <p:xfrm>
          <a:off x="7446643" y="3716834"/>
          <a:ext cx="4176463" cy="936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14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98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3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7182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p+p</a:t>
                      </a:r>
                    </a:p>
                    <a:p>
                      <a:pPr algn="ctr"/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[keV]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u="none" strike="noStrike" baseline="3000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it-IT" sz="1600" u="none" strike="noStrike" dirty="0">
                          <a:solidFill>
                            <a:srgbClr val="FF0000"/>
                          </a:solidFill>
                        </a:rPr>
                        <a:t>He+</a:t>
                      </a:r>
                      <a:r>
                        <a:rPr lang="it-IT" sz="1600" u="none" strike="noStrike" baseline="3000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it-IT" sz="1600" u="none" strike="noStrike" dirty="0">
                          <a:solidFill>
                            <a:srgbClr val="FF0000"/>
                          </a:solidFill>
                        </a:rPr>
                        <a:t>He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[keV]</a:t>
                      </a:r>
                      <a:endParaRPr lang="it-IT" sz="1600" b="1" i="0" u="none" strike="noStrike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u="none" strike="noStrike" baseline="3000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it-IT" sz="1600" u="none" strike="noStrike" dirty="0">
                          <a:solidFill>
                            <a:srgbClr val="FF0000"/>
                          </a:solidFill>
                        </a:rPr>
                        <a:t>He+</a:t>
                      </a:r>
                      <a:r>
                        <a:rPr lang="it-IT" sz="1600" u="none" strike="noStrike" baseline="30000" dirty="0">
                          <a:solidFill>
                            <a:srgbClr val="FF0000"/>
                          </a:solidFill>
                        </a:rPr>
                        <a:t>4</a:t>
                      </a:r>
                      <a:r>
                        <a:rPr lang="it-IT" sz="1600" u="none" strike="noStrike" dirty="0">
                          <a:solidFill>
                            <a:srgbClr val="FF0000"/>
                          </a:solidFill>
                        </a:rPr>
                        <a:t>He</a:t>
                      </a:r>
                    </a:p>
                    <a:p>
                      <a:pPr algn="ctr"/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[keV]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u="none" strike="noStrike" baseline="30000" dirty="0">
                          <a:solidFill>
                            <a:srgbClr val="FF0000"/>
                          </a:solidFill>
                        </a:rPr>
                        <a:t>7</a:t>
                      </a:r>
                      <a:r>
                        <a:rPr lang="it-IT" sz="1600" u="none" strike="noStrike" dirty="0">
                          <a:solidFill>
                            <a:srgbClr val="FF0000"/>
                          </a:solidFill>
                        </a:rPr>
                        <a:t>Be+p</a:t>
                      </a:r>
                    </a:p>
                    <a:p>
                      <a:pPr algn="ctr"/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[keV]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u="none" strike="noStrike" baseline="30000" dirty="0">
                          <a:solidFill>
                            <a:srgbClr val="FF0000"/>
                          </a:solidFill>
                        </a:rPr>
                        <a:t>14</a:t>
                      </a:r>
                      <a:r>
                        <a:rPr lang="it-IT" sz="1600" u="none" strike="noStrike" dirty="0">
                          <a:solidFill>
                            <a:srgbClr val="FF0000"/>
                          </a:solidFill>
                        </a:rPr>
                        <a:t>N+p</a:t>
                      </a:r>
                    </a:p>
                    <a:p>
                      <a:pPr algn="ctr"/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[keV]</a:t>
                      </a:r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182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201297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83B09FCE-0546-028A-ADE3-3B0C6FF38F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919" y="1129748"/>
            <a:ext cx="8269357" cy="459850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4EBA4771-DC95-A898-A9B1-7CD9971380D2}"/>
              </a:ext>
            </a:extLst>
          </p:cNvPr>
          <p:cNvSpPr txBox="1"/>
          <p:nvPr/>
        </p:nvSpPr>
        <p:spPr>
          <a:xfrm>
            <a:off x="8080315" y="4430772"/>
            <a:ext cx="4111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u="sng" dirty="0">
                <a:solidFill>
                  <a:srgbClr val="FF0000"/>
                </a:solidFill>
              </a:rPr>
              <a:t>More </a:t>
            </a:r>
            <a:r>
              <a:rPr lang="it-IT" sz="2000" b="1" u="sng" dirty="0" err="1">
                <a:solidFill>
                  <a:srgbClr val="FF0000"/>
                </a:solidFill>
              </a:rPr>
              <a:t>than</a:t>
            </a:r>
            <a:r>
              <a:rPr lang="it-IT" sz="2000" b="1" u="sng" dirty="0">
                <a:solidFill>
                  <a:srgbClr val="FF0000"/>
                </a:solidFill>
              </a:rPr>
              <a:t> 4 </a:t>
            </a:r>
            <a:r>
              <a:rPr lang="it-IT" sz="2000" b="1" u="sng" dirty="0" err="1">
                <a:solidFill>
                  <a:srgbClr val="FF0000"/>
                </a:solidFill>
              </a:rPr>
              <a:t>OoM</a:t>
            </a:r>
            <a:r>
              <a:rPr lang="it-IT" sz="2000" b="1" u="sng" dirty="0">
                <a:solidFill>
                  <a:srgbClr val="FF0000"/>
                </a:solidFill>
              </a:rPr>
              <a:t> </a:t>
            </a:r>
            <a:r>
              <a:rPr lang="it-IT" sz="2000" b="1" u="sng" dirty="0" err="1">
                <a:solidFill>
                  <a:srgbClr val="FF0000"/>
                </a:solidFill>
              </a:rPr>
              <a:t>less</a:t>
            </a:r>
            <a:r>
              <a:rPr lang="it-IT" sz="2000" b="1" u="sng" dirty="0">
                <a:solidFill>
                  <a:srgbClr val="FF0000"/>
                </a:solidFill>
              </a:rPr>
              <a:t> background </a:t>
            </a:r>
            <a:r>
              <a:rPr lang="it-IT" sz="2000" b="1" u="sng" dirty="0" err="1">
                <a:solidFill>
                  <a:srgbClr val="FF0000"/>
                </a:solidFill>
              </a:rPr>
              <a:t>compared</a:t>
            </a:r>
            <a:r>
              <a:rPr lang="it-IT" sz="2000" b="1" u="sng" dirty="0">
                <a:solidFill>
                  <a:srgbClr val="FF0000"/>
                </a:solidFill>
              </a:rPr>
              <a:t> with Spillane et al.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1A538F2-3988-BF74-6B46-BD29077ECCFE}"/>
              </a:ext>
            </a:extLst>
          </p:cNvPr>
          <p:cNvSpPr/>
          <p:nvPr/>
        </p:nvSpPr>
        <p:spPr>
          <a:xfrm>
            <a:off x="1663700" y="1845793"/>
            <a:ext cx="190500" cy="3531277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BB1A641-91A7-2C22-BF2D-50701FE3370A}"/>
              </a:ext>
            </a:extLst>
          </p:cNvPr>
          <p:cNvSpPr/>
          <p:nvPr/>
        </p:nvSpPr>
        <p:spPr>
          <a:xfrm>
            <a:off x="4336291" y="1858493"/>
            <a:ext cx="190500" cy="3531277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D807B1D8-73F5-14D6-2B16-4B73938887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90872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Underground shielding </a:t>
            </a:r>
            <a:endParaRPr lang="it-IT" sz="4000" baseline="30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FC8B432-76C9-AE9F-920C-5C8DEF82350A}"/>
              </a:ext>
            </a:extLst>
          </p:cNvPr>
          <p:cNvSpPr txBox="1"/>
          <p:nvPr/>
        </p:nvSpPr>
        <p:spPr>
          <a:xfrm>
            <a:off x="79513" y="5901213"/>
            <a:ext cx="119465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Massive shielding very effective underground: </a:t>
            </a:r>
          </a:p>
          <a:p>
            <a:r>
              <a:rPr lang="en-US" sz="2800" dirty="0"/>
              <a:t>we will detect the structures below </a:t>
            </a:r>
            <a:r>
              <a:rPr lang="en-US" sz="2800" dirty="0" err="1"/>
              <a:t>E</a:t>
            </a:r>
            <a:r>
              <a:rPr lang="en-US" sz="2800" baseline="-25000" dirty="0" err="1"/>
              <a:t>cm</a:t>
            </a:r>
            <a:r>
              <a:rPr lang="en-US" sz="2800" dirty="0"/>
              <a:t> = 2.5 MeV and presence of hindrance !!!!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A086332-775C-CBE6-9826-E38E5FE98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8631" y="1106574"/>
            <a:ext cx="3837450" cy="3060245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72D9748-BB13-BFBC-1205-05C021FCC2C9}"/>
              </a:ext>
            </a:extLst>
          </p:cNvPr>
          <p:cNvSpPr txBox="1"/>
          <p:nvPr/>
        </p:nvSpPr>
        <p:spPr>
          <a:xfrm>
            <a:off x="8554887" y="856031"/>
            <a:ext cx="6214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u="sng" dirty="0"/>
              <a:t>Spillane et al. PRL 2009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007904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6BFCB9BF-19A7-0341-A595-E49D67EA5DF4}"/>
              </a:ext>
            </a:extLst>
          </p:cNvPr>
          <p:cNvSpPr/>
          <p:nvPr/>
        </p:nvSpPr>
        <p:spPr>
          <a:xfrm>
            <a:off x="139850" y="877474"/>
            <a:ext cx="61561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srgbClr val="333333"/>
                </a:solidFill>
              </a:rPr>
              <a:t>Laboratori Nazionali del Gran Sasso, INFN, ASSERGI, </a:t>
            </a:r>
            <a:r>
              <a:rPr lang="it-IT" sz="1600" b="1" dirty="0" err="1">
                <a:solidFill>
                  <a:srgbClr val="333333"/>
                </a:solidFill>
              </a:rPr>
              <a:t>Italy</a:t>
            </a:r>
            <a:r>
              <a:rPr lang="it-IT" sz="1600" b="1" dirty="0">
                <a:solidFill>
                  <a:srgbClr val="333333"/>
                </a:solidFill>
              </a:rPr>
              <a:t>/*GSSI, L'AQUILA, </a:t>
            </a:r>
            <a:r>
              <a:rPr lang="it-IT" sz="1600" b="1" dirty="0" err="1">
                <a:solidFill>
                  <a:srgbClr val="333333"/>
                </a:solidFill>
              </a:rPr>
              <a:t>Italy</a:t>
            </a:r>
            <a:endParaRPr lang="it-IT" sz="1600" b="1" dirty="0">
              <a:solidFill>
                <a:srgbClr val="333333"/>
              </a:solidFill>
            </a:endParaRPr>
          </a:p>
          <a:p>
            <a:r>
              <a:rPr lang="it-IT" sz="1600" i="1" u="sng" dirty="0">
                <a:solidFill>
                  <a:srgbClr val="333333"/>
                </a:solidFill>
              </a:rPr>
              <a:t>T. </a:t>
            </a:r>
            <a:r>
              <a:rPr lang="it-IT" sz="1600" i="1" u="sng" dirty="0" err="1">
                <a:solidFill>
                  <a:srgbClr val="333333"/>
                </a:solidFill>
              </a:rPr>
              <a:t>Chillery</a:t>
            </a:r>
            <a:r>
              <a:rPr lang="it-IT" sz="1600" i="1" u="sng" dirty="0">
                <a:solidFill>
                  <a:srgbClr val="333333"/>
                </a:solidFill>
              </a:rPr>
              <a:t>, A. Compagnucci, </a:t>
            </a:r>
            <a:r>
              <a:rPr lang="it-IT" sz="1600" i="1" u="sng" dirty="0" err="1">
                <a:solidFill>
                  <a:srgbClr val="333333"/>
                </a:solidFill>
              </a:rPr>
              <a:t>F</a:t>
            </a:r>
            <a:r>
              <a:rPr lang="it-IT" sz="1600" i="1" u="sng" dirty="0">
                <a:solidFill>
                  <a:srgbClr val="333333"/>
                </a:solidFill>
              </a:rPr>
              <a:t>. Ferraro, </a:t>
            </a:r>
            <a:r>
              <a:rPr lang="it-IT" sz="1600" i="1" u="sng" dirty="0" err="1">
                <a:solidFill>
                  <a:srgbClr val="333333"/>
                </a:solidFill>
              </a:rPr>
              <a:t>R</a:t>
            </a:r>
            <a:r>
              <a:rPr lang="it-IT" sz="1600" i="1" u="sng" dirty="0">
                <a:solidFill>
                  <a:srgbClr val="333333"/>
                </a:solidFill>
              </a:rPr>
              <a:t>. </a:t>
            </a:r>
            <a:r>
              <a:rPr lang="it-IT" sz="1600" i="1" u="sng" dirty="0" err="1">
                <a:solidFill>
                  <a:srgbClr val="333333"/>
                </a:solidFill>
              </a:rPr>
              <a:t>Gesué</a:t>
            </a:r>
            <a:r>
              <a:rPr lang="it-IT" sz="1600" i="1" u="sng" dirty="0">
                <a:solidFill>
                  <a:srgbClr val="333333"/>
                </a:solidFill>
              </a:rPr>
              <a:t>, and  M. Junker</a:t>
            </a:r>
          </a:p>
          <a:p>
            <a:r>
              <a:rPr lang="it-IT" sz="1600" b="1" dirty="0">
                <a:solidFill>
                  <a:srgbClr val="333333"/>
                </a:solidFill>
              </a:rPr>
              <a:t>Università degli Studi di Bari and INFN, BARI, </a:t>
            </a:r>
            <a:r>
              <a:rPr lang="it-IT" sz="1600" b="1" dirty="0" err="1">
                <a:solidFill>
                  <a:srgbClr val="333333"/>
                </a:solidFill>
              </a:rPr>
              <a:t>Italy</a:t>
            </a:r>
            <a:endParaRPr lang="it-IT" sz="1600" b="1" dirty="0">
              <a:solidFill>
                <a:srgbClr val="333333"/>
              </a:solidFill>
            </a:endParaRPr>
          </a:p>
          <a:p>
            <a:r>
              <a:rPr lang="it-IT" sz="1600" i="1" u="sng" dirty="0">
                <a:solidFill>
                  <a:srgbClr val="333333"/>
                </a:solidFill>
              </a:rPr>
              <a:t>G.F. Ciani V. </a:t>
            </a:r>
            <a:r>
              <a:rPr lang="it-IT" sz="1600" i="1" u="sng" dirty="0" err="1">
                <a:solidFill>
                  <a:srgbClr val="333333"/>
                </a:solidFill>
              </a:rPr>
              <a:t>Paticchio</a:t>
            </a:r>
            <a:r>
              <a:rPr lang="it-IT" sz="1600" i="1" u="sng" dirty="0">
                <a:solidFill>
                  <a:srgbClr val="333333"/>
                </a:solidFill>
              </a:rPr>
              <a:t>, L. </a:t>
            </a:r>
            <a:r>
              <a:rPr lang="it-IT" sz="1600" i="1" u="sng" dirty="0" err="1">
                <a:solidFill>
                  <a:srgbClr val="333333"/>
                </a:solidFill>
              </a:rPr>
              <a:t>Schiavulli</a:t>
            </a:r>
            <a:r>
              <a:rPr lang="it-IT" sz="1600" i="1" u="sng" dirty="0">
                <a:solidFill>
                  <a:srgbClr val="333333"/>
                </a:solidFill>
              </a:rPr>
              <a:t> </a:t>
            </a:r>
          </a:p>
          <a:p>
            <a:r>
              <a:rPr lang="it-IT" sz="1600" b="1" dirty="0">
                <a:solidFill>
                  <a:srgbClr val="333333"/>
                </a:solidFill>
              </a:rPr>
              <a:t>Università degli Studi di Genova and INFN, GENOVA, </a:t>
            </a:r>
            <a:r>
              <a:rPr lang="it-IT" sz="1600" b="1" dirty="0" err="1">
                <a:solidFill>
                  <a:srgbClr val="333333"/>
                </a:solidFill>
              </a:rPr>
              <a:t>Italy</a:t>
            </a:r>
            <a:endParaRPr lang="it-IT" sz="1600" b="1" dirty="0">
              <a:solidFill>
                <a:srgbClr val="333333"/>
              </a:solidFill>
            </a:endParaRPr>
          </a:p>
          <a:p>
            <a:r>
              <a:rPr lang="it-IT" sz="1600" i="1" u="sng" dirty="0">
                <a:solidFill>
                  <a:srgbClr val="333333"/>
                </a:solidFill>
              </a:rPr>
              <a:t>P. </a:t>
            </a:r>
            <a:r>
              <a:rPr lang="it-IT" sz="1600" i="1" u="sng" dirty="0" err="1">
                <a:solidFill>
                  <a:srgbClr val="333333"/>
                </a:solidFill>
              </a:rPr>
              <a:t>Corvisiero</a:t>
            </a:r>
            <a:r>
              <a:rPr lang="it-IT" sz="1600" i="1" u="sng" dirty="0">
                <a:solidFill>
                  <a:srgbClr val="333333"/>
                </a:solidFill>
              </a:rPr>
              <a:t>, P. Prati, S. </a:t>
            </a:r>
            <a:r>
              <a:rPr lang="it-IT" sz="1600" i="1" u="sng" dirty="0" err="1">
                <a:solidFill>
                  <a:srgbClr val="333333"/>
                </a:solidFill>
              </a:rPr>
              <a:t>Zavatarelli</a:t>
            </a:r>
            <a:endParaRPr lang="it-IT" sz="1600" i="1" u="sng" dirty="0">
              <a:solidFill>
                <a:srgbClr val="333333"/>
              </a:solidFill>
            </a:endParaRPr>
          </a:p>
          <a:p>
            <a:r>
              <a:rPr lang="it-IT" sz="1600" b="1" dirty="0">
                <a:solidFill>
                  <a:srgbClr val="333333"/>
                </a:solidFill>
              </a:rPr>
              <a:t>Università degli Studi di Milano and INFN, MILANO, </a:t>
            </a:r>
            <a:r>
              <a:rPr lang="it-IT" sz="1600" b="1" dirty="0" err="1">
                <a:solidFill>
                  <a:srgbClr val="333333"/>
                </a:solidFill>
              </a:rPr>
              <a:t>Italy</a:t>
            </a:r>
            <a:endParaRPr lang="it-IT" sz="1600" b="1" dirty="0">
              <a:solidFill>
                <a:srgbClr val="333333"/>
              </a:solidFill>
            </a:endParaRPr>
          </a:p>
          <a:p>
            <a:r>
              <a:rPr lang="it-IT" sz="1600" i="1" u="sng" dirty="0" err="1">
                <a:solidFill>
                  <a:srgbClr val="333333"/>
                </a:solidFill>
              </a:rPr>
              <a:t>R</a:t>
            </a:r>
            <a:r>
              <a:rPr lang="it-IT" sz="1600" i="1" u="sng" dirty="0">
                <a:solidFill>
                  <a:srgbClr val="333333"/>
                </a:solidFill>
              </a:rPr>
              <a:t>. </a:t>
            </a:r>
            <a:r>
              <a:rPr lang="it-IT" sz="1600" i="1" u="sng" dirty="0" err="1">
                <a:solidFill>
                  <a:srgbClr val="333333"/>
                </a:solidFill>
              </a:rPr>
              <a:t>Depalo</a:t>
            </a:r>
            <a:r>
              <a:rPr lang="it-IT" sz="1600" i="1" u="sng" dirty="0">
                <a:solidFill>
                  <a:srgbClr val="333333"/>
                </a:solidFill>
              </a:rPr>
              <a:t>, A. Guglielmetti, </a:t>
            </a:r>
          </a:p>
          <a:p>
            <a:r>
              <a:rPr lang="it-IT" sz="1600" b="1" dirty="0">
                <a:solidFill>
                  <a:srgbClr val="333333"/>
                </a:solidFill>
              </a:rPr>
              <a:t>Università degli Studi di Napoli ”Federico II” and INFN, NAPOLI, </a:t>
            </a:r>
            <a:r>
              <a:rPr lang="it-IT" sz="1600" b="1" dirty="0" err="1">
                <a:solidFill>
                  <a:srgbClr val="333333"/>
                </a:solidFill>
              </a:rPr>
              <a:t>Italy</a:t>
            </a:r>
            <a:endParaRPr lang="it-IT" sz="1600" b="1" dirty="0">
              <a:solidFill>
                <a:srgbClr val="333333"/>
              </a:solidFill>
            </a:endParaRPr>
          </a:p>
          <a:p>
            <a:r>
              <a:rPr lang="it-IT" sz="1600" i="1" u="sng" dirty="0">
                <a:solidFill>
                  <a:srgbClr val="333333"/>
                </a:solidFill>
              </a:rPr>
              <a:t>C. </a:t>
            </a:r>
            <a:r>
              <a:rPr lang="it-IT" sz="1600" i="1" u="sng" dirty="0" err="1">
                <a:solidFill>
                  <a:srgbClr val="333333"/>
                </a:solidFill>
              </a:rPr>
              <a:t>Annana</a:t>
            </a:r>
            <a:r>
              <a:rPr lang="it-IT" sz="1600" i="1" u="sng" dirty="0">
                <a:solidFill>
                  <a:srgbClr val="333333"/>
                </a:solidFill>
              </a:rPr>
              <a:t>, A. Best, A. Di Leva, G. Imbriani, D. Mercogliano, D. </a:t>
            </a:r>
            <a:r>
              <a:rPr lang="it-IT" sz="1600" i="1" u="sng" dirty="0" err="1">
                <a:solidFill>
                  <a:srgbClr val="333333"/>
                </a:solidFill>
              </a:rPr>
              <a:t>Rapagnani</a:t>
            </a:r>
            <a:endParaRPr lang="it-IT" sz="1600" i="1" u="sng" dirty="0">
              <a:solidFill>
                <a:srgbClr val="333333"/>
              </a:solidFill>
            </a:endParaRPr>
          </a:p>
          <a:p>
            <a:r>
              <a:rPr lang="it-IT" sz="1600" b="1" dirty="0">
                <a:solidFill>
                  <a:srgbClr val="333333"/>
                </a:solidFill>
              </a:rPr>
              <a:t>Università degli Studi di Padova and INFN, PADOVA, </a:t>
            </a:r>
            <a:r>
              <a:rPr lang="it-IT" sz="1600" b="1" dirty="0" err="1">
                <a:solidFill>
                  <a:srgbClr val="333333"/>
                </a:solidFill>
              </a:rPr>
              <a:t>Italy</a:t>
            </a:r>
            <a:endParaRPr lang="it-IT" sz="1600" b="1" dirty="0">
              <a:solidFill>
                <a:srgbClr val="333333"/>
              </a:solidFill>
            </a:endParaRPr>
          </a:p>
          <a:p>
            <a:r>
              <a:rPr lang="it-IT" sz="1600" i="1" u="sng" dirty="0">
                <a:solidFill>
                  <a:srgbClr val="333333"/>
                </a:solidFill>
              </a:rPr>
              <a:t>C. </a:t>
            </a:r>
            <a:r>
              <a:rPr lang="it-IT" sz="1600" i="1" u="sng" dirty="0" err="1">
                <a:solidFill>
                  <a:srgbClr val="333333"/>
                </a:solidFill>
              </a:rPr>
              <a:t>Broggini</a:t>
            </a:r>
            <a:r>
              <a:rPr lang="it-IT" sz="1600" i="1" u="sng" dirty="0">
                <a:solidFill>
                  <a:srgbClr val="333333"/>
                </a:solidFill>
              </a:rPr>
              <a:t>, A. </a:t>
            </a:r>
            <a:r>
              <a:rPr lang="it-IT" sz="1600" i="1" u="sng" dirty="0" err="1">
                <a:solidFill>
                  <a:srgbClr val="333333"/>
                </a:solidFill>
              </a:rPr>
              <a:t>Caciolli</a:t>
            </a:r>
            <a:r>
              <a:rPr lang="it-IT" sz="1600" i="1" u="sng" dirty="0">
                <a:solidFill>
                  <a:srgbClr val="333333"/>
                </a:solidFill>
              </a:rPr>
              <a:t>, P. Marigo, </a:t>
            </a:r>
            <a:r>
              <a:rPr lang="it-IT" sz="1600" i="1" u="sng" dirty="0" err="1">
                <a:solidFill>
                  <a:srgbClr val="333333"/>
                </a:solidFill>
              </a:rPr>
              <a:t>R</a:t>
            </a:r>
            <a:r>
              <a:rPr lang="it-IT" sz="1600" i="1" u="sng" dirty="0">
                <a:solidFill>
                  <a:srgbClr val="333333"/>
                </a:solidFill>
              </a:rPr>
              <a:t>. Menegazzo, D. Piatti, </a:t>
            </a:r>
            <a:r>
              <a:rPr lang="it-IT" sz="1600" i="1" u="sng" dirty="0" err="1">
                <a:solidFill>
                  <a:srgbClr val="333333"/>
                </a:solidFill>
              </a:rPr>
              <a:t>J</a:t>
            </a:r>
            <a:r>
              <a:rPr lang="it-IT" sz="1600" i="1" u="sng" dirty="0">
                <a:solidFill>
                  <a:srgbClr val="333333"/>
                </a:solidFill>
              </a:rPr>
              <a:t>. </a:t>
            </a:r>
            <a:r>
              <a:rPr lang="it-IT" sz="1600" i="1" u="sng" dirty="0" err="1">
                <a:solidFill>
                  <a:srgbClr val="333333"/>
                </a:solidFill>
              </a:rPr>
              <a:t>Skowronski</a:t>
            </a:r>
            <a:r>
              <a:rPr lang="it-IT" sz="1600" i="1" u="sng" dirty="0">
                <a:solidFill>
                  <a:srgbClr val="333333"/>
                </a:solidFill>
              </a:rPr>
              <a:t>, K. </a:t>
            </a:r>
            <a:r>
              <a:rPr lang="it-IT" sz="1600" i="1" u="sng" dirty="0" err="1">
                <a:solidFill>
                  <a:srgbClr val="333333"/>
                </a:solidFill>
              </a:rPr>
              <a:t>Stöckel</a:t>
            </a:r>
            <a:endParaRPr lang="it-IT" sz="1600" i="1" u="sng" dirty="0">
              <a:solidFill>
                <a:srgbClr val="333333"/>
              </a:solidFill>
            </a:endParaRPr>
          </a:p>
          <a:p>
            <a:r>
              <a:rPr lang="it-IT" sz="1600" b="1" dirty="0">
                <a:solidFill>
                  <a:srgbClr val="333333"/>
                </a:solidFill>
              </a:rPr>
              <a:t>INFN Roma, ROMA, </a:t>
            </a:r>
            <a:r>
              <a:rPr lang="it-IT" sz="1600" b="1" dirty="0" err="1">
                <a:solidFill>
                  <a:srgbClr val="333333"/>
                </a:solidFill>
              </a:rPr>
              <a:t>Italy</a:t>
            </a:r>
            <a:endParaRPr lang="it-IT" sz="1600" b="1" dirty="0">
              <a:solidFill>
                <a:srgbClr val="333333"/>
              </a:solidFill>
            </a:endParaRPr>
          </a:p>
          <a:p>
            <a:r>
              <a:rPr lang="it-IT" sz="1600" i="1" u="sng" dirty="0">
                <a:solidFill>
                  <a:srgbClr val="333333"/>
                </a:solidFill>
              </a:rPr>
              <a:t>C. </a:t>
            </a:r>
            <a:r>
              <a:rPr lang="it-IT" sz="1600" i="1" u="sng" dirty="0" err="1">
                <a:solidFill>
                  <a:srgbClr val="333333"/>
                </a:solidFill>
              </a:rPr>
              <a:t>Gustavino</a:t>
            </a:r>
            <a:r>
              <a:rPr lang="it-IT" sz="1600" i="1" u="sng" dirty="0">
                <a:solidFill>
                  <a:srgbClr val="333333"/>
                </a:solidFill>
              </a:rPr>
              <a:t>, A. Formicola</a:t>
            </a:r>
          </a:p>
          <a:p>
            <a:r>
              <a:rPr lang="it-IT" sz="1600" b="1" dirty="0">
                <a:solidFill>
                  <a:srgbClr val="333333"/>
                </a:solidFill>
              </a:rPr>
              <a:t>Osservatorio Astronomico di </a:t>
            </a:r>
            <a:r>
              <a:rPr lang="it-IT" sz="1600" b="1" dirty="0" err="1">
                <a:solidFill>
                  <a:srgbClr val="333333"/>
                </a:solidFill>
              </a:rPr>
              <a:t>Collurania</a:t>
            </a:r>
            <a:r>
              <a:rPr lang="it-IT" sz="1600" b="1" dirty="0">
                <a:solidFill>
                  <a:srgbClr val="333333"/>
                </a:solidFill>
              </a:rPr>
              <a:t>, TERAMO and INFN LNGS, </a:t>
            </a:r>
            <a:r>
              <a:rPr lang="it-IT" sz="1600" b="1" dirty="0" err="1">
                <a:solidFill>
                  <a:srgbClr val="333333"/>
                </a:solidFill>
              </a:rPr>
              <a:t>Italy</a:t>
            </a:r>
            <a:endParaRPr lang="it-IT" sz="1600" b="1" dirty="0">
              <a:solidFill>
                <a:srgbClr val="333333"/>
              </a:solidFill>
            </a:endParaRPr>
          </a:p>
          <a:p>
            <a:r>
              <a:rPr lang="it-IT" sz="1600" i="1" u="sng" dirty="0">
                <a:solidFill>
                  <a:srgbClr val="333333"/>
                </a:solidFill>
              </a:rPr>
              <a:t>O. Straniero</a:t>
            </a:r>
          </a:p>
          <a:p>
            <a:r>
              <a:rPr lang="it-IT" sz="1600" b="1" dirty="0">
                <a:solidFill>
                  <a:srgbClr val="333333"/>
                </a:solidFill>
              </a:rPr>
              <a:t>Università di Torino and INFN, TORINO, </a:t>
            </a:r>
            <a:r>
              <a:rPr lang="it-IT" sz="1600" b="1" dirty="0" err="1">
                <a:solidFill>
                  <a:srgbClr val="333333"/>
                </a:solidFill>
              </a:rPr>
              <a:t>Italy</a:t>
            </a:r>
            <a:endParaRPr lang="it-IT" sz="1600" b="1" dirty="0">
              <a:solidFill>
                <a:srgbClr val="333333"/>
              </a:solidFill>
            </a:endParaRPr>
          </a:p>
          <a:p>
            <a:r>
              <a:rPr lang="it-IT" sz="1600" i="1" u="sng" dirty="0" err="1">
                <a:solidFill>
                  <a:srgbClr val="333333"/>
                </a:solidFill>
              </a:rPr>
              <a:t>F</a:t>
            </a:r>
            <a:r>
              <a:rPr lang="it-IT" sz="1600" i="1" u="sng" dirty="0">
                <a:solidFill>
                  <a:srgbClr val="333333"/>
                </a:solidFill>
              </a:rPr>
              <a:t>. Cavanna, G. </a:t>
            </a:r>
            <a:r>
              <a:rPr lang="it-IT" sz="1600" i="1" u="sng" dirty="0" err="1">
                <a:solidFill>
                  <a:srgbClr val="333333"/>
                </a:solidFill>
              </a:rPr>
              <a:t>Gervino</a:t>
            </a:r>
            <a:r>
              <a:rPr lang="it-IT" sz="1600" i="1" u="sng" dirty="0">
                <a:solidFill>
                  <a:srgbClr val="333333"/>
                </a:solidFill>
              </a:rPr>
              <a:t>, P. </a:t>
            </a:r>
            <a:r>
              <a:rPr lang="it-IT" sz="1600" i="1" u="sng" dirty="0" err="1">
                <a:solidFill>
                  <a:srgbClr val="333333"/>
                </a:solidFill>
              </a:rPr>
              <a:t>Colombetti</a:t>
            </a:r>
            <a:endParaRPr lang="it-IT" sz="1600" i="1" u="sng" dirty="0">
              <a:solidFill>
                <a:srgbClr val="333333"/>
              </a:solidFill>
            </a:endParaRP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77937784-975D-1846-BEA9-143E32BDAF83}"/>
              </a:ext>
            </a:extLst>
          </p:cNvPr>
          <p:cNvSpPr/>
          <p:nvPr/>
        </p:nvSpPr>
        <p:spPr>
          <a:xfrm>
            <a:off x="6511962" y="779302"/>
            <a:ext cx="55401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rgbClr val="333333"/>
                </a:solidFill>
              </a:rPr>
              <a:t>Konkoly</a:t>
            </a:r>
            <a:r>
              <a:rPr lang="it-IT" b="1" dirty="0">
                <a:solidFill>
                  <a:srgbClr val="333333"/>
                </a:solidFill>
              </a:rPr>
              <a:t> </a:t>
            </a:r>
            <a:r>
              <a:rPr lang="it-IT" b="1" dirty="0" err="1">
                <a:solidFill>
                  <a:srgbClr val="333333"/>
                </a:solidFill>
              </a:rPr>
              <a:t>Observatory</a:t>
            </a:r>
            <a:r>
              <a:rPr lang="it-IT" b="1" dirty="0">
                <a:solidFill>
                  <a:srgbClr val="333333"/>
                </a:solidFill>
              </a:rPr>
              <a:t>, </a:t>
            </a:r>
            <a:r>
              <a:rPr lang="it-IT" b="1" dirty="0" err="1">
                <a:solidFill>
                  <a:srgbClr val="333333"/>
                </a:solidFill>
              </a:rPr>
              <a:t>Hungarian</a:t>
            </a:r>
            <a:r>
              <a:rPr lang="it-IT" b="1" dirty="0">
                <a:solidFill>
                  <a:srgbClr val="333333"/>
                </a:solidFill>
              </a:rPr>
              <a:t> Academy of </a:t>
            </a:r>
            <a:r>
              <a:rPr lang="it-IT" b="1" dirty="0" err="1">
                <a:solidFill>
                  <a:srgbClr val="333333"/>
                </a:solidFill>
              </a:rPr>
              <a:t>Sciences</a:t>
            </a:r>
            <a:r>
              <a:rPr lang="it-IT" b="1" dirty="0">
                <a:solidFill>
                  <a:srgbClr val="333333"/>
                </a:solidFill>
              </a:rPr>
              <a:t>, BUDAPEST, </a:t>
            </a:r>
            <a:r>
              <a:rPr lang="it-IT" b="1" dirty="0" err="1">
                <a:solidFill>
                  <a:srgbClr val="333333"/>
                </a:solidFill>
              </a:rPr>
              <a:t>Hungary</a:t>
            </a:r>
            <a:endParaRPr lang="it-IT" b="1" dirty="0">
              <a:solidFill>
                <a:srgbClr val="333333"/>
              </a:solidFill>
            </a:endParaRPr>
          </a:p>
          <a:p>
            <a:r>
              <a:rPr lang="it-IT" i="1" u="sng" dirty="0">
                <a:solidFill>
                  <a:srgbClr val="333333"/>
                </a:solidFill>
              </a:rPr>
              <a:t>M. </a:t>
            </a:r>
            <a:r>
              <a:rPr lang="it-IT" i="1" u="sng" dirty="0" err="1">
                <a:solidFill>
                  <a:srgbClr val="333333"/>
                </a:solidFill>
              </a:rPr>
              <a:t>Lugaro</a:t>
            </a:r>
            <a:endParaRPr lang="it-IT" i="1" u="sng" dirty="0">
              <a:solidFill>
                <a:srgbClr val="333333"/>
              </a:solidFill>
            </a:endParaRPr>
          </a:p>
          <a:p>
            <a:r>
              <a:rPr lang="it-IT" b="1" dirty="0" err="1">
                <a:solidFill>
                  <a:srgbClr val="333333"/>
                </a:solidFill>
              </a:rPr>
              <a:t>Institute</a:t>
            </a:r>
            <a:r>
              <a:rPr lang="it-IT" b="1" dirty="0">
                <a:solidFill>
                  <a:srgbClr val="333333"/>
                </a:solidFill>
              </a:rPr>
              <a:t> of </a:t>
            </a:r>
            <a:r>
              <a:rPr lang="it-IT" b="1" dirty="0" err="1">
                <a:solidFill>
                  <a:srgbClr val="333333"/>
                </a:solidFill>
              </a:rPr>
              <a:t>Nuclear</a:t>
            </a:r>
            <a:r>
              <a:rPr lang="it-IT" b="1" dirty="0">
                <a:solidFill>
                  <a:srgbClr val="333333"/>
                </a:solidFill>
              </a:rPr>
              <a:t> </a:t>
            </a:r>
            <a:r>
              <a:rPr lang="it-IT" b="1" dirty="0" err="1">
                <a:solidFill>
                  <a:srgbClr val="333333"/>
                </a:solidFill>
              </a:rPr>
              <a:t>Research</a:t>
            </a:r>
            <a:r>
              <a:rPr lang="it-IT" b="1" dirty="0">
                <a:solidFill>
                  <a:srgbClr val="333333"/>
                </a:solidFill>
              </a:rPr>
              <a:t> (ATOMKI), DEBRECEN, </a:t>
            </a:r>
            <a:r>
              <a:rPr lang="it-IT" b="1" dirty="0" err="1">
                <a:solidFill>
                  <a:srgbClr val="333333"/>
                </a:solidFill>
              </a:rPr>
              <a:t>Hungary</a:t>
            </a:r>
            <a:endParaRPr lang="it-IT" b="1" dirty="0">
              <a:solidFill>
                <a:srgbClr val="333333"/>
              </a:solidFill>
            </a:endParaRPr>
          </a:p>
          <a:p>
            <a:r>
              <a:rPr lang="it-IT" i="1" u="sng" dirty="0">
                <a:solidFill>
                  <a:srgbClr val="333333"/>
                </a:solidFill>
              </a:rPr>
              <a:t>L. </a:t>
            </a:r>
            <a:r>
              <a:rPr lang="it-IT" i="1" u="sng" dirty="0" err="1">
                <a:solidFill>
                  <a:srgbClr val="333333"/>
                </a:solidFill>
              </a:rPr>
              <a:t>Csedreki</a:t>
            </a:r>
            <a:r>
              <a:rPr lang="it-IT" i="1" u="sng" dirty="0">
                <a:solidFill>
                  <a:srgbClr val="333333"/>
                </a:solidFill>
              </a:rPr>
              <a:t>, </a:t>
            </a:r>
            <a:r>
              <a:rPr lang="it-IT" i="1" u="sng" dirty="0" err="1">
                <a:solidFill>
                  <a:srgbClr val="333333"/>
                </a:solidFill>
              </a:rPr>
              <a:t>Z</a:t>
            </a:r>
            <a:r>
              <a:rPr lang="it-IT" i="1" u="sng" dirty="0">
                <a:solidFill>
                  <a:srgbClr val="333333"/>
                </a:solidFill>
              </a:rPr>
              <a:t>. </a:t>
            </a:r>
            <a:r>
              <a:rPr lang="it-IT" i="1" u="sng" dirty="0" err="1">
                <a:solidFill>
                  <a:srgbClr val="333333"/>
                </a:solidFill>
              </a:rPr>
              <a:t>Elekes</a:t>
            </a:r>
            <a:r>
              <a:rPr lang="it-IT" i="1" u="sng" dirty="0">
                <a:solidFill>
                  <a:srgbClr val="333333"/>
                </a:solidFill>
              </a:rPr>
              <a:t>, </a:t>
            </a:r>
            <a:r>
              <a:rPr lang="it-IT" i="1" u="sng" dirty="0" err="1">
                <a:solidFill>
                  <a:srgbClr val="333333"/>
                </a:solidFill>
              </a:rPr>
              <a:t>Zs</a:t>
            </a:r>
            <a:r>
              <a:rPr lang="it-IT" i="1" u="sng" dirty="0">
                <a:solidFill>
                  <a:srgbClr val="333333"/>
                </a:solidFill>
              </a:rPr>
              <a:t>. </a:t>
            </a:r>
            <a:r>
              <a:rPr lang="it-IT" i="1" u="sng" dirty="0" err="1">
                <a:solidFill>
                  <a:srgbClr val="333333"/>
                </a:solidFill>
              </a:rPr>
              <a:t>Fülöp</a:t>
            </a:r>
            <a:r>
              <a:rPr lang="it-IT" i="1" u="sng" dirty="0">
                <a:solidFill>
                  <a:srgbClr val="333333"/>
                </a:solidFill>
              </a:rPr>
              <a:t>, </a:t>
            </a:r>
            <a:r>
              <a:rPr lang="it-IT" i="1" u="sng" dirty="0" err="1">
                <a:solidFill>
                  <a:srgbClr val="333333"/>
                </a:solidFill>
              </a:rPr>
              <a:t>Gy</a:t>
            </a:r>
            <a:r>
              <a:rPr lang="it-IT" i="1" u="sng" dirty="0">
                <a:solidFill>
                  <a:srgbClr val="333333"/>
                </a:solidFill>
              </a:rPr>
              <a:t>. </a:t>
            </a:r>
            <a:r>
              <a:rPr lang="it-IT" i="1" u="sng" dirty="0" err="1">
                <a:solidFill>
                  <a:srgbClr val="333333"/>
                </a:solidFill>
              </a:rPr>
              <a:t>Gyürky</a:t>
            </a:r>
            <a:r>
              <a:rPr lang="it-IT" i="1" u="sng" dirty="0">
                <a:solidFill>
                  <a:srgbClr val="333333"/>
                </a:solidFill>
              </a:rPr>
              <a:t>, T. </a:t>
            </a:r>
            <a:r>
              <a:rPr lang="it-IT" i="1" u="sng" dirty="0" err="1">
                <a:solidFill>
                  <a:srgbClr val="333333"/>
                </a:solidFill>
              </a:rPr>
              <a:t>Szücs</a:t>
            </a:r>
            <a:endParaRPr lang="it-IT" i="1" u="sng" dirty="0">
              <a:solidFill>
                <a:srgbClr val="333333"/>
              </a:solidFill>
            </a:endParaRPr>
          </a:p>
          <a:p>
            <a:r>
              <a:rPr lang="it-IT" b="1" dirty="0" err="1">
                <a:solidFill>
                  <a:srgbClr val="333333"/>
                </a:solidFill>
              </a:rPr>
              <a:t>Helmholtz-Zentrum</a:t>
            </a:r>
            <a:r>
              <a:rPr lang="it-IT" b="1" dirty="0">
                <a:solidFill>
                  <a:srgbClr val="333333"/>
                </a:solidFill>
              </a:rPr>
              <a:t> Dresden-</a:t>
            </a:r>
            <a:r>
              <a:rPr lang="it-IT" b="1" dirty="0" err="1">
                <a:solidFill>
                  <a:srgbClr val="333333"/>
                </a:solidFill>
              </a:rPr>
              <a:t>Rossendorf</a:t>
            </a:r>
            <a:r>
              <a:rPr lang="it-IT" b="1" dirty="0">
                <a:solidFill>
                  <a:srgbClr val="333333"/>
                </a:solidFill>
              </a:rPr>
              <a:t>, DRESDEN, Germany</a:t>
            </a:r>
          </a:p>
          <a:p>
            <a:r>
              <a:rPr lang="it-IT" dirty="0">
                <a:solidFill>
                  <a:srgbClr val="333333"/>
                </a:solidFill>
              </a:rPr>
              <a:t> </a:t>
            </a:r>
            <a:r>
              <a:rPr lang="it-IT" i="1" u="sng" dirty="0">
                <a:solidFill>
                  <a:srgbClr val="333333"/>
                </a:solidFill>
              </a:rPr>
              <a:t>A. </a:t>
            </a:r>
            <a:r>
              <a:rPr lang="it-IT" i="1" u="sng" dirty="0" err="1">
                <a:solidFill>
                  <a:srgbClr val="333333"/>
                </a:solidFill>
              </a:rPr>
              <a:t>Boeltzig</a:t>
            </a:r>
            <a:r>
              <a:rPr lang="it-IT" i="1" u="sng" dirty="0">
                <a:solidFill>
                  <a:srgbClr val="333333"/>
                </a:solidFill>
              </a:rPr>
              <a:t>, D. </a:t>
            </a:r>
            <a:r>
              <a:rPr lang="it-IT" i="1" u="sng" dirty="0" err="1">
                <a:solidFill>
                  <a:srgbClr val="333333"/>
                </a:solidFill>
              </a:rPr>
              <a:t>Bemmerer</a:t>
            </a:r>
            <a:r>
              <a:rPr lang="it-IT" i="1" u="sng" dirty="0">
                <a:solidFill>
                  <a:srgbClr val="333333"/>
                </a:solidFill>
              </a:rPr>
              <a:t>, </a:t>
            </a:r>
            <a:r>
              <a:rPr lang="it-IT" sz="1800" i="1" u="sng" dirty="0">
                <a:solidFill>
                  <a:srgbClr val="333333"/>
                </a:solidFill>
              </a:rPr>
              <a:t>E. Masha,</a:t>
            </a:r>
            <a:r>
              <a:rPr lang="it-IT" i="1" u="sng" dirty="0">
                <a:solidFill>
                  <a:srgbClr val="333333"/>
                </a:solidFill>
              </a:rPr>
              <a:t>, M. </a:t>
            </a:r>
            <a:r>
              <a:rPr lang="it-IT" i="1" u="sng" dirty="0" err="1">
                <a:solidFill>
                  <a:srgbClr val="333333"/>
                </a:solidFill>
              </a:rPr>
              <a:t>Takács</a:t>
            </a:r>
            <a:endParaRPr lang="it-IT" i="1" u="sng" dirty="0">
              <a:solidFill>
                <a:srgbClr val="333333"/>
              </a:solidFill>
            </a:endParaRPr>
          </a:p>
          <a:p>
            <a:r>
              <a:rPr lang="it-IT" b="1" dirty="0" err="1">
                <a:solidFill>
                  <a:srgbClr val="333333"/>
                </a:solidFill>
              </a:rPr>
              <a:t>University</a:t>
            </a:r>
            <a:r>
              <a:rPr lang="it-IT" b="1" dirty="0">
                <a:solidFill>
                  <a:srgbClr val="333333"/>
                </a:solidFill>
              </a:rPr>
              <a:t> of </a:t>
            </a:r>
            <a:r>
              <a:rPr lang="it-IT" b="1" dirty="0" err="1">
                <a:solidFill>
                  <a:srgbClr val="333333"/>
                </a:solidFill>
              </a:rPr>
              <a:t>Edinburgh</a:t>
            </a:r>
            <a:r>
              <a:rPr lang="it-IT" b="1" dirty="0">
                <a:solidFill>
                  <a:srgbClr val="333333"/>
                </a:solidFill>
              </a:rPr>
              <a:t>, EDINBURGH, </a:t>
            </a:r>
            <a:r>
              <a:rPr lang="it-IT" b="1" dirty="0" err="1">
                <a:solidFill>
                  <a:srgbClr val="333333"/>
                </a:solidFill>
              </a:rPr>
              <a:t>United</a:t>
            </a:r>
            <a:r>
              <a:rPr lang="it-IT" b="1" dirty="0">
                <a:solidFill>
                  <a:srgbClr val="333333"/>
                </a:solidFill>
              </a:rPr>
              <a:t> Kingdom</a:t>
            </a:r>
          </a:p>
          <a:p>
            <a:r>
              <a:rPr lang="it-IT" i="1" u="sng" dirty="0">
                <a:solidFill>
                  <a:srgbClr val="333333"/>
                </a:solidFill>
              </a:rPr>
              <a:t>M. Aliotta, L. Barbieri, C.G. Bruno, T. </a:t>
            </a:r>
            <a:r>
              <a:rPr lang="it-IT" i="1" u="sng" dirty="0" err="1">
                <a:solidFill>
                  <a:srgbClr val="333333"/>
                </a:solidFill>
              </a:rPr>
              <a:t>Chillery</a:t>
            </a:r>
            <a:r>
              <a:rPr lang="it-IT" i="1" u="sng" dirty="0">
                <a:solidFill>
                  <a:srgbClr val="333333"/>
                </a:solidFill>
              </a:rPr>
              <a:t>, T. </a:t>
            </a:r>
            <a:r>
              <a:rPr lang="it-IT" i="1" u="sng" dirty="0" err="1">
                <a:solidFill>
                  <a:srgbClr val="333333"/>
                </a:solidFill>
              </a:rPr>
              <a:t>Davinson</a:t>
            </a:r>
            <a:endParaRPr lang="it-IT" i="1" u="sng" dirty="0">
              <a:solidFill>
                <a:srgbClr val="333333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4FE935E-E038-1E4B-9FCE-D52F57C385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8897" y="4279216"/>
            <a:ext cx="5806318" cy="2578784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A959EE38-8195-2246-A8EA-ECFD5282C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0085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4400" dirty="0">
                <a:solidFill>
                  <a:schemeClr val="bg1"/>
                </a:solidFill>
                <a:latin typeface="+mj-lt"/>
              </a:rPr>
              <a:t>LUNA </a:t>
            </a:r>
            <a:r>
              <a:rPr lang="it-IT" sz="4400" dirty="0" err="1">
                <a:solidFill>
                  <a:schemeClr val="bg1"/>
                </a:solidFill>
                <a:latin typeface="+mj-lt"/>
              </a:rPr>
              <a:t>collaboration</a:t>
            </a:r>
            <a:endParaRPr lang="en-US" sz="4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31736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E63E71-E8FB-B407-98F4-105E24BD0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20B1E9-61AA-8301-91EE-9FAFF82631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108841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6500" y="1700808"/>
            <a:ext cx="101473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 algn="just"/>
            <a:r>
              <a:rPr lang="en-US" sz="2400" dirty="0"/>
              <a:t>The main problem of direct measurements is determined by the background signals,  which, together with the low cross sections, set a limit to the energy range that can be investigated with a simple setup on the Earth surface.</a:t>
            </a:r>
          </a:p>
          <a:p>
            <a:pPr marL="179388" indent="-179388" algn="just"/>
            <a:r>
              <a:rPr lang="en-US" sz="2400" dirty="0"/>
              <a:t>Three are the main sources of background:</a:t>
            </a:r>
          </a:p>
          <a:p>
            <a:pPr marL="342900" indent="-342900" algn="just">
              <a:buFont typeface="+mj-lt"/>
              <a:buAutoNum type="arabicPeriod"/>
            </a:pPr>
            <a:endParaRPr lang="en-US" sz="2400" b="1" dirty="0">
              <a:solidFill>
                <a:srgbClr val="FF0000"/>
              </a:solidFill>
            </a:endParaRPr>
          </a:p>
          <a:p>
            <a:pPr marL="800100" lvl="1" indent="-342900" algn="just">
              <a:buFont typeface="+mj-lt"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environmental radioactivity ;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cosmic rays; 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2400" b="1" dirty="0">
                <a:solidFill>
                  <a:srgbClr val="FF0000"/>
                </a:solidFill>
              </a:rPr>
              <a:t>beam-target induced nuclear reactions. </a:t>
            </a:r>
          </a:p>
          <a:p>
            <a:pPr marL="342900" indent="-342900" algn="just">
              <a:buFont typeface="+mj-lt"/>
              <a:buAutoNum type="arabicPeriod"/>
            </a:pPr>
            <a:endParaRPr lang="en-US" sz="2400" dirty="0"/>
          </a:p>
          <a:p>
            <a:pPr marL="342900" indent="-342900" algn="just"/>
            <a:r>
              <a:rPr lang="en-US" sz="2400" dirty="0"/>
              <a:t>Each of these sources produces background of different nature and energy, so that each reaction to be studied deserves a special care in suppressing the relevant background component.</a:t>
            </a:r>
          </a:p>
        </p:txBody>
      </p:sp>
      <p:sp>
        <p:nvSpPr>
          <p:cNvPr id="5" name="Rectangle 4"/>
          <p:cNvSpPr/>
          <p:nvPr/>
        </p:nvSpPr>
        <p:spPr>
          <a:xfrm>
            <a:off x="5015880" y="935683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b="1" dirty="0">
                <a:solidFill>
                  <a:srgbClr val="FF0000"/>
                </a:solidFill>
              </a:rPr>
              <a:t>A(b,</a:t>
            </a:r>
            <a:r>
              <a:rPr lang="it-IT" sz="3600" b="1" dirty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it-IT" sz="3600" b="1" dirty="0">
                <a:solidFill>
                  <a:srgbClr val="FF0000"/>
                </a:solidFill>
              </a:rPr>
              <a:t>)C </a:t>
            </a:r>
            <a:endParaRPr lang="it-IT" sz="36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-1"/>
            <a:ext cx="125222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Background </a:t>
            </a:r>
            <a:r>
              <a:rPr lang="it-IT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signals</a:t>
            </a:r>
            <a:endParaRPr lang="it-IT" sz="4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76247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786277" y="2811103"/>
            <a:ext cx="5217544" cy="270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-1"/>
            <a:ext cx="12192000" cy="6508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000" dirty="0">
                <a:solidFill>
                  <a:srgbClr val="FFFFFF"/>
                </a:solidFill>
              </a:rPr>
              <a:t>Coincidence </a:t>
            </a:r>
            <a:r>
              <a:rPr lang="en-US" sz="4000" dirty="0" err="1">
                <a:solidFill>
                  <a:srgbClr val="FFFFFF"/>
                </a:solidFill>
                <a:latin typeface="Symbol" charset="2"/>
                <a:cs typeface="Symbol" charset="2"/>
              </a:rPr>
              <a:t>gg</a:t>
            </a:r>
            <a:r>
              <a:rPr lang="en-US" sz="4000" dirty="0">
                <a:solidFill>
                  <a:srgbClr val="FFFFFF"/>
                </a:solidFill>
              </a:rPr>
              <a:t> + passive shielding </a:t>
            </a:r>
          </a:p>
        </p:txBody>
      </p:sp>
      <p:pic>
        <p:nvPicPr>
          <p:cNvPr id="3" name="Picture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1313035" y="2388170"/>
            <a:ext cx="5984628" cy="278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8"/>
          <p:cNvSpPr txBox="1">
            <a:spLocks noChangeArrowheads="1"/>
          </p:cNvSpPr>
          <p:nvPr/>
        </p:nvSpPr>
        <p:spPr bwMode="auto">
          <a:xfrm rot="16211415">
            <a:off x="3843657" y="3341156"/>
            <a:ext cx="9975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Intensity</a:t>
            </a: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4297997" y="1095099"/>
            <a:ext cx="4191000" cy="3462337"/>
            <a:chOff x="0" y="768"/>
            <a:chExt cx="4473" cy="3360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00"/>
              <a:ext cx="4473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3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65" t="23868" r="3421" b="31380"/>
            <a:stretch>
              <a:fillRect/>
            </a:stretch>
          </p:blipFill>
          <p:spPr bwMode="auto">
            <a:xfrm>
              <a:off x="240" y="768"/>
              <a:ext cx="40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 Box 30"/>
          <p:cNvSpPr txBox="1">
            <a:spLocks noChangeArrowheads="1"/>
          </p:cNvSpPr>
          <p:nvPr/>
        </p:nvSpPr>
        <p:spPr bwMode="auto">
          <a:xfrm>
            <a:off x="4445082" y="788710"/>
            <a:ext cx="42437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resonance at 227 </a:t>
            </a:r>
            <a:r>
              <a:rPr lang="en-US" dirty="0" err="1">
                <a:solidFill>
                  <a:srgbClr val="0000FF"/>
                </a:solidFill>
              </a:rPr>
              <a:t>keV</a:t>
            </a:r>
            <a:r>
              <a:rPr lang="en-US" dirty="0">
                <a:solidFill>
                  <a:srgbClr val="0000FF"/>
                </a:solidFill>
              </a:rPr>
              <a:t> in </a:t>
            </a:r>
            <a:r>
              <a:rPr lang="en-US" baseline="30000" dirty="0">
                <a:solidFill>
                  <a:srgbClr val="0000FF"/>
                </a:solidFill>
              </a:rPr>
              <a:t>26</a:t>
            </a:r>
            <a:r>
              <a:rPr lang="en-US" dirty="0">
                <a:solidFill>
                  <a:srgbClr val="0000FF"/>
                </a:solidFill>
              </a:rPr>
              <a:t>Mg(p,</a:t>
            </a:r>
            <a:r>
              <a:rPr lang="en-US" dirty="0">
                <a:solidFill>
                  <a:srgbClr val="0000FF"/>
                </a:solidFill>
                <a:latin typeface="Symbol" charset="2"/>
                <a:sym typeface="Symbol" charset="2"/>
              </a:rPr>
              <a:t></a:t>
            </a:r>
            <a:r>
              <a:rPr lang="en-US" dirty="0">
                <a:solidFill>
                  <a:srgbClr val="0000FF"/>
                </a:solidFill>
              </a:rPr>
              <a:t>)</a:t>
            </a:r>
            <a:r>
              <a:rPr lang="en-US" baseline="30000" dirty="0">
                <a:solidFill>
                  <a:srgbClr val="0000FF"/>
                </a:solidFill>
              </a:rPr>
              <a:t>27</a:t>
            </a:r>
            <a:r>
              <a:rPr lang="en-US" dirty="0">
                <a:solidFill>
                  <a:srgbClr val="0000FF"/>
                </a:solidFill>
              </a:rPr>
              <a:t>Al, 1</a:t>
            </a:r>
            <a:r>
              <a:rPr lang="en-US" dirty="0">
                <a:solidFill>
                  <a:srgbClr val="0000FF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>
                <a:solidFill>
                  <a:srgbClr val="0000FF"/>
                </a:solidFill>
              </a:rPr>
              <a:t>A </a:t>
            </a:r>
          </a:p>
        </p:txBody>
      </p:sp>
      <p:sp>
        <p:nvSpPr>
          <p:cNvPr id="9" name="Text Box 31"/>
          <p:cNvSpPr txBox="1">
            <a:spLocks noChangeArrowheads="1"/>
          </p:cNvSpPr>
          <p:nvPr/>
        </p:nvSpPr>
        <p:spPr bwMode="auto">
          <a:xfrm>
            <a:off x="7257098" y="1284011"/>
            <a:ext cx="1170513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B9072C"/>
                </a:solidFill>
              </a:rPr>
              <a:t>singles, no</a:t>
            </a:r>
          </a:p>
          <a:p>
            <a:r>
              <a:rPr lang="en-US" dirty="0">
                <a:solidFill>
                  <a:srgbClr val="B9072C"/>
                </a:solidFill>
              </a:rPr>
              <a:t>shielding</a:t>
            </a:r>
            <a:endParaRPr lang="en-US" dirty="0"/>
          </a:p>
        </p:txBody>
      </p:sp>
      <p:grpSp>
        <p:nvGrpSpPr>
          <p:cNvPr id="10" name="Group 20"/>
          <p:cNvGrpSpPr>
            <a:grpSpLocks/>
          </p:cNvGrpSpPr>
          <p:nvPr/>
        </p:nvGrpSpPr>
        <p:grpSpPr bwMode="auto">
          <a:xfrm>
            <a:off x="4566284" y="4003399"/>
            <a:ext cx="4086496" cy="1864284"/>
            <a:chOff x="4231341" y="4204947"/>
            <a:chExt cx="4085815" cy="1864612"/>
          </a:xfrm>
        </p:grpSpPr>
        <p:pic>
          <p:nvPicPr>
            <p:cNvPr id="11" name="Picture 24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450" t="67693" b="7385"/>
            <a:stretch>
              <a:fillRect/>
            </a:stretch>
          </p:blipFill>
          <p:spPr bwMode="auto">
            <a:xfrm>
              <a:off x="4231341" y="4204947"/>
              <a:ext cx="3922059" cy="1664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27"/>
            <p:cNvSpPr txBox="1">
              <a:spLocks noChangeArrowheads="1"/>
            </p:cNvSpPr>
            <p:nvPr/>
          </p:nvSpPr>
          <p:spPr bwMode="auto">
            <a:xfrm>
              <a:off x="5562600" y="5700162"/>
              <a:ext cx="1921616" cy="369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Symbol" charset="2"/>
                  <a:sym typeface="Symbol" charset="2"/>
                </a:rPr>
                <a:t></a:t>
              </a:r>
              <a:r>
                <a:rPr lang="en-US" dirty="0"/>
                <a:t>-ray energy  (</a:t>
              </a:r>
              <a:r>
                <a:rPr lang="en-US" dirty="0" err="1"/>
                <a:t>keV</a:t>
              </a:r>
              <a:r>
                <a:rPr lang="en-US" dirty="0"/>
                <a:t>)</a:t>
              </a:r>
            </a:p>
          </p:txBody>
        </p:sp>
        <p:sp>
          <p:nvSpPr>
            <p:cNvPr id="13" name="Text Box 32"/>
            <p:cNvSpPr txBox="1">
              <a:spLocks noChangeArrowheads="1"/>
            </p:cNvSpPr>
            <p:nvPr/>
          </p:nvSpPr>
          <p:spPr bwMode="auto">
            <a:xfrm>
              <a:off x="5682258" y="4261378"/>
              <a:ext cx="2634898" cy="36939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B9072C"/>
                  </a:solidFill>
                </a:rPr>
                <a:t>coincidences, no shielding</a:t>
              </a:r>
            </a:p>
          </p:txBody>
        </p:sp>
      </p:grp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6749098" y="2657198"/>
            <a:ext cx="1765227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B9072C"/>
                </a:solidFill>
              </a:rPr>
              <a:t>singles, shielding</a:t>
            </a:r>
            <a:endParaRPr lang="en-US"/>
          </a:p>
        </p:txBody>
      </p:sp>
      <p:sp>
        <p:nvSpPr>
          <p:cNvPr id="26" name="Text Box 33"/>
          <p:cNvSpPr txBox="1">
            <a:spLocks noChangeArrowheads="1"/>
          </p:cNvSpPr>
          <p:nvPr/>
        </p:nvSpPr>
        <p:spPr bwMode="auto">
          <a:xfrm>
            <a:off x="6063529" y="4391568"/>
            <a:ext cx="1471794" cy="69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dirty="0" err="1">
                <a:solidFill>
                  <a:srgbClr val="165B23"/>
                </a:solidFill>
              </a:rPr>
              <a:t>Longland</a:t>
            </a:r>
            <a:r>
              <a:rPr lang="en-US" sz="1200" dirty="0">
                <a:solidFill>
                  <a:srgbClr val="165B23"/>
                </a:solidFill>
              </a:rPr>
              <a:t> et al.,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rgbClr val="165B23"/>
                </a:solidFill>
              </a:rPr>
              <a:t> </a:t>
            </a:r>
            <a:r>
              <a:rPr lang="en-US" sz="1200" dirty="0" err="1">
                <a:solidFill>
                  <a:srgbClr val="165B23"/>
                </a:solidFill>
              </a:rPr>
              <a:t>Nucl</a:t>
            </a:r>
            <a:r>
              <a:rPr lang="en-US" sz="1200" dirty="0">
                <a:solidFill>
                  <a:srgbClr val="165B23"/>
                </a:solidFill>
              </a:rPr>
              <a:t>. Instr. Meth.</a:t>
            </a:r>
          </a:p>
          <a:p>
            <a:pPr>
              <a:lnSpc>
                <a:spcPct val="110000"/>
              </a:lnSpc>
            </a:pPr>
            <a:r>
              <a:rPr lang="en-US" sz="1200" dirty="0">
                <a:solidFill>
                  <a:srgbClr val="165B23"/>
                </a:solidFill>
              </a:rPr>
              <a:t> A 566, 452 (2006)</a:t>
            </a:r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9227562" y="1186982"/>
            <a:ext cx="19342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LENA - experiment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598875" y="5875876"/>
            <a:ext cx="62457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Background reduction: </a:t>
            </a:r>
          </a:p>
          <a:p>
            <a:r>
              <a:rPr lang="en-US" u="sng" dirty="0"/>
              <a:t>up to 3000 for 0.6 &lt; </a:t>
            </a:r>
            <a:r>
              <a:rPr lang="en-US" u="sng" dirty="0" err="1"/>
              <a:t>E</a:t>
            </a:r>
            <a:r>
              <a:rPr lang="en-US" u="sng" baseline="-25000" dirty="0" err="1">
                <a:latin typeface="Symbol" charset="2"/>
                <a:cs typeface="Symbol" charset="2"/>
              </a:rPr>
              <a:t>g</a:t>
            </a:r>
            <a:r>
              <a:rPr lang="en-US" u="sng" dirty="0"/>
              <a:t>(MeV) &lt; 3 and 20     for      3 &lt; </a:t>
            </a:r>
            <a:r>
              <a:rPr lang="en-US" u="sng" dirty="0" err="1"/>
              <a:t>E</a:t>
            </a:r>
            <a:r>
              <a:rPr lang="en-US" u="sng" baseline="-25000" dirty="0" err="1">
                <a:latin typeface="Symbol" charset="2"/>
                <a:cs typeface="Symbol" charset="2"/>
              </a:rPr>
              <a:t>g</a:t>
            </a:r>
            <a:r>
              <a:rPr lang="en-US" u="sng" dirty="0">
                <a:cs typeface="Symbol" charset="2"/>
              </a:rPr>
              <a:t>(MeV)</a:t>
            </a:r>
            <a:r>
              <a:rPr lang="en-US" u="sng" dirty="0"/>
              <a:t> &lt; 9</a:t>
            </a:r>
          </a:p>
          <a:p>
            <a:r>
              <a:rPr lang="en-US" u="sng" dirty="0"/>
              <a:t>Strong reduction of the efficiency!!</a:t>
            </a:r>
          </a:p>
        </p:txBody>
      </p:sp>
    </p:spTree>
    <p:extLst>
      <p:ext uri="{BB962C8B-B14F-4D97-AF65-F5344CB8AC3E}">
        <p14:creationId xmlns:p14="http://schemas.microsoft.com/office/powerpoint/2010/main" val="1512346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" descr="Picture1.jpg">
            <a:extLst>
              <a:ext uri="{FF2B5EF4-FFF2-40B4-BE49-F238E27FC236}">
                <a16:creationId xmlns:a16="http://schemas.microsoft.com/office/drawing/2014/main" id="{595ECCC8-EE60-6844-A009-355C3E78C4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07010"/>
            <a:ext cx="6360011" cy="4224864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8566748E-C8F4-4346-849C-538D69E0C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buClr>
                <a:srgbClr val="CC0000"/>
              </a:buClr>
              <a:buSzPts val="2880"/>
            </a:pPr>
            <a:r>
              <a:rPr lang="en-US" sz="4000" dirty="0">
                <a:solidFill>
                  <a:schemeClr val="bg1"/>
                </a:solidFill>
              </a:rPr>
              <a:t>Experimental Challenges of Direct Measurement</a:t>
            </a:r>
          </a:p>
        </p:txBody>
      </p:sp>
      <p:grpSp>
        <p:nvGrpSpPr>
          <p:cNvPr id="29" name="Google Shape;194;p7">
            <a:extLst>
              <a:ext uri="{FF2B5EF4-FFF2-40B4-BE49-F238E27FC236}">
                <a16:creationId xmlns:a16="http://schemas.microsoft.com/office/drawing/2014/main" id="{557C125E-2C98-CE4F-A630-8EF38833FC08}"/>
              </a:ext>
            </a:extLst>
          </p:cNvPr>
          <p:cNvGrpSpPr/>
          <p:nvPr/>
        </p:nvGrpSpPr>
        <p:grpSpPr>
          <a:xfrm>
            <a:off x="9092394" y="1620210"/>
            <a:ext cx="4119028" cy="3627926"/>
            <a:chOff x="6309392" y="1560102"/>
            <a:chExt cx="4119028" cy="3627926"/>
          </a:xfrm>
        </p:grpSpPr>
        <p:cxnSp>
          <p:nvCxnSpPr>
            <p:cNvPr id="30" name="Google Shape;195;p7">
              <a:extLst>
                <a:ext uri="{FF2B5EF4-FFF2-40B4-BE49-F238E27FC236}">
                  <a16:creationId xmlns:a16="http://schemas.microsoft.com/office/drawing/2014/main" id="{3A3FF9D6-A10D-A94D-925C-40EC5802947E}"/>
                </a:ext>
              </a:extLst>
            </p:cNvPr>
            <p:cNvCxnSpPr/>
            <p:nvPr/>
          </p:nvCxnSpPr>
          <p:spPr>
            <a:xfrm>
              <a:off x="6725031" y="1560102"/>
              <a:ext cx="0" cy="3037211"/>
            </a:xfrm>
            <a:prstGeom prst="straightConnector1">
              <a:avLst/>
            </a:prstGeom>
            <a:noFill/>
            <a:ln w="25400" cap="flat" cmpd="sng">
              <a:solidFill>
                <a:schemeClr val="accent4">
                  <a:lumMod val="75000"/>
                </a:schemeClr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1" name="Google Shape;196;p7">
              <a:extLst>
                <a:ext uri="{FF2B5EF4-FFF2-40B4-BE49-F238E27FC236}">
                  <a16:creationId xmlns:a16="http://schemas.microsoft.com/office/drawing/2014/main" id="{84499AC9-F211-E240-991A-E762D01F0D19}"/>
                </a:ext>
              </a:extLst>
            </p:cNvPr>
            <p:cNvSpPr/>
            <p:nvPr/>
          </p:nvSpPr>
          <p:spPr>
            <a:xfrm>
              <a:off x="6309392" y="4652537"/>
              <a:ext cx="4119028" cy="5354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>
                <a:lnSpc>
                  <a:spcPct val="80000"/>
                </a:lnSpc>
                <a:buClr>
                  <a:srgbClr val="800000"/>
                </a:buClr>
                <a:buSzPts val="1800"/>
              </a:pPr>
              <a:r>
                <a:rPr lang="it-IT" dirty="0">
                  <a:solidFill>
                    <a:schemeClr val="accent4">
                      <a:lumMod val="75000"/>
                    </a:schemeClr>
                  </a:solidFill>
                  <a:latin typeface="Calibri"/>
                  <a:ea typeface="Calibri"/>
                  <a:cs typeface="Calibri"/>
                  <a:sym typeface="Calibri"/>
                </a:rPr>
                <a:t>~ 1 % </a:t>
              </a:r>
              <a:r>
                <a:rPr lang="it-IT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for high energy </a:t>
              </a:r>
              <a:r>
                <a:rPr lang="it-IT" dirty="0">
                  <a:solidFill>
                    <a:srgbClr val="000000"/>
                  </a:solidFill>
                  <a:latin typeface="Symbol" pitchFamily="2" charset="2"/>
                  <a:ea typeface="Calibri"/>
                  <a:cs typeface="Calibri"/>
                  <a:sym typeface="Calibri"/>
                </a:rPr>
                <a:t>g</a:t>
              </a:r>
              <a:r>
                <a:rPr lang="it-IT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rays</a:t>
              </a:r>
            </a:p>
            <a:p>
              <a:pPr>
                <a:lnSpc>
                  <a:spcPct val="80000"/>
                </a:lnSpc>
                <a:buClr>
                  <a:srgbClr val="800000"/>
                </a:buClr>
                <a:buSzPts val="1800"/>
              </a:pPr>
              <a:r>
                <a:rPr lang="it-IT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             (</a:t>
              </a:r>
              <a:r>
                <a:rPr lang="it-IT" dirty="0" err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HPGe</a:t>
              </a:r>
              <a:r>
                <a:rPr lang="it-IT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detectors)</a:t>
              </a:r>
              <a:endParaRPr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" name="Google Shape;197;p7">
            <a:extLst>
              <a:ext uri="{FF2B5EF4-FFF2-40B4-BE49-F238E27FC236}">
                <a16:creationId xmlns:a16="http://schemas.microsoft.com/office/drawing/2014/main" id="{24E80CDE-2F50-F743-99EF-2671BA071A4C}"/>
              </a:ext>
            </a:extLst>
          </p:cNvPr>
          <p:cNvGrpSpPr/>
          <p:nvPr/>
        </p:nvGrpSpPr>
        <p:grpSpPr>
          <a:xfrm>
            <a:off x="8325716" y="1606403"/>
            <a:ext cx="3312968" cy="2431054"/>
            <a:chOff x="4976182" y="2429880"/>
            <a:chExt cx="3312968" cy="2431054"/>
          </a:xfrm>
        </p:grpSpPr>
        <p:cxnSp>
          <p:nvCxnSpPr>
            <p:cNvPr id="33" name="Google Shape;198;p7">
              <a:extLst>
                <a:ext uri="{FF2B5EF4-FFF2-40B4-BE49-F238E27FC236}">
                  <a16:creationId xmlns:a16="http://schemas.microsoft.com/office/drawing/2014/main" id="{6A872F3D-323C-FC4E-8BED-458AFBDB69F1}"/>
                </a:ext>
              </a:extLst>
            </p:cNvPr>
            <p:cNvCxnSpPr/>
            <p:nvPr/>
          </p:nvCxnSpPr>
          <p:spPr>
            <a:xfrm>
              <a:off x="5414286" y="2429880"/>
              <a:ext cx="0" cy="2056480"/>
            </a:xfrm>
            <a:prstGeom prst="straightConnector1">
              <a:avLst/>
            </a:prstGeom>
            <a:noFill/>
            <a:ln w="25400" cap="flat" cmpd="sng">
              <a:solidFill>
                <a:srgbClr val="D10027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Google Shape;199;p7">
                  <a:extLst>
                    <a:ext uri="{FF2B5EF4-FFF2-40B4-BE49-F238E27FC236}">
                      <a16:creationId xmlns:a16="http://schemas.microsoft.com/office/drawing/2014/main" id="{7EE30B7E-CD92-0744-91F1-E1703AC21BE3}"/>
                    </a:ext>
                  </a:extLst>
                </p:cNvPr>
                <p:cNvSpPr/>
                <p:nvPr/>
              </p:nvSpPr>
              <p:spPr>
                <a:xfrm>
                  <a:off x="4976182" y="4491643"/>
                  <a:ext cx="3312968" cy="36929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>
                    <a:buClr>
                      <a:srgbClr val="800000"/>
                    </a:buClr>
                    <a:buSzPts val="1800"/>
                  </a:pPr>
                  <a14:m>
                    <m:oMath xmlns:m="http://schemas.openxmlformats.org/officeDocument/2006/math">
                      <m:r>
                        <a:rPr lang="it-IT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/>
                          <a:sym typeface="Calibri"/>
                        </a:rPr>
                        <m:t>~ </m:t>
                      </m:r>
                    </m:oMath>
                  </a14:m>
                  <a:r>
                    <a:rPr lang="it-IT" dirty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10</a:t>
                  </a:r>
                  <a:r>
                    <a:rPr lang="it-IT" baseline="30000" dirty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-34 </a:t>
                  </a:r>
                  <a:r>
                    <a:rPr lang="it-IT" dirty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cm</a:t>
                  </a:r>
                  <a:r>
                    <a:rPr lang="it-IT" baseline="30000" dirty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2  </a:t>
                  </a:r>
                  <a:r>
                    <a:rPr lang="it-IT" dirty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(10</a:t>
                  </a:r>
                  <a:r>
                    <a:rPr lang="it-IT" baseline="30000" dirty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-10</a:t>
                  </a:r>
                  <a:r>
                    <a:rPr lang="it-IT" dirty="0">
                      <a:solidFill>
                        <a:srgbClr val="C0000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 b)</a:t>
                  </a:r>
                  <a:endParaRPr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mc:Choice>
          <mc:Fallback xmlns="">
            <p:sp>
              <p:nvSpPr>
                <p:cNvPr id="34" name="Google Shape;199;p7">
                  <a:extLst>
                    <a:ext uri="{FF2B5EF4-FFF2-40B4-BE49-F238E27FC236}">
                      <a16:creationId xmlns:a16="http://schemas.microsoft.com/office/drawing/2014/main" id="{7EE30B7E-CD92-0744-91F1-E1703AC21BE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76182" y="4491643"/>
                  <a:ext cx="3312968" cy="369291"/>
                </a:xfrm>
                <a:prstGeom prst="rect">
                  <a:avLst/>
                </a:prstGeom>
                <a:blipFill>
                  <a:blip r:embed="rId4"/>
                  <a:stretch>
                    <a:fillRect t="-6667" b="-2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5" name="Google Shape;200;p7">
            <a:extLst>
              <a:ext uri="{FF2B5EF4-FFF2-40B4-BE49-F238E27FC236}">
                <a16:creationId xmlns:a16="http://schemas.microsoft.com/office/drawing/2014/main" id="{54074B85-CF5E-FE4B-AE32-EF4E6ECB565E}"/>
              </a:ext>
            </a:extLst>
          </p:cNvPr>
          <p:cNvSpPr txBox="1"/>
          <p:nvPr/>
        </p:nvSpPr>
        <p:spPr>
          <a:xfrm>
            <a:off x="4450303" y="1201478"/>
            <a:ext cx="7152920" cy="430887"/>
          </a:xfrm>
          <a:prstGeom prst="rect">
            <a:avLst/>
          </a:prstGeom>
          <a:noFill/>
          <a:ln w="9525" cap="flat" cmpd="sng">
            <a:solidFill>
              <a:srgbClr val="8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Clr>
                <a:srgbClr val="000000"/>
              </a:buClr>
              <a:buSzPts val="2200"/>
            </a:pPr>
            <a:r>
              <a:rPr lang="it-IT" sz="22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Counting</a:t>
            </a:r>
            <a:r>
              <a:rPr lang="it-IT" sz="2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Rate = </a:t>
            </a:r>
            <a:r>
              <a:rPr lang="it-IT" sz="2200" dirty="0">
                <a:solidFill>
                  <a:srgbClr val="004CEB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it-IT" sz="2200" baseline="-25000" dirty="0">
                <a:solidFill>
                  <a:srgbClr val="004CEB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it-IT" sz="2200" dirty="0">
                <a:solidFill>
                  <a:srgbClr val="475A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x </a:t>
            </a:r>
            <a:r>
              <a:rPr lang="it-IT" sz="220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it-IT" sz="2200" baseline="-2500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it-IT" sz="2200" dirty="0">
                <a:solidFill>
                  <a:srgbClr val="475A8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x </a:t>
            </a:r>
            <a:r>
              <a:rPr lang="it-IT" sz="2200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cross </a:t>
            </a:r>
            <a:r>
              <a:rPr lang="it-IT" sz="2200" dirty="0" err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section</a:t>
            </a:r>
            <a:r>
              <a:rPr lang="it-IT" sz="2200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x </a:t>
            </a:r>
            <a:r>
              <a:rPr lang="it-IT" sz="2200" dirty="0" err="1">
                <a:solidFill>
                  <a:schemeClr val="accent4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detection</a:t>
            </a:r>
            <a:r>
              <a:rPr lang="it-IT" sz="2200" dirty="0">
                <a:solidFill>
                  <a:schemeClr val="accent4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200" dirty="0" err="1">
                <a:solidFill>
                  <a:schemeClr val="accent4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efficiency</a:t>
            </a:r>
            <a:r>
              <a:rPr lang="it-IT" sz="2200" dirty="0">
                <a:solidFill>
                  <a:schemeClr val="accent4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36" name="Google Shape;201;p7">
            <a:extLst>
              <a:ext uri="{FF2B5EF4-FFF2-40B4-BE49-F238E27FC236}">
                <a16:creationId xmlns:a16="http://schemas.microsoft.com/office/drawing/2014/main" id="{D64D9B21-DDF4-B64B-995F-5C47199396EF}"/>
              </a:ext>
            </a:extLst>
          </p:cNvPr>
          <p:cNvGrpSpPr/>
          <p:nvPr/>
        </p:nvGrpSpPr>
        <p:grpSpPr>
          <a:xfrm>
            <a:off x="6949648" y="1620210"/>
            <a:ext cx="5122010" cy="1488305"/>
            <a:chOff x="3600114" y="2167566"/>
            <a:chExt cx="5122010" cy="1488305"/>
          </a:xfrm>
        </p:grpSpPr>
        <p:cxnSp>
          <p:nvCxnSpPr>
            <p:cNvPr id="37" name="Google Shape;202;p7">
              <a:extLst>
                <a:ext uri="{FF2B5EF4-FFF2-40B4-BE49-F238E27FC236}">
                  <a16:creationId xmlns:a16="http://schemas.microsoft.com/office/drawing/2014/main" id="{0EFC5445-D330-4348-9FC3-84BBB173113D}"/>
                </a:ext>
              </a:extLst>
            </p:cNvPr>
            <p:cNvCxnSpPr/>
            <p:nvPr/>
          </p:nvCxnSpPr>
          <p:spPr>
            <a:xfrm>
              <a:off x="3817714" y="2167566"/>
              <a:ext cx="0" cy="1189075"/>
            </a:xfrm>
            <a:prstGeom prst="straightConnector1">
              <a:avLst/>
            </a:prstGeom>
            <a:noFill/>
            <a:ln w="25400" cap="flat" cmpd="sng">
              <a:solidFill>
                <a:srgbClr val="00B050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Google Shape;203;p7">
                  <a:extLst>
                    <a:ext uri="{FF2B5EF4-FFF2-40B4-BE49-F238E27FC236}">
                      <a16:creationId xmlns:a16="http://schemas.microsoft.com/office/drawing/2014/main" id="{4C63B828-4C3D-B54D-9816-9F7F6AFD622C}"/>
                    </a:ext>
                  </a:extLst>
                </p:cNvPr>
                <p:cNvSpPr/>
                <p:nvPr/>
              </p:nvSpPr>
              <p:spPr>
                <a:xfrm>
                  <a:off x="3600114" y="3286580"/>
                  <a:ext cx="5122010" cy="36929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>
                    <a:buClr>
                      <a:srgbClr val="800000"/>
                    </a:buClr>
                    <a:buSzPts val="1800"/>
                  </a:pPr>
                  <a14:m>
                    <m:oMath xmlns:m="http://schemas.openxmlformats.org/officeDocument/2006/math">
                      <m:r>
                        <a:rPr lang="it-IT" b="1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/>
                          <a:sym typeface="Calibri"/>
                        </a:rPr>
                        <m:t>~ </m:t>
                      </m:r>
                    </m:oMath>
                  </a14:m>
                  <a:r>
                    <a:rPr lang="it-IT" dirty="0">
                      <a:solidFill>
                        <a:srgbClr val="00B05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10</a:t>
                  </a:r>
                  <a:r>
                    <a:rPr lang="it-IT" baseline="30000" dirty="0">
                      <a:solidFill>
                        <a:srgbClr val="00B05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18</a:t>
                  </a:r>
                  <a:r>
                    <a:rPr lang="it-IT" dirty="0">
                      <a:solidFill>
                        <a:srgbClr val="00B05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 </a:t>
                  </a:r>
                  <a:r>
                    <a:rPr lang="it-IT" dirty="0" err="1">
                      <a:solidFill>
                        <a:srgbClr val="00B05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atoms</a:t>
                  </a:r>
                  <a:r>
                    <a:rPr lang="it-IT" dirty="0">
                      <a:solidFill>
                        <a:srgbClr val="00B05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/cm</a:t>
                  </a:r>
                  <a:r>
                    <a:rPr lang="it-IT" baseline="30000" dirty="0">
                      <a:solidFill>
                        <a:srgbClr val="00B05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2</a:t>
                  </a:r>
                  <a:r>
                    <a:rPr lang="it-IT" dirty="0">
                      <a:solidFill>
                        <a:srgbClr val="00B050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 </a:t>
                  </a:r>
                  <a:r>
                    <a:rPr lang="it-IT" dirty="0" err="1">
                      <a:solidFill>
                        <a:srgbClr val="000000"/>
                      </a:solidFill>
                      <a:ea typeface="Calibri"/>
                      <a:cs typeface="Calibri"/>
                      <a:sym typeface="Calibri"/>
                    </a:rPr>
                    <a:t>typical</a:t>
                  </a:r>
                  <a:r>
                    <a:rPr lang="it-IT" dirty="0">
                      <a:solidFill>
                        <a:srgbClr val="000000"/>
                      </a:solidFill>
                      <a:ea typeface="Calibri"/>
                      <a:cs typeface="Calibri"/>
                      <a:sym typeface="Calibri"/>
                    </a:rPr>
                    <a:t> </a:t>
                  </a:r>
                  <a:r>
                    <a:rPr lang="it-IT" dirty="0" err="1">
                      <a:solidFill>
                        <a:srgbClr val="000000"/>
                      </a:solidFill>
                      <a:ea typeface="Calibri"/>
                      <a:cs typeface="Calibri"/>
                      <a:sym typeface="Calibri"/>
                    </a:rPr>
                    <a:t>solid</a:t>
                  </a:r>
                  <a:r>
                    <a:rPr lang="it-IT" dirty="0">
                      <a:solidFill>
                        <a:srgbClr val="000000"/>
                      </a:solidFill>
                      <a:ea typeface="Calibri"/>
                      <a:cs typeface="Calibri"/>
                      <a:sym typeface="Calibri"/>
                    </a:rPr>
                    <a:t> state targets</a:t>
                  </a:r>
                  <a:endParaRPr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mc:Choice>
          <mc:Fallback xmlns="">
            <p:sp>
              <p:nvSpPr>
                <p:cNvPr id="38" name="Google Shape;203;p7">
                  <a:extLst>
                    <a:ext uri="{FF2B5EF4-FFF2-40B4-BE49-F238E27FC236}">
                      <a16:creationId xmlns:a16="http://schemas.microsoft.com/office/drawing/2014/main" id="{4C63B828-4C3D-B54D-9816-9F7F6AFD622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0114" y="3286580"/>
                  <a:ext cx="5122010" cy="369291"/>
                </a:xfrm>
                <a:prstGeom prst="rect">
                  <a:avLst/>
                </a:prstGeom>
                <a:blipFill>
                  <a:blip r:embed="rId5"/>
                  <a:stretch>
                    <a:fillRect t="-6667" b="-26667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9" name="Google Shape;204;p7">
            <a:extLst>
              <a:ext uri="{FF2B5EF4-FFF2-40B4-BE49-F238E27FC236}">
                <a16:creationId xmlns:a16="http://schemas.microsoft.com/office/drawing/2014/main" id="{C6E619D3-CB77-9A4A-AA88-15F13DEB47FE}"/>
              </a:ext>
            </a:extLst>
          </p:cNvPr>
          <p:cNvGrpSpPr/>
          <p:nvPr/>
        </p:nvGrpSpPr>
        <p:grpSpPr>
          <a:xfrm>
            <a:off x="5979008" y="1620209"/>
            <a:ext cx="7281942" cy="747963"/>
            <a:chOff x="2639417" y="2443686"/>
            <a:chExt cx="7281942" cy="747963"/>
          </a:xfrm>
        </p:grpSpPr>
        <p:sp>
          <p:nvSpPr>
            <p:cNvPr id="40" name="Google Shape;205;p7">
              <a:extLst>
                <a:ext uri="{FF2B5EF4-FFF2-40B4-BE49-F238E27FC236}">
                  <a16:creationId xmlns:a16="http://schemas.microsoft.com/office/drawing/2014/main" id="{1889EF08-8B6C-ED48-B435-2E7D36FFC846}"/>
                </a:ext>
              </a:extLst>
            </p:cNvPr>
            <p:cNvSpPr/>
            <p:nvPr/>
          </p:nvSpPr>
          <p:spPr>
            <a:xfrm>
              <a:off x="2639417" y="2822358"/>
              <a:ext cx="7281942" cy="3692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>
                <a:buClr>
                  <a:srgbClr val="800000"/>
                </a:buClr>
                <a:buSzPts val="1800"/>
              </a:pPr>
              <a:r>
                <a:rPr lang="it-IT" dirty="0">
                  <a:solidFill>
                    <a:srgbClr val="004CEB"/>
                  </a:solidFill>
                  <a:latin typeface="Calibri"/>
                  <a:ea typeface="Calibri"/>
                  <a:cs typeface="Calibri"/>
                  <a:sym typeface="Calibri"/>
                </a:rPr>
                <a:t>10</a:t>
              </a:r>
              <a:r>
                <a:rPr lang="it-IT" baseline="30000" dirty="0">
                  <a:solidFill>
                    <a:srgbClr val="004CEB"/>
                  </a:solidFill>
                  <a:latin typeface="Calibri"/>
                  <a:ea typeface="Calibri"/>
                  <a:cs typeface="Calibri"/>
                  <a:sym typeface="Calibri"/>
                </a:rPr>
                <a:t>14</a:t>
              </a:r>
              <a:r>
                <a:rPr lang="it-IT" dirty="0">
                  <a:solidFill>
                    <a:srgbClr val="004CEB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it-IT" dirty="0" err="1">
                  <a:solidFill>
                    <a:srgbClr val="004CEB"/>
                  </a:solidFill>
                  <a:latin typeface="Calibri"/>
                  <a:ea typeface="Calibri"/>
                  <a:cs typeface="Calibri"/>
                  <a:sym typeface="Calibri"/>
                </a:rPr>
                <a:t>pps</a:t>
              </a:r>
              <a:r>
                <a:rPr lang="it-IT" dirty="0">
                  <a:solidFill>
                    <a:srgbClr val="004CEB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it-IT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( ~ 100 </a:t>
              </a:r>
              <a:r>
                <a:rPr lang="it-IT" dirty="0" err="1">
                  <a:solidFill>
                    <a:srgbClr val="000000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μ</a:t>
              </a:r>
              <a:r>
                <a:rPr lang="it-IT" dirty="0" err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</a:t>
              </a:r>
              <a:r>
                <a:rPr lang="it-IT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it-IT" dirty="0" err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q</a:t>
              </a:r>
              <a:r>
                <a:rPr lang="it-IT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=1+)</a:t>
              </a:r>
              <a:endParaRPr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1" name="Google Shape;206;p7">
              <a:extLst>
                <a:ext uri="{FF2B5EF4-FFF2-40B4-BE49-F238E27FC236}">
                  <a16:creationId xmlns:a16="http://schemas.microsoft.com/office/drawing/2014/main" id="{77750DE0-43B9-5D4B-B628-CC1F4A19CFFC}"/>
                </a:ext>
              </a:extLst>
            </p:cNvPr>
            <p:cNvCxnSpPr/>
            <p:nvPr/>
          </p:nvCxnSpPr>
          <p:spPr>
            <a:xfrm>
              <a:off x="3143114" y="2443686"/>
              <a:ext cx="0" cy="323448"/>
            </a:xfrm>
            <a:prstGeom prst="straightConnector1">
              <a:avLst/>
            </a:prstGeom>
            <a:noFill/>
            <a:ln w="25400" cap="flat" cmpd="sng">
              <a:solidFill>
                <a:srgbClr val="004CEB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48" name="Rectangle 11">
            <a:extLst>
              <a:ext uri="{FF2B5EF4-FFF2-40B4-BE49-F238E27FC236}">
                <a16:creationId xmlns:a16="http://schemas.microsoft.com/office/drawing/2014/main" id="{A22ACA8C-CA3C-434F-93F7-D71F7D768730}"/>
              </a:ext>
            </a:extLst>
          </p:cNvPr>
          <p:cNvSpPr/>
          <p:nvPr/>
        </p:nvSpPr>
        <p:spPr>
          <a:xfrm>
            <a:off x="4257306" y="3320843"/>
            <a:ext cx="15972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800" b="1" u="sng" dirty="0"/>
              <a:t>Background</a:t>
            </a:r>
          </a:p>
          <a:p>
            <a:r>
              <a:rPr lang="it-IT" sz="1800" b="1" u="sng" dirty="0">
                <a:latin typeface="Symbol" pitchFamily="18" charset="2"/>
              </a:rPr>
              <a:t>g</a:t>
            </a:r>
            <a:r>
              <a:rPr lang="it-IT" sz="1800" b="1" u="sng" dirty="0"/>
              <a:t>-ray spectrum</a:t>
            </a:r>
            <a:endParaRPr lang="it-IT" sz="1800" u="sng" dirty="0"/>
          </a:p>
        </p:txBody>
      </p:sp>
      <p:sp>
        <p:nvSpPr>
          <p:cNvPr id="49" name="Right Brace 12">
            <a:extLst>
              <a:ext uri="{FF2B5EF4-FFF2-40B4-BE49-F238E27FC236}">
                <a16:creationId xmlns:a16="http://schemas.microsoft.com/office/drawing/2014/main" id="{C91764C3-B464-6D4B-A20D-A8180EEAB00C}"/>
              </a:ext>
            </a:extLst>
          </p:cNvPr>
          <p:cNvSpPr/>
          <p:nvPr/>
        </p:nvSpPr>
        <p:spPr>
          <a:xfrm rot="-5400000">
            <a:off x="4741931" y="4049158"/>
            <a:ext cx="288032" cy="2238091"/>
          </a:xfrm>
          <a:prstGeom prst="rightBrac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Rectangle 13">
            <a:extLst>
              <a:ext uri="{FF2B5EF4-FFF2-40B4-BE49-F238E27FC236}">
                <a16:creationId xmlns:a16="http://schemas.microsoft.com/office/drawing/2014/main" id="{68825F45-A659-B643-A36B-283AD6AFBE0D}"/>
              </a:ext>
            </a:extLst>
          </p:cNvPr>
          <p:cNvSpPr/>
          <p:nvPr/>
        </p:nvSpPr>
        <p:spPr>
          <a:xfrm>
            <a:off x="4116600" y="4713121"/>
            <a:ext cx="12298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i="1" dirty="0"/>
              <a:t>Cosmic rays </a:t>
            </a:r>
            <a:endParaRPr lang="it-IT" sz="16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Google Shape;208;p7">
                <a:extLst>
                  <a:ext uri="{FF2B5EF4-FFF2-40B4-BE49-F238E27FC236}">
                    <a16:creationId xmlns:a16="http://schemas.microsoft.com/office/drawing/2014/main" id="{6C1D051D-981F-2E44-9B0A-7579B8D765E5}"/>
                  </a:ext>
                </a:extLst>
              </p:cNvPr>
              <p:cNvSpPr txBox="1"/>
              <p:nvPr/>
            </p:nvSpPr>
            <p:spPr>
              <a:xfrm>
                <a:off x="7419310" y="5546917"/>
                <a:ext cx="3732598" cy="358493"/>
              </a:xfrm>
              <a:prstGeom prst="rect">
                <a:avLst/>
              </a:prstGeom>
              <a:noFill/>
              <a:ln w="18350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9000" tIns="54000" rIns="99000" bIns="54000" anchor="t" anchorCtr="0">
                <a:noAutofit/>
              </a:bodyPr>
              <a:lstStyle/>
              <a:p>
                <a:pPr algn="ctr"/>
                <a:r>
                  <a:rPr lang="it-IT" sz="2200" b="1" dirty="0">
                    <a:latin typeface="Calibri"/>
                    <a:ea typeface="Calibri"/>
                    <a:cs typeface="Calibri"/>
                    <a:sym typeface="Calibri"/>
                  </a:rPr>
                  <a:t>C </a:t>
                </a:r>
                <a14:m>
                  <m:oMath xmlns:m="http://schemas.openxmlformats.org/officeDocument/2006/math">
                    <m:r>
                      <a:rPr lang="it-IT" sz="2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  <a:sym typeface="Calibri"/>
                      </a:rPr>
                      <m:t>~</m:t>
                    </m:r>
                  </m:oMath>
                </a14:m>
                <a:r>
                  <a:rPr lang="it-IT" sz="2200" b="1" dirty="0">
                    <a:latin typeface="Calibri"/>
                    <a:ea typeface="Calibri"/>
                    <a:cs typeface="Calibri"/>
                    <a:sym typeface="Calibri"/>
                  </a:rPr>
                  <a:t> 0.4 </a:t>
                </a:r>
                <a:r>
                  <a:rPr lang="it-IT" sz="2200" b="1" dirty="0" err="1">
                    <a:latin typeface="Calibri"/>
                    <a:ea typeface="Calibri"/>
                    <a:cs typeface="Calibri"/>
                    <a:sym typeface="Calibri"/>
                  </a:rPr>
                  <a:t>counts</a:t>
                </a:r>
                <a:r>
                  <a:rPr lang="it-IT" sz="2200" b="1" dirty="0">
                    <a:latin typeface="Calibri"/>
                    <a:ea typeface="Calibri"/>
                    <a:cs typeface="Calibri"/>
                    <a:sym typeface="Calibri"/>
                  </a:rPr>
                  <a:t>/hour</a:t>
                </a:r>
                <a:endParaRPr sz="2200" b="1" dirty="0"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mc:Choice>
        <mc:Fallback xmlns="">
          <p:sp>
            <p:nvSpPr>
              <p:cNvPr id="51" name="Google Shape;208;p7">
                <a:extLst>
                  <a:ext uri="{FF2B5EF4-FFF2-40B4-BE49-F238E27FC236}">
                    <a16:creationId xmlns:a16="http://schemas.microsoft.com/office/drawing/2014/main" id="{6C1D051D-981F-2E44-9B0A-7579B8D765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9310" y="5546917"/>
                <a:ext cx="3732598" cy="358493"/>
              </a:xfrm>
              <a:prstGeom prst="rect">
                <a:avLst/>
              </a:prstGeom>
              <a:blipFill>
                <a:blip r:embed="rId6"/>
                <a:stretch>
                  <a:fillRect t="-6667" b="-53333"/>
                </a:stretch>
              </a:blipFill>
              <a:ln w="18350" cap="flat" cmpd="sng">
                <a:noFill/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Immagine 52">
            <a:extLst>
              <a:ext uri="{FF2B5EF4-FFF2-40B4-BE49-F238E27FC236}">
                <a16:creationId xmlns:a16="http://schemas.microsoft.com/office/drawing/2014/main" id="{6F344F58-50AA-0247-B1B9-E80A65864EB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96" y="1028622"/>
            <a:ext cx="4358048" cy="1513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88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296F026C-AACD-10FC-6D7F-4005E01D074D}"/>
              </a:ext>
            </a:extLst>
          </p:cNvPr>
          <p:cNvGrpSpPr/>
          <p:nvPr/>
        </p:nvGrpSpPr>
        <p:grpSpPr>
          <a:xfrm>
            <a:off x="4364458" y="1693656"/>
            <a:ext cx="7792886" cy="5176702"/>
            <a:chOff x="4055533" y="1681299"/>
            <a:chExt cx="7792886" cy="5176702"/>
          </a:xfrm>
        </p:grpSpPr>
        <p:pic>
          <p:nvPicPr>
            <p:cNvPr id="2" name="Picture 1" descr="Picture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55533" y="1681299"/>
              <a:ext cx="7792886" cy="5176702"/>
            </a:xfrm>
            <a:prstGeom prst="rect">
              <a:avLst/>
            </a:prstGeom>
          </p:spPr>
        </p:pic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6964049" y="2071871"/>
              <a:ext cx="5677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aseline="30000" dirty="0"/>
                <a:t>40</a:t>
              </a:r>
              <a:r>
                <a:rPr lang="it-IT" dirty="0"/>
                <a:t>K  </a:t>
              </a:r>
            </a:p>
          </p:txBody>
        </p:sp>
        <p:sp>
          <p:nvSpPr>
            <p:cNvPr id="6" name="Text Box 42"/>
            <p:cNvSpPr txBox="1">
              <a:spLocks noChangeArrowheads="1"/>
            </p:cNvSpPr>
            <p:nvPr/>
          </p:nvSpPr>
          <p:spPr bwMode="auto">
            <a:xfrm>
              <a:off x="7434644" y="2227821"/>
              <a:ext cx="5982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aseline="30000" dirty="0">
                  <a:solidFill>
                    <a:srgbClr val="C00000"/>
                  </a:solidFill>
                </a:rPr>
                <a:t>214</a:t>
              </a:r>
              <a:r>
                <a:rPr lang="it-IT" dirty="0">
                  <a:solidFill>
                    <a:srgbClr val="C00000"/>
                  </a:solidFill>
                </a:rPr>
                <a:t>Bi</a:t>
              </a:r>
            </a:p>
          </p:txBody>
        </p:sp>
        <p:sp>
          <p:nvSpPr>
            <p:cNvPr id="7" name="Text Box 43"/>
            <p:cNvSpPr txBox="1">
              <a:spLocks noChangeArrowheads="1"/>
            </p:cNvSpPr>
            <p:nvPr/>
          </p:nvSpPr>
          <p:spPr bwMode="auto">
            <a:xfrm>
              <a:off x="8481581" y="2157649"/>
              <a:ext cx="6543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aseline="30000" dirty="0">
                  <a:solidFill>
                    <a:srgbClr val="00B050"/>
                  </a:solidFill>
                </a:rPr>
                <a:t>232</a:t>
              </a:r>
              <a:r>
                <a:rPr lang="it-IT" dirty="0">
                  <a:solidFill>
                    <a:srgbClr val="00B050"/>
                  </a:solidFill>
                </a:rPr>
                <a:t>Th</a:t>
              </a:r>
            </a:p>
          </p:txBody>
        </p:sp>
        <p:sp>
          <p:nvSpPr>
            <p:cNvPr id="9" name="Text Box 42"/>
            <p:cNvSpPr txBox="1">
              <a:spLocks noChangeArrowheads="1"/>
            </p:cNvSpPr>
            <p:nvPr/>
          </p:nvSpPr>
          <p:spPr bwMode="auto">
            <a:xfrm>
              <a:off x="5886655" y="2227821"/>
              <a:ext cx="5982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aseline="30000" dirty="0">
                  <a:solidFill>
                    <a:srgbClr val="C00000"/>
                  </a:solidFill>
                </a:rPr>
                <a:t>214</a:t>
              </a:r>
              <a:r>
                <a:rPr lang="it-IT" dirty="0">
                  <a:solidFill>
                    <a:srgbClr val="C00000"/>
                  </a:solidFill>
                </a:rPr>
                <a:t>Bi</a:t>
              </a:r>
            </a:p>
          </p:txBody>
        </p:sp>
        <p:sp>
          <p:nvSpPr>
            <p:cNvPr id="10" name="Text Box 42"/>
            <p:cNvSpPr txBox="1">
              <a:spLocks noChangeArrowheads="1"/>
            </p:cNvSpPr>
            <p:nvPr/>
          </p:nvSpPr>
          <p:spPr bwMode="auto">
            <a:xfrm>
              <a:off x="5458787" y="2007100"/>
              <a:ext cx="58541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aseline="30000" dirty="0">
                  <a:solidFill>
                    <a:srgbClr val="00B0F0"/>
                  </a:solidFill>
                </a:rPr>
                <a:t>208</a:t>
              </a:r>
              <a:r>
                <a:rPr lang="it-IT" dirty="0">
                  <a:solidFill>
                    <a:srgbClr val="00B0F0"/>
                  </a:solidFill>
                </a:rPr>
                <a:t>Tl</a:t>
              </a:r>
            </a:p>
          </p:txBody>
        </p:sp>
        <p:sp>
          <p:nvSpPr>
            <p:cNvPr id="11" name="Text Box 42"/>
            <p:cNvSpPr txBox="1">
              <a:spLocks noChangeArrowheads="1"/>
            </p:cNvSpPr>
            <p:nvPr/>
          </p:nvSpPr>
          <p:spPr bwMode="auto">
            <a:xfrm>
              <a:off x="4860414" y="2227821"/>
              <a:ext cx="66075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aseline="30000" dirty="0">
                  <a:solidFill>
                    <a:srgbClr val="FF66CC"/>
                  </a:solidFill>
                </a:rPr>
                <a:t>214</a:t>
              </a:r>
              <a:r>
                <a:rPr lang="it-IT" dirty="0">
                  <a:solidFill>
                    <a:srgbClr val="FF66CC"/>
                  </a:solidFill>
                </a:rPr>
                <a:t>Pb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344652" y="2335870"/>
              <a:ext cx="159729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dirty="0"/>
                <a:t>Background</a:t>
              </a:r>
            </a:p>
            <a:p>
              <a:r>
                <a:rPr lang="it-IT" b="1" dirty="0">
                  <a:latin typeface="Symbol" pitchFamily="18" charset="2"/>
                </a:rPr>
                <a:t>g</a:t>
              </a:r>
              <a:r>
                <a:rPr lang="it-IT" b="1" dirty="0"/>
                <a:t>-ray spectrum</a:t>
              </a:r>
              <a:endParaRPr lang="it-IT" dirty="0"/>
            </a:p>
          </p:txBody>
        </p:sp>
        <p:sp>
          <p:nvSpPr>
            <p:cNvPr id="13" name="Right Brace 12"/>
            <p:cNvSpPr/>
            <p:nvPr/>
          </p:nvSpPr>
          <p:spPr>
            <a:xfrm rot="-5400000">
              <a:off x="9773665" y="3261937"/>
              <a:ext cx="288032" cy="2520282"/>
            </a:xfrm>
            <a:prstGeom prst="rightBrac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241125" y="4008730"/>
              <a:ext cx="13521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dirty="0"/>
                <a:t>Cosmic rays </a:t>
              </a:r>
              <a:endParaRPr lang="it-IT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-14875" y="795568"/>
            <a:ext cx="121327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b="1" dirty="0"/>
              <a:t>Environmental radioactivity (</a:t>
            </a:r>
            <a:r>
              <a:rPr lang="it-IT" b="1" dirty="0">
                <a:latin typeface="Symbol" pitchFamily="18" charset="2"/>
              </a:rPr>
              <a:t>g</a:t>
            </a:r>
            <a:r>
              <a:rPr lang="it-IT" b="1" dirty="0"/>
              <a:t>-rays of low energy)</a:t>
            </a:r>
            <a:r>
              <a:rPr lang="it-IT" dirty="0"/>
              <a:t>:</a:t>
            </a:r>
          </a:p>
          <a:p>
            <a:pPr marL="442913" lvl="1" indent="-263525">
              <a:buFont typeface="+mj-lt"/>
              <a:buAutoNum type="alphaLcParenR"/>
            </a:pPr>
            <a:r>
              <a:rPr lang="en-GB" dirty="0"/>
              <a:t>natural radioactive series </a:t>
            </a:r>
            <a:r>
              <a:rPr lang="en-GB" b="1" baseline="30000" dirty="0"/>
              <a:t>226</a:t>
            </a:r>
            <a:r>
              <a:rPr lang="en-GB" b="1" dirty="0"/>
              <a:t>Ra, </a:t>
            </a:r>
            <a:r>
              <a:rPr lang="en-GB" b="1" baseline="30000" dirty="0">
                <a:solidFill>
                  <a:schemeClr val="accent2">
                    <a:lumMod val="75000"/>
                  </a:schemeClr>
                </a:solidFill>
              </a:rPr>
              <a:t>214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Bi</a:t>
            </a:r>
            <a:r>
              <a:rPr lang="en-GB" b="1" dirty="0"/>
              <a:t>, </a:t>
            </a:r>
            <a:r>
              <a:rPr lang="en-GB" b="1" baseline="30000" dirty="0"/>
              <a:t>214</a:t>
            </a:r>
            <a:r>
              <a:rPr lang="en-GB" b="1" dirty="0"/>
              <a:t>Pb </a:t>
            </a:r>
            <a:r>
              <a:rPr lang="en-GB" dirty="0"/>
              <a:t>(from </a:t>
            </a:r>
            <a:r>
              <a:rPr lang="en-GB" b="1" baseline="30000" dirty="0"/>
              <a:t>238</a:t>
            </a:r>
            <a:r>
              <a:rPr lang="en-GB" b="1" dirty="0"/>
              <a:t>U</a:t>
            </a:r>
            <a:r>
              <a:rPr lang="en-GB" dirty="0"/>
              <a:t>) and </a:t>
            </a:r>
            <a:r>
              <a:rPr lang="en-GB" b="1" baseline="30000" dirty="0"/>
              <a:t>224</a:t>
            </a:r>
            <a:r>
              <a:rPr lang="en-GB" b="1" dirty="0"/>
              <a:t>Ra, </a:t>
            </a:r>
            <a:r>
              <a:rPr lang="en-GB" b="1" baseline="30000" dirty="0"/>
              <a:t>208</a:t>
            </a:r>
            <a:r>
              <a:rPr lang="en-GB" b="1" dirty="0"/>
              <a:t>Tl, </a:t>
            </a:r>
            <a:r>
              <a:rPr lang="en-GB" b="1" baseline="30000" dirty="0"/>
              <a:t>212</a:t>
            </a:r>
            <a:r>
              <a:rPr lang="en-GB" b="1" dirty="0"/>
              <a:t>Pb</a:t>
            </a:r>
            <a:r>
              <a:rPr lang="en-GB" dirty="0"/>
              <a:t> (from </a:t>
            </a:r>
            <a:r>
              <a:rPr lang="en-GB" b="1" baseline="30000" dirty="0">
                <a:solidFill>
                  <a:srgbClr val="00B050"/>
                </a:solidFill>
              </a:rPr>
              <a:t>232</a:t>
            </a:r>
            <a:r>
              <a:rPr lang="en-GB" b="1" dirty="0">
                <a:solidFill>
                  <a:srgbClr val="00B050"/>
                </a:solidFill>
              </a:rPr>
              <a:t>Th</a:t>
            </a:r>
            <a:r>
              <a:rPr lang="en-GB" dirty="0"/>
              <a:t>)</a:t>
            </a:r>
            <a:r>
              <a:rPr lang="it-IT" dirty="0"/>
              <a:t>;</a:t>
            </a:r>
          </a:p>
          <a:p>
            <a:pPr marL="442913" lvl="1" indent="-263525">
              <a:buFont typeface="+mj-lt"/>
              <a:buAutoNum type="alphaLcParenR"/>
            </a:pPr>
            <a:r>
              <a:rPr lang="en-GB" dirty="0"/>
              <a:t>radon (</a:t>
            </a:r>
            <a:r>
              <a:rPr lang="en-GB" b="1" baseline="30000" dirty="0"/>
              <a:t>222</a:t>
            </a:r>
            <a:r>
              <a:rPr lang="en-GB" b="1" dirty="0"/>
              <a:t>Rn -</a:t>
            </a:r>
            <a:r>
              <a:rPr lang="en-GB" b="1" baseline="30000" dirty="0"/>
              <a:t> 220</a:t>
            </a:r>
            <a:r>
              <a:rPr lang="en-GB" b="1" dirty="0"/>
              <a:t>Rn</a:t>
            </a:r>
            <a:r>
              <a:rPr lang="en-GB" dirty="0"/>
              <a:t>) a short-lived radioactive gas  (from </a:t>
            </a:r>
            <a:r>
              <a:rPr lang="en-GB" b="1" baseline="30000" dirty="0"/>
              <a:t>238</a:t>
            </a:r>
            <a:r>
              <a:rPr lang="en-GB" b="1" dirty="0"/>
              <a:t>U</a:t>
            </a:r>
            <a:r>
              <a:rPr lang="en-GB" dirty="0"/>
              <a:t> and </a:t>
            </a:r>
            <a:r>
              <a:rPr lang="en-GB" b="1" baseline="30000" dirty="0">
                <a:solidFill>
                  <a:srgbClr val="00B050"/>
                </a:solidFill>
              </a:rPr>
              <a:t>232</a:t>
            </a:r>
            <a:r>
              <a:rPr lang="en-GB" b="1" dirty="0">
                <a:solidFill>
                  <a:srgbClr val="00B050"/>
                </a:solidFill>
              </a:rPr>
              <a:t>Th</a:t>
            </a:r>
            <a:r>
              <a:rPr lang="en-GB" dirty="0"/>
              <a:t> respectively); </a:t>
            </a:r>
          </a:p>
          <a:p>
            <a:pPr marL="442913" lvl="1" indent="-263525">
              <a:buFont typeface="+mj-lt"/>
              <a:buAutoNum type="alphaLcParenR"/>
            </a:pPr>
            <a:r>
              <a:rPr lang="en-GB" dirty="0"/>
              <a:t>long-lived natural </a:t>
            </a:r>
            <a:r>
              <a:rPr lang="en-GB" dirty="0" err="1"/>
              <a:t>radionuclides</a:t>
            </a:r>
            <a:r>
              <a:rPr lang="en-GB" dirty="0"/>
              <a:t> such as </a:t>
            </a:r>
            <a:r>
              <a:rPr lang="en-GB" b="1" baseline="30000" dirty="0"/>
              <a:t>40</a:t>
            </a:r>
            <a:r>
              <a:rPr lang="en-GB" b="1" dirty="0"/>
              <a:t>K, </a:t>
            </a:r>
            <a:r>
              <a:rPr lang="en-GB" b="1" baseline="30000" dirty="0"/>
              <a:t>87</a:t>
            </a:r>
            <a:r>
              <a:rPr lang="en-GB" b="1" dirty="0"/>
              <a:t>Rb, </a:t>
            </a:r>
            <a:r>
              <a:rPr lang="en-GB" b="1" baseline="30000" dirty="0"/>
              <a:t>115</a:t>
            </a:r>
            <a:r>
              <a:rPr lang="en-GB" b="1" dirty="0"/>
              <a:t>In, </a:t>
            </a:r>
            <a:r>
              <a:rPr lang="en-GB" b="1" baseline="30000" dirty="0"/>
              <a:t>133</a:t>
            </a:r>
            <a:r>
              <a:rPr lang="en-GB" b="1" dirty="0"/>
              <a:t>La, </a:t>
            </a:r>
            <a:r>
              <a:rPr lang="en-GB" b="1" baseline="30000" dirty="0"/>
              <a:t>142</a:t>
            </a:r>
            <a:r>
              <a:rPr lang="en-GB" b="1" dirty="0"/>
              <a:t>Ce</a:t>
            </a:r>
            <a:r>
              <a:rPr lang="en-GB" dirty="0"/>
              <a:t>, etc.</a:t>
            </a:r>
          </a:p>
          <a:p>
            <a:pPr marL="342900" indent="-342900">
              <a:buFont typeface="+mj-lt"/>
              <a:buAutoNum type="arabicPeriod"/>
            </a:pPr>
            <a:r>
              <a:rPr lang="it-IT" b="1" dirty="0"/>
              <a:t>Cosmic rays (</a:t>
            </a:r>
            <a:r>
              <a:rPr lang="it-IT" b="1" dirty="0">
                <a:latin typeface="Symbol" pitchFamily="18" charset="2"/>
              </a:rPr>
              <a:t>g</a:t>
            </a:r>
            <a:r>
              <a:rPr lang="it-IT" b="1" dirty="0"/>
              <a:t>-rays of high energy).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-</a:t>
            </a:r>
            <a:r>
              <a:rPr lang="it-IT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ray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it-IT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natural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background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205C7D2-0AC4-C442-AB8F-30B9BF9C0A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412" y="2625191"/>
            <a:ext cx="4068055" cy="141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672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0"/>
            <a:ext cx="12192000" cy="57011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Beam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it-IT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induced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background</a:t>
            </a:r>
            <a:endParaRPr lang="it-IT" sz="4000" baseline="30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100" y="570117"/>
            <a:ext cx="10173341" cy="625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 flipH="1">
            <a:off x="5693916" y="886889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HpGe spectrum E</a:t>
            </a:r>
            <a:r>
              <a:rPr lang="it-IT" sz="2000" b="1" baseline="-25000" dirty="0"/>
              <a:t>cm</a:t>
            </a:r>
            <a:r>
              <a:rPr lang="it-IT" sz="2000" b="1" dirty="0"/>
              <a:t>= 230keV</a:t>
            </a:r>
          </a:p>
          <a:p>
            <a:r>
              <a:rPr lang="it-IT" sz="2000" b="1" dirty="0"/>
              <a:t>«light» Pb shielding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53455" y="5281463"/>
            <a:ext cx="64237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it-IT" sz="2800" b="1" baseline="30000" dirty="0"/>
              <a:t>14</a:t>
            </a:r>
            <a:r>
              <a:rPr lang="it-IT" sz="2800" b="1" dirty="0"/>
              <a:t>N(p,</a:t>
            </a:r>
            <a:r>
              <a:rPr lang="it-IT" sz="2800" b="1" dirty="0">
                <a:latin typeface="Symbol" pitchFamily="18" charset="2"/>
              </a:rPr>
              <a:t>g</a:t>
            </a:r>
            <a:r>
              <a:rPr lang="it-IT" sz="2800" b="1" dirty="0"/>
              <a:t>)</a:t>
            </a:r>
            <a:r>
              <a:rPr lang="it-IT" sz="2800" b="1" baseline="30000" dirty="0"/>
              <a:t>15</a:t>
            </a:r>
            <a:r>
              <a:rPr lang="it-IT" sz="2800" b="1" dirty="0"/>
              <a:t>O – Imbriani et al. </a:t>
            </a:r>
            <a:r>
              <a:rPr lang="en-GB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EPJA 25(2005)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412916" y="2204864"/>
            <a:ext cx="900000" cy="1116000"/>
            <a:chOff x="3851920" y="2204864"/>
            <a:chExt cx="900000" cy="1116000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4747820" y="2204864"/>
              <a:ext cx="0" cy="7560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4283968" y="2204864"/>
              <a:ext cx="0" cy="9000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3851920" y="2204864"/>
              <a:ext cx="0" cy="11160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 flipV="1">
              <a:off x="4301920" y="1754864"/>
              <a:ext cx="0" cy="9000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4803936" y="1928724"/>
            <a:ext cx="7873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baseline="30000" dirty="0"/>
              <a:t>11</a:t>
            </a:r>
            <a:r>
              <a:rPr lang="it-IT" sz="1100" b="1" dirty="0"/>
              <a:t>B(p,</a:t>
            </a:r>
            <a:r>
              <a:rPr lang="it-IT" sz="1100" b="1" dirty="0">
                <a:latin typeface="Symbol" pitchFamily="18" charset="2"/>
              </a:rPr>
              <a:t>g</a:t>
            </a:r>
            <a:r>
              <a:rPr lang="it-IT" sz="1100" b="1" dirty="0"/>
              <a:t>)</a:t>
            </a:r>
            <a:r>
              <a:rPr lang="it-IT" sz="1100" b="1" baseline="30000" dirty="0"/>
              <a:t>12</a:t>
            </a:r>
            <a:r>
              <a:rPr lang="it-IT" sz="1100" b="1" dirty="0"/>
              <a:t>C</a:t>
            </a:r>
          </a:p>
        </p:txBody>
      </p:sp>
      <p:sp>
        <p:nvSpPr>
          <p:cNvPr id="6" name="Rectangle 5"/>
          <p:cNvSpPr/>
          <p:nvPr/>
        </p:nvSpPr>
        <p:spPr>
          <a:xfrm>
            <a:off x="4836570" y="1967244"/>
            <a:ext cx="738032" cy="2162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ctangle 6"/>
          <p:cNvSpPr/>
          <p:nvPr/>
        </p:nvSpPr>
        <p:spPr>
          <a:xfrm rot="2400000">
            <a:off x="8312334" y="3759157"/>
            <a:ext cx="892967" cy="2347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ctangle 29"/>
          <p:cNvSpPr/>
          <p:nvPr/>
        </p:nvSpPr>
        <p:spPr>
          <a:xfrm>
            <a:off x="2951197" y="1445518"/>
            <a:ext cx="258675" cy="1786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ctangle 30"/>
          <p:cNvSpPr/>
          <p:nvPr/>
        </p:nvSpPr>
        <p:spPr>
          <a:xfrm>
            <a:off x="2376211" y="4596983"/>
            <a:ext cx="3986488" cy="3129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Beam induced background</a:t>
            </a:r>
          </a:p>
        </p:txBody>
      </p:sp>
      <p:pic>
        <p:nvPicPr>
          <p:cNvPr id="8" name="Immagine 2">
            <a:extLst>
              <a:ext uri="{FF2B5EF4-FFF2-40B4-BE49-F238E27FC236}">
                <a16:creationId xmlns:a16="http://schemas.microsoft.com/office/drawing/2014/main" id="{148A8093-635F-122B-765E-BF2216144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5796" y="981527"/>
            <a:ext cx="3111392" cy="377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891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24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1E1508BB-C2D8-1F6E-3622-78BBA2D4E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300" y="869258"/>
            <a:ext cx="4076700" cy="3621380"/>
          </a:xfrm>
          <a:prstGeom prst="rect">
            <a:avLst/>
          </a:prstGeom>
        </p:spPr>
      </p:pic>
      <p:pic>
        <p:nvPicPr>
          <p:cNvPr id="8" name="Immagine 7" descr="Immagine che contiene testo, diagramma, schermata, linea&#10;&#10;Descrizione generata automaticamente">
            <a:extLst>
              <a:ext uri="{FF2B5EF4-FFF2-40B4-BE49-F238E27FC236}">
                <a16:creationId xmlns:a16="http://schemas.microsoft.com/office/drawing/2014/main" id="{ED5B1A86-2FFA-53F2-DCAB-D61F3587B3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19" y="2227510"/>
            <a:ext cx="9376343" cy="3761232"/>
          </a:xfrm>
          <a:prstGeom prst="rect">
            <a:avLst/>
          </a:prstGeom>
        </p:spPr>
      </p:pic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0"/>
            <a:ext cx="12192000" cy="57011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Beam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it-IT" sz="40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induced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background</a:t>
            </a:r>
            <a:endParaRPr lang="it-IT" sz="4000" baseline="30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23" name="Rectangle 15">
            <a:extLst>
              <a:ext uri="{FF2B5EF4-FFF2-40B4-BE49-F238E27FC236}">
                <a16:creationId xmlns:a16="http://schemas.microsoft.com/office/drawing/2014/main" id="{51D02D14-41B8-A86B-D8F1-AC9F2A38114A}"/>
              </a:ext>
            </a:extLst>
          </p:cNvPr>
          <p:cNvSpPr/>
          <p:nvPr/>
        </p:nvSpPr>
        <p:spPr>
          <a:xfrm>
            <a:off x="1287882" y="1379709"/>
            <a:ext cx="69544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defRPr/>
            </a:pPr>
            <a:r>
              <a:rPr lang="it-IT" sz="2800" b="1" baseline="30000" dirty="0"/>
              <a:t>17</a:t>
            </a:r>
            <a:r>
              <a:rPr lang="it-IT" sz="2800" b="1" dirty="0"/>
              <a:t>O(p,</a:t>
            </a:r>
            <a:r>
              <a:rPr lang="it-IT" sz="2800" b="1" dirty="0">
                <a:latin typeface="Symbol" pitchFamily="18" charset="2"/>
              </a:rPr>
              <a:t>g</a:t>
            </a:r>
            <a:r>
              <a:rPr lang="it-IT" sz="2800" b="1" dirty="0"/>
              <a:t>)</a:t>
            </a:r>
            <a:r>
              <a:rPr lang="it-IT" sz="2800" b="1" baseline="30000" dirty="0"/>
              <a:t>18</a:t>
            </a:r>
            <a:r>
              <a:rPr lang="it-IT" sz="2800" b="1" dirty="0"/>
              <a:t>F –</a:t>
            </a:r>
            <a:r>
              <a:rPr lang="en-GB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sz="28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Gesuè</a:t>
            </a:r>
            <a:r>
              <a:rPr lang="en-GB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et al, submitted to PRL</a:t>
            </a:r>
          </a:p>
        </p:txBody>
      </p:sp>
    </p:spTree>
    <p:extLst>
      <p:ext uri="{BB962C8B-B14F-4D97-AF65-F5344CB8AC3E}">
        <p14:creationId xmlns:p14="http://schemas.microsoft.com/office/powerpoint/2010/main" val="3002865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8566748E-C8F4-4346-849C-538D69E0C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"/>
            <a:ext cx="12192000" cy="87337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Why </a:t>
            </a:r>
            <a:r>
              <a:rPr lang="it-IT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going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underground:	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charset="2"/>
                <a:cs typeface="Symbol" charset="2"/>
              </a:rPr>
              <a:t>g</a:t>
            </a:r>
            <a:r>
              <a:rPr lang="it-IT" sz="4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-background</a:t>
            </a:r>
            <a:endParaRPr lang="it-IT" sz="4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6F56C23-F72D-5B42-9D47-DB59637A27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9584" y="855698"/>
            <a:ext cx="9144000" cy="4771205"/>
          </a:xfrm>
          <a:prstGeom prst="rect">
            <a:avLst/>
          </a:prstGeom>
        </p:spPr>
      </p:pic>
      <p:graphicFrame>
        <p:nvGraphicFramePr>
          <p:cNvPr id="8" name="Group 51">
            <a:extLst>
              <a:ext uri="{FF2B5EF4-FFF2-40B4-BE49-F238E27FC236}">
                <a16:creationId xmlns:a16="http://schemas.microsoft.com/office/drawing/2014/main" id="{44BD3D14-4612-A54E-97D0-AA1B53EFE50B}"/>
              </a:ext>
            </a:extLst>
          </p:cNvPr>
          <p:cNvGraphicFramePr>
            <a:graphicFrameLocks noGrp="1"/>
          </p:cNvGraphicFramePr>
          <p:nvPr/>
        </p:nvGraphicFramePr>
        <p:xfrm>
          <a:off x="8907728" y="1889210"/>
          <a:ext cx="2664296" cy="1774444"/>
        </p:xfrm>
        <a:graphic>
          <a:graphicData uri="http://schemas.openxmlformats.org/drawingml/2006/table">
            <a:tbl>
              <a:tblPr/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E&gt;3.5MeV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  <a:r>
                        <a:rPr kumimoji="0" lang="it-IT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keV</a:t>
                      </a: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/hours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4CEB"/>
                          </a:solidFill>
                          <a:effectLst/>
                          <a:latin typeface="Arial" charset="0"/>
                        </a:rPr>
                        <a:t>0.33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0.00024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 Box 15">
            <a:extLst>
              <a:ext uri="{FF2B5EF4-FFF2-40B4-BE49-F238E27FC236}">
                <a16:creationId xmlns:a16="http://schemas.microsoft.com/office/drawing/2014/main" id="{C02F4B96-E1D7-324F-8E02-D880EC50F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3192" y="1097122"/>
            <a:ext cx="37234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>
                <a:solidFill>
                  <a:srgbClr val="FF0000"/>
                </a:solidFill>
              </a:rPr>
              <a:t>Gran </a:t>
            </a:r>
            <a:r>
              <a:rPr lang="en-US" sz="2000" dirty="0" err="1">
                <a:solidFill>
                  <a:srgbClr val="FF0000"/>
                </a:solidFill>
              </a:rPr>
              <a:t>Sasso</a:t>
            </a:r>
            <a:r>
              <a:rPr lang="en-US" sz="2000" dirty="0">
                <a:solidFill>
                  <a:srgbClr val="FF0000"/>
                </a:solidFill>
              </a:rPr>
              <a:t> shielding: 3800 m </a:t>
            </a:r>
            <a:r>
              <a:rPr lang="en-US" sz="2000" dirty="0" err="1">
                <a:solidFill>
                  <a:srgbClr val="FF0000"/>
                </a:solidFill>
              </a:rPr>
              <a:t>w.e</a:t>
            </a:r>
            <a:r>
              <a:rPr lang="en-US" sz="2000" dirty="0">
                <a:solidFill>
                  <a:srgbClr val="FF0000"/>
                </a:solidFill>
              </a:rPr>
              <a:t>.</a:t>
            </a:r>
          </a:p>
        </p:txBody>
      </p:sp>
      <p:cxnSp>
        <p:nvCxnSpPr>
          <p:cNvPr id="10" name="Straight Arrow Connector 4">
            <a:extLst>
              <a:ext uri="{FF2B5EF4-FFF2-40B4-BE49-F238E27FC236}">
                <a16:creationId xmlns:a16="http://schemas.microsoft.com/office/drawing/2014/main" id="{39E41778-AE00-E24E-BB61-21993E67864A}"/>
              </a:ext>
            </a:extLst>
          </p:cNvPr>
          <p:cNvCxnSpPr/>
          <p:nvPr/>
        </p:nvCxnSpPr>
        <p:spPr>
          <a:xfrm>
            <a:off x="4383974" y="4705522"/>
            <a:ext cx="3659659" cy="0"/>
          </a:xfrm>
          <a:prstGeom prst="straightConnector1">
            <a:avLst/>
          </a:prstGeom>
          <a:ln w="34925"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5">
            <a:extLst>
              <a:ext uri="{FF2B5EF4-FFF2-40B4-BE49-F238E27FC236}">
                <a16:creationId xmlns:a16="http://schemas.microsoft.com/office/drawing/2014/main" id="{41C22E38-8137-054C-BFC5-1110B05B518B}"/>
              </a:ext>
            </a:extLst>
          </p:cNvPr>
          <p:cNvSpPr/>
          <p:nvPr/>
        </p:nvSpPr>
        <p:spPr>
          <a:xfrm>
            <a:off x="4299216" y="4137655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Environmental radioactivity</a:t>
            </a:r>
            <a:endParaRPr lang="it-IT" sz="2000" dirty="0"/>
          </a:p>
        </p:txBody>
      </p:sp>
      <p:cxnSp>
        <p:nvCxnSpPr>
          <p:cNvPr id="12" name="Straight Arrow Connector 16">
            <a:extLst>
              <a:ext uri="{FF2B5EF4-FFF2-40B4-BE49-F238E27FC236}">
                <a16:creationId xmlns:a16="http://schemas.microsoft.com/office/drawing/2014/main" id="{1CB52085-E820-1840-A44C-C8811AB45706}"/>
              </a:ext>
            </a:extLst>
          </p:cNvPr>
          <p:cNvCxnSpPr/>
          <p:nvPr/>
        </p:nvCxnSpPr>
        <p:spPr>
          <a:xfrm>
            <a:off x="8187648" y="4697522"/>
            <a:ext cx="3534924" cy="0"/>
          </a:xfrm>
          <a:prstGeom prst="straightConnector1">
            <a:avLst/>
          </a:prstGeom>
          <a:ln w="31750">
            <a:solidFill>
              <a:srgbClr val="00800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6">
            <a:extLst>
              <a:ext uri="{FF2B5EF4-FFF2-40B4-BE49-F238E27FC236}">
                <a16:creationId xmlns:a16="http://schemas.microsoft.com/office/drawing/2014/main" id="{009D58CC-E54B-C54B-92C9-9CD01E37B064}"/>
              </a:ext>
            </a:extLst>
          </p:cNvPr>
          <p:cNvSpPr/>
          <p:nvPr/>
        </p:nvSpPr>
        <p:spPr>
          <a:xfrm>
            <a:off x="9339776" y="3977442"/>
            <a:ext cx="14157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</a:rPr>
              <a:t>cosmic rays</a:t>
            </a:r>
            <a:endParaRPr lang="it-IT" sz="2000" dirty="0">
              <a:solidFill>
                <a:srgbClr val="008000"/>
              </a:solidFill>
            </a:endParaRPr>
          </a:p>
        </p:txBody>
      </p:sp>
      <p:graphicFrame>
        <p:nvGraphicFramePr>
          <p:cNvPr id="14" name="Group 16">
            <a:extLst>
              <a:ext uri="{FF2B5EF4-FFF2-40B4-BE49-F238E27FC236}">
                <a16:creationId xmlns:a16="http://schemas.microsoft.com/office/drawing/2014/main" id="{6FF2ED8C-5F29-8C4D-9397-C5394C1AB1B6}"/>
              </a:ext>
            </a:extLst>
          </p:cNvPr>
          <p:cNvGraphicFramePr>
            <a:graphicFrameLocks noGrp="1"/>
          </p:cNvGraphicFramePr>
          <p:nvPr/>
        </p:nvGraphicFramePr>
        <p:xfrm>
          <a:off x="63064" y="5626903"/>
          <a:ext cx="3965575" cy="1158240"/>
        </p:xfrm>
        <a:graphic>
          <a:graphicData uri="http://schemas.openxmlformats.org/drawingml/2006/table">
            <a:tbl>
              <a:tblPr/>
              <a:tblGrid>
                <a:gridCol w="19827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2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19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Radiation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LNGS/out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8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muons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neutrons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kumimoji="0" lang="en-US" sz="2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5" name="Google Shape;292;p13">
            <a:extLst>
              <a:ext uri="{FF2B5EF4-FFF2-40B4-BE49-F238E27FC236}">
                <a16:creationId xmlns:a16="http://schemas.microsoft.com/office/drawing/2014/main" id="{1F364002-751C-114D-AAC9-48AE607FBD3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64" y="934621"/>
            <a:ext cx="2992819" cy="418994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1">
            <a:extLst>
              <a:ext uri="{FF2B5EF4-FFF2-40B4-BE49-F238E27FC236}">
                <a16:creationId xmlns:a16="http://schemas.microsoft.com/office/drawing/2014/main" id="{A057F99C-0E78-98FC-6A90-090F39AD0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2416" y="5709807"/>
            <a:ext cx="636375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GB" dirty="0"/>
              <a:t>Therefore, the advantage of an underground environment is evident for high Q-value reactions such as </a:t>
            </a:r>
            <a:r>
              <a:rPr lang="en-GB" b="1" baseline="30000" dirty="0"/>
              <a:t>14</a:t>
            </a:r>
            <a:r>
              <a:rPr lang="en-GB" b="1" dirty="0"/>
              <a:t>N(p,</a:t>
            </a:r>
            <a:r>
              <a:rPr lang="en-GB" b="1" dirty="0">
                <a:sym typeface="Symbol" pitchFamily="18" charset="2"/>
              </a:rPr>
              <a:t></a:t>
            </a:r>
            <a:r>
              <a:rPr lang="en-GB" b="1" dirty="0"/>
              <a:t>)</a:t>
            </a:r>
            <a:r>
              <a:rPr lang="en-GB" b="1" baseline="30000" dirty="0"/>
              <a:t>15</a:t>
            </a:r>
            <a:r>
              <a:rPr lang="en-GB" b="1" dirty="0"/>
              <a:t>O, </a:t>
            </a:r>
            <a:r>
              <a:rPr lang="en-GB" b="1" baseline="30000" dirty="0"/>
              <a:t>15</a:t>
            </a:r>
            <a:r>
              <a:rPr lang="en-GB" b="1" dirty="0"/>
              <a:t>N(p,</a:t>
            </a:r>
            <a:r>
              <a:rPr lang="en-GB" b="1" dirty="0">
                <a:sym typeface="Symbol" pitchFamily="18" charset="2"/>
              </a:rPr>
              <a:t></a:t>
            </a:r>
            <a:r>
              <a:rPr lang="en-GB" b="1" dirty="0"/>
              <a:t>)</a:t>
            </a:r>
            <a:r>
              <a:rPr lang="en-GB" b="1" baseline="30000" dirty="0"/>
              <a:t>16</a:t>
            </a:r>
            <a:r>
              <a:rPr lang="en-GB" b="1" dirty="0"/>
              <a:t>O, </a:t>
            </a:r>
            <a:r>
              <a:rPr lang="en-GB" b="1" baseline="30000" dirty="0"/>
              <a:t>17</a:t>
            </a:r>
            <a:r>
              <a:rPr lang="en-GB" b="1" dirty="0"/>
              <a:t>O(p,</a:t>
            </a:r>
            <a:r>
              <a:rPr lang="en-GB" b="1" dirty="0">
                <a:sym typeface="Symbol" pitchFamily="18" charset="2"/>
              </a:rPr>
              <a:t></a:t>
            </a:r>
            <a:r>
              <a:rPr lang="en-GB" b="1" dirty="0"/>
              <a:t>)</a:t>
            </a:r>
            <a:r>
              <a:rPr lang="en-GB" b="1" baseline="30000" dirty="0"/>
              <a:t>18</a:t>
            </a:r>
            <a:r>
              <a:rPr lang="en-GB" b="1" dirty="0"/>
              <a:t>F, </a:t>
            </a:r>
            <a:r>
              <a:rPr lang="en-GB" b="1" baseline="30000" dirty="0"/>
              <a:t>25</a:t>
            </a:r>
            <a:r>
              <a:rPr lang="en-GB" b="1" dirty="0"/>
              <a:t>Mg(p,</a:t>
            </a:r>
            <a:r>
              <a:rPr lang="en-GB" b="1" dirty="0">
                <a:sym typeface="Symbol" pitchFamily="18" charset="2"/>
              </a:rPr>
              <a:t></a:t>
            </a:r>
            <a:r>
              <a:rPr lang="en-GB" b="1" dirty="0"/>
              <a:t>)</a:t>
            </a:r>
            <a:r>
              <a:rPr lang="en-GB" b="1" baseline="30000" dirty="0"/>
              <a:t>26</a:t>
            </a:r>
            <a:r>
              <a:rPr lang="en-GB" b="1" dirty="0"/>
              <a:t>Al</a:t>
            </a:r>
            <a:r>
              <a:rPr lang="en-GB" dirty="0"/>
              <a:t>......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46041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15473</TotalTime>
  <Words>3215</Words>
  <Application>Microsoft Macintosh PowerPoint</Application>
  <PresentationFormat>Widescreen</PresentationFormat>
  <Paragraphs>578</Paragraphs>
  <Slides>44</Slides>
  <Notes>19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57" baseType="lpstr">
      <vt:lpstr>Arial</vt:lpstr>
      <vt:lpstr>Calibri</vt:lpstr>
      <vt:lpstr>Calibri Light</vt:lpstr>
      <vt:lpstr>Cambria Math</vt:lpstr>
      <vt:lpstr>Comic Sans MS</vt:lpstr>
      <vt:lpstr>Helvetica</vt:lpstr>
      <vt:lpstr>Liberation Sans</vt:lpstr>
      <vt:lpstr>Noto Sans Symbols</vt:lpstr>
      <vt:lpstr>Symbol</vt:lpstr>
      <vt:lpstr>Times New Roman</vt:lpstr>
      <vt:lpstr>Wingdings</vt:lpstr>
      <vt:lpstr>Tema di Office</vt:lpstr>
      <vt:lpstr>Equation</vt:lpstr>
      <vt:lpstr>Underground Nuclear Astrophysics: pushing direct cross section measurements toward the Gamow  Oslo 31-05-2024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GIANLUCA IMBRIANI</dc:creator>
  <cp:lastModifiedBy>GIANLUCA IMBRIANI</cp:lastModifiedBy>
  <cp:revision>30</cp:revision>
  <dcterms:created xsi:type="dcterms:W3CDTF">2023-04-23T08:53:12Z</dcterms:created>
  <dcterms:modified xsi:type="dcterms:W3CDTF">2024-05-31T05:23:25Z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d0b24d-6422-44b0-b3de-abb3a9e8c81a_Enabled">
    <vt:lpwstr>true</vt:lpwstr>
  </property>
  <property fmtid="{D5CDD505-2E9C-101B-9397-08002B2CF9AE}" pid="3" name="MSIP_Label_2ad0b24d-6422-44b0-b3de-abb3a9e8c81a_SetDate">
    <vt:lpwstr>2023-04-23T08:53:39Z</vt:lpwstr>
  </property>
  <property fmtid="{D5CDD505-2E9C-101B-9397-08002B2CF9AE}" pid="4" name="MSIP_Label_2ad0b24d-6422-44b0-b3de-abb3a9e8c81a_Method">
    <vt:lpwstr>Standard</vt:lpwstr>
  </property>
  <property fmtid="{D5CDD505-2E9C-101B-9397-08002B2CF9AE}" pid="5" name="MSIP_Label_2ad0b24d-6422-44b0-b3de-abb3a9e8c81a_Name">
    <vt:lpwstr>defa4170-0d19-0005-0004-bc88714345d2</vt:lpwstr>
  </property>
  <property fmtid="{D5CDD505-2E9C-101B-9397-08002B2CF9AE}" pid="6" name="MSIP_Label_2ad0b24d-6422-44b0-b3de-abb3a9e8c81a_SiteId">
    <vt:lpwstr>2fcfe26a-bb62-46b0-b1e3-28f9da0c45fd</vt:lpwstr>
  </property>
  <property fmtid="{D5CDD505-2E9C-101B-9397-08002B2CF9AE}" pid="7" name="MSIP_Label_2ad0b24d-6422-44b0-b3de-abb3a9e8c81a_ActionId">
    <vt:lpwstr>40e03a33-112a-4354-8ac3-cd8a8cb7728b</vt:lpwstr>
  </property>
  <property fmtid="{D5CDD505-2E9C-101B-9397-08002B2CF9AE}" pid="8" name="MSIP_Label_2ad0b24d-6422-44b0-b3de-abb3a9e8c81a_ContentBits">
    <vt:lpwstr>0</vt:lpwstr>
  </property>
</Properties>
</file>