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27"/>
  </p:notesMasterIdLst>
  <p:sldIdLst>
    <p:sldId id="256" r:id="rId2"/>
    <p:sldId id="258" r:id="rId3"/>
    <p:sldId id="287" r:id="rId4"/>
    <p:sldId id="300" r:id="rId5"/>
    <p:sldId id="306" r:id="rId6"/>
    <p:sldId id="301" r:id="rId7"/>
    <p:sldId id="259" r:id="rId8"/>
    <p:sldId id="260" r:id="rId9"/>
    <p:sldId id="286" r:id="rId10"/>
    <p:sldId id="273" r:id="rId11"/>
    <p:sldId id="262" r:id="rId12"/>
    <p:sldId id="264" r:id="rId13"/>
    <p:sldId id="302" r:id="rId14"/>
    <p:sldId id="265" r:id="rId15"/>
    <p:sldId id="274" r:id="rId16"/>
    <p:sldId id="276" r:id="rId17"/>
    <p:sldId id="277" r:id="rId18"/>
    <p:sldId id="267" r:id="rId19"/>
    <p:sldId id="289" r:id="rId20"/>
    <p:sldId id="304" r:id="rId21"/>
    <p:sldId id="305" r:id="rId22"/>
    <p:sldId id="268" r:id="rId23"/>
    <p:sldId id="297" r:id="rId24"/>
    <p:sldId id="269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0"/>
    <p:restoredTop sz="95865"/>
  </p:normalViewPr>
  <p:slideViewPr>
    <p:cSldViewPr snapToGrid="0">
      <p:cViewPr>
        <p:scale>
          <a:sx n="95" d="100"/>
          <a:sy n="95" d="100"/>
        </p:scale>
        <p:origin x="88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4A310-B6C3-4E43-903D-2973755F94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FE54-9259-8A4B-945A-630EEAD6B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26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3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8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1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8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3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82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8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8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7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0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853369"/>
            <a:ext cx="10363200" cy="308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5/29/24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68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91" r:id="rId6"/>
    <p:sldLayoutId id="2147483686" r:id="rId7"/>
    <p:sldLayoutId id="2147483687" r:id="rId8"/>
    <p:sldLayoutId id="2147483688" r:id="rId9"/>
    <p:sldLayoutId id="2147483690" r:id="rId10"/>
    <p:sldLayoutId id="214748368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6136311-C81B-47C5-AE0A-5641A5A595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3225" y="1066800"/>
            <a:ext cx="4708175" cy="47244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9E07BA-0555-4AB6-0D8D-CF4E4CC64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1569" y="1872508"/>
            <a:ext cx="5615401" cy="2249979"/>
          </a:xfrm>
        </p:spPr>
        <p:txBody>
          <a:bodyPr anchor="t"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n-US" b="1" dirty="0"/>
              <a:t>The low-lying electric dipole strength in nuclei: </a:t>
            </a:r>
            <a:br>
              <a:rPr lang="en-US" b="1" dirty="0"/>
            </a:br>
            <a:r>
              <a:rPr lang="en-US" b="1" dirty="0"/>
              <a:t>the role of deformation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0FAFC-A046-F04D-D1AE-D8F3EE96E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3406" y="4554914"/>
            <a:ext cx="3916470" cy="918561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/>
              <a:t>Luna </a:t>
            </a:r>
            <a:r>
              <a:rPr lang="en-US" sz="2900" dirty="0" err="1"/>
              <a:t>Pellegri</a:t>
            </a:r>
            <a:endParaRPr lang="en-US" sz="2900" dirty="0"/>
          </a:p>
          <a:p>
            <a:r>
              <a:rPr lang="en-US" dirty="0"/>
              <a:t>University of the Witwatersrand and </a:t>
            </a:r>
            <a:r>
              <a:rPr lang="en-US" dirty="0" err="1"/>
              <a:t>iThemba</a:t>
            </a:r>
            <a:r>
              <a:rPr lang="en-US" dirty="0"/>
              <a:t> LABS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C73A33-65FF-41A9-A3B0-006753CD1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8844675" y="3418676"/>
            <a:ext cx="0" cy="47244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Wits_new logo__Logo - Brand - Extended - FC.jpg">
            <a:extLst>
              <a:ext uri="{FF2B5EF4-FFF2-40B4-BE49-F238E27FC236}">
                <a16:creationId xmlns:a16="http://schemas.microsoft.com/office/drawing/2014/main" id="{4ADC46BB-940F-AC8E-6BFC-463CCD6B1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980" y="160260"/>
            <a:ext cx="1102917" cy="685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251119-5FBC-F1F2-9C75-ABE4B0FB9B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926" y="186096"/>
            <a:ext cx="2287747" cy="6979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ITHEMBA LOGO_large.jpg">
            <a:extLst>
              <a:ext uri="{FF2B5EF4-FFF2-40B4-BE49-F238E27FC236}">
                <a16:creationId xmlns:a16="http://schemas.microsoft.com/office/drawing/2014/main" id="{1F09E724-154F-F54F-254C-8D2968056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673" y="196419"/>
            <a:ext cx="1814139" cy="687600"/>
          </a:xfrm>
          <a:prstGeom prst="rect">
            <a:avLst/>
          </a:prstGeom>
        </p:spPr>
      </p:pic>
      <p:pic>
        <p:nvPicPr>
          <p:cNvPr id="8" name="Picture 7" descr="A framed poster of a landscape&#10;&#10;Description automatically generated">
            <a:extLst>
              <a:ext uri="{FF2B5EF4-FFF2-40B4-BE49-F238E27FC236}">
                <a16:creationId xmlns:a16="http://schemas.microsoft.com/office/drawing/2014/main" id="{FD9AA8D5-3C81-58A4-D11D-392E6BDBE5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81" t="9425" r="20269" b="9425"/>
          <a:stretch/>
        </p:blipFill>
        <p:spPr>
          <a:xfrm>
            <a:off x="660173" y="97768"/>
            <a:ext cx="4831702" cy="66624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7D3251-0F9F-BF06-F60F-7ABA87373EE0}"/>
              </a:ext>
            </a:extLst>
          </p:cNvPr>
          <p:cNvSpPr txBox="1"/>
          <p:nvPr/>
        </p:nvSpPr>
        <p:spPr>
          <a:xfrm>
            <a:off x="1242339" y="1985070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PDR?!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E41F18-187C-39C0-9F6B-06CD3407157F}"/>
              </a:ext>
            </a:extLst>
          </p:cNvPr>
          <p:cNvSpPr txBox="1"/>
          <p:nvPr/>
        </p:nvSpPr>
        <p:spPr>
          <a:xfrm>
            <a:off x="2878056" y="6607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GDR</a:t>
            </a:r>
          </a:p>
        </p:txBody>
      </p:sp>
    </p:spTree>
    <p:extLst>
      <p:ext uri="{BB962C8B-B14F-4D97-AF65-F5344CB8AC3E}">
        <p14:creationId xmlns:p14="http://schemas.microsoft.com/office/powerpoint/2010/main" val="3191672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Confirming Multipolarity Character</a:t>
            </a:r>
          </a:p>
        </p:txBody>
      </p:sp>
      <p:sp>
        <p:nvSpPr>
          <p:cNvPr id="9" name="Google Shape;191;p23">
            <a:extLst>
              <a:ext uri="{FF2B5EF4-FFF2-40B4-BE49-F238E27FC236}">
                <a16:creationId xmlns:a16="http://schemas.microsoft.com/office/drawing/2014/main" id="{CB0C0B74-1CD1-F85B-4862-B53D1F165E18}"/>
              </a:ext>
            </a:extLst>
          </p:cNvPr>
          <p:cNvSpPr txBox="1"/>
          <p:nvPr/>
        </p:nvSpPr>
        <p:spPr>
          <a:xfrm>
            <a:off x="875730" y="6523737"/>
            <a:ext cx="6459142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100" i="1" dirty="0"/>
              <a:t> A practical guide to using the </a:t>
            </a:r>
            <a:r>
              <a:rPr lang="en-ZA" sz="1100" i="1" dirty="0" err="1"/>
              <a:t>AngCor</a:t>
            </a:r>
            <a:r>
              <a:rPr lang="en-ZA" sz="1100" i="1" dirty="0"/>
              <a:t> package - arXiv:2001.11104 [</a:t>
            </a:r>
            <a:r>
              <a:rPr lang="en-ZA" sz="1100" i="1" dirty="0" err="1"/>
              <a:t>nucl</a:t>
            </a:r>
            <a:r>
              <a:rPr lang="en-ZA" sz="1100" i="1" dirty="0"/>
              <a:t>-ex]</a:t>
            </a:r>
            <a:endParaRPr sz="1100" i="1" dirty="0"/>
          </a:p>
        </p:txBody>
      </p:sp>
      <p:sp>
        <p:nvSpPr>
          <p:cNvPr id="4" name="Google Shape;186;p23">
            <a:extLst>
              <a:ext uri="{FF2B5EF4-FFF2-40B4-BE49-F238E27FC236}">
                <a16:creationId xmlns:a16="http://schemas.microsoft.com/office/drawing/2014/main" id="{746FAE92-094D-DDD5-D32E-E9B38BBAE885}"/>
              </a:ext>
            </a:extLst>
          </p:cNvPr>
          <p:cNvSpPr/>
          <p:nvPr/>
        </p:nvSpPr>
        <p:spPr>
          <a:xfrm>
            <a:off x="4350753" y="3667965"/>
            <a:ext cx="95400" cy="81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1834A5-C70C-4FC7-A082-0B4F61E74EA9}"/>
              </a:ext>
            </a:extLst>
          </p:cNvPr>
          <p:cNvSpPr/>
          <p:nvPr/>
        </p:nvSpPr>
        <p:spPr>
          <a:xfrm>
            <a:off x="5954108" y="987998"/>
            <a:ext cx="5074053" cy="5759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4E0241-5866-19B0-C34E-B71316732A69}"/>
              </a:ext>
            </a:extLst>
          </p:cNvPr>
          <p:cNvSpPr/>
          <p:nvPr/>
        </p:nvSpPr>
        <p:spPr>
          <a:xfrm>
            <a:off x="1567953" y="1228242"/>
            <a:ext cx="3758548" cy="5265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oogle Shape;187;p23">
            <a:extLst>
              <a:ext uri="{FF2B5EF4-FFF2-40B4-BE49-F238E27FC236}">
                <a16:creationId xmlns:a16="http://schemas.microsoft.com/office/drawing/2014/main" id="{38251BD5-E444-BA79-F9BF-3A30DEA2DAC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32412" y="1228242"/>
            <a:ext cx="3594089" cy="254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8;p23">
            <a:extLst>
              <a:ext uri="{FF2B5EF4-FFF2-40B4-BE49-F238E27FC236}">
                <a16:creationId xmlns:a16="http://schemas.microsoft.com/office/drawing/2014/main" id="{8AF27C15-261D-0CBE-F969-E51ECE9B332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0226" y="3899881"/>
            <a:ext cx="3646275" cy="2347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89;p23">
            <a:extLst>
              <a:ext uri="{FF2B5EF4-FFF2-40B4-BE49-F238E27FC236}">
                <a16:creationId xmlns:a16="http://schemas.microsoft.com/office/drawing/2014/main" id="{4AD9C4BD-0671-0FA8-5BCC-C55F9C596D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2502" y="3811392"/>
            <a:ext cx="4690171" cy="283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90;p23">
            <a:extLst>
              <a:ext uri="{FF2B5EF4-FFF2-40B4-BE49-F238E27FC236}">
                <a16:creationId xmlns:a16="http://schemas.microsoft.com/office/drawing/2014/main" id="{DCE4E339-AE9D-1C07-28BB-4B4A7D3B57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15037" y="1066828"/>
            <a:ext cx="4888352" cy="2832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7637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5E5E05E-6980-A43A-7B91-A9E8D42CBB08}"/>
              </a:ext>
            </a:extLst>
          </p:cNvPr>
          <p:cNvSpPr/>
          <p:nvPr/>
        </p:nvSpPr>
        <p:spPr>
          <a:xfrm>
            <a:off x="1567953" y="1228242"/>
            <a:ext cx="3758548" cy="5265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Confirming E1 Character</a:t>
            </a:r>
          </a:p>
        </p:txBody>
      </p:sp>
      <p:pic>
        <p:nvPicPr>
          <p:cNvPr id="3" name="Google Shape;198;p24">
            <a:extLst>
              <a:ext uri="{FF2B5EF4-FFF2-40B4-BE49-F238E27FC236}">
                <a16:creationId xmlns:a16="http://schemas.microsoft.com/office/drawing/2014/main" id="{C724CDDC-962B-F2F7-C27A-4FD78925108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66016" y="1248296"/>
            <a:ext cx="3584283" cy="2439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00;p24">
            <a:extLst>
              <a:ext uri="{FF2B5EF4-FFF2-40B4-BE49-F238E27FC236}">
                <a16:creationId xmlns:a16="http://schemas.microsoft.com/office/drawing/2014/main" id="{82AC355C-2AE8-8506-D993-4D7F35FBCF7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6016" y="3910259"/>
            <a:ext cx="3584283" cy="24396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91;p23">
            <a:extLst>
              <a:ext uri="{FF2B5EF4-FFF2-40B4-BE49-F238E27FC236}">
                <a16:creationId xmlns:a16="http://schemas.microsoft.com/office/drawing/2014/main" id="{B4C2F9C3-5CCC-ADB1-1662-6E02DA119591}"/>
              </a:ext>
            </a:extLst>
          </p:cNvPr>
          <p:cNvSpPr txBox="1"/>
          <p:nvPr/>
        </p:nvSpPr>
        <p:spPr>
          <a:xfrm>
            <a:off x="875730" y="6523737"/>
            <a:ext cx="6459142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100" i="1" dirty="0"/>
              <a:t> A practical guide to using the </a:t>
            </a:r>
            <a:r>
              <a:rPr lang="en-ZA" sz="1100" i="1" dirty="0" err="1"/>
              <a:t>AngCor</a:t>
            </a:r>
            <a:r>
              <a:rPr lang="en-ZA" sz="1100" i="1" dirty="0"/>
              <a:t> package - arXiv:2001.11104 [</a:t>
            </a:r>
            <a:r>
              <a:rPr lang="en-ZA" sz="1100" i="1" dirty="0" err="1"/>
              <a:t>nucl</a:t>
            </a:r>
            <a:r>
              <a:rPr lang="en-ZA" sz="1100" i="1" dirty="0"/>
              <a:t>-ex]</a:t>
            </a:r>
            <a:endParaRPr sz="1100" i="1" dirty="0"/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CFE14AB3-8B7F-D1B3-89A7-A856955F45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634" y="986639"/>
            <a:ext cx="4927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17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Differential Cross Sections</a:t>
            </a:r>
          </a:p>
        </p:txBody>
      </p:sp>
      <p:pic>
        <p:nvPicPr>
          <p:cNvPr id="5" name="Google Shape;212;p25">
            <a:extLst>
              <a:ext uri="{FF2B5EF4-FFF2-40B4-BE49-F238E27FC236}">
                <a16:creationId xmlns:a16="http://schemas.microsoft.com/office/drawing/2014/main" id="{A437A351-FA6C-AA73-3D09-98ADEE70F30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23829" t="36716" r="23913" b="48938"/>
          <a:stretch/>
        </p:blipFill>
        <p:spPr>
          <a:xfrm>
            <a:off x="7285935" y="308761"/>
            <a:ext cx="4778251" cy="73747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" name="Google Shape;214;p25">
            <a:extLst>
              <a:ext uri="{FF2B5EF4-FFF2-40B4-BE49-F238E27FC236}">
                <a16:creationId xmlns:a16="http://schemas.microsoft.com/office/drawing/2014/main" id="{9B1A66DA-9728-86A9-7089-CE979B6CA55B}"/>
              </a:ext>
            </a:extLst>
          </p:cNvPr>
          <p:cNvSpPr/>
          <p:nvPr/>
        </p:nvSpPr>
        <p:spPr>
          <a:xfrm rot="-5400000">
            <a:off x="8944676" y="4717947"/>
            <a:ext cx="1666200" cy="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ZA" sz="1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Spherical</a:t>
            </a:r>
            <a:endParaRPr sz="1800" b="1" strike="noStrik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8" name="Google Shape;215;p25">
            <a:extLst>
              <a:ext uri="{FF2B5EF4-FFF2-40B4-BE49-F238E27FC236}">
                <a16:creationId xmlns:a16="http://schemas.microsoft.com/office/drawing/2014/main" id="{ED52B9D8-3530-CBA2-C478-522E509F4BBE}"/>
              </a:ext>
            </a:extLst>
          </p:cNvPr>
          <p:cNvSpPr/>
          <p:nvPr/>
        </p:nvSpPr>
        <p:spPr>
          <a:xfrm rot="-5400000">
            <a:off x="8944676" y="2329794"/>
            <a:ext cx="1666200" cy="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ZA" sz="1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Deformed</a:t>
            </a:r>
            <a:endParaRPr sz="1800" b="1" strike="noStrik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D3AF0D3-F9EB-4E32-4967-90B84E2BAD01}"/>
              </a:ext>
            </a:extLst>
          </p:cNvPr>
          <p:cNvSpPr>
            <a:spLocks noChangeAspect="1"/>
          </p:cNvSpPr>
          <p:nvPr/>
        </p:nvSpPr>
        <p:spPr>
          <a:xfrm>
            <a:off x="10243385" y="4508997"/>
            <a:ext cx="995423" cy="99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49853E3-850E-40DA-6B98-B9DC8DCE3877}"/>
              </a:ext>
            </a:extLst>
          </p:cNvPr>
          <p:cNvSpPr>
            <a:spLocks noChangeAspect="1"/>
          </p:cNvSpPr>
          <p:nvPr/>
        </p:nvSpPr>
        <p:spPr>
          <a:xfrm>
            <a:off x="10067426" y="2250706"/>
            <a:ext cx="1347340" cy="73747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graph of a number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AC9E8E47-CCDA-C815-DACA-C8E46011F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898" y="1340237"/>
            <a:ext cx="6482080" cy="531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00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running sum&#10;&#10;Description automatically generated">
            <a:extLst>
              <a:ext uri="{FF2B5EF4-FFF2-40B4-BE49-F238E27FC236}">
                <a16:creationId xmlns:a16="http://schemas.microsoft.com/office/drawing/2014/main" id="{AF9D689D-9604-9D42-BDA2-F2F7D55E1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061" y="321800"/>
            <a:ext cx="5992641" cy="4227937"/>
          </a:xfrm>
          <a:prstGeom prst="rect">
            <a:avLst/>
          </a:prstGeom>
        </p:spPr>
      </p:pic>
      <p:pic>
        <p:nvPicPr>
          <p:cNvPr id="6" name="Picture 5" descr="A graph of a number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3DE94B92-BC36-9863-6160-9D670E4E9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31" y="298549"/>
            <a:ext cx="5916771" cy="48556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827DAA9-3369-C3CE-2308-D779A81F1142}"/>
              </a:ext>
            </a:extLst>
          </p:cNvPr>
          <p:cNvSpPr>
            <a:spLocks noChangeAspect="1"/>
          </p:cNvSpPr>
          <p:nvPr/>
        </p:nvSpPr>
        <p:spPr>
          <a:xfrm>
            <a:off x="4621177" y="936969"/>
            <a:ext cx="1022505" cy="559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C9B6936-CB27-50EE-51D5-C76D26887938}"/>
              </a:ext>
            </a:extLst>
          </p:cNvPr>
          <p:cNvSpPr>
            <a:spLocks noChangeAspect="1"/>
          </p:cNvSpPr>
          <p:nvPr/>
        </p:nvSpPr>
        <p:spPr>
          <a:xfrm>
            <a:off x="4853091" y="3040191"/>
            <a:ext cx="558679" cy="559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0070C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048491-FC19-D147-CA99-21D271D3CE74}"/>
              </a:ext>
            </a:extLst>
          </p:cNvPr>
          <p:cNvSpPr>
            <a:spLocks noChangeAspect="1"/>
          </p:cNvSpPr>
          <p:nvPr/>
        </p:nvSpPr>
        <p:spPr>
          <a:xfrm>
            <a:off x="9853588" y="735961"/>
            <a:ext cx="558679" cy="559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0070C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34E5483-4BA5-68B8-2881-2B3F7B38E6DE}"/>
              </a:ext>
            </a:extLst>
          </p:cNvPr>
          <p:cNvSpPr>
            <a:spLocks noChangeAspect="1"/>
          </p:cNvSpPr>
          <p:nvPr/>
        </p:nvSpPr>
        <p:spPr>
          <a:xfrm>
            <a:off x="10566520" y="2600228"/>
            <a:ext cx="1022505" cy="559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387CF4-8AFC-5140-58F1-1916AE3682E8}"/>
              </a:ext>
            </a:extLst>
          </p:cNvPr>
          <p:cNvSpPr txBox="1"/>
          <p:nvPr/>
        </p:nvSpPr>
        <p:spPr>
          <a:xfrm>
            <a:off x="244409" y="5375267"/>
            <a:ext cx="1170318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Low-lying E1 strength excited in both nuclei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Higher fragmentation of the strength in the deformed Sm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Hinder of the total cross section below separation energy for the deformed Sm</a:t>
            </a:r>
          </a:p>
        </p:txBody>
      </p:sp>
    </p:spTree>
    <p:extLst>
      <p:ext uri="{BB962C8B-B14F-4D97-AF65-F5344CB8AC3E}">
        <p14:creationId xmlns:p14="http://schemas.microsoft.com/office/powerpoint/2010/main" val="1457892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</a:t>
            </a:r>
            <a:r>
              <a:rPr lang="en-US" baseline="30000" dirty="0"/>
              <a:t>144</a:t>
            </a:r>
            <a:r>
              <a:rPr lang="en-US" dirty="0"/>
              <a:t>Sm theoretical calculation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E6B7A9-67A3-B610-4BEF-162ED6208829}"/>
              </a:ext>
            </a:extLst>
          </p:cNvPr>
          <p:cNvSpPr/>
          <p:nvPr/>
        </p:nvSpPr>
        <p:spPr>
          <a:xfrm>
            <a:off x="488726" y="2949344"/>
            <a:ext cx="11273111" cy="3829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oogle Shape;231;p27">
            <a:extLst>
              <a:ext uri="{FF2B5EF4-FFF2-40B4-BE49-F238E27FC236}">
                <a16:creationId xmlns:a16="http://schemas.microsoft.com/office/drawing/2014/main" id="{3FB68E7D-D309-50F2-7406-89C771F0F9F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30194" t="9756" r="14351" b="2106"/>
          <a:stretch/>
        </p:blipFill>
        <p:spPr>
          <a:xfrm>
            <a:off x="8300295" y="3561587"/>
            <a:ext cx="3414245" cy="3050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2;p27">
            <a:extLst>
              <a:ext uri="{FF2B5EF4-FFF2-40B4-BE49-F238E27FC236}">
                <a16:creationId xmlns:a16="http://schemas.microsoft.com/office/drawing/2014/main" id="{553FB904-C354-14C4-00AB-B809BCD7877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27493" t="19665" r="12918" b="3117"/>
          <a:stretch/>
        </p:blipFill>
        <p:spPr>
          <a:xfrm>
            <a:off x="4675542" y="3980303"/>
            <a:ext cx="3414246" cy="243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ustomShape 3">
            <a:extLst>
              <a:ext uri="{FF2B5EF4-FFF2-40B4-BE49-F238E27FC236}">
                <a16:creationId xmlns:a16="http://schemas.microsoft.com/office/drawing/2014/main" id="{1076F01F-0D3F-B568-B0C5-D22E1C1865C7}"/>
              </a:ext>
            </a:extLst>
          </p:cNvPr>
          <p:cNvSpPr/>
          <p:nvPr/>
        </p:nvSpPr>
        <p:spPr>
          <a:xfrm>
            <a:off x="760834" y="1377538"/>
            <a:ext cx="11044052" cy="16863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 algn="ctr">
              <a:lnSpc>
                <a:spcPct val="100000"/>
              </a:lnSpc>
            </a:pP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Inelastic α-scattering excitation cross sections  calculated in </a:t>
            </a:r>
            <a:r>
              <a:rPr lang="en-ZA" sz="160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semiclassical model</a:t>
            </a: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r>
              <a:rPr lang="en-ZA" sz="160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framework</a:t>
            </a: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for E1 excitations based on the </a:t>
            </a:r>
            <a:r>
              <a:rPr lang="en-ZA" sz="16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transition densities</a:t>
            </a: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obtained from </a:t>
            </a:r>
            <a:r>
              <a:rPr lang="en-ZA" sz="16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RQTBA</a:t>
            </a: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(covariant density functional with NL3 parametrization)</a:t>
            </a:r>
          </a:p>
          <a:p>
            <a:pPr algn="ctr">
              <a:lnSpc>
                <a:spcPct val="100000"/>
              </a:lnSpc>
            </a:pPr>
            <a:r>
              <a:rPr lang="en-ZA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2p2h and 3p3h configurations are considered</a:t>
            </a:r>
          </a:p>
          <a:p>
            <a:pPr algn="ctr">
              <a:lnSpc>
                <a:spcPct val="100000"/>
              </a:lnSpc>
            </a:pPr>
            <a:endParaRPr lang="en-ZA" sz="1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ctr">
              <a:lnSpc>
                <a:spcPct val="100000"/>
              </a:lnSpc>
            </a:pPr>
            <a:r>
              <a:rPr lang="en-ZA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Performed by </a:t>
            </a:r>
            <a:r>
              <a:rPr lang="en-ZA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Edoardo</a:t>
            </a:r>
            <a:r>
              <a:rPr lang="en-ZA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G. Lanza and Elena </a:t>
            </a:r>
            <a:r>
              <a:rPr lang="en-ZA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Litvinova</a:t>
            </a:r>
            <a:r>
              <a:rPr lang="en-ZA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endParaRPr lang="en-ZA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ctr">
              <a:lnSpc>
                <a:spcPct val="100000"/>
              </a:lnSpc>
            </a:pPr>
            <a:r>
              <a:rPr lang="en-ZA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Method described in PHYSICAL REVIEW C 89, 041601(R) (2014)</a:t>
            </a:r>
            <a:endParaRPr lang="en-ZA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endParaRPr lang="en-ZA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" name="Google Shape;236;p27">
            <a:extLst>
              <a:ext uri="{FF2B5EF4-FFF2-40B4-BE49-F238E27FC236}">
                <a16:creationId xmlns:a16="http://schemas.microsoft.com/office/drawing/2014/main" id="{65D0044A-58CA-F3E4-FDE1-4BEAAE92AAAC}"/>
              </a:ext>
            </a:extLst>
          </p:cNvPr>
          <p:cNvPicPr/>
          <p:nvPr/>
        </p:nvPicPr>
        <p:blipFill>
          <a:blip r:embed="rId4"/>
          <a:srcRect l="35917" t="49611" r="28150" b="34739"/>
          <a:stretch/>
        </p:blipFill>
        <p:spPr>
          <a:xfrm>
            <a:off x="6307247" y="2901493"/>
            <a:ext cx="3225240" cy="78984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3F38C5-3D74-A857-5B46-EDA3B8EC14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508" t="5192" r="22206"/>
          <a:stretch/>
        </p:blipFill>
        <p:spPr>
          <a:xfrm>
            <a:off x="857888" y="2949344"/>
            <a:ext cx="3414247" cy="36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9B942B0F-92A4-BBD9-39AC-C3CB49AD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36" y="472098"/>
            <a:ext cx="5838664" cy="6086365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33C7BB25-1748-DBD6-3644-C6481C77D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965" y="472098"/>
            <a:ext cx="5956035" cy="41655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D112999-1C4A-A7A8-53C0-BA7E05559D02}"/>
              </a:ext>
            </a:extLst>
          </p:cNvPr>
          <p:cNvSpPr>
            <a:spLocks noChangeAspect="1"/>
          </p:cNvSpPr>
          <p:nvPr/>
        </p:nvSpPr>
        <p:spPr>
          <a:xfrm>
            <a:off x="5558513" y="105524"/>
            <a:ext cx="1074973" cy="107689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aseline="30000" dirty="0">
                <a:solidFill>
                  <a:srgbClr val="0070C0"/>
                </a:solidFill>
              </a:rPr>
              <a:t>144</a:t>
            </a:r>
            <a:r>
              <a:rPr lang="en-US" dirty="0">
                <a:solidFill>
                  <a:srgbClr val="0070C0"/>
                </a:solidFill>
              </a:rPr>
              <a:t>Sm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F3D010-DECC-B8E2-C1E6-E7EEA9353EAD}"/>
              </a:ext>
            </a:extLst>
          </p:cNvPr>
          <p:cNvSpPr txBox="1"/>
          <p:nvPr/>
        </p:nvSpPr>
        <p:spPr>
          <a:xfrm>
            <a:off x="6235965" y="5177664"/>
            <a:ext cx="5838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Complex configurations critical for the interpretation </a:t>
            </a:r>
          </a:p>
        </p:txBody>
      </p:sp>
    </p:spTree>
    <p:extLst>
      <p:ext uri="{BB962C8B-B14F-4D97-AF65-F5344CB8AC3E}">
        <p14:creationId xmlns:p14="http://schemas.microsoft.com/office/powerpoint/2010/main" val="1690457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F5636F4-FD7C-C032-FF1D-87037C6943BC}"/>
              </a:ext>
            </a:extLst>
          </p:cNvPr>
          <p:cNvSpPr/>
          <p:nvPr/>
        </p:nvSpPr>
        <p:spPr>
          <a:xfrm>
            <a:off x="197922" y="1994184"/>
            <a:ext cx="11861601" cy="476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</a:t>
            </a:r>
            <a:r>
              <a:rPr lang="en-US" baseline="30000" dirty="0"/>
              <a:t>154</a:t>
            </a:r>
            <a:r>
              <a:rPr lang="en-US" dirty="0"/>
              <a:t>Sm theoretical calculation</a:t>
            </a:r>
          </a:p>
        </p:txBody>
      </p:sp>
      <p:sp>
        <p:nvSpPr>
          <p:cNvPr id="16" name="CustomShape 3">
            <a:extLst>
              <a:ext uri="{FF2B5EF4-FFF2-40B4-BE49-F238E27FC236}">
                <a16:creationId xmlns:a16="http://schemas.microsoft.com/office/drawing/2014/main" id="{1076F01F-0D3F-B568-B0C5-D22E1C1865C7}"/>
              </a:ext>
            </a:extLst>
          </p:cNvPr>
          <p:cNvSpPr/>
          <p:nvPr/>
        </p:nvSpPr>
        <p:spPr>
          <a:xfrm>
            <a:off x="436808" y="1268579"/>
            <a:ext cx="11044052" cy="8090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/>
          <a:lstStyle/>
          <a:p>
            <a:pPr algn="ctr">
              <a:lnSpc>
                <a:spcPct val="100000"/>
              </a:lnSpc>
            </a:pP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Transition densities obtained from </a:t>
            </a:r>
            <a:r>
              <a:rPr lang="en-ZA" sz="16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Deformed HFB+QRPA calculation  </a:t>
            </a:r>
          </a:p>
          <a:p>
            <a:pPr algn="ctr">
              <a:lnSpc>
                <a:spcPct val="100000"/>
              </a:lnSpc>
            </a:pP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K. Yoshida and T. </a:t>
            </a:r>
            <a:r>
              <a:rPr lang="en-ZA" sz="16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Nakatsukasa</a:t>
            </a:r>
            <a:r>
              <a:rPr lang="en-ZA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PRC 88, 034309 (2013) and PRC 83, 021304(R) (2011) </a:t>
            </a:r>
          </a:p>
        </p:txBody>
      </p:sp>
      <p:pic>
        <p:nvPicPr>
          <p:cNvPr id="3" name="Google Shape;264;p30">
            <a:extLst>
              <a:ext uri="{FF2B5EF4-FFF2-40B4-BE49-F238E27FC236}">
                <a16:creationId xmlns:a16="http://schemas.microsoft.com/office/drawing/2014/main" id="{6B91252B-7250-8DFB-804E-9EC7F9B9BFA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31054" t="22968" r="15457" b="3814"/>
          <a:stretch/>
        </p:blipFill>
        <p:spPr>
          <a:xfrm>
            <a:off x="8694378" y="3064599"/>
            <a:ext cx="3226245" cy="292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4D3FE8-B87D-3D03-1050-F6A4D8403D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27" r="11360" b="6613"/>
          <a:stretch/>
        </p:blipFill>
        <p:spPr>
          <a:xfrm>
            <a:off x="3967366" y="2870354"/>
            <a:ext cx="4558377" cy="31201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BF4D77-CB55-4C58-120A-77B24B184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74" y="2012903"/>
            <a:ext cx="3023588" cy="4745496"/>
          </a:xfrm>
          <a:prstGeom prst="rect">
            <a:avLst/>
          </a:prstGeom>
        </p:spPr>
      </p:pic>
      <p:pic>
        <p:nvPicPr>
          <p:cNvPr id="2" name="Google Shape;236;p27">
            <a:extLst>
              <a:ext uri="{FF2B5EF4-FFF2-40B4-BE49-F238E27FC236}">
                <a16:creationId xmlns:a16="http://schemas.microsoft.com/office/drawing/2014/main" id="{9F97407F-402D-071B-3278-A476A74432AC}"/>
              </a:ext>
            </a:extLst>
          </p:cNvPr>
          <p:cNvPicPr/>
          <p:nvPr/>
        </p:nvPicPr>
        <p:blipFill>
          <a:blip r:embed="rId5"/>
          <a:srcRect l="35917" t="49611" r="28150" b="34739"/>
          <a:stretch/>
        </p:blipFill>
        <p:spPr>
          <a:xfrm>
            <a:off x="6838956" y="2081102"/>
            <a:ext cx="3225240" cy="789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455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F234FFB-97B9-20C4-F863-612846B8B2E9}"/>
              </a:ext>
            </a:extLst>
          </p:cNvPr>
          <p:cNvSpPr txBox="1"/>
          <p:nvPr/>
        </p:nvSpPr>
        <p:spPr>
          <a:xfrm>
            <a:off x="6072146" y="5021281"/>
            <a:ext cx="59946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Cross section of 154Sm not reproduced</a:t>
            </a:r>
          </a:p>
          <a:p>
            <a:pPr marL="342900" indent="-342900" algn="ctr">
              <a:buFont typeface="Wingdings" pitchFamily="2" charset="2"/>
              <a:buChar char="à"/>
            </a:pPr>
            <a:r>
              <a:rPr lang="en-US" sz="2000" b="1" dirty="0"/>
              <a:t>Overestimation of the total strength</a:t>
            </a:r>
          </a:p>
          <a:p>
            <a:pPr marL="342900" indent="-342900" algn="ctr">
              <a:buFont typeface="Wingdings" pitchFamily="2" charset="2"/>
              <a:buChar char="à"/>
            </a:pPr>
            <a:r>
              <a:rPr lang="en-US" sz="2000" b="1" dirty="0"/>
              <a:t>Experimental data show a hinder in the strength as suggested by the RHB+QRPA calculations</a:t>
            </a:r>
          </a:p>
        </p:txBody>
      </p:sp>
      <p:pic>
        <p:nvPicPr>
          <p:cNvPr id="13" name="Picture 12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BB073617-8DA2-E8D8-B260-58C5338C2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16" y="287472"/>
            <a:ext cx="5590427" cy="5827596"/>
          </a:xfrm>
          <a:prstGeom prst="rect">
            <a:avLst/>
          </a:prstGeom>
        </p:spPr>
      </p:pic>
      <p:pic>
        <p:nvPicPr>
          <p:cNvPr id="15" name="Picture 14" descr="A graph of a graph&#10;&#10;Description automatically generated">
            <a:extLst>
              <a:ext uri="{FF2B5EF4-FFF2-40B4-BE49-F238E27FC236}">
                <a16:creationId xmlns:a16="http://schemas.microsoft.com/office/drawing/2014/main" id="{76E8732F-D3C2-8B4C-DC0C-4E0E61731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932" y="287472"/>
            <a:ext cx="4689092" cy="449289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C21E8D8-CC25-58AD-0E0A-264607E5708F}"/>
              </a:ext>
            </a:extLst>
          </p:cNvPr>
          <p:cNvSpPr>
            <a:spLocks noChangeAspect="1"/>
          </p:cNvSpPr>
          <p:nvPr/>
        </p:nvSpPr>
        <p:spPr>
          <a:xfrm>
            <a:off x="5422330" y="194482"/>
            <a:ext cx="1347340" cy="73747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baseline="30000" dirty="0">
                <a:solidFill>
                  <a:srgbClr val="0070C0"/>
                </a:solidFill>
              </a:rPr>
              <a:t>154</a:t>
            </a:r>
            <a:r>
              <a:rPr lang="en-US" b="1" dirty="0">
                <a:solidFill>
                  <a:srgbClr val="0070C0"/>
                </a:solidFill>
              </a:rPr>
              <a:t>Sm</a:t>
            </a:r>
          </a:p>
        </p:txBody>
      </p:sp>
    </p:spTree>
    <p:extLst>
      <p:ext uri="{BB962C8B-B14F-4D97-AF65-F5344CB8AC3E}">
        <p14:creationId xmlns:p14="http://schemas.microsoft.com/office/powerpoint/2010/main" val="3643535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showing a number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F0A66677-8DED-E49E-FC94-961F85C07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535" y="1085586"/>
            <a:ext cx="7772400" cy="5772414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144</a:t>
            </a:r>
            <a:r>
              <a:rPr lang="en-US" dirty="0"/>
              <a:t>Sm - Comparison of (⍺,⍺’𝛾) with (𝛾, 𝛾’)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869A60-9587-B9E2-21C4-20566E1A5171}"/>
              </a:ext>
            </a:extLst>
          </p:cNvPr>
          <p:cNvSpPr txBox="1"/>
          <p:nvPr/>
        </p:nvSpPr>
        <p:spPr>
          <a:xfrm>
            <a:off x="8412731" y="6549239"/>
            <a:ext cx="36818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2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Anton </a:t>
            </a:r>
            <a:r>
              <a:rPr lang="en-ZA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Tonchev</a:t>
            </a:r>
            <a:r>
              <a:rPr lang="en-ZA" sz="12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 et al., EPJ </a:t>
            </a:r>
            <a:r>
              <a:rPr lang="en-ZA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WoC</a:t>
            </a:r>
            <a:r>
              <a:rPr lang="en-ZA" sz="12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 93 (2015) 01030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BEB60E4-0953-E29A-77B7-8216B0F23EAD}"/>
              </a:ext>
            </a:extLst>
          </p:cNvPr>
          <p:cNvSpPr>
            <a:spLocks noChangeAspect="1"/>
          </p:cNvSpPr>
          <p:nvPr/>
        </p:nvSpPr>
        <p:spPr>
          <a:xfrm>
            <a:off x="8037596" y="1962807"/>
            <a:ext cx="558679" cy="559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0070C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C34823-DC59-0F96-01CE-D26DDA639A4F}"/>
              </a:ext>
            </a:extLst>
          </p:cNvPr>
          <p:cNvSpPr/>
          <p:nvPr/>
        </p:nvSpPr>
        <p:spPr>
          <a:xfrm>
            <a:off x="6111766" y="1600844"/>
            <a:ext cx="1941596" cy="422515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0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154</a:t>
            </a:r>
            <a:r>
              <a:rPr lang="en-US" dirty="0"/>
              <a:t>Sm(</a:t>
            </a:r>
            <a:r>
              <a:rPr lang="en-US" dirty="0" err="1"/>
              <a:t>p,p</a:t>
            </a:r>
            <a:r>
              <a:rPr lang="en-US" dirty="0"/>
              <a:t>’) at 295 MeV – </a:t>
            </a:r>
            <a:r>
              <a:rPr lang="en-US" b="1" dirty="0"/>
              <a:t>ISOVECTOR RESPONSE</a:t>
            </a:r>
          </a:p>
        </p:txBody>
      </p:sp>
      <p:pic>
        <p:nvPicPr>
          <p:cNvPr id="5" name="Picture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9565251-74C2-06CA-BEDC-B2F1826A1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33" y="1247708"/>
            <a:ext cx="6932037" cy="4874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B56EA1-F571-47AF-561F-E9A59A84AFCD}"/>
              </a:ext>
            </a:extLst>
          </p:cNvPr>
          <p:cNvSpPr txBox="1"/>
          <p:nvPr/>
        </p:nvSpPr>
        <p:spPr>
          <a:xfrm>
            <a:off x="367396" y="6303018"/>
            <a:ext cx="3047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P. von Neumann-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Cosel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private communication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Garamond"/>
              <a:cs typeface="Garamond"/>
            </a:endParaRPr>
          </a:p>
        </p:txBody>
      </p:sp>
      <p:pic>
        <p:nvPicPr>
          <p:cNvPr id="6" name="Picture 5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0CB94325-5AB8-F9D5-D8C2-86193EC98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9621" y="3429000"/>
            <a:ext cx="3585850" cy="8821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54E38D-DC54-E04F-72BB-48567FA4ABD8}"/>
              </a:ext>
            </a:extLst>
          </p:cNvPr>
          <p:cNvSpPr txBox="1"/>
          <p:nvPr/>
        </p:nvSpPr>
        <p:spPr>
          <a:xfrm>
            <a:off x="7969621" y="4311142"/>
            <a:ext cx="35858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ZA" sz="1800" dirty="0">
                <a:effectLst/>
              </a:rPr>
              <a:t>IVGDR energy region are fitted by the sum of two Lorentzians </a:t>
            </a:r>
            <a:endParaRPr lang="en-Z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2A5C35-5093-9B4B-8712-3EED94F56F27}"/>
              </a:ext>
            </a:extLst>
          </p:cNvPr>
          <p:cNvSpPr txBox="1"/>
          <p:nvPr/>
        </p:nvSpPr>
        <p:spPr>
          <a:xfrm>
            <a:off x="5800454" y="6286923"/>
            <a:ext cx="627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Work of A.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Krumann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and P. von Neumann-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Cosel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61400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6A87ADC-9471-137B-8846-B15418623705}"/>
              </a:ext>
            </a:extLst>
          </p:cNvPr>
          <p:cNvSpPr txBox="1">
            <a:spLocks/>
          </p:cNvSpPr>
          <p:nvPr/>
        </p:nvSpPr>
        <p:spPr>
          <a:xfrm>
            <a:off x="777234" y="308762"/>
            <a:ext cx="10363200" cy="68227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Electric Dipole Response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22085F-917E-4BC0-E680-55923E4BA220}"/>
              </a:ext>
            </a:extLst>
          </p:cNvPr>
          <p:cNvSpPr txBox="1"/>
          <p:nvPr/>
        </p:nvSpPr>
        <p:spPr>
          <a:xfrm>
            <a:off x="2738709" y="1200893"/>
            <a:ext cx="7093618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1113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800" b="1" u="sng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Open Questions on PDR</a:t>
            </a:r>
            <a:endParaRPr lang="en-ZA" sz="1800" b="1" u="sng" strike="noStrike" dirty="0">
              <a:solidFill>
                <a:srgbClr val="98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-ZA" sz="1800" b="1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Collective or single particle</a:t>
            </a:r>
          </a:p>
          <a:p>
            <a: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-ZA" sz="1800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IS vs IV interplay</a:t>
            </a:r>
          </a:p>
          <a:p>
            <a: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-ZA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Neutron skin or toroidal</a:t>
            </a:r>
            <a:endParaRPr lang="en-ZA" sz="1800" dirty="0"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-ZA" sz="1800" b="1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Role of deformation</a:t>
            </a:r>
          </a:p>
        </p:txBody>
      </p:sp>
      <p:pic>
        <p:nvPicPr>
          <p:cNvPr id="12" name="Google Shape;88;p15">
            <a:extLst>
              <a:ext uri="{FF2B5EF4-FFF2-40B4-BE49-F238E27FC236}">
                <a16:creationId xmlns:a16="http://schemas.microsoft.com/office/drawing/2014/main" id="{D0A97E66-30B8-F635-6AB6-D23A6C509CF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8483" t="48963"/>
          <a:stretch/>
        </p:blipFill>
        <p:spPr>
          <a:xfrm>
            <a:off x="2738709" y="2841546"/>
            <a:ext cx="7093618" cy="309521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7EDAD6-58B6-52BE-9153-8B6BF0256D40}"/>
              </a:ext>
            </a:extLst>
          </p:cNvPr>
          <p:cNvSpPr txBox="1"/>
          <p:nvPr/>
        </p:nvSpPr>
        <p:spPr>
          <a:xfrm>
            <a:off x="268015" y="6139506"/>
            <a:ext cx="99684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bg1">
                    <a:lumMod val="50000"/>
                  </a:schemeClr>
                </a:solidFill>
              </a:rPr>
              <a:t>Recent Review Papers</a:t>
            </a:r>
          </a:p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A. Bracco, E. G. Lanza and A.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Tamii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, Prog. Part.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Nucl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. Phys. 106 (2019) 360</a:t>
            </a:r>
          </a:p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E.G. Lanza, L.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Pellegri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, A.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Vitturi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, M.V.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Andrés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, Prog. Part. </a:t>
            </a:r>
            <a:r>
              <a:rPr lang="en-US" sz="1000" i="1" dirty="0" err="1">
                <a:solidFill>
                  <a:schemeClr val="bg1">
                    <a:lumMod val="50000"/>
                  </a:schemeClr>
                </a:solidFill>
              </a:rPr>
              <a:t>Nucl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. Phys. 129 (2023) 104006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4357B10-3F75-C9BF-9A7E-78973B7562C6}"/>
              </a:ext>
            </a:extLst>
          </p:cNvPr>
          <p:cNvCxnSpPr/>
          <p:nvPr/>
        </p:nvCxnSpPr>
        <p:spPr>
          <a:xfrm>
            <a:off x="8034528" y="1682496"/>
            <a:ext cx="10728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32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2E652ED6-B032-DB93-2932-093CA7814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730" y="1021250"/>
            <a:ext cx="1505381" cy="207902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381D9B3-67BB-9D2D-74D0-8ABA0F2BA6B5}"/>
              </a:ext>
            </a:extLst>
          </p:cNvPr>
          <p:cNvSpPr txBox="1"/>
          <p:nvPr/>
        </p:nvSpPr>
        <p:spPr>
          <a:xfrm>
            <a:off x="9296730" y="2857864"/>
            <a:ext cx="15053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Thuthukile Khumalo</a:t>
            </a:r>
          </a:p>
        </p:txBody>
      </p:sp>
    </p:spTree>
    <p:extLst>
      <p:ext uri="{BB962C8B-B14F-4D97-AF65-F5344CB8AC3E}">
        <p14:creationId xmlns:p14="http://schemas.microsoft.com/office/powerpoint/2010/main" val="129690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154</a:t>
            </a:r>
            <a:r>
              <a:rPr lang="en-US" dirty="0"/>
              <a:t>Sm - Comparison of (⍺,⍺’𝛾) with (</a:t>
            </a:r>
            <a:r>
              <a:rPr lang="en-US" dirty="0" err="1"/>
              <a:t>p,p</a:t>
            </a:r>
            <a:r>
              <a:rPr lang="en-US" dirty="0"/>
              <a:t>’) results</a:t>
            </a:r>
          </a:p>
        </p:txBody>
      </p:sp>
      <p:pic>
        <p:nvPicPr>
          <p:cNvPr id="5" name="Picture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09565251-74C2-06CA-BEDC-B2F1826A1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10" y="1116409"/>
            <a:ext cx="6932037" cy="4874402"/>
          </a:xfrm>
          <a:prstGeom prst="rect">
            <a:avLst/>
          </a:prstGeom>
        </p:spPr>
      </p:pic>
      <p:pic>
        <p:nvPicPr>
          <p:cNvPr id="2" name="Picture 1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679330CE-E385-4154-6939-556F3384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980" y="1125958"/>
            <a:ext cx="5450810" cy="542328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4BCAC40-A23F-A250-ECDB-146F77111719}"/>
              </a:ext>
            </a:extLst>
          </p:cNvPr>
          <p:cNvCxnSpPr>
            <a:cxnSpLocks/>
          </p:cNvCxnSpPr>
          <p:nvPr/>
        </p:nvCxnSpPr>
        <p:spPr>
          <a:xfrm>
            <a:off x="8357854" y="4205489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5386D4-3446-945E-A7D3-202EB366E963}"/>
              </a:ext>
            </a:extLst>
          </p:cNvPr>
          <p:cNvCxnSpPr>
            <a:cxnSpLocks/>
          </p:cNvCxnSpPr>
          <p:nvPr/>
        </p:nvCxnSpPr>
        <p:spPr>
          <a:xfrm>
            <a:off x="8084585" y="1250788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0910AB-B4B1-F4E1-43BA-C272E78EEB59}"/>
              </a:ext>
            </a:extLst>
          </p:cNvPr>
          <p:cNvCxnSpPr>
            <a:cxnSpLocks/>
          </p:cNvCxnSpPr>
          <p:nvPr/>
        </p:nvCxnSpPr>
        <p:spPr>
          <a:xfrm>
            <a:off x="10699631" y="3803468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306F2D2-E54B-A112-52B4-3D1992CB103B}"/>
              </a:ext>
            </a:extLst>
          </p:cNvPr>
          <p:cNvCxnSpPr>
            <a:cxnSpLocks/>
          </p:cNvCxnSpPr>
          <p:nvPr/>
        </p:nvCxnSpPr>
        <p:spPr>
          <a:xfrm>
            <a:off x="3654474" y="3803468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EE1407-D0B9-DBF2-5DBD-652BE713F0C4}"/>
              </a:ext>
            </a:extLst>
          </p:cNvPr>
          <p:cNvCxnSpPr>
            <a:cxnSpLocks/>
          </p:cNvCxnSpPr>
          <p:nvPr/>
        </p:nvCxnSpPr>
        <p:spPr>
          <a:xfrm>
            <a:off x="3994031" y="3502646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0C18FAB-9B72-620C-CB07-7798D78CE27F}"/>
              </a:ext>
            </a:extLst>
          </p:cNvPr>
          <p:cNvSpPr txBox="1"/>
          <p:nvPr/>
        </p:nvSpPr>
        <p:spPr>
          <a:xfrm>
            <a:off x="3976894" y="355361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60933-3626-3F00-686F-AC83C7F2B830}"/>
              </a:ext>
            </a:extLst>
          </p:cNvPr>
          <p:cNvSpPr txBox="1"/>
          <p:nvPr/>
        </p:nvSpPr>
        <p:spPr>
          <a:xfrm>
            <a:off x="10444485" y="385731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F6389C-5C47-011E-8A83-BCE0EF59B2F8}"/>
              </a:ext>
            </a:extLst>
          </p:cNvPr>
          <p:cNvSpPr txBox="1"/>
          <p:nvPr/>
        </p:nvSpPr>
        <p:spPr>
          <a:xfrm>
            <a:off x="178211" y="6049969"/>
            <a:ext cx="638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Presence of a second peak at 8 MeV depend on the shape of the tail of the IVGDR fit </a:t>
            </a:r>
          </a:p>
        </p:txBody>
      </p:sp>
    </p:spTree>
    <p:extLst>
      <p:ext uri="{BB962C8B-B14F-4D97-AF65-F5344CB8AC3E}">
        <p14:creationId xmlns:p14="http://schemas.microsoft.com/office/powerpoint/2010/main" val="2676069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154</a:t>
            </a:r>
            <a:r>
              <a:rPr lang="en-US" dirty="0"/>
              <a:t>Sm - Comparison of (⍺,⍺’𝛾) with (</a:t>
            </a:r>
            <a:r>
              <a:rPr lang="en-US" dirty="0" err="1"/>
              <a:t>p,p</a:t>
            </a:r>
            <a:r>
              <a:rPr lang="en-US" dirty="0"/>
              <a:t>’)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B56EA1-F571-47AF-561F-E9A59A84AFCD}"/>
              </a:ext>
            </a:extLst>
          </p:cNvPr>
          <p:cNvSpPr txBox="1"/>
          <p:nvPr/>
        </p:nvSpPr>
        <p:spPr>
          <a:xfrm>
            <a:off x="367396" y="6303018"/>
            <a:ext cx="3047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P. von Neumann-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Cosel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private communication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Garamond"/>
              <a:cs typeface="Garamond"/>
            </a:endParaRPr>
          </a:p>
        </p:txBody>
      </p:sp>
      <p:pic>
        <p:nvPicPr>
          <p:cNvPr id="2" name="Picture 1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679330CE-E385-4154-6939-556F3384A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980" y="1125958"/>
            <a:ext cx="5450810" cy="542328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4BCAC40-A23F-A250-ECDB-146F77111719}"/>
              </a:ext>
            </a:extLst>
          </p:cNvPr>
          <p:cNvCxnSpPr>
            <a:cxnSpLocks/>
          </p:cNvCxnSpPr>
          <p:nvPr/>
        </p:nvCxnSpPr>
        <p:spPr>
          <a:xfrm>
            <a:off x="8357854" y="4205489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5386D4-3446-945E-A7D3-202EB366E963}"/>
              </a:ext>
            </a:extLst>
          </p:cNvPr>
          <p:cNvCxnSpPr>
            <a:cxnSpLocks/>
          </p:cNvCxnSpPr>
          <p:nvPr/>
        </p:nvCxnSpPr>
        <p:spPr>
          <a:xfrm>
            <a:off x="8084585" y="1250788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0910AB-B4B1-F4E1-43BA-C272E78EEB59}"/>
              </a:ext>
            </a:extLst>
          </p:cNvPr>
          <p:cNvCxnSpPr>
            <a:cxnSpLocks/>
          </p:cNvCxnSpPr>
          <p:nvPr/>
        </p:nvCxnSpPr>
        <p:spPr>
          <a:xfrm>
            <a:off x="10699631" y="3803468"/>
            <a:ext cx="0" cy="80404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690E16B-7706-0B4A-F47C-7379383CCFAF}"/>
              </a:ext>
            </a:extLst>
          </p:cNvPr>
          <p:cNvSpPr txBox="1"/>
          <p:nvPr/>
        </p:nvSpPr>
        <p:spPr>
          <a:xfrm>
            <a:off x="1112533" y="1270737"/>
            <a:ext cx="4344356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154</a:t>
            </a:r>
            <a:r>
              <a:rPr lang="en-US" dirty="0"/>
              <a:t>Sm Theoretical Calculations</a:t>
            </a:r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5DC483-E39A-6B9B-C264-00BCC8AD3015}"/>
              </a:ext>
            </a:extLst>
          </p:cNvPr>
          <p:cNvSpPr/>
          <p:nvPr/>
        </p:nvSpPr>
        <p:spPr>
          <a:xfrm>
            <a:off x="261143" y="1844007"/>
            <a:ext cx="5551760" cy="4841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3A2154-1E2C-79D9-B0F2-B04058FAF86A}"/>
              </a:ext>
            </a:extLst>
          </p:cNvPr>
          <p:cNvGrpSpPr>
            <a:grpSpLocks noChangeAspect="1"/>
          </p:cNvGrpSpPr>
          <p:nvPr/>
        </p:nvGrpSpPr>
        <p:grpSpPr>
          <a:xfrm>
            <a:off x="2961657" y="2258143"/>
            <a:ext cx="2794478" cy="3686256"/>
            <a:chOff x="1939906" y="4297526"/>
            <a:chExt cx="1810588" cy="2388386"/>
          </a:xfrm>
        </p:grpSpPr>
        <p:pic>
          <p:nvPicPr>
            <p:cNvPr id="13" name="Picture 12" descr="Diagram&#10;&#10;Description automatically generated">
              <a:extLst>
                <a:ext uri="{FF2B5EF4-FFF2-40B4-BE49-F238E27FC236}">
                  <a16:creationId xmlns:a16="http://schemas.microsoft.com/office/drawing/2014/main" id="{73C9EC6D-065F-B0B4-B803-F4734A9392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83" r="79743" b="12408"/>
            <a:stretch/>
          </p:blipFill>
          <p:spPr>
            <a:xfrm>
              <a:off x="1939906" y="4306462"/>
              <a:ext cx="716778" cy="2242777"/>
            </a:xfrm>
            <a:prstGeom prst="rect">
              <a:avLst/>
            </a:prstGeom>
          </p:spPr>
        </p:pic>
        <p:pic>
          <p:nvPicPr>
            <p:cNvPr id="14" name="Picture 13" descr="Diagram&#10;&#10;Description automatically generated">
              <a:extLst>
                <a:ext uri="{FF2B5EF4-FFF2-40B4-BE49-F238E27FC236}">
                  <a16:creationId xmlns:a16="http://schemas.microsoft.com/office/drawing/2014/main" id="{471FA7C8-EC84-9DD9-0C05-E7282CD838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141" r="2263" b="6721"/>
            <a:stretch/>
          </p:blipFill>
          <p:spPr>
            <a:xfrm>
              <a:off x="2656684" y="4297526"/>
              <a:ext cx="1093810" cy="2388386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6C1BB9-103D-9976-CF61-A69FAC1BE850}"/>
              </a:ext>
            </a:extLst>
          </p:cNvPr>
          <p:cNvGrpSpPr>
            <a:grpSpLocks noChangeAspect="1"/>
          </p:cNvGrpSpPr>
          <p:nvPr/>
        </p:nvGrpSpPr>
        <p:grpSpPr>
          <a:xfrm>
            <a:off x="166546" y="2149933"/>
            <a:ext cx="2879589" cy="4243614"/>
            <a:chOff x="1609678" y="2877052"/>
            <a:chExt cx="1758574" cy="2591589"/>
          </a:xfrm>
        </p:grpSpPr>
        <p:pic>
          <p:nvPicPr>
            <p:cNvPr id="16" name="Picture 15" descr="A picture containing text, diagram, plan, font&#10;&#10;Description automatically generated">
              <a:extLst>
                <a:ext uri="{FF2B5EF4-FFF2-40B4-BE49-F238E27FC236}">
                  <a16:creationId xmlns:a16="http://schemas.microsoft.com/office/drawing/2014/main" id="{83FC24E3-13A3-D9BB-580F-EE6CF11821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403" t="2672" r="37548" b="42312"/>
            <a:stretch/>
          </p:blipFill>
          <p:spPr>
            <a:xfrm>
              <a:off x="1898248" y="2877052"/>
              <a:ext cx="1470004" cy="2388386"/>
            </a:xfrm>
            <a:prstGeom prst="rect">
              <a:avLst/>
            </a:prstGeom>
          </p:spPr>
        </p:pic>
        <p:pic>
          <p:nvPicPr>
            <p:cNvPr id="17" name="Picture 16" descr="A picture containing text, diagram, plan, font&#10;&#10;Description automatically generated">
              <a:extLst>
                <a:ext uri="{FF2B5EF4-FFF2-40B4-BE49-F238E27FC236}">
                  <a16:creationId xmlns:a16="http://schemas.microsoft.com/office/drawing/2014/main" id="{8B8CB98F-B644-AB29-A9D1-3DB0EC83E4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673" r="94493" b="40258"/>
            <a:stretch/>
          </p:blipFill>
          <p:spPr>
            <a:xfrm>
              <a:off x="1609678" y="2991093"/>
              <a:ext cx="288570" cy="2477548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C9A50CC-835D-74C0-CA4B-DD63448A5088}"/>
              </a:ext>
            </a:extLst>
          </p:cNvPr>
          <p:cNvSpPr txBox="1"/>
          <p:nvPr/>
        </p:nvSpPr>
        <p:spPr>
          <a:xfrm>
            <a:off x="2601513" y="2038692"/>
            <a:ext cx="3914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B3FCD1-0A25-3342-8396-D28A3FA19923}"/>
              </a:ext>
            </a:extLst>
          </p:cNvPr>
          <p:cNvSpPr txBox="1"/>
          <p:nvPr/>
        </p:nvSpPr>
        <p:spPr>
          <a:xfrm>
            <a:off x="5065435" y="1989456"/>
            <a:ext cx="39145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IV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787396-BFF5-C6C5-A503-CB775EE18E1C}"/>
              </a:ext>
            </a:extLst>
          </p:cNvPr>
          <p:cNvSpPr/>
          <p:nvPr/>
        </p:nvSpPr>
        <p:spPr>
          <a:xfrm>
            <a:off x="1643607" y="2408024"/>
            <a:ext cx="472522" cy="332543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511868-FE70-5FD1-074B-5A201001BEB6}"/>
              </a:ext>
            </a:extLst>
          </p:cNvPr>
          <p:cNvSpPr/>
          <p:nvPr/>
        </p:nvSpPr>
        <p:spPr>
          <a:xfrm>
            <a:off x="5024901" y="2408024"/>
            <a:ext cx="472522" cy="33254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C66F56-1DCC-3710-2952-AC831711987F}"/>
              </a:ext>
            </a:extLst>
          </p:cNvPr>
          <p:cNvSpPr/>
          <p:nvPr/>
        </p:nvSpPr>
        <p:spPr>
          <a:xfrm>
            <a:off x="7182786" y="1145630"/>
            <a:ext cx="2407689" cy="479876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BE7B8E-E7BA-1B23-D1DA-7B097A1C8D06}"/>
              </a:ext>
            </a:extLst>
          </p:cNvPr>
          <p:cNvSpPr txBox="1"/>
          <p:nvPr/>
        </p:nvSpPr>
        <p:spPr>
          <a:xfrm>
            <a:off x="9092658" y="1455403"/>
            <a:ext cx="3914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3D3465-CA11-9AA9-310A-6B133F4DAA96}"/>
              </a:ext>
            </a:extLst>
          </p:cNvPr>
          <p:cNvSpPr/>
          <p:nvPr/>
        </p:nvSpPr>
        <p:spPr>
          <a:xfrm>
            <a:off x="10144673" y="1883421"/>
            <a:ext cx="1408260" cy="40609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42295D-3979-1E1D-9B89-C589619A1B46}"/>
              </a:ext>
            </a:extLst>
          </p:cNvPr>
          <p:cNvSpPr txBox="1"/>
          <p:nvPr/>
        </p:nvSpPr>
        <p:spPr>
          <a:xfrm>
            <a:off x="11019546" y="1967338"/>
            <a:ext cx="39145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3BD574-0D79-5009-9D76-DA5BC203C159}"/>
              </a:ext>
            </a:extLst>
          </p:cNvPr>
          <p:cNvSpPr txBox="1"/>
          <p:nvPr/>
        </p:nvSpPr>
        <p:spPr>
          <a:xfrm>
            <a:off x="10444485" y="385731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2251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154Sm(𝛾, 𝛾’) at HI𝛾S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753956-238F-8C79-4CA0-883503E819AF}"/>
              </a:ext>
            </a:extLst>
          </p:cNvPr>
          <p:cNvSpPr txBox="1"/>
          <p:nvPr/>
        </p:nvSpPr>
        <p:spPr>
          <a:xfrm>
            <a:off x="7366010" y="553545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  <a:cs typeface="Garamond"/>
              </a:rPr>
              <a:t>ALAGA rule ratio for pure K=0 and K=1 states</a:t>
            </a:r>
          </a:p>
        </p:txBody>
      </p:sp>
      <p:pic>
        <p:nvPicPr>
          <p:cNvPr id="3" name="Picture 2" descr="Screen Shot 2019-05-07 at 11.53.51.png">
            <a:extLst>
              <a:ext uri="{FF2B5EF4-FFF2-40B4-BE49-F238E27FC236}">
                <a16:creationId xmlns:a16="http://schemas.microsoft.com/office/drawing/2014/main" id="{EFCB2E08-2BDC-49A3-6552-0F2074CBC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720" y="4192837"/>
            <a:ext cx="3441839" cy="11005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4F8179-4169-F351-BE80-F5ECFE154A47}"/>
              </a:ext>
            </a:extLst>
          </p:cNvPr>
          <p:cNvSpPr txBox="1"/>
          <p:nvPr/>
        </p:nvSpPr>
        <p:spPr>
          <a:xfrm>
            <a:off x="4879001" y="5366499"/>
            <a:ext cx="2645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cs typeface="Garamond"/>
              </a:rPr>
              <a:t>Explored only up to 3.5 MeV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9BA187-0A4B-9280-F14E-A7CF9F8D941F}"/>
              </a:ext>
            </a:extLst>
          </p:cNvPr>
          <p:cNvSpPr/>
          <p:nvPr/>
        </p:nvSpPr>
        <p:spPr>
          <a:xfrm>
            <a:off x="9057462" y="6410739"/>
            <a:ext cx="25074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+mj-lt"/>
                <a:cs typeface="Garamond"/>
              </a:rPr>
              <a:t>A.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Garamond"/>
              </a:rPr>
              <a:t>Zilges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+mj-lt"/>
                <a:cs typeface="Garamond"/>
              </a:rPr>
              <a:t> et al. PRC 42 (!990) </a:t>
            </a:r>
            <a:r>
              <a:rPr lang="cs-CZ" sz="1200" i="1" dirty="0">
                <a:solidFill>
                  <a:schemeClr val="bg1">
                    <a:lumMod val="65000"/>
                  </a:schemeClr>
                </a:solidFill>
                <a:latin typeface="+mj-lt"/>
                <a:cs typeface="Garamond"/>
              </a:rPr>
              <a:t>1945 </a:t>
            </a:r>
          </a:p>
        </p:txBody>
      </p:sp>
      <p:pic>
        <p:nvPicPr>
          <p:cNvPr id="8" name="Picture 7" descr="Screen Shot 2019-05-27 at 12.25.24.png">
            <a:extLst>
              <a:ext uri="{FF2B5EF4-FFF2-40B4-BE49-F238E27FC236}">
                <a16:creationId xmlns:a16="http://schemas.microsoft.com/office/drawing/2014/main" id="{5ADE9A76-1279-8801-5516-2633F71C0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061" y="970455"/>
            <a:ext cx="3909874" cy="533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AD9BAD-1453-96F1-E240-6AA3BC835557}"/>
              </a:ext>
            </a:extLst>
          </p:cNvPr>
          <p:cNvSpPr txBox="1"/>
          <p:nvPr/>
        </p:nvSpPr>
        <p:spPr>
          <a:xfrm>
            <a:off x="238474" y="5981289"/>
            <a:ext cx="58575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Attempt to measure the decay to </a:t>
            </a:r>
            <a:r>
              <a:rPr lang="en-US" dirty="0" err="1"/>
              <a:t>g.s.</a:t>
            </a:r>
            <a:r>
              <a:rPr lang="en-US" dirty="0"/>
              <a:t> and 1</a:t>
            </a:r>
            <a:r>
              <a:rPr lang="en-US" baseline="30000" dirty="0"/>
              <a:t>st</a:t>
            </a:r>
            <a:r>
              <a:rPr lang="en-US" dirty="0"/>
              <a:t> excited state important to understand the splitting </a:t>
            </a:r>
          </a:p>
        </p:txBody>
      </p:sp>
      <p:pic>
        <p:nvPicPr>
          <p:cNvPr id="9" name="Picture 8" descr="A picture containing machine, engineering, steel, indoor&#10;&#10;Description automatically generated">
            <a:extLst>
              <a:ext uri="{FF2B5EF4-FFF2-40B4-BE49-F238E27FC236}">
                <a16:creationId xmlns:a16="http://schemas.microsoft.com/office/drawing/2014/main" id="{20941F19-A15E-0B67-351E-9F78E0B0C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58" y="1999581"/>
            <a:ext cx="2974731" cy="39663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BB9FB8-4454-1C72-0CFD-7EC0D9F5E7EE}"/>
              </a:ext>
            </a:extLst>
          </p:cNvPr>
          <p:cNvSpPr txBox="1"/>
          <p:nvPr/>
        </p:nvSpPr>
        <p:spPr>
          <a:xfrm>
            <a:off x="594341" y="1492131"/>
            <a:ext cx="333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154</a:t>
            </a:r>
            <a:r>
              <a:rPr lang="en-US" dirty="0"/>
              <a:t>Sm(</a:t>
            </a:r>
            <a:r>
              <a:rPr lang="en-US" dirty="0">
                <a:latin typeface="Symbol" pitchFamily="2" charset="2"/>
              </a:rPr>
              <a:t>g, g’) </a:t>
            </a:r>
            <a:r>
              <a:rPr lang="en-US" dirty="0">
                <a:latin typeface="Grandview Display" panose="020B0502040204020203" pitchFamily="34" charset="0"/>
              </a:rPr>
              <a:t>@ </a:t>
            </a:r>
            <a:r>
              <a:rPr lang="en-US" dirty="0"/>
              <a:t>HIGS - May 2023</a:t>
            </a:r>
          </a:p>
        </p:txBody>
      </p:sp>
      <p:pic>
        <p:nvPicPr>
          <p:cNvPr id="5" name="Picture 4" descr="A person smiling at camera&#10;&#10;Description automatically generated">
            <a:extLst>
              <a:ext uri="{FF2B5EF4-FFF2-40B4-BE49-F238E27FC236}">
                <a16:creationId xmlns:a16="http://schemas.microsoft.com/office/drawing/2014/main" id="{02EFA218-8E59-1ACC-00F3-A7F666877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0686" y="514610"/>
            <a:ext cx="1943360" cy="23267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5ED518-D7BA-FDA2-25B4-38BE2C64C04F}"/>
              </a:ext>
            </a:extLst>
          </p:cNvPr>
          <p:cNvSpPr txBox="1"/>
          <p:nvPr/>
        </p:nvSpPr>
        <p:spPr>
          <a:xfrm>
            <a:off x="4750687" y="2828469"/>
            <a:ext cx="194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Refilwe Molaeng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DF4E91-1ED1-6DF7-2BBC-C1724A75BE05}"/>
              </a:ext>
            </a:extLst>
          </p:cNvPr>
          <p:cNvSpPr txBox="1"/>
          <p:nvPr/>
        </p:nvSpPr>
        <p:spPr>
          <a:xfrm>
            <a:off x="4347417" y="3368124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analysis in progress</a:t>
            </a:r>
          </a:p>
        </p:txBody>
      </p:sp>
    </p:spTree>
    <p:extLst>
      <p:ext uri="{BB962C8B-B14F-4D97-AF65-F5344CB8AC3E}">
        <p14:creationId xmlns:p14="http://schemas.microsoft.com/office/powerpoint/2010/main" val="3770568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Conclusions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017E95-C764-FE98-E723-7F0B92218035}"/>
              </a:ext>
            </a:extLst>
          </p:cNvPr>
          <p:cNvSpPr txBox="1"/>
          <p:nvPr/>
        </p:nvSpPr>
        <p:spPr>
          <a:xfrm>
            <a:off x="371984" y="1225689"/>
            <a:ext cx="11511706" cy="53245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evolution of the </a:t>
            </a:r>
            <a:r>
              <a:rPr lang="en-US" sz="2000" b="1" dirty="0"/>
              <a:t>PDR with deformation is being investigated </a:t>
            </a:r>
            <a:r>
              <a:rPr lang="en-US" sz="2000" dirty="0"/>
              <a:t>using the (</a:t>
            </a:r>
            <a:r>
              <a:rPr lang="el-GR" sz="2000" dirty="0" err="1"/>
              <a:t>α,α’γ</a:t>
            </a:r>
            <a:r>
              <a:rPr lang="el-GR" sz="2000" dirty="0"/>
              <a:t>) </a:t>
            </a:r>
            <a:r>
              <a:rPr lang="en-US" sz="2000" dirty="0"/>
              <a:t>reaction in </a:t>
            </a:r>
            <a:r>
              <a:rPr lang="en-US" sz="2000" baseline="30000" dirty="0"/>
              <a:t>144</a:t>
            </a:r>
            <a:r>
              <a:rPr lang="en-US" sz="2000" dirty="0"/>
              <a:t>Sm and </a:t>
            </a:r>
            <a:r>
              <a:rPr lang="en-US" sz="2000" baseline="30000" dirty="0"/>
              <a:t>154</a:t>
            </a:r>
            <a:r>
              <a:rPr lang="en-US" sz="2000" dirty="0"/>
              <a:t>Sm @ </a:t>
            </a:r>
            <a:r>
              <a:rPr lang="en-US" sz="2000" dirty="0" err="1"/>
              <a:t>iThemba</a:t>
            </a:r>
            <a:r>
              <a:rPr lang="en-US" sz="2000" dirty="0"/>
              <a:t> LABS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First time that a spherical and deformed nucleus is investigated in the </a:t>
            </a:r>
            <a:r>
              <a:rPr lang="en-US" sz="2000" b="1" dirty="0" err="1"/>
              <a:t>isovector</a:t>
            </a:r>
            <a:r>
              <a:rPr lang="en-US" sz="2000" b="1" dirty="0"/>
              <a:t> and </a:t>
            </a:r>
            <a:r>
              <a:rPr lang="en-US" sz="2000" b="1" dirty="0" err="1"/>
              <a:t>isoscalar</a:t>
            </a:r>
            <a:r>
              <a:rPr lang="en-US" sz="2000" b="1" dirty="0"/>
              <a:t> responses below neutron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Results show </a:t>
            </a:r>
            <a:r>
              <a:rPr lang="en-US" sz="2000" b="1" dirty="0"/>
              <a:t>no K-Splitting in the </a:t>
            </a:r>
            <a:r>
              <a:rPr lang="en-US" sz="2000" b="1" dirty="0" err="1"/>
              <a:t>IsoScalar</a:t>
            </a:r>
            <a:r>
              <a:rPr lang="en-US" sz="2000" b="1" dirty="0"/>
              <a:t> response</a:t>
            </a:r>
            <a:r>
              <a:rPr lang="en-US" sz="2000" dirty="0"/>
              <a:t>. Rather isospin splitting observe as per studies in other nuclei.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Strength</a:t>
            </a:r>
            <a:r>
              <a:rPr lang="en-US" sz="2000" dirty="0"/>
              <a:t> deduced from the direct decay appears </a:t>
            </a:r>
            <a:r>
              <a:rPr lang="en-US" sz="2000" b="1" dirty="0"/>
              <a:t>hindered and more fragmented with deformation when compared to the spherical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Importance of complex configuration in the description of the strength below S</a:t>
            </a:r>
            <a:r>
              <a:rPr lang="en-US" sz="2000" b="1" baseline="-25000" dirty="0"/>
              <a:t>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aseline="30000" dirty="0"/>
              <a:t>144</a:t>
            </a:r>
            <a:r>
              <a:rPr lang="en-US" sz="2000" dirty="0"/>
              <a:t>Sm response in agreement with theoretical predictions while it is not the case for </a:t>
            </a:r>
            <a:r>
              <a:rPr lang="en-US" sz="2000" baseline="30000" dirty="0"/>
              <a:t>154</a:t>
            </a:r>
            <a:r>
              <a:rPr lang="en-US" sz="2000" dirty="0"/>
              <a:t>Sm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Is this due to deformation that hinders individual state structure?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Does t</a:t>
            </a:r>
            <a:r>
              <a:rPr lang="en-US" sz="2000" b="1" dirty="0"/>
              <a:t>he statistical decay component play a more relevant role in the deformed nuclei?</a:t>
            </a:r>
          </a:p>
        </p:txBody>
      </p:sp>
      <p:pic>
        <p:nvPicPr>
          <p:cNvPr id="2" name="Picture 1" descr="Wits_new logo__Logo - Brand - Extended - FC.jpg">
            <a:extLst>
              <a:ext uri="{FF2B5EF4-FFF2-40B4-BE49-F238E27FC236}">
                <a16:creationId xmlns:a16="http://schemas.microsoft.com/office/drawing/2014/main" id="{09FA1CE6-1AA6-E152-36DD-CBA9B4736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81" y="136568"/>
            <a:ext cx="1102917" cy="6851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92A168-DAB5-2D30-EC41-67FCFF0D4D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52" y="137730"/>
            <a:ext cx="2242108" cy="684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 descr="ITHEMBA LOGO_large.jpg">
            <a:extLst>
              <a:ext uri="{FF2B5EF4-FFF2-40B4-BE49-F238E27FC236}">
                <a16:creationId xmlns:a16="http://schemas.microsoft.com/office/drawing/2014/main" id="{88440DB2-B304-4320-13BE-E76191B42F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049" y="137730"/>
            <a:ext cx="1804641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20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3" y="308761"/>
            <a:ext cx="11297535" cy="758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aseline="30000" dirty="0"/>
              <a:t>Collaboration</a:t>
            </a:r>
            <a:endParaRPr lang="en-US" dirty="0"/>
          </a:p>
        </p:txBody>
      </p:sp>
      <p:pic>
        <p:nvPicPr>
          <p:cNvPr id="5" name="Picture 4" descr="Wits_new logo__Logo - Brand - Extended - FC.jpg">
            <a:extLst>
              <a:ext uri="{FF2B5EF4-FFF2-40B4-BE49-F238E27FC236}">
                <a16:creationId xmlns:a16="http://schemas.microsoft.com/office/drawing/2014/main" id="{46201997-8070-9000-1E2D-E6FDAC11EA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81" y="136568"/>
            <a:ext cx="1102917" cy="685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FE0510-BC05-7014-D300-B9E3B3ED52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52" y="137730"/>
            <a:ext cx="2242108" cy="684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ITHEMBA LOGO_large.jpg">
            <a:extLst>
              <a:ext uri="{FF2B5EF4-FFF2-40B4-BE49-F238E27FC236}">
                <a16:creationId xmlns:a16="http://schemas.microsoft.com/office/drawing/2014/main" id="{810DD1D2-5C41-29E1-43CA-A00BBFEE3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049" y="137730"/>
            <a:ext cx="1804641" cy="684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C09F2F-DC8D-D73A-A333-7CB97CB64883}"/>
              </a:ext>
            </a:extLst>
          </p:cNvPr>
          <p:cNvCxnSpPr/>
          <p:nvPr/>
        </p:nvCxnSpPr>
        <p:spPr>
          <a:xfrm>
            <a:off x="2136026" y="1736202"/>
            <a:ext cx="9975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CFD5AE1-400A-96E3-ED91-0D444B8FBE3A}"/>
              </a:ext>
            </a:extLst>
          </p:cNvPr>
          <p:cNvGrpSpPr/>
          <p:nvPr/>
        </p:nvGrpSpPr>
        <p:grpSpPr>
          <a:xfrm>
            <a:off x="2124451" y="1237831"/>
            <a:ext cx="7772400" cy="5048738"/>
            <a:chOff x="2124451" y="1237831"/>
            <a:chExt cx="7772400" cy="5048738"/>
          </a:xfrm>
        </p:grpSpPr>
        <p:pic>
          <p:nvPicPr>
            <p:cNvPr id="3" name="Picture 2" descr="A picture containing text, font, screenshot, document&#10;&#10;Description automatically generated">
              <a:extLst>
                <a:ext uri="{FF2B5EF4-FFF2-40B4-BE49-F238E27FC236}">
                  <a16:creationId xmlns:a16="http://schemas.microsoft.com/office/drawing/2014/main" id="{640DBCB1-3438-B446-63D9-874CBB674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24451" y="1237831"/>
              <a:ext cx="7772400" cy="504873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849CECA-1AAF-1D1D-BD31-24FAD5CB19AF}"/>
                </a:ext>
              </a:extLst>
            </p:cNvPr>
            <p:cNvSpPr txBox="1"/>
            <p:nvPr/>
          </p:nvSpPr>
          <p:spPr>
            <a:xfrm>
              <a:off x="3339045" y="2974698"/>
              <a:ext cx="197393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M Weinert</a:t>
              </a:r>
              <a:r>
                <a:rPr lang="en-US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10DEBE4-8AA6-C32A-0EA5-8F52EA44B53A}"/>
              </a:ext>
            </a:extLst>
          </p:cNvPr>
          <p:cNvSpPr txBox="1"/>
          <p:nvPr/>
        </p:nvSpPr>
        <p:spPr>
          <a:xfrm>
            <a:off x="208344" y="6364573"/>
            <a:ext cx="823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TO K. Yoshida, E. </a:t>
            </a:r>
            <a:r>
              <a:rPr lang="en-US" dirty="0" err="1"/>
              <a:t>Litvinova</a:t>
            </a:r>
            <a:r>
              <a:rPr lang="en-US" dirty="0"/>
              <a:t>, E. Lanza for the theoretical calculations </a:t>
            </a:r>
          </a:p>
        </p:txBody>
      </p:sp>
    </p:spTree>
    <p:extLst>
      <p:ext uri="{BB962C8B-B14F-4D97-AF65-F5344CB8AC3E}">
        <p14:creationId xmlns:p14="http://schemas.microsoft.com/office/powerpoint/2010/main" val="229999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F3086CC-5B91-E39C-CE70-4F8896619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616" y="1192062"/>
            <a:ext cx="7034784" cy="5276088"/>
          </a:xfrm>
          <a:prstGeom prst="rect">
            <a:avLst/>
          </a:prstGeom>
        </p:spPr>
      </p:pic>
      <p:pic>
        <p:nvPicPr>
          <p:cNvPr id="5" name="Picture 4" descr="Wits_new logo__Logo - Brand - Extended - FC.jpg">
            <a:extLst>
              <a:ext uri="{FF2B5EF4-FFF2-40B4-BE49-F238E27FC236}">
                <a16:creationId xmlns:a16="http://schemas.microsoft.com/office/drawing/2014/main" id="{46201997-8070-9000-1E2D-E6FDAC11EA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81" y="136568"/>
            <a:ext cx="1102917" cy="685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FE0510-BC05-7014-D300-B9E3B3ED52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52" y="137730"/>
            <a:ext cx="2242108" cy="684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ITHEMBA LOGO_large.jpg">
            <a:extLst>
              <a:ext uri="{FF2B5EF4-FFF2-40B4-BE49-F238E27FC236}">
                <a16:creationId xmlns:a16="http://schemas.microsoft.com/office/drawing/2014/main" id="{810DD1D2-5C41-29E1-43CA-A00BBFEE3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049" y="137730"/>
            <a:ext cx="1804641" cy="68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0D4D00-744A-339B-3163-EB4D0A34F973}"/>
              </a:ext>
            </a:extLst>
          </p:cNvPr>
          <p:cNvSpPr txBox="1"/>
          <p:nvPr/>
        </p:nvSpPr>
        <p:spPr>
          <a:xfrm>
            <a:off x="775743" y="479149"/>
            <a:ext cx="3206496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THANK YOU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355197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6A87ADC-9471-137B-8846-B15418623705}"/>
              </a:ext>
            </a:extLst>
          </p:cNvPr>
          <p:cNvSpPr txBox="1">
            <a:spLocks/>
          </p:cNvSpPr>
          <p:nvPr/>
        </p:nvSpPr>
        <p:spPr>
          <a:xfrm>
            <a:off x="777234" y="308762"/>
            <a:ext cx="10363200" cy="68227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Electric Dipole Response in Deformed Nuclei</a:t>
            </a:r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A553A9A6-15BF-F9A4-E8EC-11D5855598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53"/>
          <a:stretch/>
        </p:blipFill>
        <p:spPr>
          <a:xfrm>
            <a:off x="877330" y="3590952"/>
            <a:ext cx="3037113" cy="3072070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FEB4F96B-C126-48E3-E77B-6C40B224E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83"/>
          <a:stretch/>
        </p:blipFill>
        <p:spPr>
          <a:xfrm>
            <a:off x="877330" y="1372206"/>
            <a:ext cx="2989140" cy="20212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DB63652-3EC9-A515-D4BB-4F41B78B0A83}"/>
              </a:ext>
            </a:extLst>
          </p:cNvPr>
          <p:cNvSpPr txBox="1"/>
          <p:nvPr/>
        </p:nvSpPr>
        <p:spPr>
          <a:xfrm>
            <a:off x="917105" y="3344731"/>
            <a:ext cx="303170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P. M. Goddard, et. al. Phys Rev C 88, 064308 (2013)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5B59C4-25AC-E803-35C8-37F5D94B0F53}"/>
              </a:ext>
            </a:extLst>
          </p:cNvPr>
          <p:cNvSpPr txBox="1"/>
          <p:nvPr/>
        </p:nvSpPr>
        <p:spPr>
          <a:xfrm>
            <a:off x="789952" y="6495100"/>
            <a:ext cx="32860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M.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Tamkas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et al. / Nuclear Physics A 987 (2019) 79–89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D589AC-4060-4340-4948-4FD97554201F}"/>
              </a:ext>
            </a:extLst>
          </p:cNvPr>
          <p:cNvSpPr txBox="1"/>
          <p:nvPr/>
        </p:nvSpPr>
        <p:spPr>
          <a:xfrm>
            <a:off x="1393934" y="3819961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165</a:t>
            </a:r>
            <a:r>
              <a:rPr lang="en-US" sz="1200" dirty="0"/>
              <a:t>Gd(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 err="1"/>
              <a:t>,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/>
              <a:t>) at </a:t>
            </a:r>
            <a:r>
              <a:rPr lang="en-US" sz="1200" dirty="0" err="1"/>
              <a:t>HI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 err="1"/>
              <a:t>S</a:t>
            </a:r>
            <a:endParaRPr lang="en-US" sz="1200" dirty="0"/>
          </a:p>
        </p:txBody>
      </p:sp>
      <p:pic>
        <p:nvPicPr>
          <p:cNvPr id="22" name="Picture 21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E2FF2D55-4610-C51B-57B0-774A200D5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5411" y="1438353"/>
            <a:ext cx="3243205" cy="31933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5723131-28F7-7569-9A15-9CC4898F1DAA}"/>
              </a:ext>
            </a:extLst>
          </p:cNvPr>
          <p:cNvSpPr txBox="1"/>
          <p:nvPr/>
        </p:nvSpPr>
        <p:spPr>
          <a:xfrm>
            <a:off x="4590353" y="4641108"/>
            <a:ext cx="384265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M.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Guttormsen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et al., Phys Rev C 106, 034314 (2022)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9DC304-F6BA-51FB-116D-9F87043A11DA}"/>
              </a:ext>
            </a:extLst>
          </p:cNvPr>
          <p:cNvSpPr txBox="1"/>
          <p:nvPr/>
        </p:nvSpPr>
        <p:spPr>
          <a:xfrm>
            <a:off x="8324689" y="4289906"/>
            <a:ext cx="3047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P. von Neumann-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Cosel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private communication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Garamond"/>
              <a:cs typeface="Garamond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4A451C-FD0F-164F-9A48-ED85A0A708CF}"/>
              </a:ext>
            </a:extLst>
          </p:cNvPr>
          <p:cNvSpPr txBox="1"/>
          <p:nvPr/>
        </p:nvSpPr>
        <p:spPr>
          <a:xfrm>
            <a:off x="8557729" y="1198946"/>
            <a:ext cx="2282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154</a:t>
            </a:r>
            <a:r>
              <a:rPr lang="en-US" sz="1200" dirty="0"/>
              <a:t>Sm(</a:t>
            </a:r>
            <a:r>
              <a:rPr lang="en-US" sz="1200" dirty="0" err="1"/>
              <a:t>p,p</a:t>
            </a:r>
            <a:r>
              <a:rPr lang="en-US" sz="1200" dirty="0"/>
              <a:t>’) at 295 MeV - RCNP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F79111-3CDD-E415-49C9-89158A149AD7}"/>
              </a:ext>
            </a:extLst>
          </p:cNvPr>
          <p:cNvSpPr txBox="1"/>
          <p:nvPr/>
        </p:nvSpPr>
        <p:spPr>
          <a:xfrm>
            <a:off x="1397339" y="1156268"/>
            <a:ext cx="2074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/>
              <a:t>76</a:t>
            </a:r>
            <a:r>
              <a:rPr lang="en-US" sz="1200" dirty="0"/>
              <a:t>Se(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 err="1"/>
              <a:t>,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/>
              <a:t>) up to 9 MeV at </a:t>
            </a:r>
            <a:r>
              <a:rPr lang="en-US" sz="1200" dirty="0" err="1"/>
              <a:t>HI</a:t>
            </a:r>
            <a:r>
              <a:rPr lang="en-US" sz="1200" dirty="0" err="1">
                <a:latin typeface="Symbol" pitchFamily="2" charset="2"/>
              </a:rPr>
              <a:t>g</a:t>
            </a:r>
            <a:r>
              <a:rPr lang="en-US" sz="1200" dirty="0" err="1"/>
              <a:t>S</a:t>
            </a:r>
            <a:endParaRPr lang="en-US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B149F4-A20B-48D6-D96E-838288D2EE42}"/>
              </a:ext>
            </a:extLst>
          </p:cNvPr>
          <p:cNvSpPr txBox="1"/>
          <p:nvPr/>
        </p:nvSpPr>
        <p:spPr>
          <a:xfrm>
            <a:off x="5063420" y="1156268"/>
            <a:ext cx="2287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Nd isotopes Oslo Method - </a:t>
            </a:r>
            <a:r>
              <a:rPr lang="en-US" sz="1200" dirty="0" err="1"/>
              <a:t>UiO</a:t>
            </a:r>
            <a:r>
              <a:rPr lang="en-US" sz="1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19122-AEC0-CCDE-9838-AA6B64BD6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4523" y="1549975"/>
            <a:ext cx="3544447" cy="2669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9286F0-8AFF-0CEF-36C5-66B4A5D66183}"/>
              </a:ext>
            </a:extLst>
          </p:cNvPr>
          <p:cNvSpPr txBox="1"/>
          <p:nvPr/>
        </p:nvSpPr>
        <p:spPr>
          <a:xfrm>
            <a:off x="4590353" y="5243555"/>
            <a:ext cx="73744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ZA" sz="2400" dirty="0">
                <a:effectLst/>
              </a:rPr>
              <a:t>in the experimental realm deformed nuclei are not too much explored</a:t>
            </a:r>
          </a:p>
        </p:txBody>
      </p:sp>
    </p:spTree>
    <p:extLst>
      <p:ext uri="{BB962C8B-B14F-4D97-AF65-F5344CB8AC3E}">
        <p14:creationId xmlns:p14="http://schemas.microsoft.com/office/powerpoint/2010/main" val="90601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A6BC4E31-A423-8809-DD2C-D580F5100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876" y="4283914"/>
            <a:ext cx="3766249" cy="23599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CF23F8-C92F-B87D-43F5-91F8561394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9" t="6830" r="5095" b="5267"/>
          <a:stretch/>
        </p:blipFill>
        <p:spPr>
          <a:xfrm>
            <a:off x="3446552" y="724572"/>
            <a:ext cx="3564835" cy="235996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BC5A05-579F-309C-72F3-1B712DBEDED3}"/>
              </a:ext>
            </a:extLst>
          </p:cNvPr>
          <p:cNvSpPr txBox="1"/>
          <p:nvPr/>
        </p:nvSpPr>
        <p:spPr>
          <a:xfrm>
            <a:off x="3889773" y="222800"/>
            <a:ext cx="302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Tin isotopes – RHB + QRPA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2800F4-778B-770D-652D-17D4FDCE7290}"/>
              </a:ext>
            </a:extLst>
          </p:cNvPr>
          <p:cNvSpPr txBox="1"/>
          <p:nvPr/>
        </p:nvSpPr>
        <p:spPr>
          <a:xfrm>
            <a:off x="5353475" y="6607658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1" dirty="0"/>
              <a:t>K. Yoshida and T. </a:t>
            </a:r>
            <a:r>
              <a:rPr lang="en-US" sz="1000" b="1" dirty="0" err="1"/>
              <a:t>Nakatsukasa</a:t>
            </a:r>
            <a:r>
              <a:rPr lang="en-US" sz="1000" b="1" dirty="0"/>
              <a:t>,    PRC 83, 021304(R) (2011)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6B018B-3238-04E0-D3CA-FD0726F91D51}"/>
              </a:ext>
            </a:extLst>
          </p:cNvPr>
          <p:cNvSpPr txBox="1"/>
          <p:nvPr/>
        </p:nvSpPr>
        <p:spPr>
          <a:xfrm>
            <a:off x="7451283" y="97870"/>
            <a:ext cx="4067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Nd and Sm isotopes - HFB plus QRPA with Skyrme interaction</a:t>
            </a:r>
          </a:p>
        </p:txBody>
      </p:sp>
      <p:pic>
        <p:nvPicPr>
          <p:cNvPr id="30" name="Picture 29" descr="Diagram&#10;&#10;Description automatically generated">
            <a:extLst>
              <a:ext uri="{FF2B5EF4-FFF2-40B4-BE49-F238E27FC236}">
                <a16:creationId xmlns:a16="http://schemas.microsoft.com/office/drawing/2014/main" id="{6D1D35C8-4451-C474-3DB4-A4F7E7E8F5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4"/>
          <a:stretch/>
        </p:blipFill>
        <p:spPr>
          <a:xfrm>
            <a:off x="8188983" y="4339705"/>
            <a:ext cx="3564835" cy="22130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F1D36D-C504-DDBB-F97D-485554F1AA7E}"/>
              </a:ext>
            </a:extLst>
          </p:cNvPr>
          <p:cNvSpPr txBox="1"/>
          <p:nvPr/>
        </p:nvSpPr>
        <p:spPr>
          <a:xfrm>
            <a:off x="3520229" y="2992966"/>
            <a:ext cx="381567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Quench of the low-lying dipole strength with deformation</a:t>
            </a:r>
          </a:p>
        </p:txBody>
      </p:sp>
      <p:pic>
        <p:nvPicPr>
          <p:cNvPr id="17" name="Picture 16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FA77FACA-6FDE-51AC-DD3F-162E09DC2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80" y="93342"/>
            <a:ext cx="2895798" cy="6475193"/>
          </a:xfrm>
          <a:prstGeom prst="rect">
            <a:avLst/>
          </a:prstGeom>
        </p:spPr>
      </p:pic>
      <p:pic>
        <p:nvPicPr>
          <p:cNvPr id="20" name="Picture 19" descr="A graph of a photoobsorsorporation cross section&#10;&#10;Description automatically generated">
            <a:extLst>
              <a:ext uri="{FF2B5EF4-FFF2-40B4-BE49-F238E27FC236}">
                <a16:creationId xmlns:a16="http://schemas.microsoft.com/office/drawing/2014/main" id="{3E04365F-B77A-6EE5-445F-B7A6351B2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941" y="724186"/>
            <a:ext cx="3033005" cy="28659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AD6ADC6-10BC-67B9-E165-B5834499FD1C}"/>
              </a:ext>
            </a:extLst>
          </p:cNvPr>
          <p:cNvSpPr txBox="1"/>
          <p:nvPr/>
        </p:nvSpPr>
        <p:spPr>
          <a:xfrm>
            <a:off x="172935" y="6595254"/>
            <a:ext cx="38156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/>
              <a:t>D. Peña Arteaga, E. Khan and P. Ring, PRC 79, 034311 (2009)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E3F4D8-6A16-8101-3BAF-260A9BE98D27}"/>
              </a:ext>
            </a:extLst>
          </p:cNvPr>
          <p:cNvCxnSpPr>
            <a:cxnSpLocks/>
          </p:cNvCxnSpPr>
          <p:nvPr/>
        </p:nvCxnSpPr>
        <p:spPr>
          <a:xfrm>
            <a:off x="7477795" y="0"/>
            <a:ext cx="0" cy="40283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3E7B552-E532-769F-6DA5-CC0ACABD8A9E}"/>
              </a:ext>
            </a:extLst>
          </p:cNvPr>
          <p:cNvCxnSpPr>
            <a:cxnSpLocks/>
          </p:cNvCxnSpPr>
          <p:nvPr/>
        </p:nvCxnSpPr>
        <p:spPr>
          <a:xfrm>
            <a:off x="3968603" y="4028374"/>
            <a:ext cx="348816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1FF6E2-5C33-8698-A8D3-3D99FAF681ED}"/>
              </a:ext>
            </a:extLst>
          </p:cNvPr>
          <p:cNvCxnSpPr>
            <a:cxnSpLocks/>
          </p:cNvCxnSpPr>
          <p:nvPr/>
        </p:nvCxnSpPr>
        <p:spPr>
          <a:xfrm>
            <a:off x="3968603" y="4028374"/>
            <a:ext cx="0" cy="282962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85617E8-6D93-0BC4-4F16-55FD0F968872}"/>
              </a:ext>
            </a:extLst>
          </p:cNvPr>
          <p:cNvSpPr txBox="1"/>
          <p:nvPr/>
        </p:nvSpPr>
        <p:spPr>
          <a:xfrm>
            <a:off x="6911754" y="3607960"/>
            <a:ext cx="528024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Substantial increase of the dipole strength with deformation - 5 times more than spherical</a:t>
            </a:r>
          </a:p>
        </p:txBody>
      </p:sp>
    </p:spTree>
    <p:extLst>
      <p:ext uri="{BB962C8B-B14F-4D97-AF65-F5344CB8AC3E}">
        <p14:creationId xmlns:p14="http://schemas.microsoft.com/office/powerpoint/2010/main" val="178123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31" grpId="0" animBg="1"/>
      <p:bldP spid="18" grpId="0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28321E-E5B6-D286-2F30-D865939AF790}"/>
              </a:ext>
            </a:extLst>
          </p:cNvPr>
          <p:cNvSpPr txBox="1"/>
          <p:nvPr/>
        </p:nvSpPr>
        <p:spPr>
          <a:xfrm>
            <a:off x="693678" y="3620120"/>
            <a:ext cx="10878207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ZA" sz="2400" dirty="0">
                <a:effectLst/>
              </a:rPr>
              <a:t>The two calculations use: 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ZA" sz="2400" dirty="0"/>
              <a:t>D</a:t>
            </a:r>
            <a:r>
              <a:rPr lang="en-ZA" sz="2400" dirty="0">
                <a:effectLst/>
              </a:rPr>
              <a:t>ifferent treatments for the pairing. 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ZA" sz="2400" dirty="0">
                <a:effectLst/>
              </a:rPr>
              <a:t>Different use of the treatment of continuum and weakly bound orbitals. 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ZA" sz="2400" dirty="0">
                <a:effectLst/>
              </a:rPr>
              <a:t>The calculations of Peña et al. are fully self-consistent, and they do not have the contamination of the spurious </a:t>
            </a:r>
            <a:r>
              <a:rPr lang="en-ZA" sz="2400" dirty="0" err="1">
                <a:effectLst/>
              </a:rPr>
              <a:t>center</a:t>
            </a:r>
            <a:r>
              <a:rPr lang="en-ZA" sz="2400" dirty="0">
                <a:effectLst/>
              </a:rPr>
              <a:t>-of-mass motion. 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ZA" sz="2400" dirty="0"/>
          </a:p>
          <a:p>
            <a:pPr algn="ctr">
              <a:spcAft>
                <a:spcPts val="600"/>
              </a:spcAft>
            </a:pPr>
            <a:r>
              <a:rPr lang="en-ZA" sz="2400" b="1" dirty="0">
                <a:effectLst/>
              </a:rPr>
              <a:t>Anyone with more deformed nuclei theoretical models for E1?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19D119-8EDF-0205-6C9A-F430F2BEF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9" t="6830" r="5095" b="5267"/>
          <a:stretch/>
        </p:blipFill>
        <p:spPr>
          <a:xfrm>
            <a:off x="693678" y="629977"/>
            <a:ext cx="4035977" cy="2671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34F3D2-BE99-57C6-A966-BE1736FB0EC5}"/>
              </a:ext>
            </a:extLst>
          </p:cNvPr>
          <p:cNvSpPr txBox="1"/>
          <p:nvPr/>
        </p:nvSpPr>
        <p:spPr>
          <a:xfrm>
            <a:off x="1136899" y="175503"/>
            <a:ext cx="292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Tin isotopes – RHB + QRPA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BE7BA9-DC0D-B412-7A7D-32BF4378CE43}"/>
              </a:ext>
            </a:extLst>
          </p:cNvPr>
          <p:cNvSpPr txBox="1"/>
          <p:nvPr/>
        </p:nvSpPr>
        <p:spPr>
          <a:xfrm>
            <a:off x="5139559" y="302179"/>
            <a:ext cx="6710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Nd and Sm isotopes - HFB plus QRPA with Skyrme interaction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AA02874-A808-E30F-F38C-94810CF461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84"/>
          <a:stretch/>
        </p:blipFill>
        <p:spPr>
          <a:xfrm>
            <a:off x="6354934" y="824171"/>
            <a:ext cx="4279535" cy="26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99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9BF885F0-CC20-102D-C7BC-176311D43BA0}"/>
              </a:ext>
            </a:extLst>
          </p:cNvPr>
          <p:cNvSpPr txBox="1"/>
          <p:nvPr/>
        </p:nvSpPr>
        <p:spPr>
          <a:xfrm>
            <a:off x="296167" y="1300636"/>
            <a:ext cx="11622564" cy="52486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6A87ADC-9471-137B-8846-B15418623705}"/>
              </a:ext>
            </a:extLst>
          </p:cNvPr>
          <p:cNvSpPr txBox="1">
            <a:spLocks/>
          </p:cNvSpPr>
          <p:nvPr/>
        </p:nvSpPr>
        <p:spPr>
          <a:xfrm>
            <a:off x="777234" y="308762"/>
            <a:ext cx="10363200" cy="68227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STUDY of the ISOSCALAR Response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D996D1C-8BE9-E8F2-2D12-CC6623CAA4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27" b="3888"/>
          <a:stretch/>
        </p:blipFill>
        <p:spPr>
          <a:xfrm>
            <a:off x="777233" y="1561287"/>
            <a:ext cx="10347133" cy="461879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54F4BE9-66A5-9018-E6E6-A3071A8F4245}"/>
              </a:ext>
            </a:extLst>
          </p:cNvPr>
          <p:cNvGrpSpPr/>
          <p:nvPr/>
        </p:nvGrpSpPr>
        <p:grpSpPr>
          <a:xfrm>
            <a:off x="9743511" y="176445"/>
            <a:ext cx="2030402" cy="2384248"/>
            <a:chOff x="9865431" y="139869"/>
            <a:chExt cx="2030402" cy="2384248"/>
          </a:xfrm>
        </p:grpSpPr>
        <p:pic>
          <p:nvPicPr>
            <p:cNvPr id="2" name="Picture 1" descr="A person wearing a graduation cap and gown&#10;&#10;Description automatically generated">
              <a:extLst>
                <a:ext uri="{FF2B5EF4-FFF2-40B4-BE49-F238E27FC236}">
                  <a16:creationId xmlns:a16="http://schemas.microsoft.com/office/drawing/2014/main" id="{4E1932DA-98DD-B64C-A782-E9A6929F8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9241"/>
            <a:stretch/>
          </p:blipFill>
          <p:spPr>
            <a:xfrm>
              <a:off x="9877202" y="139869"/>
              <a:ext cx="2018631" cy="201193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B724026-2261-E316-B066-E62538051DB4}"/>
                </a:ext>
              </a:extLst>
            </p:cNvPr>
            <p:cNvSpPr txBox="1"/>
            <p:nvPr/>
          </p:nvSpPr>
          <p:spPr>
            <a:xfrm>
              <a:off x="9865431" y="2154785"/>
              <a:ext cx="20186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Harshna Jivan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491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2"/>
            <a:ext cx="10363200" cy="68227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 experiment</a:t>
            </a:r>
          </a:p>
        </p:txBody>
      </p:sp>
      <p:pic>
        <p:nvPicPr>
          <p:cNvPr id="15" name="Google Shape;117;p17">
            <a:extLst>
              <a:ext uri="{FF2B5EF4-FFF2-40B4-BE49-F238E27FC236}">
                <a16:creationId xmlns:a16="http://schemas.microsoft.com/office/drawing/2014/main" id="{880AE3B4-8AAD-69CF-BF49-17D8B6BF606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889" r="7229"/>
          <a:stretch/>
        </p:blipFill>
        <p:spPr>
          <a:xfrm>
            <a:off x="7296326" y="1542103"/>
            <a:ext cx="3972242" cy="280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18;p17">
            <a:extLst>
              <a:ext uri="{FF2B5EF4-FFF2-40B4-BE49-F238E27FC236}">
                <a16:creationId xmlns:a16="http://schemas.microsoft.com/office/drawing/2014/main" id="{4CCC6710-A381-6837-C20F-6F47EF473491}"/>
              </a:ext>
            </a:extLst>
          </p:cNvPr>
          <p:cNvSpPr txBox="1">
            <a:spLocks/>
          </p:cNvSpPr>
          <p:nvPr/>
        </p:nvSpPr>
        <p:spPr>
          <a:xfrm>
            <a:off x="7871571" y="1054765"/>
            <a:ext cx="2706900" cy="473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750"/>
              </a:spcBef>
              <a:buClr>
                <a:srgbClr val="FF0000"/>
              </a:buClr>
              <a:buSzPts val="2100"/>
              <a:buFont typeface="Arial" panose="020B0604020202020204" pitchFamily="34" charset="0"/>
              <a:buNone/>
            </a:pPr>
            <a:r>
              <a:rPr lang="en-ZA" b="1" dirty="0" err="1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BaGeL</a:t>
            </a:r>
            <a:endParaRPr lang="en-ZA" b="1" dirty="0">
              <a:solidFill>
                <a:srgbClr val="98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19;p17">
            <a:extLst>
              <a:ext uri="{FF2B5EF4-FFF2-40B4-BE49-F238E27FC236}">
                <a16:creationId xmlns:a16="http://schemas.microsoft.com/office/drawing/2014/main" id="{D38E99FD-A152-60C0-AFAD-E7B451D9C6BE}"/>
              </a:ext>
            </a:extLst>
          </p:cNvPr>
          <p:cNvSpPr txBox="1">
            <a:spLocks/>
          </p:cNvSpPr>
          <p:nvPr/>
        </p:nvSpPr>
        <p:spPr>
          <a:xfrm>
            <a:off x="2391203" y="1098482"/>
            <a:ext cx="2973600" cy="473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750"/>
              </a:spcBef>
              <a:buClr>
                <a:srgbClr val="FF0000"/>
              </a:buClr>
              <a:buSzPts val="2100"/>
              <a:buFont typeface="Arial" panose="020B0604020202020204" pitchFamily="34" charset="0"/>
              <a:buNone/>
            </a:pPr>
            <a:r>
              <a:rPr lang="en-ZA" b="1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K600</a:t>
            </a:r>
            <a:endParaRPr lang="en-ZA" b="1" dirty="0">
              <a:solidFill>
                <a:srgbClr val="98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30" name="Google Shape;120;p17">
            <a:extLst>
              <a:ext uri="{FF2B5EF4-FFF2-40B4-BE49-F238E27FC236}">
                <a16:creationId xmlns:a16="http://schemas.microsoft.com/office/drawing/2014/main" id="{39852624-D3A7-2EC2-DB16-5A3FB2086AE0}"/>
              </a:ext>
            </a:extLst>
          </p:cNvPr>
          <p:cNvGrpSpPr/>
          <p:nvPr/>
        </p:nvGrpSpPr>
        <p:grpSpPr>
          <a:xfrm>
            <a:off x="1719518" y="1746327"/>
            <a:ext cx="4534199" cy="2835719"/>
            <a:chOff x="145320" y="1021680"/>
            <a:chExt cx="4534199" cy="2835719"/>
          </a:xfrm>
        </p:grpSpPr>
        <p:pic>
          <p:nvPicPr>
            <p:cNvPr id="31" name="Google Shape;121;p17">
              <a:extLst>
                <a:ext uri="{FF2B5EF4-FFF2-40B4-BE49-F238E27FC236}">
                  <a16:creationId xmlns:a16="http://schemas.microsoft.com/office/drawing/2014/main" id="{C5C02855-66E0-74F9-685D-347FF63DD63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45320" y="1021680"/>
              <a:ext cx="4534199" cy="28357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122;p17">
              <a:extLst>
                <a:ext uri="{FF2B5EF4-FFF2-40B4-BE49-F238E27FC236}">
                  <a16:creationId xmlns:a16="http://schemas.microsoft.com/office/drawing/2014/main" id="{2A4EF1F9-82FD-7464-9735-5FDAD656B4D7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93633" t="85337" r="6" b="7032"/>
            <a:stretch/>
          </p:blipFill>
          <p:spPr>
            <a:xfrm>
              <a:off x="4089150" y="3499985"/>
              <a:ext cx="287640" cy="215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Google Shape;123;p17">
              <a:extLst>
                <a:ext uri="{FF2B5EF4-FFF2-40B4-BE49-F238E27FC236}">
                  <a16:creationId xmlns:a16="http://schemas.microsoft.com/office/drawing/2014/main" id="{15DF4A8C-42E8-F6BB-4E8A-727A43CD1384}"/>
                </a:ext>
              </a:extLst>
            </p:cNvPr>
            <p:cNvSpPr/>
            <p:nvPr/>
          </p:nvSpPr>
          <p:spPr>
            <a:xfrm>
              <a:off x="4386275" y="3514725"/>
              <a:ext cx="287700" cy="1440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124;p17">
            <a:extLst>
              <a:ext uri="{FF2B5EF4-FFF2-40B4-BE49-F238E27FC236}">
                <a16:creationId xmlns:a16="http://schemas.microsoft.com/office/drawing/2014/main" id="{191B9425-DB62-0C60-552C-3A6E01CE2C83}"/>
              </a:ext>
            </a:extLst>
          </p:cNvPr>
          <p:cNvSpPr/>
          <p:nvPr/>
        </p:nvSpPr>
        <p:spPr>
          <a:xfrm>
            <a:off x="1145049" y="3549595"/>
            <a:ext cx="3541589" cy="11034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At focal plane:</a:t>
            </a:r>
            <a:endParaRPr strike="noStrike" dirty="0">
              <a:solidFill>
                <a:srgbClr val="00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1 XU VDC (position and angle)</a:t>
            </a:r>
            <a:endParaRPr strike="noStrike" dirty="0">
              <a:solidFill>
                <a:srgbClr val="00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1 plastic scintillator paddle (PID)</a:t>
            </a:r>
            <a:r>
              <a:rPr lang="en-ZA" sz="1800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 </a:t>
            </a:r>
            <a:endParaRPr sz="1800" strike="noStrike" dirty="0">
              <a:solidFill>
                <a:srgbClr val="00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123;p17">
            <a:extLst>
              <a:ext uri="{FF2B5EF4-FFF2-40B4-BE49-F238E27FC236}">
                <a16:creationId xmlns:a16="http://schemas.microsoft.com/office/drawing/2014/main" id="{72997798-0E3C-4D75-EAC3-B8813DD4200C}"/>
              </a:ext>
            </a:extLst>
          </p:cNvPr>
          <p:cNvSpPr/>
          <p:nvPr/>
        </p:nvSpPr>
        <p:spPr>
          <a:xfrm>
            <a:off x="4689658" y="5349105"/>
            <a:ext cx="2973600" cy="120013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strike="noStrike" dirty="0">
                <a:solidFill>
                  <a:srgbClr val="000000"/>
                </a:solidFill>
                <a:latin typeface="Grandview Display" panose="020B0502040204020203" pitchFamily="34" charset="0"/>
                <a:cs typeface="Calibri" panose="020F0502020204030204" pitchFamily="34" charset="0"/>
              </a:rPr>
              <a:t>Resolutions:</a:t>
            </a:r>
            <a:endParaRPr sz="1600" b="1" strike="noStrike" dirty="0">
              <a:solidFill>
                <a:srgbClr val="000000"/>
              </a:solidFill>
              <a:latin typeface="Grandview Display" panose="020B0502040204020203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dirty="0">
                <a:latin typeface="Grandview Display" panose="020B0502040204020203" pitchFamily="34" charset="0"/>
                <a:cs typeface="Calibri" panose="020F0502020204030204" pitchFamily="34" charset="0"/>
              </a:rPr>
              <a:t>K600 → 110-135 keV</a:t>
            </a:r>
            <a:endParaRPr sz="1600" b="1" dirty="0">
              <a:latin typeface="Grandview Display" panose="020B0502040204020203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dirty="0" err="1">
                <a:latin typeface="Grandview Display" panose="020B0502040204020203" pitchFamily="34" charset="0"/>
                <a:cs typeface="Calibri" panose="020F0502020204030204" pitchFamily="34" charset="0"/>
              </a:rPr>
              <a:t>LaBr</a:t>
            </a:r>
            <a:r>
              <a:rPr lang="en-ZA" sz="1600" b="1" dirty="0">
                <a:latin typeface="Grandview Display" panose="020B0502040204020203" pitchFamily="34" charset="0"/>
                <a:cs typeface="Calibri" panose="020F0502020204030204" pitchFamily="34" charset="0"/>
              </a:rPr>
              <a:t> → 80 keV @5 MeV</a:t>
            </a:r>
            <a:endParaRPr sz="1600" b="1" dirty="0">
              <a:latin typeface="Grandview Display" panose="020B0502040204020203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dirty="0">
                <a:latin typeface="Grandview Display" panose="020B0502040204020203" pitchFamily="34" charset="0"/>
                <a:cs typeface="Calibri" panose="020F0502020204030204" pitchFamily="34" charset="0"/>
              </a:rPr>
              <a:t>Clover → 15-30 keV </a:t>
            </a:r>
            <a:r>
              <a:rPr lang="en-ZA" sz="1600" b="1" dirty="0">
                <a:solidFill>
                  <a:schemeClr val="dk1"/>
                </a:solidFill>
                <a:latin typeface="Grandview Display" panose="020B0502040204020203" pitchFamily="34" charset="0"/>
                <a:cs typeface="Calibri" panose="020F0502020204030204" pitchFamily="34" charset="0"/>
              </a:rPr>
              <a:t>@5 MeV</a:t>
            </a:r>
            <a:endParaRPr sz="1600" b="1" dirty="0">
              <a:solidFill>
                <a:schemeClr val="dk1"/>
              </a:solidFill>
              <a:latin typeface="Grandview Display" panose="020B0502040204020203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latin typeface="Grandview Display" panose="020B0502040204020203" pitchFamily="34" charset="0"/>
              <a:cs typeface="Calibri" panose="020F0502020204030204" pitchFamily="34" charset="0"/>
            </a:endParaRPr>
          </a:p>
        </p:txBody>
      </p:sp>
      <p:sp>
        <p:nvSpPr>
          <p:cNvPr id="38" name="Google Shape;124;p17">
            <a:extLst>
              <a:ext uri="{FF2B5EF4-FFF2-40B4-BE49-F238E27FC236}">
                <a16:creationId xmlns:a16="http://schemas.microsoft.com/office/drawing/2014/main" id="{5126DEDF-E792-0585-63CE-738D7FD89B83}"/>
              </a:ext>
            </a:extLst>
          </p:cNvPr>
          <p:cNvSpPr/>
          <p:nvPr/>
        </p:nvSpPr>
        <p:spPr>
          <a:xfrm>
            <a:off x="1393317" y="5349105"/>
            <a:ext cx="2803545" cy="1200133"/>
          </a:xfrm>
          <a:prstGeom prst="flowChartTerminator">
            <a:avLst/>
          </a:prstGeom>
          <a:solidFill>
            <a:srgbClr val="CFE2F3"/>
          </a:solidFill>
          <a:ln w="9525" cap="flat" cmpd="sng">
            <a:solidFill>
              <a:srgbClr val="C27B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b="1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Target thicknesses</a:t>
            </a:r>
            <a:endParaRPr b="1" dirty="0">
              <a:solidFill>
                <a:srgbClr val="4C113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b="1" baseline="30000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144</a:t>
            </a:r>
            <a:r>
              <a:rPr lang="en-ZA" b="1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Sm:  1.8 mg/cm2</a:t>
            </a:r>
            <a:endParaRPr b="1" dirty="0">
              <a:solidFill>
                <a:srgbClr val="4C113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b="1" baseline="30000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154</a:t>
            </a:r>
            <a:r>
              <a:rPr lang="en-ZA" b="1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Sm: 4.9 mg/cm2</a:t>
            </a:r>
            <a:endParaRPr b="1" dirty="0">
              <a:solidFill>
                <a:srgbClr val="4C113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125;p17">
            <a:extLst>
              <a:ext uri="{FF2B5EF4-FFF2-40B4-BE49-F238E27FC236}">
                <a16:creationId xmlns:a16="http://schemas.microsoft.com/office/drawing/2014/main" id="{8A99E710-525A-E1EA-00A0-6A2C7A632E56}"/>
              </a:ext>
            </a:extLst>
          </p:cNvPr>
          <p:cNvSpPr/>
          <p:nvPr/>
        </p:nvSpPr>
        <p:spPr>
          <a:xfrm>
            <a:off x="7871571" y="5274168"/>
            <a:ext cx="3268863" cy="1201824"/>
          </a:xfrm>
          <a:prstGeom prst="flowChartTerminator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>
            <a:solidFill>
              <a:srgbClr val="C27B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Absolute photopeak efficiency: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1600" b="1" dirty="0">
                <a:solidFill>
                  <a:srgbClr val="4C113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0.14-0.3% @ 8 MeV</a:t>
            </a:r>
            <a:endParaRPr sz="1600" b="1" dirty="0">
              <a:solidFill>
                <a:srgbClr val="4C113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14;p17">
            <a:extLst>
              <a:ext uri="{FF2B5EF4-FFF2-40B4-BE49-F238E27FC236}">
                <a16:creationId xmlns:a16="http://schemas.microsoft.com/office/drawing/2014/main" id="{E8B5316F-B7A9-1EAE-37E9-1C03ECE95F4A}"/>
              </a:ext>
            </a:extLst>
          </p:cNvPr>
          <p:cNvSpPr/>
          <p:nvPr/>
        </p:nvSpPr>
        <p:spPr>
          <a:xfrm>
            <a:off x="6963747" y="4345018"/>
            <a:ext cx="4637398" cy="3923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1</a:t>
            </a: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2 </a:t>
            </a:r>
            <a:r>
              <a:rPr lang="en-ZA" strike="noStrike" dirty="0" err="1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HPGe</a:t>
            </a: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 Clovers</a:t>
            </a:r>
            <a:r>
              <a:rPr lang="en-ZA" dirty="0"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 + </a:t>
            </a:r>
            <a:r>
              <a:rPr lang="en-ZA" strike="noStrike" dirty="0">
                <a:solidFill>
                  <a:srgbClr val="000000"/>
                </a:solidFill>
                <a:latin typeface="Grandview Display" panose="020B0502040204020203" pitchFamily="34" charset="0"/>
                <a:ea typeface="Calibri"/>
                <a:cs typeface="Calibri"/>
                <a:sym typeface="Calibri"/>
              </a:rPr>
              <a:t>6 large volume LaBr3:Ce</a:t>
            </a:r>
            <a:endParaRPr strike="noStrike" dirty="0">
              <a:solidFill>
                <a:srgbClr val="000000"/>
              </a:solidFill>
              <a:latin typeface="Grandview Display" panose="020B0502040204020203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910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F3281BD8-9F9E-ADB6-97CA-3789097C490C}"/>
              </a:ext>
            </a:extLst>
          </p:cNvPr>
          <p:cNvSpPr txBox="1">
            <a:spLocks/>
          </p:cNvSpPr>
          <p:nvPr/>
        </p:nvSpPr>
        <p:spPr>
          <a:xfrm>
            <a:off x="777234" y="308761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for </a:t>
            </a:r>
            <a:r>
              <a:rPr lang="en-US" baseline="30000" dirty="0"/>
              <a:t>144,154</a:t>
            </a:r>
            <a:r>
              <a:rPr lang="en-US" dirty="0"/>
              <a:t>Sm</a:t>
            </a:r>
          </a:p>
        </p:txBody>
      </p:sp>
      <p:pic>
        <p:nvPicPr>
          <p:cNvPr id="3" name="Google Shape;148;p19">
            <a:extLst>
              <a:ext uri="{FF2B5EF4-FFF2-40B4-BE49-F238E27FC236}">
                <a16:creationId xmlns:a16="http://schemas.microsoft.com/office/drawing/2014/main" id="{6FEEDBA5-BB68-748C-E1B9-ED47488B017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7586" y="1853479"/>
            <a:ext cx="5161639" cy="3734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68;p21">
            <a:extLst>
              <a:ext uri="{FF2B5EF4-FFF2-40B4-BE49-F238E27FC236}">
                <a16:creationId xmlns:a16="http://schemas.microsoft.com/office/drawing/2014/main" id="{E9D27A3F-E06F-2FEF-A633-D8AAC0CA65E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5462" y="1869829"/>
            <a:ext cx="5630271" cy="375724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" name="Google Shape;153;p19">
            <a:extLst>
              <a:ext uri="{FF2B5EF4-FFF2-40B4-BE49-F238E27FC236}">
                <a16:creationId xmlns:a16="http://schemas.microsoft.com/office/drawing/2014/main" id="{9DD249A2-31C2-7D43-79B6-0CB8183EED8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17130" y="279005"/>
            <a:ext cx="2046514" cy="19038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53C408-D572-7C24-BB52-DC147DE2B450}"/>
              </a:ext>
            </a:extLst>
          </p:cNvPr>
          <p:cNvSpPr txBox="1"/>
          <p:nvPr/>
        </p:nvSpPr>
        <p:spPr>
          <a:xfrm>
            <a:off x="1714087" y="229186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144</a:t>
            </a:r>
            <a:r>
              <a:rPr lang="en-US" dirty="0"/>
              <a:t>Sm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F8C357-7B4D-031D-963D-7B13DAD0EC4B}"/>
              </a:ext>
            </a:extLst>
          </p:cNvPr>
          <p:cNvSpPr txBox="1"/>
          <p:nvPr/>
        </p:nvSpPr>
        <p:spPr>
          <a:xfrm>
            <a:off x="7399779" y="229186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154</a:t>
            </a:r>
            <a:r>
              <a:rPr lang="en-US" dirty="0"/>
              <a:t>Sm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6A1D50-172C-759E-E357-5D4EF5EFE50A}"/>
              </a:ext>
            </a:extLst>
          </p:cNvPr>
          <p:cNvCxnSpPr/>
          <p:nvPr/>
        </p:nvCxnSpPr>
        <p:spPr>
          <a:xfrm flipV="1">
            <a:off x="1513355" y="2715495"/>
            <a:ext cx="1934307" cy="152394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32B093-88EF-380F-E5CD-A43C2DA2E982}"/>
              </a:ext>
            </a:extLst>
          </p:cNvPr>
          <p:cNvCxnSpPr>
            <a:cxnSpLocks/>
          </p:cNvCxnSpPr>
          <p:nvPr/>
        </p:nvCxnSpPr>
        <p:spPr>
          <a:xfrm flipV="1">
            <a:off x="6930856" y="3222786"/>
            <a:ext cx="1488830" cy="11117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B574819-13DF-AD2E-35E2-E66177459999}"/>
              </a:ext>
            </a:extLst>
          </p:cNvPr>
          <p:cNvSpPr txBox="1"/>
          <p:nvPr/>
        </p:nvSpPr>
        <p:spPr>
          <a:xfrm>
            <a:off x="2907323" y="5934156"/>
            <a:ext cx="622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⍺-𝛾 correlated events are clearly visible</a:t>
            </a:r>
          </a:p>
        </p:txBody>
      </p:sp>
    </p:spTree>
    <p:extLst>
      <p:ext uri="{BB962C8B-B14F-4D97-AF65-F5344CB8AC3E}">
        <p14:creationId xmlns:p14="http://schemas.microsoft.com/office/powerpoint/2010/main" val="184871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and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B1C7814-9092-EFD5-5B07-0CD065D54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41" y="368944"/>
            <a:ext cx="3850283" cy="4919806"/>
          </a:xfrm>
          <a:prstGeom prst="rect">
            <a:avLst/>
          </a:prstGeom>
        </p:spPr>
      </p:pic>
      <p:pic>
        <p:nvPicPr>
          <p:cNvPr id="5" name="Picture 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58FA4D9-C66E-4C6D-920F-F7C386BF0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177" y="327465"/>
            <a:ext cx="4361171" cy="48092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5B4A40-62AC-D780-41CA-DE325FB79C4D}"/>
              </a:ext>
            </a:extLst>
          </p:cNvPr>
          <p:cNvSpPr txBox="1"/>
          <p:nvPr/>
        </p:nvSpPr>
        <p:spPr>
          <a:xfrm>
            <a:off x="3761461" y="1676807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/>
              <a:t>144</a:t>
            </a:r>
            <a:r>
              <a:rPr lang="en-US" sz="2400" b="1" dirty="0"/>
              <a:t>Sm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FFE971-1270-36C8-6D68-0492AAC3ECB4}"/>
              </a:ext>
            </a:extLst>
          </p:cNvPr>
          <p:cNvSpPr txBox="1"/>
          <p:nvPr/>
        </p:nvSpPr>
        <p:spPr>
          <a:xfrm>
            <a:off x="9856709" y="1675312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/>
              <a:t>154</a:t>
            </a:r>
            <a:r>
              <a:rPr lang="en-US" sz="2400" b="1" dirty="0"/>
              <a:t>Sm</a:t>
            </a:r>
          </a:p>
        </p:txBody>
      </p:sp>
      <p:sp>
        <p:nvSpPr>
          <p:cNvPr id="8" name="Google Shape;214;p25">
            <a:extLst>
              <a:ext uri="{FF2B5EF4-FFF2-40B4-BE49-F238E27FC236}">
                <a16:creationId xmlns:a16="http://schemas.microsoft.com/office/drawing/2014/main" id="{BFCA5A85-B4CD-8E63-88B2-EEBF50214973}"/>
              </a:ext>
            </a:extLst>
          </p:cNvPr>
          <p:cNvSpPr/>
          <p:nvPr/>
        </p:nvSpPr>
        <p:spPr>
          <a:xfrm>
            <a:off x="2430650" y="6416718"/>
            <a:ext cx="1666200" cy="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ZA" sz="1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Spherical</a:t>
            </a:r>
            <a:endParaRPr sz="1800" b="1" strike="noStrik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" name="Google Shape;215;p25">
            <a:extLst>
              <a:ext uri="{FF2B5EF4-FFF2-40B4-BE49-F238E27FC236}">
                <a16:creationId xmlns:a16="http://schemas.microsoft.com/office/drawing/2014/main" id="{08C2A22A-D4AB-652B-B887-DAD5A0152CE4}"/>
              </a:ext>
            </a:extLst>
          </p:cNvPr>
          <p:cNvSpPr/>
          <p:nvPr/>
        </p:nvSpPr>
        <p:spPr>
          <a:xfrm>
            <a:off x="8349939" y="6416718"/>
            <a:ext cx="1666200" cy="361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ZA" sz="1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Deformed</a:t>
            </a:r>
            <a:endParaRPr sz="1800" b="1" strike="noStrik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4EB113-C9A4-E7EB-5C16-FAB68F6DC54F}"/>
              </a:ext>
            </a:extLst>
          </p:cNvPr>
          <p:cNvSpPr>
            <a:spLocks noChangeAspect="1"/>
          </p:cNvSpPr>
          <p:nvPr/>
        </p:nvSpPr>
        <p:spPr>
          <a:xfrm>
            <a:off x="2766038" y="5354134"/>
            <a:ext cx="995423" cy="997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EC1299-E7EC-3D80-089F-F6BD8C56123E}"/>
              </a:ext>
            </a:extLst>
          </p:cNvPr>
          <p:cNvSpPr>
            <a:spLocks noChangeAspect="1"/>
          </p:cNvSpPr>
          <p:nvPr/>
        </p:nvSpPr>
        <p:spPr>
          <a:xfrm>
            <a:off x="8509369" y="5483995"/>
            <a:ext cx="1347340" cy="73747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39583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AnalogousFromRegularSeedRightStep">
      <a:dk1>
        <a:srgbClr val="000000"/>
      </a:dk1>
      <a:lt1>
        <a:srgbClr val="FFFFFF"/>
      </a:lt1>
      <a:dk2>
        <a:srgbClr val="1C2732"/>
      </a:dk2>
      <a:lt2>
        <a:srgbClr val="F3F0F1"/>
      </a:lt2>
      <a:accent1>
        <a:srgbClr val="21B782"/>
      </a:accent1>
      <a:accent2>
        <a:srgbClr val="14B1BC"/>
      </a:accent2>
      <a:accent3>
        <a:srgbClr val="298CE7"/>
      </a:accent3>
      <a:accent4>
        <a:srgbClr val="2E40D9"/>
      </a:accent4>
      <a:accent5>
        <a:srgbClr val="6529E7"/>
      </a:accent5>
      <a:accent6>
        <a:srgbClr val="A217D5"/>
      </a:accent6>
      <a:hlink>
        <a:srgbClr val="BF3F6C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42B0E7C6-1071-483F-A575-9AF7EE1B96AC}" vid="{E18014FF-B132-4F63-9D72-5B85E99D64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7078</TotalTime>
  <Words>1067</Words>
  <Application>Microsoft Macintosh PowerPoint</Application>
  <PresentationFormat>Widescreen</PresentationFormat>
  <Paragraphs>134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Garamond</vt:lpstr>
      <vt:lpstr>Grandview Display</vt:lpstr>
      <vt:lpstr>Symbol</vt:lpstr>
      <vt:lpstr>Times New Roman</vt:lpstr>
      <vt:lpstr>Wingdings</vt:lpstr>
      <vt:lpstr>DashVTI</vt:lpstr>
      <vt:lpstr>The low-lying electric dipole strength in nuclei:  the role of deformation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PR298  PAC-Report: Study of the low-lying 1- states in the spherical nucleus 144Sm via inelastic scattering of alpha particles</dc:title>
  <dc:creator>Luna</dc:creator>
  <cp:lastModifiedBy>Luna</cp:lastModifiedBy>
  <cp:revision>282</cp:revision>
  <dcterms:created xsi:type="dcterms:W3CDTF">2023-01-09T13:21:28Z</dcterms:created>
  <dcterms:modified xsi:type="dcterms:W3CDTF">2024-05-29T06:40:51Z</dcterms:modified>
</cp:coreProperties>
</file>