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832" r:id="rId2"/>
    <p:sldId id="837" r:id="rId3"/>
    <p:sldId id="838" r:id="rId4"/>
    <p:sldId id="822" r:id="rId5"/>
    <p:sldId id="823" r:id="rId6"/>
    <p:sldId id="820" r:id="rId7"/>
    <p:sldId id="814" r:id="rId8"/>
    <p:sldId id="812" r:id="rId9"/>
    <p:sldId id="825" r:id="rId10"/>
    <p:sldId id="835" r:id="rId11"/>
    <p:sldId id="817" r:id="rId12"/>
    <p:sldId id="836" r:id="rId13"/>
    <p:sldId id="81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78D2F"/>
    <a:srgbClr val="0336FE"/>
    <a:srgbClr val="FF2CC3"/>
    <a:srgbClr val="00D200"/>
    <a:srgbClr val="963970"/>
    <a:srgbClr val="FF3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2" autoAdjust="0"/>
    <p:restoredTop sz="94762"/>
  </p:normalViewPr>
  <p:slideViewPr>
    <p:cSldViewPr snapToObjects="1">
      <p:cViewPr varScale="1">
        <p:scale>
          <a:sx n="121" d="100"/>
          <a:sy n="121" d="100"/>
        </p:scale>
        <p:origin x="9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FA01C-92BC-9B40-8BCA-D6272942F407}" type="datetime1">
              <a:rPr lang="en-US" smtClean="0"/>
              <a:t>5/30/24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57CDB-0A44-614D-9144-F8DB88F67A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2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8AF04-9BE9-1744-9122-3504D7C095DC}" type="datetime1">
              <a:rPr lang="en-US" smtClean="0"/>
              <a:t>5/30/24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E6AB-FA46-BC4B-9538-B865811C26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49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2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6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99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49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92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32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54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E6AB-FA46-BC4B-9538-B865811C264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4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Jørgen Randrup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7B38C-E31B-AA4E-AB43-6785776C9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820972" y="5481316"/>
            <a:ext cx="672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chemeClr val="bg1"/>
                </a:solidFill>
              </a:rPr>
              <a:t>236</a:t>
            </a:r>
            <a:r>
              <a:rPr lang="en-US" sz="1600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964980" y="3405029"/>
            <a:ext cx="7214029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err="1">
                <a:solidFill>
                  <a:srgbClr val="0336FE"/>
                </a:solidFill>
              </a:rPr>
              <a:t>Jørgen</a:t>
            </a:r>
            <a:r>
              <a:rPr lang="en-US" sz="2400" i="1" dirty="0">
                <a:solidFill>
                  <a:srgbClr val="0336FE"/>
                </a:solidFill>
              </a:rPr>
              <a:t> </a:t>
            </a:r>
            <a:r>
              <a:rPr lang="en-US" sz="2400" i="1" dirty="0" err="1">
                <a:solidFill>
                  <a:srgbClr val="0336FE"/>
                </a:solidFill>
              </a:rPr>
              <a:t>Randrup</a:t>
            </a:r>
            <a:endParaRPr lang="en-US" sz="2400" i="1" dirty="0">
              <a:solidFill>
                <a:srgbClr val="0336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5189" y="3896403"/>
            <a:ext cx="613360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Lawrence Berkeley National Laboratory, Berkeley, California 94720, USA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37EB4F0-EA7B-87A4-4E2F-050EBC2EBC2A}"/>
              </a:ext>
            </a:extLst>
          </p:cNvPr>
          <p:cNvSpPr txBox="1">
            <a:spLocks/>
          </p:cNvSpPr>
          <p:nvPr/>
        </p:nvSpPr>
        <p:spPr>
          <a:xfrm>
            <a:off x="1467554" y="2376329"/>
            <a:ext cx="6208881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rgbClr val="0336FE"/>
                </a:solidFill>
              </a:rPr>
              <a:t>Effect of the Coulomb force </a:t>
            </a:r>
          </a:p>
          <a:p>
            <a:r>
              <a:rPr lang="en-US" sz="2800" i="1" dirty="0">
                <a:solidFill>
                  <a:srgbClr val="0336FE"/>
                </a:solidFill>
              </a:rPr>
              <a:t>on fission fragment angular momenta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E99673-0AF8-4698-1911-3AF4D8605C64}"/>
              </a:ext>
            </a:extLst>
          </p:cNvPr>
          <p:cNvSpPr txBox="1"/>
          <p:nvPr/>
        </p:nvSpPr>
        <p:spPr>
          <a:xfrm>
            <a:off x="2839122" y="1369174"/>
            <a:ext cx="346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University of Oslo, 21-27 May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14E10A-F025-1049-B9AC-4E352754D023}"/>
              </a:ext>
            </a:extLst>
          </p:cNvPr>
          <p:cNvSpPr txBox="1"/>
          <p:nvPr/>
        </p:nvSpPr>
        <p:spPr>
          <a:xfrm>
            <a:off x="2636305" y="4681096"/>
            <a:ext cx="387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Randrup</a:t>
            </a:r>
            <a:r>
              <a:rPr lang="en-US" sz="1400" dirty="0"/>
              <a:t>, Physical Review C </a:t>
            </a:r>
            <a:r>
              <a:rPr lang="en-US" sz="1400" b="1" dirty="0"/>
              <a:t>108</a:t>
            </a:r>
            <a:r>
              <a:rPr lang="en-US" sz="1400" dirty="0"/>
              <a:t>, 064606 (2023)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43AE88-2E20-D642-DDB5-49934C28C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21" y="0"/>
            <a:ext cx="5572748" cy="1335000"/>
          </a:xfrm>
          <a:prstGeom prst="rect">
            <a:avLst/>
          </a:prstGeom>
        </p:spPr>
      </p:pic>
      <p:pic>
        <p:nvPicPr>
          <p:cNvPr id="8" name="Picture 2" descr="Universitetet i Oslo – Store norske ...">
            <a:extLst>
              <a:ext uri="{FF2B5EF4-FFF2-40B4-BE49-F238E27FC236}">
                <a16:creationId xmlns:a16="http://schemas.microsoft.com/office/drawing/2014/main" id="{8182C042-E2CF-8B91-9186-7A8E1A4FB9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5"/>
          <a:stretch/>
        </p:blipFill>
        <p:spPr bwMode="auto">
          <a:xfrm>
            <a:off x="2133600" y="5488826"/>
            <a:ext cx="4686300" cy="138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61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42594DE-59F0-D5D5-C14C-0CB711EA0B29}"/>
              </a:ext>
            </a:extLst>
          </p:cNvPr>
          <p:cNvSpPr txBox="1"/>
          <p:nvPr/>
        </p:nvSpPr>
        <p:spPr>
          <a:xfrm>
            <a:off x="1884598" y="220153"/>
            <a:ext cx="5374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Coplanar configurations (</a:t>
            </a:r>
            <a:r>
              <a:rPr lang="en-US" sz="2400" i="1" dirty="0">
                <a:solidFill>
                  <a:srgbClr val="0336FE"/>
                </a:solidFill>
                <a:latin typeface="Symbol" pitchFamily="2" charset="2"/>
              </a:rPr>
              <a:t>f</a:t>
            </a:r>
            <a:r>
              <a:rPr lang="en-US" sz="2400" baseline="-25000" dirty="0">
                <a:solidFill>
                  <a:srgbClr val="0336FE"/>
                </a:solidFill>
              </a:rPr>
              <a:t>12</a:t>
            </a:r>
            <a:r>
              <a:rPr lang="en-US" sz="2400" dirty="0">
                <a:solidFill>
                  <a:srgbClr val="0336FE"/>
                </a:solidFill>
              </a:rPr>
              <a:t>=0): 1</a:t>
            </a:r>
            <a:r>
              <a:rPr lang="en-US" sz="2400" baseline="30000" dirty="0">
                <a:solidFill>
                  <a:srgbClr val="0336FE"/>
                </a:solidFill>
              </a:rPr>
              <a:t>st</a:t>
            </a:r>
            <a:r>
              <a:rPr lang="en-US" sz="2400" dirty="0">
                <a:solidFill>
                  <a:srgbClr val="0336FE"/>
                </a:solidFill>
              </a:rPr>
              <a:t> order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97A71A6-E604-08C7-D33F-3E2DA9F5CDD7}"/>
              </a:ext>
            </a:extLst>
          </p:cNvPr>
          <p:cNvSpPr/>
          <p:nvPr/>
        </p:nvSpPr>
        <p:spPr>
          <a:xfrm rot="19800000">
            <a:off x="1517214" y="1157640"/>
            <a:ext cx="930592" cy="527013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841BBEA-7161-33C1-02DA-3E63B2E089F4}"/>
              </a:ext>
            </a:extLst>
          </p:cNvPr>
          <p:cNvSpPr/>
          <p:nvPr/>
        </p:nvSpPr>
        <p:spPr>
          <a:xfrm rot="20400000" flipV="1">
            <a:off x="466276" y="1138520"/>
            <a:ext cx="930592" cy="527013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5F506F9-D0F6-C9B9-4DDC-7D1E74E52E36}"/>
              </a:ext>
            </a:extLst>
          </p:cNvPr>
          <p:cNvCxnSpPr>
            <a:cxnSpLocks/>
          </p:cNvCxnSpPr>
          <p:nvPr/>
        </p:nvCxnSpPr>
        <p:spPr>
          <a:xfrm>
            <a:off x="892881" y="1428499"/>
            <a:ext cx="111329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9EC79E3-B43B-8ADB-0BD3-235D9DF26133}"/>
              </a:ext>
            </a:extLst>
          </p:cNvPr>
          <p:cNvSpPr txBox="1"/>
          <p:nvPr/>
        </p:nvSpPr>
        <p:spPr>
          <a:xfrm>
            <a:off x="1248803" y="1444524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69F168-5096-35C0-C0CE-F81465D317A8}"/>
              </a:ext>
            </a:extLst>
          </p:cNvPr>
          <p:cNvSpPr txBox="1"/>
          <p:nvPr/>
        </p:nvSpPr>
        <p:spPr>
          <a:xfrm>
            <a:off x="5837932" y="814492"/>
            <a:ext cx="802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336FE"/>
                </a:solidFill>
              </a:rPr>
              <a:t>1</a:t>
            </a:r>
            <a:r>
              <a:rPr lang="en-US" sz="1400" baseline="30000" dirty="0">
                <a:solidFill>
                  <a:srgbClr val="0336FE"/>
                </a:solidFill>
              </a:rPr>
              <a:t>st</a:t>
            </a:r>
            <a:r>
              <a:rPr lang="en-US" sz="1400" dirty="0">
                <a:solidFill>
                  <a:srgbClr val="0336FE"/>
                </a:solidFill>
              </a:rPr>
              <a:t> order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8E471B-06BF-DC2D-FD2A-D32FAF24D132}"/>
              </a:ext>
            </a:extLst>
          </p:cNvPr>
          <p:cNvSpPr txBox="1"/>
          <p:nvPr/>
        </p:nvSpPr>
        <p:spPr>
          <a:xfrm>
            <a:off x="7894933" y="1624408"/>
            <a:ext cx="84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336FE"/>
                </a:solidFill>
              </a:rPr>
              <a:t>2</a:t>
            </a:r>
            <a:r>
              <a:rPr lang="en-US" sz="1400" baseline="30000" dirty="0">
                <a:solidFill>
                  <a:srgbClr val="0336FE"/>
                </a:solidFill>
              </a:rPr>
              <a:t>nd</a:t>
            </a:r>
            <a:r>
              <a:rPr lang="en-US" sz="1400" dirty="0">
                <a:solidFill>
                  <a:srgbClr val="0336FE"/>
                </a:solidFill>
              </a:rPr>
              <a:t> order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7C3293A-F176-04BE-1A45-8396E60D3075}"/>
              </a:ext>
            </a:extLst>
          </p:cNvPr>
          <p:cNvSpPr/>
          <p:nvPr/>
        </p:nvSpPr>
        <p:spPr>
          <a:xfrm>
            <a:off x="7600291" y="1577789"/>
            <a:ext cx="160535" cy="401017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478FBA1-809D-620A-F3CB-174EE2AD7BDE}"/>
              </a:ext>
            </a:extLst>
          </p:cNvPr>
          <p:cNvSpPr/>
          <p:nvPr/>
        </p:nvSpPr>
        <p:spPr>
          <a:xfrm rot="16200000">
            <a:off x="6172643" y="100672"/>
            <a:ext cx="133426" cy="2212369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5A16921-A629-C890-E5A8-436D43605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9" t="12692" r="9552" b="6922"/>
          <a:stretch/>
        </p:blipFill>
        <p:spPr>
          <a:xfrm>
            <a:off x="2450432" y="3419030"/>
            <a:ext cx="4102768" cy="288713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5BE378E-25B6-7EE8-4768-D138E5772699}"/>
              </a:ext>
            </a:extLst>
          </p:cNvPr>
          <p:cNvSpPr txBox="1"/>
          <p:nvPr/>
        </p:nvSpPr>
        <p:spPr>
          <a:xfrm>
            <a:off x="304800" y="4166775"/>
            <a:ext cx="166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336FE"/>
                </a:solidFill>
              </a:rPr>
              <a:t>First order only: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5BC428-E126-A168-70FB-558392074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F7D482-0C9E-EB91-FEB1-7566F250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C40AFD-D18C-E033-E861-E038AD3A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3623C06-0F96-40D4-025D-058BE96CD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358" y="1270381"/>
            <a:ext cx="4513421" cy="76643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08A2DB2-B1B1-A96D-F431-4EB215FA782E}"/>
              </a:ext>
            </a:extLst>
          </p:cNvPr>
          <p:cNvCxnSpPr>
            <a:cxnSpLocks/>
          </p:cNvCxnSpPr>
          <p:nvPr/>
        </p:nvCxnSpPr>
        <p:spPr>
          <a:xfrm>
            <a:off x="1458932" y="1732641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8D93764-17A3-3212-1DD9-0942C928D58E}"/>
              </a:ext>
            </a:extLst>
          </p:cNvPr>
          <p:cNvCxnSpPr>
            <a:cxnSpLocks/>
          </p:cNvCxnSpPr>
          <p:nvPr/>
        </p:nvCxnSpPr>
        <p:spPr>
          <a:xfrm flipH="1" flipV="1">
            <a:off x="1169020" y="986465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D725C9F4-C04E-88F6-176E-16DCD04E1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368" y="4255154"/>
            <a:ext cx="1742266" cy="32918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97E34E0-CA22-BEB7-2259-F564882E1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368" y="4645372"/>
            <a:ext cx="1764806" cy="28836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1DADCF2-1097-E897-0ED2-7A634F057E97}"/>
              </a:ext>
            </a:extLst>
          </p:cNvPr>
          <p:cNvSpPr txBox="1"/>
          <p:nvPr/>
        </p:nvSpPr>
        <p:spPr>
          <a:xfrm>
            <a:off x="6884287" y="3905958"/>
            <a:ext cx="1857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</a:t>
            </a:r>
            <a:r>
              <a:rPr lang="en-US" sz="1600" i="1" dirty="0"/>
              <a:t> S </a:t>
            </a:r>
            <a:r>
              <a:rPr lang="en-US" sz="1600" dirty="0"/>
              <a:t>distribution: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DC40C-36FA-181A-9624-FC8A85F63A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0432" y="2061904"/>
            <a:ext cx="5947898" cy="1160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AD7385-4B80-386E-0B26-D1D69EAED4A3}"/>
              </a:ext>
            </a:extLst>
          </p:cNvPr>
          <p:cNvSpPr txBox="1"/>
          <p:nvPr/>
        </p:nvSpPr>
        <p:spPr>
          <a:xfrm>
            <a:off x="7185989" y="4962513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</a:t>
            </a:r>
            <a:r>
              <a:rPr lang="en-US" sz="1600" i="1" dirty="0" err="1"/>
              <a:t>T</a:t>
            </a:r>
            <a:r>
              <a:rPr lang="en-US" sz="1600" baseline="-25000" dirty="0" err="1"/>
              <a:t>sciss</a:t>
            </a:r>
            <a:r>
              <a:rPr lang="en-US" sz="1600" dirty="0"/>
              <a:t> = 1 MeV)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19B3A65A-ED64-9A1E-9E6D-1B8957E3C881}"/>
              </a:ext>
            </a:extLst>
          </p:cNvPr>
          <p:cNvSpPr>
            <a:spLocks noChangeAspect="1"/>
          </p:cNvSpPr>
          <p:nvPr/>
        </p:nvSpPr>
        <p:spPr>
          <a:xfrm flipH="1">
            <a:off x="1710687" y="1204652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C9538066-0F3B-31EF-6B77-965D424878E4}"/>
              </a:ext>
            </a:extLst>
          </p:cNvPr>
          <p:cNvSpPr>
            <a:spLocks noChangeAspect="1"/>
          </p:cNvSpPr>
          <p:nvPr/>
        </p:nvSpPr>
        <p:spPr>
          <a:xfrm flipH="1">
            <a:off x="705112" y="1170432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1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291D829-559E-EAA8-AC92-DF22136F1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696" y="762171"/>
            <a:ext cx="2933700" cy="9080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68C2F7-5BC2-9AF2-0035-EA738DF4C3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4" t="13956" r="9803" b="6113"/>
          <a:stretch/>
        </p:blipFill>
        <p:spPr>
          <a:xfrm>
            <a:off x="1072812" y="3155105"/>
            <a:ext cx="4619625" cy="3234551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84EC825F-8702-F68C-950B-001E229C54D8}"/>
              </a:ext>
            </a:extLst>
          </p:cNvPr>
          <p:cNvSpPr>
            <a:spLocks noChangeAspect="1"/>
          </p:cNvSpPr>
          <p:nvPr/>
        </p:nvSpPr>
        <p:spPr>
          <a:xfrm rot="19800000" flipV="1">
            <a:off x="5228298" y="1808945"/>
            <a:ext cx="680220" cy="453480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C535A93-E7C6-8DD2-BDD7-E3E7982E6FCE}"/>
              </a:ext>
            </a:extLst>
          </p:cNvPr>
          <p:cNvSpPr>
            <a:spLocks/>
          </p:cNvSpPr>
          <p:nvPr/>
        </p:nvSpPr>
        <p:spPr>
          <a:xfrm rot="20400000" flipV="1">
            <a:off x="4402765" y="1797609"/>
            <a:ext cx="713956" cy="476153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Left Arrow 16">
            <a:extLst>
              <a:ext uri="{FF2B5EF4-FFF2-40B4-BE49-F238E27FC236}">
                <a16:creationId xmlns:a16="http://schemas.microsoft.com/office/drawing/2014/main" id="{91F04E9E-29CD-70A4-26D4-1A505B113601}"/>
              </a:ext>
            </a:extLst>
          </p:cNvPr>
          <p:cNvSpPr/>
          <p:nvPr/>
        </p:nvSpPr>
        <p:spPr>
          <a:xfrm>
            <a:off x="3730268" y="1952321"/>
            <a:ext cx="296137" cy="226641"/>
          </a:xfrm>
          <a:prstGeom prst="leftArrow">
            <a:avLst/>
          </a:prstGeom>
          <a:solidFill>
            <a:srgbClr val="FF2CC3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>
            <a:extLst>
              <a:ext uri="{FF2B5EF4-FFF2-40B4-BE49-F238E27FC236}">
                <a16:creationId xmlns:a16="http://schemas.microsoft.com/office/drawing/2014/main" id="{F5185A1D-076E-AA47-9E3A-B989FFBE81D9}"/>
              </a:ext>
            </a:extLst>
          </p:cNvPr>
          <p:cNvSpPr/>
          <p:nvPr/>
        </p:nvSpPr>
        <p:spPr>
          <a:xfrm flipH="1">
            <a:off x="6197836" y="1962163"/>
            <a:ext cx="355364" cy="226641"/>
          </a:xfrm>
          <a:prstGeom prst="leftArrow">
            <a:avLst/>
          </a:prstGeom>
          <a:solidFill>
            <a:srgbClr val="178D2F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FC0BE762-52B6-E9EC-D0B0-7528EF556175}"/>
              </a:ext>
            </a:extLst>
          </p:cNvPr>
          <p:cNvSpPr>
            <a:spLocks noChangeAspect="1"/>
          </p:cNvSpPr>
          <p:nvPr/>
        </p:nvSpPr>
        <p:spPr>
          <a:xfrm flipH="1">
            <a:off x="5398353" y="1876985"/>
            <a:ext cx="340110" cy="34011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6D3A08C8-48F4-4A64-0411-DD23B01EA8B3}"/>
              </a:ext>
            </a:extLst>
          </p:cNvPr>
          <p:cNvSpPr>
            <a:spLocks noChangeAspect="1"/>
          </p:cNvSpPr>
          <p:nvPr/>
        </p:nvSpPr>
        <p:spPr>
          <a:xfrm flipH="1">
            <a:off x="4569941" y="1859661"/>
            <a:ext cx="340110" cy="34011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62611A-303F-F191-1862-AD1B27C3BBCF}"/>
              </a:ext>
            </a:extLst>
          </p:cNvPr>
          <p:cNvSpPr txBox="1"/>
          <p:nvPr/>
        </p:nvSpPr>
        <p:spPr>
          <a:xfrm>
            <a:off x="1497169" y="1849032"/>
            <a:ext cx="146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spins: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64FA6D-E570-2D55-5DB6-32D9CBED717F}"/>
              </a:ext>
            </a:extLst>
          </p:cNvPr>
          <p:cNvSpPr txBox="1"/>
          <p:nvPr/>
        </p:nvSpPr>
        <p:spPr>
          <a:xfrm>
            <a:off x="1497169" y="2601919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Anti-parallel spins:</a:t>
            </a: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2B9C3D5E-0140-02BF-A40B-17F3AF6B27DE}"/>
              </a:ext>
            </a:extLst>
          </p:cNvPr>
          <p:cNvSpPr>
            <a:spLocks noChangeAspect="1"/>
          </p:cNvSpPr>
          <p:nvPr/>
        </p:nvSpPr>
        <p:spPr>
          <a:xfrm>
            <a:off x="1057903" y="1924645"/>
            <a:ext cx="274320" cy="236483"/>
          </a:xfrm>
          <a:prstGeom prst="triangle">
            <a:avLst/>
          </a:prstGeom>
          <a:noFill/>
          <a:ln w="38100">
            <a:solidFill>
              <a:srgbClr val="178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436F507A-80CE-2C34-3573-B6AC640F7B2F}"/>
              </a:ext>
            </a:extLst>
          </p:cNvPr>
          <p:cNvSpPr>
            <a:spLocks noChangeAspect="1"/>
          </p:cNvSpPr>
          <p:nvPr/>
        </p:nvSpPr>
        <p:spPr>
          <a:xfrm flipV="1">
            <a:off x="1057903" y="2677532"/>
            <a:ext cx="274320" cy="236483"/>
          </a:xfrm>
          <a:prstGeom prst="triangl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>
            <a:extLst>
              <a:ext uri="{FF2B5EF4-FFF2-40B4-BE49-F238E27FC236}">
                <a16:creationId xmlns:a16="http://schemas.microsoft.com/office/drawing/2014/main" id="{F0EFFA34-FC1F-264C-FEAD-FE19B361CDC7}"/>
              </a:ext>
            </a:extLst>
          </p:cNvPr>
          <p:cNvSpPr/>
          <p:nvPr/>
        </p:nvSpPr>
        <p:spPr>
          <a:xfrm flipH="1">
            <a:off x="6197836" y="2648625"/>
            <a:ext cx="355364" cy="226641"/>
          </a:xfrm>
          <a:prstGeom prst="leftArrow">
            <a:avLst/>
          </a:prstGeom>
          <a:solidFill>
            <a:srgbClr val="178D2F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1AFB242-311A-0786-A139-AEFFE9FB4A4A}"/>
              </a:ext>
            </a:extLst>
          </p:cNvPr>
          <p:cNvSpPr>
            <a:spLocks noChangeAspect="1"/>
          </p:cNvSpPr>
          <p:nvPr/>
        </p:nvSpPr>
        <p:spPr>
          <a:xfrm rot="19800000" flipV="1">
            <a:off x="5228297" y="2526573"/>
            <a:ext cx="680220" cy="453480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5373E903-1931-0C1A-795B-617F43701FF0}"/>
              </a:ext>
            </a:extLst>
          </p:cNvPr>
          <p:cNvSpPr>
            <a:spLocks noChangeAspect="1"/>
          </p:cNvSpPr>
          <p:nvPr/>
        </p:nvSpPr>
        <p:spPr>
          <a:xfrm flipH="1">
            <a:off x="5398353" y="2577182"/>
            <a:ext cx="340110" cy="34011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BA94DE1-7E83-6608-7666-2DEFED95C45A}"/>
              </a:ext>
            </a:extLst>
          </p:cNvPr>
          <p:cNvSpPr>
            <a:spLocks/>
          </p:cNvSpPr>
          <p:nvPr/>
        </p:nvSpPr>
        <p:spPr>
          <a:xfrm rot="1200000">
            <a:off x="4431823" y="2518601"/>
            <a:ext cx="655841" cy="476153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528F0CC1-8370-F6FF-A6FE-B745921E7CC4}"/>
              </a:ext>
            </a:extLst>
          </p:cNvPr>
          <p:cNvSpPr>
            <a:spLocks noChangeAspect="1"/>
          </p:cNvSpPr>
          <p:nvPr/>
        </p:nvSpPr>
        <p:spPr>
          <a:xfrm>
            <a:off x="4569941" y="2577182"/>
            <a:ext cx="340110" cy="34011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 Arrow 30">
            <a:extLst>
              <a:ext uri="{FF2B5EF4-FFF2-40B4-BE49-F238E27FC236}">
                <a16:creationId xmlns:a16="http://schemas.microsoft.com/office/drawing/2014/main" id="{6683F168-E10D-3F2B-DFA9-51AAC4A28303}"/>
              </a:ext>
            </a:extLst>
          </p:cNvPr>
          <p:cNvSpPr/>
          <p:nvPr/>
        </p:nvSpPr>
        <p:spPr>
          <a:xfrm>
            <a:off x="3730269" y="2670027"/>
            <a:ext cx="296137" cy="226641"/>
          </a:xfrm>
          <a:prstGeom prst="leftArrow">
            <a:avLst/>
          </a:prstGeom>
          <a:solidFill>
            <a:srgbClr val="FF2CC3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0C8A66-B3CD-F85D-B3E8-1B079B472D67}"/>
              </a:ext>
            </a:extLst>
          </p:cNvPr>
          <p:cNvSpPr txBox="1"/>
          <p:nvPr/>
        </p:nvSpPr>
        <p:spPr>
          <a:xfrm>
            <a:off x="2090936" y="140342"/>
            <a:ext cx="4962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Coupled (co-planar) motion:  All terms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3BE103-F521-72B1-025B-7A939BD83585}"/>
              </a:ext>
            </a:extLst>
          </p:cNvPr>
          <p:cNvSpPr txBox="1"/>
          <p:nvPr/>
        </p:nvSpPr>
        <p:spPr>
          <a:xfrm>
            <a:off x="1495525" y="923808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336FE"/>
                </a:solidFill>
              </a:rPr>
              <a:t>Equations</a:t>
            </a:r>
          </a:p>
          <a:p>
            <a:r>
              <a:rPr lang="en-US" i="1" dirty="0">
                <a:solidFill>
                  <a:srgbClr val="0336FE"/>
                </a:solidFill>
              </a:rPr>
              <a:t>of motion:</a:t>
            </a: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B942922B-EC8F-3DF2-2EEC-DA7063F26C6D}"/>
              </a:ext>
            </a:extLst>
          </p:cNvPr>
          <p:cNvSpPr/>
          <p:nvPr/>
        </p:nvSpPr>
        <p:spPr>
          <a:xfrm flipH="1">
            <a:off x="2925566" y="868230"/>
            <a:ext cx="185617" cy="703291"/>
          </a:xfrm>
          <a:prstGeom prst="rightBrace">
            <a:avLst>
              <a:gd name="adj1" fmla="val 8333"/>
              <a:gd name="adj2" fmla="val 51445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B336C0-D8B5-9B49-2529-56A93AFD9050}"/>
              </a:ext>
            </a:extLst>
          </p:cNvPr>
          <p:cNvSpPr txBox="1"/>
          <p:nvPr/>
        </p:nvSpPr>
        <p:spPr>
          <a:xfrm>
            <a:off x="7239000" y="1921071"/>
            <a:ext cx="1517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Minimum effect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33710D-6F8B-1057-DB48-94092DB9834A}"/>
              </a:ext>
            </a:extLst>
          </p:cNvPr>
          <p:cNvSpPr txBox="1"/>
          <p:nvPr/>
        </p:nvSpPr>
        <p:spPr>
          <a:xfrm>
            <a:off x="7239000" y="2577182"/>
            <a:ext cx="1547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Maximum effect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DE05122-DF20-353B-7F0D-3A61EEF517DA}"/>
              </a:ext>
            </a:extLst>
          </p:cNvPr>
          <p:cNvSpPr txBox="1"/>
          <p:nvPr/>
        </p:nvSpPr>
        <p:spPr>
          <a:xfrm>
            <a:off x="6614373" y="821339"/>
            <a:ext cx="2072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Distance between centers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717511-20AF-AEEC-6D20-C0088D69137F}"/>
              </a:ext>
            </a:extLst>
          </p:cNvPr>
          <p:cNvSpPr txBox="1"/>
          <p:nvPr/>
        </p:nvSpPr>
        <p:spPr>
          <a:xfrm>
            <a:off x="6614373" y="1089256"/>
            <a:ext cx="2288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Orientation of light fragment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AF1795-A652-1A46-BAA1-D6E5D23234C4}"/>
              </a:ext>
            </a:extLst>
          </p:cNvPr>
          <p:cNvSpPr txBox="1"/>
          <p:nvPr/>
        </p:nvSpPr>
        <p:spPr>
          <a:xfrm>
            <a:off x="6614373" y="1357172"/>
            <a:ext cx="2398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Orientation of heavy fragment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243616FF-E1AD-F56F-9D14-5B858013ACC0}"/>
              </a:ext>
            </a:extLst>
          </p:cNvPr>
          <p:cNvSpPr>
            <a:spLocks noChangeAspect="1"/>
          </p:cNvSpPr>
          <p:nvPr/>
        </p:nvSpPr>
        <p:spPr>
          <a:xfrm>
            <a:off x="6570513" y="3517268"/>
            <a:ext cx="274320" cy="236483"/>
          </a:xfrm>
          <a:prstGeom prst="triangle">
            <a:avLst/>
          </a:prstGeom>
          <a:noFill/>
          <a:ln w="38100">
            <a:solidFill>
              <a:srgbClr val="178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83816D13-5D65-DFFE-9C78-7E62CC5CE61A}"/>
              </a:ext>
            </a:extLst>
          </p:cNvPr>
          <p:cNvSpPr>
            <a:spLocks noChangeAspect="1"/>
          </p:cNvSpPr>
          <p:nvPr/>
        </p:nvSpPr>
        <p:spPr>
          <a:xfrm flipV="1">
            <a:off x="7268303" y="3530770"/>
            <a:ext cx="274320" cy="236483"/>
          </a:xfrm>
          <a:prstGeom prst="triangl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43F854-F881-71A7-2F0B-62A344297AD3}"/>
              </a:ext>
            </a:extLst>
          </p:cNvPr>
          <p:cNvSpPr txBox="1"/>
          <p:nvPr/>
        </p:nvSpPr>
        <p:spPr>
          <a:xfrm>
            <a:off x="6881799" y="337389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883DFA-0A10-8E4E-22ED-4DD6C4804959}"/>
              </a:ext>
            </a:extLst>
          </p:cNvPr>
          <p:cNvSpPr txBox="1"/>
          <p:nvPr/>
        </p:nvSpPr>
        <p:spPr>
          <a:xfrm>
            <a:off x="6308049" y="4888063"/>
            <a:ext cx="226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336FE"/>
                </a:solidFill>
              </a:rPr>
              <a:t>Spin-spin correlations</a:t>
            </a:r>
          </a:p>
          <a:p>
            <a:r>
              <a:rPr lang="en-US" dirty="0">
                <a:solidFill>
                  <a:srgbClr val="0336FE"/>
                </a:solidFill>
              </a:rPr>
              <a:t>are </a:t>
            </a:r>
            <a:r>
              <a:rPr lang="en-US" i="1" dirty="0">
                <a:solidFill>
                  <a:srgbClr val="0336FE"/>
                </a:solidFill>
              </a:rPr>
              <a:t>not</a:t>
            </a:r>
            <a:r>
              <a:rPr lang="en-US" dirty="0">
                <a:solidFill>
                  <a:srgbClr val="0336FE"/>
                </a:solidFill>
              </a:rPr>
              <a:t> affected much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515E40-5928-3496-6C13-0D87AA60F366}"/>
              </a:ext>
            </a:extLst>
          </p:cNvPr>
          <p:cNvSpPr txBox="1"/>
          <p:nvPr/>
        </p:nvSpPr>
        <p:spPr>
          <a:xfrm>
            <a:off x="7760044" y="344895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336FE"/>
                </a:solidFill>
              </a:rPr>
              <a:t>=&gt;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AB0B8B-EB22-8FAE-86C2-07E5B8E84BFC}"/>
              </a:ext>
            </a:extLst>
          </p:cNvPr>
          <p:cNvSpPr txBox="1"/>
          <p:nvPr/>
        </p:nvSpPr>
        <p:spPr>
          <a:xfrm>
            <a:off x="6308049" y="4045399"/>
            <a:ext cx="2410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336FE"/>
                </a:solidFill>
              </a:rPr>
              <a:t>The fragment spins are</a:t>
            </a:r>
          </a:p>
          <a:p>
            <a:r>
              <a:rPr lang="en-US" dirty="0">
                <a:solidFill>
                  <a:srgbClr val="0336FE"/>
                </a:solidFill>
              </a:rPr>
              <a:t>affected </a:t>
            </a:r>
            <a:r>
              <a:rPr lang="en-US" i="1" dirty="0">
                <a:solidFill>
                  <a:srgbClr val="0336FE"/>
                </a:solidFill>
              </a:rPr>
              <a:t>independently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6B1597AE-6CB4-A10C-9E73-31E956A8C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B1DD8B19-5B81-98F6-EE74-6A91DCDD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FBA09DD6-97E0-1375-2A03-47474B5A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D58B059-E202-DF94-7D6F-218D630B1482}"/>
              </a:ext>
            </a:extLst>
          </p:cNvPr>
          <p:cNvCxnSpPr>
            <a:cxnSpLocks/>
          </p:cNvCxnSpPr>
          <p:nvPr/>
        </p:nvCxnSpPr>
        <p:spPr>
          <a:xfrm>
            <a:off x="5165778" y="2235089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B57593-0C2B-5F1B-1147-2ADFCB3C7C66}"/>
              </a:ext>
            </a:extLst>
          </p:cNvPr>
          <p:cNvCxnSpPr>
            <a:cxnSpLocks/>
          </p:cNvCxnSpPr>
          <p:nvPr/>
        </p:nvCxnSpPr>
        <p:spPr>
          <a:xfrm flipH="1" flipV="1">
            <a:off x="4828032" y="1664208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BD18D8E-4645-542D-5AD7-65F954E2741F}"/>
              </a:ext>
            </a:extLst>
          </p:cNvPr>
          <p:cNvCxnSpPr>
            <a:cxnSpLocks/>
          </p:cNvCxnSpPr>
          <p:nvPr/>
        </p:nvCxnSpPr>
        <p:spPr>
          <a:xfrm>
            <a:off x="5201910" y="2953512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439AC9A-510B-CE43-6655-B11C9DFC9B12}"/>
              </a:ext>
            </a:extLst>
          </p:cNvPr>
          <p:cNvCxnSpPr>
            <a:cxnSpLocks/>
          </p:cNvCxnSpPr>
          <p:nvPr/>
        </p:nvCxnSpPr>
        <p:spPr>
          <a:xfrm flipH="1">
            <a:off x="4790444" y="2944368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1D6A350-2C2D-C79C-9FA2-9BC7FE761564}"/>
              </a:ext>
            </a:extLst>
          </p:cNvPr>
          <p:cNvSpPr txBox="1"/>
          <p:nvPr/>
        </p:nvSpPr>
        <p:spPr>
          <a:xfrm>
            <a:off x="14907" y="1833532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Symbol" pitchFamily="2" charset="2"/>
              </a:rPr>
              <a:t>f</a:t>
            </a:r>
            <a:r>
              <a:rPr lang="en-US" baseline="-25000" dirty="0"/>
              <a:t>12</a:t>
            </a:r>
            <a:r>
              <a:rPr lang="en-US" dirty="0"/>
              <a:t>=0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A2C6A9-4EA6-C567-CA10-101550BBEEC6}"/>
              </a:ext>
            </a:extLst>
          </p:cNvPr>
          <p:cNvSpPr txBox="1"/>
          <p:nvPr/>
        </p:nvSpPr>
        <p:spPr>
          <a:xfrm>
            <a:off x="14907" y="252733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Symbol" pitchFamily="2" charset="2"/>
              </a:rPr>
              <a:t>f</a:t>
            </a:r>
            <a:r>
              <a:rPr lang="en-US" baseline="-25000" dirty="0"/>
              <a:t>12</a:t>
            </a:r>
            <a:r>
              <a:rPr lang="en-US" dirty="0"/>
              <a:t>=</a:t>
            </a:r>
            <a:r>
              <a:rPr lang="en-US" dirty="0">
                <a:latin typeface="Symbol" pitchFamily="2" charset="2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54855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/>
      <p:bldP spid="36" grpId="0"/>
      <p:bldP spid="3" grpId="0" animBg="1"/>
      <p:bldP spid="11" grpId="0" animBg="1"/>
      <p:bldP spid="12" grpId="0"/>
      <p:bldP spid="13" grpId="0"/>
      <p:bldP spid="14" grpId="0"/>
      <p:bldP spid="20" grpId="0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A25F6-6C6A-0200-48AC-C5AD13FB7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2D3AC-96CE-4909-1C74-D5171AE0B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8FA80-0DDB-425B-F4C0-F066E1840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FA9C3E-4469-BB01-D175-1AA8425D9EBB}"/>
              </a:ext>
            </a:extLst>
          </p:cNvPr>
          <p:cNvSpPr txBox="1"/>
          <p:nvPr/>
        </p:nvSpPr>
        <p:spPr>
          <a:xfrm>
            <a:off x="1956224" y="2537115"/>
            <a:ext cx="3552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may </a:t>
            </a:r>
            <a:r>
              <a:rPr lang="en-US" sz="1600" i="1" dirty="0"/>
              <a:t>increase</a:t>
            </a:r>
            <a:r>
              <a:rPr lang="en-US" sz="1600" dirty="0"/>
              <a:t> the angular momenta </a:t>
            </a:r>
          </a:p>
          <a:p>
            <a:r>
              <a:rPr lang="en-US" sz="1600" dirty="0"/>
              <a:t>of deformed fragments by 1-2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3DA27F-5C80-7A00-8673-9E10DFE7753E}"/>
              </a:ext>
            </a:extLst>
          </p:cNvPr>
          <p:cNvSpPr txBox="1"/>
          <p:nvPr/>
        </p:nvSpPr>
        <p:spPr>
          <a:xfrm>
            <a:off x="1956224" y="3233788"/>
            <a:ext cx="2942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Significant</a:t>
            </a:r>
            <a:r>
              <a:rPr lang="en-US" sz="1600" dirty="0"/>
              <a:t> but </a:t>
            </a:r>
            <a:r>
              <a:rPr lang="en-US" sz="1600" i="1" dirty="0"/>
              <a:t>not</a:t>
            </a:r>
            <a:r>
              <a:rPr lang="en-US" sz="1600" dirty="0"/>
              <a:t> overwhelming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935704-E3C8-E479-8601-491264B85C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4" t="13956" r="9803" b="6113"/>
          <a:stretch/>
        </p:blipFill>
        <p:spPr>
          <a:xfrm>
            <a:off x="5775654" y="1603212"/>
            <a:ext cx="2942793" cy="20604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801CEA-A84A-44A0-EC94-310A2DD8D2A2}"/>
              </a:ext>
            </a:extLst>
          </p:cNvPr>
          <p:cNvSpPr txBox="1"/>
          <p:nvPr/>
        </p:nvSpPr>
        <p:spPr>
          <a:xfrm>
            <a:off x="1633921" y="277424"/>
            <a:ext cx="4116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336FE"/>
                </a:solidFill>
              </a:rPr>
              <a:t>Effect of the Coulomb force </a:t>
            </a:r>
          </a:p>
          <a:p>
            <a:r>
              <a:rPr lang="en-US" sz="2000" i="1" dirty="0">
                <a:solidFill>
                  <a:srgbClr val="0336FE"/>
                </a:solidFill>
              </a:rPr>
              <a:t>on fission fragment angular momenta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5104CC-51E3-B3E9-C58D-4F06AB5A071A}"/>
              </a:ext>
            </a:extLst>
          </p:cNvPr>
          <p:cNvSpPr txBox="1"/>
          <p:nvPr/>
        </p:nvSpPr>
        <p:spPr>
          <a:xfrm>
            <a:off x="1956224" y="1594219"/>
            <a:ext cx="3116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Coulomb force exerts a </a:t>
            </a:r>
            <a:r>
              <a:rPr lang="en-US" sz="1600" i="1" dirty="0"/>
              <a:t>torque</a:t>
            </a:r>
            <a:r>
              <a:rPr lang="en-US" sz="1600" dirty="0"/>
              <a:t> </a:t>
            </a:r>
          </a:p>
          <a:p>
            <a:r>
              <a:rPr lang="en-US" sz="1600" dirty="0"/>
              <a:t>on a rotating deformed fragment,</a:t>
            </a:r>
          </a:p>
          <a:p>
            <a:r>
              <a:rPr lang="en-US" sz="1600" dirty="0"/>
              <a:t>increasing its angular momentum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779DC6-B6B4-9131-77A9-FD966A524D96}"/>
              </a:ext>
            </a:extLst>
          </p:cNvPr>
          <p:cNvGrpSpPr/>
          <p:nvPr/>
        </p:nvGrpSpPr>
        <p:grpSpPr>
          <a:xfrm>
            <a:off x="6243364" y="363344"/>
            <a:ext cx="2246012" cy="614949"/>
            <a:chOff x="6137124" y="304528"/>
            <a:chExt cx="2246012" cy="61494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162418-9181-A98E-79FC-B29D15105FB2}"/>
                </a:ext>
              </a:extLst>
            </p:cNvPr>
            <p:cNvSpPr>
              <a:spLocks noChangeAspect="1"/>
            </p:cNvSpPr>
            <p:nvPr/>
          </p:nvSpPr>
          <p:spPr>
            <a:xfrm rot="19800000" flipV="1">
              <a:off x="7360920" y="368536"/>
              <a:ext cx="548640" cy="365760"/>
            </a:xfrm>
            <a:prstGeom prst="ellipse">
              <a:avLst/>
            </a:prstGeom>
            <a:gradFill>
              <a:gsLst>
                <a:gs pos="0">
                  <a:srgbClr val="178D2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95F939A-2CE2-E77C-35E0-490E693808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63380" y="304528"/>
              <a:ext cx="548640" cy="493776"/>
            </a:xfrm>
            <a:prstGeom prst="ellipse">
              <a:avLst/>
            </a:prstGeom>
            <a:gradFill>
              <a:gsLst>
                <a:gs pos="0">
                  <a:srgbClr val="FF2CC3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Left Arrow 14">
              <a:extLst>
                <a:ext uri="{FF2B5EF4-FFF2-40B4-BE49-F238E27FC236}">
                  <a16:creationId xmlns:a16="http://schemas.microsoft.com/office/drawing/2014/main" id="{DA5E072F-3075-57C3-E7FF-7562D86882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37124" y="460016"/>
              <a:ext cx="274320" cy="182800"/>
            </a:xfrm>
            <a:prstGeom prst="leftArrow">
              <a:avLst/>
            </a:prstGeom>
            <a:solidFill>
              <a:srgbClr val="FF2CC3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 Arrow 15">
              <a:extLst>
                <a:ext uri="{FF2B5EF4-FFF2-40B4-BE49-F238E27FC236}">
                  <a16:creationId xmlns:a16="http://schemas.microsoft.com/office/drawing/2014/main" id="{9A4E652A-2A40-0A1C-E871-BE587AA9FEC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053808" y="459976"/>
              <a:ext cx="329328" cy="182880"/>
            </a:xfrm>
            <a:prstGeom prst="leftArrow">
              <a:avLst/>
            </a:prstGeom>
            <a:solidFill>
              <a:srgbClr val="178D2F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96FAF3D6-38EB-D771-0A94-966C9DE6617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7507224" y="402336"/>
              <a:ext cx="274320" cy="274320"/>
            </a:xfrm>
            <a:prstGeom prst="arc">
              <a:avLst>
                <a:gd name="adj1" fmla="val 18662430"/>
                <a:gd name="adj2" fmla="val 16962323"/>
              </a:avLst>
            </a:prstGeom>
            <a:ln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B31D0FB-1FC0-0890-27D0-8F466186A7F6}"/>
                </a:ext>
              </a:extLst>
            </p:cNvPr>
            <p:cNvCxnSpPr>
              <a:cxnSpLocks/>
            </p:cNvCxnSpPr>
            <p:nvPr/>
          </p:nvCxnSpPr>
          <p:spPr>
            <a:xfrm>
              <a:off x="7298819" y="725967"/>
              <a:ext cx="358562" cy="193510"/>
            </a:xfrm>
            <a:prstGeom prst="straightConnector1">
              <a:avLst/>
            </a:prstGeom>
            <a:ln>
              <a:solidFill>
                <a:srgbClr val="0336FE"/>
              </a:solidFill>
              <a:prstDash val="sysDash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40C84B1-2CBB-4CB9-A6CE-DA8AE36AB1C2}"/>
              </a:ext>
            </a:extLst>
          </p:cNvPr>
          <p:cNvSpPr txBox="1"/>
          <p:nvPr/>
        </p:nvSpPr>
        <p:spPr>
          <a:xfrm>
            <a:off x="1955164" y="4222794"/>
            <a:ext cx="3260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336FE"/>
                </a:solidFill>
              </a:rPr>
              <a:t>Treatments of post-scission dynamics</a:t>
            </a:r>
          </a:p>
          <a:p>
            <a:r>
              <a:rPr lang="en-US" sz="1600" dirty="0">
                <a:solidFill>
                  <a:srgbClr val="0336FE"/>
                </a:solidFill>
              </a:rPr>
              <a:t>should include the </a:t>
            </a:r>
            <a:r>
              <a:rPr lang="en-US" sz="1600" i="1" dirty="0">
                <a:solidFill>
                  <a:srgbClr val="FF0000"/>
                </a:solidFill>
              </a:rPr>
              <a:t>Coulomb torque </a:t>
            </a:r>
            <a:r>
              <a:rPr lang="en-US" sz="1600" i="1" dirty="0">
                <a:solidFill>
                  <a:srgbClr val="0336FE"/>
                </a:solidFill>
              </a:rPr>
              <a:t>..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EF0743-6E90-798A-2FF0-FF1B11BD5144}"/>
              </a:ext>
            </a:extLst>
          </p:cNvPr>
          <p:cNvSpPr txBox="1"/>
          <p:nvPr/>
        </p:nvSpPr>
        <p:spPr>
          <a:xfrm>
            <a:off x="1955164" y="4896541"/>
            <a:ext cx="2946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336FE"/>
                </a:solidFill>
              </a:rPr>
              <a:t>.. and the initial shape </a:t>
            </a:r>
            <a:r>
              <a:rPr lang="en-US" sz="1600" i="1" dirty="0">
                <a:solidFill>
                  <a:srgbClr val="FF0000"/>
                </a:solidFill>
              </a:rPr>
              <a:t>distortions</a:t>
            </a:r>
          </a:p>
          <a:p>
            <a:r>
              <a:rPr lang="en-US" sz="1600" dirty="0">
                <a:solidFill>
                  <a:srgbClr val="0336FE"/>
                </a:solidFill>
              </a:rPr>
              <a:t>and their </a:t>
            </a:r>
            <a:r>
              <a:rPr lang="en-US" sz="1600" i="1" dirty="0">
                <a:solidFill>
                  <a:srgbClr val="FF0000"/>
                </a:solidFill>
              </a:rPr>
              <a:t>relaxation</a:t>
            </a:r>
            <a:r>
              <a:rPr lang="en-US" sz="1600" dirty="0">
                <a:solidFill>
                  <a:srgbClr val="0336FE"/>
                </a:solidFill>
              </a:rPr>
              <a:t> dynamics</a:t>
            </a:r>
          </a:p>
        </p:txBody>
      </p:sp>
      <p:sp>
        <p:nvSpPr>
          <p:cNvPr id="21" name="Left Arrow 20">
            <a:extLst>
              <a:ext uri="{FF2B5EF4-FFF2-40B4-BE49-F238E27FC236}">
                <a16:creationId xmlns:a16="http://schemas.microsoft.com/office/drawing/2014/main" id="{EABE8BB4-C76F-B8E2-03DB-ECEE7670D4BA}"/>
              </a:ext>
            </a:extLst>
          </p:cNvPr>
          <p:cNvSpPr>
            <a:spLocks noChangeAspect="1"/>
          </p:cNvSpPr>
          <p:nvPr/>
        </p:nvSpPr>
        <p:spPr>
          <a:xfrm flipH="1">
            <a:off x="733305" y="4423741"/>
            <a:ext cx="329328" cy="182880"/>
          </a:xfrm>
          <a:prstGeom prst="lef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21">
            <a:extLst>
              <a:ext uri="{FF2B5EF4-FFF2-40B4-BE49-F238E27FC236}">
                <a16:creationId xmlns:a16="http://schemas.microsoft.com/office/drawing/2014/main" id="{EC40DBAF-1743-97E1-1798-BA68582E92CE}"/>
              </a:ext>
            </a:extLst>
          </p:cNvPr>
          <p:cNvSpPr>
            <a:spLocks noChangeAspect="1"/>
          </p:cNvSpPr>
          <p:nvPr/>
        </p:nvSpPr>
        <p:spPr>
          <a:xfrm flipH="1">
            <a:off x="733305" y="5032133"/>
            <a:ext cx="329328" cy="182880"/>
          </a:xfrm>
          <a:prstGeom prst="leftArrow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2EB29C-7329-7FCB-3DA4-733BD5A2C1CC}"/>
              </a:ext>
            </a:extLst>
          </p:cNvPr>
          <p:cNvSpPr txBox="1"/>
          <p:nvPr/>
        </p:nvSpPr>
        <p:spPr>
          <a:xfrm>
            <a:off x="6527054" y="5727009"/>
            <a:ext cx="1849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>
                <a:solidFill>
                  <a:srgbClr val="0336FE"/>
                </a:solidFill>
              </a:rPr>
              <a:t>t</a:t>
            </a:r>
            <a:r>
              <a:rPr lang="en-US" sz="1600" baseline="-25000" dirty="0" err="1">
                <a:solidFill>
                  <a:srgbClr val="0336FE"/>
                </a:solidFill>
              </a:rPr>
              <a:t>shape</a:t>
            </a:r>
            <a:r>
              <a:rPr lang="en-US" sz="1600" dirty="0">
                <a:solidFill>
                  <a:srgbClr val="0336FE"/>
                </a:solidFill>
              </a:rPr>
              <a:t>  </a:t>
            </a:r>
            <a:r>
              <a:rPr lang="en-US" sz="1600" dirty="0">
                <a:solidFill>
                  <a:srgbClr val="0336FE"/>
                </a:solidFill>
                <a:sym typeface="Wingdings" pitchFamily="2" charset="2"/>
              </a:rPr>
              <a:t>←→   </a:t>
            </a:r>
            <a:r>
              <a:rPr lang="en-US" sz="1600" i="1" dirty="0" err="1">
                <a:solidFill>
                  <a:srgbClr val="0336FE"/>
                </a:solidFill>
              </a:rPr>
              <a:t>t</a:t>
            </a:r>
            <a:r>
              <a:rPr lang="en-US" sz="1600" baseline="-25000" dirty="0" err="1">
                <a:solidFill>
                  <a:srgbClr val="0336FE"/>
                </a:solidFill>
              </a:rPr>
              <a:t>maximum</a:t>
            </a:r>
            <a:endParaRPr lang="en-US" sz="1600" baseline="-25000" dirty="0">
              <a:solidFill>
                <a:srgbClr val="0336FE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312664-A3EB-EA09-5B4E-13517BB90411}"/>
              </a:ext>
            </a:extLst>
          </p:cNvPr>
          <p:cNvCxnSpPr>
            <a:cxnSpLocks/>
          </p:cNvCxnSpPr>
          <p:nvPr/>
        </p:nvCxnSpPr>
        <p:spPr>
          <a:xfrm>
            <a:off x="7237396" y="5188928"/>
            <a:ext cx="516187" cy="977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F3C6D0B-D95B-0924-4BED-CAD3A3712651}"/>
              </a:ext>
            </a:extLst>
          </p:cNvPr>
          <p:cNvGrpSpPr/>
          <p:nvPr/>
        </p:nvGrpSpPr>
        <p:grpSpPr>
          <a:xfrm>
            <a:off x="7815618" y="4896541"/>
            <a:ext cx="896778" cy="616532"/>
            <a:chOff x="7815618" y="4896541"/>
            <a:chExt cx="896778" cy="61653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8A05429-BA25-D294-E596-242A55B1D9CA}"/>
                </a:ext>
              </a:extLst>
            </p:cNvPr>
            <p:cNvSpPr>
              <a:spLocks noChangeAspect="1"/>
            </p:cNvSpPr>
            <p:nvPr/>
          </p:nvSpPr>
          <p:spPr>
            <a:xfrm rot="19800000">
              <a:off x="7815618" y="4896541"/>
              <a:ext cx="896778" cy="616532"/>
            </a:xfrm>
            <a:prstGeom prst="ellipse">
              <a:avLst/>
            </a:prstGeom>
            <a:solidFill>
              <a:srgbClr val="178D2F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6B5D133C-F25F-F1E2-104F-8BD2EC996023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102309" y="5095022"/>
              <a:ext cx="274320" cy="274320"/>
            </a:xfrm>
            <a:prstGeom prst="arc">
              <a:avLst>
                <a:gd name="adj1" fmla="val 18662430"/>
                <a:gd name="adj2" fmla="val 16962323"/>
              </a:avLst>
            </a:prstGeom>
            <a:ln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AF3822E-E016-57F2-6E2E-70A6F5B3E37B}"/>
              </a:ext>
            </a:extLst>
          </p:cNvPr>
          <p:cNvGrpSpPr/>
          <p:nvPr/>
        </p:nvGrpSpPr>
        <p:grpSpPr>
          <a:xfrm>
            <a:off x="6075426" y="4910669"/>
            <a:ext cx="976098" cy="576073"/>
            <a:chOff x="6075426" y="4910669"/>
            <a:chExt cx="976098" cy="576073"/>
          </a:xfrm>
        </p:grpSpPr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49A9FE47-39D3-3A6C-F588-8512B22C0C04}"/>
                </a:ext>
              </a:extLst>
            </p:cNvPr>
            <p:cNvSpPr/>
            <p:nvPr/>
          </p:nvSpPr>
          <p:spPr>
            <a:xfrm rot="16200000">
              <a:off x="6252611" y="4979214"/>
              <a:ext cx="576073" cy="438983"/>
            </a:xfrm>
            <a:prstGeom prst="trapezoid">
              <a:avLst>
                <a:gd name="adj" fmla="val 20833"/>
              </a:avLst>
            </a:prstGeom>
            <a:solidFill>
              <a:srgbClr val="178D2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4E55D45-D723-3726-A140-36E400CA8F10}"/>
                </a:ext>
              </a:extLst>
            </p:cNvPr>
            <p:cNvGrpSpPr/>
            <p:nvPr/>
          </p:nvGrpSpPr>
          <p:grpSpPr>
            <a:xfrm>
              <a:off x="6075426" y="4910669"/>
              <a:ext cx="976098" cy="576072"/>
              <a:chOff x="6075426" y="4910669"/>
              <a:chExt cx="976098" cy="57607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27BF202-BFF7-75C0-F7F9-A5F9046C33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75426" y="4986816"/>
                <a:ext cx="548640" cy="423779"/>
              </a:xfrm>
              <a:prstGeom prst="ellipse">
                <a:avLst/>
              </a:prstGeom>
              <a:solidFill>
                <a:srgbClr val="178D2F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CE71DEB-1F4E-137D-46C2-D404E0C6B3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1444" y="4910669"/>
                <a:ext cx="640080" cy="576072"/>
              </a:xfrm>
              <a:prstGeom prst="ellipse">
                <a:avLst/>
              </a:prstGeom>
              <a:solidFill>
                <a:srgbClr val="178D2F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EA563AE4-FD01-776E-49D7-64A6E84568B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6447297" y="5061545"/>
                <a:ext cx="274320" cy="274320"/>
              </a:xfrm>
              <a:prstGeom prst="arc">
                <a:avLst>
                  <a:gd name="adj1" fmla="val 18662430"/>
                  <a:gd name="adj2" fmla="val 16962323"/>
                </a:avLst>
              </a:prstGeom>
              <a:ln>
                <a:solidFill>
                  <a:schemeClr val="tx1"/>
                </a:solidFill>
                <a:headEnd type="none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" name="Arc 35">
            <a:extLst>
              <a:ext uri="{FF2B5EF4-FFF2-40B4-BE49-F238E27FC236}">
                <a16:creationId xmlns:a16="http://schemas.microsoft.com/office/drawing/2014/main" id="{6A278A7D-F31C-AF5A-DC51-98BA6EE80EB2}"/>
              </a:ext>
            </a:extLst>
          </p:cNvPr>
          <p:cNvSpPr/>
          <p:nvPr/>
        </p:nvSpPr>
        <p:spPr>
          <a:xfrm rot="10800000">
            <a:off x="1336868" y="5198705"/>
            <a:ext cx="1084900" cy="750201"/>
          </a:xfrm>
          <a:prstGeom prst="arc">
            <a:avLst>
              <a:gd name="adj1" fmla="val 16200000"/>
              <a:gd name="adj2" fmla="val 4557824"/>
            </a:avLst>
          </a:prstGeom>
          <a:ln>
            <a:solidFill>
              <a:schemeClr val="tx1"/>
            </a:solidFill>
            <a:head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A37CA9-EA08-DD8F-B703-AE62C1036F56}"/>
              </a:ext>
            </a:extLst>
          </p:cNvPr>
          <p:cNvSpPr txBox="1"/>
          <p:nvPr/>
        </p:nvSpPr>
        <p:spPr>
          <a:xfrm>
            <a:off x="1955164" y="5779629"/>
            <a:ext cx="23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Observable consequences!</a:t>
            </a:r>
          </a:p>
        </p:txBody>
      </p:sp>
    </p:spTree>
    <p:extLst>
      <p:ext uri="{BB962C8B-B14F-4D97-AF65-F5344CB8AC3E}">
        <p14:creationId xmlns:p14="http://schemas.microsoft.com/office/powerpoint/2010/main" val="48736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animBg="1"/>
      <p:bldP spid="23" grpId="0"/>
      <p:bldP spid="36" grpId="0" animBg="1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43FA8BF-08F0-A885-16E9-78B4F619C8CB}"/>
              </a:ext>
            </a:extLst>
          </p:cNvPr>
          <p:cNvCxnSpPr>
            <a:cxnSpLocks/>
          </p:cNvCxnSpPr>
          <p:nvPr/>
        </p:nvCxnSpPr>
        <p:spPr>
          <a:xfrm rot="1200000">
            <a:off x="4426624" y="5422228"/>
            <a:ext cx="411390" cy="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20972" y="5481316"/>
            <a:ext cx="672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chemeClr val="bg1"/>
                </a:solidFill>
              </a:rPr>
              <a:t>236</a:t>
            </a:r>
            <a:r>
              <a:rPr lang="en-US" sz="1600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869101" y="3366456"/>
            <a:ext cx="7214029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err="1">
                <a:solidFill>
                  <a:srgbClr val="0336FE"/>
                </a:solidFill>
              </a:rPr>
              <a:t>Jørgen</a:t>
            </a:r>
            <a:r>
              <a:rPr lang="en-US" sz="2400" i="1" dirty="0">
                <a:solidFill>
                  <a:srgbClr val="0336FE"/>
                </a:solidFill>
              </a:rPr>
              <a:t> </a:t>
            </a:r>
            <a:r>
              <a:rPr lang="en-US" sz="2400" i="1" dirty="0" err="1">
                <a:solidFill>
                  <a:srgbClr val="0336FE"/>
                </a:solidFill>
              </a:rPr>
              <a:t>Randrup</a:t>
            </a:r>
            <a:endParaRPr lang="en-US" sz="2400" i="1" dirty="0">
              <a:solidFill>
                <a:srgbClr val="0336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5198" y="3823656"/>
            <a:ext cx="613360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Lawrence Berkeley National Laboratory, Berkeley, California 94720, USA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37EB4F0-EA7B-87A4-4E2F-050EBC2EBC2A}"/>
              </a:ext>
            </a:extLst>
          </p:cNvPr>
          <p:cNvSpPr txBox="1">
            <a:spLocks/>
          </p:cNvSpPr>
          <p:nvPr/>
        </p:nvSpPr>
        <p:spPr>
          <a:xfrm>
            <a:off x="1142999" y="2233089"/>
            <a:ext cx="6208881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rgbClr val="0336FE"/>
                </a:solidFill>
              </a:rPr>
              <a:t>Effect of the Coulomb force </a:t>
            </a:r>
          </a:p>
          <a:p>
            <a:r>
              <a:rPr lang="en-US" sz="2800" i="1" dirty="0">
                <a:solidFill>
                  <a:srgbClr val="0336FE"/>
                </a:solidFill>
              </a:rPr>
              <a:t>on fission fragment angular momenta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2E066C-BBDE-0E61-0464-AA4680E46A1C}"/>
              </a:ext>
            </a:extLst>
          </p:cNvPr>
          <p:cNvSpPr/>
          <p:nvPr/>
        </p:nvSpPr>
        <p:spPr>
          <a:xfrm>
            <a:off x="2884518" y="724644"/>
            <a:ext cx="3374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Thank You!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BC073A-524D-C6EA-D767-3F367BDEDE59}"/>
              </a:ext>
            </a:extLst>
          </p:cNvPr>
          <p:cNvGrpSpPr/>
          <p:nvPr/>
        </p:nvGrpSpPr>
        <p:grpSpPr>
          <a:xfrm>
            <a:off x="2557287" y="4669619"/>
            <a:ext cx="3734092" cy="822960"/>
            <a:chOff x="2590800" y="5310396"/>
            <a:chExt cx="3734092" cy="82296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09C592C-833A-582C-6439-ABFA2CC3A649}"/>
                </a:ext>
              </a:extLst>
            </p:cNvPr>
            <p:cNvSpPr>
              <a:spLocks noChangeAspect="1"/>
            </p:cNvSpPr>
            <p:nvPr/>
          </p:nvSpPr>
          <p:spPr>
            <a:xfrm rot="19800000" flipV="1">
              <a:off x="4700396" y="5417076"/>
              <a:ext cx="914400" cy="609600"/>
            </a:xfrm>
            <a:prstGeom prst="ellipse">
              <a:avLst/>
            </a:prstGeom>
            <a:gradFill>
              <a:gsLst>
                <a:gs pos="0">
                  <a:srgbClr val="178D2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8BC8FF-3BCE-0DB1-1A97-90F9C7A86838}"/>
                </a:ext>
              </a:extLst>
            </p:cNvPr>
            <p:cNvSpPr>
              <a:spLocks/>
            </p:cNvSpPr>
            <p:nvPr/>
          </p:nvSpPr>
          <p:spPr>
            <a:xfrm>
              <a:off x="3342840" y="5310396"/>
              <a:ext cx="914400" cy="822960"/>
            </a:xfrm>
            <a:prstGeom prst="ellipse">
              <a:avLst/>
            </a:prstGeom>
            <a:gradFill>
              <a:gsLst>
                <a:gs pos="0">
                  <a:srgbClr val="FF2CC3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Left Arrow 4">
              <a:extLst>
                <a:ext uri="{FF2B5EF4-FFF2-40B4-BE49-F238E27FC236}">
                  <a16:creationId xmlns:a16="http://schemas.microsoft.com/office/drawing/2014/main" id="{9ACCC751-F8EB-928B-8BFF-084A4F5C7551}"/>
                </a:ext>
              </a:extLst>
            </p:cNvPr>
            <p:cNvSpPr/>
            <p:nvPr/>
          </p:nvSpPr>
          <p:spPr>
            <a:xfrm>
              <a:off x="2590800" y="5569543"/>
              <a:ext cx="457200" cy="304667"/>
            </a:xfrm>
            <a:prstGeom prst="leftArrow">
              <a:avLst/>
            </a:prstGeom>
            <a:solidFill>
              <a:srgbClr val="FF2CC3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Arrow 5">
              <a:extLst>
                <a:ext uri="{FF2B5EF4-FFF2-40B4-BE49-F238E27FC236}">
                  <a16:creationId xmlns:a16="http://schemas.microsoft.com/office/drawing/2014/main" id="{B48DFA8B-8601-F31A-540C-EEEE7EE942C6}"/>
                </a:ext>
              </a:extLst>
            </p:cNvPr>
            <p:cNvSpPr/>
            <p:nvPr/>
          </p:nvSpPr>
          <p:spPr>
            <a:xfrm flipH="1">
              <a:off x="5776252" y="5569543"/>
              <a:ext cx="548640" cy="304667"/>
            </a:xfrm>
            <a:prstGeom prst="leftArrow">
              <a:avLst/>
            </a:prstGeom>
            <a:solidFill>
              <a:srgbClr val="178D2F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97057B40-8A63-0371-429E-C128DDFC9C3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928996" y="5493276"/>
              <a:ext cx="457200" cy="457200"/>
            </a:xfrm>
            <a:prstGeom prst="arc">
              <a:avLst>
                <a:gd name="adj1" fmla="val 18662430"/>
                <a:gd name="adj2" fmla="val 16962323"/>
              </a:avLst>
            </a:prstGeom>
            <a:ln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 descr="University of Oslo - Wikipedia">
            <a:extLst>
              <a:ext uri="{FF2B5EF4-FFF2-40B4-BE49-F238E27FC236}">
                <a16:creationId xmlns:a16="http://schemas.microsoft.com/office/drawing/2014/main" id="{19C06C11-4952-B231-EB54-50BC8EBF0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016" y="198069"/>
            <a:ext cx="1327615" cy="132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D17F75-CBF6-2F62-DCAC-305713DB19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6177"/>
          <a:stretch/>
        </p:blipFill>
        <p:spPr>
          <a:xfrm>
            <a:off x="214369" y="179750"/>
            <a:ext cx="1327615" cy="1335000"/>
          </a:xfrm>
          <a:prstGeom prst="rect">
            <a:avLst/>
          </a:prstGeom>
        </p:spPr>
      </p:pic>
      <p:pic>
        <p:nvPicPr>
          <p:cNvPr id="4100" name="Picture 4" descr="Norway Fjord Trekking in Norway, Europe ...">
            <a:extLst>
              <a:ext uri="{FF2B5EF4-FFF2-40B4-BE49-F238E27FC236}">
                <a16:creationId xmlns:a16="http://schemas.microsoft.com/office/drawing/2014/main" id="{0C1587D2-2AD4-501B-09F6-35531D274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287" y="4425779"/>
            <a:ext cx="3810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0D0BAD2-E7BB-27BD-39A4-5107DFA98BA3}"/>
              </a:ext>
            </a:extLst>
          </p:cNvPr>
          <p:cNvSpPr txBox="1"/>
          <p:nvPr/>
        </p:nvSpPr>
        <p:spPr>
          <a:xfrm>
            <a:off x="3766527" y="4544722"/>
            <a:ext cx="1593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 ignore the torque!</a:t>
            </a:r>
          </a:p>
        </p:txBody>
      </p:sp>
    </p:spTree>
    <p:extLst>
      <p:ext uri="{BB962C8B-B14F-4D97-AF65-F5344CB8AC3E}">
        <p14:creationId xmlns:p14="http://schemas.microsoft.com/office/powerpoint/2010/main" val="408582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820972" y="5481316"/>
            <a:ext cx="672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chemeClr val="bg1"/>
                </a:solidFill>
              </a:rPr>
              <a:t>236</a:t>
            </a:r>
            <a:r>
              <a:rPr lang="en-US" sz="1600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964980" y="3405029"/>
            <a:ext cx="7214029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err="1">
                <a:solidFill>
                  <a:srgbClr val="0336FE"/>
                </a:solidFill>
              </a:rPr>
              <a:t>Jørgen</a:t>
            </a:r>
            <a:r>
              <a:rPr lang="en-US" sz="2400" i="1" dirty="0">
                <a:solidFill>
                  <a:srgbClr val="0336FE"/>
                </a:solidFill>
              </a:rPr>
              <a:t> </a:t>
            </a:r>
            <a:r>
              <a:rPr lang="en-US" sz="2400" i="1" dirty="0" err="1">
                <a:solidFill>
                  <a:srgbClr val="0336FE"/>
                </a:solidFill>
              </a:rPr>
              <a:t>Randrup</a:t>
            </a:r>
            <a:endParaRPr lang="en-US" sz="2400" i="1" dirty="0">
              <a:solidFill>
                <a:srgbClr val="0336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5189" y="3896403"/>
            <a:ext cx="613360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Lawrence Berkeley National Laboratory, Berkeley, California 94720, USA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37EB4F0-EA7B-87A4-4E2F-050EBC2EBC2A}"/>
              </a:ext>
            </a:extLst>
          </p:cNvPr>
          <p:cNvSpPr txBox="1">
            <a:spLocks/>
          </p:cNvSpPr>
          <p:nvPr/>
        </p:nvSpPr>
        <p:spPr>
          <a:xfrm>
            <a:off x="1467554" y="2376329"/>
            <a:ext cx="6208881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rgbClr val="0336FE"/>
                </a:solidFill>
              </a:rPr>
              <a:t>Effect of the Coulomb force </a:t>
            </a:r>
          </a:p>
          <a:p>
            <a:r>
              <a:rPr lang="en-US" sz="2800" i="1" dirty="0">
                <a:solidFill>
                  <a:srgbClr val="0336FE"/>
                </a:solidFill>
              </a:rPr>
              <a:t>on fission fragment angular momenta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E99673-0AF8-4698-1911-3AF4D8605C64}"/>
              </a:ext>
            </a:extLst>
          </p:cNvPr>
          <p:cNvSpPr txBox="1"/>
          <p:nvPr/>
        </p:nvSpPr>
        <p:spPr>
          <a:xfrm>
            <a:off x="2839122" y="1369174"/>
            <a:ext cx="346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University of Oslo, 21-27 May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43AE88-2E20-D642-DDB5-49934C28C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21" y="0"/>
            <a:ext cx="5572748" cy="1335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570B854-2008-4B94-E416-10FC495C7827}"/>
              </a:ext>
            </a:extLst>
          </p:cNvPr>
          <p:cNvGrpSpPr/>
          <p:nvPr/>
        </p:nvGrpSpPr>
        <p:grpSpPr>
          <a:xfrm>
            <a:off x="3051517" y="4601385"/>
            <a:ext cx="2830654" cy="822960"/>
            <a:chOff x="3051517" y="4601385"/>
            <a:chExt cx="2830654" cy="82296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E622EF-A0D0-BC26-C0B8-A4B19D6A837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485172" y="4717069"/>
              <a:ext cx="914400" cy="609600"/>
            </a:xfrm>
            <a:prstGeom prst="ellipse">
              <a:avLst/>
            </a:prstGeom>
            <a:gradFill>
              <a:gsLst>
                <a:gs pos="0">
                  <a:srgbClr val="178D2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A1D1016-34C2-DCF5-9BCC-11000F54ECAB}"/>
                </a:ext>
              </a:extLst>
            </p:cNvPr>
            <p:cNvSpPr>
              <a:spLocks/>
            </p:cNvSpPr>
            <p:nvPr/>
          </p:nvSpPr>
          <p:spPr>
            <a:xfrm>
              <a:off x="3515830" y="4601385"/>
              <a:ext cx="914400" cy="822960"/>
            </a:xfrm>
            <a:prstGeom prst="ellipse">
              <a:avLst/>
            </a:prstGeom>
            <a:gradFill>
              <a:gsLst>
                <a:gs pos="0">
                  <a:srgbClr val="FF2CC3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Left Arrow 8">
              <a:extLst>
                <a:ext uri="{FF2B5EF4-FFF2-40B4-BE49-F238E27FC236}">
                  <a16:creationId xmlns:a16="http://schemas.microsoft.com/office/drawing/2014/main" id="{AB585AC3-EA98-E593-61B1-C4F8250330CC}"/>
                </a:ext>
              </a:extLst>
            </p:cNvPr>
            <p:cNvSpPr/>
            <p:nvPr/>
          </p:nvSpPr>
          <p:spPr>
            <a:xfrm>
              <a:off x="3051517" y="4850161"/>
              <a:ext cx="301752" cy="304667"/>
            </a:xfrm>
            <a:prstGeom prst="leftArrow">
              <a:avLst/>
            </a:prstGeom>
            <a:solidFill>
              <a:srgbClr val="FF2CC3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Arrow 9">
              <a:extLst>
                <a:ext uri="{FF2B5EF4-FFF2-40B4-BE49-F238E27FC236}">
                  <a16:creationId xmlns:a16="http://schemas.microsoft.com/office/drawing/2014/main" id="{99422E21-3D7E-E2C3-EEB4-4F797DBC1CE4}"/>
                </a:ext>
              </a:extLst>
            </p:cNvPr>
            <p:cNvSpPr/>
            <p:nvPr/>
          </p:nvSpPr>
          <p:spPr>
            <a:xfrm flipH="1">
              <a:off x="5516411" y="4850161"/>
              <a:ext cx="365760" cy="304667"/>
            </a:xfrm>
            <a:prstGeom prst="leftArrow">
              <a:avLst/>
            </a:prstGeom>
            <a:solidFill>
              <a:srgbClr val="178D2F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Arc 10">
            <a:extLst>
              <a:ext uri="{FF2B5EF4-FFF2-40B4-BE49-F238E27FC236}">
                <a16:creationId xmlns:a16="http://schemas.microsoft.com/office/drawing/2014/main" id="{0F50E8DB-3A10-7F0B-477A-2F06D3A165F6}"/>
              </a:ext>
            </a:extLst>
          </p:cNvPr>
          <p:cNvSpPr>
            <a:spLocks noChangeAspect="1"/>
          </p:cNvSpPr>
          <p:nvPr/>
        </p:nvSpPr>
        <p:spPr>
          <a:xfrm flipH="1">
            <a:off x="4713772" y="4793269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820972" y="5481316"/>
            <a:ext cx="672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>
                <a:solidFill>
                  <a:schemeClr val="bg1"/>
                </a:solidFill>
              </a:rPr>
              <a:t>236</a:t>
            </a:r>
            <a:r>
              <a:rPr lang="en-US" sz="1600" dirty="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964980" y="3405029"/>
            <a:ext cx="7214029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err="1">
                <a:solidFill>
                  <a:srgbClr val="0336FE"/>
                </a:solidFill>
              </a:rPr>
              <a:t>Jørgen</a:t>
            </a:r>
            <a:r>
              <a:rPr lang="en-US" sz="2400" i="1" dirty="0">
                <a:solidFill>
                  <a:srgbClr val="0336FE"/>
                </a:solidFill>
              </a:rPr>
              <a:t> </a:t>
            </a:r>
            <a:r>
              <a:rPr lang="en-US" sz="2400" i="1" dirty="0" err="1">
                <a:solidFill>
                  <a:srgbClr val="0336FE"/>
                </a:solidFill>
              </a:rPr>
              <a:t>Randrup</a:t>
            </a:r>
            <a:endParaRPr lang="en-US" sz="2400" i="1" dirty="0">
              <a:solidFill>
                <a:srgbClr val="0336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5189" y="3896403"/>
            <a:ext cx="6133602" cy="368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Lawrence Berkeley National Laboratory, Berkeley, California 94720, USA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37EB4F0-EA7B-87A4-4E2F-050EBC2EBC2A}"/>
              </a:ext>
            </a:extLst>
          </p:cNvPr>
          <p:cNvSpPr txBox="1">
            <a:spLocks/>
          </p:cNvSpPr>
          <p:nvPr/>
        </p:nvSpPr>
        <p:spPr>
          <a:xfrm>
            <a:off x="1467554" y="2376329"/>
            <a:ext cx="6208881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rgbClr val="0336FE"/>
                </a:solidFill>
              </a:rPr>
              <a:t>Effect of the Coulomb force </a:t>
            </a:r>
          </a:p>
          <a:p>
            <a:r>
              <a:rPr lang="en-US" sz="2800" i="1" dirty="0">
                <a:solidFill>
                  <a:srgbClr val="0336FE"/>
                </a:solidFill>
              </a:rPr>
              <a:t>on fission fragment angular momenta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E99673-0AF8-4698-1911-3AF4D8605C64}"/>
              </a:ext>
            </a:extLst>
          </p:cNvPr>
          <p:cNvSpPr txBox="1"/>
          <p:nvPr/>
        </p:nvSpPr>
        <p:spPr>
          <a:xfrm>
            <a:off x="2839122" y="1369174"/>
            <a:ext cx="346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University of Oslo, 21-27 May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43AE88-2E20-D642-DDB5-49934C28C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621" y="0"/>
            <a:ext cx="5572748" cy="1335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570B854-2008-4B94-E416-10FC495C7827}"/>
              </a:ext>
            </a:extLst>
          </p:cNvPr>
          <p:cNvGrpSpPr/>
          <p:nvPr/>
        </p:nvGrpSpPr>
        <p:grpSpPr>
          <a:xfrm>
            <a:off x="3051517" y="4601385"/>
            <a:ext cx="2830654" cy="822960"/>
            <a:chOff x="3051517" y="4601385"/>
            <a:chExt cx="2830654" cy="82296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E622EF-A0D0-BC26-C0B8-A4B19D6A837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485172" y="4717069"/>
              <a:ext cx="914400" cy="609600"/>
            </a:xfrm>
            <a:prstGeom prst="ellipse">
              <a:avLst/>
            </a:prstGeom>
            <a:gradFill>
              <a:gsLst>
                <a:gs pos="0">
                  <a:srgbClr val="178D2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A1D1016-34C2-DCF5-9BCC-11000F54ECAB}"/>
                </a:ext>
              </a:extLst>
            </p:cNvPr>
            <p:cNvSpPr>
              <a:spLocks/>
            </p:cNvSpPr>
            <p:nvPr/>
          </p:nvSpPr>
          <p:spPr>
            <a:xfrm>
              <a:off x="3515830" y="4601385"/>
              <a:ext cx="914400" cy="822960"/>
            </a:xfrm>
            <a:prstGeom prst="ellipse">
              <a:avLst/>
            </a:prstGeom>
            <a:gradFill>
              <a:gsLst>
                <a:gs pos="0">
                  <a:srgbClr val="FF2CC3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Left Arrow 8">
              <a:extLst>
                <a:ext uri="{FF2B5EF4-FFF2-40B4-BE49-F238E27FC236}">
                  <a16:creationId xmlns:a16="http://schemas.microsoft.com/office/drawing/2014/main" id="{AB585AC3-EA98-E593-61B1-C4F8250330CC}"/>
                </a:ext>
              </a:extLst>
            </p:cNvPr>
            <p:cNvSpPr/>
            <p:nvPr/>
          </p:nvSpPr>
          <p:spPr>
            <a:xfrm>
              <a:off x="3051517" y="4850161"/>
              <a:ext cx="301752" cy="304667"/>
            </a:xfrm>
            <a:prstGeom prst="leftArrow">
              <a:avLst/>
            </a:prstGeom>
            <a:solidFill>
              <a:srgbClr val="FF2CC3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Arrow 9">
              <a:extLst>
                <a:ext uri="{FF2B5EF4-FFF2-40B4-BE49-F238E27FC236}">
                  <a16:creationId xmlns:a16="http://schemas.microsoft.com/office/drawing/2014/main" id="{99422E21-3D7E-E2C3-EEB4-4F797DBC1CE4}"/>
                </a:ext>
              </a:extLst>
            </p:cNvPr>
            <p:cNvSpPr/>
            <p:nvPr/>
          </p:nvSpPr>
          <p:spPr>
            <a:xfrm flipH="1">
              <a:off x="5516411" y="4850161"/>
              <a:ext cx="365760" cy="304667"/>
            </a:xfrm>
            <a:prstGeom prst="leftArrow">
              <a:avLst/>
            </a:prstGeom>
            <a:solidFill>
              <a:srgbClr val="178D2F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Arc 10">
            <a:extLst>
              <a:ext uri="{FF2B5EF4-FFF2-40B4-BE49-F238E27FC236}">
                <a16:creationId xmlns:a16="http://schemas.microsoft.com/office/drawing/2014/main" id="{0F50E8DB-3A10-7F0B-477A-2F06D3A165F6}"/>
              </a:ext>
            </a:extLst>
          </p:cNvPr>
          <p:cNvSpPr>
            <a:spLocks noChangeAspect="1"/>
          </p:cNvSpPr>
          <p:nvPr/>
        </p:nvSpPr>
        <p:spPr>
          <a:xfrm flipH="1">
            <a:off x="4713772" y="4793269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ED0B2B-8E8E-1E85-84A1-2F92B78267BA}"/>
              </a:ext>
            </a:extLst>
          </p:cNvPr>
          <p:cNvGrpSpPr/>
          <p:nvPr/>
        </p:nvGrpSpPr>
        <p:grpSpPr>
          <a:xfrm>
            <a:off x="2704418" y="5662079"/>
            <a:ext cx="3630903" cy="919715"/>
            <a:chOff x="2704418" y="5662079"/>
            <a:chExt cx="3630903" cy="91971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AA3433F-307E-C603-F55B-44CDE18767CC}"/>
                </a:ext>
              </a:extLst>
            </p:cNvPr>
            <p:cNvSpPr>
              <a:spLocks noChangeAspect="1"/>
            </p:cNvSpPr>
            <p:nvPr/>
          </p:nvSpPr>
          <p:spPr>
            <a:xfrm rot="19800000" flipV="1">
              <a:off x="4710825" y="5768759"/>
              <a:ext cx="914400" cy="609600"/>
            </a:xfrm>
            <a:prstGeom prst="ellipse">
              <a:avLst/>
            </a:prstGeom>
            <a:gradFill>
              <a:gsLst>
                <a:gs pos="0">
                  <a:srgbClr val="178D2F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EC6D2EE-0BCB-212B-7818-4701A1EC8661}"/>
                </a:ext>
              </a:extLst>
            </p:cNvPr>
            <p:cNvSpPr>
              <a:spLocks/>
            </p:cNvSpPr>
            <p:nvPr/>
          </p:nvSpPr>
          <p:spPr>
            <a:xfrm>
              <a:off x="3353269" y="5662079"/>
              <a:ext cx="914400" cy="822960"/>
            </a:xfrm>
            <a:prstGeom prst="ellipse">
              <a:avLst/>
            </a:prstGeom>
            <a:gradFill>
              <a:gsLst>
                <a:gs pos="0">
                  <a:srgbClr val="FF2CC3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Left Arrow 14">
              <a:extLst>
                <a:ext uri="{FF2B5EF4-FFF2-40B4-BE49-F238E27FC236}">
                  <a16:creationId xmlns:a16="http://schemas.microsoft.com/office/drawing/2014/main" id="{67934A25-CE27-2DF6-00EF-622A4BF1A425}"/>
                </a:ext>
              </a:extLst>
            </p:cNvPr>
            <p:cNvSpPr/>
            <p:nvPr/>
          </p:nvSpPr>
          <p:spPr>
            <a:xfrm>
              <a:off x="2704418" y="5933321"/>
              <a:ext cx="457200" cy="304667"/>
            </a:xfrm>
            <a:prstGeom prst="leftArrow">
              <a:avLst/>
            </a:prstGeom>
            <a:solidFill>
              <a:srgbClr val="FF2CC3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 Arrow 15">
              <a:extLst>
                <a:ext uri="{FF2B5EF4-FFF2-40B4-BE49-F238E27FC236}">
                  <a16:creationId xmlns:a16="http://schemas.microsoft.com/office/drawing/2014/main" id="{F03602CF-032F-34D8-F21C-B7B64F159B54}"/>
                </a:ext>
              </a:extLst>
            </p:cNvPr>
            <p:cNvSpPr/>
            <p:nvPr/>
          </p:nvSpPr>
          <p:spPr>
            <a:xfrm flipH="1">
              <a:off x="5786681" y="5933321"/>
              <a:ext cx="548640" cy="304667"/>
            </a:xfrm>
            <a:prstGeom prst="leftArrow">
              <a:avLst/>
            </a:prstGeom>
            <a:solidFill>
              <a:srgbClr val="178D2F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E873F7BD-FCE0-2685-75BF-F5B7B068C9A9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939425" y="5844959"/>
              <a:ext cx="457200" cy="457200"/>
            </a:xfrm>
            <a:prstGeom prst="arc">
              <a:avLst>
                <a:gd name="adj1" fmla="val 18662430"/>
                <a:gd name="adj2" fmla="val 16962323"/>
              </a:avLst>
            </a:prstGeom>
            <a:ln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9219629-4129-990B-5CF5-5C59635E6FA9}"/>
                </a:ext>
              </a:extLst>
            </p:cNvPr>
            <p:cNvCxnSpPr>
              <a:cxnSpLocks/>
            </p:cNvCxnSpPr>
            <p:nvPr/>
          </p:nvCxnSpPr>
          <p:spPr>
            <a:xfrm>
              <a:off x="4637453" y="6388284"/>
              <a:ext cx="358562" cy="193510"/>
            </a:xfrm>
            <a:prstGeom prst="straightConnector1">
              <a:avLst/>
            </a:prstGeom>
            <a:ln>
              <a:solidFill>
                <a:srgbClr val="0336FE"/>
              </a:solidFill>
              <a:prstDash val="sysDash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CD442C0-B458-8137-0C0D-2594ADF530E9}"/>
              </a:ext>
            </a:extLst>
          </p:cNvPr>
          <p:cNvSpPr txBox="1"/>
          <p:nvPr/>
        </p:nvSpPr>
        <p:spPr>
          <a:xfrm>
            <a:off x="6979935" y="5776323"/>
            <a:ext cx="174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“TO THOSE WHO HAVE,</a:t>
            </a:r>
          </a:p>
          <a:p>
            <a:r>
              <a:rPr lang="en-US" sz="1200" i="1" dirty="0"/>
              <a:t>  MORE SHALL BE GIVEN”</a:t>
            </a:r>
          </a:p>
        </p:txBody>
      </p:sp>
    </p:spTree>
    <p:extLst>
      <p:ext uri="{BB962C8B-B14F-4D97-AF65-F5344CB8AC3E}">
        <p14:creationId xmlns:p14="http://schemas.microsoft.com/office/powerpoint/2010/main" val="418317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75771F-22C9-8D36-6414-A9AF0BDB7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863" y="2988570"/>
            <a:ext cx="6007865" cy="62041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CFF267D-47E0-B950-B912-7873EA9BA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4520" y="4356229"/>
            <a:ext cx="311206" cy="4149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CDA4F8F-CBE6-6E7D-12BB-CB091C5BA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6141" y="1348161"/>
            <a:ext cx="631478" cy="320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A6EEB8-A7FA-D28E-2684-7C64C7A3A7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999" r="87817" b="21730"/>
          <a:stretch/>
        </p:blipFill>
        <p:spPr>
          <a:xfrm>
            <a:off x="4914900" y="1691262"/>
            <a:ext cx="685800" cy="3445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BE5160-4A32-55B5-A95B-D7E1CE4D9390}"/>
              </a:ext>
            </a:extLst>
          </p:cNvPr>
          <p:cNvSpPr txBox="1"/>
          <p:nvPr/>
        </p:nvSpPr>
        <p:spPr>
          <a:xfrm>
            <a:off x="3244906" y="343120"/>
            <a:ext cx="2654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Fragment geometry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CA5C7B5-7EFF-1243-6ED3-332712664C20}"/>
              </a:ext>
            </a:extLst>
          </p:cNvPr>
          <p:cNvSpPr/>
          <p:nvPr/>
        </p:nvSpPr>
        <p:spPr>
          <a:xfrm>
            <a:off x="3124200" y="1252034"/>
            <a:ext cx="2743200" cy="1567548"/>
          </a:xfrm>
          <a:prstGeom prst="ellipse">
            <a:avLst/>
          </a:prstGeom>
          <a:solidFill>
            <a:srgbClr val="FFFF00"/>
          </a:solidFill>
          <a:ln w="50800">
            <a:solidFill>
              <a:srgbClr val="0336F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A9BDFD-1515-D547-DD59-1B544D7635F2}"/>
              </a:ext>
            </a:extLst>
          </p:cNvPr>
          <p:cNvCxnSpPr>
            <a:cxnSpLocks/>
          </p:cNvCxnSpPr>
          <p:nvPr/>
        </p:nvCxnSpPr>
        <p:spPr>
          <a:xfrm flipV="1">
            <a:off x="4495800" y="1379437"/>
            <a:ext cx="838200" cy="69498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06E869B-A574-7035-F40F-70CFA6880C74}"/>
              </a:ext>
            </a:extLst>
          </p:cNvPr>
          <p:cNvCxnSpPr>
            <a:cxnSpLocks/>
          </p:cNvCxnSpPr>
          <p:nvPr/>
        </p:nvCxnSpPr>
        <p:spPr>
          <a:xfrm>
            <a:off x="2781300" y="2049828"/>
            <a:ext cx="3543300" cy="24597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62D16E6-880A-D1C0-5B44-6205276DB046}"/>
              </a:ext>
            </a:extLst>
          </p:cNvPr>
          <p:cNvSpPr txBox="1"/>
          <p:nvPr/>
        </p:nvSpPr>
        <p:spPr>
          <a:xfrm>
            <a:off x="4420095" y="3597655"/>
            <a:ext cx="913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Axial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symmetry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6DD727-BAB5-EE22-6543-B23B0FCED383}"/>
              </a:ext>
            </a:extLst>
          </p:cNvPr>
          <p:cNvCxnSpPr>
            <a:cxnSpLocks/>
          </p:cNvCxnSpPr>
          <p:nvPr/>
        </p:nvCxnSpPr>
        <p:spPr>
          <a:xfrm flipV="1">
            <a:off x="4962801" y="3394719"/>
            <a:ext cx="142847" cy="4232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F4A59CE-64FC-5BA9-B594-B5212D9EF4A2}"/>
              </a:ext>
            </a:extLst>
          </p:cNvPr>
          <p:cNvCxnSpPr>
            <a:cxnSpLocks/>
          </p:cNvCxnSpPr>
          <p:nvPr/>
        </p:nvCxnSpPr>
        <p:spPr>
          <a:xfrm flipH="1" flipV="1">
            <a:off x="6566442" y="3412855"/>
            <a:ext cx="206477" cy="45041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F7F03C9C-31DD-08FB-E809-1D30838E2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1285" y="5055057"/>
            <a:ext cx="1694305" cy="55090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AB5058B-D48D-F595-343F-9F3ED8442CA7}"/>
              </a:ext>
            </a:extLst>
          </p:cNvPr>
          <p:cNvSpPr txBox="1"/>
          <p:nvPr/>
        </p:nvSpPr>
        <p:spPr>
          <a:xfrm>
            <a:off x="4178570" y="51458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=&gt;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1D83F9-B5F8-237F-53A0-1F1185F31C3B}"/>
              </a:ext>
            </a:extLst>
          </p:cNvPr>
          <p:cNvSpPr txBox="1"/>
          <p:nvPr/>
        </p:nvSpPr>
        <p:spPr>
          <a:xfrm>
            <a:off x="708135" y="1626606"/>
            <a:ext cx="1477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Uniform charge</a:t>
            </a:r>
          </a:p>
          <a:p>
            <a:r>
              <a:rPr lang="en-US" sz="1600" i="1" dirty="0"/>
              <a:t>inside a sharp</a:t>
            </a:r>
          </a:p>
          <a:p>
            <a:r>
              <a:rPr lang="en-US" sz="1600" i="1" dirty="0"/>
              <a:t>surface: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E87B61-614E-ED36-A389-CABD04115133}"/>
              </a:ext>
            </a:extLst>
          </p:cNvPr>
          <p:cNvSpPr txBox="1"/>
          <p:nvPr/>
        </p:nvSpPr>
        <p:spPr>
          <a:xfrm>
            <a:off x="514756" y="1314991"/>
            <a:ext cx="162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 density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E539FB3-036C-3026-E501-3317334363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3248" y="3553065"/>
            <a:ext cx="1980033" cy="62041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8346CE4-5988-24D3-CE9C-BA050594F7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6196" y="4357691"/>
            <a:ext cx="1156008" cy="39100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9B9779A-B068-2AD1-7734-73CD76BD6D47}"/>
              </a:ext>
            </a:extLst>
          </p:cNvPr>
          <p:cNvSpPr txBox="1"/>
          <p:nvPr/>
        </p:nvSpPr>
        <p:spPr>
          <a:xfrm>
            <a:off x="514756" y="5176453"/>
            <a:ext cx="1568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Normalization: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1491D1E-6CBD-EA18-8322-272D850ECC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7047" y="5203730"/>
            <a:ext cx="3124200" cy="31144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349944-6616-C71B-2F40-109242EA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8AA8C0-3552-08B3-4E0C-6A869724F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27074-331D-BC3A-21E5-5442629B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6911DD-0D4F-FF7C-D4AD-2C7589FC6BFC}"/>
              </a:ext>
            </a:extLst>
          </p:cNvPr>
          <p:cNvSpPr txBox="1">
            <a:spLocks noChangeAspect="1"/>
          </p:cNvSpPr>
          <p:nvPr/>
        </p:nvSpPr>
        <p:spPr>
          <a:xfrm>
            <a:off x="514756" y="4380418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Consider only</a:t>
            </a:r>
            <a:r>
              <a:rPr lang="en-US" i="1" dirty="0"/>
              <a:t>  </a:t>
            </a:r>
            <a:r>
              <a:rPr lang="en-US" sz="1600" i="1" dirty="0">
                <a:latin typeface="Snell Roundhand" panose="02000603080000090004" pitchFamily="2" charset="77"/>
              </a:rPr>
              <a:t>  </a:t>
            </a:r>
            <a:r>
              <a:rPr lang="en-US" dirty="0"/>
              <a:t>= 2: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DECDE6-E3A8-C8EC-1764-F8C67E0F048B}"/>
              </a:ext>
            </a:extLst>
          </p:cNvPr>
          <p:cNvSpPr txBox="1"/>
          <p:nvPr/>
        </p:nvSpPr>
        <p:spPr>
          <a:xfrm>
            <a:off x="6874855" y="6017796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R</a:t>
            </a:r>
            <a:r>
              <a:rPr lang="en-US" sz="1600" baseline="-25000" dirty="0"/>
              <a:t>f</a:t>
            </a:r>
            <a:r>
              <a:rPr lang="en-US" sz="1600" dirty="0"/>
              <a:t> = 1.2 </a:t>
            </a:r>
            <a:r>
              <a:rPr lang="en-US" sz="1600" i="1" dirty="0"/>
              <a:t>A</a:t>
            </a:r>
            <a:r>
              <a:rPr lang="en-US" sz="1600" baseline="-25000" dirty="0"/>
              <a:t>f</a:t>
            </a:r>
            <a:r>
              <a:rPr lang="en-US" sz="1600" baseline="30000" dirty="0"/>
              <a:t>1/3</a:t>
            </a:r>
            <a:r>
              <a:rPr lang="en-US" sz="1600" dirty="0"/>
              <a:t> </a:t>
            </a:r>
            <a:r>
              <a:rPr lang="en-US" sz="1600" dirty="0" err="1"/>
              <a:t>fm</a:t>
            </a:r>
            <a:endParaRPr lang="en-US" sz="16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082A66A-F4AC-746D-C68C-5CF15BC25184}"/>
              </a:ext>
            </a:extLst>
          </p:cNvPr>
          <p:cNvCxnSpPr>
            <a:cxnSpLocks/>
          </p:cNvCxnSpPr>
          <p:nvPr/>
        </p:nvCxnSpPr>
        <p:spPr>
          <a:xfrm flipV="1">
            <a:off x="7606786" y="5530742"/>
            <a:ext cx="206477" cy="45041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9FEE1B9-A9DF-9BC1-7759-9F829F86EF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24" t="20071" r="87733" b="20399"/>
          <a:stretch/>
        </p:blipFill>
        <p:spPr>
          <a:xfrm>
            <a:off x="4004310" y="1435643"/>
            <a:ext cx="792480" cy="3693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ADB0DC-E1AC-0AC8-D9E7-8856E6299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24" t="20071" r="87733" b="20399"/>
          <a:stretch/>
        </p:blipFill>
        <p:spPr>
          <a:xfrm>
            <a:off x="1393111" y="2132915"/>
            <a:ext cx="792480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13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A62296AC-D838-02E3-D0EF-6EC729D8D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650" y="3245859"/>
            <a:ext cx="6370605" cy="91760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42594DE-59F0-D5D5-C14C-0CB711EA0B29}"/>
              </a:ext>
            </a:extLst>
          </p:cNvPr>
          <p:cNvSpPr txBox="1"/>
          <p:nvPr/>
        </p:nvSpPr>
        <p:spPr>
          <a:xfrm>
            <a:off x="2739960" y="457200"/>
            <a:ext cx="3664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Coulomb interaction energy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2E09D4-DE05-DBA9-05FD-816CDD1AE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364" y="1105310"/>
            <a:ext cx="4543781" cy="5664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69F168-5096-35C0-C0CE-F81465D317A8}"/>
              </a:ext>
            </a:extLst>
          </p:cNvPr>
          <p:cNvSpPr txBox="1"/>
          <p:nvPr/>
        </p:nvSpPr>
        <p:spPr>
          <a:xfrm>
            <a:off x="4425426" y="2965133"/>
            <a:ext cx="802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336FE"/>
                </a:solidFill>
              </a:rPr>
              <a:t>1</a:t>
            </a:r>
            <a:r>
              <a:rPr lang="en-US" sz="1400" baseline="30000" dirty="0">
                <a:solidFill>
                  <a:srgbClr val="0336FE"/>
                </a:solidFill>
              </a:rPr>
              <a:t>st</a:t>
            </a:r>
            <a:r>
              <a:rPr lang="en-US" sz="1400" dirty="0">
                <a:solidFill>
                  <a:srgbClr val="0336FE"/>
                </a:solidFill>
              </a:rPr>
              <a:t> order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8E471B-06BF-DC2D-FD2A-D32FAF24D132}"/>
              </a:ext>
            </a:extLst>
          </p:cNvPr>
          <p:cNvSpPr txBox="1"/>
          <p:nvPr/>
        </p:nvSpPr>
        <p:spPr>
          <a:xfrm>
            <a:off x="8001000" y="3711461"/>
            <a:ext cx="84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336FE"/>
                </a:solidFill>
              </a:rPr>
              <a:t>2</a:t>
            </a:r>
            <a:r>
              <a:rPr lang="en-US" sz="1400" baseline="30000" dirty="0">
                <a:solidFill>
                  <a:srgbClr val="0336FE"/>
                </a:solidFill>
              </a:rPr>
              <a:t>nd</a:t>
            </a:r>
            <a:r>
              <a:rPr lang="en-US" sz="1400" dirty="0">
                <a:solidFill>
                  <a:srgbClr val="0336FE"/>
                </a:solidFill>
              </a:rPr>
              <a:t> order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7C3293A-F176-04BE-1A45-8396E60D3075}"/>
              </a:ext>
            </a:extLst>
          </p:cNvPr>
          <p:cNvSpPr/>
          <p:nvPr/>
        </p:nvSpPr>
        <p:spPr>
          <a:xfrm>
            <a:off x="7771530" y="3594752"/>
            <a:ext cx="177090" cy="541197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478FBA1-809D-620A-F3CB-174EE2AD7BDE}"/>
              </a:ext>
            </a:extLst>
          </p:cNvPr>
          <p:cNvSpPr/>
          <p:nvPr/>
        </p:nvSpPr>
        <p:spPr>
          <a:xfrm rot="16200000">
            <a:off x="4773693" y="2075433"/>
            <a:ext cx="106314" cy="2415188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86E67E-C1E8-F251-1B5E-133A7FBFB775}"/>
              </a:ext>
            </a:extLst>
          </p:cNvPr>
          <p:cNvSpPr txBox="1"/>
          <p:nvPr/>
        </p:nvSpPr>
        <p:spPr>
          <a:xfrm>
            <a:off x="3410284" y="2172584"/>
            <a:ext cx="2988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ffectLst/>
                <a:latin typeface="CMR9"/>
              </a:rPr>
              <a:t>V. Yu. Denisov and N. A. </a:t>
            </a:r>
            <a:r>
              <a:rPr lang="en-US" sz="1600" dirty="0" err="1">
                <a:effectLst/>
                <a:latin typeface="CMR9"/>
              </a:rPr>
              <a:t>Pilipenko</a:t>
            </a:r>
            <a:r>
              <a:rPr lang="en-US" sz="1600" dirty="0">
                <a:effectLst/>
                <a:latin typeface="CMR9"/>
              </a:rPr>
              <a:t>, </a:t>
            </a:r>
          </a:p>
          <a:p>
            <a:r>
              <a:rPr lang="en-US" sz="1600" dirty="0">
                <a:effectLst/>
                <a:latin typeface="CMR9"/>
              </a:rPr>
              <a:t>Phys. Rev. C </a:t>
            </a:r>
            <a:r>
              <a:rPr lang="en-US" sz="1600" b="1" dirty="0">
                <a:effectLst/>
                <a:latin typeface="CMBX9"/>
              </a:rPr>
              <a:t>76</a:t>
            </a:r>
            <a:r>
              <a:rPr lang="en-US" sz="1600" b="1" dirty="0">
                <a:latin typeface="CMR9"/>
              </a:rPr>
              <a:t>,</a:t>
            </a:r>
            <a:r>
              <a:rPr lang="en-US" sz="1600" dirty="0">
                <a:effectLst/>
                <a:latin typeface="CMR9"/>
              </a:rPr>
              <a:t> </a:t>
            </a:r>
            <a:r>
              <a:rPr lang="en-US" sz="1600" dirty="0"/>
              <a:t> </a:t>
            </a:r>
            <a:r>
              <a:rPr lang="en-US" sz="1600" dirty="0">
                <a:effectLst/>
                <a:latin typeface="CMR9"/>
              </a:rPr>
              <a:t>014602 (2007):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498309-4F4A-B2F8-41E9-F3EFCFFD8CB1}"/>
              </a:ext>
            </a:extLst>
          </p:cNvPr>
          <p:cNvSpPr txBox="1"/>
          <p:nvPr/>
        </p:nvSpPr>
        <p:spPr>
          <a:xfrm>
            <a:off x="6553200" y="462929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solidFill>
                  <a:srgbClr val="0336FE"/>
                </a:solidFill>
              </a:rPr>
              <a:t>i</a:t>
            </a:r>
            <a:r>
              <a:rPr lang="en-US" sz="1200" dirty="0">
                <a:solidFill>
                  <a:srgbClr val="0336FE"/>
                </a:solidFill>
              </a:rPr>
              <a:t>=1,2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6FD5AD3C-C4C3-FD5B-B4E8-B6EFCD264D1C}"/>
              </a:ext>
            </a:extLst>
          </p:cNvPr>
          <p:cNvSpPr/>
          <p:nvPr/>
        </p:nvSpPr>
        <p:spPr>
          <a:xfrm>
            <a:off x="6221880" y="4497193"/>
            <a:ext cx="177090" cy="541197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75F62F05-E5B6-10EE-E7B9-ECC7ACB03C98}"/>
              </a:ext>
            </a:extLst>
          </p:cNvPr>
          <p:cNvSpPr/>
          <p:nvPr/>
        </p:nvSpPr>
        <p:spPr>
          <a:xfrm>
            <a:off x="7553396" y="5328241"/>
            <a:ext cx="218134" cy="615359"/>
          </a:xfrm>
          <a:prstGeom prst="rightBrace">
            <a:avLst/>
          </a:prstGeom>
          <a:ln w="19050"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314DE9-18FA-3108-AD9C-37BBF5E8CD69}"/>
              </a:ext>
            </a:extLst>
          </p:cNvPr>
          <p:cNvSpPr txBox="1"/>
          <p:nvPr/>
        </p:nvSpPr>
        <p:spPr>
          <a:xfrm>
            <a:off x="7772767" y="5429562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336FE"/>
                </a:solidFill>
              </a:rPr>
              <a:t>Coupling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9ACA3C2-A14F-5624-5EC8-397632E12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C82515A-D908-7B50-863D-59FCC7D2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E105A38-1F87-4473-33F7-535EB244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8EDCFF-244E-29F1-7878-44194C3F6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745" y="4317435"/>
            <a:ext cx="6174774" cy="174479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DE2795-0AE0-E0D1-F1F0-D085838F9BA3}"/>
              </a:ext>
            </a:extLst>
          </p:cNvPr>
          <p:cNvCxnSpPr>
            <a:cxnSpLocks/>
          </p:cNvCxnSpPr>
          <p:nvPr/>
        </p:nvCxnSpPr>
        <p:spPr>
          <a:xfrm>
            <a:off x="6553200" y="4117579"/>
            <a:ext cx="22947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A613418-AB04-565B-958D-3B05B6198A08}"/>
              </a:ext>
            </a:extLst>
          </p:cNvPr>
          <p:cNvGrpSpPr/>
          <p:nvPr/>
        </p:nvGrpSpPr>
        <p:grpSpPr>
          <a:xfrm>
            <a:off x="656180" y="1724505"/>
            <a:ext cx="2486413" cy="1120751"/>
            <a:chOff x="416275" y="688032"/>
            <a:chExt cx="2486413" cy="112075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8FFC9CE-4EAA-762D-E6E7-74BE3BD8FE8C}"/>
                </a:ext>
              </a:extLst>
            </p:cNvPr>
            <p:cNvGrpSpPr/>
            <p:nvPr/>
          </p:nvGrpSpPr>
          <p:grpSpPr>
            <a:xfrm>
              <a:off x="1517214" y="688032"/>
              <a:ext cx="1385474" cy="1101093"/>
              <a:chOff x="1517214" y="688032"/>
              <a:chExt cx="1385474" cy="1101093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97A71A6-E604-08C7-D33F-3E2DA9F5CDD7}"/>
                  </a:ext>
                </a:extLst>
              </p:cNvPr>
              <p:cNvSpPr/>
              <p:nvPr/>
            </p:nvSpPr>
            <p:spPr>
              <a:xfrm rot="19800000">
                <a:off x="1517214" y="1157640"/>
                <a:ext cx="930592" cy="527013"/>
              </a:xfrm>
              <a:prstGeom prst="ellipse">
                <a:avLst/>
              </a:prstGeom>
              <a:gradFill>
                <a:gsLst>
                  <a:gs pos="0">
                    <a:srgbClr val="178D2F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FBAFD24A-D2CC-16EB-64F6-373EDEF331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5995" y="1037747"/>
                <a:ext cx="920365" cy="751378"/>
              </a:xfrm>
              <a:prstGeom prst="line">
                <a:avLst/>
              </a:prstGeom>
              <a:ln>
                <a:solidFill>
                  <a:srgbClr val="178D2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9A4E075-6191-D6D8-0479-8C041F27F824}"/>
                  </a:ext>
                </a:extLst>
              </p:cNvPr>
              <p:cNvSpPr txBox="1"/>
              <p:nvPr/>
            </p:nvSpPr>
            <p:spPr>
              <a:xfrm>
                <a:off x="2182619" y="688032"/>
                <a:ext cx="7200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178D2F"/>
                    </a:solidFill>
                    <a:latin typeface="Symbol" pitchFamily="2" charset="2"/>
                  </a:rPr>
                  <a:t>(</a:t>
                </a:r>
                <a:r>
                  <a:rPr lang="en-US" sz="1600" i="1" dirty="0">
                    <a:solidFill>
                      <a:srgbClr val="178D2F"/>
                    </a:solidFill>
                    <a:latin typeface="Symbol" pitchFamily="2" charset="2"/>
                  </a:rPr>
                  <a:t>q</a:t>
                </a:r>
                <a:r>
                  <a:rPr lang="en-US" sz="1600" baseline="-25000" dirty="0">
                    <a:solidFill>
                      <a:srgbClr val="178D2F"/>
                    </a:solidFill>
                  </a:rPr>
                  <a:t>1</a:t>
                </a:r>
                <a:r>
                  <a:rPr lang="en-US" sz="1600" dirty="0">
                    <a:solidFill>
                      <a:srgbClr val="178D2F"/>
                    </a:solidFill>
                  </a:rPr>
                  <a:t>,</a:t>
                </a:r>
                <a:r>
                  <a:rPr lang="en-US" sz="1600" i="1" dirty="0">
                    <a:solidFill>
                      <a:srgbClr val="178D2F"/>
                    </a:solidFill>
                    <a:latin typeface="Symbol" pitchFamily="2" charset="2"/>
                  </a:rPr>
                  <a:t>f</a:t>
                </a:r>
                <a:r>
                  <a:rPr lang="en-US" sz="1600" baseline="-25000" dirty="0">
                    <a:solidFill>
                      <a:srgbClr val="178D2F"/>
                    </a:solidFill>
                  </a:rPr>
                  <a:t>1</a:t>
                </a:r>
                <a:r>
                  <a:rPr lang="en-US" sz="1600" dirty="0">
                    <a:solidFill>
                      <a:srgbClr val="178D2F"/>
                    </a:solidFill>
                  </a:rPr>
                  <a:t>)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D683AD5-2158-6795-7A5E-CD16522DEC5C}"/>
                </a:ext>
              </a:extLst>
            </p:cNvPr>
            <p:cNvGrpSpPr/>
            <p:nvPr/>
          </p:nvGrpSpPr>
          <p:grpSpPr>
            <a:xfrm>
              <a:off x="416275" y="762557"/>
              <a:ext cx="1503373" cy="917685"/>
              <a:chOff x="416275" y="762557"/>
              <a:chExt cx="1503373" cy="917685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2841BBEA-7161-33C1-02DA-3E63B2E089F4}"/>
                  </a:ext>
                </a:extLst>
              </p:cNvPr>
              <p:cNvSpPr/>
              <p:nvPr/>
            </p:nvSpPr>
            <p:spPr>
              <a:xfrm rot="20400000" flipV="1">
                <a:off x="466276" y="1138520"/>
                <a:ext cx="930592" cy="527013"/>
              </a:xfrm>
              <a:prstGeom prst="ellipse">
                <a:avLst/>
              </a:prstGeom>
              <a:gradFill>
                <a:gsLst>
                  <a:gs pos="0">
                    <a:srgbClr val="FF2CC3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29C34E08-8560-386E-147F-2BD2A506A8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6275" y="1147389"/>
                <a:ext cx="1128364" cy="53285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575AF0B-7345-849B-E480-2A6F73C0A60E}"/>
                  </a:ext>
                </a:extLst>
              </p:cNvPr>
              <p:cNvSpPr txBox="1"/>
              <p:nvPr/>
            </p:nvSpPr>
            <p:spPr>
              <a:xfrm>
                <a:off x="1199579" y="762557"/>
                <a:ext cx="7200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Symbol" pitchFamily="2" charset="2"/>
                  </a:rPr>
                  <a:t>(</a:t>
                </a:r>
                <a:r>
                  <a:rPr lang="en-US" sz="1600" i="1" dirty="0">
                    <a:solidFill>
                      <a:srgbClr val="FF0000"/>
                    </a:solidFill>
                    <a:latin typeface="Symbol" pitchFamily="2" charset="2"/>
                  </a:rPr>
                  <a:t>q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sz="1600" dirty="0">
                    <a:solidFill>
                      <a:srgbClr val="FF0000"/>
                    </a:solidFill>
                  </a:rPr>
                  <a:t>,</a:t>
                </a:r>
                <a:r>
                  <a:rPr lang="en-US" sz="1600" i="1" dirty="0">
                    <a:solidFill>
                      <a:srgbClr val="FF0000"/>
                    </a:solidFill>
                    <a:latin typeface="Symbol" pitchFamily="2" charset="2"/>
                  </a:rPr>
                  <a:t>f</a:t>
                </a:r>
                <a:r>
                  <a:rPr lang="en-US" sz="16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sz="1600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D6091F7-7929-E835-2236-7EDA2248DAD9}"/>
                </a:ext>
              </a:extLst>
            </p:cNvPr>
            <p:cNvGrpSpPr/>
            <p:nvPr/>
          </p:nvGrpSpPr>
          <p:grpSpPr>
            <a:xfrm>
              <a:off x="892881" y="1428499"/>
              <a:ext cx="1113297" cy="380284"/>
              <a:chOff x="892881" y="1428499"/>
              <a:chExt cx="1113297" cy="380284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EC79E3-B43B-8ADB-0BD3-235D9DF26133}"/>
                  </a:ext>
                </a:extLst>
              </p:cNvPr>
              <p:cNvSpPr txBox="1"/>
              <p:nvPr/>
            </p:nvSpPr>
            <p:spPr>
              <a:xfrm>
                <a:off x="1266745" y="1439451"/>
                <a:ext cx="309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R</a:t>
                </a:r>
                <a:endParaRPr lang="en-US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5F506F9-D0F6-C9B9-4DDC-7D1E74E52E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2881" y="1428499"/>
                <a:ext cx="111329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6423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 animBg="1"/>
      <p:bldP spid="15" grpId="0"/>
      <p:bldP spid="18" grpId="0"/>
      <p:bldP spid="19" grpId="0" animBg="1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E2ADD51-5F44-665E-7B61-9890C4569B7A}"/>
              </a:ext>
            </a:extLst>
          </p:cNvPr>
          <p:cNvSpPr txBox="1"/>
          <p:nvPr/>
        </p:nvSpPr>
        <p:spPr>
          <a:xfrm>
            <a:off x="3263116" y="381000"/>
            <a:ext cx="2617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Illustrative example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86BEB3-04C1-69A2-7391-C30065FBFFC2}"/>
              </a:ext>
            </a:extLst>
          </p:cNvPr>
          <p:cNvSpPr txBox="1"/>
          <p:nvPr/>
        </p:nvSpPr>
        <p:spPr>
          <a:xfrm>
            <a:off x="2702451" y="1295400"/>
            <a:ext cx="2938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/>
              <a:t>252</a:t>
            </a:r>
            <a:r>
              <a:rPr lang="en-US" sz="2400" dirty="0"/>
              <a:t>Cf   →  </a:t>
            </a:r>
            <a:r>
              <a:rPr lang="en-US" sz="2400" baseline="30000" dirty="0">
                <a:solidFill>
                  <a:srgbClr val="FF0000"/>
                </a:solidFill>
              </a:rPr>
              <a:t>154</a:t>
            </a:r>
            <a:r>
              <a:rPr lang="en-US" sz="2400" dirty="0">
                <a:solidFill>
                  <a:srgbClr val="FF0000"/>
                </a:solidFill>
              </a:rPr>
              <a:t>Nd  </a:t>
            </a:r>
            <a:r>
              <a:rPr lang="en-US" sz="2400" dirty="0"/>
              <a:t>+  </a:t>
            </a:r>
            <a:r>
              <a:rPr lang="en-US" sz="2400" baseline="30000" dirty="0">
                <a:solidFill>
                  <a:srgbClr val="178D2F"/>
                </a:solidFill>
              </a:rPr>
              <a:t>98</a:t>
            </a:r>
            <a:r>
              <a:rPr lang="en-US" sz="2400" dirty="0">
                <a:solidFill>
                  <a:srgbClr val="178D2F"/>
                </a:solidFill>
              </a:rPr>
              <a:t>Sr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34DD84-5C44-B511-D28A-D57603F40C89}"/>
              </a:ext>
            </a:extLst>
          </p:cNvPr>
          <p:cNvSpPr txBox="1"/>
          <p:nvPr/>
        </p:nvSpPr>
        <p:spPr>
          <a:xfrm>
            <a:off x="4901141" y="2183115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Symbol" pitchFamily="2" charset="2"/>
              </a:rPr>
              <a:t>b</a:t>
            </a:r>
            <a:r>
              <a:rPr lang="en-US" sz="1600" baseline="-25000" dirty="0"/>
              <a:t>2,0</a:t>
            </a:r>
            <a:r>
              <a:rPr lang="en-US" sz="1600" dirty="0"/>
              <a:t> = 0.270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4A901E-4A99-E21C-273E-1403EFD46852}"/>
              </a:ext>
            </a:extLst>
          </p:cNvPr>
          <p:cNvSpPr txBox="1"/>
          <p:nvPr/>
        </p:nvSpPr>
        <p:spPr>
          <a:xfrm>
            <a:off x="3535679" y="2183115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Symbol" pitchFamily="2" charset="2"/>
              </a:rPr>
              <a:t>b</a:t>
            </a:r>
            <a:r>
              <a:rPr lang="en-US" sz="1600" baseline="-25000" dirty="0"/>
              <a:t>2,0</a:t>
            </a:r>
            <a:r>
              <a:rPr lang="en-US" sz="1600" dirty="0"/>
              <a:t> = 0.352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DDF1CB-B833-EA49-BE0D-99F8A43652C1}"/>
              </a:ext>
            </a:extLst>
          </p:cNvPr>
          <p:cNvCxnSpPr>
            <a:cxnSpLocks/>
          </p:cNvCxnSpPr>
          <p:nvPr/>
        </p:nvCxnSpPr>
        <p:spPr>
          <a:xfrm flipV="1">
            <a:off x="4104151" y="1782465"/>
            <a:ext cx="71607" cy="385785"/>
          </a:xfrm>
          <a:prstGeom prst="straightConnector1">
            <a:avLst/>
          </a:prstGeom>
          <a:ln>
            <a:solidFill>
              <a:srgbClr val="178D2F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407A46-D11E-2D4E-E5B0-F6D3E629F60E}"/>
              </a:ext>
            </a:extLst>
          </p:cNvPr>
          <p:cNvCxnSpPr>
            <a:cxnSpLocks/>
          </p:cNvCxnSpPr>
          <p:nvPr/>
        </p:nvCxnSpPr>
        <p:spPr>
          <a:xfrm flipH="1" flipV="1">
            <a:off x="5334000" y="1782465"/>
            <a:ext cx="82315" cy="38578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CFF868-EEEF-1E29-F476-2B7E66E10221}"/>
              </a:ext>
            </a:extLst>
          </p:cNvPr>
          <p:cNvSpPr txBox="1"/>
          <p:nvPr/>
        </p:nvSpPr>
        <p:spPr>
          <a:xfrm>
            <a:off x="7035184" y="1156900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Large  charges</a:t>
            </a:r>
            <a:endParaRPr lang="en-US" sz="1600" i="1" baseline="-25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A5ECF8-10A7-B63B-A0F8-6ECE51AB117B}"/>
              </a:ext>
            </a:extLst>
          </p:cNvPr>
          <p:cNvSpPr txBox="1"/>
          <p:nvPr/>
        </p:nvSpPr>
        <p:spPr>
          <a:xfrm>
            <a:off x="7035184" y="1589593"/>
            <a:ext cx="1800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Large deformations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7BB46D3-F206-49D3-D33A-68378B938117}"/>
              </a:ext>
            </a:extLst>
          </p:cNvPr>
          <p:cNvSpPr/>
          <p:nvPr/>
        </p:nvSpPr>
        <p:spPr>
          <a:xfrm>
            <a:off x="4571999" y="3855599"/>
            <a:ext cx="1219201" cy="736645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EB9B80-369B-5BC5-1926-C87B6119F917}"/>
              </a:ext>
            </a:extLst>
          </p:cNvPr>
          <p:cNvSpPr/>
          <p:nvPr/>
        </p:nvSpPr>
        <p:spPr>
          <a:xfrm>
            <a:off x="2702451" y="3772346"/>
            <a:ext cx="1564749" cy="878255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998725-C9FD-EBBB-A96A-742222C54752}"/>
              </a:ext>
            </a:extLst>
          </p:cNvPr>
          <p:cNvSpPr txBox="1"/>
          <p:nvPr/>
        </p:nvSpPr>
        <p:spPr>
          <a:xfrm>
            <a:off x="3028432" y="5275425"/>
            <a:ext cx="2990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336FE"/>
                </a:solidFill>
              </a:rPr>
              <a:t>R</a:t>
            </a:r>
            <a:r>
              <a:rPr lang="en-US" sz="1600" baseline="-25000" dirty="0">
                <a:solidFill>
                  <a:srgbClr val="0336FE"/>
                </a:solidFill>
              </a:rPr>
              <a:t>0</a:t>
            </a:r>
            <a:r>
              <a:rPr lang="en-US" sz="1600" dirty="0">
                <a:solidFill>
                  <a:srgbClr val="0336FE"/>
                </a:solidFill>
              </a:rPr>
              <a:t>:   </a:t>
            </a:r>
            <a:r>
              <a:rPr lang="en-US" sz="1600" i="1" dirty="0">
                <a:solidFill>
                  <a:srgbClr val="0336FE"/>
                </a:solidFill>
              </a:rPr>
              <a:t>V</a:t>
            </a:r>
            <a:r>
              <a:rPr lang="en-US" sz="1600" baseline="-25000" dirty="0">
                <a:solidFill>
                  <a:srgbClr val="0336FE"/>
                </a:solidFill>
              </a:rPr>
              <a:t>0</a:t>
            </a:r>
            <a:r>
              <a:rPr lang="en-US" sz="1600" dirty="0">
                <a:solidFill>
                  <a:srgbClr val="0336FE"/>
                </a:solidFill>
              </a:rPr>
              <a:t> := &lt;TKE&gt;</a:t>
            </a:r>
            <a:r>
              <a:rPr lang="en-US" sz="1600" baseline="-25000" dirty="0">
                <a:solidFill>
                  <a:srgbClr val="0336FE"/>
                </a:solidFill>
              </a:rPr>
              <a:t>exp </a:t>
            </a:r>
            <a:r>
              <a:rPr lang="en-US" sz="1600" dirty="0">
                <a:solidFill>
                  <a:srgbClr val="0336FE"/>
                </a:solidFill>
              </a:rPr>
              <a:t>= 174.35 MeV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EF5EBE7-EC27-0DAC-CAAD-A8D417483C99}"/>
              </a:ext>
            </a:extLst>
          </p:cNvPr>
          <p:cNvCxnSpPr>
            <a:cxnSpLocks/>
          </p:cNvCxnSpPr>
          <p:nvPr/>
        </p:nvCxnSpPr>
        <p:spPr>
          <a:xfrm>
            <a:off x="3476297" y="4876800"/>
            <a:ext cx="170190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245B6C-5FD6-D074-6713-0C810957568F}"/>
              </a:ext>
            </a:extLst>
          </p:cNvPr>
          <p:cNvSpPr txBox="1"/>
          <p:nvPr/>
        </p:nvSpPr>
        <p:spPr>
          <a:xfrm>
            <a:off x="4104151" y="4919276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336FE"/>
                </a:solidFill>
              </a:rPr>
              <a:t>R</a:t>
            </a:r>
            <a:r>
              <a:rPr lang="en-US" baseline="-25000" dirty="0">
                <a:solidFill>
                  <a:srgbClr val="0336FE"/>
                </a:solidFill>
              </a:rPr>
              <a:t>0</a:t>
            </a:r>
            <a:endParaRPr lang="en-US" dirty="0">
              <a:solidFill>
                <a:srgbClr val="0336F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050639-6758-213F-0BD7-19DAB1BF35A9}"/>
              </a:ext>
            </a:extLst>
          </p:cNvPr>
          <p:cNvSpPr txBox="1"/>
          <p:nvPr/>
        </p:nvSpPr>
        <p:spPr>
          <a:xfrm>
            <a:off x="6688823" y="4876800"/>
            <a:ext cx="2149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e</a:t>
            </a:r>
            <a:r>
              <a:rPr lang="en-US" sz="1600" baseline="30000" dirty="0"/>
              <a:t>2</a:t>
            </a:r>
            <a:r>
              <a:rPr lang="en-US" sz="1600" i="1" dirty="0"/>
              <a:t>Z</a:t>
            </a:r>
            <a:r>
              <a:rPr lang="en-US" sz="1600" baseline="-25000" dirty="0"/>
              <a:t>1</a:t>
            </a:r>
            <a:r>
              <a:rPr lang="en-US" sz="1600" i="1" dirty="0"/>
              <a:t>Z</a:t>
            </a:r>
            <a:r>
              <a:rPr lang="en-US" sz="1600" baseline="-25000" dirty="0"/>
              <a:t>2</a:t>
            </a:r>
            <a:r>
              <a:rPr lang="en-US" sz="1600" dirty="0"/>
              <a:t>/</a:t>
            </a:r>
            <a:r>
              <a:rPr lang="en-US" sz="1600" i="1" dirty="0"/>
              <a:t>R</a:t>
            </a:r>
            <a:r>
              <a:rPr lang="en-US" sz="1600" baseline="-25000" dirty="0"/>
              <a:t>0</a:t>
            </a:r>
            <a:r>
              <a:rPr lang="en-US" sz="1600" dirty="0"/>
              <a:t> = 170.51 MeV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3326AE-D50C-E8F1-5BB1-C9F24717C9C1}"/>
              </a:ext>
            </a:extLst>
          </p:cNvPr>
          <p:cNvSpPr txBox="1"/>
          <p:nvPr/>
        </p:nvSpPr>
        <p:spPr>
          <a:xfrm>
            <a:off x="6688823" y="5252982"/>
            <a:ext cx="1880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pitchFamily="2" charset="2"/>
              </a:rPr>
              <a:t>d</a:t>
            </a:r>
            <a:r>
              <a:rPr lang="en-US" sz="1600" i="1" dirty="0"/>
              <a:t>V</a:t>
            </a:r>
            <a:r>
              <a:rPr lang="en-US" sz="1600" baseline="-25000" dirty="0"/>
              <a:t>0</a:t>
            </a:r>
            <a:r>
              <a:rPr lang="en-US" sz="1600" dirty="0"/>
              <a:t>(1</a:t>
            </a:r>
            <a:r>
              <a:rPr lang="en-US" sz="1600" baseline="30000" dirty="0"/>
              <a:t>st</a:t>
            </a:r>
            <a:r>
              <a:rPr lang="en-US" sz="1600" dirty="0"/>
              <a:t>) = 3.46 MeV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9DBBB4-7174-8C84-58BA-0B624E33A835}"/>
              </a:ext>
            </a:extLst>
          </p:cNvPr>
          <p:cNvSpPr txBox="1"/>
          <p:nvPr/>
        </p:nvSpPr>
        <p:spPr>
          <a:xfrm>
            <a:off x="6688824" y="5629165"/>
            <a:ext cx="1891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ymbol" pitchFamily="2" charset="2"/>
              </a:rPr>
              <a:t>d</a:t>
            </a:r>
            <a:r>
              <a:rPr lang="en-US" sz="1600" i="1" dirty="0"/>
              <a:t>V</a:t>
            </a:r>
            <a:r>
              <a:rPr lang="en-US" sz="1600" baseline="-25000" dirty="0"/>
              <a:t>0</a:t>
            </a:r>
            <a:r>
              <a:rPr lang="en-US" sz="1600" dirty="0"/>
              <a:t>(2</a:t>
            </a:r>
            <a:r>
              <a:rPr lang="en-US" sz="1600" baseline="30000" dirty="0"/>
              <a:t>nd</a:t>
            </a:r>
            <a:r>
              <a:rPr lang="en-US" sz="1600" dirty="0"/>
              <a:t>) = 0.54 MeV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9C8C75-C074-4E5D-53A6-683A99DF13FB}"/>
              </a:ext>
            </a:extLst>
          </p:cNvPr>
          <p:cNvSpPr txBox="1"/>
          <p:nvPr/>
        </p:nvSpPr>
        <p:spPr>
          <a:xfrm>
            <a:off x="4992275" y="3461482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</a:t>
            </a:r>
            <a:r>
              <a:rPr lang="en-US" baseline="-25000" dirty="0"/>
              <a:t>1 </a:t>
            </a:r>
            <a:r>
              <a:rPr lang="en-US" dirty="0"/>
              <a:t>= </a:t>
            </a:r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I</a:t>
            </a:r>
            <a:r>
              <a:rPr lang="en-US" baseline="-25000" dirty="0"/>
              <a:t>1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baseline="-25000" dirty="0"/>
              <a:t>1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D2F349-4011-F1E3-89D5-C4098E13E09C}"/>
              </a:ext>
            </a:extLst>
          </p:cNvPr>
          <p:cNvSpPr txBox="1"/>
          <p:nvPr/>
        </p:nvSpPr>
        <p:spPr>
          <a:xfrm>
            <a:off x="3293112" y="3361161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</a:t>
            </a:r>
            <a:r>
              <a:rPr lang="en-US" baseline="-25000" dirty="0"/>
              <a:t>2</a:t>
            </a:r>
            <a:r>
              <a:rPr lang="en-US" dirty="0"/>
              <a:t> = </a:t>
            </a:r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I</a:t>
            </a:r>
            <a:r>
              <a:rPr lang="en-US" baseline="-25000" dirty="0"/>
              <a:t>2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baseline="-25000" dirty="0"/>
              <a:t>2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68C75B-5A1C-93A8-8D66-79C1DE4DFE5D}"/>
              </a:ext>
            </a:extLst>
          </p:cNvPr>
          <p:cNvSpPr txBox="1"/>
          <p:nvPr/>
        </p:nvSpPr>
        <p:spPr>
          <a:xfrm>
            <a:off x="1295400" y="4008695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</a:t>
            </a:r>
            <a:r>
              <a:rPr lang="en-US" dirty="0"/>
              <a:t> = 0: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8C03BBC-A737-F9E8-7D06-DE306FE5EBC7}"/>
              </a:ext>
            </a:extLst>
          </p:cNvPr>
          <p:cNvSpPr txBox="1"/>
          <p:nvPr/>
        </p:nvSpPr>
        <p:spPr>
          <a:xfrm>
            <a:off x="6985743" y="2094177"/>
            <a:ext cx="16065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178D2F"/>
                </a:solidFill>
              </a:rPr>
              <a:t>Z</a:t>
            </a:r>
            <a:r>
              <a:rPr lang="en-US" sz="1400" dirty="0">
                <a:solidFill>
                  <a:srgbClr val="178D2F"/>
                </a:solidFill>
              </a:rPr>
              <a:t>(strontium) = 38</a:t>
            </a:r>
          </a:p>
          <a:p>
            <a:endParaRPr lang="en-US" sz="1400" dirty="0"/>
          </a:p>
          <a:p>
            <a:r>
              <a:rPr lang="en-US" sz="1400" i="1" dirty="0">
                <a:solidFill>
                  <a:srgbClr val="FF0000"/>
                </a:solidFill>
              </a:rPr>
              <a:t>Z</a:t>
            </a:r>
            <a:r>
              <a:rPr lang="en-US" sz="1400" dirty="0">
                <a:solidFill>
                  <a:srgbClr val="FF0000"/>
                </a:solidFill>
              </a:rPr>
              <a:t>(neodymium) = 60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047329A4-1C0B-077E-5ABE-BDD5CF8E510A}"/>
              </a:ext>
            </a:extLst>
          </p:cNvPr>
          <p:cNvSpPr/>
          <p:nvPr/>
        </p:nvSpPr>
        <p:spPr>
          <a:xfrm flipH="1">
            <a:off x="6777206" y="1191039"/>
            <a:ext cx="185617" cy="703291"/>
          </a:xfrm>
          <a:prstGeom prst="rightBrace">
            <a:avLst>
              <a:gd name="adj1" fmla="val 8333"/>
              <a:gd name="adj2" fmla="val 51445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8907B8-726B-DCAF-8509-9223AC72A6FF}"/>
              </a:ext>
            </a:extLst>
          </p:cNvPr>
          <p:cNvSpPr txBox="1"/>
          <p:nvPr/>
        </p:nvSpPr>
        <p:spPr>
          <a:xfrm>
            <a:off x="794504" y="3059668"/>
            <a:ext cx="2117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 configuration:</a:t>
            </a:r>
          </a:p>
          <a:p>
            <a:r>
              <a:rPr lang="en-US" i="1" dirty="0"/>
              <a:t>Coaxial fragments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274B289-D3B5-6069-8CB5-2DFBECDF4D78}"/>
              </a:ext>
            </a:extLst>
          </p:cNvPr>
          <p:cNvCxnSpPr>
            <a:cxnSpLocks/>
          </p:cNvCxnSpPr>
          <p:nvPr/>
        </p:nvCxnSpPr>
        <p:spPr>
          <a:xfrm>
            <a:off x="2590800" y="4229438"/>
            <a:ext cx="3638911" cy="104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E458CD-3DB3-94BA-DE26-1AA654204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BC52EE-0B18-0DCF-B40B-AAAC940AE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FAE31E-6DEE-D06A-DA41-FD76DA65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1BC205E-C74D-4921-865B-E048B04E26FB}"/>
              </a:ext>
            </a:extLst>
          </p:cNvPr>
          <p:cNvSpPr/>
          <p:nvPr/>
        </p:nvSpPr>
        <p:spPr>
          <a:xfrm flipH="1">
            <a:off x="6471068" y="4925874"/>
            <a:ext cx="217755" cy="1041845"/>
          </a:xfrm>
          <a:prstGeom prst="rightBrace">
            <a:avLst>
              <a:gd name="adj1" fmla="val 8333"/>
              <a:gd name="adj2" fmla="val 51445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895972-903B-F63B-9BD1-F5A8D9295B92}"/>
              </a:ext>
            </a:extLst>
          </p:cNvPr>
          <p:cNvSpPr txBox="1"/>
          <p:nvPr/>
        </p:nvSpPr>
        <p:spPr>
          <a:xfrm>
            <a:off x="5952429" y="5250640"/>
            <a:ext cx="584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=&gt;</a:t>
            </a: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B14CB158-A3D7-8B93-64DF-43FD87F96430}"/>
              </a:ext>
            </a:extLst>
          </p:cNvPr>
          <p:cNvSpPr>
            <a:spLocks noChangeAspect="1"/>
          </p:cNvSpPr>
          <p:nvPr/>
        </p:nvSpPr>
        <p:spPr>
          <a:xfrm flipH="1">
            <a:off x="4969792" y="4032192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D4CBED06-F2F9-59AE-82CB-70B30C497678}"/>
              </a:ext>
            </a:extLst>
          </p:cNvPr>
          <p:cNvSpPr>
            <a:spLocks noChangeAspect="1"/>
          </p:cNvSpPr>
          <p:nvPr/>
        </p:nvSpPr>
        <p:spPr>
          <a:xfrm flipH="1">
            <a:off x="3293112" y="3986654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5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5" grpId="0"/>
      <p:bldP spid="26" grpId="0"/>
      <p:bldP spid="27" grpId="0"/>
      <p:bldP spid="28" grpId="0"/>
      <p:bldP spid="29" grpId="1"/>
      <p:bldP spid="30" grpId="0"/>
      <p:bldP spid="31" grpId="0"/>
      <p:bldP spid="34" grpId="0"/>
      <p:bldP spid="4" grpId="0" animBg="1"/>
      <p:bldP spid="5" grpId="0"/>
      <p:bldP spid="6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95B181-8E3F-8EAB-C131-1C0D39674F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90" t="23333" r="3986" b="12222"/>
          <a:stretch/>
        </p:blipFill>
        <p:spPr>
          <a:xfrm rot="5400000">
            <a:off x="2324041" y="718066"/>
            <a:ext cx="4267200" cy="4419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B2970D-28FE-FAC8-DD63-E9C07FBFB36C}"/>
              </a:ext>
            </a:extLst>
          </p:cNvPr>
          <p:cNvSpPr txBox="1"/>
          <p:nvPr/>
        </p:nvSpPr>
        <p:spPr>
          <a:xfrm>
            <a:off x="3080961" y="5894457"/>
            <a:ext cx="3124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Contours are separated by 0.5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82B79E-46E9-0FC7-0573-091A1014A1C9}"/>
              </a:ext>
            </a:extLst>
          </p:cNvPr>
          <p:cNvSpPr txBox="1"/>
          <p:nvPr/>
        </p:nvSpPr>
        <p:spPr>
          <a:xfrm>
            <a:off x="4387463" y="5061466"/>
            <a:ext cx="187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terms included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5D9EC-0DEF-DFF9-B9FD-A695DCF94D14}"/>
              </a:ext>
            </a:extLst>
          </p:cNvPr>
          <p:cNvSpPr txBox="1"/>
          <p:nvPr/>
        </p:nvSpPr>
        <p:spPr>
          <a:xfrm>
            <a:off x="4387462" y="5410413"/>
            <a:ext cx="2031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order terms only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5458F-BD51-E2A1-A7B9-ECDE1923398D}"/>
              </a:ext>
            </a:extLst>
          </p:cNvPr>
          <p:cNvSpPr txBox="1"/>
          <p:nvPr/>
        </p:nvSpPr>
        <p:spPr>
          <a:xfrm>
            <a:off x="2876793" y="-1786"/>
            <a:ext cx="3646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336FE"/>
                </a:solidFill>
              </a:rPr>
              <a:t>Contour plot of</a:t>
            </a:r>
            <a:r>
              <a:rPr lang="en-US" sz="2000" i="1" dirty="0">
                <a:solidFill>
                  <a:srgbClr val="0336FE"/>
                </a:solidFill>
              </a:rPr>
              <a:t> V</a:t>
            </a:r>
            <a:r>
              <a:rPr lang="en-US" sz="2000" dirty="0">
                <a:solidFill>
                  <a:srgbClr val="0336FE"/>
                </a:solidFill>
              </a:rPr>
              <a:t>(</a:t>
            </a:r>
            <a:r>
              <a:rPr lang="en-US" sz="2000" i="1" dirty="0">
                <a:solidFill>
                  <a:srgbClr val="0336FE"/>
                </a:solidFill>
              </a:rPr>
              <a:t>R</a:t>
            </a:r>
            <a:r>
              <a:rPr lang="en-US" sz="2000" baseline="-25000" dirty="0">
                <a:solidFill>
                  <a:srgbClr val="0336FE"/>
                </a:solidFill>
              </a:rPr>
              <a:t>0</a:t>
            </a:r>
            <a:r>
              <a:rPr lang="en-US" sz="2000" dirty="0">
                <a:solidFill>
                  <a:srgbClr val="0336FE"/>
                </a:solidFill>
              </a:rPr>
              <a:t>,</a:t>
            </a:r>
            <a:r>
              <a:rPr lang="en-US" sz="2000" i="1" dirty="0">
                <a:solidFill>
                  <a:srgbClr val="0336FE"/>
                </a:solidFill>
                <a:latin typeface="Symbol" pitchFamily="2" charset="2"/>
              </a:rPr>
              <a:t>q</a:t>
            </a:r>
            <a:r>
              <a:rPr lang="en-US" sz="2000" baseline="-25000" dirty="0">
                <a:solidFill>
                  <a:srgbClr val="0336FE"/>
                </a:solidFill>
              </a:rPr>
              <a:t>L</a:t>
            </a:r>
            <a:r>
              <a:rPr lang="en-US" sz="2000" dirty="0">
                <a:solidFill>
                  <a:srgbClr val="0336FE"/>
                </a:solidFill>
              </a:rPr>
              <a:t>,</a:t>
            </a:r>
            <a:r>
              <a:rPr lang="en-US" sz="2000" i="1" dirty="0">
                <a:solidFill>
                  <a:srgbClr val="0336FE"/>
                </a:solidFill>
                <a:latin typeface="Symbol" pitchFamily="2" charset="2"/>
              </a:rPr>
              <a:t>q</a:t>
            </a:r>
            <a:r>
              <a:rPr lang="en-US" sz="2000" baseline="-25000" dirty="0">
                <a:solidFill>
                  <a:srgbClr val="0336FE"/>
                </a:solidFill>
              </a:rPr>
              <a:t>H</a:t>
            </a:r>
            <a:r>
              <a:rPr lang="en-US" sz="2000" dirty="0">
                <a:solidFill>
                  <a:srgbClr val="0336FE"/>
                </a:solidFill>
              </a:rPr>
              <a:t>,</a:t>
            </a:r>
            <a:r>
              <a:rPr lang="en-US" sz="2000" dirty="0">
                <a:solidFill>
                  <a:srgbClr val="0336FE"/>
                </a:solidFill>
                <a:latin typeface="Symbol" pitchFamily="2" charset="2"/>
              </a:rPr>
              <a:t>f</a:t>
            </a:r>
            <a:r>
              <a:rPr lang="en-US" sz="2000" baseline="-25000" dirty="0">
                <a:solidFill>
                  <a:srgbClr val="0336FE"/>
                </a:solidFill>
              </a:rPr>
              <a:t>12</a:t>
            </a:r>
            <a:r>
              <a:rPr lang="en-US" sz="2000" dirty="0">
                <a:solidFill>
                  <a:srgbClr val="0336FE"/>
                </a:solidFill>
              </a:rPr>
              <a:t>=0)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0DAA3C-ABEC-2211-C59D-22C23367DD34}"/>
              </a:ext>
            </a:extLst>
          </p:cNvPr>
          <p:cNvCxnSpPr>
            <a:cxnSpLocks/>
          </p:cNvCxnSpPr>
          <p:nvPr/>
        </p:nvCxnSpPr>
        <p:spPr>
          <a:xfrm>
            <a:off x="3276600" y="5246132"/>
            <a:ext cx="870337" cy="0"/>
          </a:xfrm>
          <a:prstGeom prst="line">
            <a:avLst/>
          </a:prstGeom>
          <a:ln>
            <a:solidFill>
              <a:srgbClr val="0336F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1A842DC-EA57-81FF-0BF2-6D870EBDDEAF}"/>
              </a:ext>
            </a:extLst>
          </p:cNvPr>
          <p:cNvCxnSpPr>
            <a:cxnSpLocks/>
          </p:cNvCxnSpPr>
          <p:nvPr/>
        </p:nvCxnSpPr>
        <p:spPr>
          <a:xfrm>
            <a:off x="3276599" y="5624850"/>
            <a:ext cx="87033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46CA1EEE-5E95-B132-FA97-2A24A8A47AF1}"/>
              </a:ext>
            </a:extLst>
          </p:cNvPr>
          <p:cNvSpPr>
            <a:spLocks noChangeAspect="1"/>
          </p:cNvSpPr>
          <p:nvPr/>
        </p:nvSpPr>
        <p:spPr>
          <a:xfrm rot="16200000">
            <a:off x="1234588" y="2016430"/>
            <a:ext cx="457200" cy="212888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06BF3C-96DE-7FD1-9E5D-5DEF30E47D2E}"/>
              </a:ext>
            </a:extLst>
          </p:cNvPr>
          <p:cNvSpPr>
            <a:spLocks noChangeAspect="1"/>
          </p:cNvSpPr>
          <p:nvPr/>
        </p:nvSpPr>
        <p:spPr>
          <a:xfrm rot="16200000" flipV="1">
            <a:off x="605467" y="1959588"/>
            <a:ext cx="457200" cy="326572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1A82D3-EAAC-85E9-3F19-77CB7BE0A7D0}"/>
              </a:ext>
            </a:extLst>
          </p:cNvPr>
          <p:cNvSpPr>
            <a:spLocks noChangeAspect="1"/>
          </p:cNvSpPr>
          <p:nvPr/>
        </p:nvSpPr>
        <p:spPr>
          <a:xfrm>
            <a:off x="614910" y="3569441"/>
            <a:ext cx="457200" cy="326572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3AA083B-1543-7EC9-05BA-E1FF6EED0D07}"/>
              </a:ext>
            </a:extLst>
          </p:cNvPr>
          <p:cNvSpPr>
            <a:spLocks noChangeAspect="1"/>
          </p:cNvSpPr>
          <p:nvPr/>
        </p:nvSpPr>
        <p:spPr>
          <a:xfrm rot="16200000">
            <a:off x="6602127" y="2410234"/>
            <a:ext cx="457200" cy="326572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6999CB0-F54E-630C-A148-4F74860CBE95}"/>
              </a:ext>
            </a:extLst>
          </p:cNvPr>
          <p:cNvSpPr>
            <a:spLocks noChangeAspect="1"/>
          </p:cNvSpPr>
          <p:nvPr/>
        </p:nvSpPr>
        <p:spPr>
          <a:xfrm>
            <a:off x="6602127" y="4082099"/>
            <a:ext cx="457200" cy="326572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068E10D-F624-159A-793D-A90E43E22A2F}"/>
              </a:ext>
            </a:extLst>
          </p:cNvPr>
          <p:cNvSpPr>
            <a:spLocks noChangeAspect="1"/>
          </p:cNvSpPr>
          <p:nvPr/>
        </p:nvSpPr>
        <p:spPr>
          <a:xfrm>
            <a:off x="6602127" y="738368"/>
            <a:ext cx="457200" cy="326572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112EA03-9E0C-C812-ADC9-4D9CADDA2326}"/>
              </a:ext>
            </a:extLst>
          </p:cNvPr>
          <p:cNvSpPr>
            <a:spLocks noChangeAspect="1"/>
          </p:cNvSpPr>
          <p:nvPr/>
        </p:nvSpPr>
        <p:spPr>
          <a:xfrm>
            <a:off x="1229409" y="3626283"/>
            <a:ext cx="457200" cy="212888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CBF9DA-BD38-8B62-1EF7-5BDAC5B7EBE8}"/>
              </a:ext>
            </a:extLst>
          </p:cNvPr>
          <p:cNvSpPr>
            <a:spLocks noChangeAspect="1"/>
          </p:cNvSpPr>
          <p:nvPr/>
        </p:nvSpPr>
        <p:spPr>
          <a:xfrm rot="16200000">
            <a:off x="4419541" y="505160"/>
            <a:ext cx="457200" cy="212888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FFE5ED4-9BFD-88F0-4407-F854C6AE49E2}"/>
              </a:ext>
            </a:extLst>
          </p:cNvPr>
          <p:cNvSpPr>
            <a:spLocks noChangeAspect="1"/>
          </p:cNvSpPr>
          <p:nvPr/>
        </p:nvSpPr>
        <p:spPr>
          <a:xfrm>
            <a:off x="6215321" y="516830"/>
            <a:ext cx="457200" cy="212888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D34CB5C-78E1-01FF-4721-8744833826FB}"/>
              </a:ext>
            </a:extLst>
          </p:cNvPr>
          <p:cNvSpPr>
            <a:spLocks noChangeAspect="1"/>
          </p:cNvSpPr>
          <p:nvPr/>
        </p:nvSpPr>
        <p:spPr>
          <a:xfrm>
            <a:off x="2623761" y="505160"/>
            <a:ext cx="457200" cy="212888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F30CCB-815D-CE1E-99D3-FA1D3E3ECF0F}"/>
              </a:ext>
            </a:extLst>
          </p:cNvPr>
          <p:cNvSpPr txBox="1"/>
          <p:nvPr/>
        </p:nvSpPr>
        <p:spPr>
          <a:xfrm>
            <a:off x="364713" y="1482042"/>
            <a:ext cx="1491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Most favorable: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E06560-7E68-6694-0081-FA0FC9D8EA61}"/>
              </a:ext>
            </a:extLst>
          </p:cNvPr>
          <p:cNvSpPr txBox="1"/>
          <p:nvPr/>
        </p:nvSpPr>
        <p:spPr>
          <a:xfrm>
            <a:off x="347386" y="3177154"/>
            <a:ext cx="1511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Least favorable: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29F288-C1D9-6B5A-28ED-CFB373C584E1}"/>
              </a:ext>
            </a:extLst>
          </p:cNvPr>
          <p:cNvSpPr txBox="1"/>
          <p:nvPr/>
        </p:nvSpPr>
        <p:spPr>
          <a:xfrm>
            <a:off x="4457641" y="2454012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BA83830-C9C7-31D9-E6CB-FB9598F96096}"/>
              </a:ext>
            </a:extLst>
          </p:cNvPr>
          <p:cNvSpPr txBox="1"/>
          <p:nvPr/>
        </p:nvSpPr>
        <p:spPr>
          <a:xfrm>
            <a:off x="478238" y="2403256"/>
            <a:ext cx="1264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(center: min)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E0FEDD-5781-2012-7E02-2C43F9C76339}"/>
              </a:ext>
            </a:extLst>
          </p:cNvPr>
          <p:cNvSpPr txBox="1"/>
          <p:nvPr/>
        </p:nvSpPr>
        <p:spPr>
          <a:xfrm>
            <a:off x="411442" y="3943964"/>
            <a:ext cx="1382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(corners: max)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CD0CF9-9373-821B-683A-659A6716E7B2}"/>
              </a:ext>
            </a:extLst>
          </p:cNvPr>
          <p:cNvSpPr txBox="1"/>
          <p:nvPr/>
        </p:nvSpPr>
        <p:spPr>
          <a:xfrm rot="2700000">
            <a:off x="2748881" y="4024455"/>
            <a:ext cx="490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2589E87-A994-9DDE-37AA-98138DCE553D}"/>
              </a:ext>
            </a:extLst>
          </p:cNvPr>
          <p:cNvSpPr txBox="1"/>
          <p:nvPr/>
        </p:nvSpPr>
        <p:spPr>
          <a:xfrm rot="18900000">
            <a:off x="6074409" y="4044421"/>
            <a:ext cx="490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EF5E273-E1D9-2359-6C40-0783EEC958A9}"/>
              </a:ext>
            </a:extLst>
          </p:cNvPr>
          <p:cNvSpPr txBox="1"/>
          <p:nvPr/>
        </p:nvSpPr>
        <p:spPr>
          <a:xfrm rot="8100000">
            <a:off x="2748880" y="911052"/>
            <a:ext cx="490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57A72F-4794-F9FB-6C34-F78062035C44}"/>
              </a:ext>
            </a:extLst>
          </p:cNvPr>
          <p:cNvSpPr txBox="1"/>
          <p:nvPr/>
        </p:nvSpPr>
        <p:spPr>
          <a:xfrm rot="13500000">
            <a:off x="6107286" y="913779"/>
            <a:ext cx="490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7AC6A-8CE1-5E2A-BC0C-0E14F105B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F30C6-4E17-9DB4-1569-EDE48A5A1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5744FF-AA0A-931B-DE23-96C40509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8E163D0-9650-3EB7-4A07-E6BEE9E3146E}"/>
              </a:ext>
            </a:extLst>
          </p:cNvPr>
          <p:cNvCxnSpPr>
            <a:cxnSpLocks/>
          </p:cNvCxnSpPr>
          <p:nvPr/>
        </p:nvCxnSpPr>
        <p:spPr>
          <a:xfrm>
            <a:off x="822960" y="2133600"/>
            <a:ext cx="647705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0AF2A8-3841-054D-33CD-34694CB04F68}"/>
              </a:ext>
            </a:extLst>
          </p:cNvPr>
          <p:cNvCxnSpPr>
            <a:cxnSpLocks/>
          </p:cNvCxnSpPr>
          <p:nvPr/>
        </p:nvCxnSpPr>
        <p:spPr>
          <a:xfrm>
            <a:off x="819158" y="3733800"/>
            <a:ext cx="647705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E0743A9-7F26-7A20-DA4E-676E161992DC}"/>
              </a:ext>
            </a:extLst>
          </p:cNvPr>
          <p:cNvSpPr txBox="1"/>
          <p:nvPr/>
        </p:nvSpPr>
        <p:spPr>
          <a:xfrm>
            <a:off x="7382537" y="2249367"/>
            <a:ext cx="1031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2</a:t>
            </a:r>
            <a:r>
              <a:rPr lang="en-US" i="1" baseline="30000" dirty="0">
                <a:solidFill>
                  <a:srgbClr val="FF0000"/>
                </a:solidFill>
              </a:rPr>
              <a:t>nd</a:t>
            </a:r>
            <a:r>
              <a:rPr lang="en-US" i="1" dirty="0">
                <a:solidFill>
                  <a:srgbClr val="FF0000"/>
                </a:solidFill>
              </a:rPr>
              <a:t> order</a:t>
            </a:r>
          </a:p>
          <a:p>
            <a:r>
              <a:rPr lang="en-US" i="1" dirty="0">
                <a:solidFill>
                  <a:srgbClr val="FF0000"/>
                </a:solidFill>
              </a:rPr>
              <a:t>is small!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F00A1C-CA1A-7E6B-BB33-75D46231783C}"/>
              </a:ext>
            </a:extLst>
          </p:cNvPr>
          <p:cNvSpPr txBox="1"/>
          <p:nvPr/>
        </p:nvSpPr>
        <p:spPr>
          <a:xfrm>
            <a:off x="114660" y="889935"/>
            <a:ext cx="226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252</a:t>
            </a:r>
            <a:r>
              <a:rPr lang="en-US" dirty="0"/>
              <a:t>Cf   →  </a:t>
            </a:r>
            <a:r>
              <a:rPr lang="en-US" baseline="30000" dirty="0">
                <a:solidFill>
                  <a:srgbClr val="FF0000"/>
                </a:solidFill>
              </a:rPr>
              <a:t>154</a:t>
            </a:r>
            <a:r>
              <a:rPr lang="en-US" dirty="0">
                <a:solidFill>
                  <a:srgbClr val="FF0000"/>
                </a:solidFill>
              </a:rPr>
              <a:t>Nd  </a:t>
            </a:r>
            <a:r>
              <a:rPr lang="en-US" dirty="0"/>
              <a:t>+  </a:t>
            </a:r>
            <a:r>
              <a:rPr lang="en-US" baseline="30000" dirty="0">
                <a:solidFill>
                  <a:srgbClr val="178D2F"/>
                </a:solidFill>
              </a:rPr>
              <a:t>98</a:t>
            </a:r>
            <a:r>
              <a:rPr lang="en-US" dirty="0">
                <a:solidFill>
                  <a:srgbClr val="178D2F"/>
                </a:solidFill>
              </a:rPr>
              <a:t>Sr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E48325-B02D-FC14-17E4-BFEE8F0934B3}"/>
              </a:ext>
            </a:extLst>
          </p:cNvPr>
          <p:cNvSpPr txBox="1"/>
          <p:nvPr/>
        </p:nvSpPr>
        <p:spPr>
          <a:xfrm>
            <a:off x="603277" y="2767963"/>
            <a:ext cx="895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336FE"/>
                </a:solidFill>
              </a:rPr>
              <a:t>R</a:t>
            </a:r>
            <a:r>
              <a:rPr lang="en-US" baseline="-25000" dirty="0">
                <a:solidFill>
                  <a:srgbClr val="0336FE"/>
                </a:solidFill>
              </a:rPr>
              <a:t>0</a:t>
            </a:r>
            <a:r>
              <a:rPr lang="en-US" dirty="0">
                <a:solidFill>
                  <a:srgbClr val="0336FE"/>
                </a:solidFill>
              </a:rPr>
              <a:t> fixed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2C98C1-68AA-55F0-F0EA-03F806902F0D}"/>
              </a:ext>
            </a:extLst>
          </p:cNvPr>
          <p:cNvSpPr txBox="1"/>
          <p:nvPr/>
        </p:nvSpPr>
        <p:spPr>
          <a:xfrm rot="10800000">
            <a:off x="4360579" y="881374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saddle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293907-6869-5DE3-2A3C-03ECCEFBACE3}"/>
              </a:ext>
            </a:extLst>
          </p:cNvPr>
          <p:cNvSpPr txBox="1"/>
          <p:nvPr/>
        </p:nvSpPr>
        <p:spPr>
          <a:xfrm>
            <a:off x="4308513" y="404442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saddle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A3F549-BB32-6EC5-5FA0-DF755C5D3D78}"/>
              </a:ext>
            </a:extLst>
          </p:cNvPr>
          <p:cNvSpPr txBox="1"/>
          <p:nvPr/>
        </p:nvSpPr>
        <p:spPr>
          <a:xfrm rot="16200000">
            <a:off x="6033241" y="250046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saddle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6E81DF-EE08-206F-856D-AFA9015C4151}"/>
              </a:ext>
            </a:extLst>
          </p:cNvPr>
          <p:cNvSpPr txBox="1"/>
          <p:nvPr/>
        </p:nvSpPr>
        <p:spPr>
          <a:xfrm rot="5400000">
            <a:off x="2642829" y="2508533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saddle</a:t>
            </a:r>
          </a:p>
        </p:txBody>
      </p:sp>
    </p:spTree>
    <p:extLst>
      <p:ext uri="{BB962C8B-B14F-4D97-AF65-F5344CB8AC3E}">
        <p14:creationId xmlns:p14="http://schemas.microsoft.com/office/powerpoint/2010/main" val="428751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42594DE-59F0-D5D5-C14C-0CB711EA0B29}"/>
              </a:ext>
            </a:extLst>
          </p:cNvPr>
          <p:cNvSpPr txBox="1"/>
          <p:nvPr/>
        </p:nvSpPr>
        <p:spPr>
          <a:xfrm>
            <a:off x="2671512" y="334288"/>
            <a:ext cx="386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36FE"/>
                </a:solidFill>
              </a:rPr>
              <a:t>Perturbative analysis:  </a:t>
            </a:r>
            <a:r>
              <a:rPr lang="en-US" sz="2400" i="1" dirty="0">
                <a:solidFill>
                  <a:srgbClr val="0336FE"/>
                </a:solidFill>
              </a:rPr>
              <a:t>Torque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97A71A6-E604-08C7-D33F-3E2DA9F5CDD7}"/>
              </a:ext>
            </a:extLst>
          </p:cNvPr>
          <p:cNvSpPr/>
          <p:nvPr/>
        </p:nvSpPr>
        <p:spPr>
          <a:xfrm rot="-1800000">
            <a:off x="1517214" y="1157640"/>
            <a:ext cx="930592" cy="527013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841BBEA-7161-33C1-02DA-3E63B2E089F4}"/>
              </a:ext>
            </a:extLst>
          </p:cNvPr>
          <p:cNvSpPr/>
          <p:nvPr/>
        </p:nvSpPr>
        <p:spPr>
          <a:xfrm>
            <a:off x="466275" y="1044693"/>
            <a:ext cx="826673" cy="741539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5F506F9-D0F6-C9B9-4DDC-7D1E74E52E36}"/>
              </a:ext>
            </a:extLst>
          </p:cNvPr>
          <p:cNvCxnSpPr>
            <a:cxnSpLocks/>
          </p:cNvCxnSpPr>
          <p:nvPr/>
        </p:nvCxnSpPr>
        <p:spPr>
          <a:xfrm>
            <a:off x="892881" y="1428499"/>
            <a:ext cx="111329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9EC79E3-B43B-8ADB-0BD3-235D9DF26133}"/>
              </a:ext>
            </a:extLst>
          </p:cNvPr>
          <p:cNvSpPr txBox="1"/>
          <p:nvPr/>
        </p:nvSpPr>
        <p:spPr>
          <a:xfrm>
            <a:off x="1292949" y="1044693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0FF00B-1EE1-9B38-0384-A5670FF30E65}"/>
              </a:ext>
            </a:extLst>
          </p:cNvPr>
          <p:cNvSpPr txBox="1"/>
          <p:nvPr/>
        </p:nvSpPr>
        <p:spPr>
          <a:xfrm>
            <a:off x="363013" y="1879471"/>
            <a:ext cx="929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spherical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0B5D2C-D4F9-907F-ABBD-7E0939A7E081}"/>
              </a:ext>
            </a:extLst>
          </p:cNvPr>
          <p:cNvSpPr txBox="1"/>
          <p:nvPr/>
        </p:nvSpPr>
        <p:spPr>
          <a:xfrm>
            <a:off x="1470857" y="1879471"/>
            <a:ext cx="1005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deformed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117561-764E-8EB4-2EC7-9B6A47972DD8}"/>
              </a:ext>
            </a:extLst>
          </p:cNvPr>
          <p:cNvSpPr txBox="1"/>
          <p:nvPr/>
        </p:nvSpPr>
        <p:spPr>
          <a:xfrm>
            <a:off x="896203" y="2546609"/>
            <a:ext cx="3452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Torque</a:t>
            </a:r>
            <a:r>
              <a:rPr lang="en-US" dirty="0"/>
              <a:t> on the deformed fragment: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6615502-2F6E-F5B3-8A6F-676020C1E2C6}"/>
              </a:ext>
            </a:extLst>
          </p:cNvPr>
          <p:cNvSpPr txBox="1"/>
          <p:nvPr/>
        </p:nvSpPr>
        <p:spPr>
          <a:xfrm>
            <a:off x="5336762" y="3173367"/>
            <a:ext cx="30055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latin typeface="Symbol" pitchFamily="2" charset="2"/>
              </a:rPr>
              <a:t>q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 </a:t>
            </a:r>
            <a:r>
              <a:rPr lang="en-US" sz="1400" dirty="0"/>
              <a:t>=   0</a:t>
            </a:r>
            <a:r>
              <a:rPr lang="en-US" sz="1400" baseline="30000" dirty="0"/>
              <a:t>o</a:t>
            </a:r>
            <a:r>
              <a:rPr lang="en-US" sz="1400" dirty="0"/>
              <a:t>    No torque</a:t>
            </a:r>
          </a:p>
          <a:p>
            <a:r>
              <a:rPr lang="en-US" sz="1400" i="1" dirty="0" err="1">
                <a:latin typeface="Symbol" pitchFamily="2" charset="2"/>
              </a:rPr>
              <a:t>q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 </a:t>
            </a:r>
            <a:r>
              <a:rPr lang="en-US" sz="1400" dirty="0"/>
              <a:t>=  45</a:t>
            </a:r>
            <a:r>
              <a:rPr lang="en-US" sz="1400" baseline="30000" dirty="0"/>
              <a:t>o     </a:t>
            </a:r>
            <a:r>
              <a:rPr lang="en-US" sz="1400" dirty="0"/>
              <a:t>Optimal orientation:    </a:t>
            </a:r>
            <a:r>
              <a:rPr lang="en-US" sz="1400" i="1" dirty="0" err="1"/>
              <a:t>t</a:t>
            </a:r>
            <a:r>
              <a:rPr lang="en-US" sz="1400" baseline="-25000" dirty="0" err="1"/>
              <a:t>optimal</a:t>
            </a:r>
            <a:endParaRPr lang="en-US" sz="1400" dirty="0"/>
          </a:p>
          <a:p>
            <a:r>
              <a:rPr lang="en-US" sz="1400" i="1" dirty="0" err="1">
                <a:latin typeface="Symbol" pitchFamily="2" charset="2"/>
              </a:rPr>
              <a:t>q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 </a:t>
            </a:r>
            <a:r>
              <a:rPr lang="en-US" sz="1400" dirty="0"/>
              <a:t>=  90</a:t>
            </a:r>
            <a:r>
              <a:rPr lang="en-US" sz="1400" baseline="30000" dirty="0"/>
              <a:t>o     </a:t>
            </a:r>
            <a:r>
              <a:rPr lang="en-US" sz="1400" dirty="0"/>
              <a:t>No torque</a:t>
            </a:r>
          </a:p>
          <a:p>
            <a:r>
              <a:rPr lang="en-US" sz="1400" i="1" dirty="0" err="1">
                <a:latin typeface="Symbol" pitchFamily="2" charset="2"/>
              </a:rPr>
              <a:t>q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  </a:t>
            </a:r>
            <a:r>
              <a:rPr lang="en-US" sz="1400" dirty="0"/>
              <a:t>&gt; 90</a:t>
            </a:r>
            <a:r>
              <a:rPr lang="en-US" sz="1400" baseline="30000" dirty="0"/>
              <a:t>o</a:t>
            </a:r>
            <a:r>
              <a:rPr lang="en-US" sz="1400" dirty="0"/>
              <a:t>   Negative torque</a:t>
            </a:r>
          </a:p>
        </p:txBody>
      </p:sp>
      <p:sp>
        <p:nvSpPr>
          <p:cNvPr id="53" name="Left Arrow 52">
            <a:extLst>
              <a:ext uri="{FF2B5EF4-FFF2-40B4-BE49-F238E27FC236}">
                <a16:creationId xmlns:a16="http://schemas.microsoft.com/office/drawing/2014/main" id="{D47A55AA-C717-F22B-ED6D-CD5C5233DCA5}"/>
              </a:ext>
            </a:extLst>
          </p:cNvPr>
          <p:cNvSpPr/>
          <p:nvPr/>
        </p:nvSpPr>
        <p:spPr>
          <a:xfrm>
            <a:off x="18948" y="1390151"/>
            <a:ext cx="347221" cy="156582"/>
          </a:xfrm>
          <a:prstGeom prst="leftArrow">
            <a:avLst/>
          </a:prstGeom>
          <a:solidFill>
            <a:srgbClr val="FF2CC3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eft Arrow 53">
            <a:extLst>
              <a:ext uri="{FF2B5EF4-FFF2-40B4-BE49-F238E27FC236}">
                <a16:creationId xmlns:a16="http://schemas.microsoft.com/office/drawing/2014/main" id="{DD112970-4B46-DA7B-A0BE-370E3B258B18}"/>
              </a:ext>
            </a:extLst>
          </p:cNvPr>
          <p:cNvSpPr/>
          <p:nvPr/>
        </p:nvSpPr>
        <p:spPr>
          <a:xfrm flipH="1">
            <a:off x="2476582" y="1367537"/>
            <a:ext cx="419278" cy="170844"/>
          </a:xfrm>
          <a:prstGeom prst="leftArrow">
            <a:avLst/>
          </a:prstGeom>
          <a:solidFill>
            <a:srgbClr val="178D2F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405625-4A17-C5CA-4D00-C9605592A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872F8-9057-6CCE-68C9-A1F8FC71F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74955"/>
            <a:ext cx="2895600" cy="365125"/>
          </a:xfrm>
        </p:spPr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F0904-AEAE-470A-8543-0D945791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24E8FB-1EA6-B379-BB5A-62EF6A95B225}"/>
              </a:ext>
            </a:extLst>
          </p:cNvPr>
          <p:cNvGrpSpPr/>
          <p:nvPr/>
        </p:nvGrpSpPr>
        <p:grpSpPr>
          <a:xfrm>
            <a:off x="710236" y="3226253"/>
            <a:ext cx="4224439" cy="2955931"/>
            <a:chOff x="421640" y="3257113"/>
            <a:chExt cx="4224439" cy="2955931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C795F7D-3B62-43AA-6692-BECFC709EE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1" t="13253" r="9572" b="5960"/>
            <a:stretch/>
          </p:blipFill>
          <p:spPr>
            <a:xfrm>
              <a:off x="421640" y="3257113"/>
              <a:ext cx="4224439" cy="295593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A56469-DDAC-8B26-0680-441BBFF727E0}"/>
                </a:ext>
              </a:extLst>
            </p:cNvPr>
            <p:cNvSpPr txBox="1"/>
            <p:nvPr/>
          </p:nvSpPr>
          <p:spPr>
            <a:xfrm>
              <a:off x="3732988" y="4918925"/>
              <a:ext cx="6826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/>
                <a:t>t</a:t>
              </a:r>
              <a:r>
                <a:rPr lang="en-US" sz="1600" baseline="-25000" dirty="0" err="1"/>
                <a:t>optimal</a:t>
              </a:r>
              <a:endParaRPr lang="en-US" sz="16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8EC4B00-B64E-CEC1-4A1E-A2EE4699368C}"/>
                </a:ext>
              </a:extLst>
            </p:cNvPr>
            <p:cNvCxnSpPr>
              <a:cxnSpLocks/>
            </p:cNvCxnSpPr>
            <p:nvPr/>
          </p:nvCxnSpPr>
          <p:spPr>
            <a:xfrm>
              <a:off x="2834640" y="5532120"/>
              <a:ext cx="0" cy="348284"/>
            </a:xfrm>
            <a:prstGeom prst="straightConnector1">
              <a:avLst/>
            </a:prstGeom>
            <a:ln>
              <a:solidFill>
                <a:srgbClr val="0336FE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9351AB3-FD52-D10A-C90C-B6CEC5F0A44A}"/>
                </a:ext>
              </a:extLst>
            </p:cNvPr>
            <p:cNvCxnSpPr>
              <a:cxnSpLocks/>
            </p:cNvCxnSpPr>
            <p:nvPr/>
          </p:nvCxnSpPr>
          <p:spPr>
            <a:xfrm>
              <a:off x="2487168" y="5532120"/>
              <a:ext cx="0" cy="348284"/>
            </a:xfrm>
            <a:prstGeom prst="straightConnector1">
              <a:avLst/>
            </a:prstGeom>
            <a:ln>
              <a:solidFill>
                <a:srgbClr val="178D2F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43F62A9-DC09-A0E8-39F3-D4B49DFF362B}"/>
                </a:ext>
              </a:extLst>
            </p:cNvPr>
            <p:cNvCxnSpPr>
              <a:cxnSpLocks/>
            </p:cNvCxnSpPr>
            <p:nvPr/>
          </p:nvCxnSpPr>
          <p:spPr>
            <a:xfrm>
              <a:off x="3291840" y="5532120"/>
              <a:ext cx="0" cy="348284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46F7862-E8D3-BF8D-A7BE-63E947A7ED41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4929885"/>
              <a:ext cx="0" cy="3482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2C33183-BF4A-5964-FDBE-7FBF0AFAC46C}"/>
                </a:ext>
              </a:extLst>
            </p:cNvPr>
            <p:cNvCxnSpPr>
              <a:cxnSpLocks/>
            </p:cNvCxnSpPr>
            <p:nvPr/>
          </p:nvCxnSpPr>
          <p:spPr>
            <a:xfrm>
              <a:off x="1828800" y="4005072"/>
              <a:ext cx="0" cy="348284"/>
            </a:xfrm>
            <a:prstGeom prst="straightConnector1">
              <a:avLst/>
            </a:prstGeom>
            <a:ln>
              <a:solidFill>
                <a:srgbClr val="0336FE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7F80669-1A61-E6F5-2078-8C8DDFCA7939}"/>
                </a:ext>
              </a:extLst>
            </p:cNvPr>
            <p:cNvCxnSpPr>
              <a:cxnSpLocks/>
            </p:cNvCxnSpPr>
            <p:nvPr/>
          </p:nvCxnSpPr>
          <p:spPr>
            <a:xfrm>
              <a:off x="1664208" y="4005884"/>
              <a:ext cx="0" cy="348284"/>
            </a:xfrm>
            <a:prstGeom prst="straightConnector1">
              <a:avLst/>
            </a:prstGeom>
            <a:ln>
              <a:solidFill>
                <a:srgbClr val="178D2F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021A943-F67D-03BB-9D42-165360B586F8}"/>
                </a:ext>
              </a:extLst>
            </p:cNvPr>
            <p:cNvCxnSpPr>
              <a:cxnSpLocks/>
            </p:cNvCxnSpPr>
            <p:nvPr/>
          </p:nvCxnSpPr>
          <p:spPr>
            <a:xfrm>
              <a:off x="2057400" y="4005072"/>
              <a:ext cx="0" cy="348284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3FFD85C-B8F4-91D3-BB09-C9E9EF931FC1}"/>
              </a:ext>
            </a:extLst>
          </p:cNvPr>
          <p:cNvCxnSpPr>
            <a:cxnSpLocks/>
          </p:cNvCxnSpPr>
          <p:nvPr/>
        </p:nvCxnSpPr>
        <p:spPr>
          <a:xfrm>
            <a:off x="1393054" y="1697293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247E9FB-EBFA-F082-D41F-14C1AB6EA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4807" y="1069668"/>
            <a:ext cx="3869906" cy="8168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3FEA5D-F94F-37D1-02E8-CF5990AC0D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831" y="2438123"/>
            <a:ext cx="4119837" cy="58630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99636B-32B7-47BE-F02B-E1E5BDDDA819}"/>
              </a:ext>
            </a:extLst>
          </p:cNvPr>
          <p:cNvCxnSpPr>
            <a:cxnSpLocks/>
          </p:cNvCxnSpPr>
          <p:nvPr/>
        </p:nvCxnSpPr>
        <p:spPr>
          <a:xfrm flipV="1">
            <a:off x="1545995" y="1037747"/>
            <a:ext cx="920365" cy="751378"/>
          </a:xfrm>
          <a:prstGeom prst="line">
            <a:avLst/>
          </a:prstGeom>
          <a:ln>
            <a:solidFill>
              <a:srgbClr val="178D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E67B84B-BFBF-3BAC-C580-168DBEB43B91}"/>
              </a:ext>
            </a:extLst>
          </p:cNvPr>
          <p:cNvSpPr txBox="1"/>
          <p:nvPr/>
        </p:nvSpPr>
        <p:spPr>
          <a:xfrm>
            <a:off x="5303234" y="4645111"/>
            <a:ext cx="3073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Maximum torque occurs well</a:t>
            </a:r>
          </a:p>
          <a:p>
            <a:r>
              <a:rPr lang="en-US" i="1" dirty="0">
                <a:solidFill>
                  <a:srgbClr val="FF0000"/>
                </a:solidFill>
              </a:rPr>
              <a:t>before the optimal orientation:</a:t>
            </a:r>
          </a:p>
          <a:p>
            <a:r>
              <a:rPr lang="en-US" i="1" dirty="0">
                <a:solidFill>
                  <a:srgbClr val="FF0000"/>
                </a:solidFill>
              </a:rPr>
              <a:t>           </a:t>
            </a:r>
            <a:r>
              <a:rPr lang="en-US" i="1" dirty="0" err="1">
                <a:solidFill>
                  <a:srgbClr val="FF0000"/>
                </a:solidFill>
              </a:rPr>
              <a:t>t</a:t>
            </a:r>
            <a:r>
              <a:rPr lang="en-US" baseline="-25000" dirty="0" err="1">
                <a:solidFill>
                  <a:srgbClr val="FF0000"/>
                </a:solidFill>
              </a:rPr>
              <a:t>maximum</a:t>
            </a:r>
            <a:r>
              <a:rPr lang="en-US" i="1" dirty="0">
                <a:solidFill>
                  <a:srgbClr val="FF0000"/>
                </a:solidFill>
              </a:rPr>
              <a:t>  &lt;&lt;   </a:t>
            </a:r>
            <a:r>
              <a:rPr lang="en-US" i="1" dirty="0" err="1">
                <a:solidFill>
                  <a:srgbClr val="FF0000"/>
                </a:solidFill>
              </a:rPr>
              <a:t>t</a:t>
            </a:r>
            <a:r>
              <a:rPr lang="en-US" baseline="-25000" dirty="0" err="1">
                <a:solidFill>
                  <a:srgbClr val="FF0000"/>
                </a:solidFill>
              </a:rPr>
              <a:t>optimal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AB6D06-42CF-B0DC-9AD8-56E5EF350513}"/>
              </a:ext>
            </a:extLst>
          </p:cNvPr>
          <p:cNvSpPr txBox="1"/>
          <p:nvPr/>
        </p:nvSpPr>
        <p:spPr>
          <a:xfrm>
            <a:off x="2081318" y="73419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178D2F"/>
                </a:solidFill>
                <a:latin typeface="Symbol" pitchFamily="2" charset="2"/>
              </a:rPr>
              <a:t>q</a:t>
            </a:r>
            <a:r>
              <a:rPr lang="en-US" baseline="-25000" dirty="0" err="1">
                <a:solidFill>
                  <a:srgbClr val="178D2F"/>
                </a:solidFill>
              </a:rPr>
              <a:t>f</a:t>
            </a:r>
            <a:endParaRPr lang="en-US" baseline="-25000" dirty="0">
              <a:solidFill>
                <a:srgbClr val="178D2F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8D6A4EA-F9B9-7A87-F64C-D3405C38BC2A}"/>
              </a:ext>
            </a:extLst>
          </p:cNvPr>
          <p:cNvSpPr/>
          <p:nvPr/>
        </p:nvSpPr>
        <p:spPr>
          <a:xfrm>
            <a:off x="7681042" y="3384410"/>
            <a:ext cx="661286" cy="383338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2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1" grpId="0"/>
      <p:bldP spid="17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1C548C-2884-FC81-6A8C-EFDF005B73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2" t="12688" r="32122" b="32756"/>
          <a:stretch/>
        </p:blipFill>
        <p:spPr>
          <a:xfrm>
            <a:off x="4354617" y="3402312"/>
            <a:ext cx="4207634" cy="274133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42594DE-59F0-D5D5-C14C-0CB711EA0B29}"/>
              </a:ext>
            </a:extLst>
          </p:cNvPr>
          <p:cNvSpPr txBox="1"/>
          <p:nvPr/>
        </p:nvSpPr>
        <p:spPr>
          <a:xfrm>
            <a:off x="2731849" y="334288"/>
            <a:ext cx="368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336FE"/>
                </a:solidFill>
              </a:rPr>
              <a:t>Perturtbative</a:t>
            </a:r>
            <a:r>
              <a:rPr lang="en-US" sz="2400" dirty="0">
                <a:solidFill>
                  <a:srgbClr val="0336FE"/>
                </a:solidFill>
              </a:rPr>
              <a:t> analysis:  </a:t>
            </a:r>
            <a:r>
              <a:rPr lang="en-US" sz="2400" i="1" dirty="0">
                <a:solidFill>
                  <a:srgbClr val="0336FE"/>
                </a:solidFill>
              </a:rPr>
              <a:t>Gain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97A71A6-E604-08C7-D33F-3E2DA9F5CDD7}"/>
              </a:ext>
            </a:extLst>
          </p:cNvPr>
          <p:cNvSpPr/>
          <p:nvPr/>
        </p:nvSpPr>
        <p:spPr>
          <a:xfrm rot="-1800000">
            <a:off x="1517214" y="1157640"/>
            <a:ext cx="930592" cy="527013"/>
          </a:xfrm>
          <a:prstGeom prst="ellipse">
            <a:avLst/>
          </a:prstGeom>
          <a:gradFill>
            <a:gsLst>
              <a:gs pos="0">
                <a:srgbClr val="178D2F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841BBEA-7161-33C1-02DA-3E63B2E089F4}"/>
              </a:ext>
            </a:extLst>
          </p:cNvPr>
          <p:cNvSpPr/>
          <p:nvPr/>
        </p:nvSpPr>
        <p:spPr>
          <a:xfrm>
            <a:off x="466275" y="1044693"/>
            <a:ext cx="826673" cy="741539"/>
          </a:xfrm>
          <a:prstGeom prst="ellipse">
            <a:avLst/>
          </a:prstGeom>
          <a:gradFill>
            <a:gsLst>
              <a:gs pos="0">
                <a:srgbClr val="FF2CC3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5F506F9-D0F6-C9B9-4DDC-7D1E74E52E36}"/>
              </a:ext>
            </a:extLst>
          </p:cNvPr>
          <p:cNvCxnSpPr>
            <a:cxnSpLocks/>
          </p:cNvCxnSpPr>
          <p:nvPr/>
        </p:nvCxnSpPr>
        <p:spPr>
          <a:xfrm>
            <a:off x="892881" y="1428499"/>
            <a:ext cx="111329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9EC79E3-B43B-8ADB-0BD3-235D9DF26133}"/>
              </a:ext>
            </a:extLst>
          </p:cNvPr>
          <p:cNvSpPr txBox="1"/>
          <p:nvPr/>
        </p:nvSpPr>
        <p:spPr>
          <a:xfrm>
            <a:off x="1292949" y="1044693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0FF00B-1EE1-9B38-0384-A5670FF30E65}"/>
              </a:ext>
            </a:extLst>
          </p:cNvPr>
          <p:cNvSpPr txBox="1"/>
          <p:nvPr/>
        </p:nvSpPr>
        <p:spPr>
          <a:xfrm>
            <a:off x="363013" y="1879471"/>
            <a:ext cx="929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spherical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0B5D2C-D4F9-907F-ABBD-7E0939A7E081}"/>
              </a:ext>
            </a:extLst>
          </p:cNvPr>
          <p:cNvSpPr txBox="1"/>
          <p:nvPr/>
        </p:nvSpPr>
        <p:spPr>
          <a:xfrm>
            <a:off x="1470857" y="1879471"/>
            <a:ext cx="1005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deformed</a:t>
            </a:r>
          </a:p>
        </p:txBody>
      </p:sp>
      <p:sp>
        <p:nvSpPr>
          <p:cNvPr id="53" name="Left Arrow 52">
            <a:extLst>
              <a:ext uri="{FF2B5EF4-FFF2-40B4-BE49-F238E27FC236}">
                <a16:creationId xmlns:a16="http://schemas.microsoft.com/office/drawing/2014/main" id="{D47A55AA-C717-F22B-ED6D-CD5C5233DCA5}"/>
              </a:ext>
            </a:extLst>
          </p:cNvPr>
          <p:cNvSpPr/>
          <p:nvPr/>
        </p:nvSpPr>
        <p:spPr>
          <a:xfrm>
            <a:off x="18948" y="1390151"/>
            <a:ext cx="347221" cy="156582"/>
          </a:xfrm>
          <a:prstGeom prst="leftArrow">
            <a:avLst/>
          </a:prstGeom>
          <a:solidFill>
            <a:srgbClr val="FF2CC3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eft Arrow 53">
            <a:extLst>
              <a:ext uri="{FF2B5EF4-FFF2-40B4-BE49-F238E27FC236}">
                <a16:creationId xmlns:a16="http://schemas.microsoft.com/office/drawing/2014/main" id="{DD112970-4B46-DA7B-A0BE-370E3B258B18}"/>
              </a:ext>
            </a:extLst>
          </p:cNvPr>
          <p:cNvSpPr/>
          <p:nvPr/>
        </p:nvSpPr>
        <p:spPr>
          <a:xfrm flipH="1">
            <a:off x="2476582" y="1367537"/>
            <a:ext cx="419278" cy="170844"/>
          </a:xfrm>
          <a:prstGeom prst="leftArrow">
            <a:avLst/>
          </a:prstGeom>
          <a:solidFill>
            <a:srgbClr val="178D2F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1D0E05-EF8C-A38C-F223-C5C9EB705E0F}"/>
              </a:ext>
            </a:extLst>
          </p:cNvPr>
          <p:cNvSpPr txBox="1"/>
          <p:nvPr/>
        </p:nvSpPr>
        <p:spPr>
          <a:xfrm>
            <a:off x="694596" y="2513691"/>
            <a:ext cx="2114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336FE"/>
                </a:solidFill>
              </a:rPr>
              <a:t>Gain in fragment</a:t>
            </a:r>
          </a:p>
          <a:p>
            <a:r>
              <a:rPr lang="en-US" i="1" dirty="0">
                <a:solidFill>
                  <a:srgbClr val="0336FE"/>
                </a:solidFill>
              </a:rPr>
              <a:t>angular momentum: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9A37F7-2374-0B14-54CE-C00ADA43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Jørgen Randrup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7593C03-F1BD-EAFD-8CA4-D58D0DD0C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Oslo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C639A7-7B0D-A55F-B48B-855EAF64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7B38C-E31B-AA4E-AB43-6785776C9D88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AB25C4-29B8-5D42-0030-2F53F9322465}"/>
              </a:ext>
            </a:extLst>
          </p:cNvPr>
          <p:cNvCxnSpPr>
            <a:cxnSpLocks/>
          </p:cNvCxnSpPr>
          <p:nvPr/>
        </p:nvCxnSpPr>
        <p:spPr>
          <a:xfrm>
            <a:off x="1393054" y="1697293"/>
            <a:ext cx="358562" cy="193510"/>
          </a:xfrm>
          <a:prstGeom prst="straightConnector1">
            <a:avLst/>
          </a:prstGeom>
          <a:ln>
            <a:solidFill>
              <a:srgbClr val="0336FE"/>
            </a:solidFill>
            <a:prstDash val="sysDash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A2FB2EA-597B-FD73-169C-F356AED75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4807" y="1069668"/>
            <a:ext cx="3869906" cy="81680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393ABF-3A60-BD58-5B90-5BD33BD3584F}"/>
              </a:ext>
            </a:extLst>
          </p:cNvPr>
          <p:cNvCxnSpPr>
            <a:cxnSpLocks/>
          </p:cNvCxnSpPr>
          <p:nvPr/>
        </p:nvCxnSpPr>
        <p:spPr>
          <a:xfrm flipV="1">
            <a:off x="1545995" y="1037747"/>
            <a:ext cx="920365" cy="751378"/>
          </a:xfrm>
          <a:prstGeom prst="line">
            <a:avLst/>
          </a:prstGeom>
          <a:ln>
            <a:solidFill>
              <a:srgbClr val="178D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063A0FA-638D-42D3-288C-A52BA083D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2559034"/>
            <a:ext cx="4917479" cy="5943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25DFBF-8D4C-37DF-839C-DFB714FA21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7870" y="805611"/>
            <a:ext cx="873058" cy="270056"/>
          </a:xfrm>
          <a:prstGeom prst="rect">
            <a:avLst/>
          </a:prstGeom>
        </p:spPr>
      </p:pic>
      <p:sp>
        <p:nvSpPr>
          <p:cNvPr id="19" name="Arc 18">
            <a:extLst>
              <a:ext uri="{FF2B5EF4-FFF2-40B4-BE49-F238E27FC236}">
                <a16:creationId xmlns:a16="http://schemas.microsoft.com/office/drawing/2014/main" id="{F6BB0776-7621-0678-E861-CEC352398B27}"/>
              </a:ext>
            </a:extLst>
          </p:cNvPr>
          <p:cNvSpPr>
            <a:spLocks noChangeAspect="1"/>
          </p:cNvSpPr>
          <p:nvPr/>
        </p:nvSpPr>
        <p:spPr>
          <a:xfrm flipH="1">
            <a:off x="1710687" y="1209406"/>
            <a:ext cx="457200" cy="457200"/>
          </a:xfrm>
          <a:prstGeom prst="arc">
            <a:avLst>
              <a:gd name="adj1" fmla="val 18662430"/>
              <a:gd name="adj2" fmla="val 16962323"/>
            </a:avLst>
          </a:prstGeom>
          <a:ln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546AC6-61A5-5F0E-7918-B54C201EB4A9}"/>
              </a:ext>
            </a:extLst>
          </p:cNvPr>
          <p:cNvGrpSpPr/>
          <p:nvPr/>
        </p:nvGrpSpPr>
        <p:grpSpPr>
          <a:xfrm>
            <a:off x="210106" y="3455688"/>
            <a:ext cx="3989090" cy="2585399"/>
            <a:chOff x="421640" y="3257113"/>
            <a:chExt cx="4224439" cy="29559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A4676C1-7BF1-F159-F5A1-A18799D5DC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11" t="13253" r="9572" b="5960"/>
            <a:stretch/>
          </p:blipFill>
          <p:spPr>
            <a:xfrm>
              <a:off x="421640" y="3257113"/>
              <a:ext cx="4224439" cy="295593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6FEB5D-8A28-F146-DFCD-CF8334924B14}"/>
                </a:ext>
              </a:extLst>
            </p:cNvPr>
            <p:cNvSpPr txBox="1"/>
            <p:nvPr/>
          </p:nvSpPr>
          <p:spPr>
            <a:xfrm>
              <a:off x="3732988" y="4918925"/>
              <a:ext cx="6826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/>
                <a:t>t</a:t>
              </a:r>
              <a:r>
                <a:rPr lang="en-US" sz="1600" baseline="-25000" dirty="0" err="1"/>
                <a:t>optimal</a:t>
              </a:r>
              <a:endParaRPr lang="en-US" sz="16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BADD9EA-42A2-D5B9-92D9-BC9B50074F3F}"/>
                </a:ext>
              </a:extLst>
            </p:cNvPr>
            <p:cNvCxnSpPr>
              <a:cxnSpLocks/>
            </p:cNvCxnSpPr>
            <p:nvPr/>
          </p:nvCxnSpPr>
          <p:spPr>
            <a:xfrm>
              <a:off x="2834640" y="5532120"/>
              <a:ext cx="0" cy="348284"/>
            </a:xfrm>
            <a:prstGeom prst="straightConnector1">
              <a:avLst/>
            </a:prstGeom>
            <a:ln>
              <a:solidFill>
                <a:srgbClr val="0336FE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60A38CF-CEE9-48F9-94B3-58E37360BA5C}"/>
                </a:ext>
              </a:extLst>
            </p:cNvPr>
            <p:cNvCxnSpPr>
              <a:cxnSpLocks/>
            </p:cNvCxnSpPr>
            <p:nvPr/>
          </p:nvCxnSpPr>
          <p:spPr>
            <a:xfrm>
              <a:off x="2487168" y="5532120"/>
              <a:ext cx="0" cy="348284"/>
            </a:xfrm>
            <a:prstGeom prst="straightConnector1">
              <a:avLst/>
            </a:prstGeom>
            <a:ln>
              <a:solidFill>
                <a:srgbClr val="178D2F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EBDF0CD-80F4-133D-1AE5-A5F9EE7DBFE4}"/>
                </a:ext>
              </a:extLst>
            </p:cNvPr>
            <p:cNvCxnSpPr>
              <a:cxnSpLocks/>
            </p:cNvCxnSpPr>
            <p:nvPr/>
          </p:nvCxnSpPr>
          <p:spPr>
            <a:xfrm>
              <a:off x="3291840" y="5532120"/>
              <a:ext cx="0" cy="348284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950A4DB-A76F-AA64-654F-BCF36A07B8C5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4929885"/>
              <a:ext cx="0" cy="3482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7BCBBB6-180F-B6C2-158D-7D4F5CD69F27}"/>
                </a:ext>
              </a:extLst>
            </p:cNvPr>
            <p:cNvCxnSpPr>
              <a:cxnSpLocks/>
            </p:cNvCxnSpPr>
            <p:nvPr/>
          </p:nvCxnSpPr>
          <p:spPr>
            <a:xfrm>
              <a:off x="1828800" y="4005072"/>
              <a:ext cx="0" cy="348284"/>
            </a:xfrm>
            <a:prstGeom prst="straightConnector1">
              <a:avLst/>
            </a:prstGeom>
            <a:ln>
              <a:solidFill>
                <a:srgbClr val="0336FE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CBA6BAF-8BF7-FDA6-9283-5167C7802DE0}"/>
                </a:ext>
              </a:extLst>
            </p:cNvPr>
            <p:cNvCxnSpPr>
              <a:cxnSpLocks/>
            </p:cNvCxnSpPr>
            <p:nvPr/>
          </p:nvCxnSpPr>
          <p:spPr>
            <a:xfrm>
              <a:off x="1664208" y="4005884"/>
              <a:ext cx="0" cy="348284"/>
            </a:xfrm>
            <a:prstGeom prst="straightConnector1">
              <a:avLst/>
            </a:prstGeom>
            <a:ln>
              <a:solidFill>
                <a:srgbClr val="178D2F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217CCA7-68A1-B0F4-FFA7-B3384F7728DE}"/>
                </a:ext>
              </a:extLst>
            </p:cNvPr>
            <p:cNvCxnSpPr>
              <a:cxnSpLocks/>
            </p:cNvCxnSpPr>
            <p:nvPr/>
          </p:nvCxnSpPr>
          <p:spPr>
            <a:xfrm>
              <a:off x="2057400" y="4005072"/>
              <a:ext cx="0" cy="348284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166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24877</TotalTime>
  <Words>624</Words>
  <Application>Microsoft Macintosh PowerPoint</Application>
  <PresentationFormat>On-screen Show (4:3)</PresentationFormat>
  <Paragraphs>190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Apple Chancery</vt:lpstr>
      <vt:lpstr>Arial</vt:lpstr>
      <vt:lpstr>Calibri</vt:lpstr>
      <vt:lpstr>CMBX9</vt:lpstr>
      <vt:lpstr>CMR9</vt:lpstr>
      <vt:lpstr>Snell Roundhand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LBNL 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liquid-gas phase transition</dc:title>
  <dc:creator>Jorgen Randrup</dc:creator>
  <cp:lastModifiedBy>Jørgen Randrup</cp:lastModifiedBy>
  <cp:revision>1956</cp:revision>
  <cp:lastPrinted>2024-05-30T08:42:31Z</cp:lastPrinted>
  <dcterms:created xsi:type="dcterms:W3CDTF">2012-09-27T09:03:56Z</dcterms:created>
  <dcterms:modified xsi:type="dcterms:W3CDTF">2024-05-30T08:49:29Z</dcterms:modified>
</cp:coreProperties>
</file>