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4267" r:id="rId2"/>
  </p:sldMasterIdLst>
  <p:notesMasterIdLst>
    <p:notesMasterId r:id="rId17"/>
  </p:notesMasterIdLst>
  <p:handoutMasterIdLst>
    <p:handoutMasterId r:id="rId18"/>
  </p:handoutMasterIdLst>
  <p:sldIdLst>
    <p:sldId id="256" r:id="rId3"/>
    <p:sldId id="784" r:id="rId4"/>
    <p:sldId id="763" r:id="rId5"/>
    <p:sldId id="798" r:id="rId6"/>
    <p:sldId id="791" r:id="rId7"/>
    <p:sldId id="764" r:id="rId8"/>
    <p:sldId id="794" r:id="rId9"/>
    <p:sldId id="792" r:id="rId10"/>
    <p:sldId id="767" r:id="rId11"/>
    <p:sldId id="768" r:id="rId12"/>
    <p:sldId id="780" r:id="rId13"/>
    <p:sldId id="781" r:id="rId14"/>
    <p:sldId id="769" r:id="rId15"/>
    <p:sldId id="796" r:id="rId16"/>
  </p:sldIdLst>
  <p:sldSz cx="12192000" cy="6858000"/>
  <p:notesSz cx="9144000" cy="6858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MS PGothic" charset="0"/>
        <a:cs typeface="MS PGothic" charset="0"/>
      </a:defRPr>
    </a:lvl1pPr>
    <a:lvl2pPr marL="609585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MS PGothic" charset="0"/>
        <a:cs typeface="MS PGothic" charset="0"/>
      </a:defRPr>
    </a:lvl2pPr>
    <a:lvl3pPr marL="121917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MS PGothic" charset="0"/>
        <a:cs typeface="MS PGothic" charset="0"/>
      </a:defRPr>
    </a:lvl3pPr>
    <a:lvl4pPr marL="1828754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MS PGothic" charset="0"/>
        <a:cs typeface="MS PGothic" charset="0"/>
      </a:defRPr>
    </a:lvl4pPr>
    <a:lvl5pPr marL="2438339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MS PGothic" charset="0"/>
        <a:cs typeface="MS PGothic" charset="0"/>
      </a:defRPr>
    </a:lvl5pPr>
    <a:lvl6pPr marL="3047924" algn="l" defTabSz="609585" rtl="0" eaLnBrk="1" latinLnBrk="0" hangingPunct="1">
      <a:defRPr sz="3200" kern="1200">
        <a:solidFill>
          <a:schemeClr val="tx1"/>
        </a:solidFill>
        <a:latin typeface="Arial" charset="0"/>
        <a:ea typeface="MS PGothic" charset="0"/>
        <a:cs typeface="MS PGothic" charset="0"/>
      </a:defRPr>
    </a:lvl6pPr>
    <a:lvl7pPr marL="3657509" algn="l" defTabSz="609585" rtl="0" eaLnBrk="1" latinLnBrk="0" hangingPunct="1">
      <a:defRPr sz="3200" kern="1200">
        <a:solidFill>
          <a:schemeClr val="tx1"/>
        </a:solidFill>
        <a:latin typeface="Arial" charset="0"/>
        <a:ea typeface="MS PGothic" charset="0"/>
        <a:cs typeface="MS PGothic" charset="0"/>
      </a:defRPr>
    </a:lvl7pPr>
    <a:lvl8pPr marL="4267093" algn="l" defTabSz="609585" rtl="0" eaLnBrk="1" latinLnBrk="0" hangingPunct="1">
      <a:defRPr sz="3200" kern="1200">
        <a:solidFill>
          <a:schemeClr val="tx1"/>
        </a:solidFill>
        <a:latin typeface="Arial" charset="0"/>
        <a:ea typeface="MS PGothic" charset="0"/>
        <a:cs typeface="MS PGothic" charset="0"/>
      </a:defRPr>
    </a:lvl8pPr>
    <a:lvl9pPr marL="4876678" algn="l" defTabSz="609585" rtl="0" eaLnBrk="1" latinLnBrk="0" hangingPunct="1">
      <a:defRPr sz="3200" kern="1200">
        <a:solidFill>
          <a:schemeClr val="tx1"/>
        </a:solidFill>
        <a:latin typeface="Arial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hiefke, Ines" initials="SI" lastIdx="56" clrIdx="0"/>
  <p:cmAuthor id="1" name="julia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8E6"/>
    <a:srgbClr val="FF0000"/>
    <a:srgbClr val="005EBC"/>
    <a:srgbClr val="800000"/>
    <a:srgbClr val="008B8B"/>
    <a:srgbClr val="0000FF"/>
    <a:srgbClr val="FFE4E1"/>
    <a:srgbClr val="5D85C3"/>
    <a:srgbClr val="D7DAE3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74486" autoAdjust="0"/>
  </p:normalViewPr>
  <p:slideViewPr>
    <p:cSldViewPr snapToObjects="1">
      <p:cViewPr varScale="1">
        <p:scale>
          <a:sx n="49" d="100"/>
          <a:sy n="49" d="100"/>
        </p:scale>
        <p:origin x="1290" y="30"/>
      </p:cViewPr>
      <p:guideLst>
        <p:guide orient="horz" pos="202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1899" y="5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n Isaak" userId="99455f4b76c21574" providerId="LiveId" clId="{4ADB603D-B269-4CA1-B3B2-5AB63308BA8B}"/>
    <pc:docChg chg="modSld">
      <pc:chgData name="Johann Isaak" userId="99455f4b76c21574" providerId="LiveId" clId="{4ADB603D-B269-4CA1-B3B2-5AB63308BA8B}" dt="2024-05-29T07:07:49.971" v="0"/>
      <pc:docMkLst>
        <pc:docMk/>
      </pc:docMkLst>
      <pc:sldChg chg="addSp modSp">
        <pc:chgData name="Johann Isaak" userId="99455f4b76c21574" providerId="LiveId" clId="{4ADB603D-B269-4CA1-B3B2-5AB63308BA8B}" dt="2024-05-29T07:07:49.971" v="0"/>
        <pc:sldMkLst>
          <pc:docMk/>
          <pc:sldMk cId="3884659619" sldId="769"/>
        </pc:sldMkLst>
        <pc:spChg chg="add mod">
          <ac:chgData name="Johann Isaak" userId="99455f4b76c21574" providerId="LiveId" clId="{4ADB603D-B269-4CA1-B3B2-5AB63308BA8B}" dt="2024-05-29T07:07:49.971" v="0"/>
          <ac:spMkLst>
            <pc:docMk/>
            <pc:sldMk cId="3884659619" sldId="769"/>
            <ac:spMk id="13" creationId="{B1F8DC41-B6F6-46F2-AA5E-B92A493C046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54000" y="290513"/>
            <a:ext cx="7205133" cy="29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0" rIns="0" bIns="0" numCol="1" anchor="ctr" anchorCtr="0" compatLnSpc="1">
            <a:prstTxWarp prst="textNoShape">
              <a:avLst/>
            </a:prstTxWarp>
          </a:bodyPr>
          <a:lstStyle>
            <a:lvl1pPr eaLnBrk="1" hangingPunct="1">
              <a:lnSpc>
                <a:spcPts val="1300"/>
              </a:lnSpc>
              <a:defRPr sz="1000" b="1">
                <a:latin typeface="Stafford" pitchFamily="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54001" y="6425803"/>
            <a:ext cx="1773767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latin typeface="Stafford" charset="0"/>
              </a:defRPr>
            </a:lvl1pPr>
          </a:lstStyle>
          <a:p>
            <a:pPr>
              <a:defRPr/>
            </a:pPr>
            <a:fld id="{73059789-C9A0-B243-BE51-E314AB703447}" type="datetime4">
              <a:rPr lang="de-DE" smtClean="0"/>
              <a:t>29. Mai 2024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027767" y="6425803"/>
            <a:ext cx="5952067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latin typeface="Stafford" pitchFamily="2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7998885" y="6425803"/>
            <a:ext cx="893233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latin typeface="Stafford" charset="0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72DEC935-2C8C-4A42-BD4D-ADAF7EAF55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9462" name="Picture 6" descr="tud_log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867" y="270272"/>
            <a:ext cx="1238251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54000" y="134541"/>
            <a:ext cx="8638117" cy="108347"/>
          </a:xfrm>
          <a:prstGeom prst="rect">
            <a:avLst/>
          </a:prstGeom>
          <a:solidFill>
            <a:srgbClr val="B5B5B5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 sz="1800">
              <a:ea typeface="+mn-ea"/>
              <a:cs typeface="Arial" panose="020B0604020202020204" pitchFamily="34" charset="0"/>
            </a:endParaRPr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254000" y="270272"/>
            <a:ext cx="8638117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254000" y="6372225"/>
            <a:ext cx="863811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251885" y="583406"/>
            <a:ext cx="8638116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69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3" descr="tud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285" y="270273"/>
            <a:ext cx="1246716" cy="31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51884" y="6513910"/>
            <a:ext cx="2159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lnSpc>
                <a:spcPts val="1300"/>
              </a:lnSpc>
              <a:defRPr sz="1000">
                <a:latin typeface="Stafford" charset="0"/>
              </a:defRPr>
            </a:lvl1pPr>
          </a:lstStyle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511425" y="693738"/>
            <a:ext cx="4095750" cy="2303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54000" y="3213498"/>
            <a:ext cx="8636000" cy="321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410885" y="6513910"/>
            <a:ext cx="5473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lnSpc>
                <a:spcPts val="1300"/>
              </a:lnSpc>
              <a:defRPr sz="1000">
                <a:latin typeface="Stafford" pitchFamily="2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7884585" y="6513910"/>
            <a:ext cx="12573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ts val="1300"/>
              </a:lnSpc>
              <a:defRPr sz="1000">
                <a:latin typeface="Stafford" charset="0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254000" y="290512"/>
            <a:ext cx="7205133" cy="295275"/>
          </a:xfrm>
          <a:prstGeom prst="rect">
            <a:avLst/>
          </a:prstGeom>
          <a:noFill/>
          <a:ln>
            <a:noFill/>
          </a:ln>
        </p:spPr>
        <p:txBody>
          <a:bodyPr lIns="10800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ts val="1300"/>
              </a:lnSpc>
              <a:defRPr/>
            </a:pPr>
            <a:endParaRPr lang="de-DE" altLang="de-DE" sz="1000" b="1">
              <a:latin typeface="Stafford" pitchFamily="2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54000" y="134541"/>
            <a:ext cx="8638117" cy="108347"/>
          </a:xfrm>
          <a:prstGeom prst="rect">
            <a:avLst/>
          </a:prstGeom>
          <a:solidFill>
            <a:srgbClr val="B5B5B5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 sz="1800">
              <a:ea typeface="+mn-ea"/>
              <a:cs typeface="Arial" panose="020B0604020202020204" pitchFamily="34" charset="0"/>
            </a:endParaRP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254000" y="270272"/>
            <a:ext cx="8638117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254000" y="585788"/>
            <a:ext cx="863811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254000" y="6513910"/>
            <a:ext cx="863811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493" name="Line 14"/>
          <p:cNvSpPr>
            <a:spLocks noChangeShapeType="1"/>
          </p:cNvSpPr>
          <p:nvPr/>
        </p:nvSpPr>
        <p:spPr bwMode="auto">
          <a:xfrm>
            <a:off x="251885" y="3077766"/>
            <a:ext cx="8638116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76541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10000"/>
      </a:spcBef>
      <a:spcAft>
        <a:spcPct val="0"/>
      </a:spcAft>
      <a:defRPr sz="1600" kern="1200">
        <a:solidFill>
          <a:schemeClr val="tx1"/>
        </a:solidFill>
        <a:latin typeface="Bitstream Charter" pitchFamily="2" charset="0"/>
        <a:ea typeface="MS PGothic" panose="020B0600070205080204" pitchFamily="34" charset="-128"/>
        <a:cs typeface="MS PGothic" charset="0"/>
      </a:defRPr>
    </a:lvl1pPr>
    <a:lvl2pPr marL="609585" algn="l" rtl="0" eaLnBrk="0" fontAlgn="base" hangingPunct="0">
      <a:spcBef>
        <a:spcPct val="10000"/>
      </a:spcBef>
      <a:spcAft>
        <a:spcPct val="0"/>
      </a:spcAft>
      <a:defRPr sz="1600" kern="1200">
        <a:solidFill>
          <a:schemeClr val="tx1"/>
        </a:solidFill>
        <a:latin typeface="Bitstream Charter" pitchFamily="2" charset="0"/>
        <a:ea typeface="MS PGothic" panose="020B0600070205080204" pitchFamily="34" charset="-128"/>
        <a:cs typeface="MS PGothic" charset="0"/>
      </a:defRPr>
    </a:lvl2pPr>
    <a:lvl3pPr marL="1219170" algn="l" rtl="0" eaLnBrk="0" fontAlgn="base" hangingPunct="0">
      <a:spcBef>
        <a:spcPct val="10000"/>
      </a:spcBef>
      <a:spcAft>
        <a:spcPct val="0"/>
      </a:spcAft>
      <a:defRPr sz="1600" kern="1200">
        <a:solidFill>
          <a:schemeClr val="tx1"/>
        </a:solidFill>
        <a:latin typeface="Bitstream Charter" pitchFamily="2" charset="0"/>
        <a:ea typeface="MS PGothic" panose="020B0600070205080204" pitchFamily="34" charset="-128"/>
        <a:cs typeface="MS PGothic" charset="0"/>
      </a:defRPr>
    </a:lvl3pPr>
    <a:lvl4pPr marL="1828754" algn="l" rtl="0" eaLnBrk="0" fontAlgn="base" hangingPunct="0">
      <a:spcBef>
        <a:spcPct val="10000"/>
      </a:spcBef>
      <a:spcAft>
        <a:spcPct val="0"/>
      </a:spcAft>
      <a:defRPr sz="1600" kern="1200">
        <a:solidFill>
          <a:schemeClr val="tx1"/>
        </a:solidFill>
        <a:latin typeface="Bitstream Charter" pitchFamily="2" charset="0"/>
        <a:ea typeface="MS PGothic" panose="020B0600070205080204" pitchFamily="34" charset="-128"/>
        <a:cs typeface="MS PGothic" charset="0"/>
      </a:defRPr>
    </a:lvl4pPr>
    <a:lvl5pPr marL="2438339" algn="l" rtl="0" eaLnBrk="0" fontAlgn="base" hangingPunct="0">
      <a:spcBef>
        <a:spcPct val="10000"/>
      </a:spcBef>
      <a:spcAft>
        <a:spcPct val="0"/>
      </a:spcAft>
      <a:defRPr sz="1600" kern="1200">
        <a:solidFill>
          <a:schemeClr val="tx1"/>
        </a:solidFill>
        <a:latin typeface="Bitstream Charter" pitchFamily="2" charset="0"/>
        <a:ea typeface="MS PGothic" panose="020B0600070205080204" pitchFamily="34" charset="-128"/>
        <a:cs typeface="MS PGothic" charset="0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499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69561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38314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822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130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448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2808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067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0763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6982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5497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1734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2379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E874AB7-78DF-1346-AEDE-41E0AD87CECC}" type="datetime4">
              <a:rPr lang="de-DE" smtClean="0"/>
              <a:t>29. Mai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148C5055-9239-EB4F-8129-FE687917F768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9250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Titel Vollbildild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F45A7C92-3572-D640-A8C4-73D7AC5D6B89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pic>
        <p:nvPicPr>
          <p:cNvPr id="4" name="TUDa Hintergrundmotiv ">
            <a:extLst>
              <a:ext uri="{FF2B5EF4-FFF2-40B4-BE49-F238E27FC236}">
                <a16:creationId xmlns:a16="http://schemas.microsoft.com/office/drawing/2014/main" id="{143BFA90-65D7-1441-BBB5-66FACD4F82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2255838" y="4292600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C209CFB-A8DC-AF41-A8DC-E9EF9A02A3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1464" y="2278063"/>
            <a:ext cx="9721080" cy="2014537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25" name="TU Da Logo">
            <a:extLst>
              <a:ext uri="{FF2B5EF4-FFF2-40B4-BE49-F238E27FC236}">
                <a16:creationId xmlns:a16="http://schemas.microsoft.com/office/drawing/2014/main" id="{503C6CF5-22B1-1445-8B63-8870CE528245}"/>
              </a:ext>
            </a:extLst>
          </p:cNvPr>
          <p:cNvGrpSpPr/>
          <p:nvPr userDrawn="1"/>
        </p:nvGrpSpPr>
        <p:grpSpPr>
          <a:xfrm>
            <a:off x="9911087" y="412750"/>
            <a:ext cx="2272815" cy="910165"/>
            <a:chOff x="7454900" y="306388"/>
            <a:chExt cx="1704610" cy="682624"/>
          </a:xfrm>
        </p:grpSpPr>
        <p:sp>
          <p:nvSpPr>
            <p:cNvPr id="26" name="AutoShape 3">
              <a:extLst>
                <a:ext uri="{FF2B5EF4-FFF2-40B4-BE49-F238E27FC236}">
                  <a16:creationId xmlns:a16="http://schemas.microsoft.com/office/drawing/2014/main" id="{17FFD4ED-B749-5E44-9C2C-F3FE65402AD1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5DB8BC31-FC5E-E145-AB52-3F047A24878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928BBA1C-1DE0-D248-BB00-FDB0CD9476C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3350330A-6B17-C54B-B285-F71BB5F4B3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2EED2DF5-BA08-AE4B-A725-2DC2D00ACDA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7916D5CB-98CE-8241-B5CE-B75B0238976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E0C8DFCE-492C-DF4D-BC45-A3592BB63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3" name="Freeform 11">
              <a:extLst>
                <a:ext uri="{FF2B5EF4-FFF2-40B4-BE49-F238E27FC236}">
                  <a16:creationId xmlns:a16="http://schemas.microsoft.com/office/drawing/2014/main" id="{76DD2FB1-260B-BB44-882C-B6D58B3C73E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4" name="Freeform 12">
              <a:extLst>
                <a:ext uri="{FF2B5EF4-FFF2-40B4-BE49-F238E27FC236}">
                  <a16:creationId xmlns:a16="http://schemas.microsoft.com/office/drawing/2014/main" id="{B2150D36-64C6-284F-A421-F2F59D6C51A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5" name="Freeform 13">
              <a:extLst>
                <a:ext uri="{FF2B5EF4-FFF2-40B4-BE49-F238E27FC236}">
                  <a16:creationId xmlns:a16="http://schemas.microsoft.com/office/drawing/2014/main" id="{A0A92D65-9DD0-7243-95D7-6F350EB2F6F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6" name="Freeform 14">
              <a:extLst>
                <a:ext uri="{FF2B5EF4-FFF2-40B4-BE49-F238E27FC236}">
                  <a16:creationId xmlns:a16="http://schemas.microsoft.com/office/drawing/2014/main" id="{72B33F51-1B97-3D49-8871-FC004D2ACB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1202014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ollbild_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CAFAC70-2249-4423-A58C-E6F2C8C376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689" y="-315415"/>
            <a:ext cx="12558778" cy="7272808"/>
          </a:xfrm>
          <a:prstGeom prst="rect">
            <a:avLst/>
          </a:prstGeom>
        </p:spPr>
      </p:pic>
      <p:sp>
        <p:nvSpPr>
          <p:cNvPr id="8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685DBD53-E1DF-6B40-A001-6647133B4B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435" y="645525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C9CAFEA9-A594-1A47-BA6E-D2D08844290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80163E4-B142-714C-95DC-48069CF698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6926" y="645525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7397EC2-DB5E-4318-8797-524EB722C81E}"/>
              </a:ext>
            </a:extLst>
          </p:cNvPr>
          <p:cNvSpPr txBox="1"/>
          <p:nvPr userDrawn="1"/>
        </p:nvSpPr>
        <p:spPr>
          <a:xfrm>
            <a:off x="3446076" y="6453626"/>
            <a:ext cx="52998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2"/>
                </a:solidFill>
              </a:rPr>
              <a:t>Johann Isaak  |  TU Darmstadt  |  Institut für Kernphysik  |  AG </a:t>
            </a:r>
            <a:r>
              <a:rPr lang="de-DE" sz="800" dirty="0" err="1">
                <a:solidFill>
                  <a:schemeClr val="bg2"/>
                </a:solidFill>
              </a:rPr>
              <a:t>Pietralla</a:t>
            </a:r>
            <a:r>
              <a:rPr lang="de-DE" sz="800" dirty="0">
                <a:solidFill>
                  <a:schemeClr val="bg2"/>
                </a:solidFill>
              </a:rPr>
              <a:t>  |  Dr. Hans Messer Stiftungspreis - 2023</a:t>
            </a:r>
          </a:p>
        </p:txBody>
      </p:sp>
    </p:spTree>
    <p:extLst>
      <p:ext uri="{BB962C8B-B14F-4D97-AF65-F5344CB8AC3E}">
        <p14:creationId xmlns:p14="http://schemas.microsoft.com/office/powerpoint/2010/main" val="322736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2926232"/>
            <a:ext cx="7679286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9A305794-074A-AF49-8CD8-BE20D68E65A1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0840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1656693" y="3162516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A7EF7D30-0BA4-114E-B802-6C1F082D23D5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8741CD-3F1C-E84A-8F4C-1CF83B7D6BB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14513" y="294798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1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89B364F8-AB83-DA4D-849A-83EEDB6B3A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513" y="364902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B8DA3F98-D1E3-F849-B50E-A65184828E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4513" y="428910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3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ACF6064-DEB7-6A49-89E0-F68DCAB3096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14513" y="496728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4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82EEF72A-DFF5-E34F-8BA6-3CA410A45E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14513" y="566070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5</a:t>
            </a:r>
          </a:p>
        </p:txBody>
      </p:sp>
      <p:sp>
        <p:nvSpPr>
          <p:cNvPr id="16" name="Mengentext">
            <a:extLst>
              <a:ext uri="{FF2B5EF4-FFF2-40B4-BE49-F238E27FC236}">
                <a16:creationId xmlns:a16="http://schemas.microsoft.com/office/drawing/2014/main" id="{9C08FC8B-D72D-3C49-AE43-59435B527F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56693" y="3835687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17" name="Mengentext">
            <a:extLst>
              <a:ext uri="{FF2B5EF4-FFF2-40B4-BE49-F238E27FC236}">
                <a16:creationId xmlns:a16="http://schemas.microsoft.com/office/drawing/2014/main" id="{B78C70DF-0EB6-4D4A-A20B-31460DF3CC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56693" y="4508858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18" name="Mengentext">
            <a:extLst>
              <a:ext uri="{FF2B5EF4-FFF2-40B4-BE49-F238E27FC236}">
                <a16:creationId xmlns:a16="http://schemas.microsoft.com/office/drawing/2014/main" id="{36261980-D2E6-7742-AE29-6DE955C6B0E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56693" y="5182029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19" name="Mengentext">
            <a:extLst>
              <a:ext uri="{FF2B5EF4-FFF2-40B4-BE49-F238E27FC236}">
                <a16:creationId xmlns:a16="http://schemas.microsoft.com/office/drawing/2014/main" id="{64607761-955D-6249-AAAB-2450D97D6B1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56693" y="5855202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20" name="Mengentext">
            <a:extLst>
              <a:ext uri="{FF2B5EF4-FFF2-40B4-BE49-F238E27FC236}">
                <a16:creationId xmlns:a16="http://schemas.microsoft.com/office/drawing/2014/main" id="{77B10108-F32E-6C4E-A6B7-2F52E77658F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414762" y="3162516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80B28D25-BB3B-6B4B-96AD-3F56D64EE1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772582" y="294798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6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24909C24-EE8B-6D4F-AAE4-6761EA5A0C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72582" y="364902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7</a:t>
            </a:r>
          </a:p>
        </p:txBody>
      </p:sp>
      <p:sp>
        <p:nvSpPr>
          <p:cNvPr id="23" name="Textplatzhalter 3">
            <a:extLst>
              <a:ext uri="{FF2B5EF4-FFF2-40B4-BE49-F238E27FC236}">
                <a16:creationId xmlns:a16="http://schemas.microsoft.com/office/drawing/2014/main" id="{0834207B-4C50-454C-BDAD-9270B9C5CD0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772582" y="428910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8</a:t>
            </a:r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3FF81E12-4AD8-F840-AF92-83A62713EB0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72582" y="496728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9</a:t>
            </a:r>
          </a:p>
        </p:txBody>
      </p:sp>
      <p:sp>
        <p:nvSpPr>
          <p:cNvPr id="25" name="Textplatzhalter 3">
            <a:extLst>
              <a:ext uri="{FF2B5EF4-FFF2-40B4-BE49-F238E27FC236}">
                <a16:creationId xmlns:a16="http://schemas.microsoft.com/office/drawing/2014/main" id="{CF82AF0A-B420-7D47-BEEA-1093ECFF9C8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388374" y="5660708"/>
            <a:ext cx="809658" cy="538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/>
            <a:r>
              <a:rPr lang="de-DE" dirty="0"/>
              <a:t>10</a:t>
            </a:r>
          </a:p>
        </p:txBody>
      </p:sp>
      <p:sp>
        <p:nvSpPr>
          <p:cNvPr id="26" name="Mengentext">
            <a:extLst>
              <a:ext uri="{FF2B5EF4-FFF2-40B4-BE49-F238E27FC236}">
                <a16:creationId xmlns:a16="http://schemas.microsoft.com/office/drawing/2014/main" id="{D170C4C7-878E-8D48-AB9A-BEA3A20BC8C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414762" y="3835687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27" name="Mengentext">
            <a:extLst>
              <a:ext uri="{FF2B5EF4-FFF2-40B4-BE49-F238E27FC236}">
                <a16:creationId xmlns:a16="http://schemas.microsoft.com/office/drawing/2014/main" id="{6E2874F6-0A10-C249-AB11-90B6F572269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414762" y="4508858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28" name="Mengentext">
            <a:extLst>
              <a:ext uri="{FF2B5EF4-FFF2-40B4-BE49-F238E27FC236}">
                <a16:creationId xmlns:a16="http://schemas.microsoft.com/office/drawing/2014/main" id="{2CBAB3E0-0143-D547-9B4C-8E12609633E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414762" y="5182029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29" name="Mengentext">
            <a:extLst>
              <a:ext uri="{FF2B5EF4-FFF2-40B4-BE49-F238E27FC236}">
                <a16:creationId xmlns:a16="http://schemas.microsoft.com/office/drawing/2014/main" id="{FE8EB7ED-46E9-5644-BD09-13AF9733189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414762" y="5855202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</p:spTree>
    <p:extLst>
      <p:ext uri="{BB962C8B-B14F-4D97-AF65-F5344CB8AC3E}">
        <p14:creationId xmlns:p14="http://schemas.microsoft.com/office/powerpoint/2010/main" val="1226886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/ Inhalt /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3801685"/>
            <a:ext cx="5466987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 hasCustomPrompt="1"/>
          </p:nvPr>
        </p:nvSpPr>
        <p:spPr>
          <a:xfrm>
            <a:off x="340981" y="1604798"/>
            <a:ext cx="5466987" cy="2080891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DFE00BB7-FEF8-6548-930E-00A27AA886B8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6096000" y="1604963"/>
            <a:ext cx="6096000" cy="470535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9232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/ Inhalt /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3801685"/>
            <a:ext cx="5466987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 hasCustomPrompt="1"/>
          </p:nvPr>
        </p:nvSpPr>
        <p:spPr>
          <a:xfrm>
            <a:off x="340981" y="1604798"/>
            <a:ext cx="5466987" cy="2080891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74525419-5BF6-D842-81BA-0C3CB5DF4044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A1245ED-6833-0748-9DAD-DF2E2787DA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840000"/>
            <a:ext cx="9390634" cy="6252597"/>
          </a:xfrm>
          <a:prstGeom prst="rect">
            <a:avLst/>
          </a:prstGeom>
        </p:spPr>
      </p:pic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624DB34E-A066-934E-B16A-AA4C922227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99566" y="1714176"/>
            <a:ext cx="5535233" cy="312452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2847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/ Inhalt /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6306921" y="3801685"/>
            <a:ext cx="5541575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 hasCustomPrompt="1"/>
          </p:nvPr>
        </p:nvSpPr>
        <p:spPr>
          <a:xfrm>
            <a:off x="6311901" y="1604798"/>
            <a:ext cx="5545138" cy="2080891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D92AAA69-468A-9440-9BB6-CCA958B542C4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0" y="1604963"/>
            <a:ext cx="6096000" cy="470535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56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E64FD7D7-3BF9-0641-B90E-D7D24F15975E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334962" y="1604963"/>
            <a:ext cx="5689030" cy="470535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  <p:sp>
        <p:nvSpPr>
          <p:cNvPr id="11" name="Bildplatzhalter 5">
            <a:extLst>
              <a:ext uri="{FF2B5EF4-FFF2-40B4-BE49-F238E27FC236}">
                <a16:creationId xmlns:a16="http://schemas.microsoft.com/office/drawing/2014/main" id="{1FCC726F-E193-F94F-8201-525E01F62C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68008" y="1604963"/>
            <a:ext cx="5689030" cy="2256085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  <p:sp>
        <p:nvSpPr>
          <p:cNvPr id="13" name="Bildplatzhalter 5">
            <a:extLst>
              <a:ext uri="{FF2B5EF4-FFF2-40B4-BE49-F238E27FC236}">
                <a16:creationId xmlns:a16="http://schemas.microsoft.com/office/drawing/2014/main" id="{B85BD1D8-7EB2-9E4D-B9CB-36ACC967C5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8008" y="4007912"/>
            <a:ext cx="5689030" cy="2300813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5289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invertier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2926232"/>
            <a:ext cx="7679286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solidFill>
                  <a:schemeClr val="bg1"/>
                </a:solidFill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solidFill>
                  <a:schemeClr val="bg1"/>
                </a:solidFill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solidFill>
                  <a:schemeClr val="bg1"/>
                </a:solidFill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fld id="{97880D43-ACF9-1240-BBA0-34C2C3C1C018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4918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/ Titel / Inhalt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2255838" y="5637213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l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 hasCustomPrompt="1"/>
          </p:nvPr>
        </p:nvSpPr>
        <p:spPr>
          <a:xfrm>
            <a:off x="2255837" y="5134075"/>
            <a:ext cx="7679795" cy="9515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3200"/>
            </a:lvl1pPr>
          </a:lstStyle>
          <a:p>
            <a:pPr lvl="0"/>
            <a:r>
              <a:rPr lang="de-DE" dirty="0"/>
              <a:t>Formatvorlagen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8AB095E4-9FFE-4542-8643-40CBEB026F9B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2"/>
          </p:nvPr>
        </p:nvSpPr>
        <p:spPr>
          <a:xfrm>
            <a:off x="2255838" y="1604963"/>
            <a:ext cx="7680326" cy="33607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34899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2255838" y="5637213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B5691DD1-19DF-1645-AD54-9CF1E3DF43D8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C209CFB-A8DC-AF41-A8DC-E9EF9A02A3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1464" y="1604963"/>
            <a:ext cx="9721080" cy="37687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5876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Titel Vollbildild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Bildplatzhalter 8">
            <a:extLst>
              <a:ext uri="{FF2B5EF4-FFF2-40B4-BE49-F238E27FC236}">
                <a16:creationId xmlns:a16="http://schemas.microsoft.com/office/drawing/2014/main" id="{16D54C2C-C1BA-5A49-B1F6-3EFEF007B2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6" b="10870"/>
          <a:stretch/>
        </p:blipFill>
        <p:spPr>
          <a:xfrm>
            <a:off x="0" y="0"/>
            <a:ext cx="12194117" cy="685800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3152BEA-25F2-DA45-B0B1-41A8128573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3">
                  <a:lumMod val="67000"/>
                  <a:alpha val="0"/>
                </a:schemeClr>
              </a:gs>
              <a:gs pos="90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DE3F05-BCB9-1540-83FF-13E2917EC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63B45E5-B033-114F-AA58-3AD3D727C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EB25-F097-A74B-A96B-01944B99B82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1056A9-E70F-1147-A7A9-1651B5033A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4B2978-8BAC-4943-B684-C5E414AF23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10" name="Mengentext">
            <a:extLst>
              <a:ext uri="{FF2B5EF4-FFF2-40B4-BE49-F238E27FC236}">
                <a16:creationId xmlns:a16="http://schemas.microsoft.com/office/drawing/2014/main" id="{BFACE1E2-960B-484C-93F2-E04B2F4048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55838" y="4292600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0037A9FC-59F7-1246-9345-AC66C9271D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2278063"/>
            <a:ext cx="9721080" cy="2012421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grpSp>
        <p:nvGrpSpPr>
          <p:cNvPr id="37" name="TU Da Logo">
            <a:extLst>
              <a:ext uri="{FF2B5EF4-FFF2-40B4-BE49-F238E27FC236}">
                <a16:creationId xmlns:a16="http://schemas.microsoft.com/office/drawing/2014/main" id="{EAA66300-6AAB-754F-8BB2-1546FA7BF970}"/>
              </a:ext>
            </a:extLst>
          </p:cNvPr>
          <p:cNvGrpSpPr/>
          <p:nvPr userDrawn="1"/>
        </p:nvGrpSpPr>
        <p:grpSpPr>
          <a:xfrm>
            <a:off x="9911087" y="412750"/>
            <a:ext cx="2272815" cy="910165"/>
            <a:chOff x="7454900" y="306388"/>
            <a:chExt cx="1704610" cy="682624"/>
          </a:xfrm>
        </p:grpSpPr>
        <p:sp>
          <p:nvSpPr>
            <p:cNvPr id="38" name="AutoShape 3">
              <a:extLst>
                <a:ext uri="{FF2B5EF4-FFF2-40B4-BE49-F238E27FC236}">
                  <a16:creationId xmlns:a16="http://schemas.microsoft.com/office/drawing/2014/main" id="{88A9D315-D5F1-434E-9D9F-7DD811A40DC8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7C30205E-33B3-0945-9A01-0401BCC449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3C7F08C4-12F6-5B45-86F9-73FB3C1B0A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3A0BEBE8-6577-4141-B011-92AC0BF021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BCBB143F-9833-F04C-86D0-D3DA70F1612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47EA41C8-81C0-DE43-BE0B-E818FB82CAC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174B789B-A76E-5842-AFD2-45E44F4305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16749FFF-AF73-AE46-8051-4ACEF85547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01A5CD2E-02AD-C64B-A65F-D7CC904CAF1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6EF9AB83-0096-9D4F-ACD1-6EA4F2B065B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5A8B2D96-1101-E343-8AEA-5FCEC2F559D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38714151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Überschrift">
            <a:extLst>
              <a:ext uri="{FF2B5EF4-FFF2-40B4-BE49-F238E27FC236}">
                <a16:creationId xmlns:a16="http://schemas.microsoft.com/office/drawing/2014/main" id="{D1730AEA-8C9A-2D4C-9C6B-6778599811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3088B3E8-E60B-6F42-BEE4-F838A682B1A3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2"/>
          </p:nvPr>
        </p:nvSpPr>
        <p:spPr>
          <a:xfrm>
            <a:off x="0" y="2947988"/>
            <a:ext cx="12192000" cy="33607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26354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ngentext-Rechts"/>
          <p:cNvSpPr>
            <a:spLocks noGrp="1"/>
          </p:cNvSpPr>
          <p:nvPr>
            <p:ph type="body" sz="quarter" idx="12" hasCustomPrompt="1"/>
          </p:nvPr>
        </p:nvSpPr>
        <p:spPr>
          <a:xfrm>
            <a:off x="6304523" y="2926232"/>
            <a:ext cx="5543974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Mengentext-Links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2926232"/>
            <a:ext cx="5543974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13DB074A-2E86-C84E-886A-0F46B905883C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83800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3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2926232"/>
            <a:ext cx="3600000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C40C8D0A-2826-334F-AC7B-3C502487EC04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Mengentext"/>
          <p:cNvSpPr>
            <a:spLocks noGrp="1"/>
          </p:cNvSpPr>
          <p:nvPr>
            <p:ph type="body" sz="quarter" idx="12" hasCustomPrompt="1"/>
          </p:nvPr>
        </p:nvSpPr>
        <p:spPr>
          <a:xfrm>
            <a:off x="4292250" y="2926232"/>
            <a:ext cx="3600000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Mengentext"/>
          <p:cNvSpPr>
            <a:spLocks noGrp="1"/>
          </p:cNvSpPr>
          <p:nvPr>
            <p:ph type="body" sz="quarter" idx="13" hasCustomPrompt="1"/>
          </p:nvPr>
        </p:nvSpPr>
        <p:spPr>
          <a:xfrm>
            <a:off x="8248497" y="2926232"/>
            <a:ext cx="3600000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9846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palten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ngentext-Rechts"/>
          <p:cNvSpPr>
            <a:spLocks noGrp="1"/>
          </p:cNvSpPr>
          <p:nvPr>
            <p:ph type="body" sz="quarter" idx="12" hasCustomPrompt="1"/>
          </p:nvPr>
        </p:nvSpPr>
        <p:spPr>
          <a:xfrm>
            <a:off x="6304523" y="2926232"/>
            <a:ext cx="5543974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Mengentext-Links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2926232"/>
            <a:ext cx="5543974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-links"/>
          <p:cNvSpPr>
            <a:spLocks noGrp="1"/>
          </p:cNvSpPr>
          <p:nvPr>
            <p:ph type="body" sz="quarter" idx="11" hasCustomPrompt="1"/>
          </p:nvPr>
        </p:nvSpPr>
        <p:spPr>
          <a:xfrm>
            <a:off x="340981" y="1604798"/>
            <a:ext cx="5538996" cy="968086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>
              <a:defRPr sz="26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3" name="Überschrift-rechts"/>
          <p:cNvSpPr>
            <a:spLocks noGrp="1"/>
          </p:cNvSpPr>
          <p:nvPr>
            <p:ph type="body" sz="quarter" idx="13" hasCustomPrompt="1"/>
          </p:nvPr>
        </p:nvSpPr>
        <p:spPr>
          <a:xfrm>
            <a:off x="6293867" y="1604798"/>
            <a:ext cx="5538996" cy="968086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>
              <a:defRPr sz="26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81452342-A80E-5445-A934-373EC6DCFFC2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48810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 2 Spalten +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ngentext-Rechts"/>
          <p:cNvSpPr>
            <a:spLocks noGrp="1"/>
          </p:cNvSpPr>
          <p:nvPr>
            <p:ph type="body" sz="quarter" idx="12" hasCustomPrompt="1"/>
          </p:nvPr>
        </p:nvSpPr>
        <p:spPr>
          <a:xfrm>
            <a:off x="5447928" y="2926232"/>
            <a:ext cx="4488235" cy="1569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Mengentext-Links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2" y="2926232"/>
            <a:ext cx="4607870" cy="1569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-links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4602891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3" name="Überschrift-rechts"/>
          <p:cNvSpPr>
            <a:spLocks noGrp="1"/>
          </p:cNvSpPr>
          <p:nvPr>
            <p:ph type="body" sz="quarter" idx="13"/>
          </p:nvPr>
        </p:nvSpPr>
        <p:spPr>
          <a:xfrm>
            <a:off x="5447928" y="1604798"/>
            <a:ext cx="4474319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2555A729-F7CB-C54F-B1CE-6B88A50C74FC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Bildplatzhalter"/>
          <p:cNvSpPr>
            <a:spLocks noGrp="1"/>
          </p:cNvSpPr>
          <p:nvPr>
            <p:ph type="pic" sz="quarter" idx="14" hasCustomPrompt="1"/>
          </p:nvPr>
        </p:nvSpPr>
        <p:spPr>
          <a:xfrm>
            <a:off x="10128447" y="1604963"/>
            <a:ext cx="2065669" cy="67310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de-DE" dirty="0"/>
              <a:t>Hier </a:t>
            </a:r>
            <a:r>
              <a:rPr lang="de-DE" dirty="0" err="1"/>
              <a:t>Sublogo</a:t>
            </a:r>
            <a:r>
              <a:rPr lang="de-DE" dirty="0"/>
              <a:t> platzieren</a:t>
            </a:r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7272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8998FB-6C64-8B44-93CB-335C80266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D2EFE214-D270-6B4C-92C0-CC06527E3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2018" y="2020493"/>
            <a:ext cx="2687637" cy="2687637"/>
          </a:xfrm>
          <a:prstGeom prst="ellipse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F5BF83B9-2515-454D-A89F-2608B1EDE5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76713" y="3135551"/>
            <a:ext cx="5759450" cy="2873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cap="none" spc="30" baseline="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1F841205-6AE5-5D48-90B6-2AF9DE19B3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76713" y="3521631"/>
            <a:ext cx="5759450" cy="2873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cap="none" spc="30" baseline="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F62238B2-8177-9D46-ACCD-E279BB0EB5C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76713" y="3907711"/>
            <a:ext cx="5759450" cy="2873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cap="none" spc="30" baseline="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8" name="Textplatzhalter 11">
            <a:extLst>
              <a:ext uri="{FF2B5EF4-FFF2-40B4-BE49-F238E27FC236}">
                <a16:creationId xmlns:a16="http://schemas.microsoft.com/office/drawing/2014/main" id="{9A2974F0-5D4E-6244-B854-C9036906ADA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76713" y="4293791"/>
            <a:ext cx="5759450" cy="2873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cap="none" spc="30" baseline="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9" name="Datumsplatzhalter 3">
            <a:extLst>
              <a:ext uri="{FF2B5EF4-FFF2-40B4-BE49-F238E27FC236}">
                <a16:creationId xmlns:a16="http://schemas.microsoft.com/office/drawing/2014/main" id="{FE42D87B-A787-C742-975C-9BD6E3CC9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E12F9227-B5EE-894C-AE26-030FC59C4FF6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20" name="Foliennummernplatzhalter 5">
            <a:extLst>
              <a:ext uri="{FF2B5EF4-FFF2-40B4-BE49-F238E27FC236}">
                <a16:creationId xmlns:a16="http://schemas.microsoft.com/office/drawing/2014/main" id="{288379A2-EC9C-0E42-8EC5-77D6C95C3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1" name="Fußzeilenplatzhalter 4">
            <a:extLst>
              <a:ext uri="{FF2B5EF4-FFF2-40B4-BE49-F238E27FC236}">
                <a16:creationId xmlns:a16="http://schemas.microsoft.com/office/drawing/2014/main" id="{D54AADC4-3D1D-554C-9B75-50BDACB2BE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C5238371-880F-3F4E-A94E-5EB32911D64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76713" y="2278063"/>
            <a:ext cx="5759450" cy="68102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5400"/>
            </a:lvl1pPr>
          </a:lstStyle>
          <a:p>
            <a:pPr lvl="0"/>
            <a:r>
              <a:rPr lang="de-DE" dirty="0"/>
              <a:t>Mastertext</a:t>
            </a:r>
          </a:p>
        </p:txBody>
      </p:sp>
    </p:spTree>
    <p:extLst>
      <p:ext uri="{BB962C8B-B14F-4D97-AF65-F5344CB8AC3E}">
        <p14:creationId xmlns:p14="http://schemas.microsoft.com/office/powerpoint/2010/main" val="22174625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8AC98F4B-0F8B-4A71-988D-C71390328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184" y="378884"/>
            <a:ext cx="11715749" cy="2089149"/>
          </a:xfrm>
          <a:prstGeom prst="rect">
            <a:avLst/>
          </a:prstGeom>
          <a:solidFill>
            <a:srgbClr val="5D85C3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4267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3C98749-4023-42AD-AE3A-55643258CE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184" y="207433"/>
            <a:ext cx="11715749" cy="146051"/>
          </a:xfrm>
          <a:prstGeom prst="rect">
            <a:avLst/>
          </a:prstGeom>
          <a:solidFill>
            <a:srgbClr val="5D85C3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 sz="4267">
              <a:cs typeface="Tahoma" pitchFamily="34" charset="0"/>
            </a:endParaRPr>
          </a:p>
        </p:txBody>
      </p:sp>
      <p:sp>
        <p:nvSpPr>
          <p:cNvPr id="7" name="Line 14">
            <a:extLst>
              <a:ext uri="{FF2B5EF4-FFF2-40B4-BE49-F238E27FC236}">
                <a16:creationId xmlns:a16="http://schemas.microsoft.com/office/drawing/2014/main" id="{11AA16B0-9512-4673-88DC-53A41D5D20C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39184" y="2468033"/>
            <a:ext cx="11715749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sz="4267"/>
          </a:p>
        </p:txBody>
      </p:sp>
      <p:sp>
        <p:nvSpPr>
          <p:cNvPr id="9" name="Line 14">
            <a:extLst>
              <a:ext uri="{FF2B5EF4-FFF2-40B4-BE49-F238E27FC236}">
                <a16:creationId xmlns:a16="http://schemas.microsoft.com/office/drawing/2014/main" id="{490DDCD5-9538-4201-817E-E5A1A39DA8F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39184" y="381000"/>
            <a:ext cx="11715749" cy="0"/>
          </a:xfrm>
          <a:prstGeom prst="line">
            <a:avLst/>
          </a:prstGeom>
          <a:noFill/>
          <a:ln w="1524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sz="4267"/>
          </a:p>
        </p:txBody>
      </p:sp>
      <p:pic>
        <p:nvPicPr>
          <p:cNvPr id="11" name="Picture 9" descr="tud_logo">
            <a:extLst>
              <a:ext uri="{FF2B5EF4-FFF2-40B4-BE49-F238E27FC236}">
                <a16:creationId xmlns:a16="http://schemas.microsoft.com/office/drawing/2014/main" id="{41F4CD59-5D99-41B4-B850-54F06089FB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10204451" y="535518"/>
            <a:ext cx="1902883" cy="78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35360" y="1460831"/>
            <a:ext cx="9121013" cy="944563"/>
          </a:xfrm>
        </p:spPr>
        <p:txBody>
          <a:bodyPr t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361198" y="500392"/>
            <a:ext cx="9095177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25480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Titel Vollbildild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F45A7C92-3572-D640-A8C4-73D7AC5D6B89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pic>
        <p:nvPicPr>
          <p:cNvPr id="4" name="TUDa Hintergrundmotiv ">
            <a:extLst>
              <a:ext uri="{FF2B5EF4-FFF2-40B4-BE49-F238E27FC236}">
                <a16:creationId xmlns:a16="http://schemas.microsoft.com/office/drawing/2014/main" id="{143BFA90-65D7-1441-BBB5-66FACD4F82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2255838" y="4292600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C209CFB-A8DC-AF41-A8DC-E9EF9A02A3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1464" y="2278063"/>
            <a:ext cx="9721080" cy="2014537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grpSp>
        <p:nvGrpSpPr>
          <p:cNvPr id="25" name="TU Da Logo">
            <a:extLst>
              <a:ext uri="{FF2B5EF4-FFF2-40B4-BE49-F238E27FC236}">
                <a16:creationId xmlns:a16="http://schemas.microsoft.com/office/drawing/2014/main" id="{503C6CF5-22B1-1445-8B63-8870CE528245}"/>
              </a:ext>
            </a:extLst>
          </p:cNvPr>
          <p:cNvGrpSpPr/>
          <p:nvPr userDrawn="1"/>
        </p:nvGrpSpPr>
        <p:grpSpPr>
          <a:xfrm>
            <a:off x="9911087" y="412750"/>
            <a:ext cx="2272815" cy="910165"/>
            <a:chOff x="7454900" y="306388"/>
            <a:chExt cx="1704610" cy="682624"/>
          </a:xfrm>
        </p:grpSpPr>
        <p:sp>
          <p:nvSpPr>
            <p:cNvPr id="26" name="AutoShape 3">
              <a:extLst>
                <a:ext uri="{FF2B5EF4-FFF2-40B4-BE49-F238E27FC236}">
                  <a16:creationId xmlns:a16="http://schemas.microsoft.com/office/drawing/2014/main" id="{17FFD4ED-B749-5E44-9C2C-F3FE65402AD1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5DB8BC31-FC5E-E145-AB52-3F047A24878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928BBA1C-1DE0-D248-BB00-FDB0CD9476C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3350330A-6B17-C54B-B285-F71BB5F4B3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2EED2DF5-BA08-AE4B-A725-2DC2D00ACDA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7916D5CB-98CE-8241-B5CE-B75B0238976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E0C8DFCE-492C-DF4D-BC45-A3592BB63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3" name="Freeform 11">
              <a:extLst>
                <a:ext uri="{FF2B5EF4-FFF2-40B4-BE49-F238E27FC236}">
                  <a16:creationId xmlns:a16="http://schemas.microsoft.com/office/drawing/2014/main" id="{76DD2FB1-260B-BB44-882C-B6D58B3C73E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4" name="Freeform 12">
              <a:extLst>
                <a:ext uri="{FF2B5EF4-FFF2-40B4-BE49-F238E27FC236}">
                  <a16:creationId xmlns:a16="http://schemas.microsoft.com/office/drawing/2014/main" id="{B2150D36-64C6-284F-A421-F2F59D6C51A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5" name="Freeform 13">
              <a:extLst>
                <a:ext uri="{FF2B5EF4-FFF2-40B4-BE49-F238E27FC236}">
                  <a16:creationId xmlns:a16="http://schemas.microsoft.com/office/drawing/2014/main" id="{A0A92D65-9DD0-7243-95D7-6F350EB2F6F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6" name="Freeform 14">
              <a:extLst>
                <a:ext uri="{FF2B5EF4-FFF2-40B4-BE49-F238E27FC236}">
                  <a16:creationId xmlns:a16="http://schemas.microsoft.com/office/drawing/2014/main" id="{72B33F51-1B97-3D49-8871-FC004D2ACB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23419253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Titel Vollbildild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Bildplatzhalter 8">
            <a:extLst>
              <a:ext uri="{FF2B5EF4-FFF2-40B4-BE49-F238E27FC236}">
                <a16:creationId xmlns:a16="http://schemas.microsoft.com/office/drawing/2014/main" id="{16D54C2C-C1BA-5A49-B1F6-3EFEF007B2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6" b="10870"/>
          <a:stretch/>
        </p:blipFill>
        <p:spPr>
          <a:xfrm>
            <a:off x="0" y="0"/>
            <a:ext cx="12194117" cy="685800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3152BEA-25F2-DA45-B0B1-41A8128573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3">
                  <a:lumMod val="67000"/>
                  <a:alpha val="0"/>
                </a:schemeClr>
              </a:gs>
              <a:gs pos="90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DE3F05-BCB9-1540-83FF-13E2917EC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63B45E5-B033-114F-AA58-3AD3D727C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EB25-F097-A74B-A96B-01944B99B82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1056A9-E70F-1147-A7A9-1651B5033A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4B2978-8BAC-4943-B684-C5E414AF23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10" name="Mengentext">
            <a:extLst>
              <a:ext uri="{FF2B5EF4-FFF2-40B4-BE49-F238E27FC236}">
                <a16:creationId xmlns:a16="http://schemas.microsoft.com/office/drawing/2014/main" id="{BFACE1E2-960B-484C-93F2-E04B2F4048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55838" y="4292600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0037A9FC-59F7-1246-9345-AC66C9271D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2278063"/>
            <a:ext cx="9721080" cy="2012421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grpSp>
        <p:nvGrpSpPr>
          <p:cNvPr id="37" name="TU Da Logo">
            <a:extLst>
              <a:ext uri="{FF2B5EF4-FFF2-40B4-BE49-F238E27FC236}">
                <a16:creationId xmlns:a16="http://schemas.microsoft.com/office/drawing/2014/main" id="{EAA66300-6AAB-754F-8BB2-1546FA7BF970}"/>
              </a:ext>
            </a:extLst>
          </p:cNvPr>
          <p:cNvGrpSpPr/>
          <p:nvPr userDrawn="1"/>
        </p:nvGrpSpPr>
        <p:grpSpPr>
          <a:xfrm>
            <a:off x="9911087" y="412750"/>
            <a:ext cx="2272815" cy="910165"/>
            <a:chOff x="7454900" y="306388"/>
            <a:chExt cx="1704610" cy="682624"/>
          </a:xfrm>
        </p:grpSpPr>
        <p:sp>
          <p:nvSpPr>
            <p:cNvPr id="38" name="AutoShape 3">
              <a:extLst>
                <a:ext uri="{FF2B5EF4-FFF2-40B4-BE49-F238E27FC236}">
                  <a16:creationId xmlns:a16="http://schemas.microsoft.com/office/drawing/2014/main" id="{88A9D315-D5F1-434E-9D9F-7DD811A40DC8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7C30205E-33B3-0945-9A01-0401BCC449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3C7F08C4-12F6-5B45-86F9-73FB3C1B0A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3A0BEBE8-6577-4141-B011-92AC0BF021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BCBB143F-9833-F04C-86D0-D3DA70F1612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47EA41C8-81C0-DE43-BE0B-E818FB82CAC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174B789B-A76E-5842-AFD2-45E44F4305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16749FFF-AF73-AE46-8051-4ACEF85547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01A5CD2E-02AD-C64B-A65F-D7CC904CAF1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6EF9AB83-0096-9D4F-ACD1-6EA4F2B065B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5A8B2D96-1101-E343-8AEA-5FCEC2F559D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10068342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Titel Vollbildild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6553560-BCAE-D548-9152-407AB22F0D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" r="42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D3152BEA-25F2-DA45-B0B1-41A812857342}"/>
              </a:ext>
            </a:extLst>
          </p:cNvPr>
          <p:cNvSpPr/>
          <p:nvPr userDrawn="1"/>
        </p:nvSpPr>
        <p:spPr>
          <a:xfrm>
            <a:off x="-6965" y="5081"/>
            <a:ext cx="12192000" cy="6858000"/>
          </a:xfrm>
          <a:prstGeom prst="rect">
            <a:avLst/>
          </a:prstGeom>
          <a:gradFill>
            <a:gsLst>
              <a:gs pos="22000">
                <a:schemeClr val="accent3">
                  <a:lumMod val="67000"/>
                  <a:alpha val="0"/>
                </a:schemeClr>
              </a:gs>
              <a:gs pos="50000">
                <a:schemeClr val="accent3">
                  <a:lumMod val="97000"/>
                  <a:lumOff val="3000"/>
                  <a:alpha val="6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DE3F05-BCB9-1540-83FF-13E2917EC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63B45E5-B033-114F-AA58-3AD3D727C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EB25-F097-A74B-A96B-01944B99B82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1056A9-E70F-1147-A7A9-1651B5033A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4B2978-8BAC-4943-B684-C5E414AF23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10" name="Mengentext">
            <a:extLst>
              <a:ext uri="{FF2B5EF4-FFF2-40B4-BE49-F238E27FC236}">
                <a16:creationId xmlns:a16="http://schemas.microsoft.com/office/drawing/2014/main" id="{BFACE1E2-960B-484C-93F2-E04B2F4048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55838" y="4292600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0037A9FC-59F7-1246-9345-AC66C9271D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2278063"/>
            <a:ext cx="9721080" cy="2012421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grpSp>
        <p:nvGrpSpPr>
          <p:cNvPr id="24" name="TU Da Logo">
            <a:extLst>
              <a:ext uri="{FF2B5EF4-FFF2-40B4-BE49-F238E27FC236}">
                <a16:creationId xmlns:a16="http://schemas.microsoft.com/office/drawing/2014/main" id="{028F6B8A-4351-C14D-81EE-80408041AAA1}"/>
              </a:ext>
            </a:extLst>
          </p:cNvPr>
          <p:cNvGrpSpPr/>
          <p:nvPr userDrawn="1"/>
        </p:nvGrpSpPr>
        <p:grpSpPr>
          <a:xfrm>
            <a:off x="9911087" y="412750"/>
            <a:ext cx="2272815" cy="910165"/>
            <a:chOff x="7454900" y="306388"/>
            <a:chExt cx="1704610" cy="682624"/>
          </a:xfrm>
        </p:grpSpPr>
        <p:sp>
          <p:nvSpPr>
            <p:cNvPr id="25" name="AutoShape 3">
              <a:extLst>
                <a:ext uri="{FF2B5EF4-FFF2-40B4-BE49-F238E27FC236}">
                  <a16:creationId xmlns:a16="http://schemas.microsoft.com/office/drawing/2014/main" id="{AA3C96EC-094A-E747-BBAA-F0886BC8E1D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4C2D0020-DB1A-9048-B235-09A7E7CD17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E77EA0DE-6387-DC42-920F-1E924DE8BCC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38694ADC-4575-6A41-8B4B-DF5DC6F6C08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C81E4571-E534-FB4B-82D6-A5370FB4F9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58E4006C-1546-4C48-A332-B5F5A52340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5041117F-7AEA-5F49-AC6F-31F9E336B7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76AAC073-D207-7045-B2CE-E3A302D7ABB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3CECEE48-6642-7749-BF65-F58DF7E66F8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CEA088E1-A54D-7B4D-88AA-66731A3623E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573F31D7-C0EE-E34D-88C1-2532080200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209174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Titel Vollbildild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6553560-BCAE-D548-9152-407AB22F0D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" r="42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D3152BEA-25F2-DA45-B0B1-41A812857342}"/>
              </a:ext>
            </a:extLst>
          </p:cNvPr>
          <p:cNvSpPr/>
          <p:nvPr userDrawn="1"/>
        </p:nvSpPr>
        <p:spPr>
          <a:xfrm>
            <a:off x="-6965" y="5081"/>
            <a:ext cx="12192000" cy="6858000"/>
          </a:xfrm>
          <a:prstGeom prst="rect">
            <a:avLst/>
          </a:prstGeom>
          <a:gradFill>
            <a:gsLst>
              <a:gs pos="22000">
                <a:schemeClr val="accent3">
                  <a:lumMod val="67000"/>
                  <a:alpha val="0"/>
                </a:schemeClr>
              </a:gs>
              <a:gs pos="50000">
                <a:schemeClr val="accent3">
                  <a:lumMod val="97000"/>
                  <a:lumOff val="3000"/>
                  <a:alpha val="6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DE3F05-BCB9-1540-83FF-13E2917EC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63B45E5-B033-114F-AA58-3AD3D727C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EB25-F097-A74B-A96B-01944B99B82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1056A9-E70F-1147-A7A9-1651B5033A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4B2978-8BAC-4943-B684-C5E414AF23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10" name="Mengentext">
            <a:extLst>
              <a:ext uri="{FF2B5EF4-FFF2-40B4-BE49-F238E27FC236}">
                <a16:creationId xmlns:a16="http://schemas.microsoft.com/office/drawing/2014/main" id="{BFACE1E2-960B-484C-93F2-E04B2F4048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55838" y="4292600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0037A9FC-59F7-1246-9345-AC66C9271D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2278063"/>
            <a:ext cx="9721080" cy="2012421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grpSp>
        <p:nvGrpSpPr>
          <p:cNvPr id="24" name="TU Da Logo">
            <a:extLst>
              <a:ext uri="{FF2B5EF4-FFF2-40B4-BE49-F238E27FC236}">
                <a16:creationId xmlns:a16="http://schemas.microsoft.com/office/drawing/2014/main" id="{028F6B8A-4351-C14D-81EE-80408041AAA1}"/>
              </a:ext>
            </a:extLst>
          </p:cNvPr>
          <p:cNvGrpSpPr/>
          <p:nvPr userDrawn="1"/>
        </p:nvGrpSpPr>
        <p:grpSpPr>
          <a:xfrm>
            <a:off x="9911087" y="412750"/>
            <a:ext cx="2272815" cy="910165"/>
            <a:chOff x="7454900" y="306388"/>
            <a:chExt cx="1704610" cy="682624"/>
          </a:xfrm>
        </p:grpSpPr>
        <p:sp>
          <p:nvSpPr>
            <p:cNvPr id="25" name="AutoShape 3">
              <a:extLst>
                <a:ext uri="{FF2B5EF4-FFF2-40B4-BE49-F238E27FC236}">
                  <a16:creationId xmlns:a16="http://schemas.microsoft.com/office/drawing/2014/main" id="{AA3C96EC-094A-E747-BBAA-F0886BC8E1D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4C2D0020-DB1A-9048-B235-09A7E7CD17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E77EA0DE-6387-DC42-920F-1E924DE8BCC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38694ADC-4575-6A41-8B4B-DF5DC6F6C08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C81E4571-E534-FB4B-82D6-A5370FB4F9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58E4006C-1546-4C48-A332-B5F5A52340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5041117F-7AEA-5F49-AC6F-31F9E336B7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76AAC073-D207-7045-B2CE-E3A302D7ABB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3CECEE48-6642-7749-BF65-F58DF7E66F8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CEA088E1-A54D-7B4D-88AA-66731A3623E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573F31D7-C0EE-E34D-88C1-2532080200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2494104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Titel Vollbildild V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2E11BAB0-E48E-C841-9D73-2787C12B48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0" b="117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3152BEA-25F2-DA45-B0B1-41A8128573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2000">
                <a:schemeClr val="accent3">
                  <a:lumMod val="67000"/>
                  <a:alpha val="0"/>
                </a:schemeClr>
              </a:gs>
              <a:gs pos="50000">
                <a:schemeClr val="accent3">
                  <a:lumMod val="97000"/>
                  <a:lumOff val="3000"/>
                  <a:alpha val="6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DE3F05-BCB9-1540-83FF-13E2917EC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63B45E5-B033-114F-AA58-3AD3D727C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EB25-F097-A74B-A96B-01944B99B82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1056A9-E70F-1147-A7A9-1651B5033A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4B2978-8BAC-4943-B684-C5E414AF23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10" name="Mengentext">
            <a:extLst>
              <a:ext uri="{FF2B5EF4-FFF2-40B4-BE49-F238E27FC236}">
                <a16:creationId xmlns:a16="http://schemas.microsoft.com/office/drawing/2014/main" id="{BFACE1E2-960B-484C-93F2-E04B2F4048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55838" y="4292600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0037A9FC-59F7-1246-9345-AC66C9271D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2278063"/>
            <a:ext cx="9721080" cy="2012421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grpSp>
        <p:nvGrpSpPr>
          <p:cNvPr id="24" name="TU Da Logo">
            <a:extLst>
              <a:ext uri="{FF2B5EF4-FFF2-40B4-BE49-F238E27FC236}">
                <a16:creationId xmlns:a16="http://schemas.microsoft.com/office/drawing/2014/main" id="{CDD0BF59-DD3C-A540-8751-47F0864916DC}"/>
              </a:ext>
            </a:extLst>
          </p:cNvPr>
          <p:cNvGrpSpPr/>
          <p:nvPr userDrawn="1"/>
        </p:nvGrpSpPr>
        <p:grpSpPr>
          <a:xfrm>
            <a:off x="9911087" y="412750"/>
            <a:ext cx="2272815" cy="910165"/>
            <a:chOff x="7454900" y="306388"/>
            <a:chExt cx="1704610" cy="682624"/>
          </a:xfrm>
        </p:grpSpPr>
        <p:sp>
          <p:nvSpPr>
            <p:cNvPr id="25" name="AutoShape 3">
              <a:extLst>
                <a:ext uri="{FF2B5EF4-FFF2-40B4-BE49-F238E27FC236}">
                  <a16:creationId xmlns:a16="http://schemas.microsoft.com/office/drawing/2014/main" id="{2D07020F-1CA0-C84A-A40F-4A77C5D4C475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95E59EB5-6520-764D-8B47-9ADD117B89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88809F3F-51C3-1F49-8066-D1705F901DE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8660E5BA-C1CC-8941-A24B-9D69F25F15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6351B9CA-F707-874A-B9BE-572135B6166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E877424B-7D82-F246-90B6-1FEA894D22C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F9CE5708-FBF2-4944-BE58-56E57D631D3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48867F45-B2F5-4849-A54C-69D80BAB50C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C244DD00-9B38-7E4A-9828-D9FB7D52B41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75202579-3B45-AA42-ABA7-06BCCBEBA62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4B1CC9F3-93E3-684F-A5CE-51F70608C89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4247478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2255838" y="4292600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C209CFB-A8DC-AF41-A8DC-E9EF9A02A3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1464" y="2278063"/>
            <a:ext cx="9721080" cy="2014537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718972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-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B8676051-F2ED-BD4F-A174-41616750C208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8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46615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-Trenner-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4117" cy="685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de-DE" dirty="0"/>
              <a:t>Trennfolie mit Hintergrundbild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CE22A32B-3F26-9049-974C-F0B8BC975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799" y="4293096"/>
            <a:ext cx="9599633" cy="144000"/>
          </a:xfrm>
        </p:spPr>
        <p:txBody>
          <a:bodyPr anchor="b" anchorCtr="0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4725111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1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9F9EB321-22C6-324C-AA30-60E6C10D803B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2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11534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4117" cy="685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de-DE" dirty="0"/>
              <a:t>Bild Vollfläche</a:t>
            </a:r>
          </a:p>
        </p:txBody>
      </p:sp>
    </p:spTree>
    <p:extLst>
      <p:ext uri="{BB962C8B-B14F-4D97-AF65-F5344CB8AC3E}">
        <p14:creationId xmlns:p14="http://schemas.microsoft.com/office/powerpoint/2010/main" val="14967888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_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604962"/>
            <a:ext cx="12194117" cy="470535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de-DE" dirty="0"/>
              <a:t>Bild Vollfläche</a:t>
            </a:r>
          </a:p>
        </p:txBody>
      </p:sp>
      <p:sp>
        <p:nvSpPr>
          <p:cNvPr id="8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685DBD53-E1DF-6B40-A001-6647133B4B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C9CAFEA9-A594-1A47-BA6E-D2D08844290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80163E4-B142-714C-95DC-48069CF698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F55B7F97-6A52-164E-9108-387425B07E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47442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2926232"/>
            <a:ext cx="7679286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9A305794-074A-AF49-8CD8-BE20D68E65A1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7633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1656693" y="3162516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A7EF7D30-0BA4-114E-B802-6C1F082D23D5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8741CD-3F1C-E84A-8F4C-1CF83B7D6BB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14513" y="294798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1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89B364F8-AB83-DA4D-849A-83EEDB6B3A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4513" y="364902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2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B8DA3F98-D1E3-F849-B50E-A65184828E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4513" y="428910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3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ACF6064-DEB7-6A49-89E0-F68DCAB3096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14513" y="496728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4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82EEF72A-DFF5-E34F-8BA6-3CA410A45E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14513" y="566070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5</a:t>
            </a:r>
          </a:p>
        </p:txBody>
      </p:sp>
      <p:sp>
        <p:nvSpPr>
          <p:cNvPr id="16" name="Mengentext">
            <a:extLst>
              <a:ext uri="{FF2B5EF4-FFF2-40B4-BE49-F238E27FC236}">
                <a16:creationId xmlns:a16="http://schemas.microsoft.com/office/drawing/2014/main" id="{9C08FC8B-D72D-3C49-AE43-59435B527F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56693" y="3835687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17" name="Mengentext">
            <a:extLst>
              <a:ext uri="{FF2B5EF4-FFF2-40B4-BE49-F238E27FC236}">
                <a16:creationId xmlns:a16="http://schemas.microsoft.com/office/drawing/2014/main" id="{B78C70DF-0EB6-4D4A-A20B-31460DF3CC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56693" y="4508858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18" name="Mengentext">
            <a:extLst>
              <a:ext uri="{FF2B5EF4-FFF2-40B4-BE49-F238E27FC236}">
                <a16:creationId xmlns:a16="http://schemas.microsoft.com/office/drawing/2014/main" id="{36261980-D2E6-7742-AE29-6DE955C6B0E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56693" y="5182029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19" name="Mengentext">
            <a:extLst>
              <a:ext uri="{FF2B5EF4-FFF2-40B4-BE49-F238E27FC236}">
                <a16:creationId xmlns:a16="http://schemas.microsoft.com/office/drawing/2014/main" id="{64607761-955D-6249-AAAB-2450D97D6B1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56693" y="5855202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20" name="Mengentext">
            <a:extLst>
              <a:ext uri="{FF2B5EF4-FFF2-40B4-BE49-F238E27FC236}">
                <a16:creationId xmlns:a16="http://schemas.microsoft.com/office/drawing/2014/main" id="{77B10108-F32E-6C4E-A6B7-2F52E77658F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414762" y="3162516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80B28D25-BB3B-6B4B-96AD-3F56D64EE1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772582" y="294798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6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24909C24-EE8B-6D4F-AAE4-6761EA5A0C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72582" y="364902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7</a:t>
            </a:r>
          </a:p>
        </p:txBody>
      </p:sp>
      <p:sp>
        <p:nvSpPr>
          <p:cNvPr id="23" name="Textplatzhalter 3">
            <a:extLst>
              <a:ext uri="{FF2B5EF4-FFF2-40B4-BE49-F238E27FC236}">
                <a16:creationId xmlns:a16="http://schemas.microsoft.com/office/drawing/2014/main" id="{0834207B-4C50-454C-BDAD-9270B9C5CD0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772582" y="428910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8</a:t>
            </a:r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3FF81E12-4AD8-F840-AF92-83A62713EB0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72582" y="4967288"/>
            <a:ext cx="425450" cy="53816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DE" dirty="0"/>
              <a:t>9</a:t>
            </a:r>
          </a:p>
        </p:txBody>
      </p:sp>
      <p:sp>
        <p:nvSpPr>
          <p:cNvPr id="25" name="Textplatzhalter 3">
            <a:extLst>
              <a:ext uri="{FF2B5EF4-FFF2-40B4-BE49-F238E27FC236}">
                <a16:creationId xmlns:a16="http://schemas.microsoft.com/office/drawing/2014/main" id="{CF82AF0A-B420-7D47-BEEA-1093ECFF9C8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388374" y="5660708"/>
            <a:ext cx="809658" cy="5381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/>
            <a:r>
              <a:rPr lang="de-DE" dirty="0"/>
              <a:t>10</a:t>
            </a:r>
          </a:p>
        </p:txBody>
      </p:sp>
      <p:sp>
        <p:nvSpPr>
          <p:cNvPr id="26" name="Mengentext">
            <a:extLst>
              <a:ext uri="{FF2B5EF4-FFF2-40B4-BE49-F238E27FC236}">
                <a16:creationId xmlns:a16="http://schemas.microsoft.com/office/drawing/2014/main" id="{D170C4C7-878E-8D48-AB9A-BEA3A20BC8C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414762" y="3835687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27" name="Mengentext">
            <a:extLst>
              <a:ext uri="{FF2B5EF4-FFF2-40B4-BE49-F238E27FC236}">
                <a16:creationId xmlns:a16="http://schemas.microsoft.com/office/drawing/2014/main" id="{6E2874F6-0A10-C249-AB11-90B6F572269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414762" y="4508858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28" name="Mengentext">
            <a:extLst>
              <a:ext uri="{FF2B5EF4-FFF2-40B4-BE49-F238E27FC236}">
                <a16:creationId xmlns:a16="http://schemas.microsoft.com/office/drawing/2014/main" id="{2CBAB3E0-0143-D547-9B4C-8E12609633E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414762" y="5182029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  <p:sp>
        <p:nvSpPr>
          <p:cNvPr id="29" name="Mengentext">
            <a:extLst>
              <a:ext uri="{FF2B5EF4-FFF2-40B4-BE49-F238E27FC236}">
                <a16:creationId xmlns:a16="http://schemas.microsoft.com/office/drawing/2014/main" id="{FE8EB7ED-46E9-5644-BD09-13AF9733189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414762" y="5855202"/>
            <a:ext cx="443930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 err="1"/>
              <a:t>Agendapunkt</a:t>
            </a:r>
            <a:r>
              <a:rPr lang="de-DE" dirty="0"/>
              <a:t> / Kapitelthema</a:t>
            </a:r>
          </a:p>
        </p:txBody>
      </p:sp>
    </p:spTree>
    <p:extLst>
      <p:ext uri="{BB962C8B-B14F-4D97-AF65-F5344CB8AC3E}">
        <p14:creationId xmlns:p14="http://schemas.microsoft.com/office/powerpoint/2010/main" val="42441676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/ Inhalt /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3801685"/>
            <a:ext cx="5466987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 hasCustomPrompt="1"/>
          </p:nvPr>
        </p:nvSpPr>
        <p:spPr>
          <a:xfrm>
            <a:off x="340981" y="1604798"/>
            <a:ext cx="5466987" cy="2080891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DFE00BB7-FEF8-6548-930E-00A27AA886B8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6096000" y="1604963"/>
            <a:ext cx="6096000" cy="470535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2289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/ Inhalt /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3801685"/>
            <a:ext cx="5466987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 hasCustomPrompt="1"/>
          </p:nvPr>
        </p:nvSpPr>
        <p:spPr>
          <a:xfrm>
            <a:off x="340981" y="1604798"/>
            <a:ext cx="5466987" cy="2080891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74525419-5BF6-D842-81BA-0C3CB5DF4044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A1245ED-6833-0748-9DAD-DF2E2787DA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840000"/>
            <a:ext cx="9390634" cy="6252597"/>
          </a:xfrm>
          <a:prstGeom prst="rect">
            <a:avLst/>
          </a:prstGeom>
        </p:spPr>
      </p:pic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624DB34E-A066-934E-B16A-AA4C922227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99566" y="1714176"/>
            <a:ext cx="5535233" cy="312452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9636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Titel Vollbildild V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2E11BAB0-E48E-C841-9D73-2787C12B48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0" b="117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3152BEA-25F2-DA45-B0B1-41A8128573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2000">
                <a:schemeClr val="accent3">
                  <a:lumMod val="67000"/>
                  <a:alpha val="0"/>
                </a:schemeClr>
              </a:gs>
              <a:gs pos="50000">
                <a:schemeClr val="accent3">
                  <a:lumMod val="97000"/>
                  <a:lumOff val="3000"/>
                  <a:alpha val="6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DE3F05-BCB9-1540-83FF-13E2917EC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63B45E5-B033-114F-AA58-3AD3D727C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EB25-F097-A74B-A96B-01944B99B82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1056A9-E70F-1147-A7A9-1651B5033A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4B2978-8BAC-4943-B684-C5E414AF23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10" name="Mengentext">
            <a:extLst>
              <a:ext uri="{FF2B5EF4-FFF2-40B4-BE49-F238E27FC236}">
                <a16:creationId xmlns:a16="http://schemas.microsoft.com/office/drawing/2014/main" id="{BFACE1E2-960B-484C-93F2-E04B2F4048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55838" y="4292600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0037A9FC-59F7-1246-9345-AC66C9271D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2278063"/>
            <a:ext cx="9721080" cy="2012421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grpSp>
        <p:nvGrpSpPr>
          <p:cNvPr id="24" name="TU Da Logo">
            <a:extLst>
              <a:ext uri="{FF2B5EF4-FFF2-40B4-BE49-F238E27FC236}">
                <a16:creationId xmlns:a16="http://schemas.microsoft.com/office/drawing/2014/main" id="{CDD0BF59-DD3C-A540-8751-47F0864916DC}"/>
              </a:ext>
            </a:extLst>
          </p:cNvPr>
          <p:cNvGrpSpPr/>
          <p:nvPr userDrawn="1"/>
        </p:nvGrpSpPr>
        <p:grpSpPr>
          <a:xfrm>
            <a:off x="9911087" y="412750"/>
            <a:ext cx="2272815" cy="910165"/>
            <a:chOff x="7454900" y="306388"/>
            <a:chExt cx="1704610" cy="682624"/>
          </a:xfrm>
        </p:grpSpPr>
        <p:sp>
          <p:nvSpPr>
            <p:cNvPr id="25" name="AutoShape 3">
              <a:extLst>
                <a:ext uri="{FF2B5EF4-FFF2-40B4-BE49-F238E27FC236}">
                  <a16:creationId xmlns:a16="http://schemas.microsoft.com/office/drawing/2014/main" id="{2D07020F-1CA0-C84A-A40F-4A77C5D4C475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95E59EB5-6520-764D-8B47-9ADD117B89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88809F3F-51C3-1F49-8066-D1705F901DE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8660E5BA-C1CC-8941-A24B-9D69F25F15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6351B9CA-F707-874A-B9BE-572135B6166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E877424B-7D82-F246-90B6-1FEA894D22C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F9CE5708-FBF2-4944-BE58-56E57D631D3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48867F45-B2F5-4849-A54C-69D80BAB50C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C244DD00-9B38-7E4A-9828-D9FB7D52B41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75202579-3B45-AA42-ABA7-06BCCBEBA62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4B1CC9F3-93E3-684F-A5CE-51F70608C89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17155757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/ Inhalt /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6306921" y="3801685"/>
            <a:ext cx="5541575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 hasCustomPrompt="1"/>
          </p:nvPr>
        </p:nvSpPr>
        <p:spPr>
          <a:xfrm>
            <a:off x="6311901" y="1604798"/>
            <a:ext cx="5545138" cy="2080891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D92AAA69-468A-9440-9BB6-CCA958B542C4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0" y="1604963"/>
            <a:ext cx="6096000" cy="470535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4559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E64FD7D7-3BF9-0641-B90E-D7D24F15975E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334962" y="1604963"/>
            <a:ext cx="5689030" cy="470535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  <p:sp>
        <p:nvSpPr>
          <p:cNvPr id="11" name="Bildplatzhalter 5">
            <a:extLst>
              <a:ext uri="{FF2B5EF4-FFF2-40B4-BE49-F238E27FC236}">
                <a16:creationId xmlns:a16="http://schemas.microsoft.com/office/drawing/2014/main" id="{1FCC726F-E193-F94F-8201-525E01F62C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68008" y="1604963"/>
            <a:ext cx="5689030" cy="2256085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  <p:sp>
        <p:nvSpPr>
          <p:cNvPr id="13" name="Bildplatzhalter 5">
            <a:extLst>
              <a:ext uri="{FF2B5EF4-FFF2-40B4-BE49-F238E27FC236}">
                <a16:creationId xmlns:a16="http://schemas.microsoft.com/office/drawing/2014/main" id="{B85BD1D8-7EB2-9E4D-B9CB-36ACC967C5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8008" y="4007912"/>
            <a:ext cx="5689030" cy="2300813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30966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invertier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2926232"/>
            <a:ext cx="7679286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solidFill>
                  <a:schemeClr val="bg1"/>
                </a:solidFill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solidFill>
                  <a:schemeClr val="bg1"/>
                </a:solidFill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solidFill>
                  <a:schemeClr val="bg1"/>
                </a:solidFill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solidFill>
                  <a:schemeClr val="bg1"/>
                </a:solidFill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fld id="{97880D43-ACF9-1240-BBA0-34C2C3C1C018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42824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/ Titel / Inhalt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2255838" y="5637213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l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 hasCustomPrompt="1"/>
          </p:nvPr>
        </p:nvSpPr>
        <p:spPr>
          <a:xfrm>
            <a:off x="2255837" y="5134075"/>
            <a:ext cx="7679795" cy="9515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3200"/>
            </a:lvl1pPr>
          </a:lstStyle>
          <a:p>
            <a:pPr lvl="0"/>
            <a:r>
              <a:rPr lang="de-DE" dirty="0"/>
              <a:t>Formatvorlagen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8AB095E4-9FFE-4542-8643-40CBEB026F9B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2"/>
          </p:nvPr>
        </p:nvSpPr>
        <p:spPr>
          <a:xfrm>
            <a:off x="2255838" y="1604963"/>
            <a:ext cx="7680326" cy="33607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6478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2255838" y="5637213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B5691DD1-19DF-1645-AD54-9CF1E3DF43D8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C209CFB-A8DC-AF41-A8DC-E9EF9A02A3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1464" y="1604963"/>
            <a:ext cx="9721080" cy="37687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447955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Überschrift">
            <a:extLst>
              <a:ext uri="{FF2B5EF4-FFF2-40B4-BE49-F238E27FC236}">
                <a16:creationId xmlns:a16="http://schemas.microsoft.com/office/drawing/2014/main" id="{D1730AEA-8C9A-2D4C-9C6B-6778599811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3088B3E8-E60B-6F42-BEE4-F838A682B1A3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2"/>
          </p:nvPr>
        </p:nvSpPr>
        <p:spPr>
          <a:xfrm>
            <a:off x="0" y="2947988"/>
            <a:ext cx="12192000" cy="33607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83388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ngentext-Rechts"/>
          <p:cNvSpPr>
            <a:spLocks noGrp="1"/>
          </p:cNvSpPr>
          <p:nvPr>
            <p:ph type="body" sz="quarter" idx="12" hasCustomPrompt="1"/>
          </p:nvPr>
        </p:nvSpPr>
        <p:spPr>
          <a:xfrm>
            <a:off x="6304523" y="2926232"/>
            <a:ext cx="5543974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Mengentext-Links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2926232"/>
            <a:ext cx="5543974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 marL="247650" indent="-247650">
              <a:lnSpc>
                <a:spcPct val="100000"/>
              </a:lnSpc>
              <a:tabLst/>
              <a:defRPr sz="1600" cap="none" spc="40" baseline="0">
                <a:latin typeface="+mn-lt"/>
              </a:defRPr>
            </a:lvl4pPr>
            <a:lvl5pPr marL="534988" indent="-277813">
              <a:lnSpc>
                <a:spcPct val="100000"/>
              </a:lnSpc>
              <a:tabLst/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13DB074A-2E86-C84E-886A-0F46B905883C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246539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3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2926232"/>
            <a:ext cx="3600000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C40C8D0A-2826-334F-AC7B-3C502487EC04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Mengentext"/>
          <p:cNvSpPr>
            <a:spLocks noGrp="1"/>
          </p:cNvSpPr>
          <p:nvPr>
            <p:ph type="body" sz="quarter" idx="12" hasCustomPrompt="1"/>
          </p:nvPr>
        </p:nvSpPr>
        <p:spPr>
          <a:xfrm>
            <a:off x="4292250" y="2926232"/>
            <a:ext cx="3600000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Mengentext"/>
          <p:cNvSpPr>
            <a:spLocks noGrp="1"/>
          </p:cNvSpPr>
          <p:nvPr>
            <p:ph type="body" sz="quarter" idx="13" hasCustomPrompt="1"/>
          </p:nvPr>
        </p:nvSpPr>
        <p:spPr>
          <a:xfrm>
            <a:off x="8248497" y="2926232"/>
            <a:ext cx="3600000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58366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palten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ngentext-Rechts"/>
          <p:cNvSpPr>
            <a:spLocks noGrp="1"/>
          </p:cNvSpPr>
          <p:nvPr>
            <p:ph type="body" sz="quarter" idx="12" hasCustomPrompt="1"/>
          </p:nvPr>
        </p:nvSpPr>
        <p:spPr>
          <a:xfrm>
            <a:off x="6304523" y="2926232"/>
            <a:ext cx="5543974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Mengentext-Links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3" y="2926232"/>
            <a:ext cx="5543974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-links"/>
          <p:cNvSpPr>
            <a:spLocks noGrp="1"/>
          </p:cNvSpPr>
          <p:nvPr>
            <p:ph type="body" sz="quarter" idx="11" hasCustomPrompt="1"/>
          </p:nvPr>
        </p:nvSpPr>
        <p:spPr>
          <a:xfrm>
            <a:off x="340981" y="1604798"/>
            <a:ext cx="5538996" cy="968086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>
              <a:defRPr sz="26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3" name="Überschrift-rechts"/>
          <p:cNvSpPr>
            <a:spLocks noGrp="1"/>
          </p:cNvSpPr>
          <p:nvPr>
            <p:ph type="body" sz="quarter" idx="13" hasCustomPrompt="1"/>
          </p:nvPr>
        </p:nvSpPr>
        <p:spPr>
          <a:xfrm>
            <a:off x="6293867" y="1604798"/>
            <a:ext cx="5538996" cy="968086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>
              <a:defRPr sz="26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81452342-A80E-5445-A934-373EC6DCFFC2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30708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 2 Spalten +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ngentext-Rechts"/>
          <p:cNvSpPr>
            <a:spLocks noGrp="1"/>
          </p:cNvSpPr>
          <p:nvPr>
            <p:ph type="body" sz="quarter" idx="12" hasCustomPrompt="1"/>
          </p:nvPr>
        </p:nvSpPr>
        <p:spPr>
          <a:xfrm>
            <a:off x="5447928" y="2926232"/>
            <a:ext cx="4488235" cy="1569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Mengentext-Links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2" y="2926232"/>
            <a:ext cx="4607870" cy="1569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600" cap="none" spc="40" baseline="0">
                <a:latin typeface="+mn-lt"/>
              </a:defRPr>
            </a:lvl1pPr>
            <a:lvl2pPr>
              <a:lnSpc>
                <a:spcPct val="100000"/>
              </a:lnSpc>
              <a:defRPr sz="1600" cap="none" spc="40" baseline="0">
                <a:latin typeface="+mn-lt"/>
              </a:defRPr>
            </a:lvl2pPr>
            <a:lvl3pPr>
              <a:lnSpc>
                <a:spcPct val="100000"/>
              </a:lnSpc>
              <a:defRPr sz="1600" cap="none" spc="40" baseline="0">
                <a:latin typeface="+mn-lt"/>
              </a:defRPr>
            </a:lvl3pPr>
            <a:lvl4pPr>
              <a:lnSpc>
                <a:spcPct val="100000"/>
              </a:lnSpc>
              <a:defRPr sz="1600" cap="none" spc="40" baseline="0">
                <a:latin typeface="+mn-lt"/>
              </a:defRPr>
            </a:lvl4pPr>
            <a:lvl5pPr>
              <a:lnSpc>
                <a:spcPct val="100000"/>
              </a:lnSpc>
              <a:defRPr sz="1600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Überschrift-links"/>
          <p:cNvSpPr>
            <a:spLocks noGrp="1"/>
          </p:cNvSpPr>
          <p:nvPr>
            <p:ph type="body" sz="quarter" idx="11"/>
          </p:nvPr>
        </p:nvSpPr>
        <p:spPr>
          <a:xfrm>
            <a:off x="340981" y="1604798"/>
            <a:ext cx="4602891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3" name="Überschrift-rechts"/>
          <p:cNvSpPr>
            <a:spLocks noGrp="1"/>
          </p:cNvSpPr>
          <p:nvPr>
            <p:ph type="body" sz="quarter" idx="13"/>
          </p:nvPr>
        </p:nvSpPr>
        <p:spPr>
          <a:xfrm>
            <a:off x="5447928" y="1604798"/>
            <a:ext cx="4474319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2555A729-F7CB-C54F-B1CE-6B88A50C74FC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Bildplatzhalter"/>
          <p:cNvSpPr>
            <a:spLocks noGrp="1"/>
          </p:cNvSpPr>
          <p:nvPr>
            <p:ph type="pic" sz="quarter" idx="14" hasCustomPrompt="1"/>
          </p:nvPr>
        </p:nvSpPr>
        <p:spPr>
          <a:xfrm>
            <a:off x="10128447" y="1604963"/>
            <a:ext cx="2065669" cy="67310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de-DE" dirty="0"/>
              <a:t>Hier </a:t>
            </a:r>
            <a:r>
              <a:rPr lang="de-DE" dirty="0" err="1"/>
              <a:t>Sublogo</a:t>
            </a:r>
            <a:r>
              <a:rPr lang="de-DE" dirty="0"/>
              <a:t> platzieren</a:t>
            </a:r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3714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ngentext"/>
          <p:cNvSpPr>
            <a:spLocks noGrp="1"/>
          </p:cNvSpPr>
          <p:nvPr>
            <p:ph type="body" sz="quarter" idx="10" hasCustomPrompt="1"/>
          </p:nvPr>
        </p:nvSpPr>
        <p:spPr>
          <a:xfrm>
            <a:off x="2255838" y="4292600"/>
            <a:ext cx="7679795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1600" cap="none" spc="40" baseline="0">
                <a:latin typeface="+mn-lt"/>
              </a:defRPr>
            </a:lvl1pPr>
            <a:lvl2pPr algn="ctr">
              <a:lnSpc>
                <a:spcPct val="100000"/>
              </a:lnSpc>
              <a:defRPr sz="1600" cap="none" spc="40" baseline="0">
                <a:latin typeface="+mn-lt"/>
              </a:defRPr>
            </a:lvl2pPr>
            <a:lvl3pPr algn="l">
              <a:lnSpc>
                <a:spcPct val="100000"/>
              </a:lnSpc>
              <a:defRPr sz="1867" cap="none" spc="40" baseline="0">
                <a:latin typeface="+mn-lt"/>
              </a:defRPr>
            </a:lvl3pPr>
            <a:lvl4pPr algn="l">
              <a:lnSpc>
                <a:spcPct val="100000"/>
              </a:lnSpc>
              <a:defRPr sz="1867" cap="none" spc="40" baseline="0">
                <a:latin typeface="+mn-lt"/>
              </a:defRPr>
            </a:lvl4pPr>
            <a:lvl5pPr algn="l">
              <a:lnSpc>
                <a:spcPct val="100000"/>
              </a:lnSpc>
              <a:defRPr sz="1867" cap="none" spc="40" baseline="0">
                <a:latin typeface="+mn-lt"/>
              </a:defRPr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C209CFB-A8DC-AF41-A8DC-E9EF9A02A3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1464" y="2278063"/>
            <a:ext cx="9721080" cy="2014537"/>
          </a:xfrm>
          <a:prstGeom prst="rect">
            <a:avLst/>
          </a:prstGeom>
        </p:spPr>
        <p:txBody>
          <a:bodyPr anchor="ctr" anchorCtr="0"/>
          <a:lstStyle>
            <a:lvl1pPr algn="ctr">
              <a:defRPr sz="420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069ADF3-F283-4755-A8A0-E11911F7A48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EB2EB25-F097-A74B-A96B-01944B99B82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5C06411-1B70-445B-AAEB-3706A7A8F7B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/>
              <a:t>TUNL Seminar | Institut für Kernphysik, TU Darmstadt | Johann Isaak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95AE85-5064-45BE-B61D-B24A0FB969E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899739BE-CA4C-4192-9D2D-D0D22B241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CE05D02-7088-42CB-BC4A-9C7ADD18BDE1}"/>
              </a:ext>
            </a:extLst>
          </p:cNvPr>
          <p:cNvSpPr txBox="1"/>
          <p:nvPr userDrawn="1"/>
        </p:nvSpPr>
        <p:spPr>
          <a:xfrm>
            <a:off x="4439816" y="5946172"/>
            <a:ext cx="411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TUNL Seminar | Institut für Kernphysik, TU Darmstadt | Johann Isaak</a:t>
            </a:r>
          </a:p>
        </p:txBody>
      </p:sp>
    </p:spTree>
    <p:extLst>
      <p:ext uri="{BB962C8B-B14F-4D97-AF65-F5344CB8AC3E}">
        <p14:creationId xmlns:p14="http://schemas.microsoft.com/office/powerpoint/2010/main" val="8956197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8998FB-6C64-8B44-93CB-335C80266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D2EFE214-D270-6B4C-92C0-CC06527E31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2018" y="2020493"/>
            <a:ext cx="2687637" cy="2687637"/>
          </a:xfrm>
          <a:prstGeom prst="ellipse">
            <a:avLst/>
          </a:prstGeom>
        </p:spPr>
        <p:txBody>
          <a:bodyPr anchor="ctr" anchorCtr="0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F5BF83B9-2515-454D-A89F-2608B1EDE5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76713" y="3135551"/>
            <a:ext cx="5759450" cy="2873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cap="none" spc="30" baseline="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1F841205-6AE5-5D48-90B6-2AF9DE19B3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76713" y="3521631"/>
            <a:ext cx="5759450" cy="2873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cap="none" spc="30" baseline="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F62238B2-8177-9D46-ACCD-E279BB0EB5C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76713" y="3907711"/>
            <a:ext cx="5759450" cy="2873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cap="none" spc="30" baseline="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8" name="Textplatzhalter 11">
            <a:extLst>
              <a:ext uri="{FF2B5EF4-FFF2-40B4-BE49-F238E27FC236}">
                <a16:creationId xmlns:a16="http://schemas.microsoft.com/office/drawing/2014/main" id="{9A2974F0-5D4E-6244-B854-C9036906ADA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76713" y="4293791"/>
            <a:ext cx="5759450" cy="28733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cap="none" spc="30" baseline="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9" name="Datumsplatzhalter 3">
            <a:extLst>
              <a:ext uri="{FF2B5EF4-FFF2-40B4-BE49-F238E27FC236}">
                <a16:creationId xmlns:a16="http://schemas.microsoft.com/office/drawing/2014/main" id="{FE42D87B-A787-C742-975C-9BD6E3CC9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E12F9227-B5EE-894C-AE26-030FC59C4FF6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20" name="Foliennummernplatzhalter 5">
            <a:extLst>
              <a:ext uri="{FF2B5EF4-FFF2-40B4-BE49-F238E27FC236}">
                <a16:creationId xmlns:a16="http://schemas.microsoft.com/office/drawing/2014/main" id="{288379A2-EC9C-0E42-8EC5-77D6C95C3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1" name="Fußzeilenplatzhalter 4">
            <a:extLst>
              <a:ext uri="{FF2B5EF4-FFF2-40B4-BE49-F238E27FC236}">
                <a16:creationId xmlns:a16="http://schemas.microsoft.com/office/drawing/2014/main" id="{D54AADC4-3D1D-554C-9B75-50BDACB2BE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C5238371-880F-3F4E-A94E-5EB32911D64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76713" y="2278063"/>
            <a:ext cx="5759450" cy="68102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5400"/>
            </a:lvl1pPr>
          </a:lstStyle>
          <a:p>
            <a:pPr lvl="0"/>
            <a:r>
              <a:rPr lang="de-DE" dirty="0"/>
              <a:t>Mastertext</a:t>
            </a:r>
          </a:p>
        </p:txBody>
      </p:sp>
    </p:spTree>
    <p:extLst>
      <p:ext uri="{BB962C8B-B14F-4D97-AF65-F5344CB8AC3E}">
        <p14:creationId xmlns:p14="http://schemas.microsoft.com/office/powerpoint/2010/main" val="30161606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8AC98F4B-0F8B-4A71-988D-C71390328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184" y="378884"/>
            <a:ext cx="11715749" cy="2089149"/>
          </a:xfrm>
          <a:prstGeom prst="rect">
            <a:avLst/>
          </a:prstGeom>
          <a:solidFill>
            <a:srgbClr val="5D85C3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4267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3C98749-4023-42AD-AE3A-55643258CE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184" y="207433"/>
            <a:ext cx="11715749" cy="146051"/>
          </a:xfrm>
          <a:prstGeom prst="rect">
            <a:avLst/>
          </a:prstGeom>
          <a:solidFill>
            <a:srgbClr val="5D85C3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 sz="4267">
              <a:cs typeface="Tahoma" pitchFamily="34" charset="0"/>
            </a:endParaRPr>
          </a:p>
        </p:txBody>
      </p:sp>
      <p:sp>
        <p:nvSpPr>
          <p:cNvPr id="7" name="Line 14">
            <a:extLst>
              <a:ext uri="{FF2B5EF4-FFF2-40B4-BE49-F238E27FC236}">
                <a16:creationId xmlns:a16="http://schemas.microsoft.com/office/drawing/2014/main" id="{11AA16B0-9512-4673-88DC-53A41D5D20C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39184" y="2468033"/>
            <a:ext cx="11715749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sz="4267"/>
          </a:p>
        </p:txBody>
      </p:sp>
      <p:sp>
        <p:nvSpPr>
          <p:cNvPr id="9" name="Line 14">
            <a:extLst>
              <a:ext uri="{FF2B5EF4-FFF2-40B4-BE49-F238E27FC236}">
                <a16:creationId xmlns:a16="http://schemas.microsoft.com/office/drawing/2014/main" id="{490DDCD5-9538-4201-817E-E5A1A39DA8F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39184" y="381000"/>
            <a:ext cx="11715749" cy="0"/>
          </a:xfrm>
          <a:prstGeom prst="line">
            <a:avLst/>
          </a:prstGeom>
          <a:noFill/>
          <a:ln w="1524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sz="4267"/>
          </a:p>
        </p:txBody>
      </p:sp>
      <p:pic>
        <p:nvPicPr>
          <p:cNvPr id="11" name="Picture 9" descr="tud_logo">
            <a:extLst>
              <a:ext uri="{FF2B5EF4-FFF2-40B4-BE49-F238E27FC236}">
                <a16:creationId xmlns:a16="http://schemas.microsoft.com/office/drawing/2014/main" id="{41F4CD59-5D99-41B4-B850-54F06089FB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10204451" y="535518"/>
            <a:ext cx="1902883" cy="78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35360" y="1460831"/>
            <a:ext cx="9121013" cy="944563"/>
          </a:xfrm>
        </p:spPr>
        <p:txBody>
          <a:bodyPr t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361198" y="500392"/>
            <a:ext cx="9095177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760600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02241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655271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3562209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3584979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616355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007285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712395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58355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-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Überschrift"/>
          <p:cNvSpPr>
            <a:spLocks noGrp="1"/>
          </p:cNvSpPr>
          <p:nvPr>
            <p:ph type="body" sz="quarter" idx="11" hasCustomPrompt="1"/>
          </p:nvPr>
        </p:nvSpPr>
        <p:spPr>
          <a:xfrm>
            <a:off x="340981" y="4725111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>
          <a:xfrm>
            <a:off x="384799" y="4296400"/>
            <a:ext cx="9599633" cy="144000"/>
          </a:xfrm>
        </p:spPr>
        <p:txBody>
          <a:bodyPr anchor="b" anchorCtr="0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B8676051-F2ED-BD4F-A174-41616750C208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8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18846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5358376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697158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360364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001" y="488949"/>
            <a:ext cx="9095177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1"/>
          </p:nvPr>
        </p:nvSpPr>
        <p:spPr>
          <a:xfrm>
            <a:off x="240654" y="1580632"/>
            <a:ext cx="11711997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68238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-Trenner-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4117" cy="685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de-DE" dirty="0"/>
              <a:t>Trennfolie mit Hintergrundbild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CE22A32B-3F26-9049-974C-F0B8BC975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799" y="4293096"/>
            <a:ext cx="9599633" cy="144000"/>
          </a:xfrm>
        </p:spPr>
        <p:txBody>
          <a:bodyPr anchor="b" anchorCtr="0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Überschrift"/>
          <p:cNvSpPr>
            <a:spLocks noGrp="1"/>
          </p:cNvSpPr>
          <p:nvPr>
            <p:ph type="body" sz="quarter" idx="11"/>
          </p:nvPr>
        </p:nvSpPr>
        <p:spPr>
          <a:xfrm>
            <a:off x="340981" y="4725111"/>
            <a:ext cx="9594652" cy="1152161"/>
          </a:xfrm>
          <a:prstGeom prst="rect">
            <a:avLst/>
          </a:prstGeom>
        </p:spPr>
        <p:txBody>
          <a:bodyPr lIns="0" tIns="0" rIns="0" bIns="0"/>
          <a:lstStyle>
            <a:lvl1pPr>
              <a:defRPr sz="4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21" name="Datumsplatzhalter 3"/>
          <p:cNvSpPr>
            <a:spLocks noGrp="1"/>
          </p:cNvSpPr>
          <p:nvPr>
            <p:ph type="dt" sz="half" idx="2"/>
          </p:nvPr>
        </p:nvSpPr>
        <p:spPr>
          <a:xfrm>
            <a:off x="334435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9F9EB321-22C6-324C-AA30-60E6C10D803B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2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6926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7448" y="6457177"/>
            <a:ext cx="9937104" cy="212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/>
              <a:t>Fachbereich | Institut | Person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41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folie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4117" cy="685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de-DE" dirty="0"/>
              <a:t>Bild Vollfläche</a:t>
            </a:r>
          </a:p>
        </p:txBody>
      </p:sp>
    </p:spTree>
    <p:extLst>
      <p:ext uri="{BB962C8B-B14F-4D97-AF65-F5344CB8AC3E}">
        <p14:creationId xmlns:p14="http://schemas.microsoft.com/office/powerpoint/2010/main" val="3716563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_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"/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685DBD53-E1DF-6B40-A001-6647133B4B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435" y="645525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C9CAFEA9-A594-1A47-BA6E-D2D08844290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80163E4-B142-714C-95DC-48069CF698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6926" y="645525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4D3B242-9939-4E4A-9704-488548A8558C}"/>
              </a:ext>
            </a:extLst>
          </p:cNvPr>
          <p:cNvSpPr txBox="1"/>
          <p:nvPr userDrawn="1"/>
        </p:nvSpPr>
        <p:spPr>
          <a:xfrm>
            <a:off x="3446076" y="6453626"/>
            <a:ext cx="45784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2"/>
                </a:solidFill>
              </a:rPr>
              <a:t>Johann Isaak  |  TU Darmstadt  |  Institut für Kernphysik  |  AG </a:t>
            </a:r>
            <a:r>
              <a:rPr lang="de-DE" sz="800" dirty="0" err="1">
                <a:solidFill>
                  <a:schemeClr val="bg2"/>
                </a:solidFill>
              </a:rPr>
              <a:t>Pietralla</a:t>
            </a:r>
            <a:r>
              <a:rPr lang="de-DE" sz="800" dirty="0">
                <a:solidFill>
                  <a:schemeClr val="bg2"/>
                </a:solidFill>
              </a:rPr>
              <a:t>  |  Oslo Workshop 2024</a:t>
            </a:r>
          </a:p>
        </p:txBody>
      </p:sp>
    </p:spTree>
    <p:extLst>
      <p:ext uri="{BB962C8B-B14F-4D97-AF65-F5344CB8AC3E}">
        <p14:creationId xmlns:p14="http://schemas.microsoft.com/office/powerpoint/2010/main" val="1286684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26" Type="http://schemas.openxmlformats.org/officeDocument/2006/relationships/slideLayout" Target="../slideLayouts/slideLayout52.xml"/><Relationship Id="rId39" Type="http://schemas.openxmlformats.org/officeDocument/2006/relationships/image" Target="../media/image8.png"/><Relationship Id="rId21" Type="http://schemas.openxmlformats.org/officeDocument/2006/relationships/slideLayout" Target="../slideLayouts/slideLayout47.xml"/><Relationship Id="rId34" Type="http://schemas.openxmlformats.org/officeDocument/2006/relationships/slideLayout" Target="../slideLayouts/slideLayout60.xml"/><Relationship Id="rId42" Type="http://schemas.openxmlformats.org/officeDocument/2006/relationships/image" Target="../media/image11.svg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29" Type="http://schemas.openxmlformats.org/officeDocument/2006/relationships/slideLayout" Target="../slideLayouts/slideLayout55.xml"/><Relationship Id="rId41" Type="http://schemas.openxmlformats.org/officeDocument/2006/relationships/image" Target="../media/image10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24" Type="http://schemas.openxmlformats.org/officeDocument/2006/relationships/slideLayout" Target="../slideLayouts/slideLayout50.xml"/><Relationship Id="rId32" Type="http://schemas.openxmlformats.org/officeDocument/2006/relationships/slideLayout" Target="../slideLayouts/slideLayout58.xml"/><Relationship Id="rId37" Type="http://schemas.openxmlformats.org/officeDocument/2006/relationships/slideLayout" Target="../slideLayouts/slideLayout63.xml"/><Relationship Id="rId40" Type="http://schemas.openxmlformats.org/officeDocument/2006/relationships/image" Target="../media/image9.emf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23" Type="http://schemas.openxmlformats.org/officeDocument/2006/relationships/slideLayout" Target="../slideLayouts/slideLayout49.xml"/><Relationship Id="rId28" Type="http://schemas.openxmlformats.org/officeDocument/2006/relationships/slideLayout" Target="../slideLayouts/slideLayout54.xml"/><Relationship Id="rId36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31" Type="http://schemas.openxmlformats.org/officeDocument/2006/relationships/slideLayout" Target="../slideLayouts/slideLayout57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slideLayout" Target="../slideLayouts/slideLayout48.xml"/><Relationship Id="rId27" Type="http://schemas.openxmlformats.org/officeDocument/2006/relationships/slideLayout" Target="../slideLayouts/slideLayout53.xml"/><Relationship Id="rId30" Type="http://schemas.openxmlformats.org/officeDocument/2006/relationships/slideLayout" Target="../slideLayouts/slideLayout56.xml"/><Relationship Id="rId35" Type="http://schemas.openxmlformats.org/officeDocument/2006/relationships/slideLayout" Target="../slideLayouts/slideLayout61.xml"/><Relationship Id="rId43" Type="http://schemas.openxmlformats.org/officeDocument/2006/relationships/image" Target="../media/image12.png"/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5" Type="http://schemas.openxmlformats.org/officeDocument/2006/relationships/slideLayout" Target="../slideLayouts/slideLayout51.xml"/><Relationship Id="rId33" Type="http://schemas.openxmlformats.org/officeDocument/2006/relationships/slideLayout" Target="../slideLayouts/slideLayout5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umsplatzhalter 3"/>
          <p:cNvSpPr>
            <a:spLocks noGrp="1"/>
          </p:cNvSpPr>
          <p:nvPr>
            <p:ph type="dt" sz="half" idx="2"/>
          </p:nvPr>
        </p:nvSpPr>
        <p:spPr>
          <a:xfrm>
            <a:off x="335360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 spc="80" baseline="0">
                <a:solidFill>
                  <a:schemeClr val="bg2"/>
                </a:solidFill>
              </a:defRPr>
            </a:lvl1pPr>
          </a:lstStyle>
          <a:p>
            <a:fld id="{7EB2EB25-F097-A74B-A96B-01944B99B82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7851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7" name="Kopfzeile"/>
          <p:cNvSpPr>
            <a:spLocks noGrp="1" noChangeArrowheads="1"/>
          </p:cNvSpPr>
          <p:nvPr>
            <p:ph type="title"/>
          </p:nvPr>
        </p:nvSpPr>
        <p:spPr bwMode="auto">
          <a:xfrm>
            <a:off x="336000" y="696384"/>
            <a:ext cx="9508067" cy="14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</a:t>
            </a:r>
            <a:r>
              <a:rPr lang="de-DE" dirty="0"/>
              <a:t>durch Klicken bearbeiten</a:t>
            </a:r>
            <a:endParaRPr lang="de-DE" altLang="de-DE" dirty="0"/>
          </a:p>
        </p:txBody>
      </p:sp>
      <p:grpSp>
        <p:nvGrpSpPr>
          <p:cNvPr id="15" name="TU Da Logo"/>
          <p:cNvGrpSpPr/>
          <p:nvPr userDrawn="1"/>
        </p:nvGrpSpPr>
        <p:grpSpPr>
          <a:xfrm>
            <a:off x="9911087" y="412750"/>
            <a:ext cx="2272815" cy="910165"/>
            <a:chOff x="7454900" y="306388"/>
            <a:chExt cx="1704610" cy="682624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5" name="Freeform 6"/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7" name="Freeform 8"/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8" name="Freeform 9"/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9" name="Freeform 10"/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11"/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12"/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13"/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14"/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CD2A3E3-EA9D-0A4E-9809-E525F9B62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TUNL Seminar | Institut für Kernphysik, TU Darmstadt | Johann Isaak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51" r:id="rId2"/>
    <p:sldLayoutId id="2147484252" r:id="rId3"/>
    <p:sldLayoutId id="2147484253" r:id="rId4"/>
    <p:sldLayoutId id="2147484246" r:id="rId5"/>
    <p:sldLayoutId id="2147484226" r:id="rId6"/>
    <p:sldLayoutId id="2147484228" r:id="rId7"/>
    <p:sldLayoutId id="2147484236" r:id="rId8"/>
    <p:sldLayoutId id="2147484239" r:id="rId9"/>
    <p:sldLayoutId id="2147484255" r:id="rId10"/>
    <p:sldLayoutId id="2147484196" r:id="rId11"/>
    <p:sldLayoutId id="2147484244" r:id="rId12"/>
    <p:sldLayoutId id="2147484237" r:id="rId13"/>
    <p:sldLayoutId id="2147484248" r:id="rId14"/>
    <p:sldLayoutId id="2147484238" r:id="rId15"/>
    <p:sldLayoutId id="2147484242" r:id="rId16"/>
    <p:sldLayoutId id="2147484234" r:id="rId17"/>
    <p:sldLayoutId id="2147484235" r:id="rId18"/>
    <p:sldLayoutId id="2147484241" r:id="rId19"/>
    <p:sldLayoutId id="2147484240" r:id="rId20"/>
    <p:sldLayoutId id="2147484229" r:id="rId21"/>
    <p:sldLayoutId id="2147484232" r:id="rId22"/>
    <p:sldLayoutId id="2147484230" r:id="rId23"/>
    <p:sldLayoutId id="2147484231" r:id="rId24"/>
    <p:sldLayoutId id="2147484243" r:id="rId25"/>
    <p:sldLayoutId id="2147484254" r:id="rId26"/>
  </p:sldLayoutIdLst>
  <p:hf hdr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1000" cap="all" spc="200" baseline="0">
          <a:solidFill>
            <a:schemeClr val="tx1"/>
          </a:solidFill>
          <a:latin typeface="Arial Black"/>
          <a:ea typeface="MS PGothic" panose="020B0600070205080204" pitchFamily="34" charset="-128"/>
          <a:cs typeface="Arial Black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Arial Black" charset="0"/>
          <a:ea typeface="MS PGothic" panose="020B0600070205080204" pitchFamily="34" charset="-128"/>
          <a:cs typeface="Arial Black" panose="020B0A04020102020204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Arial Black" charset="0"/>
          <a:ea typeface="MS PGothic" panose="020B0600070205080204" pitchFamily="34" charset="-128"/>
          <a:cs typeface="Arial Black" panose="020B0A04020102020204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Arial Black" charset="0"/>
          <a:ea typeface="MS PGothic" panose="020B0600070205080204" pitchFamily="34" charset="-128"/>
          <a:cs typeface="Arial Black" panose="020B0A04020102020204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Arial Black" charset="0"/>
          <a:ea typeface="MS PGothic" panose="020B0600070205080204" pitchFamily="34" charset="-128"/>
          <a:cs typeface="Arial Black" panose="020B0A04020102020204" pitchFamily="34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ct val="80000"/>
        </a:lnSpc>
        <a:spcBef>
          <a:spcPts val="267"/>
        </a:spcBef>
        <a:spcAft>
          <a:spcPts val="300"/>
        </a:spcAft>
        <a:buFont typeface="Wingdings" charset="0"/>
        <a:defRPr sz="4267" cap="all" spc="133">
          <a:solidFill>
            <a:schemeClr val="tx1"/>
          </a:solidFill>
          <a:latin typeface="Arial Black"/>
          <a:ea typeface="MS PGothic" panose="020B0600070205080204" pitchFamily="34" charset="-128"/>
          <a:cs typeface="Arial Black"/>
        </a:defRPr>
      </a:lvl1pPr>
      <a:lvl2pPr marL="2117" indent="-2117" algn="l" rtl="0" eaLnBrk="0" fontAlgn="base" hangingPunct="0">
        <a:spcBef>
          <a:spcPts val="267"/>
        </a:spcBef>
        <a:spcAft>
          <a:spcPts val="300"/>
        </a:spcAft>
        <a:buFont typeface="Wingdings" charset="0"/>
        <a:defRPr sz="2133">
          <a:solidFill>
            <a:schemeClr val="tx1"/>
          </a:solidFill>
          <a:latin typeface="+mn-lt"/>
          <a:ea typeface="MS PGothic" panose="020B0600070205080204" pitchFamily="34" charset="-128"/>
          <a:cs typeface="Tahoma" pitchFamily="34" charset="0"/>
        </a:defRPr>
      </a:lvl2pPr>
      <a:lvl3pPr marL="0" indent="0" algn="l" rtl="0" eaLnBrk="0" fontAlgn="base" hangingPunct="0">
        <a:spcBef>
          <a:spcPts val="267"/>
        </a:spcBef>
        <a:spcAft>
          <a:spcPts val="300"/>
        </a:spcAft>
        <a:buFont typeface="Wingdings" charset="0"/>
        <a:buNone/>
        <a:defRPr sz="1867">
          <a:solidFill>
            <a:schemeClr val="tx1"/>
          </a:solidFill>
          <a:latin typeface="+mn-lt"/>
          <a:ea typeface="MS PGothic" panose="020B0600070205080204" pitchFamily="34" charset="-128"/>
          <a:cs typeface="Tahoma" pitchFamily="34" charset="0"/>
        </a:defRPr>
      </a:lvl3pPr>
      <a:lvl4pPr marL="479988" indent="-234945" algn="l" rtl="0" eaLnBrk="0" fontAlgn="base" hangingPunct="0">
        <a:spcBef>
          <a:spcPts val="267"/>
        </a:spcBef>
        <a:spcAft>
          <a:spcPts val="300"/>
        </a:spcAft>
        <a:buFont typeface="Wingdings" charset="0"/>
        <a:buChar char="§"/>
        <a:tabLst/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Tahoma" pitchFamily="34" charset="0"/>
        </a:defRPr>
      </a:lvl4pPr>
      <a:lvl5pPr marL="715415" indent="-241294" algn="l" rtl="0" eaLnBrk="0" fontAlgn="base" hangingPunct="0">
        <a:spcBef>
          <a:spcPts val="267"/>
        </a:spcBef>
        <a:spcAft>
          <a:spcPts val="300"/>
        </a:spcAft>
        <a:buFont typeface="Wingdings" charset="0"/>
        <a:buChar char="§"/>
        <a:tabLst/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Tahoma" pitchFamily="34" charset="0"/>
        </a:defRPr>
      </a:lvl5pPr>
      <a:lvl6pPr marL="1820288" indent="-25187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133">
          <a:solidFill>
            <a:schemeClr val="tx1"/>
          </a:solidFill>
          <a:latin typeface="+mn-lt"/>
        </a:defRPr>
      </a:lvl6pPr>
      <a:lvl7pPr marL="2429873" indent="-25187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133">
          <a:solidFill>
            <a:schemeClr val="tx1"/>
          </a:solidFill>
          <a:latin typeface="+mn-lt"/>
        </a:defRPr>
      </a:lvl7pPr>
      <a:lvl8pPr marL="3039457" indent="-25187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133">
          <a:solidFill>
            <a:schemeClr val="tx1"/>
          </a:solidFill>
          <a:latin typeface="+mn-lt"/>
        </a:defRPr>
      </a:lvl8pPr>
      <a:lvl9pPr marL="3649042" indent="-25187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133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10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211" userDrawn="1">
          <p15:clr>
            <a:srgbClr val="F26B43"/>
          </p15:clr>
        </p15:guide>
        <p15:guide id="5" pos="6259" userDrawn="1">
          <p15:clr>
            <a:srgbClr val="F26B43"/>
          </p15:clr>
        </p15:guide>
        <p15:guide id="6" orient="horz" pos="2296" userDrawn="1">
          <p15:clr>
            <a:srgbClr val="F26B43"/>
          </p15:clr>
        </p15:guide>
        <p15:guide id="7" pos="5049" userDrawn="1">
          <p15:clr>
            <a:srgbClr val="F26B43"/>
          </p15:clr>
        </p15:guide>
        <p15:guide id="8" pos="1421" userDrawn="1">
          <p15:clr>
            <a:srgbClr val="F26B43"/>
          </p15:clr>
        </p15:guide>
        <p15:guide id="9" pos="2631" userDrawn="1">
          <p15:clr>
            <a:srgbClr val="F26B43"/>
          </p15:clr>
        </p15:guide>
        <p15:guide id="10" orient="horz" pos="3975" userDrawn="1">
          <p15:clr>
            <a:srgbClr val="F26B43"/>
          </p15:clr>
        </p15:guide>
        <p15:guide id="11" pos="7680" userDrawn="1">
          <p15:clr>
            <a:srgbClr val="F26B43"/>
          </p15:clr>
        </p15:guide>
        <p15:guide id="12" orient="horz" pos="3128" userDrawn="1">
          <p15:clr>
            <a:srgbClr val="F26B43"/>
          </p15:clr>
        </p15:guide>
        <p15:guide id="13" orient="horz" pos="588" userDrawn="1">
          <p15:clr>
            <a:srgbClr val="F26B43"/>
          </p15:clr>
        </p15:guide>
        <p15:guide id="14" orient="horz" pos="1435" userDrawn="1">
          <p15:clr>
            <a:srgbClr val="F26B43"/>
          </p15:clr>
        </p15:guide>
        <p15:guide id="15" orient="horz" pos="1857" userDrawn="1">
          <p15:clr>
            <a:srgbClr val="F26B43"/>
          </p15:clr>
        </p15:guide>
        <p15:guide id="16" orient="horz" pos="2704" userDrawn="1">
          <p15:clr>
            <a:srgbClr val="F26B43"/>
          </p15:clr>
        </p15:guide>
        <p15:guide id="17" orient="horz" pos="356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umsplatzhalter 3"/>
          <p:cNvSpPr>
            <a:spLocks noGrp="1"/>
          </p:cNvSpPr>
          <p:nvPr>
            <p:ph type="dt" sz="half" idx="2"/>
          </p:nvPr>
        </p:nvSpPr>
        <p:spPr>
          <a:xfrm>
            <a:off x="335360" y="6457177"/>
            <a:ext cx="648998" cy="212183"/>
          </a:xfrm>
          <a:prstGeom prst="rect">
            <a:avLst/>
          </a:prstGeom>
        </p:spPr>
        <p:txBody>
          <a:bodyPr vert="horz" wrap="none" lIns="0" tIns="45720" rIns="36000" bIns="45720" rtlCol="0" anchor="ctr"/>
          <a:lstStyle>
            <a:lvl1pPr algn="l">
              <a:defRPr sz="800" spc="80" baseline="0">
                <a:solidFill>
                  <a:schemeClr val="bg2"/>
                </a:solidFill>
              </a:defRPr>
            </a:lvl1pPr>
          </a:lstStyle>
          <a:p>
            <a:fld id="{7EB2EB25-F097-A74B-A96B-01944B99B827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2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357851" y="6457177"/>
            <a:ext cx="491571" cy="212183"/>
          </a:xfrm>
          <a:prstGeom prst="rect">
            <a:avLst/>
          </a:prstGeom>
        </p:spPr>
        <p:txBody>
          <a:bodyPr vert="horz" wrap="none" lIns="91440" tIns="45720" rIns="0" bIns="45720" rtlCol="0" anchor="ctr"/>
          <a:lstStyle>
            <a:lvl1pPr algn="r">
              <a:defRPr sz="800">
                <a:solidFill>
                  <a:schemeClr val="bg2"/>
                </a:solidFill>
              </a:defRPr>
            </a:lvl1pPr>
          </a:lstStyle>
          <a:p>
            <a:fld id="{90C102AE-0422-49F2-AB6F-2D341D1EB39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7" name="Kopfzeile"/>
          <p:cNvSpPr>
            <a:spLocks noGrp="1" noChangeArrowheads="1"/>
          </p:cNvSpPr>
          <p:nvPr>
            <p:ph type="title"/>
          </p:nvPr>
        </p:nvSpPr>
        <p:spPr bwMode="auto">
          <a:xfrm>
            <a:off x="336000" y="696384"/>
            <a:ext cx="9508067" cy="14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</a:t>
            </a:r>
            <a:r>
              <a:rPr lang="de-DE" dirty="0"/>
              <a:t>durch Klicken bearbeiten</a:t>
            </a:r>
            <a:endParaRPr lang="de-DE" altLang="de-DE" dirty="0"/>
          </a:p>
        </p:txBody>
      </p:sp>
      <p:grpSp>
        <p:nvGrpSpPr>
          <p:cNvPr id="15" name="TU Da Logo"/>
          <p:cNvGrpSpPr/>
          <p:nvPr userDrawn="1"/>
        </p:nvGrpSpPr>
        <p:grpSpPr>
          <a:xfrm>
            <a:off x="9911087" y="412750"/>
            <a:ext cx="2272815" cy="910165"/>
            <a:chOff x="7454900" y="306388"/>
            <a:chExt cx="1704610" cy="682624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5" name="Freeform 6"/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7" name="Freeform 8"/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8" name="Freeform 9"/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9" name="Freeform 10"/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11"/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12"/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13"/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14"/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CD2A3E3-EA9D-0A4E-9809-E525F9B62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TUNL Seminar | Institut für Kernphysik, TU Darmstadt | Johann Isaak</a:t>
            </a:r>
          </a:p>
        </p:txBody>
      </p:sp>
      <p:pic>
        <p:nvPicPr>
          <p:cNvPr id="18" name="Picture 9">
            <a:extLst>
              <a:ext uri="{FF2B5EF4-FFF2-40B4-BE49-F238E27FC236}">
                <a16:creationId xmlns:a16="http://schemas.microsoft.com/office/drawing/2014/main" id="{54A072D2-9BC2-4353-BB62-1ABE007367DB}"/>
              </a:ext>
            </a:extLst>
          </p:cNvPr>
          <p:cNvPicPr>
            <a:picLocks noChangeAspect="1"/>
          </p:cNvPicPr>
          <p:nvPr userDrawn="1"/>
        </p:nvPicPr>
        <p:blipFill>
          <a:blip r:embed="rId39"/>
          <a:stretch>
            <a:fillRect/>
          </a:stretch>
        </p:blipFill>
        <p:spPr>
          <a:xfrm>
            <a:off x="9844067" y="5878497"/>
            <a:ext cx="998517" cy="654203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CC2FBED9-B6A8-4583-A1A3-FC9E9E824933}"/>
              </a:ext>
            </a:extLst>
          </p:cNvPr>
          <p:cNvPicPr>
            <a:picLocks noChangeAspect="1"/>
          </p:cNvPicPr>
          <p:nvPr userDrawn="1"/>
        </p:nvPicPr>
        <p:blipFill>
          <a:blip r:embed="rId40"/>
          <a:stretch>
            <a:fillRect/>
          </a:stretch>
        </p:blipFill>
        <p:spPr>
          <a:xfrm>
            <a:off x="6425829" y="5868660"/>
            <a:ext cx="2396442" cy="67099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DDE6C371-8568-4F03-9318-848272566F74}"/>
              </a:ext>
            </a:extLst>
          </p:cNvPr>
          <p:cNvPicPr>
            <a:picLocks noChangeAspect="1"/>
          </p:cNvPicPr>
          <p:nvPr userDrawn="1"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525764" y="5868658"/>
            <a:ext cx="2147178" cy="670994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3024BD99-BE2A-4182-A907-C68374EF7248}"/>
              </a:ext>
            </a:extLst>
          </p:cNvPr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5805264"/>
            <a:ext cx="1072276" cy="77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521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8" r:id="rId1"/>
    <p:sldLayoutId id="2147484269" r:id="rId2"/>
    <p:sldLayoutId id="2147484270" r:id="rId3"/>
    <p:sldLayoutId id="2147484271" r:id="rId4"/>
    <p:sldLayoutId id="2147484272" r:id="rId5"/>
    <p:sldLayoutId id="2147484273" r:id="rId6"/>
    <p:sldLayoutId id="2147484274" r:id="rId7"/>
    <p:sldLayoutId id="2147484275" r:id="rId8"/>
    <p:sldLayoutId id="2147484276" r:id="rId9"/>
    <p:sldLayoutId id="2147484277" r:id="rId10"/>
    <p:sldLayoutId id="2147484278" r:id="rId11"/>
    <p:sldLayoutId id="2147484279" r:id="rId12"/>
    <p:sldLayoutId id="2147484280" r:id="rId13"/>
    <p:sldLayoutId id="2147484281" r:id="rId14"/>
    <p:sldLayoutId id="2147484282" r:id="rId15"/>
    <p:sldLayoutId id="2147484283" r:id="rId16"/>
    <p:sldLayoutId id="2147484284" r:id="rId17"/>
    <p:sldLayoutId id="2147484285" r:id="rId18"/>
    <p:sldLayoutId id="2147484286" r:id="rId19"/>
    <p:sldLayoutId id="2147484287" r:id="rId20"/>
    <p:sldLayoutId id="2147484288" r:id="rId21"/>
    <p:sldLayoutId id="2147484289" r:id="rId22"/>
    <p:sldLayoutId id="2147484290" r:id="rId23"/>
    <p:sldLayoutId id="2147484291" r:id="rId24"/>
    <p:sldLayoutId id="2147484292" r:id="rId25"/>
    <p:sldLayoutId id="2147484293" r:id="rId26"/>
    <p:sldLayoutId id="2147484294" r:id="rId27"/>
    <p:sldLayoutId id="2147484295" r:id="rId28"/>
    <p:sldLayoutId id="2147484296" r:id="rId29"/>
    <p:sldLayoutId id="2147484297" r:id="rId30"/>
    <p:sldLayoutId id="2147484298" r:id="rId31"/>
    <p:sldLayoutId id="2147484299" r:id="rId32"/>
    <p:sldLayoutId id="2147484300" r:id="rId33"/>
    <p:sldLayoutId id="2147484301" r:id="rId34"/>
    <p:sldLayoutId id="2147484302" r:id="rId35"/>
    <p:sldLayoutId id="2147484303" r:id="rId36"/>
    <p:sldLayoutId id="2147484304" r:id="rId37"/>
  </p:sldLayoutIdLst>
  <p:hf hdr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1000" cap="all" spc="200" baseline="0">
          <a:solidFill>
            <a:schemeClr val="tx1"/>
          </a:solidFill>
          <a:latin typeface="Arial Black"/>
          <a:ea typeface="MS PGothic" panose="020B0600070205080204" pitchFamily="34" charset="-128"/>
          <a:cs typeface="Arial Black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Arial Black" charset="0"/>
          <a:ea typeface="MS PGothic" panose="020B0600070205080204" pitchFamily="34" charset="-128"/>
          <a:cs typeface="Arial Black" panose="020B0A04020102020204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Arial Black" charset="0"/>
          <a:ea typeface="MS PGothic" panose="020B0600070205080204" pitchFamily="34" charset="-128"/>
          <a:cs typeface="Arial Black" panose="020B0A04020102020204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Arial Black" charset="0"/>
          <a:ea typeface="MS PGothic" panose="020B0600070205080204" pitchFamily="34" charset="-128"/>
          <a:cs typeface="Arial Black" panose="020B0A04020102020204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Arial Black" charset="0"/>
          <a:ea typeface="MS PGothic" panose="020B0600070205080204" pitchFamily="34" charset="-128"/>
          <a:cs typeface="Arial Black" panose="020B0A04020102020204" pitchFamily="34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ct val="80000"/>
        </a:lnSpc>
        <a:spcBef>
          <a:spcPts val="267"/>
        </a:spcBef>
        <a:spcAft>
          <a:spcPts val="300"/>
        </a:spcAft>
        <a:buFont typeface="Wingdings" charset="0"/>
        <a:defRPr sz="4267" cap="all" spc="133">
          <a:solidFill>
            <a:schemeClr val="tx1"/>
          </a:solidFill>
          <a:latin typeface="Arial Black"/>
          <a:ea typeface="MS PGothic" panose="020B0600070205080204" pitchFamily="34" charset="-128"/>
          <a:cs typeface="Arial Black"/>
        </a:defRPr>
      </a:lvl1pPr>
      <a:lvl2pPr marL="2117" indent="-2117" algn="l" rtl="0" eaLnBrk="0" fontAlgn="base" hangingPunct="0">
        <a:spcBef>
          <a:spcPts val="267"/>
        </a:spcBef>
        <a:spcAft>
          <a:spcPts val="300"/>
        </a:spcAft>
        <a:buFont typeface="Wingdings" charset="0"/>
        <a:defRPr sz="2133">
          <a:solidFill>
            <a:schemeClr val="tx1"/>
          </a:solidFill>
          <a:latin typeface="+mn-lt"/>
          <a:ea typeface="MS PGothic" panose="020B0600070205080204" pitchFamily="34" charset="-128"/>
          <a:cs typeface="Tahoma" pitchFamily="34" charset="0"/>
        </a:defRPr>
      </a:lvl2pPr>
      <a:lvl3pPr marL="0" indent="0" algn="l" rtl="0" eaLnBrk="0" fontAlgn="base" hangingPunct="0">
        <a:spcBef>
          <a:spcPts val="267"/>
        </a:spcBef>
        <a:spcAft>
          <a:spcPts val="300"/>
        </a:spcAft>
        <a:buFont typeface="Wingdings" charset="0"/>
        <a:buNone/>
        <a:defRPr sz="1867">
          <a:solidFill>
            <a:schemeClr val="tx1"/>
          </a:solidFill>
          <a:latin typeface="+mn-lt"/>
          <a:ea typeface="MS PGothic" panose="020B0600070205080204" pitchFamily="34" charset="-128"/>
          <a:cs typeface="Tahoma" pitchFamily="34" charset="0"/>
        </a:defRPr>
      </a:lvl3pPr>
      <a:lvl4pPr marL="479988" indent="-234945" algn="l" rtl="0" eaLnBrk="0" fontAlgn="base" hangingPunct="0">
        <a:spcBef>
          <a:spcPts val="267"/>
        </a:spcBef>
        <a:spcAft>
          <a:spcPts val="300"/>
        </a:spcAft>
        <a:buFont typeface="Wingdings" charset="0"/>
        <a:buChar char="§"/>
        <a:tabLst/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Tahoma" pitchFamily="34" charset="0"/>
        </a:defRPr>
      </a:lvl4pPr>
      <a:lvl5pPr marL="715415" indent="-241294" algn="l" rtl="0" eaLnBrk="0" fontAlgn="base" hangingPunct="0">
        <a:spcBef>
          <a:spcPts val="267"/>
        </a:spcBef>
        <a:spcAft>
          <a:spcPts val="300"/>
        </a:spcAft>
        <a:buFont typeface="Wingdings" charset="0"/>
        <a:buChar char="§"/>
        <a:tabLst/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Tahoma" pitchFamily="34" charset="0"/>
        </a:defRPr>
      </a:lvl5pPr>
      <a:lvl6pPr marL="1820288" indent="-25187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133">
          <a:solidFill>
            <a:schemeClr val="tx1"/>
          </a:solidFill>
          <a:latin typeface="+mn-lt"/>
        </a:defRPr>
      </a:lvl6pPr>
      <a:lvl7pPr marL="2429873" indent="-25187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133">
          <a:solidFill>
            <a:schemeClr val="tx1"/>
          </a:solidFill>
          <a:latin typeface="+mn-lt"/>
        </a:defRPr>
      </a:lvl7pPr>
      <a:lvl8pPr marL="3039457" indent="-25187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133">
          <a:solidFill>
            <a:schemeClr val="tx1"/>
          </a:solidFill>
          <a:latin typeface="+mn-lt"/>
        </a:defRPr>
      </a:lvl8pPr>
      <a:lvl9pPr marL="3649042" indent="-25187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133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10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211" userDrawn="1">
          <p15:clr>
            <a:srgbClr val="F26B43"/>
          </p15:clr>
        </p15:guide>
        <p15:guide id="5" pos="6259" userDrawn="1">
          <p15:clr>
            <a:srgbClr val="F26B43"/>
          </p15:clr>
        </p15:guide>
        <p15:guide id="6" orient="horz" pos="2296" userDrawn="1">
          <p15:clr>
            <a:srgbClr val="F26B43"/>
          </p15:clr>
        </p15:guide>
        <p15:guide id="7" pos="5049" userDrawn="1">
          <p15:clr>
            <a:srgbClr val="F26B43"/>
          </p15:clr>
        </p15:guide>
        <p15:guide id="8" pos="1421" userDrawn="1">
          <p15:clr>
            <a:srgbClr val="F26B43"/>
          </p15:clr>
        </p15:guide>
        <p15:guide id="9" pos="2631" userDrawn="1">
          <p15:clr>
            <a:srgbClr val="F26B43"/>
          </p15:clr>
        </p15:guide>
        <p15:guide id="10" orient="horz" pos="3975" userDrawn="1">
          <p15:clr>
            <a:srgbClr val="F26B43"/>
          </p15:clr>
        </p15:guide>
        <p15:guide id="11" pos="7680" userDrawn="1">
          <p15:clr>
            <a:srgbClr val="F26B43"/>
          </p15:clr>
        </p15:guide>
        <p15:guide id="12" orient="horz" pos="3128" userDrawn="1">
          <p15:clr>
            <a:srgbClr val="F26B43"/>
          </p15:clr>
        </p15:guide>
        <p15:guide id="13" orient="horz" pos="588" userDrawn="1">
          <p15:clr>
            <a:srgbClr val="F26B43"/>
          </p15:clr>
        </p15:guide>
        <p15:guide id="14" orient="horz" pos="1435" userDrawn="1">
          <p15:clr>
            <a:srgbClr val="F26B43"/>
          </p15:clr>
        </p15:guide>
        <p15:guide id="15" orient="horz" pos="1857" userDrawn="1">
          <p15:clr>
            <a:srgbClr val="F26B43"/>
          </p15:clr>
        </p15:guide>
        <p15:guide id="16" orient="horz" pos="2704" userDrawn="1">
          <p15:clr>
            <a:srgbClr val="F26B43"/>
          </p15:clr>
        </p15:guide>
        <p15:guide id="17" orient="horz" pos="35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png"/><Relationship Id="rId5" Type="http://schemas.openxmlformats.org/officeDocument/2006/relationships/image" Target="../media/image38.jp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0.png"/><Relationship Id="rId5" Type="http://schemas.openxmlformats.org/officeDocument/2006/relationships/image" Target="../media/image24.png"/><Relationship Id="rId4" Type="http://schemas.openxmlformats.org/officeDocument/2006/relationships/image" Target="../media/image3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el 2">
            <a:extLst>
              <a:ext uri="{FF2B5EF4-FFF2-40B4-BE49-F238E27FC236}">
                <a16:creationId xmlns:a16="http://schemas.microsoft.com/office/drawing/2014/main" id="{FEED4CEC-8ED3-450F-B059-95ECB8415B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2890" y="1556792"/>
            <a:ext cx="11255817" cy="867384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</a:pPr>
            <a:r>
              <a:rPr lang="de-DE" altLang="de-DE" sz="1600" dirty="0" err="1">
                <a:cs typeface="Tahoma"/>
              </a:rPr>
              <a:t>Recent</a:t>
            </a:r>
            <a:r>
              <a:rPr lang="de-DE" altLang="de-DE" sz="1600" dirty="0">
                <a:cs typeface="Tahoma"/>
              </a:rPr>
              <a:t> </a:t>
            </a:r>
            <a:r>
              <a:rPr lang="de-DE" altLang="de-DE" sz="1600" dirty="0" err="1">
                <a:cs typeface="Tahoma"/>
              </a:rPr>
              <a:t>developments</a:t>
            </a:r>
            <a:r>
              <a:rPr lang="de-DE" altLang="de-DE" sz="1600" dirty="0">
                <a:cs typeface="Tahoma"/>
              </a:rPr>
              <a:t> in </a:t>
            </a:r>
            <a:r>
              <a:rPr lang="de-DE" altLang="de-DE" sz="1600" dirty="0" err="1">
                <a:cs typeface="Tahoma"/>
              </a:rPr>
              <a:t>photonuclear</a:t>
            </a:r>
            <a:r>
              <a:rPr lang="de-DE" altLang="de-DE" sz="1600" dirty="0">
                <a:cs typeface="Tahoma"/>
              </a:rPr>
              <a:t> </a:t>
            </a:r>
            <a:r>
              <a:rPr lang="de-DE" altLang="de-DE" sz="1600" dirty="0" err="1">
                <a:cs typeface="Tahoma"/>
              </a:rPr>
              <a:t>reaction</a:t>
            </a:r>
            <a:r>
              <a:rPr lang="de-DE" altLang="de-DE" sz="1600" dirty="0">
                <a:cs typeface="Tahoma"/>
              </a:rPr>
              <a:t> </a:t>
            </a:r>
            <a:r>
              <a:rPr lang="de-DE" altLang="de-DE" sz="1600" dirty="0" err="1">
                <a:cs typeface="Tahoma"/>
              </a:rPr>
              <a:t>studies</a:t>
            </a:r>
            <a:r>
              <a:rPr lang="de-DE" altLang="de-DE" sz="1600" dirty="0">
                <a:cs typeface="Tahoma"/>
              </a:rPr>
              <a:t> </a:t>
            </a:r>
            <a:r>
              <a:rPr lang="de-DE" altLang="de-DE" sz="1600" dirty="0" err="1">
                <a:cs typeface="Tahoma"/>
              </a:rPr>
              <a:t>with</a:t>
            </a:r>
            <a:r>
              <a:rPr lang="de-DE" altLang="de-DE" sz="1600" dirty="0">
                <a:cs typeface="Tahoma"/>
              </a:rPr>
              <a:t> </a:t>
            </a:r>
            <a:br>
              <a:rPr lang="de-DE" altLang="de-DE" sz="1600" dirty="0">
                <a:cs typeface="Tahoma"/>
              </a:rPr>
            </a:br>
            <a:r>
              <a:rPr lang="de-DE" altLang="de-DE" sz="1600" dirty="0">
                <a:cs typeface="Tahoma"/>
              </a:rPr>
              <a:t>quasi-</a:t>
            </a:r>
            <a:r>
              <a:rPr lang="de-DE" altLang="de-DE" sz="1600" dirty="0" err="1">
                <a:cs typeface="Tahoma"/>
              </a:rPr>
              <a:t>monochromatic</a:t>
            </a:r>
            <a:r>
              <a:rPr lang="de-DE" altLang="de-DE" sz="1600" dirty="0">
                <a:cs typeface="Tahoma"/>
              </a:rPr>
              <a:t> </a:t>
            </a:r>
            <a:r>
              <a:rPr lang="de-DE" altLang="de-DE" sz="1600" dirty="0" err="1">
                <a:cs typeface="Tahoma"/>
              </a:rPr>
              <a:t>photon</a:t>
            </a:r>
            <a:r>
              <a:rPr lang="de-DE" altLang="de-DE" sz="1600" dirty="0">
                <a:cs typeface="Tahoma"/>
              </a:rPr>
              <a:t> </a:t>
            </a:r>
            <a:r>
              <a:rPr lang="de-DE" altLang="de-DE" sz="1600" dirty="0" err="1">
                <a:cs typeface="Tahoma"/>
              </a:rPr>
              <a:t>beams</a:t>
            </a:r>
            <a:br>
              <a:rPr lang="de-DE" altLang="de-DE" sz="1600" dirty="0">
                <a:cs typeface="Tahoma"/>
              </a:rPr>
            </a:br>
            <a:br>
              <a:rPr lang="de-DE" altLang="de-DE" sz="1600" dirty="0">
                <a:cs typeface="Tahoma"/>
              </a:rPr>
            </a:br>
            <a:r>
              <a:rPr lang="de-DE" altLang="de-DE" sz="1600" dirty="0">
                <a:cs typeface="Tahoma"/>
              </a:rPr>
              <a:t>- a </a:t>
            </a:r>
            <a:r>
              <a:rPr lang="de-DE" altLang="de-DE" sz="1600" dirty="0" err="1">
                <a:cs typeface="Tahoma"/>
              </a:rPr>
              <a:t>new</a:t>
            </a:r>
            <a:r>
              <a:rPr lang="de-DE" altLang="de-DE" sz="1600" dirty="0">
                <a:cs typeface="Tahoma"/>
              </a:rPr>
              <a:t> </a:t>
            </a:r>
            <a:r>
              <a:rPr lang="de-DE" altLang="de-DE" sz="1600" dirty="0" err="1">
                <a:cs typeface="Tahoma"/>
              </a:rPr>
              <a:t>approach</a:t>
            </a:r>
            <a:r>
              <a:rPr lang="de-DE" altLang="de-DE" sz="1600" dirty="0">
                <a:cs typeface="Tahoma"/>
              </a:rPr>
              <a:t> </a:t>
            </a:r>
            <a:r>
              <a:rPr lang="de-DE" altLang="de-DE" sz="1600" dirty="0" err="1">
                <a:cs typeface="Tahoma"/>
              </a:rPr>
              <a:t>to</a:t>
            </a:r>
            <a:r>
              <a:rPr lang="de-DE" altLang="de-DE" sz="1600" dirty="0">
                <a:cs typeface="Tahoma"/>
              </a:rPr>
              <a:t> </a:t>
            </a:r>
            <a:r>
              <a:rPr lang="de-DE" altLang="de-DE" sz="1600" dirty="0" err="1">
                <a:cs typeface="Tahoma"/>
              </a:rPr>
              <a:t>nuclear</a:t>
            </a:r>
            <a:r>
              <a:rPr lang="de-DE" altLang="de-DE" sz="1600" dirty="0">
                <a:cs typeface="Tahoma"/>
              </a:rPr>
              <a:t> </a:t>
            </a:r>
            <a:r>
              <a:rPr lang="de-DE" altLang="de-DE" sz="1600" dirty="0" err="1">
                <a:cs typeface="Tahoma"/>
              </a:rPr>
              <a:t>level</a:t>
            </a:r>
            <a:r>
              <a:rPr lang="de-DE" altLang="de-DE" sz="1600" dirty="0">
                <a:cs typeface="Tahoma"/>
              </a:rPr>
              <a:t> </a:t>
            </a:r>
            <a:r>
              <a:rPr lang="de-DE" altLang="de-DE" sz="1600" dirty="0" err="1">
                <a:cs typeface="Tahoma"/>
              </a:rPr>
              <a:t>densities</a:t>
            </a:r>
            <a:r>
              <a:rPr lang="de-DE" altLang="de-DE" sz="1600" dirty="0">
                <a:cs typeface="Tahoma"/>
              </a:rPr>
              <a:t> -</a:t>
            </a:r>
            <a:endParaRPr lang="de-DE" altLang="de-DE" sz="1600" dirty="0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6A080677-1977-4E91-955E-DA2211EDC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890" y="3725444"/>
            <a:ext cx="11521280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6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Johann Isaak</a:t>
            </a:r>
          </a:p>
          <a:p>
            <a:pPr algn="ctr">
              <a:lnSpc>
                <a:spcPct val="100000"/>
              </a:lnSpc>
            </a:pPr>
            <a:r>
              <a:rPr lang="en-GB" sz="16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Institut</a:t>
            </a:r>
            <a:r>
              <a:rPr lang="en-GB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GB" sz="16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für</a:t>
            </a:r>
            <a:r>
              <a:rPr lang="en-GB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GB" sz="16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Kernphysik</a:t>
            </a:r>
            <a:r>
              <a:rPr lang="en-GB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</a:t>
            </a:r>
            <a:r>
              <a:rPr lang="en-GB" sz="16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Technische</a:t>
            </a:r>
            <a:r>
              <a:rPr lang="en-GB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Universität Darmstadt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B4127C06-797C-4328-924A-9BC9CE13B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4744449"/>
            <a:ext cx="11521280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Oslo Workshop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C4C79B3-6C6E-4644-A676-A494914A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400" dirty="0" err="1"/>
              <a:t>analysis</a:t>
            </a:r>
            <a:r>
              <a:rPr lang="de-DE" sz="1400" dirty="0"/>
              <a:t> | connect </a:t>
            </a:r>
            <a:r>
              <a:rPr lang="de-DE" sz="1400" dirty="0" err="1"/>
              <a:t>rsa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nld</a:t>
            </a:r>
            <a:r>
              <a:rPr lang="de-DE" sz="1400" dirty="0"/>
              <a:t>: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case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baseline="30000" dirty="0"/>
              <a:t>88</a:t>
            </a:r>
            <a:r>
              <a:rPr lang="de-DE" sz="1400" dirty="0"/>
              <a:t>sr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7152254-A90B-41E0-985F-9D4C991DA7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0" t="30050" r="53341" b="23750"/>
          <a:stretch/>
        </p:blipFill>
        <p:spPr>
          <a:xfrm>
            <a:off x="403062" y="1758837"/>
            <a:ext cx="5497288" cy="4008447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7E1756F5-9D12-40F5-9F3D-9D7EDE15AE77}"/>
              </a:ext>
            </a:extLst>
          </p:cNvPr>
          <p:cNvGrpSpPr/>
          <p:nvPr/>
        </p:nvGrpSpPr>
        <p:grpSpPr>
          <a:xfrm>
            <a:off x="6259195" y="1736050"/>
            <a:ext cx="5021381" cy="4063238"/>
            <a:chOff x="6259195" y="1736050"/>
            <a:chExt cx="5021381" cy="4063238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995B47B-7AB4-4BB2-83C3-B798E588C2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55" t="30450" r="3010" b="23350"/>
            <a:stretch/>
          </p:blipFill>
          <p:spPr>
            <a:xfrm>
              <a:off x="6401048" y="1790841"/>
              <a:ext cx="4879528" cy="4008447"/>
            </a:xfrm>
            <a:prstGeom prst="rect">
              <a:avLst/>
            </a:prstGeom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0DD62AB1-5FC6-4F05-A3D7-0269A1160585}"/>
                </a:ext>
              </a:extLst>
            </p:cNvPr>
            <p:cNvSpPr/>
            <p:nvPr/>
          </p:nvSpPr>
          <p:spPr>
            <a:xfrm>
              <a:off x="6259195" y="1736050"/>
              <a:ext cx="161032" cy="3798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C0A0805C-4030-42D5-9B74-C1D4FE231CD9}"/>
                </a:ext>
              </a:extLst>
            </p:cNvPr>
            <p:cNvSpPr/>
            <p:nvPr/>
          </p:nvSpPr>
          <p:spPr>
            <a:xfrm>
              <a:off x="6420227" y="4431154"/>
              <a:ext cx="383855" cy="1259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EB02B55A-3E0D-4506-AA8A-C8A5BE458B73}"/>
              </a:ext>
            </a:extLst>
          </p:cNvPr>
          <p:cNvSpPr txBox="1"/>
          <p:nvPr/>
        </p:nvSpPr>
        <p:spPr>
          <a:xfrm>
            <a:off x="2236134" y="1390731"/>
            <a:ext cx="2563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sz="1600" baseline="30000" dirty="0">
                <a:latin typeface="+mn-lt"/>
              </a:rPr>
              <a:t>88</a:t>
            </a:r>
            <a:r>
              <a:rPr lang="de-DE" sz="1600" dirty="0">
                <a:latin typeface="+mn-lt"/>
              </a:rPr>
              <a:t>Sr: </a:t>
            </a:r>
            <a:r>
              <a:rPr lang="de-DE" sz="1600" dirty="0" err="1">
                <a:latin typeface="+mn-lt"/>
              </a:rPr>
              <a:t>E</a:t>
            </a:r>
            <a:r>
              <a:rPr lang="de-DE" sz="1600" baseline="-25000" dirty="0" err="1">
                <a:latin typeface="+mn-lt"/>
              </a:rPr>
              <a:t>b</a:t>
            </a:r>
            <a:r>
              <a:rPr lang="de-DE" sz="1600" dirty="0">
                <a:latin typeface="+mn-lt"/>
              </a:rPr>
              <a:t> = 8540 keV</a:t>
            </a:r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7EDF2FD5-58F2-4ADA-9147-277EA287072F}"/>
              </a:ext>
            </a:extLst>
          </p:cNvPr>
          <p:cNvSpPr/>
          <p:nvPr/>
        </p:nvSpPr>
        <p:spPr>
          <a:xfrm>
            <a:off x="1235122" y="2511188"/>
            <a:ext cx="4442347" cy="2756848"/>
          </a:xfrm>
          <a:custGeom>
            <a:avLst/>
            <a:gdLst>
              <a:gd name="connsiteX0" fmla="*/ 4442347 w 4442347"/>
              <a:gd name="connsiteY0" fmla="*/ 13648 h 2756848"/>
              <a:gd name="connsiteX1" fmla="*/ 4442347 w 4442347"/>
              <a:gd name="connsiteY1" fmla="*/ 259308 h 2756848"/>
              <a:gd name="connsiteX2" fmla="*/ 3104866 w 4442347"/>
              <a:gd name="connsiteY2" fmla="*/ 525439 h 2756848"/>
              <a:gd name="connsiteX3" fmla="*/ 1644556 w 4442347"/>
              <a:gd name="connsiteY3" fmla="*/ 1098645 h 2756848"/>
              <a:gd name="connsiteX4" fmla="*/ 1037230 w 4442347"/>
              <a:gd name="connsiteY4" fmla="*/ 1624084 h 2756848"/>
              <a:gd name="connsiteX5" fmla="*/ 477672 w 4442347"/>
              <a:gd name="connsiteY5" fmla="*/ 2245057 h 2756848"/>
              <a:gd name="connsiteX6" fmla="*/ 211541 w 4442347"/>
              <a:gd name="connsiteY6" fmla="*/ 2756848 h 2756848"/>
              <a:gd name="connsiteX7" fmla="*/ 0 w 4442347"/>
              <a:gd name="connsiteY7" fmla="*/ 2756848 h 2756848"/>
              <a:gd name="connsiteX8" fmla="*/ 13648 w 4442347"/>
              <a:gd name="connsiteY8" fmla="*/ 2483893 h 2756848"/>
              <a:gd name="connsiteX9" fmla="*/ 184245 w 4442347"/>
              <a:gd name="connsiteY9" fmla="*/ 2313296 h 2756848"/>
              <a:gd name="connsiteX10" fmla="*/ 682388 w 4442347"/>
              <a:gd name="connsiteY10" fmla="*/ 1528549 h 2756848"/>
              <a:gd name="connsiteX11" fmla="*/ 1248771 w 4442347"/>
              <a:gd name="connsiteY11" fmla="*/ 1091821 h 2756848"/>
              <a:gd name="connsiteX12" fmla="*/ 2142699 w 4442347"/>
              <a:gd name="connsiteY12" fmla="*/ 552734 h 2756848"/>
              <a:gd name="connsiteX13" fmla="*/ 2804615 w 4442347"/>
              <a:gd name="connsiteY13" fmla="*/ 375313 h 2756848"/>
              <a:gd name="connsiteX14" fmla="*/ 3684896 w 4442347"/>
              <a:gd name="connsiteY14" fmla="*/ 102358 h 2756848"/>
              <a:gd name="connsiteX15" fmla="*/ 4333165 w 4442347"/>
              <a:gd name="connsiteY15" fmla="*/ 0 h 2756848"/>
              <a:gd name="connsiteX16" fmla="*/ 4442347 w 4442347"/>
              <a:gd name="connsiteY16" fmla="*/ 13648 h 27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42347" h="2756848">
                <a:moveTo>
                  <a:pt x="4442347" y="13648"/>
                </a:moveTo>
                <a:lnTo>
                  <a:pt x="4442347" y="259308"/>
                </a:lnTo>
                <a:lnTo>
                  <a:pt x="3104866" y="525439"/>
                </a:lnTo>
                <a:lnTo>
                  <a:pt x="1644556" y="1098645"/>
                </a:lnTo>
                <a:lnTo>
                  <a:pt x="1037230" y="1624084"/>
                </a:lnTo>
                <a:lnTo>
                  <a:pt x="477672" y="2245057"/>
                </a:lnTo>
                <a:lnTo>
                  <a:pt x="211541" y="2756848"/>
                </a:lnTo>
                <a:lnTo>
                  <a:pt x="0" y="2756848"/>
                </a:lnTo>
                <a:lnTo>
                  <a:pt x="13648" y="2483893"/>
                </a:lnTo>
                <a:lnTo>
                  <a:pt x="184245" y="2313296"/>
                </a:lnTo>
                <a:lnTo>
                  <a:pt x="682388" y="1528549"/>
                </a:lnTo>
                <a:lnTo>
                  <a:pt x="1248771" y="1091821"/>
                </a:lnTo>
                <a:lnTo>
                  <a:pt x="2142699" y="552734"/>
                </a:lnTo>
                <a:lnTo>
                  <a:pt x="2804615" y="375313"/>
                </a:lnTo>
                <a:lnTo>
                  <a:pt x="3684896" y="102358"/>
                </a:lnTo>
                <a:lnTo>
                  <a:pt x="4333165" y="0"/>
                </a:lnTo>
                <a:lnTo>
                  <a:pt x="4442347" y="13648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F9F12F4B-DC2E-4B38-8DCC-8F411F450E59}"/>
              </a:ext>
            </a:extLst>
          </p:cNvPr>
          <p:cNvSpPr/>
          <p:nvPr/>
        </p:nvSpPr>
        <p:spPr>
          <a:xfrm>
            <a:off x="1241946" y="2217761"/>
            <a:ext cx="4408227" cy="2674961"/>
          </a:xfrm>
          <a:custGeom>
            <a:avLst/>
            <a:gdLst>
              <a:gd name="connsiteX0" fmla="*/ 4408227 w 4408227"/>
              <a:gd name="connsiteY0" fmla="*/ 0 h 2674961"/>
              <a:gd name="connsiteX1" fmla="*/ 4408227 w 4408227"/>
              <a:gd name="connsiteY1" fmla="*/ 184245 h 2674961"/>
              <a:gd name="connsiteX2" fmla="*/ 3848669 w 4408227"/>
              <a:gd name="connsiteY2" fmla="*/ 238836 h 2674961"/>
              <a:gd name="connsiteX3" fmla="*/ 2224585 w 4408227"/>
              <a:gd name="connsiteY3" fmla="*/ 614149 h 2674961"/>
              <a:gd name="connsiteX4" fmla="*/ 1241947 w 4408227"/>
              <a:gd name="connsiteY4" fmla="*/ 1112293 h 2674961"/>
              <a:gd name="connsiteX5" fmla="*/ 716508 w 4408227"/>
              <a:gd name="connsiteY5" fmla="*/ 1644555 h 2674961"/>
              <a:gd name="connsiteX6" fmla="*/ 464024 w 4408227"/>
              <a:gd name="connsiteY6" fmla="*/ 1951630 h 2674961"/>
              <a:gd name="connsiteX7" fmla="*/ 300251 w 4408227"/>
              <a:gd name="connsiteY7" fmla="*/ 2286000 h 2674961"/>
              <a:gd name="connsiteX8" fmla="*/ 95535 w 4408227"/>
              <a:gd name="connsiteY8" fmla="*/ 2674961 h 2674961"/>
              <a:gd name="connsiteX9" fmla="*/ 0 w 4408227"/>
              <a:gd name="connsiteY9" fmla="*/ 2593075 h 2674961"/>
              <a:gd name="connsiteX10" fmla="*/ 184245 w 4408227"/>
              <a:gd name="connsiteY10" fmla="*/ 2074460 h 2674961"/>
              <a:gd name="connsiteX11" fmla="*/ 498144 w 4408227"/>
              <a:gd name="connsiteY11" fmla="*/ 1508078 h 2674961"/>
              <a:gd name="connsiteX12" fmla="*/ 771099 w 4408227"/>
              <a:gd name="connsiteY12" fmla="*/ 1228299 h 2674961"/>
              <a:gd name="connsiteX13" fmla="*/ 1269242 w 4408227"/>
              <a:gd name="connsiteY13" fmla="*/ 750627 h 2674961"/>
              <a:gd name="connsiteX14" fmla="*/ 1705970 w 4408227"/>
              <a:gd name="connsiteY14" fmla="*/ 600502 h 2674961"/>
              <a:gd name="connsiteX15" fmla="*/ 2204114 w 4408227"/>
              <a:gd name="connsiteY15" fmla="*/ 388961 h 2674961"/>
              <a:gd name="connsiteX16" fmla="*/ 2825087 w 4408227"/>
              <a:gd name="connsiteY16" fmla="*/ 252484 h 2674961"/>
              <a:gd name="connsiteX17" fmla="*/ 3439236 w 4408227"/>
              <a:gd name="connsiteY17" fmla="*/ 116006 h 2674961"/>
              <a:gd name="connsiteX18" fmla="*/ 4121624 w 4408227"/>
              <a:gd name="connsiteY18" fmla="*/ 34120 h 2674961"/>
              <a:gd name="connsiteX19" fmla="*/ 4408227 w 4408227"/>
              <a:gd name="connsiteY19" fmla="*/ 0 h 2674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08227" h="2674961">
                <a:moveTo>
                  <a:pt x="4408227" y="0"/>
                </a:moveTo>
                <a:lnTo>
                  <a:pt x="4408227" y="184245"/>
                </a:lnTo>
                <a:lnTo>
                  <a:pt x="3848669" y="238836"/>
                </a:lnTo>
                <a:lnTo>
                  <a:pt x="2224585" y="614149"/>
                </a:lnTo>
                <a:lnTo>
                  <a:pt x="1241947" y="1112293"/>
                </a:lnTo>
                <a:lnTo>
                  <a:pt x="716508" y="1644555"/>
                </a:lnTo>
                <a:lnTo>
                  <a:pt x="464024" y="1951630"/>
                </a:lnTo>
                <a:lnTo>
                  <a:pt x="300251" y="2286000"/>
                </a:lnTo>
                <a:lnTo>
                  <a:pt x="95535" y="2674961"/>
                </a:lnTo>
                <a:lnTo>
                  <a:pt x="0" y="2593075"/>
                </a:lnTo>
                <a:lnTo>
                  <a:pt x="184245" y="2074460"/>
                </a:lnTo>
                <a:lnTo>
                  <a:pt x="498144" y="1508078"/>
                </a:lnTo>
                <a:lnTo>
                  <a:pt x="771099" y="1228299"/>
                </a:lnTo>
                <a:lnTo>
                  <a:pt x="1269242" y="750627"/>
                </a:lnTo>
                <a:lnTo>
                  <a:pt x="1705970" y="600502"/>
                </a:lnTo>
                <a:lnTo>
                  <a:pt x="2204114" y="388961"/>
                </a:lnTo>
                <a:lnTo>
                  <a:pt x="2825087" y="252484"/>
                </a:lnTo>
                <a:lnTo>
                  <a:pt x="3439236" y="116006"/>
                </a:lnTo>
                <a:lnTo>
                  <a:pt x="4121624" y="34120"/>
                </a:lnTo>
                <a:lnTo>
                  <a:pt x="4408227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FC3FD47-07D6-4ABC-823D-AC5CBED183EE}"/>
              </a:ext>
            </a:extLst>
          </p:cNvPr>
          <p:cNvSpPr/>
          <p:nvPr/>
        </p:nvSpPr>
        <p:spPr>
          <a:xfrm>
            <a:off x="1235122" y="3795064"/>
            <a:ext cx="163724" cy="42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EBE7439F-22DA-4CE7-928F-CB3F10EAF466}"/>
              </a:ext>
            </a:extLst>
          </p:cNvPr>
          <p:cNvSpPr/>
          <p:nvPr/>
        </p:nvSpPr>
        <p:spPr>
          <a:xfrm>
            <a:off x="1195854" y="2994879"/>
            <a:ext cx="156900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45CEC3E1-9ADB-4A92-879D-D0252BABF044}"/>
              </a:ext>
            </a:extLst>
          </p:cNvPr>
          <p:cNvSpPr/>
          <p:nvPr/>
        </p:nvSpPr>
        <p:spPr>
          <a:xfrm>
            <a:off x="6365540" y="1790841"/>
            <a:ext cx="4822413" cy="846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7A11ECCD-CF3F-40C1-A81B-113243A86D80}"/>
              </a:ext>
            </a:extLst>
          </p:cNvPr>
          <p:cNvSpPr/>
          <p:nvPr/>
        </p:nvSpPr>
        <p:spPr>
          <a:xfrm>
            <a:off x="6365540" y="2697843"/>
            <a:ext cx="4822413" cy="846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64457A26-6A4F-4E9F-88B9-0B7D950AD467}"/>
              </a:ext>
            </a:extLst>
          </p:cNvPr>
          <p:cNvSpPr/>
          <p:nvPr/>
        </p:nvSpPr>
        <p:spPr>
          <a:xfrm>
            <a:off x="6365540" y="3604845"/>
            <a:ext cx="4822413" cy="846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3418E03-21C3-432A-944F-398B2C737704}"/>
              </a:ext>
            </a:extLst>
          </p:cNvPr>
          <p:cNvSpPr/>
          <p:nvPr/>
        </p:nvSpPr>
        <p:spPr>
          <a:xfrm>
            <a:off x="6365540" y="4511847"/>
            <a:ext cx="4822413" cy="846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8AFE4999-98D7-4B0A-B643-CD868F112F10}"/>
              </a:ext>
            </a:extLst>
          </p:cNvPr>
          <p:cNvSpPr/>
          <p:nvPr/>
        </p:nvSpPr>
        <p:spPr>
          <a:xfrm>
            <a:off x="6534647" y="5357919"/>
            <a:ext cx="4822413" cy="496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95F19278-94E8-4DDE-8105-4CA0F6ADA263}"/>
              </a:ext>
            </a:extLst>
          </p:cNvPr>
          <p:cNvGrpSpPr/>
          <p:nvPr/>
        </p:nvGrpSpPr>
        <p:grpSpPr>
          <a:xfrm>
            <a:off x="1344295" y="2351868"/>
            <a:ext cx="1151305" cy="2895324"/>
            <a:chOff x="1344295" y="2351868"/>
            <a:chExt cx="1151305" cy="2895324"/>
          </a:xfrm>
        </p:grpSpPr>
        <p:cxnSp>
          <p:nvCxnSpPr>
            <p:cNvPr id="40" name="Gerader Verbinder 39">
              <a:extLst>
                <a:ext uri="{FF2B5EF4-FFF2-40B4-BE49-F238E27FC236}">
                  <a16:creationId xmlns:a16="http://schemas.microsoft.com/office/drawing/2014/main" id="{AC761402-DB21-43E1-BB88-A33ED5D6BEB4}"/>
                </a:ext>
              </a:extLst>
            </p:cNvPr>
            <p:cNvCxnSpPr>
              <a:cxnSpLocks/>
            </p:cNvCxnSpPr>
            <p:nvPr/>
          </p:nvCxnSpPr>
          <p:spPr>
            <a:xfrm>
              <a:off x="1356722" y="2516746"/>
              <a:ext cx="792088" cy="0"/>
            </a:xfrm>
            <a:prstGeom prst="line">
              <a:avLst/>
            </a:prstGeom>
            <a:ln w="22225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16CF781B-245D-4321-B777-0C0E264015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61426" y="2510456"/>
              <a:ext cx="0" cy="2646736"/>
            </a:xfrm>
            <a:prstGeom prst="line">
              <a:avLst/>
            </a:prstGeom>
            <a:ln w="22225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2E681AA0-5DA4-4B45-96E1-72C2509E7105}"/>
                </a:ext>
              </a:extLst>
            </p:cNvPr>
            <p:cNvCxnSpPr>
              <a:cxnSpLocks/>
            </p:cNvCxnSpPr>
            <p:nvPr/>
          </p:nvCxnSpPr>
          <p:spPr>
            <a:xfrm>
              <a:off x="1354827" y="2351868"/>
              <a:ext cx="1140773" cy="12668"/>
            </a:xfrm>
            <a:prstGeom prst="line">
              <a:avLst/>
            </a:prstGeom>
            <a:ln w="22225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98FDA304-A4F6-4352-A625-6417F8EAD7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4001" y="2398487"/>
              <a:ext cx="1" cy="2757757"/>
            </a:xfrm>
            <a:prstGeom prst="line">
              <a:avLst/>
            </a:prstGeom>
            <a:ln w="22225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DD9AA1FC-B11E-41C2-9ED7-3B340D9D7167}"/>
                </a:ext>
              </a:extLst>
            </p:cNvPr>
            <p:cNvCxnSpPr>
              <a:cxnSpLocks/>
            </p:cNvCxnSpPr>
            <p:nvPr/>
          </p:nvCxnSpPr>
          <p:spPr>
            <a:xfrm>
              <a:off x="1344295" y="2677967"/>
              <a:ext cx="566782" cy="3739"/>
            </a:xfrm>
            <a:prstGeom prst="line">
              <a:avLst/>
            </a:prstGeom>
            <a:ln w="22225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FD754A08-F872-4050-B42B-63A370F997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314" y="2697843"/>
              <a:ext cx="0" cy="2459349"/>
            </a:xfrm>
            <a:prstGeom prst="line">
              <a:avLst/>
            </a:prstGeom>
            <a:ln w="22225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3C62016E-2053-454E-BE4C-B59CE58C3472}"/>
                </a:ext>
              </a:extLst>
            </p:cNvPr>
            <p:cNvGrpSpPr/>
            <p:nvPr/>
          </p:nvGrpSpPr>
          <p:grpSpPr>
            <a:xfrm>
              <a:off x="1901290" y="5157192"/>
              <a:ext cx="589286" cy="90000"/>
              <a:chOff x="1893699" y="5289212"/>
              <a:chExt cx="589286" cy="90000"/>
            </a:xfrm>
          </p:grpSpPr>
          <p:cxnSp>
            <p:nvCxnSpPr>
              <p:cNvPr id="47" name="Gerader Verbinder 46">
                <a:extLst>
                  <a:ext uri="{FF2B5EF4-FFF2-40B4-BE49-F238E27FC236}">
                    <a16:creationId xmlns:a16="http://schemas.microsoft.com/office/drawing/2014/main" id="{5A6581F4-3C19-47D7-B320-3800A8B18E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3699" y="5332555"/>
                <a:ext cx="589286" cy="0"/>
              </a:xfrm>
              <a:prstGeom prst="line">
                <a:avLst/>
              </a:prstGeom>
              <a:ln w="41275">
                <a:solidFill>
                  <a:srgbClr val="ADD8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Ellipse 47">
                <a:extLst>
                  <a:ext uri="{FF2B5EF4-FFF2-40B4-BE49-F238E27FC236}">
                    <a16:creationId xmlns:a16="http://schemas.microsoft.com/office/drawing/2014/main" id="{B466725E-2416-43B9-B85C-F6A97A1F1FE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09339" y="5289212"/>
                <a:ext cx="90000" cy="9000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65" name="Textfeld 64">
            <a:extLst>
              <a:ext uri="{FF2B5EF4-FFF2-40B4-BE49-F238E27FC236}">
                <a16:creationId xmlns:a16="http://schemas.microsoft.com/office/drawing/2014/main" id="{D987E93D-A61E-473D-97FA-53A40AB7D8D9}"/>
              </a:ext>
            </a:extLst>
          </p:cNvPr>
          <p:cNvSpPr txBox="1"/>
          <p:nvPr/>
        </p:nvSpPr>
        <p:spPr>
          <a:xfrm>
            <a:off x="4201507" y="4883191"/>
            <a:ext cx="1608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dirty="0">
                <a:solidFill>
                  <a:srgbClr val="0000FF"/>
                </a:solidFill>
                <a:latin typeface="+mn-lt"/>
              </a:rPr>
              <a:t>d = 5.9 g/cm</a:t>
            </a:r>
            <a:r>
              <a:rPr lang="de-DE" sz="1600" baseline="30000" dirty="0">
                <a:solidFill>
                  <a:srgbClr val="0000FF"/>
                </a:solidFill>
                <a:latin typeface="+mn-lt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4760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C4C79B3-6C6E-4644-A676-A494914A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400" dirty="0" err="1"/>
              <a:t>analysis</a:t>
            </a:r>
            <a:r>
              <a:rPr lang="de-DE" sz="1400" dirty="0"/>
              <a:t> | connect </a:t>
            </a:r>
            <a:r>
              <a:rPr lang="de-DE" sz="1400" dirty="0" err="1"/>
              <a:t>rsa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nld</a:t>
            </a:r>
            <a:r>
              <a:rPr lang="de-DE" sz="1400" dirty="0"/>
              <a:t>: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case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baseline="30000" dirty="0"/>
              <a:t>88</a:t>
            </a:r>
            <a:r>
              <a:rPr lang="de-DE" sz="1400" dirty="0"/>
              <a:t>sr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7152254-A90B-41E0-985F-9D4C991DA7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0" t="30050" r="53341" b="23750"/>
          <a:stretch/>
        </p:blipFill>
        <p:spPr>
          <a:xfrm>
            <a:off x="403062" y="1759538"/>
            <a:ext cx="5497288" cy="4008447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7E1756F5-9D12-40F5-9F3D-9D7EDE15AE77}"/>
              </a:ext>
            </a:extLst>
          </p:cNvPr>
          <p:cNvGrpSpPr/>
          <p:nvPr/>
        </p:nvGrpSpPr>
        <p:grpSpPr>
          <a:xfrm>
            <a:off x="6259195" y="1736050"/>
            <a:ext cx="5021381" cy="4063238"/>
            <a:chOff x="6259195" y="1736050"/>
            <a:chExt cx="5021381" cy="4063238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995B47B-7AB4-4BB2-83C3-B798E588C2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55" t="30450" r="3010" b="23350"/>
            <a:stretch/>
          </p:blipFill>
          <p:spPr>
            <a:xfrm>
              <a:off x="6401048" y="1790841"/>
              <a:ext cx="4879528" cy="4008447"/>
            </a:xfrm>
            <a:prstGeom prst="rect">
              <a:avLst/>
            </a:prstGeom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0DD62AB1-5FC6-4F05-A3D7-0269A1160585}"/>
                </a:ext>
              </a:extLst>
            </p:cNvPr>
            <p:cNvSpPr/>
            <p:nvPr/>
          </p:nvSpPr>
          <p:spPr>
            <a:xfrm>
              <a:off x="6259195" y="1736050"/>
              <a:ext cx="161032" cy="3798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C0A0805C-4030-42D5-9B74-C1D4FE231CD9}"/>
                </a:ext>
              </a:extLst>
            </p:cNvPr>
            <p:cNvSpPr/>
            <p:nvPr/>
          </p:nvSpPr>
          <p:spPr>
            <a:xfrm>
              <a:off x="6420227" y="4431154"/>
              <a:ext cx="383855" cy="1259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EB02B55A-3E0D-4506-AA8A-C8A5BE458B73}"/>
              </a:ext>
            </a:extLst>
          </p:cNvPr>
          <p:cNvSpPr txBox="1"/>
          <p:nvPr/>
        </p:nvSpPr>
        <p:spPr>
          <a:xfrm>
            <a:off x="2236134" y="1390731"/>
            <a:ext cx="2563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sz="1600" baseline="30000" dirty="0">
                <a:latin typeface="+mn-lt"/>
              </a:rPr>
              <a:t>88</a:t>
            </a:r>
            <a:r>
              <a:rPr lang="de-DE" sz="1600" dirty="0">
                <a:latin typeface="+mn-lt"/>
              </a:rPr>
              <a:t>Sr: </a:t>
            </a:r>
            <a:r>
              <a:rPr lang="de-DE" sz="1600" dirty="0" err="1">
                <a:latin typeface="+mn-lt"/>
              </a:rPr>
              <a:t>E</a:t>
            </a:r>
            <a:r>
              <a:rPr lang="de-DE" sz="1600" baseline="-25000" dirty="0" err="1">
                <a:latin typeface="+mn-lt"/>
              </a:rPr>
              <a:t>b</a:t>
            </a:r>
            <a:r>
              <a:rPr lang="de-DE" sz="1600" dirty="0">
                <a:latin typeface="+mn-lt"/>
              </a:rPr>
              <a:t> = 8540 keV</a:t>
            </a:r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7EDF2FD5-58F2-4ADA-9147-277EA287072F}"/>
              </a:ext>
            </a:extLst>
          </p:cNvPr>
          <p:cNvSpPr/>
          <p:nvPr/>
        </p:nvSpPr>
        <p:spPr>
          <a:xfrm>
            <a:off x="1235122" y="2511188"/>
            <a:ext cx="4442347" cy="2756848"/>
          </a:xfrm>
          <a:custGeom>
            <a:avLst/>
            <a:gdLst>
              <a:gd name="connsiteX0" fmla="*/ 4442347 w 4442347"/>
              <a:gd name="connsiteY0" fmla="*/ 13648 h 2756848"/>
              <a:gd name="connsiteX1" fmla="*/ 4442347 w 4442347"/>
              <a:gd name="connsiteY1" fmla="*/ 259308 h 2756848"/>
              <a:gd name="connsiteX2" fmla="*/ 3104866 w 4442347"/>
              <a:gd name="connsiteY2" fmla="*/ 525439 h 2756848"/>
              <a:gd name="connsiteX3" fmla="*/ 1644556 w 4442347"/>
              <a:gd name="connsiteY3" fmla="*/ 1098645 h 2756848"/>
              <a:gd name="connsiteX4" fmla="*/ 1037230 w 4442347"/>
              <a:gd name="connsiteY4" fmla="*/ 1624084 h 2756848"/>
              <a:gd name="connsiteX5" fmla="*/ 477672 w 4442347"/>
              <a:gd name="connsiteY5" fmla="*/ 2245057 h 2756848"/>
              <a:gd name="connsiteX6" fmla="*/ 211541 w 4442347"/>
              <a:gd name="connsiteY6" fmla="*/ 2756848 h 2756848"/>
              <a:gd name="connsiteX7" fmla="*/ 0 w 4442347"/>
              <a:gd name="connsiteY7" fmla="*/ 2756848 h 2756848"/>
              <a:gd name="connsiteX8" fmla="*/ 13648 w 4442347"/>
              <a:gd name="connsiteY8" fmla="*/ 2483893 h 2756848"/>
              <a:gd name="connsiteX9" fmla="*/ 184245 w 4442347"/>
              <a:gd name="connsiteY9" fmla="*/ 2313296 h 2756848"/>
              <a:gd name="connsiteX10" fmla="*/ 682388 w 4442347"/>
              <a:gd name="connsiteY10" fmla="*/ 1528549 h 2756848"/>
              <a:gd name="connsiteX11" fmla="*/ 1248771 w 4442347"/>
              <a:gd name="connsiteY11" fmla="*/ 1091821 h 2756848"/>
              <a:gd name="connsiteX12" fmla="*/ 2142699 w 4442347"/>
              <a:gd name="connsiteY12" fmla="*/ 552734 h 2756848"/>
              <a:gd name="connsiteX13" fmla="*/ 2804615 w 4442347"/>
              <a:gd name="connsiteY13" fmla="*/ 375313 h 2756848"/>
              <a:gd name="connsiteX14" fmla="*/ 3684896 w 4442347"/>
              <a:gd name="connsiteY14" fmla="*/ 102358 h 2756848"/>
              <a:gd name="connsiteX15" fmla="*/ 4333165 w 4442347"/>
              <a:gd name="connsiteY15" fmla="*/ 0 h 2756848"/>
              <a:gd name="connsiteX16" fmla="*/ 4442347 w 4442347"/>
              <a:gd name="connsiteY16" fmla="*/ 13648 h 27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42347" h="2756848">
                <a:moveTo>
                  <a:pt x="4442347" y="13648"/>
                </a:moveTo>
                <a:lnTo>
                  <a:pt x="4442347" y="259308"/>
                </a:lnTo>
                <a:lnTo>
                  <a:pt x="3104866" y="525439"/>
                </a:lnTo>
                <a:lnTo>
                  <a:pt x="1644556" y="1098645"/>
                </a:lnTo>
                <a:lnTo>
                  <a:pt x="1037230" y="1624084"/>
                </a:lnTo>
                <a:lnTo>
                  <a:pt x="477672" y="2245057"/>
                </a:lnTo>
                <a:lnTo>
                  <a:pt x="211541" y="2756848"/>
                </a:lnTo>
                <a:lnTo>
                  <a:pt x="0" y="2756848"/>
                </a:lnTo>
                <a:lnTo>
                  <a:pt x="13648" y="2483893"/>
                </a:lnTo>
                <a:lnTo>
                  <a:pt x="184245" y="2313296"/>
                </a:lnTo>
                <a:lnTo>
                  <a:pt x="682388" y="1528549"/>
                </a:lnTo>
                <a:lnTo>
                  <a:pt x="1248771" y="1091821"/>
                </a:lnTo>
                <a:lnTo>
                  <a:pt x="2142699" y="552734"/>
                </a:lnTo>
                <a:lnTo>
                  <a:pt x="2804615" y="375313"/>
                </a:lnTo>
                <a:lnTo>
                  <a:pt x="3684896" y="102358"/>
                </a:lnTo>
                <a:lnTo>
                  <a:pt x="4333165" y="0"/>
                </a:lnTo>
                <a:lnTo>
                  <a:pt x="4442347" y="13648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FC3FD47-07D6-4ABC-823D-AC5CBED183EE}"/>
              </a:ext>
            </a:extLst>
          </p:cNvPr>
          <p:cNvSpPr/>
          <p:nvPr/>
        </p:nvSpPr>
        <p:spPr>
          <a:xfrm>
            <a:off x="1235122" y="3795064"/>
            <a:ext cx="163724" cy="42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64457A26-6A4F-4E9F-88B9-0B7D950AD467}"/>
              </a:ext>
            </a:extLst>
          </p:cNvPr>
          <p:cNvSpPr/>
          <p:nvPr/>
        </p:nvSpPr>
        <p:spPr>
          <a:xfrm>
            <a:off x="6365540" y="3604845"/>
            <a:ext cx="4822413" cy="846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3418E03-21C3-432A-944F-398B2C737704}"/>
              </a:ext>
            </a:extLst>
          </p:cNvPr>
          <p:cNvSpPr/>
          <p:nvPr/>
        </p:nvSpPr>
        <p:spPr>
          <a:xfrm>
            <a:off x="6365540" y="4511847"/>
            <a:ext cx="4822413" cy="846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3C62016E-2053-454E-BE4C-B59CE58C3472}"/>
              </a:ext>
            </a:extLst>
          </p:cNvPr>
          <p:cNvGrpSpPr/>
          <p:nvPr/>
        </p:nvGrpSpPr>
        <p:grpSpPr>
          <a:xfrm>
            <a:off x="1901290" y="5157192"/>
            <a:ext cx="589286" cy="90000"/>
            <a:chOff x="1893699" y="5289212"/>
            <a:chExt cx="589286" cy="90000"/>
          </a:xfrm>
        </p:grpSpPr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5A6581F4-3C19-47D7-B320-3800A8B18EBE}"/>
                </a:ext>
              </a:extLst>
            </p:cNvPr>
            <p:cNvCxnSpPr>
              <a:cxnSpLocks/>
            </p:cNvCxnSpPr>
            <p:nvPr/>
          </p:nvCxnSpPr>
          <p:spPr>
            <a:xfrm>
              <a:off x="1893699" y="5332555"/>
              <a:ext cx="589286" cy="0"/>
            </a:xfrm>
            <a:prstGeom prst="line">
              <a:avLst/>
            </a:prstGeom>
            <a:ln w="41275">
              <a:solidFill>
                <a:srgbClr val="ADD8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B466725E-2416-43B9-B85C-F6A97A1F1F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09339" y="5289212"/>
              <a:ext cx="90000" cy="900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4" name="Textfeld 63">
            <a:extLst>
              <a:ext uri="{FF2B5EF4-FFF2-40B4-BE49-F238E27FC236}">
                <a16:creationId xmlns:a16="http://schemas.microsoft.com/office/drawing/2014/main" id="{AD7D8E4E-A37B-43E8-9264-BB7F41CAEF68}"/>
              </a:ext>
            </a:extLst>
          </p:cNvPr>
          <p:cNvSpPr txBox="1"/>
          <p:nvPr/>
        </p:nvSpPr>
        <p:spPr>
          <a:xfrm>
            <a:off x="4201507" y="4883191"/>
            <a:ext cx="1608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dirty="0">
                <a:solidFill>
                  <a:srgbClr val="0000FF"/>
                </a:solidFill>
                <a:latin typeface="+mn-lt"/>
              </a:rPr>
              <a:t>d = 5.9 g/cm</a:t>
            </a:r>
            <a:r>
              <a:rPr lang="de-DE" sz="1600" baseline="30000" dirty="0">
                <a:solidFill>
                  <a:srgbClr val="0000FF"/>
                </a:solidFill>
                <a:latin typeface="+mn-lt"/>
              </a:rPr>
              <a:t>2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1E45F16A-F8B5-4696-9A20-F97C5FB3DC5D}"/>
              </a:ext>
            </a:extLst>
          </p:cNvPr>
          <p:cNvCxnSpPr>
            <a:cxnSpLocks/>
          </p:cNvCxnSpPr>
          <p:nvPr/>
        </p:nvCxnSpPr>
        <p:spPr>
          <a:xfrm flipV="1">
            <a:off x="1357618" y="3307539"/>
            <a:ext cx="921958" cy="6290"/>
          </a:xfrm>
          <a:prstGeom prst="line">
            <a:avLst/>
          </a:prstGeom>
          <a:solidFill>
            <a:srgbClr val="FF0000"/>
          </a:solidFill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4CDE115A-3C5F-4A90-BC17-4FADF542B293}"/>
              </a:ext>
            </a:extLst>
          </p:cNvPr>
          <p:cNvCxnSpPr>
            <a:cxnSpLocks/>
            <a:stCxn id="53" idx="4"/>
          </p:cNvCxnSpPr>
          <p:nvPr/>
        </p:nvCxnSpPr>
        <p:spPr>
          <a:xfrm flipV="1">
            <a:off x="2298368" y="3307540"/>
            <a:ext cx="843" cy="1849652"/>
          </a:xfrm>
          <a:prstGeom prst="line">
            <a:avLst/>
          </a:prstGeom>
          <a:solidFill>
            <a:srgbClr val="FF0000"/>
          </a:solidFill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DAB0E354-983B-4187-9510-4A57C163DD2A}"/>
              </a:ext>
            </a:extLst>
          </p:cNvPr>
          <p:cNvCxnSpPr>
            <a:cxnSpLocks/>
          </p:cNvCxnSpPr>
          <p:nvPr/>
        </p:nvCxnSpPr>
        <p:spPr>
          <a:xfrm flipV="1">
            <a:off x="1355723" y="3195571"/>
            <a:ext cx="1079586" cy="4737"/>
          </a:xfrm>
          <a:prstGeom prst="line">
            <a:avLst/>
          </a:prstGeom>
          <a:solidFill>
            <a:srgbClr val="FF0000"/>
          </a:solidFill>
          <a:ln w="222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E30FAE02-08FC-4A7C-9974-11C90D8A9D1A}"/>
              </a:ext>
            </a:extLst>
          </p:cNvPr>
          <p:cNvCxnSpPr>
            <a:cxnSpLocks/>
          </p:cNvCxnSpPr>
          <p:nvPr/>
        </p:nvCxnSpPr>
        <p:spPr>
          <a:xfrm flipV="1">
            <a:off x="2435309" y="3195571"/>
            <a:ext cx="844" cy="1889613"/>
          </a:xfrm>
          <a:prstGeom prst="line">
            <a:avLst/>
          </a:prstGeom>
          <a:solidFill>
            <a:srgbClr val="FF0000"/>
          </a:solidFill>
          <a:ln w="222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D9EBD45D-047F-4E45-AA43-2A7DE3BA895C}"/>
              </a:ext>
            </a:extLst>
          </p:cNvPr>
          <p:cNvCxnSpPr>
            <a:cxnSpLocks/>
          </p:cNvCxnSpPr>
          <p:nvPr/>
        </p:nvCxnSpPr>
        <p:spPr>
          <a:xfrm>
            <a:off x="1345191" y="3449805"/>
            <a:ext cx="796239" cy="0"/>
          </a:xfrm>
          <a:prstGeom prst="line">
            <a:avLst/>
          </a:prstGeom>
          <a:solidFill>
            <a:srgbClr val="FF0000"/>
          </a:solidFill>
          <a:ln w="222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19CD2238-89B0-4974-9CC8-03B2113B0339}"/>
              </a:ext>
            </a:extLst>
          </p:cNvPr>
          <p:cNvCxnSpPr>
            <a:cxnSpLocks/>
          </p:cNvCxnSpPr>
          <p:nvPr/>
        </p:nvCxnSpPr>
        <p:spPr>
          <a:xfrm flipV="1">
            <a:off x="2141429" y="3494928"/>
            <a:ext cx="1" cy="1590256"/>
          </a:xfrm>
          <a:prstGeom prst="line">
            <a:avLst/>
          </a:prstGeom>
          <a:solidFill>
            <a:srgbClr val="FF0000"/>
          </a:solidFill>
          <a:ln w="222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6ABF5EE4-3164-4B0D-A959-A0728E578FEB}"/>
              </a:ext>
            </a:extLst>
          </p:cNvPr>
          <p:cNvGrpSpPr/>
          <p:nvPr/>
        </p:nvGrpSpPr>
        <p:grpSpPr>
          <a:xfrm>
            <a:off x="2141429" y="5067192"/>
            <a:ext cx="294723" cy="90000"/>
            <a:chOff x="2132942" y="4402129"/>
            <a:chExt cx="294723" cy="90000"/>
          </a:xfrm>
        </p:grpSpPr>
        <p:cxnSp>
          <p:nvCxnSpPr>
            <p:cNvPr id="51" name="Gerader Verbinder 50">
              <a:extLst>
                <a:ext uri="{FF2B5EF4-FFF2-40B4-BE49-F238E27FC236}">
                  <a16:creationId xmlns:a16="http://schemas.microsoft.com/office/drawing/2014/main" id="{D2852974-82E3-4246-9EED-9C24E851F0EB}"/>
                </a:ext>
              </a:extLst>
            </p:cNvPr>
            <p:cNvCxnSpPr>
              <a:cxnSpLocks/>
            </p:cNvCxnSpPr>
            <p:nvPr/>
          </p:nvCxnSpPr>
          <p:spPr>
            <a:xfrm>
              <a:off x="2132942" y="4445472"/>
              <a:ext cx="294723" cy="0"/>
            </a:xfrm>
            <a:prstGeom prst="line">
              <a:avLst/>
            </a:prstGeom>
            <a:ln w="41275">
              <a:solidFill>
                <a:srgbClr val="FFE4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36296FB2-E7CD-46E8-8085-4AD426C115F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4881" y="4402129"/>
              <a:ext cx="90000" cy="90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54" name="Textfeld 53">
            <a:extLst>
              <a:ext uri="{FF2B5EF4-FFF2-40B4-BE49-F238E27FC236}">
                <a16:creationId xmlns:a16="http://schemas.microsoft.com/office/drawing/2014/main" id="{6D6D117A-E4E6-4B54-9D2C-105739C6DE0B}"/>
              </a:ext>
            </a:extLst>
          </p:cNvPr>
          <p:cNvSpPr txBox="1"/>
          <p:nvPr/>
        </p:nvSpPr>
        <p:spPr>
          <a:xfrm>
            <a:off x="4201507" y="4577815"/>
            <a:ext cx="1608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dirty="0">
                <a:solidFill>
                  <a:srgbClr val="FF0000"/>
                </a:solidFill>
                <a:latin typeface="+mn-lt"/>
              </a:rPr>
              <a:t>d = 17.5 g/cm</a:t>
            </a:r>
            <a:r>
              <a:rPr lang="de-DE" sz="1600" baseline="30000" dirty="0">
                <a:solidFill>
                  <a:srgbClr val="FF0000"/>
                </a:solidFill>
                <a:latin typeface="+mn-lt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48606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C4C79B3-6C6E-4644-A676-A494914A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400" dirty="0" err="1"/>
              <a:t>analysis</a:t>
            </a:r>
            <a:r>
              <a:rPr lang="de-DE" sz="1400" dirty="0"/>
              <a:t> | connect </a:t>
            </a:r>
            <a:r>
              <a:rPr lang="de-DE" sz="1400" dirty="0" err="1"/>
              <a:t>rsa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nld</a:t>
            </a:r>
            <a:r>
              <a:rPr lang="de-DE" sz="1400" dirty="0"/>
              <a:t>: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case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baseline="30000" dirty="0"/>
              <a:t>88</a:t>
            </a:r>
            <a:r>
              <a:rPr lang="de-DE" sz="1400" dirty="0"/>
              <a:t>sr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7152254-A90B-41E0-985F-9D4C991DA7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0" t="30050" r="53341" b="23750"/>
          <a:stretch/>
        </p:blipFill>
        <p:spPr>
          <a:xfrm>
            <a:off x="403062" y="1759538"/>
            <a:ext cx="5497288" cy="4008447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7E1756F5-9D12-40F5-9F3D-9D7EDE15AE77}"/>
              </a:ext>
            </a:extLst>
          </p:cNvPr>
          <p:cNvGrpSpPr/>
          <p:nvPr/>
        </p:nvGrpSpPr>
        <p:grpSpPr>
          <a:xfrm>
            <a:off x="6259195" y="1736050"/>
            <a:ext cx="5021381" cy="4063238"/>
            <a:chOff x="6259195" y="1736050"/>
            <a:chExt cx="5021381" cy="4063238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995B47B-7AB4-4BB2-83C3-B798E588C2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55" t="30450" r="3010" b="23350"/>
            <a:stretch/>
          </p:blipFill>
          <p:spPr>
            <a:xfrm>
              <a:off x="6401048" y="1790841"/>
              <a:ext cx="4879528" cy="4008447"/>
            </a:xfrm>
            <a:prstGeom prst="rect">
              <a:avLst/>
            </a:prstGeom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0DD62AB1-5FC6-4F05-A3D7-0269A1160585}"/>
                </a:ext>
              </a:extLst>
            </p:cNvPr>
            <p:cNvSpPr/>
            <p:nvPr/>
          </p:nvSpPr>
          <p:spPr>
            <a:xfrm>
              <a:off x="6259195" y="1736050"/>
              <a:ext cx="161032" cy="3798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C0A0805C-4030-42D5-9B74-C1D4FE231CD9}"/>
                </a:ext>
              </a:extLst>
            </p:cNvPr>
            <p:cNvSpPr/>
            <p:nvPr/>
          </p:nvSpPr>
          <p:spPr>
            <a:xfrm>
              <a:off x="6420227" y="4431154"/>
              <a:ext cx="383855" cy="1259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EB02B55A-3E0D-4506-AA8A-C8A5BE458B73}"/>
              </a:ext>
            </a:extLst>
          </p:cNvPr>
          <p:cNvSpPr txBox="1"/>
          <p:nvPr/>
        </p:nvSpPr>
        <p:spPr>
          <a:xfrm>
            <a:off x="2236134" y="1390731"/>
            <a:ext cx="2563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sz="1600" baseline="30000" dirty="0">
                <a:latin typeface="+mn-lt"/>
              </a:rPr>
              <a:t>88</a:t>
            </a:r>
            <a:r>
              <a:rPr lang="de-DE" sz="1600" dirty="0">
                <a:latin typeface="+mn-lt"/>
              </a:rPr>
              <a:t>Sr: </a:t>
            </a:r>
            <a:r>
              <a:rPr lang="de-DE" sz="1600" dirty="0" err="1">
                <a:latin typeface="+mn-lt"/>
              </a:rPr>
              <a:t>E</a:t>
            </a:r>
            <a:r>
              <a:rPr lang="de-DE" sz="1600" baseline="-25000" dirty="0" err="1">
                <a:latin typeface="+mn-lt"/>
              </a:rPr>
              <a:t>b</a:t>
            </a:r>
            <a:r>
              <a:rPr lang="de-DE" sz="1600" dirty="0">
                <a:latin typeface="+mn-lt"/>
              </a:rPr>
              <a:t> = 8540 keV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3418E03-21C3-432A-944F-398B2C737704}"/>
              </a:ext>
            </a:extLst>
          </p:cNvPr>
          <p:cNvSpPr/>
          <p:nvPr/>
        </p:nvSpPr>
        <p:spPr>
          <a:xfrm>
            <a:off x="6365540" y="4511847"/>
            <a:ext cx="4822413" cy="846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3C62016E-2053-454E-BE4C-B59CE58C3472}"/>
              </a:ext>
            </a:extLst>
          </p:cNvPr>
          <p:cNvGrpSpPr/>
          <p:nvPr/>
        </p:nvGrpSpPr>
        <p:grpSpPr>
          <a:xfrm>
            <a:off x="1901290" y="5157192"/>
            <a:ext cx="589286" cy="90000"/>
            <a:chOff x="1893699" y="5289212"/>
            <a:chExt cx="589286" cy="90000"/>
          </a:xfrm>
        </p:grpSpPr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5A6581F4-3C19-47D7-B320-3800A8B18EBE}"/>
                </a:ext>
              </a:extLst>
            </p:cNvPr>
            <p:cNvCxnSpPr>
              <a:cxnSpLocks/>
            </p:cNvCxnSpPr>
            <p:nvPr/>
          </p:nvCxnSpPr>
          <p:spPr>
            <a:xfrm>
              <a:off x="1893699" y="5332555"/>
              <a:ext cx="589286" cy="0"/>
            </a:xfrm>
            <a:prstGeom prst="line">
              <a:avLst/>
            </a:prstGeom>
            <a:ln w="41275">
              <a:solidFill>
                <a:srgbClr val="ADD8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B466725E-2416-43B9-B85C-F6A97A1F1F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09339" y="5289212"/>
              <a:ext cx="90000" cy="900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4" name="Textfeld 63">
            <a:extLst>
              <a:ext uri="{FF2B5EF4-FFF2-40B4-BE49-F238E27FC236}">
                <a16:creationId xmlns:a16="http://schemas.microsoft.com/office/drawing/2014/main" id="{AD7D8E4E-A37B-43E8-9264-BB7F41CAEF68}"/>
              </a:ext>
            </a:extLst>
          </p:cNvPr>
          <p:cNvSpPr txBox="1"/>
          <p:nvPr/>
        </p:nvSpPr>
        <p:spPr>
          <a:xfrm>
            <a:off x="4201507" y="4883191"/>
            <a:ext cx="1608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dirty="0">
                <a:solidFill>
                  <a:srgbClr val="0000FF"/>
                </a:solidFill>
                <a:latin typeface="+mn-lt"/>
              </a:rPr>
              <a:t>d = 5.9 g/cm</a:t>
            </a:r>
            <a:r>
              <a:rPr lang="de-DE" sz="1600" baseline="30000" dirty="0">
                <a:solidFill>
                  <a:srgbClr val="0000FF"/>
                </a:solidFill>
                <a:latin typeface="+mn-lt"/>
              </a:rPr>
              <a:t>2</a:t>
            </a:r>
          </a:p>
        </p:txBody>
      </p: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6ABF5EE4-3164-4B0D-A959-A0728E578FEB}"/>
              </a:ext>
            </a:extLst>
          </p:cNvPr>
          <p:cNvGrpSpPr/>
          <p:nvPr/>
        </p:nvGrpSpPr>
        <p:grpSpPr>
          <a:xfrm>
            <a:off x="2141429" y="5067192"/>
            <a:ext cx="294723" cy="90000"/>
            <a:chOff x="2132942" y="4402129"/>
            <a:chExt cx="294723" cy="90000"/>
          </a:xfrm>
        </p:grpSpPr>
        <p:cxnSp>
          <p:nvCxnSpPr>
            <p:cNvPr id="51" name="Gerader Verbinder 50">
              <a:extLst>
                <a:ext uri="{FF2B5EF4-FFF2-40B4-BE49-F238E27FC236}">
                  <a16:creationId xmlns:a16="http://schemas.microsoft.com/office/drawing/2014/main" id="{D2852974-82E3-4246-9EED-9C24E851F0EB}"/>
                </a:ext>
              </a:extLst>
            </p:cNvPr>
            <p:cNvCxnSpPr>
              <a:cxnSpLocks/>
            </p:cNvCxnSpPr>
            <p:nvPr/>
          </p:nvCxnSpPr>
          <p:spPr>
            <a:xfrm>
              <a:off x="2132942" y="4445472"/>
              <a:ext cx="294723" cy="0"/>
            </a:xfrm>
            <a:prstGeom prst="line">
              <a:avLst/>
            </a:prstGeom>
            <a:ln w="41275">
              <a:solidFill>
                <a:srgbClr val="FFE4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36296FB2-E7CD-46E8-8085-4AD426C115F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44881" y="4402129"/>
              <a:ext cx="90000" cy="90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54" name="Textfeld 53">
            <a:extLst>
              <a:ext uri="{FF2B5EF4-FFF2-40B4-BE49-F238E27FC236}">
                <a16:creationId xmlns:a16="http://schemas.microsoft.com/office/drawing/2014/main" id="{6D6D117A-E4E6-4B54-9D2C-105739C6DE0B}"/>
              </a:ext>
            </a:extLst>
          </p:cNvPr>
          <p:cNvSpPr txBox="1"/>
          <p:nvPr/>
        </p:nvSpPr>
        <p:spPr>
          <a:xfrm>
            <a:off x="4201507" y="4577815"/>
            <a:ext cx="1608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dirty="0">
                <a:solidFill>
                  <a:srgbClr val="FF0000"/>
                </a:solidFill>
                <a:latin typeface="+mn-lt"/>
              </a:rPr>
              <a:t>d = 17.5 g/cm</a:t>
            </a:r>
            <a:r>
              <a:rPr lang="de-DE" sz="1600" baseline="30000" dirty="0">
                <a:solidFill>
                  <a:srgbClr val="FF0000"/>
                </a:solidFill>
                <a:latin typeface="+mn-lt"/>
              </a:rPr>
              <a:t>2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EFE921D5-2D9C-49EC-BE6B-38AD99F51221}"/>
              </a:ext>
            </a:extLst>
          </p:cNvPr>
          <p:cNvSpPr txBox="1"/>
          <p:nvPr/>
        </p:nvSpPr>
        <p:spPr>
          <a:xfrm>
            <a:off x="4199403" y="4272439"/>
            <a:ext cx="1608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dirty="0">
                <a:latin typeface="+mn-lt"/>
              </a:rPr>
              <a:t>d = 29.0 g/cm</a:t>
            </a:r>
            <a:r>
              <a:rPr lang="de-DE" sz="1600" baseline="30000" dirty="0">
                <a:latin typeface="+mn-lt"/>
              </a:rPr>
              <a:t>2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06025194-357B-4657-ABCB-47E551CF58D3}"/>
              </a:ext>
            </a:extLst>
          </p:cNvPr>
          <p:cNvGrpSpPr/>
          <p:nvPr/>
        </p:nvGrpSpPr>
        <p:grpSpPr>
          <a:xfrm>
            <a:off x="1333107" y="3884197"/>
            <a:ext cx="946469" cy="1164845"/>
            <a:chOff x="1333107" y="3884197"/>
            <a:chExt cx="946469" cy="1164845"/>
          </a:xfrm>
        </p:grpSpPr>
        <p:cxnSp>
          <p:nvCxnSpPr>
            <p:cNvPr id="57" name="Gerader Verbinder 56">
              <a:extLst>
                <a:ext uri="{FF2B5EF4-FFF2-40B4-BE49-F238E27FC236}">
                  <a16:creationId xmlns:a16="http://schemas.microsoft.com/office/drawing/2014/main" id="{BA55B601-3060-462B-84B8-E1D7D54BA36D}"/>
                </a:ext>
              </a:extLst>
            </p:cNvPr>
            <p:cNvCxnSpPr>
              <a:cxnSpLocks/>
            </p:cNvCxnSpPr>
            <p:nvPr/>
          </p:nvCxnSpPr>
          <p:spPr>
            <a:xfrm>
              <a:off x="1349691" y="3996772"/>
              <a:ext cx="792088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341F821D-E21D-4AD3-B4D5-4B493EFEFE2C}"/>
                </a:ext>
              </a:extLst>
            </p:cNvPr>
            <p:cNvCxnSpPr>
              <a:cxnSpLocks/>
              <a:stCxn id="66" idx="4"/>
            </p:cNvCxnSpPr>
            <p:nvPr/>
          </p:nvCxnSpPr>
          <p:spPr>
            <a:xfrm flipV="1">
              <a:off x="2141779" y="4005064"/>
              <a:ext cx="0" cy="1043978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id="{05D87D9F-454E-44AC-BA70-7B940276A677}"/>
                </a:ext>
              </a:extLst>
            </p:cNvPr>
            <p:cNvCxnSpPr>
              <a:cxnSpLocks/>
            </p:cNvCxnSpPr>
            <p:nvPr/>
          </p:nvCxnSpPr>
          <p:spPr>
            <a:xfrm>
              <a:off x="1335180" y="3884197"/>
              <a:ext cx="944396" cy="8292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id="{FA4AE7B1-0108-451E-9C5A-7626D5B9ED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7503" y="3909073"/>
              <a:ext cx="1" cy="1049969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id="{1F142AF1-CC81-411F-B6AD-B1F0C6B474D2}"/>
                </a:ext>
              </a:extLst>
            </p:cNvPr>
            <p:cNvCxnSpPr>
              <a:cxnSpLocks/>
            </p:cNvCxnSpPr>
            <p:nvPr/>
          </p:nvCxnSpPr>
          <p:spPr>
            <a:xfrm>
              <a:off x="1333107" y="4110244"/>
              <a:ext cx="67906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9B481B4A-212A-46E7-AF5D-01CFF8ED0D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12168" y="4118536"/>
              <a:ext cx="0" cy="840506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2E909420-6A8A-4F1F-A898-BE84F47AF602}"/>
              </a:ext>
            </a:extLst>
          </p:cNvPr>
          <p:cNvGrpSpPr/>
          <p:nvPr/>
        </p:nvGrpSpPr>
        <p:grpSpPr>
          <a:xfrm>
            <a:off x="1993479" y="4959042"/>
            <a:ext cx="294765" cy="90000"/>
            <a:chOff x="1993479" y="5315596"/>
            <a:chExt cx="294765" cy="90000"/>
          </a:xfrm>
        </p:grpSpPr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E2958EE3-1E54-44AE-ACA9-615A389A8D9A}"/>
                </a:ext>
              </a:extLst>
            </p:cNvPr>
            <p:cNvCxnSpPr>
              <a:cxnSpLocks/>
            </p:cNvCxnSpPr>
            <p:nvPr/>
          </p:nvCxnSpPr>
          <p:spPr>
            <a:xfrm>
              <a:off x="1993479" y="5358939"/>
              <a:ext cx="294765" cy="1657"/>
            </a:xfrm>
            <a:prstGeom prst="line">
              <a:avLst/>
            </a:prstGeom>
            <a:ln w="41275">
              <a:solidFill>
                <a:srgbClr val="D7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1CD5A6F8-C28B-4924-88D3-3432FC2560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96779" y="5315596"/>
              <a:ext cx="90000" cy="9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72335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C4C79B3-6C6E-4644-A676-A494914A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400" dirty="0"/>
              <a:t>(</a:t>
            </a:r>
            <a:r>
              <a:rPr lang="de-DE" sz="1400" dirty="0" err="1"/>
              <a:t>preliminary</a:t>
            </a:r>
            <a:r>
              <a:rPr lang="de-DE" sz="1400" dirty="0"/>
              <a:t>) </a:t>
            </a:r>
            <a:r>
              <a:rPr lang="de-DE" sz="1400" dirty="0" err="1"/>
              <a:t>results</a:t>
            </a:r>
            <a:r>
              <a:rPr lang="de-DE" sz="1400" dirty="0"/>
              <a:t> | </a:t>
            </a:r>
            <a:r>
              <a:rPr lang="de-DE" sz="1400" dirty="0" err="1"/>
              <a:t>comparison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theory</a:t>
            </a:r>
            <a:r>
              <a:rPr lang="de-DE" sz="1400" dirty="0"/>
              <a:t>: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case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baseline="30000" dirty="0"/>
              <a:t>88</a:t>
            </a:r>
            <a:r>
              <a:rPr lang="de-DE" sz="1400" dirty="0"/>
              <a:t>sr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EA9948B-13E1-477A-A09D-47CE7E1FE0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6"/>
          <a:stretch/>
        </p:blipFill>
        <p:spPr>
          <a:xfrm>
            <a:off x="394264" y="1596265"/>
            <a:ext cx="5330068" cy="420899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A6A34DA-678F-460D-BD12-C0B8B1774A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72"/>
          <a:stretch/>
        </p:blipFill>
        <p:spPr>
          <a:xfrm>
            <a:off x="6058430" y="1594686"/>
            <a:ext cx="5798210" cy="427253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27C9057-ED32-4E1E-9AFE-E8B217EC1D30}"/>
              </a:ext>
            </a:extLst>
          </p:cNvPr>
          <p:cNvSpPr txBox="1"/>
          <p:nvPr/>
        </p:nvSpPr>
        <p:spPr>
          <a:xfrm rot="20049401">
            <a:off x="20856" y="3079031"/>
            <a:ext cx="39604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PRELIMINARY</a:t>
            </a:r>
            <a:endParaRPr lang="de-DE" sz="1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Bogen 15">
            <a:extLst>
              <a:ext uri="{FF2B5EF4-FFF2-40B4-BE49-F238E27FC236}">
                <a16:creationId xmlns:a16="http://schemas.microsoft.com/office/drawing/2014/main" id="{56B62FEE-560B-41E7-845F-7C5278E1CB7A}"/>
              </a:ext>
            </a:extLst>
          </p:cNvPr>
          <p:cNvSpPr/>
          <p:nvPr/>
        </p:nvSpPr>
        <p:spPr>
          <a:xfrm rot="16002442" flipH="1">
            <a:off x="4633031" y="2604251"/>
            <a:ext cx="2985228" cy="3205490"/>
          </a:xfrm>
          <a:prstGeom prst="arc">
            <a:avLst>
              <a:gd name="adj1" fmla="val 18124191"/>
              <a:gd name="adj2" fmla="val 3305225"/>
            </a:avLst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190E66CA-E736-4B9E-994F-E64C8959C374}"/>
              </a:ext>
            </a:extLst>
          </p:cNvPr>
          <p:cNvGrpSpPr/>
          <p:nvPr/>
        </p:nvGrpSpPr>
        <p:grpSpPr>
          <a:xfrm>
            <a:off x="2999656" y="4384056"/>
            <a:ext cx="3240360" cy="720081"/>
            <a:chOff x="1516792" y="5716816"/>
            <a:chExt cx="3240360" cy="720081"/>
          </a:xfrm>
        </p:grpSpPr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54692081-7D4C-43EF-B1A2-D07A61AD1929}"/>
                </a:ext>
              </a:extLst>
            </p:cNvPr>
            <p:cNvSpPr/>
            <p:nvPr/>
          </p:nvSpPr>
          <p:spPr>
            <a:xfrm>
              <a:off x="1559496" y="5716816"/>
              <a:ext cx="3154953" cy="7200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4C338668-A313-4EDC-9F68-CDEE0A8EFBC1}"/>
                </a:ext>
              </a:extLst>
            </p:cNvPr>
            <p:cNvSpPr txBox="1"/>
            <p:nvPr/>
          </p:nvSpPr>
          <p:spPr>
            <a:xfrm>
              <a:off x="1516792" y="5784469"/>
              <a:ext cx="32403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800"/>
                </a:spcAft>
              </a:pPr>
              <a:r>
                <a:rPr lang="de-DE" sz="1600" dirty="0">
                  <a:latin typeface="+mn-lt"/>
                  <a:sym typeface="Wingdings" panose="05000000000000000000" pitchFamily="2" charset="2"/>
                </a:rPr>
                <a:t>Can </a:t>
              </a:r>
              <a:r>
                <a:rPr lang="de-DE" sz="1600" dirty="0" err="1">
                  <a:latin typeface="+mn-lt"/>
                  <a:sym typeface="Wingdings" panose="05000000000000000000" pitchFamily="2" charset="2"/>
                </a:rPr>
                <a:t>we</a:t>
              </a:r>
              <a:r>
                <a:rPr lang="de-DE" sz="1600" dirty="0">
                  <a:latin typeface="+mn-lt"/>
                  <a:sym typeface="Wingdings" panose="05000000000000000000" pitchFamily="2" charset="2"/>
                </a:rPr>
                <a:t> </a:t>
              </a:r>
              <a:r>
                <a:rPr lang="de-DE" sz="1600" dirty="0" err="1">
                  <a:latin typeface="+mn-lt"/>
                  <a:sym typeface="Wingdings" panose="05000000000000000000" pitchFamily="2" charset="2"/>
                </a:rPr>
                <a:t>learn</a:t>
              </a:r>
              <a:r>
                <a:rPr lang="de-DE" sz="1600" dirty="0">
                  <a:latin typeface="+mn-lt"/>
                  <a:sym typeface="Wingdings" panose="05000000000000000000" pitchFamily="2" charset="2"/>
                </a:rPr>
                <a:t> </a:t>
              </a:r>
              <a:r>
                <a:rPr lang="de-DE" sz="1600" dirty="0" err="1">
                  <a:latin typeface="+mn-lt"/>
                  <a:sym typeface="Wingdings" panose="05000000000000000000" pitchFamily="2" charset="2"/>
                </a:rPr>
                <a:t>something</a:t>
              </a:r>
              <a:r>
                <a:rPr lang="de-DE" sz="1600" dirty="0">
                  <a:latin typeface="+mn-lt"/>
                  <a:sym typeface="Wingdings" panose="05000000000000000000" pitchFamily="2" charset="2"/>
                </a:rPr>
                <a:t> </a:t>
              </a:r>
              <a:r>
                <a:rPr lang="de-DE" sz="1600" dirty="0" err="1">
                  <a:latin typeface="+mn-lt"/>
                  <a:sym typeface="Wingdings" panose="05000000000000000000" pitchFamily="2" charset="2"/>
                </a:rPr>
                <a:t>about</a:t>
              </a:r>
              <a:r>
                <a:rPr lang="de-DE" sz="1600" dirty="0">
                  <a:latin typeface="+mn-lt"/>
                  <a:sym typeface="Wingdings" panose="05000000000000000000" pitchFamily="2" charset="2"/>
                </a:rPr>
                <a:t> </a:t>
              </a:r>
              <a:r>
                <a:rPr lang="de-DE" sz="1600" dirty="0" err="1">
                  <a:latin typeface="+mn-lt"/>
                  <a:sym typeface="Wingdings" panose="05000000000000000000" pitchFamily="2" charset="2"/>
                </a:rPr>
                <a:t>the</a:t>
              </a:r>
              <a:r>
                <a:rPr lang="de-DE" sz="1600" dirty="0">
                  <a:latin typeface="+mn-lt"/>
                  <a:sym typeface="Wingdings" panose="05000000000000000000" pitchFamily="2" charset="2"/>
                </a:rPr>
                <a:t> </a:t>
              </a:r>
              <a:r>
                <a:rPr lang="de-DE" sz="1600" dirty="0" err="1">
                  <a:latin typeface="+mn-lt"/>
                  <a:sym typeface="Wingdings" panose="05000000000000000000" pitchFamily="2" charset="2"/>
                </a:rPr>
                <a:t>underlying</a:t>
              </a:r>
              <a:r>
                <a:rPr lang="de-DE" sz="1600" dirty="0">
                  <a:latin typeface="+mn-lt"/>
                  <a:sym typeface="Wingdings" panose="05000000000000000000" pitchFamily="2" charset="2"/>
                </a:rPr>
                <a:t> </a:t>
              </a:r>
              <a:r>
                <a:rPr lang="de-DE" sz="1600" dirty="0" err="1">
                  <a:latin typeface="+mn-lt"/>
                  <a:sym typeface="Wingdings" panose="05000000000000000000" pitchFamily="2" charset="2"/>
                </a:rPr>
                <a:t>spin</a:t>
              </a:r>
              <a:r>
                <a:rPr lang="de-DE" sz="1600" dirty="0">
                  <a:latin typeface="+mn-lt"/>
                  <a:sym typeface="Wingdings" panose="05000000000000000000" pitchFamily="2" charset="2"/>
                </a:rPr>
                <a:t> </a:t>
              </a:r>
              <a:r>
                <a:rPr lang="de-DE" sz="1600" dirty="0" err="1">
                  <a:latin typeface="+mn-lt"/>
                  <a:sym typeface="Wingdings" panose="05000000000000000000" pitchFamily="2" charset="2"/>
                </a:rPr>
                <a:t>distribution</a:t>
              </a:r>
              <a:r>
                <a:rPr lang="de-DE" sz="1600" dirty="0">
                  <a:latin typeface="+mn-lt"/>
                  <a:sym typeface="Wingdings" panose="05000000000000000000" pitchFamily="2" charset="2"/>
                </a:rPr>
                <a:t>?</a:t>
              </a: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B1F8DC41-B6F6-46F2-AA5E-B92A493C0469}"/>
              </a:ext>
            </a:extLst>
          </p:cNvPr>
          <p:cNvSpPr txBox="1"/>
          <p:nvPr/>
        </p:nvSpPr>
        <p:spPr>
          <a:xfrm>
            <a:off x="263352" y="6123338"/>
            <a:ext cx="60943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rgbClr val="0070C0"/>
                </a:solidFill>
              </a:rPr>
              <a:t>S. </a:t>
            </a:r>
            <a:r>
              <a:rPr lang="de-DE" sz="1000" dirty="0" err="1">
                <a:solidFill>
                  <a:srgbClr val="0070C0"/>
                </a:solidFill>
              </a:rPr>
              <a:t>Goriely</a:t>
            </a:r>
            <a:r>
              <a:rPr lang="de-DE" sz="1000" dirty="0">
                <a:solidFill>
                  <a:srgbClr val="0070C0"/>
                </a:solidFill>
              </a:rPr>
              <a:t>, S. Hilaire, A.J. Koning, PRC 78 (2008) 064307</a:t>
            </a:r>
          </a:p>
        </p:txBody>
      </p:sp>
    </p:spTree>
    <p:extLst>
      <p:ext uri="{BB962C8B-B14F-4D97-AF65-F5344CB8AC3E}">
        <p14:creationId xmlns:p14="http://schemas.microsoft.com/office/powerpoint/2010/main" val="388465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C4C79B3-6C6E-4644-A676-A494914A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400" dirty="0" err="1"/>
              <a:t>Thank</a:t>
            </a:r>
            <a:r>
              <a:rPr lang="de-DE" sz="1400" dirty="0"/>
              <a:t> </a:t>
            </a:r>
            <a:r>
              <a:rPr lang="de-DE" sz="1400" dirty="0" err="1"/>
              <a:t>you</a:t>
            </a:r>
            <a:r>
              <a:rPr lang="de-DE" sz="1400" dirty="0"/>
              <a:t> &amp; </a:t>
            </a:r>
            <a:r>
              <a:rPr lang="de-DE" sz="1400" dirty="0" err="1"/>
              <a:t>Collaboration</a:t>
            </a:r>
            <a:endParaRPr lang="de-DE" sz="140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C92D727-5248-469C-ADC5-DF30DB118F97}"/>
              </a:ext>
            </a:extLst>
          </p:cNvPr>
          <p:cNvSpPr txBox="1"/>
          <p:nvPr/>
        </p:nvSpPr>
        <p:spPr>
          <a:xfrm>
            <a:off x="1361475" y="1556792"/>
            <a:ext cx="94690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8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M. </a:t>
            </a:r>
            <a:r>
              <a:rPr lang="en-GB" sz="1800" b="1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Beuschlein</a:t>
            </a:r>
            <a:r>
              <a:rPr lang="en-GB" sz="18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A. Gupta, J. </a:t>
            </a:r>
            <a:r>
              <a:rPr lang="en-GB" sz="1800" b="1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Hauf</a:t>
            </a:r>
            <a:r>
              <a:rPr lang="en-GB" sz="18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P. </a:t>
            </a:r>
            <a:r>
              <a:rPr lang="en-GB" sz="1800" b="1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Koseoglou</a:t>
            </a:r>
            <a:r>
              <a:rPr lang="en-GB" sz="18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O. </a:t>
            </a:r>
            <a:r>
              <a:rPr lang="en-GB" sz="1800" b="1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Papst</a:t>
            </a:r>
            <a:r>
              <a:rPr lang="en-GB" sz="18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N. </a:t>
            </a:r>
            <a:r>
              <a:rPr lang="en-GB" sz="1800" b="1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Pietralla</a:t>
            </a:r>
            <a:r>
              <a:rPr lang="en-GB" sz="18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and V. Werner</a:t>
            </a:r>
            <a:endParaRPr lang="en-GB" sz="1800" b="1" baseline="30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4" name="Picture 44" descr="athene">
            <a:extLst>
              <a:ext uri="{FF2B5EF4-FFF2-40B4-BE49-F238E27FC236}">
                <a16:creationId xmlns:a16="http://schemas.microsoft.com/office/drawing/2014/main" id="{51F06600-90B2-49C9-A086-2000787FA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392" y="4999066"/>
            <a:ext cx="906939" cy="113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Bild 52" descr="attachment-0003.png">
            <a:extLst>
              <a:ext uri="{FF2B5EF4-FFF2-40B4-BE49-F238E27FC236}">
                <a16:creationId xmlns:a16="http://schemas.microsoft.com/office/drawing/2014/main" id="{B0EC092C-303E-49FF-B38F-0D7EF6F00A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944" y="5049418"/>
            <a:ext cx="1179820" cy="1032581"/>
          </a:xfrm>
          <a:prstGeom prst="rect">
            <a:avLst/>
          </a:prstGeom>
        </p:spPr>
      </p:pic>
      <p:pic>
        <p:nvPicPr>
          <p:cNvPr id="16" name="Bild 21" descr="gsi_logo.jpg">
            <a:extLst>
              <a:ext uri="{FF2B5EF4-FFF2-40B4-BE49-F238E27FC236}">
                <a16:creationId xmlns:a16="http://schemas.microsoft.com/office/drawing/2014/main" id="{2145DBB4-9FCE-4D1C-9B05-52B7F05139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878" y="5315505"/>
            <a:ext cx="1508975" cy="50040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DFB45601-3341-46C5-8E38-E6CC1B8640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017" y="5049417"/>
            <a:ext cx="1032583" cy="103258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57C918F2-71D7-4B85-BA9B-F038240808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767" y="4966112"/>
            <a:ext cx="938703" cy="1199192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443D9E9F-9524-4CA4-8261-C21FDF2A8CA0}"/>
              </a:ext>
            </a:extLst>
          </p:cNvPr>
          <p:cNvSpPr txBox="1"/>
          <p:nvPr/>
        </p:nvSpPr>
        <p:spPr>
          <a:xfrm>
            <a:off x="4295800" y="2910032"/>
            <a:ext cx="3600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i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GSI, Darmstadt, Germany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90D6348-3C54-4966-B816-A968C6C0D80A}"/>
              </a:ext>
            </a:extLst>
          </p:cNvPr>
          <p:cNvSpPr txBox="1"/>
          <p:nvPr/>
        </p:nvSpPr>
        <p:spPr>
          <a:xfrm>
            <a:off x="4571795" y="2564904"/>
            <a:ext cx="30484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8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D. </a:t>
            </a:r>
            <a:r>
              <a:rPr lang="en-GB" sz="1800" b="1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Savran</a:t>
            </a:r>
            <a:r>
              <a:rPr lang="en-GB" sz="18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and B. </a:t>
            </a:r>
            <a:r>
              <a:rPr lang="en-GB" sz="1800" b="1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Löher</a:t>
            </a:r>
            <a:endParaRPr lang="en-GB" sz="1800" b="1" baseline="30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6BED22F-0AE1-4276-A339-57D8E4585565}"/>
              </a:ext>
            </a:extLst>
          </p:cNvPr>
          <p:cNvSpPr txBox="1"/>
          <p:nvPr/>
        </p:nvSpPr>
        <p:spPr>
          <a:xfrm>
            <a:off x="339752" y="3573016"/>
            <a:ext cx="115124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8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A.D. </a:t>
            </a:r>
            <a:r>
              <a:rPr lang="en-GB" sz="1800" b="1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Ayangeakaa</a:t>
            </a:r>
            <a:r>
              <a:rPr lang="en-GB" sz="18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S.W. Finch, D. Gribble, R.V.F. Janssens, S.R. Johnson, T. </a:t>
            </a:r>
            <a:r>
              <a:rPr lang="en-GB" sz="1800" b="1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Kowalewski</a:t>
            </a:r>
            <a:r>
              <a:rPr lang="en-GB" sz="18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and A. </a:t>
            </a:r>
            <a:r>
              <a:rPr lang="en-GB" sz="1800" b="1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Saracino</a:t>
            </a:r>
            <a:endParaRPr lang="en-GB" sz="1800" b="1" baseline="30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F45789C-5DB7-4283-B5EE-3054C1E2E4FB}"/>
              </a:ext>
            </a:extLst>
          </p:cNvPr>
          <p:cNvSpPr txBox="1"/>
          <p:nvPr/>
        </p:nvSpPr>
        <p:spPr>
          <a:xfrm>
            <a:off x="4295800" y="1901920"/>
            <a:ext cx="3600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i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IKP, TU Darmstadt, Germany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577E789-196A-4448-956B-A9CD4E2AF32D}"/>
              </a:ext>
            </a:extLst>
          </p:cNvPr>
          <p:cNvSpPr txBox="1"/>
          <p:nvPr/>
        </p:nvSpPr>
        <p:spPr>
          <a:xfrm>
            <a:off x="4295800" y="3918144"/>
            <a:ext cx="3600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i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UNC, Chapel Hill, NC, USA</a:t>
            </a:r>
          </a:p>
          <a:p>
            <a:pPr algn="ctr"/>
            <a:r>
              <a:rPr lang="en-GB" sz="1600" i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TUNL, Durham, NC, USA</a:t>
            </a:r>
          </a:p>
          <a:p>
            <a:pPr algn="ctr"/>
            <a:r>
              <a:rPr lang="en-GB" sz="1600" i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Duke U., Durham, NC, USA</a:t>
            </a:r>
          </a:p>
        </p:txBody>
      </p:sp>
    </p:spTree>
    <p:extLst>
      <p:ext uri="{BB962C8B-B14F-4D97-AF65-F5344CB8AC3E}">
        <p14:creationId xmlns:p14="http://schemas.microsoft.com/office/powerpoint/2010/main" val="1899611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C4C79B3-6C6E-4644-A676-A494914A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400" dirty="0"/>
              <a:t>Motivation | </a:t>
            </a:r>
            <a:r>
              <a:rPr lang="de-DE" sz="1400" dirty="0" err="1"/>
              <a:t>nucleosynthesis</a:t>
            </a:r>
            <a:endParaRPr lang="de-DE" sz="140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2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A20FB49D-F757-4731-9297-4BC00EB393D5}"/>
                  </a:ext>
                </a:extLst>
              </p:cNvPr>
              <p:cNvSpPr txBox="1"/>
              <p:nvPr/>
            </p:nvSpPr>
            <p:spPr>
              <a:xfrm>
                <a:off x="8323906" y="2132856"/>
                <a:ext cx="3388718" cy="3739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de-DE" sz="1800" b="1" dirty="0" err="1">
                    <a:latin typeface="+mn-lt"/>
                  </a:rPr>
                  <a:t>Required</a:t>
                </a:r>
                <a:r>
                  <a:rPr lang="de-DE" sz="1800" b="1" dirty="0">
                    <a:latin typeface="+mn-lt"/>
                  </a:rPr>
                  <a:t> </a:t>
                </a:r>
                <a:r>
                  <a:rPr lang="de-DE" sz="1800" b="1" dirty="0" err="1">
                    <a:latin typeface="+mn-lt"/>
                  </a:rPr>
                  <a:t>input</a:t>
                </a:r>
                <a:r>
                  <a:rPr lang="de-DE" sz="1800" b="1" dirty="0">
                    <a:latin typeface="+mn-lt"/>
                  </a:rPr>
                  <a:t> </a:t>
                </a:r>
                <a:r>
                  <a:rPr lang="de-DE" sz="1800" b="1" dirty="0" err="1">
                    <a:latin typeface="+mn-lt"/>
                  </a:rPr>
                  <a:t>for</a:t>
                </a:r>
                <a:r>
                  <a:rPr lang="de-DE" sz="1800" b="1" dirty="0">
                    <a:latin typeface="+mn-lt"/>
                  </a:rPr>
                  <a:t> stellar </a:t>
                </a:r>
                <a:r>
                  <a:rPr lang="de-DE" sz="1800" b="1" dirty="0" err="1">
                    <a:latin typeface="+mn-lt"/>
                  </a:rPr>
                  <a:t>reaction</a:t>
                </a:r>
                <a:r>
                  <a:rPr lang="de-DE" sz="1800" b="1" dirty="0">
                    <a:latin typeface="+mn-lt"/>
                  </a:rPr>
                  <a:t> rate </a:t>
                </a:r>
                <a:r>
                  <a:rPr lang="de-DE" sz="1800" b="1" dirty="0" err="1">
                    <a:latin typeface="+mn-lt"/>
                  </a:rPr>
                  <a:t>calculations</a:t>
                </a:r>
                <a:endParaRPr lang="de-DE" sz="1800" b="1" dirty="0">
                  <a:latin typeface="+mn-lt"/>
                </a:endParaRP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de-DE" sz="1800" dirty="0" err="1">
                    <a:latin typeface="+mn-lt"/>
                  </a:rPr>
                  <a:t>Nuclear</a:t>
                </a:r>
                <a:r>
                  <a:rPr lang="de-DE" sz="1800" dirty="0">
                    <a:latin typeface="+mn-lt"/>
                  </a:rPr>
                  <a:t> </a:t>
                </a:r>
                <a:r>
                  <a:rPr lang="de-DE" sz="1800" dirty="0" err="1">
                    <a:latin typeface="+mn-lt"/>
                  </a:rPr>
                  <a:t>masses</a:t>
                </a:r>
                <a:endParaRPr lang="de-DE" sz="1800" dirty="0">
                  <a:latin typeface="+mn-lt"/>
                </a:endParaRP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de-DE" sz="1800" dirty="0">
                    <a:latin typeface="+mn-lt"/>
                  </a:rPr>
                  <a:t>-</a:t>
                </a:r>
                <a:r>
                  <a:rPr lang="de-DE" sz="1800" dirty="0" err="1">
                    <a:latin typeface="+mn-lt"/>
                  </a:rPr>
                  <a:t>decay</a:t>
                </a:r>
                <a:r>
                  <a:rPr lang="de-DE" sz="1800" dirty="0">
                    <a:latin typeface="+mn-lt"/>
                  </a:rPr>
                  <a:t> </a:t>
                </a:r>
                <a:r>
                  <a:rPr lang="de-DE" sz="1800" dirty="0" err="1">
                    <a:latin typeface="+mn-lt"/>
                  </a:rPr>
                  <a:t>rates</a:t>
                </a:r>
                <a:endParaRPr lang="de-DE" sz="1800" dirty="0">
                  <a:latin typeface="+mn-lt"/>
                </a:endParaRP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de-DE" sz="1800" dirty="0">
                    <a:latin typeface="+mn-lt"/>
                  </a:rPr>
                  <a:t>Half </a:t>
                </a:r>
                <a:r>
                  <a:rPr lang="de-DE" sz="1800" dirty="0" err="1">
                    <a:latin typeface="+mn-lt"/>
                  </a:rPr>
                  <a:t>lives</a:t>
                </a:r>
                <a:endParaRPr lang="de-DE" sz="1800" dirty="0">
                  <a:latin typeface="+mn-lt"/>
                </a:endParaRP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de-DE" sz="1800" dirty="0">
                    <a:latin typeface="+mn-lt"/>
                  </a:rPr>
                  <a:t>Optical </a:t>
                </a:r>
                <a:r>
                  <a:rPr lang="de-DE" sz="1800" dirty="0" err="1">
                    <a:latin typeface="+mn-lt"/>
                  </a:rPr>
                  <a:t>potentials</a:t>
                </a:r>
                <a:endParaRPr lang="de-DE" sz="1800" dirty="0">
                  <a:latin typeface="+mn-lt"/>
                </a:endParaRP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de-DE" sz="1800" dirty="0">
                    <a:latin typeface="+mn-lt"/>
                  </a:rPr>
                  <a:t>Photon </a:t>
                </a:r>
                <a:r>
                  <a:rPr lang="de-DE" sz="1800" dirty="0" err="1">
                    <a:latin typeface="+mn-lt"/>
                  </a:rPr>
                  <a:t>strength</a:t>
                </a:r>
                <a:r>
                  <a:rPr lang="de-DE" sz="1800" dirty="0">
                    <a:latin typeface="+mn-lt"/>
                  </a:rPr>
                  <a:t> </a:t>
                </a:r>
                <a:r>
                  <a:rPr lang="de-DE" sz="1800" dirty="0" err="1">
                    <a:latin typeface="+mn-lt"/>
                  </a:rPr>
                  <a:t>functions</a:t>
                </a:r>
                <a:endParaRPr lang="de-DE" sz="1800" dirty="0">
                  <a:latin typeface="+mn-lt"/>
                </a:endParaRP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de-DE" sz="1800" dirty="0" err="1">
                    <a:latin typeface="+mn-lt"/>
                  </a:rPr>
                  <a:t>Nuclear</a:t>
                </a:r>
                <a:r>
                  <a:rPr lang="de-DE" sz="1800" dirty="0">
                    <a:latin typeface="+mn-lt"/>
                  </a:rPr>
                  <a:t> </a:t>
                </a:r>
                <a:r>
                  <a:rPr lang="de-DE" sz="1800" dirty="0" err="1">
                    <a:latin typeface="+mn-lt"/>
                  </a:rPr>
                  <a:t>level</a:t>
                </a:r>
                <a:r>
                  <a:rPr lang="de-DE" sz="1800" dirty="0">
                    <a:latin typeface="+mn-lt"/>
                  </a:rPr>
                  <a:t> </a:t>
                </a:r>
                <a:r>
                  <a:rPr lang="de-DE" sz="1800" dirty="0" err="1">
                    <a:latin typeface="+mn-lt"/>
                  </a:rPr>
                  <a:t>densities</a:t>
                </a:r>
                <a:endParaRPr lang="de-DE" sz="1800" dirty="0">
                  <a:latin typeface="+mn-lt"/>
                </a:endParaRP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r>
                  <a:rPr lang="de-DE" sz="1800" dirty="0">
                    <a:latin typeface="+mn-lt"/>
                  </a:rPr>
                  <a:t>…</a:t>
                </a:r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A20FB49D-F757-4731-9297-4BC00EB393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3906" y="2132856"/>
                <a:ext cx="3388718" cy="3739485"/>
              </a:xfrm>
              <a:prstGeom prst="rect">
                <a:avLst/>
              </a:prstGeom>
              <a:blipFill>
                <a:blip r:embed="rId3"/>
                <a:stretch>
                  <a:fillRect l="-1439" t="-979" b="-179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234DB74E-9809-47F7-824F-6C23F705B6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5" y="997615"/>
            <a:ext cx="6949438" cy="5022284"/>
          </a:xfrm>
          <a:prstGeom prst="rect">
            <a:avLst/>
          </a:prstGeom>
        </p:spPr>
      </p:pic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85EB977F-3FC6-4BFF-A695-3922AA303F30}"/>
              </a:ext>
            </a:extLst>
          </p:cNvPr>
          <p:cNvSpPr txBox="1">
            <a:spLocks/>
          </p:cNvSpPr>
          <p:nvPr/>
        </p:nvSpPr>
        <p:spPr bwMode="auto">
          <a:xfrm>
            <a:off x="333640" y="6162000"/>
            <a:ext cx="6266416" cy="361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9388" indent="-177800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Tahoma" pitchFamily="34" charset="0"/>
              </a:defRPr>
            </a:lvl2pPr>
            <a:lvl3pPr marL="538163" indent="-187325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Tahoma" pitchFamily="34" charset="0"/>
              </a:defRPr>
            </a:lvl3pPr>
            <a:lvl4pPr marL="717550" indent="-17303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4pPr>
            <a:lvl5pPr marL="908050" indent="-188913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5pPr>
            <a:lvl6pPr marL="13652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18224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22796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27368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79070" indent="-179070"/>
            <a:r>
              <a:rPr lang="de-DE" sz="1000" kern="0" dirty="0">
                <a:solidFill>
                  <a:srgbClr val="0070C0"/>
                </a:solidFill>
                <a:cs typeface="Tahoma"/>
              </a:rPr>
              <a:t>T. R. Rodriguez, J. Phys.: </a:t>
            </a:r>
            <a:r>
              <a:rPr lang="de-DE" sz="1000" kern="0" dirty="0" err="1">
                <a:solidFill>
                  <a:srgbClr val="0070C0"/>
                </a:solidFill>
                <a:cs typeface="Tahoma"/>
              </a:rPr>
              <a:t>Conf</a:t>
            </a:r>
            <a:r>
              <a:rPr lang="de-DE" sz="1000" kern="0" dirty="0">
                <a:solidFill>
                  <a:srgbClr val="0070C0"/>
                </a:solidFill>
                <a:cs typeface="Tahoma"/>
              </a:rPr>
              <a:t>. </a:t>
            </a:r>
            <a:r>
              <a:rPr lang="de-DE" sz="1000" kern="0" dirty="0" err="1">
                <a:solidFill>
                  <a:srgbClr val="0070C0"/>
                </a:solidFill>
                <a:cs typeface="Tahoma"/>
              </a:rPr>
              <a:t>Ser</a:t>
            </a:r>
            <a:r>
              <a:rPr lang="de-DE" sz="1000" kern="0" dirty="0">
                <a:solidFill>
                  <a:srgbClr val="0070C0"/>
                </a:solidFill>
                <a:cs typeface="Tahoma"/>
              </a:rPr>
              <a:t>. 503 (2014) 012038.</a:t>
            </a:r>
            <a:endParaRPr lang="de-DE" sz="1000" dirty="0">
              <a:solidFill>
                <a:srgbClr val="0070C0"/>
              </a:solidFill>
            </a:endParaRP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132890FB-0B02-4820-9706-99E248C78465}"/>
              </a:ext>
            </a:extLst>
          </p:cNvPr>
          <p:cNvSpPr/>
          <p:nvPr/>
        </p:nvSpPr>
        <p:spPr>
          <a:xfrm>
            <a:off x="8597423" y="4576197"/>
            <a:ext cx="3008747" cy="86409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20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C4C79B3-6C6E-4644-A676-A494914A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400" dirty="0" err="1"/>
              <a:t>Nuclear</a:t>
            </a:r>
            <a:r>
              <a:rPr lang="de-DE" sz="1400" dirty="0"/>
              <a:t> </a:t>
            </a:r>
            <a:r>
              <a:rPr lang="de-DE" sz="1400" dirty="0" err="1"/>
              <a:t>level</a:t>
            </a:r>
            <a:r>
              <a:rPr lang="de-DE" sz="1400" dirty="0"/>
              <a:t> </a:t>
            </a:r>
            <a:r>
              <a:rPr lang="de-DE" sz="1400" dirty="0" err="1"/>
              <a:t>densities</a:t>
            </a:r>
            <a:r>
              <a:rPr lang="de-DE" sz="1400" dirty="0"/>
              <a:t> &amp; </a:t>
            </a:r>
            <a:r>
              <a:rPr lang="de-DE" sz="1400" dirty="0" err="1"/>
              <a:t>photon</a:t>
            </a:r>
            <a:r>
              <a:rPr lang="de-DE" sz="1400" dirty="0"/>
              <a:t> </a:t>
            </a:r>
            <a:r>
              <a:rPr lang="de-DE" sz="1400" dirty="0" err="1"/>
              <a:t>strength</a:t>
            </a:r>
            <a:r>
              <a:rPr lang="de-DE" sz="1400" dirty="0"/>
              <a:t> </a:t>
            </a:r>
            <a:r>
              <a:rPr lang="de-DE" sz="1400" dirty="0" err="1"/>
              <a:t>functions</a:t>
            </a:r>
            <a:endParaRPr lang="de-DE" sz="140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A8B297B-86D1-4D95-88DF-63BD65B9DB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t="-641" r="57608" b="1"/>
          <a:stretch/>
        </p:blipFill>
        <p:spPr>
          <a:xfrm>
            <a:off x="1919539" y="1056040"/>
            <a:ext cx="2088226" cy="525328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D21F2CF3-C4DE-4E07-9EBD-1D350CB9C6D5}"/>
              </a:ext>
            </a:extLst>
          </p:cNvPr>
          <p:cNvSpPr txBox="1"/>
          <p:nvPr/>
        </p:nvSpPr>
        <p:spPr>
          <a:xfrm>
            <a:off x="399807" y="5111159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sz="1600" dirty="0" err="1">
                <a:latin typeface="+mn-lt"/>
              </a:rPr>
              <a:t>discrete</a:t>
            </a:r>
            <a:endParaRPr lang="de-DE" sz="1600" dirty="0">
              <a:latin typeface="+mn-lt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3451BE9-59E6-44DB-A6F9-5E0AFE078AC5}"/>
              </a:ext>
            </a:extLst>
          </p:cNvPr>
          <p:cNvSpPr txBox="1"/>
          <p:nvPr/>
        </p:nvSpPr>
        <p:spPr>
          <a:xfrm>
            <a:off x="228910" y="2923893"/>
            <a:ext cx="119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sz="1600" dirty="0">
                <a:latin typeface="+mn-lt"/>
              </a:rPr>
              <a:t>quasi-</a:t>
            </a:r>
            <a:r>
              <a:rPr lang="de-DE" sz="1600" dirty="0" err="1">
                <a:latin typeface="+mn-lt"/>
              </a:rPr>
              <a:t>continuum</a:t>
            </a:r>
            <a:endParaRPr lang="de-DE" sz="1600" dirty="0">
              <a:latin typeface="+mn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71A1633-3160-4238-91E6-5B72143E4B8E}"/>
              </a:ext>
            </a:extLst>
          </p:cNvPr>
          <p:cNvSpPr txBox="1"/>
          <p:nvPr/>
        </p:nvSpPr>
        <p:spPr>
          <a:xfrm>
            <a:off x="270450" y="1581776"/>
            <a:ext cx="1194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sz="1600" dirty="0" err="1">
                <a:latin typeface="+mn-lt"/>
              </a:rPr>
              <a:t>continuum</a:t>
            </a:r>
            <a:endParaRPr lang="de-DE" sz="1600" dirty="0">
              <a:latin typeface="+mn-lt"/>
            </a:endParaRPr>
          </a:p>
        </p:txBody>
      </p:sp>
      <p:sp>
        <p:nvSpPr>
          <p:cNvPr id="5" name="Geschweifte Klammer links 4">
            <a:extLst>
              <a:ext uri="{FF2B5EF4-FFF2-40B4-BE49-F238E27FC236}">
                <a16:creationId xmlns:a16="http://schemas.microsoft.com/office/drawing/2014/main" id="{B8611678-0466-4F45-846E-A94720D8CA9C}"/>
              </a:ext>
            </a:extLst>
          </p:cNvPr>
          <p:cNvSpPr/>
          <p:nvPr/>
        </p:nvSpPr>
        <p:spPr>
          <a:xfrm>
            <a:off x="1300683" y="4380336"/>
            <a:ext cx="402829" cy="1800200"/>
          </a:xfrm>
          <a:prstGeom prst="leftBrace">
            <a:avLst>
              <a:gd name="adj1" fmla="val 43826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Geschweifte Klammer links 12">
            <a:extLst>
              <a:ext uri="{FF2B5EF4-FFF2-40B4-BE49-F238E27FC236}">
                <a16:creationId xmlns:a16="http://schemas.microsoft.com/office/drawing/2014/main" id="{6D91447B-506B-4474-BE78-3628E338FFD0}"/>
              </a:ext>
            </a:extLst>
          </p:cNvPr>
          <p:cNvSpPr/>
          <p:nvPr/>
        </p:nvSpPr>
        <p:spPr>
          <a:xfrm>
            <a:off x="1300683" y="2136160"/>
            <a:ext cx="402829" cy="2160240"/>
          </a:xfrm>
          <a:prstGeom prst="leftBrace">
            <a:avLst>
              <a:gd name="adj1" fmla="val 43826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A129B238-30BB-43AB-8D5A-30EFA3D406FE}"/>
              </a:ext>
            </a:extLst>
          </p:cNvPr>
          <p:cNvCxnSpPr>
            <a:cxnSpLocks/>
          </p:cNvCxnSpPr>
          <p:nvPr/>
        </p:nvCxnSpPr>
        <p:spPr>
          <a:xfrm flipV="1">
            <a:off x="1624405" y="1437954"/>
            <a:ext cx="0" cy="62619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ED588F58-E4A8-4334-8EE3-C6112C261998}"/>
              </a:ext>
            </a:extLst>
          </p:cNvPr>
          <p:cNvSpPr txBox="1">
            <a:spLocks/>
          </p:cNvSpPr>
          <p:nvPr/>
        </p:nvSpPr>
        <p:spPr>
          <a:xfrm>
            <a:off x="7392144" y="2048679"/>
            <a:ext cx="4903674" cy="112297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80000"/>
              </a:lnSpc>
              <a:spcBef>
                <a:spcPts val="267"/>
              </a:spcBef>
              <a:spcAft>
                <a:spcPts val="300"/>
              </a:spcAft>
              <a:buFont typeface="Wingdings" charset="0"/>
              <a:defRPr sz="4267" cap="all" spc="133">
                <a:solidFill>
                  <a:schemeClr val="tx1"/>
                </a:solidFill>
                <a:latin typeface="Arial Black"/>
                <a:ea typeface="MS PGothic" panose="020B0600070205080204" pitchFamily="34" charset="-128"/>
                <a:cs typeface="Arial Black"/>
              </a:defRPr>
            </a:lvl1pPr>
            <a:lvl2pPr marL="2117" indent="-2117" algn="l" rtl="0" eaLnBrk="0" fontAlgn="base" hangingPunct="0">
              <a:spcBef>
                <a:spcPts val="267"/>
              </a:spcBef>
              <a:spcAft>
                <a:spcPts val="300"/>
              </a:spcAft>
              <a:buFont typeface="Wingdings" charset="0"/>
              <a:defRPr sz="2133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Tahoma" pitchFamily="34" charset="0"/>
              </a:defRPr>
            </a:lvl2pPr>
            <a:lvl3pPr marL="0" indent="0" algn="l" rtl="0" eaLnBrk="0" fontAlgn="base" hangingPunct="0">
              <a:spcBef>
                <a:spcPts val="267"/>
              </a:spcBef>
              <a:spcAft>
                <a:spcPts val="300"/>
              </a:spcAft>
              <a:buFont typeface="Wingdings" charset="0"/>
              <a:buNone/>
              <a:defRPr sz="1867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Tahoma" pitchFamily="34" charset="0"/>
              </a:defRPr>
            </a:lvl3pPr>
            <a:lvl4pPr marL="479988" indent="-234945" algn="l" rtl="0" eaLnBrk="0" fontAlgn="base" hangingPunct="0">
              <a:spcBef>
                <a:spcPts val="267"/>
              </a:spcBef>
              <a:spcAft>
                <a:spcPts val="300"/>
              </a:spcAft>
              <a:buFont typeface="Wingdings" charset="0"/>
              <a:buChar char="§"/>
              <a:tabLst/>
              <a:defRPr sz="16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Tahoma" pitchFamily="34" charset="0"/>
              </a:defRPr>
            </a:lvl4pPr>
            <a:lvl5pPr marL="715415" indent="-241294" algn="l" rtl="0" eaLnBrk="0" fontAlgn="base" hangingPunct="0">
              <a:spcBef>
                <a:spcPts val="267"/>
              </a:spcBef>
              <a:spcAft>
                <a:spcPts val="300"/>
              </a:spcAft>
              <a:buFont typeface="Wingdings" charset="0"/>
              <a:buChar char="§"/>
              <a:tabLst/>
              <a:defRPr sz="16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Tahoma" pitchFamily="34" charset="0"/>
              </a:defRPr>
            </a:lvl5pPr>
            <a:lvl6pPr marL="1820288" indent="-251878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133">
                <a:solidFill>
                  <a:schemeClr val="tx1"/>
                </a:solidFill>
                <a:latin typeface="+mn-lt"/>
              </a:defRPr>
            </a:lvl6pPr>
            <a:lvl7pPr marL="2429873" indent="-251878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133">
                <a:solidFill>
                  <a:schemeClr val="tx1"/>
                </a:solidFill>
                <a:latin typeface="+mn-lt"/>
              </a:defRPr>
            </a:lvl7pPr>
            <a:lvl8pPr marL="3039457" indent="-251878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133">
                <a:solidFill>
                  <a:schemeClr val="tx1"/>
                </a:solidFill>
                <a:latin typeface="+mn-lt"/>
              </a:defRPr>
            </a:lvl8pPr>
            <a:lvl9pPr marL="3649042" indent="-251878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133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3600" kern="0" dirty="0" err="1"/>
              <a:t>challenge</a:t>
            </a:r>
            <a:endParaRPr lang="de-DE" sz="3600" kern="0" dirty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3335ADE-AA80-468E-AAF8-10792373AE4E}"/>
              </a:ext>
            </a:extLst>
          </p:cNvPr>
          <p:cNvGrpSpPr/>
          <p:nvPr/>
        </p:nvGrpSpPr>
        <p:grpSpPr>
          <a:xfrm>
            <a:off x="2070926" y="1056040"/>
            <a:ext cx="4097076" cy="5253280"/>
            <a:chOff x="2070926" y="1056040"/>
            <a:chExt cx="4097076" cy="5253280"/>
          </a:xfrm>
        </p:grpSpPr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BF01BDCB-F830-4E2E-93DA-0169ABE96D4F}"/>
                </a:ext>
              </a:extLst>
            </p:cNvPr>
            <p:cNvGrpSpPr/>
            <p:nvPr/>
          </p:nvGrpSpPr>
          <p:grpSpPr>
            <a:xfrm>
              <a:off x="2567608" y="1056040"/>
              <a:ext cx="3600394" cy="5253280"/>
              <a:chOff x="2567608" y="1056040"/>
              <a:chExt cx="3600394" cy="5253280"/>
            </a:xfrm>
          </p:grpSpPr>
          <p:pic>
            <p:nvPicPr>
              <p:cNvPr id="29" name="Grafik 28">
                <a:extLst>
                  <a:ext uri="{FF2B5EF4-FFF2-40B4-BE49-F238E27FC236}">
                    <a16:creationId xmlns:a16="http://schemas.microsoft.com/office/drawing/2014/main" id="{5075643A-A44A-4911-B23C-6291B5DF0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26" t="-641" r="57608" b="1"/>
              <a:stretch/>
            </p:blipFill>
            <p:spPr>
              <a:xfrm>
                <a:off x="4079776" y="1056040"/>
                <a:ext cx="2088226" cy="5253280"/>
              </a:xfrm>
              <a:prstGeom prst="rect">
                <a:avLst/>
              </a:prstGeom>
            </p:spPr>
          </p:pic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7268B424-204A-4419-A0FA-19F2083AD6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7608" y="2348880"/>
                <a:ext cx="0" cy="3744000"/>
              </a:xfrm>
              <a:prstGeom prst="straightConnector1">
                <a:avLst/>
              </a:prstGeom>
              <a:ln w="31750"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mit Pfeil 33">
                <a:extLst>
                  <a:ext uri="{FF2B5EF4-FFF2-40B4-BE49-F238E27FC236}">
                    <a16:creationId xmlns:a16="http://schemas.microsoft.com/office/drawing/2014/main" id="{588836BC-0BAF-457D-B222-EEDFB99C63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59696" y="2348880"/>
                <a:ext cx="0" cy="2700000"/>
              </a:xfrm>
              <a:prstGeom prst="straightConnector1">
                <a:avLst/>
              </a:prstGeom>
              <a:ln w="31750"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 Verbindung mit Pfeil 34">
                <a:extLst>
                  <a:ext uri="{FF2B5EF4-FFF2-40B4-BE49-F238E27FC236}">
                    <a16:creationId xmlns:a16="http://schemas.microsoft.com/office/drawing/2014/main" id="{C2883864-26DD-41A0-BC33-C8F91149F6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27848" y="2358792"/>
                <a:ext cx="0" cy="374400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arrow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mit Pfeil 35">
                <a:extLst>
                  <a:ext uri="{FF2B5EF4-FFF2-40B4-BE49-F238E27FC236}">
                    <a16:creationId xmlns:a16="http://schemas.microsoft.com/office/drawing/2014/main" id="{19A38C51-0EDD-4C0A-A4EB-02ACE08F85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19936" y="3294792"/>
                <a:ext cx="0" cy="280800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arrow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7137FBC1-F117-4404-A9C5-05DDED93CACD}"/>
                </a:ext>
              </a:extLst>
            </p:cNvPr>
            <p:cNvGrpSpPr/>
            <p:nvPr/>
          </p:nvGrpSpPr>
          <p:grpSpPr>
            <a:xfrm>
              <a:off x="2070926" y="1475492"/>
              <a:ext cx="3895806" cy="369332"/>
              <a:chOff x="2070926" y="1475492"/>
              <a:chExt cx="3895806" cy="369332"/>
            </a:xfrm>
          </p:grpSpPr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1A36B829-D984-41FA-89ED-8A74E0A91856}"/>
                  </a:ext>
                </a:extLst>
              </p:cNvPr>
              <p:cNvSpPr txBox="1"/>
              <p:nvPr/>
            </p:nvSpPr>
            <p:spPr>
              <a:xfrm>
                <a:off x="2070926" y="1475492"/>
                <a:ext cx="18139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800"/>
                  </a:spcAft>
                </a:pPr>
                <a:r>
                  <a:rPr lang="de-DE" sz="1800" b="1" dirty="0">
                    <a:solidFill>
                      <a:schemeClr val="bg1"/>
                    </a:solidFill>
                    <a:latin typeface="+mn-lt"/>
                  </a:rPr>
                  <a:t>Emission</a:t>
                </a:r>
                <a:endParaRPr lang="de-DE" sz="180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254175CA-59D1-4680-AD8C-49BC55D44B33}"/>
                  </a:ext>
                </a:extLst>
              </p:cNvPr>
              <p:cNvSpPr txBox="1"/>
              <p:nvPr/>
            </p:nvSpPr>
            <p:spPr>
              <a:xfrm>
                <a:off x="4296772" y="1475492"/>
                <a:ext cx="16699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800"/>
                  </a:spcAft>
                </a:pPr>
                <a:r>
                  <a:rPr lang="de-DE" sz="1800" b="1" dirty="0">
                    <a:solidFill>
                      <a:schemeClr val="bg1"/>
                    </a:solidFill>
                    <a:latin typeface="+mn-lt"/>
                  </a:rPr>
                  <a:t>Absorption</a:t>
                </a:r>
                <a:endParaRPr lang="de-DE" sz="1800" dirty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</p:grpSp>
      <p:sp>
        <p:nvSpPr>
          <p:cNvPr id="40" name="Textfeld 39">
            <a:extLst>
              <a:ext uri="{FF2B5EF4-FFF2-40B4-BE49-F238E27FC236}">
                <a16:creationId xmlns:a16="http://schemas.microsoft.com/office/drawing/2014/main" id="{33413C60-CF89-4EE8-AC52-E75D70DA1100}"/>
              </a:ext>
            </a:extLst>
          </p:cNvPr>
          <p:cNvSpPr txBox="1"/>
          <p:nvPr/>
        </p:nvSpPr>
        <p:spPr>
          <a:xfrm>
            <a:off x="6961916" y="3068960"/>
            <a:ext cx="511074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de-DE" sz="1800" dirty="0" err="1">
                <a:latin typeface="+mn-lt"/>
              </a:rPr>
              <a:t>measured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signal</a:t>
            </a:r>
            <a:r>
              <a:rPr lang="de-DE" sz="1800" dirty="0">
                <a:latin typeface="+mn-lt"/>
              </a:rPr>
              <a:t> (= </a:t>
            </a:r>
            <a:r>
              <a:rPr lang="de-DE" sz="1800" dirty="0" err="1">
                <a:latin typeface="+mn-lt"/>
              </a:rPr>
              <a:t>reaction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rates</a:t>
            </a:r>
            <a:r>
              <a:rPr lang="de-DE" sz="1800" dirty="0">
                <a:latin typeface="+mn-lt"/>
              </a:rPr>
              <a:t>) not </a:t>
            </a:r>
            <a:r>
              <a:rPr lang="de-DE" sz="1800" dirty="0" err="1">
                <a:latin typeface="+mn-lt"/>
              </a:rPr>
              <a:t>necessarily</a:t>
            </a:r>
            <a:r>
              <a:rPr lang="de-DE" sz="1800" dirty="0">
                <a:latin typeface="+mn-lt"/>
              </a:rPr>
              <a:t> proportional </a:t>
            </a:r>
            <a:r>
              <a:rPr lang="de-DE" sz="1800" dirty="0" err="1">
                <a:latin typeface="+mn-lt"/>
              </a:rPr>
              <a:t>to</a:t>
            </a:r>
            <a:r>
              <a:rPr lang="de-DE" sz="1800" dirty="0">
                <a:latin typeface="+mn-lt"/>
              </a:rPr>
              <a:t> NLD &amp; PSF</a:t>
            </a:r>
          </a:p>
          <a:p>
            <a:pPr marL="285750" indent="-285750"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de-DE" sz="1800" dirty="0" err="1"/>
              <a:t>selectivity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groups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nuclear</a:t>
            </a:r>
            <a:r>
              <a:rPr lang="de-DE" sz="1800" dirty="0"/>
              <a:t> </a:t>
            </a:r>
            <a:r>
              <a:rPr lang="de-DE" sz="1800" dirty="0" err="1"/>
              <a:t>states</a:t>
            </a:r>
            <a:r>
              <a:rPr lang="de-DE" sz="1800" dirty="0"/>
              <a:t> </a:t>
            </a:r>
            <a:br>
              <a:rPr lang="de-DE" sz="1800" dirty="0"/>
            </a:br>
            <a:r>
              <a:rPr lang="de-DE" sz="1800" dirty="0"/>
              <a:t>(= </a:t>
            </a:r>
            <a:r>
              <a:rPr lang="de-DE" sz="1800" dirty="0" err="1"/>
              <a:t>spin</a:t>
            </a:r>
            <a:r>
              <a:rPr lang="de-DE" sz="1800" dirty="0"/>
              <a:t>- and </a:t>
            </a:r>
            <a:r>
              <a:rPr lang="de-DE" sz="1800" dirty="0" err="1"/>
              <a:t>parity</a:t>
            </a:r>
            <a:r>
              <a:rPr lang="de-DE" sz="1800" dirty="0"/>
              <a:t> </a:t>
            </a:r>
            <a:r>
              <a:rPr lang="de-DE" sz="1800" dirty="0" err="1"/>
              <a:t>quantum</a:t>
            </a:r>
            <a:r>
              <a:rPr lang="de-DE" sz="1800" dirty="0"/>
              <a:t> </a:t>
            </a:r>
            <a:r>
              <a:rPr lang="de-DE" sz="1800" dirty="0" err="1"/>
              <a:t>numbers</a:t>
            </a:r>
            <a:r>
              <a:rPr lang="de-DE" sz="1800" dirty="0"/>
              <a:t>)</a:t>
            </a:r>
            <a:endParaRPr lang="de-DE" sz="1800" dirty="0">
              <a:latin typeface="+mn-lt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800" dirty="0">
                <a:latin typeface="+mn-lt"/>
              </a:rPr>
              <a:t>model-</a:t>
            </a:r>
            <a:r>
              <a:rPr lang="de-DE" sz="1800" dirty="0" err="1">
                <a:latin typeface="+mn-lt"/>
              </a:rPr>
              <a:t>dependent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assumptions</a:t>
            </a:r>
            <a:r>
              <a:rPr lang="de-DE" sz="1800" dirty="0">
                <a:latin typeface="+mn-lt"/>
              </a:rPr>
              <a:t> in </a:t>
            </a:r>
            <a:r>
              <a:rPr lang="de-DE" sz="1800" dirty="0" err="1">
                <a:latin typeface="+mn-lt"/>
              </a:rPr>
              <a:t>reaction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theory</a:t>
            </a:r>
            <a:r>
              <a:rPr lang="de-DE" sz="1800" dirty="0">
                <a:latin typeface="+mn-lt"/>
              </a:rPr>
              <a:t> and/</a:t>
            </a:r>
            <a:r>
              <a:rPr lang="de-DE" sz="1800" dirty="0" err="1">
                <a:latin typeface="+mn-lt"/>
              </a:rPr>
              <a:t>or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data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analysis</a:t>
            </a:r>
            <a:endParaRPr lang="de-DE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8917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C4C79B3-6C6E-4644-A676-A494914A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400" dirty="0" err="1"/>
              <a:t>Photonuclear</a:t>
            </a:r>
            <a:r>
              <a:rPr lang="de-DE" sz="1400" dirty="0"/>
              <a:t> </a:t>
            </a:r>
            <a:r>
              <a:rPr lang="de-DE" sz="1400" dirty="0" err="1"/>
              <a:t>reactions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lcb</a:t>
            </a:r>
            <a:r>
              <a:rPr lang="de-DE" sz="1400" dirty="0"/>
              <a:t> </a:t>
            </a:r>
            <a:r>
              <a:rPr lang="de-DE" sz="1400" dirty="0" err="1"/>
              <a:t>beams</a:t>
            </a:r>
            <a:endParaRPr lang="de-DE" sz="140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24" name="Grafik 2">
            <a:extLst>
              <a:ext uri="{FF2B5EF4-FFF2-40B4-BE49-F238E27FC236}">
                <a16:creationId xmlns:a16="http://schemas.microsoft.com/office/drawing/2014/main" id="{96333138-F87D-4A09-B19A-BF9691C88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68" y="1598311"/>
            <a:ext cx="5399960" cy="4002418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13070221-C752-41CF-BE27-EE39533F2F91}"/>
              </a:ext>
            </a:extLst>
          </p:cNvPr>
          <p:cNvSpPr txBox="1"/>
          <p:nvPr/>
        </p:nvSpPr>
        <p:spPr>
          <a:xfrm>
            <a:off x="7035852" y="1772816"/>
            <a:ext cx="389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>
                <a:latin typeface="+mn-lt"/>
              </a:rPr>
              <a:t>pure </a:t>
            </a:r>
            <a:r>
              <a:rPr lang="de-DE" sz="1800" dirty="0" err="1">
                <a:latin typeface="+mn-lt"/>
              </a:rPr>
              <a:t>electromagnetic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interaction</a:t>
            </a:r>
            <a:endParaRPr lang="de-DE" sz="1800" dirty="0">
              <a:latin typeface="+mn-lt"/>
            </a:endParaRPr>
          </a:p>
          <a:p>
            <a:r>
              <a:rPr lang="de-DE" sz="1800" dirty="0">
                <a:latin typeface="+mn-lt"/>
              </a:rPr>
              <a:t>     - (</a:t>
            </a:r>
            <a:r>
              <a:rPr lang="de-DE" sz="1800" dirty="0" err="1">
                <a:latin typeface="+mn-lt"/>
              </a:rPr>
              <a:t>nuclear</a:t>
            </a:r>
            <a:r>
              <a:rPr lang="de-DE" sz="1800" dirty="0">
                <a:latin typeface="+mn-lt"/>
              </a:rPr>
              <a:t>) </a:t>
            </a:r>
            <a:r>
              <a:rPr lang="de-DE" sz="1800" dirty="0" err="1">
                <a:latin typeface="+mn-lt"/>
              </a:rPr>
              <a:t>model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independent</a:t>
            </a:r>
            <a:endParaRPr lang="de-DE" sz="1800" dirty="0">
              <a:latin typeface="+mn-lt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546AA46-E277-4FFE-8363-3998771F2951}"/>
              </a:ext>
            </a:extLst>
          </p:cNvPr>
          <p:cNvSpPr txBox="1"/>
          <p:nvPr/>
        </p:nvSpPr>
        <p:spPr>
          <a:xfrm>
            <a:off x="7035852" y="3838206"/>
            <a:ext cx="389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err="1">
                <a:latin typeface="+mn-lt"/>
              </a:rPr>
              <a:t>polarization</a:t>
            </a:r>
            <a:endParaRPr lang="de-DE" sz="1800" dirty="0">
              <a:latin typeface="+mn-lt"/>
            </a:endParaRPr>
          </a:p>
          <a:p>
            <a:r>
              <a:rPr lang="de-DE" sz="1800" dirty="0">
                <a:latin typeface="+mn-lt"/>
              </a:rPr>
              <a:t>     - </a:t>
            </a:r>
            <a:r>
              <a:rPr lang="de-DE" sz="1800" dirty="0" err="1">
                <a:latin typeface="+mn-lt"/>
              </a:rPr>
              <a:t>parity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related</a:t>
            </a:r>
            <a:r>
              <a:rPr lang="de-DE" sz="1800" dirty="0">
                <a:latin typeface="+mn-lt"/>
              </a:rPr>
              <a:t> observables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8C997E3-EC85-4C2E-950E-574D609EDF2E}"/>
              </a:ext>
            </a:extLst>
          </p:cNvPr>
          <p:cNvSpPr txBox="1"/>
          <p:nvPr/>
        </p:nvSpPr>
        <p:spPr>
          <a:xfrm>
            <a:off x="7035852" y="2805511"/>
            <a:ext cx="4244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>
                <a:latin typeface="+mn-lt"/>
              </a:rPr>
              <a:t>min. angular </a:t>
            </a:r>
            <a:r>
              <a:rPr lang="de-DE" sz="1800" dirty="0" err="1">
                <a:latin typeface="+mn-lt"/>
              </a:rPr>
              <a:t>momentum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transfer</a:t>
            </a:r>
            <a:endParaRPr lang="de-DE" sz="1800" dirty="0">
              <a:latin typeface="+mn-lt"/>
            </a:endParaRPr>
          </a:p>
          <a:p>
            <a:r>
              <a:rPr lang="de-DE" sz="1800" dirty="0">
                <a:latin typeface="+mn-lt"/>
              </a:rPr>
              <a:t>     - </a:t>
            </a:r>
            <a:r>
              <a:rPr lang="de-DE" sz="1800" dirty="0" err="1">
                <a:latin typeface="+mn-lt"/>
              </a:rPr>
              <a:t>spin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selectivity</a:t>
            </a:r>
            <a:endParaRPr lang="de-DE" sz="1800" dirty="0">
              <a:latin typeface="+mn-lt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D2E1252-C8E8-4616-A4DB-F0AF364786C8}"/>
              </a:ext>
            </a:extLst>
          </p:cNvPr>
          <p:cNvSpPr txBox="1"/>
          <p:nvPr/>
        </p:nvSpPr>
        <p:spPr>
          <a:xfrm>
            <a:off x="7035852" y="4870901"/>
            <a:ext cx="4172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err="1">
                <a:latin typeface="+mn-lt"/>
              </a:rPr>
              <a:t>narrow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bandwidth</a:t>
            </a:r>
            <a:endParaRPr lang="de-DE" sz="1800" dirty="0">
              <a:latin typeface="+mn-lt"/>
            </a:endParaRPr>
          </a:p>
          <a:p>
            <a:r>
              <a:rPr lang="de-DE" sz="1800" dirty="0">
                <a:latin typeface="+mn-lt"/>
              </a:rPr>
              <a:t>     - </a:t>
            </a:r>
            <a:r>
              <a:rPr lang="de-DE" sz="1800" dirty="0" err="1">
                <a:latin typeface="+mn-lt"/>
              </a:rPr>
              <a:t>explore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specific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excitation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energy</a:t>
            </a:r>
            <a:endParaRPr lang="de-DE" sz="1800" dirty="0">
              <a:latin typeface="+mn-lt"/>
            </a:endParaRPr>
          </a:p>
        </p:txBody>
      </p:sp>
      <p:sp>
        <p:nvSpPr>
          <p:cNvPr id="31" name="Inhaltsplatzhalter 2">
            <a:extLst>
              <a:ext uri="{FF2B5EF4-FFF2-40B4-BE49-F238E27FC236}">
                <a16:creationId xmlns:a16="http://schemas.microsoft.com/office/drawing/2014/main" id="{64E6B76E-ADE4-4490-A264-1D84CF9A58F1}"/>
              </a:ext>
            </a:extLst>
          </p:cNvPr>
          <p:cNvSpPr txBox="1">
            <a:spLocks/>
          </p:cNvSpPr>
          <p:nvPr/>
        </p:nvSpPr>
        <p:spPr bwMode="auto">
          <a:xfrm>
            <a:off x="333640" y="6093295"/>
            <a:ext cx="6266416" cy="361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9388" indent="-177800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Tahoma" pitchFamily="34" charset="0"/>
              </a:defRPr>
            </a:lvl2pPr>
            <a:lvl3pPr marL="538163" indent="-187325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Tahoma" pitchFamily="34" charset="0"/>
              </a:defRPr>
            </a:lvl3pPr>
            <a:lvl4pPr marL="717550" indent="-17303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4pPr>
            <a:lvl5pPr marL="908050" indent="-188913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5pPr>
            <a:lvl6pPr marL="13652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18224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22796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27368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79070" indent="-179070"/>
            <a:r>
              <a:rPr lang="de-DE" sz="1050" kern="0" dirty="0">
                <a:solidFill>
                  <a:srgbClr val="0070C0"/>
                </a:solidFill>
                <a:cs typeface="Tahoma"/>
              </a:rPr>
              <a:t>A. </a:t>
            </a:r>
            <a:r>
              <a:rPr lang="de-DE" sz="1050" kern="0" dirty="0" err="1">
                <a:solidFill>
                  <a:srgbClr val="0070C0"/>
                </a:solidFill>
                <a:cs typeface="Tahoma"/>
              </a:rPr>
              <a:t>Zilges</a:t>
            </a:r>
            <a:r>
              <a:rPr lang="de-DE" sz="1050" kern="0" dirty="0">
                <a:solidFill>
                  <a:srgbClr val="0070C0"/>
                </a:solidFill>
                <a:cs typeface="Tahoma"/>
              </a:rPr>
              <a:t>, D. L. </a:t>
            </a:r>
            <a:r>
              <a:rPr lang="de-DE" sz="1050" kern="0" dirty="0" err="1">
                <a:solidFill>
                  <a:srgbClr val="0070C0"/>
                </a:solidFill>
                <a:cs typeface="Tahoma"/>
              </a:rPr>
              <a:t>Balabanski</a:t>
            </a:r>
            <a:r>
              <a:rPr lang="de-DE" sz="1050" kern="0" dirty="0">
                <a:solidFill>
                  <a:srgbClr val="0070C0"/>
                </a:solidFill>
                <a:cs typeface="Tahoma"/>
              </a:rPr>
              <a:t>, J. Isaak, N. </a:t>
            </a:r>
            <a:r>
              <a:rPr lang="de-DE" sz="1050" kern="0" dirty="0" err="1">
                <a:solidFill>
                  <a:srgbClr val="0070C0"/>
                </a:solidFill>
                <a:cs typeface="Tahoma"/>
              </a:rPr>
              <a:t>Pietralla</a:t>
            </a:r>
            <a:r>
              <a:rPr lang="de-DE" sz="1050" kern="0" dirty="0">
                <a:solidFill>
                  <a:srgbClr val="0070C0"/>
                </a:solidFill>
                <a:cs typeface="Tahoma"/>
              </a:rPr>
              <a:t>, PPNP 122</a:t>
            </a:r>
            <a:r>
              <a:rPr lang="de-DE" sz="1050" b="1" kern="0" dirty="0">
                <a:solidFill>
                  <a:srgbClr val="0070C0"/>
                </a:solidFill>
                <a:cs typeface="Tahoma"/>
              </a:rPr>
              <a:t> </a:t>
            </a:r>
            <a:r>
              <a:rPr lang="de-DE" sz="1050" kern="0" dirty="0">
                <a:solidFill>
                  <a:srgbClr val="0070C0"/>
                </a:solidFill>
                <a:cs typeface="Tahoma"/>
              </a:rPr>
              <a:t>(2022) 103903.</a:t>
            </a:r>
            <a:endParaRPr lang="de-DE" sz="10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615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C4C79B3-6C6E-4644-A676-A494914A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400" dirty="0"/>
              <a:t>Experiment | </a:t>
            </a:r>
            <a:r>
              <a:rPr lang="de-DE" sz="1400" dirty="0" err="1"/>
              <a:t>photonuclear</a:t>
            </a:r>
            <a:r>
              <a:rPr lang="de-DE" sz="1400" dirty="0"/>
              <a:t> </a:t>
            </a:r>
            <a:r>
              <a:rPr lang="de-DE" sz="1400" dirty="0" err="1"/>
              <a:t>reactions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LCB </a:t>
            </a:r>
            <a:r>
              <a:rPr lang="de-DE" sz="1400" dirty="0" err="1"/>
              <a:t>beams</a:t>
            </a:r>
            <a:endParaRPr lang="de-DE" sz="140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5</a:t>
            </a:fld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338C4AB9-CBC2-4C28-A5DF-445A8557F6C8}"/>
              </a:ext>
            </a:extLst>
          </p:cNvPr>
          <p:cNvGrpSpPr/>
          <p:nvPr/>
        </p:nvGrpSpPr>
        <p:grpSpPr>
          <a:xfrm>
            <a:off x="6600056" y="1916832"/>
            <a:ext cx="4991508" cy="2997039"/>
            <a:chOff x="6744072" y="1443253"/>
            <a:chExt cx="4991508" cy="2997039"/>
          </a:xfrm>
        </p:grpSpPr>
        <p:pic>
          <p:nvPicPr>
            <p:cNvPr id="81" name="Grafik 80">
              <a:extLst>
                <a:ext uri="{FF2B5EF4-FFF2-40B4-BE49-F238E27FC236}">
                  <a16:creationId xmlns:a16="http://schemas.microsoft.com/office/drawing/2014/main" id="{BCC24D75-7B8C-4922-8A08-AEBD09D1A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4072" y="1443253"/>
              <a:ext cx="4991508" cy="2725290"/>
            </a:xfrm>
            <a:prstGeom prst="rect">
              <a:avLst/>
            </a:prstGeom>
          </p:spPr>
        </p:pic>
        <p:grpSp>
          <p:nvGrpSpPr>
            <p:cNvPr id="82" name="Gruppierung 35">
              <a:extLst>
                <a:ext uri="{FF2B5EF4-FFF2-40B4-BE49-F238E27FC236}">
                  <a16:creationId xmlns:a16="http://schemas.microsoft.com/office/drawing/2014/main" id="{74466FFE-7928-4A1E-881F-313825DDC778}"/>
                </a:ext>
              </a:extLst>
            </p:cNvPr>
            <p:cNvGrpSpPr/>
            <p:nvPr/>
          </p:nvGrpSpPr>
          <p:grpSpPr>
            <a:xfrm rot="8319294">
              <a:off x="9121031" y="3075589"/>
              <a:ext cx="1370983" cy="358114"/>
              <a:chOff x="3429000" y="1981200"/>
              <a:chExt cx="968963" cy="232522"/>
            </a:xfrm>
          </p:grpSpPr>
          <p:pic>
            <p:nvPicPr>
              <p:cNvPr id="83" name="Grafik 82">
                <a:extLst>
                  <a:ext uri="{FF2B5EF4-FFF2-40B4-BE49-F238E27FC236}">
                    <a16:creationId xmlns:a16="http://schemas.microsoft.com/office/drawing/2014/main" id="{E4325D10-CEB6-45B2-A53A-E4C186E701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631383">
                <a:off x="3464920" y="1995608"/>
                <a:ext cx="933043" cy="218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84" name="Gerade Verbindung 113">
                <a:extLst>
                  <a:ext uri="{FF2B5EF4-FFF2-40B4-BE49-F238E27FC236}">
                    <a16:creationId xmlns:a16="http://schemas.microsoft.com/office/drawing/2014/main" id="{A6C5CE54-A89F-4DCD-9BA9-23C60E83514A}"/>
                  </a:ext>
                </a:extLst>
              </p:cNvPr>
              <p:cNvCxnSpPr>
                <a:cxnSpLocks noChangeShapeType="1"/>
                <a:endCxn id="83" idx="3"/>
              </p:cNvCxnSpPr>
              <p:nvPr/>
            </p:nvCxnSpPr>
            <p:spPr bwMode="auto">
              <a:xfrm>
                <a:off x="3429000" y="1981200"/>
                <a:ext cx="961117" cy="2086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 type="triangle" w="lg" len="lg"/>
              </a:ln>
              <a:effectLst/>
            </p:spPr>
          </p:cxnSp>
        </p:grpSp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F55A0237-3114-42BB-B7A8-A0C0DE87E6EF}"/>
                </a:ext>
              </a:extLst>
            </p:cNvPr>
            <p:cNvGrpSpPr/>
            <p:nvPr/>
          </p:nvGrpSpPr>
          <p:grpSpPr>
            <a:xfrm>
              <a:off x="7988790" y="3589375"/>
              <a:ext cx="1236614" cy="850917"/>
              <a:chOff x="3503712" y="3834529"/>
              <a:chExt cx="1236614" cy="850917"/>
            </a:xfrm>
          </p:grpSpPr>
          <p:sp>
            <p:nvSpPr>
              <p:cNvPr id="86" name="Ellipse 85">
                <a:extLst>
                  <a:ext uri="{FF2B5EF4-FFF2-40B4-BE49-F238E27FC236}">
                    <a16:creationId xmlns:a16="http://schemas.microsoft.com/office/drawing/2014/main" id="{C4BBFB81-161E-4BE3-914F-6E9C588F969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252870" y="3967517"/>
                <a:ext cx="180000" cy="180000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Bogen 86">
                <a:extLst>
                  <a:ext uri="{FF2B5EF4-FFF2-40B4-BE49-F238E27FC236}">
                    <a16:creationId xmlns:a16="http://schemas.microsoft.com/office/drawing/2014/main" id="{B352FE0F-BF98-461B-B097-70DCE0FAC87C}"/>
                  </a:ext>
                </a:extLst>
              </p:cNvPr>
              <p:cNvSpPr/>
              <p:nvPr/>
            </p:nvSpPr>
            <p:spPr>
              <a:xfrm rot="4816986">
                <a:off x="3807074" y="3759074"/>
                <a:ext cx="311950" cy="555862"/>
              </a:xfrm>
              <a:prstGeom prst="arc">
                <a:avLst>
                  <a:gd name="adj1" fmla="val 17392023"/>
                  <a:gd name="adj2" fmla="val 0"/>
                </a:avLst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8" name="Bogen 87">
                <a:extLst>
                  <a:ext uri="{FF2B5EF4-FFF2-40B4-BE49-F238E27FC236}">
                    <a16:creationId xmlns:a16="http://schemas.microsoft.com/office/drawing/2014/main" id="{D064AF54-050B-4222-966D-D3CAED9B13BF}"/>
                  </a:ext>
                </a:extLst>
              </p:cNvPr>
              <p:cNvSpPr/>
              <p:nvPr/>
            </p:nvSpPr>
            <p:spPr>
              <a:xfrm rot="13202281" flipV="1">
                <a:off x="4013868" y="4129584"/>
                <a:ext cx="311950" cy="555862"/>
              </a:xfrm>
              <a:prstGeom prst="arc">
                <a:avLst>
                  <a:gd name="adj1" fmla="val 17392023"/>
                  <a:gd name="adj2" fmla="val 0"/>
                </a:avLst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Bogen 88">
                <a:extLst>
                  <a:ext uri="{FF2B5EF4-FFF2-40B4-BE49-F238E27FC236}">
                    <a16:creationId xmlns:a16="http://schemas.microsoft.com/office/drawing/2014/main" id="{59328E1D-2ACF-4919-84AC-8CFDBE989F64}"/>
                  </a:ext>
                </a:extLst>
              </p:cNvPr>
              <p:cNvSpPr/>
              <p:nvPr/>
            </p:nvSpPr>
            <p:spPr>
              <a:xfrm rot="14017500" flipV="1">
                <a:off x="3951356" y="3803630"/>
                <a:ext cx="306204" cy="1201492"/>
              </a:xfrm>
              <a:prstGeom prst="arc">
                <a:avLst>
                  <a:gd name="adj1" fmla="val 17845097"/>
                  <a:gd name="adj2" fmla="val 0"/>
                </a:avLst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0" name="Bogen 89">
                <a:extLst>
                  <a:ext uri="{FF2B5EF4-FFF2-40B4-BE49-F238E27FC236}">
                    <a16:creationId xmlns:a16="http://schemas.microsoft.com/office/drawing/2014/main" id="{97ABA7FC-0F1F-44A6-8660-901620A1F2FE}"/>
                  </a:ext>
                </a:extLst>
              </p:cNvPr>
              <p:cNvSpPr/>
              <p:nvPr/>
            </p:nvSpPr>
            <p:spPr>
              <a:xfrm rot="3468402" flipV="1">
                <a:off x="3986478" y="3386885"/>
                <a:ext cx="306204" cy="1201492"/>
              </a:xfrm>
              <a:prstGeom prst="arc">
                <a:avLst>
                  <a:gd name="adj1" fmla="val 17845097"/>
                  <a:gd name="adj2" fmla="val 0"/>
                </a:avLst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91" name="Explosion: 8 Zacken 90">
              <a:extLst>
                <a:ext uri="{FF2B5EF4-FFF2-40B4-BE49-F238E27FC236}">
                  <a16:creationId xmlns:a16="http://schemas.microsoft.com/office/drawing/2014/main" id="{C10C2B01-A12D-47C5-9A2A-6FC05ABC4AB9}"/>
                </a:ext>
              </a:extLst>
            </p:cNvPr>
            <p:cNvSpPr/>
            <p:nvPr/>
          </p:nvSpPr>
          <p:spPr>
            <a:xfrm>
              <a:off x="8917960" y="3497568"/>
              <a:ext cx="316116" cy="387720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4AF84D6-E8C8-467A-A2FA-660EA7CA1CAD}"/>
              </a:ext>
            </a:extLst>
          </p:cNvPr>
          <p:cNvGrpSpPr/>
          <p:nvPr/>
        </p:nvGrpSpPr>
        <p:grpSpPr>
          <a:xfrm>
            <a:off x="266245" y="2001406"/>
            <a:ext cx="5468880" cy="2291690"/>
            <a:chOff x="266245" y="1700808"/>
            <a:chExt cx="5468880" cy="2291690"/>
          </a:xfrm>
        </p:grpSpPr>
        <p:pic>
          <p:nvPicPr>
            <p:cNvPr id="92" name="Grafik 10">
              <a:extLst>
                <a:ext uri="{FF2B5EF4-FFF2-40B4-BE49-F238E27FC236}">
                  <a16:creationId xmlns:a16="http://schemas.microsoft.com/office/drawing/2014/main" id="{D22C3FBB-0E4C-44A3-A91F-261DB17F20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9758" r="129" b="-162"/>
            <a:stretch/>
          </p:blipFill>
          <p:spPr>
            <a:xfrm>
              <a:off x="299309" y="1809094"/>
              <a:ext cx="5435816" cy="2183404"/>
            </a:xfrm>
            <a:prstGeom prst="rect">
              <a:avLst/>
            </a:prstGeom>
          </p:spPr>
        </p:pic>
        <p:sp>
          <p:nvSpPr>
            <p:cNvPr id="93" name="Rechteck 92">
              <a:extLst>
                <a:ext uri="{FF2B5EF4-FFF2-40B4-BE49-F238E27FC236}">
                  <a16:creationId xmlns:a16="http://schemas.microsoft.com/office/drawing/2014/main" id="{8D26D469-6CA1-495C-B7F5-2ED751EBA27C}"/>
                </a:ext>
              </a:extLst>
            </p:cNvPr>
            <p:cNvSpPr/>
            <p:nvPr/>
          </p:nvSpPr>
          <p:spPr>
            <a:xfrm>
              <a:off x="266245" y="1700808"/>
              <a:ext cx="434257" cy="4984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feld 93">
                <a:extLst>
                  <a:ext uri="{FF2B5EF4-FFF2-40B4-BE49-F238E27FC236}">
                    <a16:creationId xmlns:a16="http://schemas.microsoft.com/office/drawing/2014/main" id="{277777EE-AB87-4213-B6CC-B08651C1810A}"/>
                  </a:ext>
                </a:extLst>
              </p:cNvPr>
              <p:cNvSpPr txBox="1"/>
              <p:nvPr/>
            </p:nvSpPr>
            <p:spPr>
              <a:xfrm>
                <a:off x="7017416" y="4797152"/>
                <a:ext cx="4708666" cy="1185453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380990" indent="-38099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1600">
                        <a:latin typeface="Cambria Math" panose="02040503050406030204" pitchFamily="18" charset="0"/>
                        <a:cs typeface="Arial"/>
                      </a:rPr>
                      <m:t>Δ</m:t>
                    </m:r>
                    <m:r>
                      <a:rPr lang="de-DE" sz="1600" i="1">
                        <a:latin typeface="Cambria Math" panose="02040503050406030204" pitchFamily="18" charset="0"/>
                        <a:cs typeface="Arial"/>
                      </a:rPr>
                      <m:t>𝐸</m:t>
                    </m:r>
                    <m:r>
                      <a:rPr lang="de-DE" sz="1600" i="1">
                        <a:latin typeface="Cambria Math" panose="02040503050406030204" pitchFamily="18" charset="0"/>
                        <a:cs typeface="Arial"/>
                      </a:rPr>
                      <m:t>/</m:t>
                    </m:r>
                    <m:r>
                      <a:rPr lang="de-DE" sz="1600" i="1">
                        <a:latin typeface="Cambria Math" panose="02040503050406030204" pitchFamily="18" charset="0"/>
                        <a:cs typeface="Arial"/>
                      </a:rPr>
                      <m:t>𝐸</m:t>
                    </m:r>
                  </m:oMath>
                </a14:m>
                <a:r>
                  <a:rPr lang="de-DE" sz="1600" dirty="0">
                    <a:latin typeface="Arial"/>
                    <a:cs typeface="Arial"/>
                  </a:rPr>
                  <a:t> ~ 1 – 10 %</a:t>
                </a:r>
              </a:p>
              <a:p>
                <a:pPr marL="380990" indent="-38099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  <a:cs typeface="Arial"/>
                          </a:rPr>
                          <m:t>𝐸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  <a:cs typeface="Arial"/>
                          </a:rPr>
                          <m:t>𝑏𝑒𝑎𝑚</m:t>
                        </m:r>
                      </m:sub>
                    </m:sSub>
                  </m:oMath>
                </a14:m>
                <a:r>
                  <a:rPr lang="de-DE" sz="1600" dirty="0">
                    <a:latin typeface="Arial"/>
                    <a:cs typeface="Arial"/>
                  </a:rPr>
                  <a:t> ~ 1 – 100 MeV</a:t>
                </a:r>
              </a:p>
              <a:p>
                <a:pPr marL="380990" indent="-38099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de-DE" sz="1600" dirty="0">
                    <a:latin typeface="Arial"/>
                    <a:cs typeface="Arial"/>
                  </a:rPr>
                  <a:t>beam </a:t>
                </a:r>
                <a:r>
                  <a:rPr lang="de-DE" sz="1600" dirty="0" err="1">
                    <a:latin typeface="Arial"/>
                    <a:cs typeface="Arial"/>
                  </a:rPr>
                  <a:t>intensity</a:t>
                </a:r>
                <a:r>
                  <a:rPr lang="de-DE" sz="1600" dirty="0">
                    <a:latin typeface="Arial"/>
                    <a:cs typeface="Arial"/>
                  </a:rPr>
                  <a:t> ~ 3000 </a:t>
                </a:r>
                <a:r>
                  <a:rPr lang="de-DE" sz="1600" dirty="0" err="1">
                    <a:latin typeface="Arial"/>
                    <a:cs typeface="Arial"/>
                  </a:rPr>
                  <a:t>photons</a:t>
                </a:r>
                <a:r>
                  <a:rPr lang="de-DE" sz="1600" dirty="0">
                    <a:latin typeface="Arial"/>
                    <a:cs typeface="Arial"/>
                  </a:rPr>
                  <a:t> s</a:t>
                </a:r>
                <a:r>
                  <a:rPr lang="de-DE" sz="1600" baseline="30000" dirty="0">
                    <a:latin typeface="Arial"/>
                    <a:cs typeface="Arial"/>
                  </a:rPr>
                  <a:t>-1</a:t>
                </a:r>
                <a:r>
                  <a:rPr lang="de-DE" sz="1600" dirty="0">
                    <a:latin typeface="Arial"/>
                    <a:cs typeface="Arial"/>
                  </a:rPr>
                  <a:t>eV</a:t>
                </a:r>
                <a:r>
                  <a:rPr lang="de-DE" sz="1600" baseline="30000" dirty="0">
                    <a:latin typeface="Arial"/>
                    <a:cs typeface="Arial"/>
                  </a:rPr>
                  <a:t>-1</a:t>
                </a:r>
              </a:p>
            </p:txBody>
          </p:sp>
        </mc:Choice>
        <mc:Fallback xmlns="">
          <p:sp>
            <p:nvSpPr>
              <p:cNvPr id="94" name="Textfeld 93">
                <a:extLst>
                  <a:ext uri="{FF2B5EF4-FFF2-40B4-BE49-F238E27FC236}">
                    <a16:creationId xmlns:a16="http://schemas.microsoft.com/office/drawing/2014/main" id="{277777EE-AB87-4213-B6CC-B08651C181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416" y="4797152"/>
                <a:ext cx="4708666" cy="1185453"/>
              </a:xfrm>
              <a:prstGeom prst="rect">
                <a:avLst/>
              </a:prstGeom>
              <a:blipFill>
                <a:blip r:embed="rId6"/>
                <a:stretch>
                  <a:fillRect b="-463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Textfeld 94">
            <a:extLst>
              <a:ext uri="{FF2B5EF4-FFF2-40B4-BE49-F238E27FC236}">
                <a16:creationId xmlns:a16="http://schemas.microsoft.com/office/drawing/2014/main" id="{6E7B48D5-43F2-461F-B53D-8260AE7A41CE}"/>
              </a:ext>
            </a:extLst>
          </p:cNvPr>
          <p:cNvSpPr txBox="1"/>
          <p:nvPr/>
        </p:nvSpPr>
        <p:spPr>
          <a:xfrm>
            <a:off x="465918" y="4797152"/>
            <a:ext cx="3780467" cy="11854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80990" indent="-38099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1600" dirty="0">
                <a:latin typeface="Arial"/>
                <a:cs typeface="Arial"/>
              </a:rPr>
              <a:t>quasi-</a:t>
            </a:r>
            <a:r>
              <a:rPr lang="de-DE" sz="1600" dirty="0" err="1">
                <a:latin typeface="Arial"/>
                <a:cs typeface="Arial"/>
              </a:rPr>
              <a:t>monoenergetic</a:t>
            </a:r>
            <a:endParaRPr lang="de-DE" sz="1600" dirty="0">
              <a:latin typeface="Arial"/>
              <a:cs typeface="Arial"/>
            </a:endParaRPr>
          </a:p>
          <a:p>
            <a:pPr marL="380990" indent="-38099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1600" dirty="0">
                <a:latin typeface="Arial"/>
                <a:cs typeface="Arial"/>
              </a:rPr>
              <a:t>variable </a:t>
            </a:r>
            <a:r>
              <a:rPr lang="de-DE" sz="1600" dirty="0" err="1">
                <a:latin typeface="Arial"/>
                <a:cs typeface="Arial"/>
              </a:rPr>
              <a:t>photon</a:t>
            </a:r>
            <a:r>
              <a:rPr lang="de-DE" sz="1600" dirty="0">
                <a:latin typeface="Arial"/>
                <a:cs typeface="Arial"/>
              </a:rPr>
              <a:t> beam </a:t>
            </a:r>
            <a:r>
              <a:rPr lang="de-DE" sz="1600" dirty="0" err="1">
                <a:latin typeface="Arial"/>
                <a:cs typeface="Arial"/>
              </a:rPr>
              <a:t>energies</a:t>
            </a:r>
            <a:endParaRPr lang="de-DE" sz="1600" dirty="0">
              <a:latin typeface="Arial"/>
              <a:cs typeface="Arial"/>
            </a:endParaRPr>
          </a:p>
          <a:p>
            <a:pPr marL="380990" indent="-38099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1600" dirty="0">
                <a:latin typeface="Arial"/>
                <a:cs typeface="Arial"/>
              </a:rPr>
              <a:t>linear and </a:t>
            </a:r>
            <a:r>
              <a:rPr lang="de-DE" sz="1600" dirty="0" err="1">
                <a:latin typeface="Arial"/>
                <a:cs typeface="Arial"/>
              </a:rPr>
              <a:t>circular</a:t>
            </a:r>
            <a:r>
              <a:rPr lang="de-DE" sz="1600" dirty="0">
                <a:latin typeface="Arial"/>
                <a:cs typeface="Arial"/>
              </a:rPr>
              <a:t> </a:t>
            </a:r>
            <a:r>
              <a:rPr lang="de-DE" sz="1600" dirty="0" err="1">
                <a:latin typeface="Arial"/>
                <a:cs typeface="Arial"/>
              </a:rPr>
              <a:t>polarization</a:t>
            </a:r>
            <a:endParaRPr lang="de-DE" sz="1600" dirty="0"/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1E6A3CFC-65BE-49DF-A38E-5B56A0647350}"/>
              </a:ext>
            </a:extLst>
          </p:cNvPr>
          <p:cNvSpPr txBox="1"/>
          <p:nvPr/>
        </p:nvSpPr>
        <p:spPr>
          <a:xfrm>
            <a:off x="1343472" y="1360937"/>
            <a:ext cx="32038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de-DE" sz="1600" b="1" dirty="0">
                <a:latin typeface="+mn-lt"/>
              </a:rPr>
              <a:t>Laser-Compton </a:t>
            </a:r>
            <a:r>
              <a:rPr lang="de-DE" sz="1600" b="1" dirty="0" err="1">
                <a:latin typeface="+mn-lt"/>
              </a:rPr>
              <a:t>Backscattering</a:t>
            </a:r>
            <a:endParaRPr lang="de-DE" sz="1600" b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feld 96">
                <a:extLst>
                  <a:ext uri="{FF2B5EF4-FFF2-40B4-BE49-F238E27FC236}">
                    <a16:creationId xmlns:a16="http://schemas.microsoft.com/office/drawing/2014/main" id="{C650FB51-0796-46DF-B20C-91A6E2CAAD97}"/>
                  </a:ext>
                </a:extLst>
              </p:cNvPr>
              <p:cNvSpPr txBox="1"/>
              <p:nvPr/>
            </p:nvSpPr>
            <p:spPr>
              <a:xfrm>
                <a:off x="6446121" y="1375162"/>
                <a:ext cx="543581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de-DE" sz="1600" b="1" dirty="0">
                    <a:latin typeface="+mn-lt"/>
                  </a:rPr>
                  <a:t>High Intensity </a:t>
                </a:r>
                <a14:m>
                  <m:oMath xmlns:m="http://schemas.openxmlformats.org/officeDocument/2006/math">
                    <m:r>
                      <a:rPr lang="de-DE" sz="1600" b="1" i="1" smtClean="0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de-DE" sz="1600" b="1" dirty="0">
                    <a:latin typeface="+mn-lt"/>
                  </a:rPr>
                  <a:t>-</a:t>
                </a:r>
                <a:r>
                  <a:rPr lang="de-DE" sz="1600" b="1" dirty="0" err="1">
                    <a:latin typeface="+mn-lt"/>
                  </a:rPr>
                  <a:t>ray</a:t>
                </a:r>
                <a:r>
                  <a:rPr lang="de-DE" sz="1600" b="1" dirty="0">
                    <a:latin typeface="+mn-lt"/>
                  </a:rPr>
                  <a:t> Source (HI</a:t>
                </a:r>
                <a14:m>
                  <m:oMath xmlns:m="http://schemas.openxmlformats.org/officeDocument/2006/math">
                    <m:r>
                      <a:rPr lang="de-DE" sz="1600" b="1" i="1" smtClean="0">
                        <a:latin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de-DE" sz="1600" b="1" dirty="0">
                    <a:latin typeface="+mn-lt"/>
                  </a:rPr>
                  <a:t>S) at Duke University</a:t>
                </a:r>
              </a:p>
            </p:txBody>
          </p:sp>
        </mc:Choice>
        <mc:Fallback xmlns="">
          <p:sp>
            <p:nvSpPr>
              <p:cNvPr id="97" name="Textfeld 96">
                <a:extLst>
                  <a:ext uri="{FF2B5EF4-FFF2-40B4-BE49-F238E27FC236}">
                    <a16:creationId xmlns:a16="http://schemas.microsoft.com/office/drawing/2014/main" id="{C650FB51-0796-46DF-B20C-91A6E2CAA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121" y="1375162"/>
                <a:ext cx="5435816" cy="338554"/>
              </a:xfrm>
              <a:prstGeom prst="rect">
                <a:avLst/>
              </a:prstGeom>
              <a:blipFill>
                <a:blip r:embed="rId7"/>
                <a:stretch>
                  <a:fillRect l="-561" t="-5455" b="-2363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extfeld 3">
            <a:extLst>
              <a:ext uri="{FF2B5EF4-FFF2-40B4-BE49-F238E27FC236}">
                <a16:creationId xmlns:a16="http://schemas.microsoft.com/office/drawing/2014/main" id="{4BA98FFF-9C59-4894-9615-5EA89B03627C}"/>
              </a:ext>
            </a:extLst>
          </p:cNvPr>
          <p:cNvSpPr txBox="1"/>
          <p:nvPr/>
        </p:nvSpPr>
        <p:spPr>
          <a:xfrm>
            <a:off x="7032104" y="6108685"/>
            <a:ext cx="4181976" cy="276999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n-US" sz="1000" dirty="0">
                <a:solidFill>
                  <a:srgbClr val="0070C0"/>
                </a:solidFill>
                <a:latin typeface="Arial"/>
                <a:cs typeface="Arial"/>
              </a:rPr>
              <a:t>H.R. Weller et al., Prog. Part. </a:t>
            </a:r>
            <a:r>
              <a:rPr lang="en-US" sz="1000" dirty="0" err="1">
                <a:solidFill>
                  <a:srgbClr val="0070C0"/>
                </a:solidFill>
                <a:latin typeface="Arial"/>
                <a:cs typeface="Arial"/>
              </a:rPr>
              <a:t>Nucl</a:t>
            </a:r>
            <a:r>
              <a:rPr lang="en-US" sz="1000" dirty="0">
                <a:solidFill>
                  <a:srgbClr val="0070C0"/>
                </a:solidFill>
                <a:latin typeface="Arial"/>
                <a:cs typeface="Arial"/>
              </a:rPr>
              <a:t>. Phys. 62 (2009) 257.</a:t>
            </a:r>
            <a:endParaRPr lang="de-DE" sz="1000" dirty="0">
              <a:solidFill>
                <a:srgbClr val="0070C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795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97" grpId="0"/>
      <p:bldP spid="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C4C79B3-6C6E-4644-A676-A494914A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400" dirty="0"/>
              <a:t>Method | </a:t>
            </a:r>
            <a:r>
              <a:rPr lang="de-DE" sz="1400" dirty="0" err="1"/>
              <a:t>nuclear</a:t>
            </a:r>
            <a:r>
              <a:rPr lang="de-DE" sz="1400" dirty="0"/>
              <a:t> </a:t>
            </a:r>
            <a:r>
              <a:rPr lang="de-DE" sz="1400" dirty="0" err="1"/>
              <a:t>selfabsorption</a:t>
            </a:r>
            <a:endParaRPr lang="de-DE" sz="140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CB97C4F-6F84-4D5E-8494-385F2A97BC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12" y="2740680"/>
            <a:ext cx="6818700" cy="30645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0B0C7BF5-66F0-4B76-90E8-35592319082A}"/>
                  </a:ext>
                </a:extLst>
              </p:cNvPr>
              <p:cNvSpPr txBox="1"/>
              <p:nvPr/>
            </p:nvSpPr>
            <p:spPr>
              <a:xfrm>
                <a:off x="7396391" y="2892785"/>
                <a:ext cx="4906341" cy="2369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800"/>
                  </a:spcAft>
                  <a:buFont typeface="Wingdings" panose="05000000000000000000" pitchFamily="2" charset="2"/>
                  <a:buChar char="§"/>
                </a:pPr>
                <a:r>
                  <a:rPr lang="de-DE" sz="1600" dirty="0"/>
                  <a:t>RSA on a </a:t>
                </a:r>
                <a:r>
                  <a:rPr lang="de-DE" sz="1600" dirty="0" err="1"/>
                  <a:t>single</a:t>
                </a:r>
                <a:r>
                  <a:rPr lang="de-DE" sz="1600" dirty="0"/>
                  <a:t> </a:t>
                </a:r>
                <a:r>
                  <a:rPr lang="de-DE" sz="1600" dirty="0" err="1"/>
                  <a:t>state</a:t>
                </a:r>
                <a:r>
                  <a:rPr lang="de-DE" sz="1600" dirty="0"/>
                  <a:t>  </a:t>
                </a:r>
                <a:r>
                  <a:rPr lang="de-DE" sz="16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de-DE" sz="20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200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000">
                            <a:latin typeface="Cambria Math" panose="02040503050406030204" pitchFamily="18" charset="0"/>
                          </a:rPr>
                          <m:t>abs</m:t>
                        </m:r>
                      </m:sub>
                    </m:sSub>
                    <m:r>
                      <a:rPr lang="de-DE" sz="2000"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20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de-DE" sz="20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de-DE" sz="1600" dirty="0"/>
              </a:p>
              <a:p>
                <a:pPr marL="285750" indent="-285750">
                  <a:spcAft>
                    <a:spcPts val="1800"/>
                  </a:spcAft>
                  <a:buFont typeface="Wingdings" panose="05000000000000000000" pitchFamily="2" charset="2"/>
                  <a:buChar char="§"/>
                </a:pPr>
                <a:r>
                  <a:rPr lang="de-DE" sz="1600" dirty="0"/>
                  <a:t>RSA on </a:t>
                </a:r>
                <a:r>
                  <a:rPr lang="de-DE" sz="1600" dirty="0" err="1"/>
                  <a:t>many</a:t>
                </a:r>
                <a:r>
                  <a:rPr lang="de-DE" sz="1600" dirty="0"/>
                  <a:t> </a:t>
                </a:r>
                <a:r>
                  <a:rPr lang="de-DE" sz="1600" dirty="0" err="1"/>
                  <a:t>states</a:t>
                </a:r>
                <a:r>
                  <a:rPr lang="de-DE" sz="1600" dirty="0"/>
                  <a:t>    </a:t>
                </a:r>
                <a:r>
                  <a:rPr lang="de-DE" sz="1600" dirty="0">
                    <a:sym typeface="Wingdings" panose="05000000000000000000" pitchFamily="2" charset="2"/>
                  </a:rPr>
                  <a:t> 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∑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𝑎𝑏𝑠</m:t>
                        </m:r>
                      </m:sub>
                    </m:sSub>
                    <m:r>
                      <a:rPr lang="de-DE" sz="2000" i="1">
                        <a:latin typeface="Cambria Math" panose="02040503050406030204" pitchFamily="18" charset="0"/>
                      </a:rPr>
                      <m:t>∝</m:t>
                    </m:r>
                    <m:r>
                      <a:rPr lang="de-DE" sz="2000">
                        <a:latin typeface="Cambria Math" panose="02040503050406030204" pitchFamily="18" charset="0"/>
                      </a:rPr>
                      <m:t>∑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20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de-DE" sz="20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de-DE" sz="1600" dirty="0">
                  <a:latin typeface="+mn-lt"/>
                </a:endParaRPr>
              </a:p>
              <a:p>
                <a:pPr marL="285750" indent="-285750">
                  <a:spcAft>
                    <a:spcPts val="1800"/>
                  </a:spcAft>
                  <a:buFont typeface="Wingdings" panose="05000000000000000000" pitchFamily="2" charset="2"/>
                  <a:buChar char="§"/>
                </a:pPr>
                <a:r>
                  <a:rPr lang="de-DE" sz="1600" dirty="0">
                    <a:latin typeface="+mn-lt"/>
                  </a:rPr>
                  <a:t>individual </a:t>
                </a:r>
                <a:r>
                  <a:rPr lang="de-DE" sz="1600" dirty="0" err="1">
                    <a:latin typeface="+mn-lt"/>
                  </a:rPr>
                  <a:t>levels</a:t>
                </a:r>
                <a:r>
                  <a:rPr lang="de-DE" sz="1600" dirty="0">
                    <a:latin typeface="+mn-lt"/>
                  </a:rPr>
                  <a:t> do not </a:t>
                </a:r>
                <a:r>
                  <a:rPr lang="de-DE" sz="1600" dirty="0" err="1">
                    <a:latin typeface="+mn-lt"/>
                  </a:rPr>
                  <a:t>have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the</a:t>
                </a:r>
                <a:r>
                  <a:rPr lang="de-DE" sz="1600" dirty="0">
                    <a:latin typeface="+mn-lt"/>
                  </a:rPr>
                  <a:t> same </a:t>
                </a:r>
                <a:r>
                  <a:rPr lang="de-DE" sz="1600" dirty="0" err="1">
                    <a:latin typeface="+mn-lt"/>
                  </a:rPr>
                  <a:t>strength</a:t>
                </a:r>
                <a:endParaRPr lang="de-DE" sz="1600" dirty="0">
                  <a:latin typeface="+mn-lt"/>
                </a:endParaRPr>
              </a:p>
              <a:p>
                <a:pPr marL="285750" indent="-285750">
                  <a:spcAft>
                    <a:spcPts val="1800"/>
                  </a:spcAft>
                  <a:buFont typeface="Wingdings" panose="05000000000000000000" pitchFamily="2" charset="2"/>
                  <a:buChar char="§"/>
                </a:pPr>
                <a:r>
                  <a:rPr lang="de-DE" sz="1600" dirty="0" err="1">
                    <a:latin typeface="+mn-lt"/>
                  </a:rPr>
                  <a:t>distributed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around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the</a:t>
                </a:r>
                <a:r>
                  <a:rPr lang="de-DE" sz="1600" dirty="0">
                    <a:latin typeface="+mn-lt"/>
                  </a:rPr>
                  <a:t> </a:t>
                </a:r>
                <a:r>
                  <a:rPr lang="de-DE" sz="1600" dirty="0" err="1">
                    <a:latin typeface="+mn-lt"/>
                  </a:rPr>
                  <a:t>average</a:t>
                </a:r>
                <a:r>
                  <a:rPr lang="de-DE" sz="1600" dirty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sz="1600" b="0" i="0" smtClean="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de-DE" sz="1600" b="0" dirty="0">
                  <a:latin typeface="+mn-lt"/>
                </a:endParaRPr>
              </a:p>
              <a:p>
                <a:pPr>
                  <a:spcAft>
                    <a:spcPts val="1800"/>
                  </a:spcAft>
                </a:pPr>
                <a:r>
                  <a:rPr lang="de-DE" sz="1600" dirty="0">
                    <a:latin typeface="+mn-lt"/>
                    <a:sym typeface="Wingdings" panose="05000000000000000000" pitchFamily="2" charset="2"/>
                  </a:rPr>
                  <a:t>      Porter-Thomas </a:t>
                </a:r>
                <a:r>
                  <a:rPr lang="de-DE" sz="1600" dirty="0" err="1">
                    <a:latin typeface="+mn-lt"/>
                    <a:sym typeface="Wingdings" panose="05000000000000000000" pitchFamily="2" charset="2"/>
                  </a:rPr>
                  <a:t>distribution</a:t>
                </a:r>
                <a:endParaRPr lang="de-DE" sz="1600" dirty="0">
                  <a:latin typeface="+mn-lt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0B0C7BF5-66F0-4B76-90E8-3559231908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6391" y="2892785"/>
                <a:ext cx="4906341" cy="2369880"/>
              </a:xfrm>
              <a:prstGeom prst="rect">
                <a:avLst/>
              </a:prstGeom>
              <a:blipFill>
                <a:blip r:embed="rId4"/>
                <a:stretch>
                  <a:fillRect l="-497" b="-25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hteck 20">
            <a:extLst>
              <a:ext uri="{FF2B5EF4-FFF2-40B4-BE49-F238E27FC236}">
                <a16:creationId xmlns:a16="http://schemas.microsoft.com/office/drawing/2014/main" id="{A870DBB9-791B-488C-B88E-8B3942AAD8AC}"/>
              </a:ext>
            </a:extLst>
          </p:cNvPr>
          <p:cNvSpPr/>
          <p:nvPr/>
        </p:nvSpPr>
        <p:spPr>
          <a:xfrm>
            <a:off x="5499380" y="1534828"/>
            <a:ext cx="1222683" cy="336615"/>
          </a:xfrm>
          <a:prstGeom prst="rect">
            <a:avLst/>
          </a:prstGeom>
          <a:solidFill>
            <a:schemeClr val="tx1"/>
          </a:solidFill>
          <a:ln>
            <a:solidFill>
              <a:srgbClr val="A5A5E9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2A216BE-2270-469B-BE0C-A86A56B306D4}"/>
              </a:ext>
            </a:extLst>
          </p:cNvPr>
          <p:cNvSpPr/>
          <p:nvPr/>
        </p:nvSpPr>
        <p:spPr>
          <a:xfrm>
            <a:off x="8544272" y="1517561"/>
            <a:ext cx="72008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089A4239-9503-4B75-903B-548B4BE100AD}"/>
              </a:ext>
            </a:extLst>
          </p:cNvPr>
          <p:cNvCxnSpPr>
            <a:cxnSpLocks/>
          </p:cNvCxnSpPr>
          <p:nvPr/>
        </p:nvCxnSpPr>
        <p:spPr bwMode="auto">
          <a:xfrm>
            <a:off x="2063552" y="1697581"/>
            <a:ext cx="6300000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gradFill flip="none" rotWithShape="1">
              <a:gsLst>
                <a:gs pos="0">
                  <a:schemeClr val="accent2"/>
                </a:gs>
                <a:gs pos="62000">
                  <a:schemeClr val="accent2"/>
                </a:gs>
                <a:gs pos="82000">
                  <a:srgbClr val="FF0000"/>
                </a:gs>
                <a:gs pos="100000">
                  <a:srgbClr val="FF0000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8BEA6016-AEC2-458A-AB1B-7217E5EBBF58}"/>
              </a:ext>
            </a:extLst>
          </p:cNvPr>
          <p:cNvSpPr/>
          <p:nvPr/>
        </p:nvSpPr>
        <p:spPr>
          <a:xfrm>
            <a:off x="3575720" y="1511403"/>
            <a:ext cx="72008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ACFCCDE-5D5D-485B-A241-61373206A9AB}"/>
              </a:ext>
            </a:extLst>
          </p:cNvPr>
          <p:cNvSpPr txBox="1"/>
          <p:nvPr/>
        </p:nvSpPr>
        <p:spPr>
          <a:xfrm>
            <a:off x="2783632" y="1121245"/>
            <a:ext cx="1584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Target-1</a:t>
            </a:r>
            <a:endParaRPr lang="de-DE" sz="16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5DADFA09-0588-4774-8E47-C8CCC458F44F}"/>
              </a:ext>
            </a:extLst>
          </p:cNvPr>
          <p:cNvSpPr txBox="1"/>
          <p:nvPr/>
        </p:nvSpPr>
        <p:spPr>
          <a:xfrm>
            <a:off x="7752184" y="1121245"/>
            <a:ext cx="1584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Target-2</a:t>
            </a:r>
            <a:endParaRPr lang="de-DE" sz="16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459733A-277C-4DE8-8680-C4BD0D7416C6}"/>
              </a:ext>
            </a:extLst>
          </p:cNvPr>
          <p:cNvSpPr txBox="1"/>
          <p:nvPr/>
        </p:nvSpPr>
        <p:spPr>
          <a:xfrm>
            <a:off x="5313339" y="1121245"/>
            <a:ext cx="1584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Absorber</a:t>
            </a:r>
            <a:endParaRPr lang="de-DE" sz="16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3AF7CCD-2303-4967-B2FD-918F94A5CACB}"/>
              </a:ext>
            </a:extLst>
          </p:cNvPr>
          <p:cNvSpPr/>
          <p:nvPr/>
        </p:nvSpPr>
        <p:spPr>
          <a:xfrm>
            <a:off x="2861616" y="2636912"/>
            <a:ext cx="4320480" cy="316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1721858-558F-46E8-96FE-EBD8EDAAD76D}"/>
              </a:ext>
            </a:extLst>
          </p:cNvPr>
          <p:cNvSpPr txBox="1">
            <a:spLocks/>
          </p:cNvSpPr>
          <p:nvPr/>
        </p:nvSpPr>
        <p:spPr bwMode="auto">
          <a:xfrm>
            <a:off x="9453780" y="6166094"/>
            <a:ext cx="3122940" cy="32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9388" indent="-177800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Tahoma" pitchFamily="34" charset="0"/>
              </a:defRPr>
            </a:lvl2pPr>
            <a:lvl3pPr marL="538163" indent="-187325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Tahoma" pitchFamily="34" charset="0"/>
              </a:defRPr>
            </a:lvl3pPr>
            <a:lvl4pPr marL="717550" indent="-17303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4pPr>
            <a:lvl5pPr marL="908050" indent="-188913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5pPr>
            <a:lvl6pPr marL="13652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18224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22796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27368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79070" indent="-179070"/>
            <a:r>
              <a:rPr lang="de-DE" sz="1000" kern="0" dirty="0">
                <a:solidFill>
                  <a:srgbClr val="0070C0"/>
                </a:solidFill>
                <a:cs typeface="Tahoma"/>
              </a:rPr>
              <a:t>Romig et al., PLB 744 (2015) 369-374.  </a:t>
            </a:r>
            <a:endParaRPr lang="de-DE" sz="1000" dirty="0">
              <a:solidFill>
                <a:srgbClr val="0070C0"/>
              </a:solidFill>
            </a:endParaRP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B8C990C3-4A64-4422-BB5D-D5E8236662C6}"/>
              </a:ext>
            </a:extLst>
          </p:cNvPr>
          <p:cNvSpPr txBox="1">
            <a:spLocks/>
          </p:cNvSpPr>
          <p:nvPr/>
        </p:nvSpPr>
        <p:spPr bwMode="auto">
          <a:xfrm>
            <a:off x="9453780" y="5733256"/>
            <a:ext cx="3023697" cy="310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9388" indent="-177800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Tahoma" pitchFamily="34" charset="0"/>
              </a:defRPr>
            </a:lvl2pPr>
            <a:lvl3pPr marL="538163" indent="-187325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Tahoma" pitchFamily="34" charset="0"/>
              </a:defRPr>
            </a:lvl3pPr>
            <a:lvl4pPr marL="717550" indent="-17303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4pPr>
            <a:lvl5pPr marL="908050" indent="-188913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5pPr>
            <a:lvl6pPr marL="13652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18224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22796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27368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79070" indent="-179070">
              <a:spcBef>
                <a:spcPts val="0"/>
              </a:spcBef>
              <a:spcAft>
                <a:spcPts val="0"/>
              </a:spcAft>
            </a:pPr>
            <a:r>
              <a:rPr lang="de-DE" sz="1000" kern="0" dirty="0">
                <a:solidFill>
                  <a:srgbClr val="0070C0"/>
                </a:solidFill>
                <a:cs typeface="Tahoma"/>
              </a:rPr>
              <a:t>Metzger, PNP 7 (1959) 53. 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13474981-754E-41D5-87FF-4D115C636530}"/>
              </a:ext>
            </a:extLst>
          </p:cNvPr>
          <p:cNvSpPr txBox="1">
            <a:spLocks/>
          </p:cNvSpPr>
          <p:nvPr/>
        </p:nvSpPr>
        <p:spPr bwMode="auto">
          <a:xfrm>
            <a:off x="9453780" y="5947614"/>
            <a:ext cx="3023696" cy="35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9388" indent="-177800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Tahoma" pitchFamily="34" charset="0"/>
              </a:defRPr>
            </a:lvl2pPr>
            <a:lvl3pPr marL="538163" indent="-187325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Tahoma" pitchFamily="34" charset="0"/>
              </a:defRPr>
            </a:lvl3pPr>
            <a:lvl4pPr marL="717550" indent="-17303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4pPr>
            <a:lvl5pPr marL="908050" indent="-188913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5pPr>
            <a:lvl6pPr marL="13652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18224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22796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27368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79070" indent="-179070"/>
            <a:r>
              <a:rPr lang="de-DE" sz="1000" kern="0" dirty="0" err="1">
                <a:solidFill>
                  <a:srgbClr val="0070C0"/>
                </a:solidFill>
                <a:cs typeface="Tahoma"/>
              </a:rPr>
              <a:t>Pietralla</a:t>
            </a:r>
            <a:r>
              <a:rPr lang="de-DE" sz="1000" kern="0" dirty="0">
                <a:solidFill>
                  <a:srgbClr val="0070C0"/>
                </a:solidFill>
                <a:cs typeface="Tahoma"/>
              </a:rPr>
              <a:t> et al., PRC 51 (1995) 1021. </a:t>
            </a:r>
          </a:p>
        </p:txBody>
      </p:sp>
    </p:spTree>
    <p:extLst>
      <p:ext uri="{BB962C8B-B14F-4D97-AF65-F5344CB8AC3E}">
        <p14:creationId xmlns:p14="http://schemas.microsoft.com/office/powerpoint/2010/main" val="41070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702BB07A-F9BF-4795-A3A5-8A9A9D456D7D}"/>
              </a:ext>
            </a:extLst>
          </p:cNvPr>
          <p:cNvSpPr/>
          <p:nvPr/>
        </p:nvSpPr>
        <p:spPr>
          <a:xfrm>
            <a:off x="5499380" y="1534828"/>
            <a:ext cx="1222683" cy="336615"/>
          </a:xfrm>
          <a:prstGeom prst="rect">
            <a:avLst/>
          </a:prstGeom>
          <a:solidFill>
            <a:schemeClr val="tx1"/>
          </a:solidFill>
          <a:ln>
            <a:solidFill>
              <a:srgbClr val="A5A5E9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58F1CDC1-6F14-49F8-8AE2-7DC91028F4F8}"/>
              </a:ext>
            </a:extLst>
          </p:cNvPr>
          <p:cNvSpPr/>
          <p:nvPr/>
        </p:nvSpPr>
        <p:spPr>
          <a:xfrm>
            <a:off x="8544272" y="1517561"/>
            <a:ext cx="72008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9C0F741F-0497-4A2F-936E-10918BE5C2C4}"/>
              </a:ext>
            </a:extLst>
          </p:cNvPr>
          <p:cNvCxnSpPr>
            <a:cxnSpLocks/>
          </p:cNvCxnSpPr>
          <p:nvPr/>
        </p:nvCxnSpPr>
        <p:spPr bwMode="auto">
          <a:xfrm>
            <a:off x="2063552" y="1697581"/>
            <a:ext cx="6300000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gradFill flip="none" rotWithShape="1">
              <a:gsLst>
                <a:gs pos="0">
                  <a:schemeClr val="accent2"/>
                </a:gs>
                <a:gs pos="62000">
                  <a:schemeClr val="accent2"/>
                </a:gs>
                <a:gs pos="82000">
                  <a:srgbClr val="FF0000"/>
                </a:gs>
                <a:gs pos="100000">
                  <a:srgbClr val="FF0000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Rechteck 54">
            <a:extLst>
              <a:ext uri="{FF2B5EF4-FFF2-40B4-BE49-F238E27FC236}">
                <a16:creationId xmlns:a16="http://schemas.microsoft.com/office/drawing/2014/main" id="{1A891D00-D0DD-4F87-BFC9-48C416E54FA9}"/>
              </a:ext>
            </a:extLst>
          </p:cNvPr>
          <p:cNvSpPr/>
          <p:nvPr/>
        </p:nvSpPr>
        <p:spPr>
          <a:xfrm>
            <a:off x="3575720" y="1511403"/>
            <a:ext cx="72008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el 7">
            <a:extLst>
              <a:ext uri="{FF2B5EF4-FFF2-40B4-BE49-F238E27FC236}">
                <a16:creationId xmlns:a16="http://schemas.microsoft.com/office/drawing/2014/main" id="{A8904954-D5C9-401D-820D-5A9F1DF59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sz="1400" dirty="0" err="1"/>
              <a:t>method</a:t>
            </a:r>
            <a:r>
              <a:rPr lang="de-DE" sz="1400" dirty="0"/>
              <a:t> | integral </a:t>
            </a:r>
            <a:r>
              <a:rPr lang="de-DE" sz="1400" dirty="0" err="1"/>
              <a:t>nuclear</a:t>
            </a:r>
            <a:r>
              <a:rPr lang="de-DE" sz="1400" dirty="0"/>
              <a:t> </a:t>
            </a:r>
            <a:r>
              <a:rPr lang="de-DE" sz="1400" dirty="0" err="1"/>
              <a:t>selfabsorption</a:t>
            </a:r>
            <a:endParaRPr lang="de-DE" sz="1400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E4D3921E-8757-4452-9C97-5BCC9481DD81}"/>
              </a:ext>
            </a:extLst>
          </p:cNvPr>
          <p:cNvGrpSpPr>
            <a:grpSpLocks noChangeAspect="1"/>
          </p:cNvGrpSpPr>
          <p:nvPr/>
        </p:nvGrpSpPr>
        <p:grpSpPr>
          <a:xfrm>
            <a:off x="335360" y="2304634"/>
            <a:ext cx="3392340" cy="4130039"/>
            <a:chOff x="479376" y="2636914"/>
            <a:chExt cx="2902329" cy="3533470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78021EC0-7C49-4193-9BDE-C15460330B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79"/>
            <a:stretch/>
          </p:blipFill>
          <p:spPr>
            <a:xfrm>
              <a:off x="911424" y="2636914"/>
              <a:ext cx="2470281" cy="3533470"/>
            </a:xfrm>
            <a:prstGeom prst="rect">
              <a:avLst/>
            </a:prstGeom>
          </p:spPr>
        </p:pic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AC365805-3E52-4820-8EEA-FBAD6C9BA6CF}"/>
                </a:ext>
              </a:extLst>
            </p:cNvPr>
            <p:cNvGrpSpPr/>
            <p:nvPr/>
          </p:nvGrpSpPr>
          <p:grpSpPr>
            <a:xfrm>
              <a:off x="479376" y="2636914"/>
              <a:ext cx="535914" cy="3533470"/>
              <a:chOff x="479376" y="2636914"/>
              <a:chExt cx="535914" cy="3533470"/>
            </a:xfrm>
          </p:grpSpPr>
          <p:pic>
            <p:nvPicPr>
              <p:cNvPr id="19" name="Grafik 18">
                <a:extLst>
                  <a:ext uri="{FF2B5EF4-FFF2-40B4-BE49-F238E27FC236}">
                    <a16:creationId xmlns:a16="http://schemas.microsoft.com/office/drawing/2014/main" id="{761C22E6-3B86-468F-ADCA-527BEE77A9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3589"/>
              <a:stretch/>
            </p:blipFill>
            <p:spPr>
              <a:xfrm>
                <a:off x="479376" y="2636914"/>
                <a:ext cx="504058" cy="3533470"/>
              </a:xfrm>
              <a:prstGeom prst="rect">
                <a:avLst/>
              </a:prstGeom>
            </p:spPr>
          </p:pic>
          <p:sp>
            <p:nvSpPr>
              <p:cNvPr id="4" name="Rechteck 3">
                <a:extLst>
                  <a:ext uri="{FF2B5EF4-FFF2-40B4-BE49-F238E27FC236}">
                    <a16:creationId xmlns:a16="http://schemas.microsoft.com/office/drawing/2014/main" id="{D55D73D4-1F5A-4FF5-BA8D-703CB72659C6}"/>
                  </a:ext>
                </a:extLst>
              </p:cNvPr>
              <p:cNvSpPr/>
              <p:nvPr/>
            </p:nvSpPr>
            <p:spPr>
              <a:xfrm>
                <a:off x="871274" y="5707749"/>
                <a:ext cx="144016" cy="14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DA1EF1C1-05AA-4AF7-A45D-3F037420BE9E}"/>
                </a:ext>
              </a:extLst>
            </p:cNvPr>
            <p:cNvSpPr/>
            <p:nvPr/>
          </p:nvSpPr>
          <p:spPr>
            <a:xfrm>
              <a:off x="2999656" y="2780928"/>
              <a:ext cx="288032" cy="2160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1818B758-CD9A-4618-BF74-4B02BEE1E969}"/>
                </a:ext>
              </a:extLst>
            </p:cNvPr>
            <p:cNvSpPr/>
            <p:nvPr/>
          </p:nvSpPr>
          <p:spPr>
            <a:xfrm>
              <a:off x="2999656" y="4295637"/>
              <a:ext cx="288032" cy="2160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feld 61">
                <a:extLst>
                  <a:ext uri="{FF2B5EF4-FFF2-40B4-BE49-F238E27FC236}">
                    <a16:creationId xmlns:a16="http://schemas.microsoft.com/office/drawing/2014/main" id="{C7FF9311-775B-49A8-93AD-72F438339D23}"/>
                  </a:ext>
                </a:extLst>
              </p:cNvPr>
              <p:cNvSpPr txBox="1"/>
              <p:nvPr/>
            </p:nvSpPr>
            <p:spPr>
              <a:xfrm>
                <a:off x="4385627" y="3538780"/>
                <a:ext cx="1584176" cy="5948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1600" b="1" i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de-DE" sz="1600" b="1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DE" sz="1600" b="1" i="0" smtClean="0">
                          <a:latin typeface="Cambria Math" panose="02040503050406030204" pitchFamily="18" charset="0"/>
                        </a:rPr>
                        <m:t>𝐑</m:t>
                      </m:r>
                      <m:r>
                        <a:rPr lang="de-DE" sz="16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de-DE" sz="16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𝐀𝐛𝐬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b="1" i="0" smtClean="0"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de-DE" sz="1600" b="1" i="0" smtClean="0">
                                  <a:latin typeface="Cambria Math" panose="02040503050406030204" pitchFamily="18" charset="0"/>
                                </a:rPr>
                                <m:t>𝐧𝐨𝐀𝐛𝐬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sz="2400" b="1" dirty="0"/>
              </a:p>
            </p:txBody>
          </p:sp>
        </mc:Choice>
        <mc:Fallback xmlns="">
          <p:sp>
            <p:nvSpPr>
              <p:cNvPr id="62" name="Textfeld 61">
                <a:extLst>
                  <a:ext uri="{FF2B5EF4-FFF2-40B4-BE49-F238E27FC236}">
                    <a16:creationId xmlns:a16="http://schemas.microsoft.com/office/drawing/2014/main" id="{C7FF9311-775B-49A8-93AD-72F438339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5627" y="3538780"/>
                <a:ext cx="1584176" cy="5948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feil: eingekerbt nach rechts 15">
            <a:extLst>
              <a:ext uri="{FF2B5EF4-FFF2-40B4-BE49-F238E27FC236}">
                <a16:creationId xmlns:a16="http://schemas.microsoft.com/office/drawing/2014/main" id="{8B6B7F46-EBA5-4AAD-8FD1-7F6A1D2ACD88}"/>
              </a:ext>
            </a:extLst>
          </p:cNvPr>
          <p:cNvSpPr/>
          <p:nvPr/>
        </p:nvSpPr>
        <p:spPr>
          <a:xfrm>
            <a:off x="4151784" y="4353182"/>
            <a:ext cx="2119227" cy="439902"/>
          </a:xfrm>
          <a:prstGeom prst="notched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Rechteck: abgerundete Ecken 66">
            <a:extLst>
              <a:ext uri="{FF2B5EF4-FFF2-40B4-BE49-F238E27FC236}">
                <a16:creationId xmlns:a16="http://schemas.microsoft.com/office/drawing/2014/main" id="{1A6598AD-502F-430B-9E89-0735F8B58C34}"/>
              </a:ext>
            </a:extLst>
          </p:cNvPr>
          <p:cNvSpPr/>
          <p:nvPr/>
        </p:nvSpPr>
        <p:spPr>
          <a:xfrm>
            <a:off x="4277615" y="3429000"/>
            <a:ext cx="1800200" cy="814402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8" name="Grafik 67">
            <a:extLst>
              <a:ext uri="{FF2B5EF4-FFF2-40B4-BE49-F238E27FC236}">
                <a16:creationId xmlns:a16="http://schemas.microsoft.com/office/drawing/2014/main" id="{B57A4922-16D3-4B40-B8F8-B45DAF9D14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0" t="30050" r="53341" b="23750"/>
          <a:stretch/>
        </p:blipFill>
        <p:spPr>
          <a:xfrm>
            <a:off x="6437855" y="2276872"/>
            <a:ext cx="5497288" cy="4008447"/>
          </a:xfrm>
          <a:prstGeom prst="rect">
            <a:avLst/>
          </a:prstGeom>
        </p:spPr>
      </p:pic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46A877DE-9685-4D7D-84E9-9B59103E55A1}"/>
              </a:ext>
            </a:extLst>
          </p:cNvPr>
          <p:cNvGrpSpPr/>
          <p:nvPr/>
        </p:nvGrpSpPr>
        <p:grpSpPr>
          <a:xfrm>
            <a:off x="13202113" y="1114210"/>
            <a:ext cx="1151305" cy="2805324"/>
            <a:chOff x="1344295" y="2351868"/>
            <a:chExt cx="1151305" cy="2805324"/>
          </a:xfrm>
        </p:grpSpPr>
        <p:cxnSp>
          <p:nvCxnSpPr>
            <p:cNvPr id="97" name="Gerader Verbinder 96">
              <a:extLst>
                <a:ext uri="{FF2B5EF4-FFF2-40B4-BE49-F238E27FC236}">
                  <a16:creationId xmlns:a16="http://schemas.microsoft.com/office/drawing/2014/main" id="{402DD324-A0C1-4B4F-BE48-EF84C80CED04}"/>
                </a:ext>
              </a:extLst>
            </p:cNvPr>
            <p:cNvCxnSpPr>
              <a:cxnSpLocks/>
            </p:cNvCxnSpPr>
            <p:nvPr/>
          </p:nvCxnSpPr>
          <p:spPr>
            <a:xfrm>
              <a:off x="1356722" y="2516746"/>
              <a:ext cx="792088" cy="0"/>
            </a:xfrm>
            <a:prstGeom prst="line">
              <a:avLst/>
            </a:prstGeom>
            <a:ln w="22225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r Verbinder 97">
              <a:extLst>
                <a:ext uri="{FF2B5EF4-FFF2-40B4-BE49-F238E27FC236}">
                  <a16:creationId xmlns:a16="http://schemas.microsoft.com/office/drawing/2014/main" id="{A15350C6-65AC-4047-96BA-2CFA42B445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61426" y="2510456"/>
              <a:ext cx="0" cy="2646736"/>
            </a:xfrm>
            <a:prstGeom prst="line">
              <a:avLst/>
            </a:prstGeom>
            <a:ln w="22225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Gerader Verbinder 98">
              <a:extLst>
                <a:ext uri="{FF2B5EF4-FFF2-40B4-BE49-F238E27FC236}">
                  <a16:creationId xmlns:a16="http://schemas.microsoft.com/office/drawing/2014/main" id="{C65DA935-A987-4B1A-B33B-7AC8D0AFB422}"/>
                </a:ext>
              </a:extLst>
            </p:cNvPr>
            <p:cNvCxnSpPr>
              <a:cxnSpLocks/>
            </p:cNvCxnSpPr>
            <p:nvPr/>
          </p:nvCxnSpPr>
          <p:spPr>
            <a:xfrm>
              <a:off x="1354827" y="2351868"/>
              <a:ext cx="1140773" cy="12668"/>
            </a:xfrm>
            <a:prstGeom prst="line">
              <a:avLst/>
            </a:prstGeom>
            <a:ln w="22225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Gerader Verbinder 99">
              <a:extLst>
                <a:ext uri="{FF2B5EF4-FFF2-40B4-BE49-F238E27FC236}">
                  <a16:creationId xmlns:a16="http://schemas.microsoft.com/office/drawing/2014/main" id="{3B9F713D-39E1-4020-8577-8A07209B73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4001" y="2398487"/>
              <a:ext cx="1" cy="2757757"/>
            </a:xfrm>
            <a:prstGeom prst="line">
              <a:avLst/>
            </a:prstGeom>
            <a:ln w="22225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Gerader Verbinder 100">
              <a:extLst>
                <a:ext uri="{FF2B5EF4-FFF2-40B4-BE49-F238E27FC236}">
                  <a16:creationId xmlns:a16="http://schemas.microsoft.com/office/drawing/2014/main" id="{E2EC3B7B-A22A-46E5-81EF-1822D32EB9FA}"/>
                </a:ext>
              </a:extLst>
            </p:cNvPr>
            <p:cNvCxnSpPr>
              <a:cxnSpLocks/>
            </p:cNvCxnSpPr>
            <p:nvPr/>
          </p:nvCxnSpPr>
          <p:spPr>
            <a:xfrm>
              <a:off x="1344295" y="2677967"/>
              <a:ext cx="566782" cy="3739"/>
            </a:xfrm>
            <a:prstGeom prst="line">
              <a:avLst/>
            </a:prstGeom>
            <a:ln w="22225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r Verbinder 101">
              <a:extLst>
                <a:ext uri="{FF2B5EF4-FFF2-40B4-BE49-F238E27FC236}">
                  <a16:creationId xmlns:a16="http://schemas.microsoft.com/office/drawing/2014/main" id="{CA32F316-9472-4BF8-BE25-DE29768F00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6314" y="2697843"/>
              <a:ext cx="0" cy="2459349"/>
            </a:xfrm>
            <a:prstGeom prst="line">
              <a:avLst/>
            </a:prstGeom>
            <a:ln w="22225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A52CF53F-1B81-4EFE-9835-92498BC00131}"/>
              </a:ext>
            </a:extLst>
          </p:cNvPr>
          <p:cNvGrpSpPr/>
          <p:nvPr/>
        </p:nvGrpSpPr>
        <p:grpSpPr>
          <a:xfrm>
            <a:off x="13164647" y="2656668"/>
            <a:ext cx="946469" cy="1164845"/>
            <a:chOff x="1333107" y="3884197"/>
            <a:chExt cx="946469" cy="1164845"/>
          </a:xfrm>
        </p:grpSpPr>
        <p:cxnSp>
          <p:nvCxnSpPr>
            <p:cNvPr id="107" name="Gerader Verbinder 106">
              <a:extLst>
                <a:ext uri="{FF2B5EF4-FFF2-40B4-BE49-F238E27FC236}">
                  <a16:creationId xmlns:a16="http://schemas.microsoft.com/office/drawing/2014/main" id="{9BAE13B6-EC99-4675-A059-A14022090B04}"/>
                </a:ext>
              </a:extLst>
            </p:cNvPr>
            <p:cNvCxnSpPr>
              <a:cxnSpLocks/>
            </p:cNvCxnSpPr>
            <p:nvPr/>
          </p:nvCxnSpPr>
          <p:spPr>
            <a:xfrm>
              <a:off x="1349691" y="3996772"/>
              <a:ext cx="792088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Gerader Verbinder 107">
              <a:extLst>
                <a:ext uri="{FF2B5EF4-FFF2-40B4-BE49-F238E27FC236}">
                  <a16:creationId xmlns:a16="http://schemas.microsoft.com/office/drawing/2014/main" id="{5CC4E1C3-2132-43EA-B6C6-1E0E1EE931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41779" y="4005064"/>
              <a:ext cx="0" cy="1043978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Gerader Verbinder 108">
              <a:extLst>
                <a:ext uri="{FF2B5EF4-FFF2-40B4-BE49-F238E27FC236}">
                  <a16:creationId xmlns:a16="http://schemas.microsoft.com/office/drawing/2014/main" id="{B3673D8C-1AB0-4F7D-860B-183B5F82172B}"/>
                </a:ext>
              </a:extLst>
            </p:cNvPr>
            <p:cNvCxnSpPr>
              <a:cxnSpLocks/>
            </p:cNvCxnSpPr>
            <p:nvPr/>
          </p:nvCxnSpPr>
          <p:spPr>
            <a:xfrm>
              <a:off x="1335180" y="3884197"/>
              <a:ext cx="944396" cy="8292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Gerader Verbinder 109">
              <a:extLst>
                <a:ext uri="{FF2B5EF4-FFF2-40B4-BE49-F238E27FC236}">
                  <a16:creationId xmlns:a16="http://schemas.microsoft.com/office/drawing/2014/main" id="{E9C3D354-8321-446E-8937-C4202A41DC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7503" y="3909073"/>
              <a:ext cx="1" cy="1049969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r Verbinder 110">
              <a:extLst>
                <a:ext uri="{FF2B5EF4-FFF2-40B4-BE49-F238E27FC236}">
                  <a16:creationId xmlns:a16="http://schemas.microsoft.com/office/drawing/2014/main" id="{C3ACE117-ACB6-4548-B152-9745126D17AD}"/>
                </a:ext>
              </a:extLst>
            </p:cNvPr>
            <p:cNvCxnSpPr>
              <a:cxnSpLocks/>
            </p:cNvCxnSpPr>
            <p:nvPr/>
          </p:nvCxnSpPr>
          <p:spPr>
            <a:xfrm>
              <a:off x="1333107" y="4110244"/>
              <a:ext cx="67906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Gerader Verbinder 111">
              <a:extLst>
                <a:ext uri="{FF2B5EF4-FFF2-40B4-BE49-F238E27FC236}">
                  <a16:creationId xmlns:a16="http://schemas.microsoft.com/office/drawing/2014/main" id="{2C5F75CC-9AD7-4E39-B202-9974A0EFD0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12168" y="4118536"/>
              <a:ext cx="0" cy="840506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4A01A446-6CA2-443F-A8CA-E28661772B9D}"/>
              </a:ext>
            </a:extLst>
          </p:cNvPr>
          <p:cNvSpPr/>
          <p:nvPr/>
        </p:nvSpPr>
        <p:spPr>
          <a:xfrm>
            <a:off x="7185546" y="2408830"/>
            <a:ext cx="4619767" cy="3364568"/>
          </a:xfrm>
          <a:custGeom>
            <a:avLst/>
            <a:gdLst>
              <a:gd name="connsiteX0" fmla="*/ 4524233 w 4619767"/>
              <a:gd name="connsiteY0" fmla="*/ 27295 h 3364568"/>
              <a:gd name="connsiteX1" fmla="*/ 4524233 w 4619767"/>
              <a:gd name="connsiteY1" fmla="*/ 27295 h 3364568"/>
              <a:gd name="connsiteX2" fmla="*/ 4278573 w 4619767"/>
              <a:gd name="connsiteY2" fmla="*/ 40943 h 3364568"/>
              <a:gd name="connsiteX3" fmla="*/ 3978323 w 4619767"/>
              <a:gd name="connsiteY3" fmla="*/ 20471 h 3364568"/>
              <a:gd name="connsiteX4" fmla="*/ 3684896 w 4619767"/>
              <a:gd name="connsiteY4" fmla="*/ 0 h 3364568"/>
              <a:gd name="connsiteX5" fmla="*/ 3350526 w 4619767"/>
              <a:gd name="connsiteY5" fmla="*/ 27295 h 3364568"/>
              <a:gd name="connsiteX6" fmla="*/ 3138985 w 4619767"/>
              <a:gd name="connsiteY6" fmla="*/ 34119 h 3364568"/>
              <a:gd name="connsiteX7" fmla="*/ 2920621 w 4619767"/>
              <a:gd name="connsiteY7" fmla="*/ 47767 h 3364568"/>
              <a:gd name="connsiteX8" fmla="*/ 2715905 w 4619767"/>
              <a:gd name="connsiteY8" fmla="*/ 40943 h 3364568"/>
              <a:gd name="connsiteX9" fmla="*/ 2634018 w 4619767"/>
              <a:gd name="connsiteY9" fmla="*/ 54591 h 3364568"/>
              <a:gd name="connsiteX10" fmla="*/ 2545308 w 4619767"/>
              <a:gd name="connsiteY10" fmla="*/ 34119 h 3364568"/>
              <a:gd name="connsiteX11" fmla="*/ 2415654 w 4619767"/>
              <a:gd name="connsiteY11" fmla="*/ 13648 h 3364568"/>
              <a:gd name="connsiteX12" fmla="*/ 2320120 w 4619767"/>
              <a:gd name="connsiteY12" fmla="*/ 6824 h 3364568"/>
              <a:gd name="connsiteX13" fmla="*/ 2122227 w 4619767"/>
              <a:gd name="connsiteY13" fmla="*/ 13648 h 3364568"/>
              <a:gd name="connsiteX14" fmla="*/ 2067636 w 4619767"/>
              <a:gd name="connsiteY14" fmla="*/ 34119 h 3364568"/>
              <a:gd name="connsiteX15" fmla="*/ 1951630 w 4619767"/>
              <a:gd name="connsiteY15" fmla="*/ 40943 h 3364568"/>
              <a:gd name="connsiteX16" fmla="*/ 1917511 w 4619767"/>
              <a:gd name="connsiteY16" fmla="*/ 47767 h 3364568"/>
              <a:gd name="connsiteX17" fmla="*/ 1787857 w 4619767"/>
              <a:gd name="connsiteY17" fmla="*/ 68239 h 3364568"/>
              <a:gd name="connsiteX18" fmla="*/ 1726442 w 4619767"/>
              <a:gd name="connsiteY18" fmla="*/ 102358 h 3364568"/>
              <a:gd name="connsiteX19" fmla="*/ 1344305 w 4619767"/>
              <a:gd name="connsiteY19" fmla="*/ 184245 h 3364568"/>
              <a:gd name="connsiteX20" fmla="*/ 1214651 w 4619767"/>
              <a:gd name="connsiteY20" fmla="*/ 218364 h 3364568"/>
              <a:gd name="connsiteX21" fmla="*/ 1044054 w 4619767"/>
              <a:gd name="connsiteY21" fmla="*/ 259307 h 3364568"/>
              <a:gd name="connsiteX22" fmla="*/ 709684 w 4619767"/>
              <a:gd name="connsiteY22" fmla="*/ 238836 h 3364568"/>
              <a:gd name="connsiteX23" fmla="*/ 443553 w 4619767"/>
              <a:gd name="connsiteY23" fmla="*/ 245660 h 3364568"/>
              <a:gd name="connsiteX24" fmla="*/ 361666 w 4619767"/>
              <a:gd name="connsiteY24" fmla="*/ 279779 h 3364568"/>
              <a:gd name="connsiteX25" fmla="*/ 307075 w 4619767"/>
              <a:gd name="connsiteY25" fmla="*/ 313898 h 3364568"/>
              <a:gd name="connsiteX26" fmla="*/ 232012 w 4619767"/>
              <a:gd name="connsiteY26" fmla="*/ 320722 h 3364568"/>
              <a:gd name="connsiteX27" fmla="*/ 0 w 4619767"/>
              <a:gd name="connsiteY27" fmla="*/ 348018 h 3364568"/>
              <a:gd name="connsiteX28" fmla="*/ 6824 w 4619767"/>
              <a:gd name="connsiteY28" fmla="*/ 484495 h 3364568"/>
              <a:gd name="connsiteX29" fmla="*/ 13648 w 4619767"/>
              <a:gd name="connsiteY29" fmla="*/ 518615 h 3364568"/>
              <a:gd name="connsiteX30" fmla="*/ 20472 w 4619767"/>
              <a:gd name="connsiteY30" fmla="*/ 914400 h 3364568"/>
              <a:gd name="connsiteX31" fmla="*/ 95535 w 4619767"/>
              <a:gd name="connsiteY31" fmla="*/ 1030406 h 3364568"/>
              <a:gd name="connsiteX32" fmla="*/ 122830 w 4619767"/>
              <a:gd name="connsiteY32" fmla="*/ 1044054 h 3364568"/>
              <a:gd name="connsiteX33" fmla="*/ 156950 w 4619767"/>
              <a:gd name="connsiteY33" fmla="*/ 1078173 h 3364568"/>
              <a:gd name="connsiteX34" fmla="*/ 218364 w 4619767"/>
              <a:gd name="connsiteY34" fmla="*/ 1125940 h 3364568"/>
              <a:gd name="connsiteX35" fmla="*/ 238836 w 4619767"/>
              <a:gd name="connsiteY35" fmla="*/ 1214651 h 3364568"/>
              <a:gd name="connsiteX36" fmla="*/ 252484 w 4619767"/>
              <a:gd name="connsiteY36" fmla="*/ 1351128 h 3364568"/>
              <a:gd name="connsiteX37" fmla="*/ 266132 w 4619767"/>
              <a:gd name="connsiteY37" fmla="*/ 1371600 h 3364568"/>
              <a:gd name="connsiteX38" fmla="*/ 259308 w 4619767"/>
              <a:gd name="connsiteY38" fmla="*/ 1460310 h 3364568"/>
              <a:gd name="connsiteX39" fmla="*/ 245660 w 4619767"/>
              <a:gd name="connsiteY39" fmla="*/ 1480782 h 3364568"/>
              <a:gd name="connsiteX40" fmla="*/ 204717 w 4619767"/>
              <a:gd name="connsiteY40" fmla="*/ 1535373 h 3364568"/>
              <a:gd name="connsiteX41" fmla="*/ 191069 w 4619767"/>
              <a:gd name="connsiteY41" fmla="*/ 1555845 h 3364568"/>
              <a:gd name="connsiteX42" fmla="*/ 191069 w 4619767"/>
              <a:gd name="connsiteY42" fmla="*/ 1685498 h 3364568"/>
              <a:gd name="connsiteX43" fmla="*/ 197893 w 4619767"/>
              <a:gd name="connsiteY43" fmla="*/ 1719618 h 3364568"/>
              <a:gd name="connsiteX44" fmla="*/ 218364 w 4619767"/>
              <a:gd name="connsiteY44" fmla="*/ 1746913 h 3364568"/>
              <a:gd name="connsiteX45" fmla="*/ 232012 w 4619767"/>
              <a:gd name="connsiteY45" fmla="*/ 1767385 h 3364568"/>
              <a:gd name="connsiteX46" fmla="*/ 184245 w 4619767"/>
              <a:gd name="connsiteY46" fmla="*/ 1815152 h 3364568"/>
              <a:gd name="connsiteX47" fmla="*/ 177421 w 4619767"/>
              <a:gd name="connsiteY47" fmla="*/ 1835624 h 3364568"/>
              <a:gd name="connsiteX48" fmla="*/ 143302 w 4619767"/>
              <a:gd name="connsiteY48" fmla="*/ 1869743 h 3364568"/>
              <a:gd name="connsiteX49" fmla="*/ 129654 w 4619767"/>
              <a:gd name="connsiteY49" fmla="*/ 1897039 h 3364568"/>
              <a:gd name="connsiteX50" fmla="*/ 122830 w 4619767"/>
              <a:gd name="connsiteY50" fmla="*/ 1937982 h 3364568"/>
              <a:gd name="connsiteX51" fmla="*/ 109182 w 4619767"/>
              <a:gd name="connsiteY51" fmla="*/ 2217761 h 3364568"/>
              <a:gd name="connsiteX52" fmla="*/ 102358 w 4619767"/>
              <a:gd name="connsiteY52" fmla="*/ 2238233 h 3364568"/>
              <a:gd name="connsiteX53" fmla="*/ 109182 w 4619767"/>
              <a:gd name="connsiteY53" fmla="*/ 2320119 h 3364568"/>
              <a:gd name="connsiteX54" fmla="*/ 136478 w 4619767"/>
              <a:gd name="connsiteY54" fmla="*/ 2326943 h 3364568"/>
              <a:gd name="connsiteX55" fmla="*/ 184245 w 4619767"/>
              <a:gd name="connsiteY55" fmla="*/ 2320119 h 3364568"/>
              <a:gd name="connsiteX56" fmla="*/ 211541 w 4619767"/>
              <a:gd name="connsiteY56" fmla="*/ 2299648 h 3364568"/>
              <a:gd name="connsiteX57" fmla="*/ 225188 w 4619767"/>
              <a:gd name="connsiteY57" fmla="*/ 2279176 h 3364568"/>
              <a:gd name="connsiteX58" fmla="*/ 266132 w 4619767"/>
              <a:gd name="connsiteY58" fmla="*/ 2183642 h 3364568"/>
              <a:gd name="connsiteX59" fmla="*/ 293427 w 4619767"/>
              <a:gd name="connsiteY59" fmla="*/ 2115403 h 3364568"/>
              <a:gd name="connsiteX60" fmla="*/ 307075 w 4619767"/>
              <a:gd name="connsiteY60" fmla="*/ 2074460 h 3364568"/>
              <a:gd name="connsiteX61" fmla="*/ 327547 w 4619767"/>
              <a:gd name="connsiteY61" fmla="*/ 2040340 h 3364568"/>
              <a:gd name="connsiteX62" fmla="*/ 375314 w 4619767"/>
              <a:gd name="connsiteY62" fmla="*/ 1937982 h 3364568"/>
              <a:gd name="connsiteX63" fmla="*/ 423081 w 4619767"/>
              <a:gd name="connsiteY63" fmla="*/ 1842448 h 3364568"/>
              <a:gd name="connsiteX64" fmla="*/ 436729 w 4619767"/>
              <a:gd name="connsiteY64" fmla="*/ 1815152 h 3364568"/>
              <a:gd name="connsiteX65" fmla="*/ 450376 w 4619767"/>
              <a:gd name="connsiteY65" fmla="*/ 1781033 h 3364568"/>
              <a:gd name="connsiteX66" fmla="*/ 518615 w 4619767"/>
              <a:gd name="connsiteY66" fmla="*/ 1678674 h 3364568"/>
              <a:gd name="connsiteX67" fmla="*/ 586854 w 4619767"/>
              <a:gd name="connsiteY67" fmla="*/ 1589964 h 3364568"/>
              <a:gd name="connsiteX68" fmla="*/ 614150 w 4619767"/>
              <a:gd name="connsiteY68" fmla="*/ 1569492 h 3364568"/>
              <a:gd name="connsiteX69" fmla="*/ 648269 w 4619767"/>
              <a:gd name="connsiteY69" fmla="*/ 1521725 h 3364568"/>
              <a:gd name="connsiteX70" fmla="*/ 682388 w 4619767"/>
              <a:gd name="connsiteY70" fmla="*/ 1480782 h 3364568"/>
              <a:gd name="connsiteX71" fmla="*/ 702860 w 4619767"/>
              <a:gd name="connsiteY71" fmla="*/ 1460310 h 3364568"/>
              <a:gd name="connsiteX72" fmla="*/ 743803 w 4619767"/>
              <a:gd name="connsiteY72" fmla="*/ 1412543 h 3364568"/>
              <a:gd name="connsiteX73" fmla="*/ 784747 w 4619767"/>
              <a:gd name="connsiteY73" fmla="*/ 1371600 h 3364568"/>
              <a:gd name="connsiteX74" fmla="*/ 859809 w 4619767"/>
              <a:gd name="connsiteY74" fmla="*/ 1269242 h 3364568"/>
              <a:gd name="connsiteX75" fmla="*/ 887105 w 4619767"/>
              <a:gd name="connsiteY75" fmla="*/ 1248770 h 3364568"/>
              <a:gd name="connsiteX76" fmla="*/ 907576 w 4619767"/>
              <a:gd name="connsiteY76" fmla="*/ 1221474 h 3364568"/>
              <a:gd name="connsiteX77" fmla="*/ 1091821 w 4619767"/>
              <a:gd name="connsiteY77" fmla="*/ 1030406 h 3364568"/>
              <a:gd name="connsiteX78" fmla="*/ 1119117 w 4619767"/>
              <a:gd name="connsiteY78" fmla="*/ 996286 h 3364568"/>
              <a:gd name="connsiteX79" fmla="*/ 1146412 w 4619767"/>
              <a:gd name="connsiteY79" fmla="*/ 975815 h 3364568"/>
              <a:gd name="connsiteX80" fmla="*/ 1235123 w 4619767"/>
              <a:gd name="connsiteY80" fmla="*/ 907576 h 3364568"/>
              <a:gd name="connsiteX81" fmla="*/ 1303361 w 4619767"/>
              <a:gd name="connsiteY81" fmla="*/ 846161 h 3364568"/>
              <a:gd name="connsiteX82" fmla="*/ 1405720 w 4619767"/>
              <a:gd name="connsiteY82" fmla="*/ 771098 h 3364568"/>
              <a:gd name="connsiteX83" fmla="*/ 1508078 w 4619767"/>
              <a:gd name="connsiteY83" fmla="*/ 723331 h 3364568"/>
              <a:gd name="connsiteX84" fmla="*/ 1589964 w 4619767"/>
              <a:gd name="connsiteY84" fmla="*/ 675564 h 3364568"/>
              <a:gd name="connsiteX85" fmla="*/ 1808329 w 4619767"/>
              <a:gd name="connsiteY85" fmla="*/ 593677 h 3364568"/>
              <a:gd name="connsiteX86" fmla="*/ 2197290 w 4619767"/>
              <a:gd name="connsiteY86" fmla="*/ 498143 h 3364568"/>
              <a:gd name="connsiteX87" fmla="*/ 2436126 w 4619767"/>
              <a:gd name="connsiteY87" fmla="*/ 402609 h 3364568"/>
              <a:gd name="connsiteX88" fmla="*/ 2565779 w 4619767"/>
              <a:gd name="connsiteY88" fmla="*/ 368489 h 3364568"/>
              <a:gd name="connsiteX89" fmla="*/ 2647666 w 4619767"/>
              <a:gd name="connsiteY89" fmla="*/ 334370 h 3364568"/>
              <a:gd name="connsiteX90" fmla="*/ 2770496 w 4619767"/>
              <a:gd name="connsiteY90" fmla="*/ 320722 h 3364568"/>
              <a:gd name="connsiteX91" fmla="*/ 2886502 w 4619767"/>
              <a:gd name="connsiteY91" fmla="*/ 313898 h 3364568"/>
              <a:gd name="connsiteX92" fmla="*/ 3227696 w 4619767"/>
              <a:gd name="connsiteY92" fmla="*/ 320722 h 3364568"/>
              <a:gd name="connsiteX93" fmla="*/ 3309582 w 4619767"/>
              <a:gd name="connsiteY93" fmla="*/ 334370 h 3364568"/>
              <a:gd name="connsiteX94" fmla="*/ 3316406 w 4619767"/>
              <a:gd name="connsiteY94" fmla="*/ 395785 h 3364568"/>
              <a:gd name="connsiteX95" fmla="*/ 3343702 w 4619767"/>
              <a:gd name="connsiteY95" fmla="*/ 402609 h 3364568"/>
              <a:gd name="connsiteX96" fmla="*/ 3384645 w 4619767"/>
              <a:gd name="connsiteY96" fmla="*/ 416257 h 3364568"/>
              <a:gd name="connsiteX97" fmla="*/ 3582538 w 4619767"/>
              <a:gd name="connsiteY97" fmla="*/ 409433 h 3364568"/>
              <a:gd name="connsiteX98" fmla="*/ 3609833 w 4619767"/>
              <a:gd name="connsiteY98" fmla="*/ 395785 h 3364568"/>
              <a:gd name="connsiteX99" fmla="*/ 3637129 w 4619767"/>
              <a:gd name="connsiteY99" fmla="*/ 388961 h 3364568"/>
              <a:gd name="connsiteX100" fmla="*/ 3678072 w 4619767"/>
              <a:gd name="connsiteY100" fmla="*/ 375313 h 3364568"/>
              <a:gd name="connsiteX101" fmla="*/ 3759958 w 4619767"/>
              <a:gd name="connsiteY101" fmla="*/ 354842 h 3364568"/>
              <a:gd name="connsiteX102" fmla="*/ 3862317 w 4619767"/>
              <a:gd name="connsiteY102" fmla="*/ 334370 h 3364568"/>
              <a:gd name="connsiteX103" fmla="*/ 4067033 w 4619767"/>
              <a:gd name="connsiteY103" fmla="*/ 293427 h 3364568"/>
              <a:gd name="connsiteX104" fmla="*/ 4258102 w 4619767"/>
              <a:gd name="connsiteY104" fmla="*/ 300251 h 3364568"/>
              <a:gd name="connsiteX105" fmla="*/ 4346812 w 4619767"/>
              <a:gd name="connsiteY105" fmla="*/ 320722 h 3364568"/>
              <a:gd name="connsiteX106" fmla="*/ 4374108 w 4619767"/>
              <a:gd name="connsiteY106" fmla="*/ 327546 h 3364568"/>
              <a:gd name="connsiteX107" fmla="*/ 4483290 w 4619767"/>
              <a:gd name="connsiteY107" fmla="*/ 334370 h 3364568"/>
              <a:gd name="connsiteX108" fmla="*/ 4524233 w 4619767"/>
              <a:gd name="connsiteY108" fmla="*/ 354842 h 3364568"/>
              <a:gd name="connsiteX109" fmla="*/ 4544705 w 4619767"/>
              <a:gd name="connsiteY109" fmla="*/ 361666 h 3364568"/>
              <a:gd name="connsiteX110" fmla="*/ 4551529 w 4619767"/>
              <a:gd name="connsiteY110" fmla="*/ 402609 h 3364568"/>
              <a:gd name="connsiteX111" fmla="*/ 4537881 w 4619767"/>
              <a:gd name="connsiteY111" fmla="*/ 491319 h 3364568"/>
              <a:gd name="connsiteX112" fmla="*/ 4490114 w 4619767"/>
              <a:gd name="connsiteY112" fmla="*/ 532263 h 3364568"/>
              <a:gd name="connsiteX113" fmla="*/ 4469642 w 4619767"/>
              <a:gd name="connsiteY113" fmla="*/ 545910 h 3364568"/>
              <a:gd name="connsiteX114" fmla="*/ 4442347 w 4619767"/>
              <a:gd name="connsiteY114" fmla="*/ 552734 h 3364568"/>
              <a:gd name="connsiteX115" fmla="*/ 4401403 w 4619767"/>
              <a:gd name="connsiteY115" fmla="*/ 566382 h 3364568"/>
              <a:gd name="connsiteX116" fmla="*/ 4380932 w 4619767"/>
              <a:gd name="connsiteY116" fmla="*/ 573206 h 3364568"/>
              <a:gd name="connsiteX117" fmla="*/ 4285397 w 4619767"/>
              <a:gd name="connsiteY117" fmla="*/ 586854 h 3364568"/>
              <a:gd name="connsiteX118" fmla="*/ 4244454 w 4619767"/>
              <a:gd name="connsiteY118" fmla="*/ 607325 h 3364568"/>
              <a:gd name="connsiteX119" fmla="*/ 4210335 w 4619767"/>
              <a:gd name="connsiteY119" fmla="*/ 620973 h 3364568"/>
              <a:gd name="connsiteX120" fmla="*/ 4142096 w 4619767"/>
              <a:gd name="connsiteY120" fmla="*/ 655092 h 3364568"/>
              <a:gd name="connsiteX121" fmla="*/ 4101153 w 4619767"/>
              <a:gd name="connsiteY121" fmla="*/ 675564 h 3364568"/>
              <a:gd name="connsiteX122" fmla="*/ 4012442 w 4619767"/>
              <a:gd name="connsiteY122" fmla="*/ 702860 h 3364568"/>
              <a:gd name="connsiteX123" fmla="*/ 3930555 w 4619767"/>
              <a:gd name="connsiteY123" fmla="*/ 736979 h 3364568"/>
              <a:gd name="connsiteX124" fmla="*/ 3896436 w 4619767"/>
              <a:gd name="connsiteY124" fmla="*/ 743803 h 3364568"/>
              <a:gd name="connsiteX125" fmla="*/ 3794078 w 4619767"/>
              <a:gd name="connsiteY125" fmla="*/ 757451 h 3364568"/>
              <a:gd name="connsiteX126" fmla="*/ 3725839 w 4619767"/>
              <a:gd name="connsiteY126" fmla="*/ 784746 h 3364568"/>
              <a:gd name="connsiteX127" fmla="*/ 3664424 w 4619767"/>
              <a:gd name="connsiteY127" fmla="*/ 791570 h 3364568"/>
              <a:gd name="connsiteX128" fmla="*/ 3398293 w 4619767"/>
              <a:gd name="connsiteY128" fmla="*/ 805218 h 3364568"/>
              <a:gd name="connsiteX129" fmla="*/ 3214048 w 4619767"/>
              <a:gd name="connsiteY129" fmla="*/ 825689 h 3364568"/>
              <a:gd name="connsiteX130" fmla="*/ 3173105 w 4619767"/>
              <a:gd name="connsiteY130" fmla="*/ 832513 h 3364568"/>
              <a:gd name="connsiteX131" fmla="*/ 3118514 w 4619767"/>
              <a:gd name="connsiteY131" fmla="*/ 839337 h 3364568"/>
              <a:gd name="connsiteX132" fmla="*/ 3084394 w 4619767"/>
              <a:gd name="connsiteY132" fmla="*/ 846161 h 3364568"/>
              <a:gd name="connsiteX133" fmla="*/ 3009332 w 4619767"/>
              <a:gd name="connsiteY133" fmla="*/ 852985 h 3364568"/>
              <a:gd name="connsiteX134" fmla="*/ 2927445 w 4619767"/>
              <a:gd name="connsiteY134" fmla="*/ 866633 h 3364568"/>
              <a:gd name="connsiteX135" fmla="*/ 2866030 w 4619767"/>
              <a:gd name="connsiteY135" fmla="*/ 873457 h 3364568"/>
              <a:gd name="connsiteX136" fmla="*/ 2804615 w 4619767"/>
              <a:gd name="connsiteY136" fmla="*/ 907576 h 3364568"/>
              <a:gd name="connsiteX137" fmla="*/ 2763672 w 4619767"/>
              <a:gd name="connsiteY137" fmla="*/ 921224 h 3364568"/>
              <a:gd name="connsiteX138" fmla="*/ 2729553 w 4619767"/>
              <a:gd name="connsiteY138" fmla="*/ 941695 h 3364568"/>
              <a:gd name="connsiteX139" fmla="*/ 2702257 w 4619767"/>
              <a:gd name="connsiteY139" fmla="*/ 955343 h 3364568"/>
              <a:gd name="connsiteX140" fmla="*/ 2654490 w 4619767"/>
              <a:gd name="connsiteY140" fmla="*/ 975815 h 3364568"/>
              <a:gd name="connsiteX141" fmla="*/ 2620370 w 4619767"/>
              <a:gd name="connsiteY141" fmla="*/ 1003110 h 3364568"/>
              <a:gd name="connsiteX142" fmla="*/ 2586251 w 4619767"/>
              <a:gd name="connsiteY142" fmla="*/ 1009934 h 3364568"/>
              <a:gd name="connsiteX143" fmla="*/ 2558955 w 4619767"/>
              <a:gd name="connsiteY143" fmla="*/ 1016758 h 3364568"/>
              <a:gd name="connsiteX144" fmla="*/ 2504364 w 4619767"/>
              <a:gd name="connsiteY144" fmla="*/ 1050877 h 3364568"/>
              <a:gd name="connsiteX145" fmla="*/ 2483893 w 4619767"/>
              <a:gd name="connsiteY145" fmla="*/ 1057701 h 3364568"/>
              <a:gd name="connsiteX146" fmla="*/ 2388358 w 4619767"/>
              <a:gd name="connsiteY146" fmla="*/ 1098645 h 3364568"/>
              <a:gd name="connsiteX147" fmla="*/ 2354239 w 4619767"/>
              <a:gd name="connsiteY147" fmla="*/ 1119116 h 3364568"/>
              <a:gd name="connsiteX148" fmla="*/ 2313296 w 4619767"/>
              <a:gd name="connsiteY148" fmla="*/ 1132764 h 3364568"/>
              <a:gd name="connsiteX149" fmla="*/ 2279176 w 4619767"/>
              <a:gd name="connsiteY149" fmla="*/ 1153236 h 3364568"/>
              <a:gd name="connsiteX150" fmla="*/ 2258705 w 4619767"/>
              <a:gd name="connsiteY150" fmla="*/ 1173707 h 3364568"/>
              <a:gd name="connsiteX151" fmla="*/ 1862920 w 4619767"/>
              <a:gd name="connsiteY151" fmla="*/ 1194179 h 3364568"/>
              <a:gd name="connsiteX152" fmla="*/ 1815153 w 4619767"/>
              <a:gd name="connsiteY152" fmla="*/ 1221474 h 3364568"/>
              <a:gd name="connsiteX153" fmla="*/ 1719618 w 4619767"/>
              <a:gd name="connsiteY153" fmla="*/ 1276066 h 3364568"/>
              <a:gd name="connsiteX154" fmla="*/ 1678675 w 4619767"/>
              <a:gd name="connsiteY154" fmla="*/ 1317009 h 3364568"/>
              <a:gd name="connsiteX155" fmla="*/ 1651379 w 4619767"/>
              <a:gd name="connsiteY155" fmla="*/ 1344304 h 3364568"/>
              <a:gd name="connsiteX156" fmla="*/ 1610436 w 4619767"/>
              <a:gd name="connsiteY156" fmla="*/ 1371600 h 3364568"/>
              <a:gd name="connsiteX157" fmla="*/ 1583141 w 4619767"/>
              <a:gd name="connsiteY157" fmla="*/ 1392071 h 3364568"/>
              <a:gd name="connsiteX158" fmla="*/ 1555845 w 4619767"/>
              <a:gd name="connsiteY158" fmla="*/ 1405719 h 3364568"/>
              <a:gd name="connsiteX159" fmla="*/ 1501254 w 4619767"/>
              <a:gd name="connsiteY159" fmla="*/ 1446663 h 3364568"/>
              <a:gd name="connsiteX160" fmla="*/ 1480782 w 4619767"/>
              <a:gd name="connsiteY160" fmla="*/ 1453486 h 3364568"/>
              <a:gd name="connsiteX161" fmla="*/ 1460311 w 4619767"/>
              <a:gd name="connsiteY161" fmla="*/ 1467134 h 3364568"/>
              <a:gd name="connsiteX162" fmla="*/ 1419367 w 4619767"/>
              <a:gd name="connsiteY162" fmla="*/ 1487606 h 3364568"/>
              <a:gd name="connsiteX163" fmla="*/ 1385248 w 4619767"/>
              <a:gd name="connsiteY163" fmla="*/ 1514901 h 3364568"/>
              <a:gd name="connsiteX164" fmla="*/ 1364776 w 4619767"/>
              <a:gd name="connsiteY164" fmla="*/ 1535373 h 3364568"/>
              <a:gd name="connsiteX165" fmla="*/ 1323833 w 4619767"/>
              <a:gd name="connsiteY165" fmla="*/ 1549021 h 3364568"/>
              <a:gd name="connsiteX166" fmla="*/ 1276066 w 4619767"/>
              <a:gd name="connsiteY166" fmla="*/ 1589964 h 3364568"/>
              <a:gd name="connsiteX167" fmla="*/ 1248770 w 4619767"/>
              <a:gd name="connsiteY167" fmla="*/ 1617260 h 3364568"/>
              <a:gd name="connsiteX168" fmla="*/ 1207827 w 4619767"/>
              <a:gd name="connsiteY168" fmla="*/ 1644555 h 3364568"/>
              <a:gd name="connsiteX169" fmla="*/ 1146412 w 4619767"/>
              <a:gd name="connsiteY169" fmla="*/ 1705970 h 3364568"/>
              <a:gd name="connsiteX170" fmla="*/ 1125941 w 4619767"/>
              <a:gd name="connsiteY170" fmla="*/ 1733266 h 3364568"/>
              <a:gd name="connsiteX171" fmla="*/ 1091821 w 4619767"/>
              <a:gd name="connsiteY171" fmla="*/ 1760561 h 3364568"/>
              <a:gd name="connsiteX172" fmla="*/ 1030406 w 4619767"/>
              <a:gd name="connsiteY172" fmla="*/ 1842448 h 3364568"/>
              <a:gd name="connsiteX173" fmla="*/ 1003111 w 4619767"/>
              <a:gd name="connsiteY173" fmla="*/ 1856095 h 3364568"/>
              <a:gd name="connsiteX174" fmla="*/ 914400 w 4619767"/>
              <a:gd name="connsiteY174" fmla="*/ 1883391 h 3364568"/>
              <a:gd name="connsiteX175" fmla="*/ 866633 w 4619767"/>
              <a:gd name="connsiteY175" fmla="*/ 1917510 h 3364568"/>
              <a:gd name="connsiteX176" fmla="*/ 791570 w 4619767"/>
              <a:gd name="connsiteY176" fmla="*/ 1992573 h 3364568"/>
              <a:gd name="connsiteX177" fmla="*/ 777923 w 4619767"/>
              <a:gd name="connsiteY177" fmla="*/ 2026692 h 3364568"/>
              <a:gd name="connsiteX178" fmla="*/ 757451 w 4619767"/>
              <a:gd name="connsiteY178" fmla="*/ 2040340 h 3364568"/>
              <a:gd name="connsiteX179" fmla="*/ 736979 w 4619767"/>
              <a:gd name="connsiteY179" fmla="*/ 2081283 h 3364568"/>
              <a:gd name="connsiteX180" fmla="*/ 730155 w 4619767"/>
              <a:gd name="connsiteY180" fmla="*/ 2101755 h 3364568"/>
              <a:gd name="connsiteX181" fmla="*/ 709684 w 4619767"/>
              <a:gd name="connsiteY181" fmla="*/ 2122227 h 3364568"/>
              <a:gd name="connsiteX182" fmla="*/ 682388 w 4619767"/>
              <a:gd name="connsiteY182" fmla="*/ 2163170 h 3364568"/>
              <a:gd name="connsiteX183" fmla="*/ 675564 w 4619767"/>
              <a:gd name="connsiteY183" fmla="*/ 2190466 h 3364568"/>
              <a:gd name="connsiteX184" fmla="*/ 655093 w 4619767"/>
              <a:gd name="connsiteY184" fmla="*/ 2224585 h 3364568"/>
              <a:gd name="connsiteX185" fmla="*/ 634621 w 4619767"/>
              <a:gd name="connsiteY185" fmla="*/ 2265528 h 3364568"/>
              <a:gd name="connsiteX186" fmla="*/ 620973 w 4619767"/>
              <a:gd name="connsiteY186" fmla="*/ 2299648 h 3364568"/>
              <a:gd name="connsiteX187" fmla="*/ 593678 w 4619767"/>
              <a:gd name="connsiteY187" fmla="*/ 2326943 h 3364568"/>
              <a:gd name="connsiteX188" fmla="*/ 559558 w 4619767"/>
              <a:gd name="connsiteY188" fmla="*/ 2408830 h 3364568"/>
              <a:gd name="connsiteX189" fmla="*/ 518615 w 4619767"/>
              <a:gd name="connsiteY189" fmla="*/ 2442949 h 3364568"/>
              <a:gd name="connsiteX190" fmla="*/ 511791 w 4619767"/>
              <a:gd name="connsiteY190" fmla="*/ 2477069 h 3364568"/>
              <a:gd name="connsiteX191" fmla="*/ 504967 w 4619767"/>
              <a:gd name="connsiteY191" fmla="*/ 2524836 h 3364568"/>
              <a:gd name="connsiteX192" fmla="*/ 484496 w 4619767"/>
              <a:gd name="connsiteY192" fmla="*/ 2552131 h 3364568"/>
              <a:gd name="connsiteX193" fmla="*/ 477672 w 4619767"/>
              <a:gd name="connsiteY193" fmla="*/ 2579427 h 3364568"/>
              <a:gd name="connsiteX194" fmla="*/ 429905 w 4619767"/>
              <a:gd name="connsiteY194" fmla="*/ 2627194 h 3364568"/>
              <a:gd name="connsiteX195" fmla="*/ 416257 w 4619767"/>
              <a:gd name="connsiteY195" fmla="*/ 2661313 h 3364568"/>
              <a:gd name="connsiteX196" fmla="*/ 395785 w 4619767"/>
              <a:gd name="connsiteY196" fmla="*/ 2715904 h 3364568"/>
              <a:gd name="connsiteX197" fmla="*/ 375314 w 4619767"/>
              <a:gd name="connsiteY197" fmla="*/ 2736376 h 3364568"/>
              <a:gd name="connsiteX198" fmla="*/ 368490 w 4619767"/>
              <a:gd name="connsiteY198" fmla="*/ 2756848 h 3364568"/>
              <a:gd name="connsiteX199" fmla="*/ 361666 w 4619767"/>
              <a:gd name="connsiteY199" fmla="*/ 2790967 h 3364568"/>
              <a:gd name="connsiteX200" fmla="*/ 348018 w 4619767"/>
              <a:gd name="connsiteY200" fmla="*/ 2818263 h 3364568"/>
              <a:gd name="connsiteX201" fmla="*/ 341194 w 4619767"/>
              <a:gd name="connsiteY201" fmla="*/ 2845558 h 3364568"/>
              <a:gd name="connsiteX202" fmla="*/ 307075 w 4619767"/>
              <a:gd name="connsiteY202" fmla="*/ 2872854 h 3364568"/>
              <a:gd name="connsiteX203" fmla="*/ 279779 w 4619767"/>
              <a:gd name="connsiteY203" fmla="*/ 2920621 h 3364568"/>
              <a:gd name="connsiteX204" fmla="*/ 252484 w 4619767"/>
              <a:gd name="connsiteY204" fmla="*/ 2927445 h 3364568"/>
              <a:gd name="connsiteX205" fmla="*/ 225188 w 4619767"/>
              <a:gd name="connsiteY205" fmla="*/ 2988860 h 3364568"/>
              <a:gd name="connsiteX206" fmla="*/ 197893 w 4619767"/>
              <a:gd name="connsiteY206" fmla="*/ 3022979 h 3364568"/>
              <a:gd name="connsiteX207" fmla="*/ 177421 w 4619767"/>
              <a:gd name="connsiteY207" fmla="*/ 3077570 h 3364568"/>
              <a:gd name="connsiteX208" fmla="*/ 170597 w 4619767"/>
              <a:gd name="connsiteY208" fmla="*/ 3152633 h 3364568"/>
              <a:gd name="connsiteX209" fmla="*/ 163773 w 4619767"/>
              <a:gd name="connsiteY209" fmla="*/ 3275463 h 3364568"/>
              <a:gd name="connsiteX210" fmla="*/ 136478 w 4619767"/>
              <a:gd name="connsiteY210" fmla="*/ 3323230 h 3364568"/>
              <a:gd name="connsiteX211" fmla="*/ 129654 w 4619767"/>
              <a:gd name="connsiteY211" fmla="*/ 3350525 h 3364568"/>
              <a:gd name="connsiteX212" fmla="*/ 238836 w 4619767"/>
              <a:gd name="connsiteY212" fmla="*/ 3357349 h 3364568"/>
              <a:gd name="connsiteX213" fmla="*/ 286603 w 4619767"/>
              <a:gd name="connsiteY213" fmla="*/ 3336877 h 3364568"/>
              <a:gd name="connsiteX214" fmla="*/ 402609 w 4619767"/>
              <a:gd name="connsiteY214" fmla="*/ 3323230 h 3364568"/>
              <a:gd name="connsiteX215" fmla="*/ 450376 w 4619767"/>
              <a:gd name="connsiteY215" fmla="*/ 3309582 h 3364568"/>
              <a:gd name="connsiteX216" fmla="*/ 477672 w 4619767"/>
              <a:gd name="connsiteY216" fmla="*/ 3289110 h 3364568"/>
              <a:gd name="connsiteX217" fmla="*/ 525439 w 4619767"/>
              <a:gd name="connsiteY217" fmla="*/ 3261815 h 3364568"/>
              <a:gd name="connsiteX218" fmla="*/ 702860 w 4619767"/>
              <a:gd name="connsiteY218" fmla="*/ 3118513 h 3364568"/>
              <a:gd name="connsiteX219" fmla="*/ 812042 w 4619767"/>
              <a:gd name="connsiteY219" fmla="*/ 2982036 h 3364568"/>
              <a:gd name="connsiteX220" fmla="*/ 832514 w 4619767"/>
              <a:gd name="connsiteY220" fmla="*/ 2961564 h 3364568"/>
              <a:gd name="connsiteX221" fmla="*/ 1221475 w 4619767"/>
              <a:gd name="connsiteY221" fmla="*/ 2674961 h 3364568"/>
              <a:gd name="connsiteX222" fmla="*/ 1296538 w 4619767"/>
              <a:gd name="connsiteY222" fmla="*/ 2613546 h 3364568"/>
              <a:gd name="connsiteX223" fmla="*/ 1378424 w 4619767"/>
              <a:gd name="connsiteY223" fmla="*/ 2558955 h 3364568"/>
              <a:gd name="connsiteX224" fmla="*/ 1405720 w 4619767"/>
              <a:gd name="connsiteY224" fmla="*/ 2524836 h 3364568"/>
              <a:gd name="connsiteX225" fmla="*/ 1473958 w 4619767"/>
              <a:gd name="connsiteY225" fmla="*/ 2504364 h 3364568"/>
              <a:gd name="connsiteX226" fmla="*/ 2497541 w 4619767"/>
              <a:gd name="connsiteY226" fmla="*/ 2142698 h 3364568"/>
              <a:gd name="connsiteX227" fmla="*/ 2654490 w 4619767"/>
              <a:gd name="connsiteY227" fmla="*/ 2081283 h 3364568"/>
              <a:gd name="connsiteX228" fmla="*/ 3173105 w 4619767"/>
              <a:gd name="connsiteY228" fmla="*/ 1978925 h 3364568"/>
              <a:gd name="connsiteX229" fmla="*/ 3473355 w 4619767"/>
              <a:gd name="connsiteY229" fmla="*/ 1890215 h 3364568"/>
              <a:gd name="connsiteX230" fmla="*/ 3493827 w 4619767"/>
              <a:gd name="connsiteY230" fmla="*/ 1883391 h 3364568"/>
              <a:gd name="connsiteX231" fmla="*/ 3991970 w 4619767"/>
              <a:gd name="connsiteY231" fmla="*/ 1494430 h 3364568"/>
              <a:gd name="connsiteX232" fmla="*/ 4135272 w 4619767"/>
              <a:gd name="connsiteY232" fmla="*/ 1364776 h 3364568"/>
              <a:gd name="connsiteX233" fmla="*/ 4176215 w 4619767"/>
              <a:gd name="connsiteY233" fmla="*/ 1310185 h 3364568"/>
              <a:gd name="connsiteX234" fmla="*/ 4196687 w 4619767"/>
              <a:gd name="connsiteY234" fmla="*/ 1289713 h 3364568"/>
              <a:gd name="connsiteX235" fmla="*/ 4203511 w 4619767"/>
              <a:gd name="connsiteY235" fmla="*/ 1255594 h 3364568"/>
              <a:gd name="connsiteX236" fmla="*/ 4223982 w 4619767"/>
              <a:gd name="connsiteY236" fmla="*/ 1241946 h 3364568"/>
              <a:gd name="connsiteX237" fmla="*/ 4312693 w 4619767"/>
              <a:gd name="connsiteY237" fmla="*/ 1125940 h 3364568"/>
              <a:gd name="connsiteX238" fmla="*/ 4360460 w 4619767"/>
              <a:gd name="connsiteY238" fmla="*/ 1037230 h 3364568"/>
              <a:gd name="connsiteX239" fmla="*/ 4380932 w 4619767"/>
              <a:gd name="connsiteY239" fmla="*/ 1009934 h 3364568"/>
              <a:gd name="connsiteX240" fmla="*/ 4435523 w 4619767"/>
              <a:gd name="connsiteY240" fmla="*/ 921224 h 3364568"/>
              <a:gd name="connsiteX241" fmla="*/ 4476466 w 4619767"/>
              <a:gd name="connsiteY241" fmla="*/ 887104 h 3364568"/>
              <a:gd name="connsiteX242" fmla="*/ 4517409 w 4619767"/>
              <a:gd name="connsiteY242" fmla="*/ 852985 h 3364568"/>
              <a:gd name="connsiteX243" fmla="*/ 4544705 w 4619767"/>
              <a:gd name="connsiteY243" fmla="*/ 812042 h 3364568"/>
              <a:gd name="connsiteX244" fmla="*/ 4551529 w 4619767"/>
              <a:gd name="connsiteY244" fmla="*/ 784746 h 3364568"/>
              <a:gd name="connsiteX245" fmla="*/ 4565176 w 4619767"/>
              <a:gd name="connsiteY245" fmla="*/ 736979 h 3364568"/>
              <a:gd name="connsiteX246" fmla="*/ 4578824 w 4619767"/>
              <a:gd name="connsiteY246" fmla="*/ 682388 h 3364568"/>
              <a:gd name="connsiteX247" fmla="*/ 4592472 w 4619767"/>
              <a:gd name="connsiteY247" fmla="*/ 559558 h 3364568"/>
              <a:gd name="connsiteX248" fmla="*/ 4606120 w 4619767"/>
              <a:gd name="connsiteY248" fmla="*/ 511791 h 3364568"/>
              <a:gd name="connsiteX249" fmla="*/ 4619767 w 4619767"/>
              <a:gd name="connsiteY249" fmla="*/ 443552 h 3364568"/>
              <a:gd name="connsiteX250" fmla="*/ 4612944 w 4619767"/>
              <a:gd name="connsiteY250" fmla="*/ 218364 h 3364568"/>
              <a:gd name="connsiteX251" fmla="*/ 4592472 w 4619767"/>
              <a:gd name="connsiteY251" fmla="*/ 177421 h 3364568"/>
              <a:gd name="connsiteX252" fmla="*/ 4572000 w 4619767"/>
              <a:gd name="connsiteY252" fmla="*/ 122830 h 3364568"/>
              <a:gd name="connsiteX253" fmla="*/ 4544705 w 4619767"/>
              <a:gd name="connsiteY253" fmla="*/ 81886 h 3364568"/>
              <a:gd name="connsiteX254" fmla="*/ 4531057 w 4619767"/>
              <a:gd name="connsiteY254" fmla="*/ 61415 h 3364568"/>
              <a:gd name="connsiteX255" fmla="*/ 4524233 w 4619767"/>
              <a:gd name="connsiteY255" fmla="*/ 27295 h 336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4619767" h="3364568">
                <a:moveTo>
                  <a:pt x="4524233" y="27295"/>
                </a:moveTo>
                <a:lnTo>
                  <a:pt x="4524233" y="27295"/>
                </a:lnTo>
                <a:cubicBezTo>
                  <a:pt x="4442346" y="31844"/>
                  <a:pt x="4360576" y="39662"/>
                  <a:pt x="4278573" y="40943"/>
                </a:cubicBezTo>
                <a:cubicBezTo>
                  <a:pt x="4047168" y="44559"/>
                  <a:pt x="4152862" y="35262"/>
                  <a:pt x="3978323" y="20471"/>
                </a:cubicBezTo>
                <a:cubicBezTo>
                  <a:pt x="3880626" y="12192"/>
                  <a:pt x="3782705" y="6824"/>
                  <a:pt x="3684896" y="0"/>
                </a:cubicBezTo>
                <a:lnTo>
                  <a:pt x="3350526" y="27295"/>
                </a:lnTo>
                <a:cubicBezTo>
                  <a:pt x="3280113" y="31696"/>
                  <a:pt x="3209455" y="30763"/>
                  <a:pt x="3138985" y="34119"/>
                </a:cubicBezTo>
                <a:cubicBezTo>
                  <a:pt x="3066138" y="37588"/>
                  <a:pt x="2993409" y="43218"/>
                  <a:pt x="2920621" y="47767"/>
                </a:cubicBezTo>
                <a:cubicBezTo>
                  <a:pt x="2852382" y="45492"/>
                  <a:pt x="2784162" y="39318"/>
                  <a:pt x="2715905" y="40943"/>
                </a:cubicBezTo>
                <a:cubicBezTo>
                  <a:pt x="2688241" y="41602"/>
                  <a:pt x="2661668" y="55697"/>
                  <a:pt x="2634018" y="54591"/>
                </a:cubicBezTo>
                <a:cubicBezTo>
                  <a:pt x="2603695" y="53378"/>
                  <a:pt x="2575017" y="40309"/>
                  <a:pt x="2545308" y="34119"/>
                </a:cubicBezTo>
                <a:cubicBezTo>
                  <a:pt x="2505351" y="25795"/>
                  <a:pt x="2457154" y="17421"/>
                  <a:pt x="2415654" y="13648"/>
                </a:cubicBezTo>
                <a:cubicBezTo>
                  <a:pt x="2383859" y="10758"/>
                  <a:pt x="2351965" y="9099"/>
                  <a:pt x="2320120" y="6824"/>
                </a:cubicBezTo>
                <a:cubicBezTo>
                  <a:pt x="2254156" y="9099"/>
                  <a:pt x="2187848" y="6554"/>
                  <a:pt x="2122227" y="13648"/>
                </a:cubicBezTo>
                <a:cubicBezTo>
                  <a:pt x="2102905" y="15737"/>
                  <a:pt x="2086826" y="31049"/>
                  <a:pt x="2067636" y="34119"/>
                </a:cubicBezTo>
                <a:cubicBezTo>
                  <a:pt x="2029387" y="40239"/>
                  <a:pt x="1990299" y="38668"/>
                  <a:pt x="1951630" y="40943"/>
                </a:cubicBezTo>
                <a:cubicBezTo>
                  <a:pt x="1940257" y="43218"/>
                  <a:pt x="1928951" y="45860"/>
                  <a:pt x="1917511" y="47767"/>
                </a:cubicBezTo>
                <a:cubicBezTo>
                  <a:pt x="1874353" y="54960"/>
                  <a:pt x="1829927" y="56219"/>
                  <a:pt x="1787857" y="68239"/>
                </a:cubicBezTo>
                <a:cubicBezTo>
                  <a:pt x="1765339" y="74673"/>
                  <a:pt x="1749099" y="96432"/>
                  <a:pt x="1726442" y="102358"/>
                </a:cubicBezTo>
                <a:cubicBezTo>
                  <a:pt x="1600410" y="135320"/>
                  <a:pt x="1470287" y="151092"/>
                  <a:pt x="1344305" y="184245"/>
                </a:cubicBezTo>
                <a:cubicBezTo>
                  <a:pt x="1301087" y="195618"/>
                  <a:pt x="1258217" y="208406"/>
                  <a:pt x="1214651" y="218364"/>
                </a:cubicBezTo>
                <a:cubicBezTo>
                  <a:pt x="1033140" y="259852"/>
                  <a:pt x="1170388" y="217197"/>
                  <a:pt x="1044054" y="259307"/>
                </a:cubicBezTo>
                <a:lnTo>
                  <a:pt x="709684" y="238836"/>
                </a:lnTo>
                <a:cubicBezTo>
                  <a:pt x="620945" y="238836"/>
                  <a:pt x="532263" y="243385"/>
                  <a:pt x="443553" y="245660"/>
                </a:cubicBezTo>
                <a:cubicBezTo>
                  <a:pt x="416257" y="257033"/>
                  <a:pt x="388114" y="266555"/>
                  <a:pt x="361666" y="279779"/>
                </a:cubicBezTo>
                <a:cubicBezTo>
                  <a:pt x="342473" y="289376"/>
                  <a:pt x="327538" y="307436"/>
                  <a:pt x="307075" y="313898"/>
                </a:cubicBezTo>
                <a:cubicBezTo>
                  <a:pt x="283117" y="321464"/>
                  <a:pt x="256983" y="317947"/>
                  <a:pt x="232012" y="320722"/>
                </a:cubicBezTo>
                <a:lnTo>
                  <a:pt x="0" y="348018"/>
                </a:lnTo>
                <a:cubicBezTo>
                  <a:pt x="2275" y="393510"/>
                  <a:pt x="3192" y="439091"/>
                  <a:pt x="6824" y="484495"/>
                </a:cubicBezTo>
                <a:cubicBezTo>
                  <a:pt x="7749" y="496057"/>
                  <a:pt x="13280" y="507022"/>
                  <a:pt x="13648" y="518615"/>
                </a:cubicBezTo>
                <a:cubicBezTo>
                  <a:pt x="17835" y="650497"/>
                  <a:pt x="4106" y="783471"/>
                  <a:pt x="20472" y="914400"/>
                </a:cubicBezTo>
                <a:cubicBezTo>
                  <a:pt x="21997" y="926599"/>
                  <a:pt x="64351" y="1008131"/>
                  <a:pt x="95535" y="1030406"/>
                </a:cubicBezTo>
                <a:cubicBezTo>
                  <a:pt x="103812" y="1036319"/>
                  <a:pt x="114800" y="1037809"/>
                  <a:pt x="122830" y="1044054"/>
                </a:cubicBezTo>
                <a:cubicBezTo>
                  <a:pt x="135526" y="1053929"/>
                  <a:pt x="144738" y="1067706"/>
                  <a:pt x="156950" y="1078173"/>
                </a:cubicBezTo>
                <a:cubicBezTo>
                  <a:pt x="176641" y="1095051"/>
                  <a:pt x="218364" y="1125940"/>
                  <a:pt x="218364" y="1125940"/>
                </a:cubicBezTo>
                <a:cubicBezTo>
                  <a:pt x="236856" y="1172170"/>
                  <a:pt x="233437" y="1155267"/>
                  <a:pt x="238836" y="1214651"/>
                </a:cubicBezTo>
                <a:cubicBezTo>
                  <a:pt x="239128" y="1217864"/>
                  <a:pt x="243669" y="1324684"/>
                  <a:pt x="252484" y="1351128"/>
                </a:cubicBezTo>
                <a:cubicBezTo>
                  <a:pt x="255078" y="1358909"/>
                  <a:pt x="261583" y="1364776"/>
                  <a:pt x="266132" y="1371600"/>
                </a:cubicBezTo>
                <a:cubicBezTo>
                  <a:pt x="263857" y="1401170"/>
                  <a:pt x="264774" y="1431161"/>
                  <a:pt x="259308" y="1460310"/>
                </a:cubicBezTo>
                <a:cubicBezTo>
                  <a:pt x="257797" y="1468371"/>
                  <a:pt x="249643" y="1473613"/>
                  <a:pt x="245660" y="1480782"/>
                </a:cubicBezTo>
                <a:cubicBezTo>
                  <a:pt x="217260" y="1531900"/>
                  <a:pt x="240173" y="1511734"/>
                  <a:pt x="204717" y="1535373"/>
                </a:cubicBezTo>
                <a:cubicBezTo>
                  <a:pt x="200168" y="1542197"/>
                  <a:pt x="193663" y="1548064"/>
                  <a:pt x="191069" y="1555845"/>
                </a:cubicBezTo>
                <a:cubicBezTo>
                  <a:pt x="177671" y="1596040"/>
                  <a:pt x="186825" y="1647302"/>
                  <a:pt x="191069" y="1685498"/>
                </a:cubicBezTo>
                <a:cubicBezTo>
                  <a:pt x="192350" y="1697026"/>
                  <a:pt x="193182" y="1709019"/>
                  <a:pt x="197893" y="1719618"/>
                </a:cubicBezTo>
                <a:cubicBezTo>
                  <a:pt x="202512" y="1730011"/>
                  <a:pt x="211754" y="1737658"/>
                  <a:pt x="218364" y="1746913"/>
                </a:cubicBezTo>
                <a:cubicBezTo>
                  <a:pt x="223131" y="1753587"/>
                  <a:pt x="227463" y="1760561"/>
                  <a:pt x="232012" y="1767385"/>
                </a:cubicBezTo>
                <a:cubicBezTo>
                  <a:pt x="206993" y="1786150"/>
                  <a:pt x="200167" y="1787290"/>
                  <a:pt x="184245" y="1815152"/>
                </a:cubicBezTo>
                <a:cubicBezTo>
                  <a:pt x="180676" y="1821397"/>
                  <a:pt x="180638" y="1829190"/>
                  <a:pt x="177421" y="1835624"/>
                </a:cubicBezTo>
                <a:cubicBezTo>
                  <a:pt x="166048" y="1858369"/>
                  <a:pt x="163772" y="1856096"/>
                  <a:pt x="143302" y="1869743"/>
                </a:cubicBezTo>
                <a:cubicBezTo>
                  <a:pt x="138753" y="1878842"/>
                  <a:pt x="132577" y="1887295"/>
                  <a:pt x="129654" y="1897039"/>
                </a:cubicBezTo>
                <a:cubicBezTo>
                  <a:pt x="125678" y="1910291"/>
                  <a:pt x="123521" y="1924163"/>
                  <a:pt x="122830" y="1937982"/>
                </a:cubicBezTo>
                <a:cubicBezTo>
                  <a:pt x="120118" y="1992231"/>
                  <a:pt x="125995" y="2133697"/>
                  <a:pt x="109182" y="2217761"/>
                </a:cubicBezTo>
                <a:cubicBezTo>
                  <a:pt x="107771" y="2224814"/>
                  <a:pt x="104633" y="2231409"/>
                  <a:pt x="102358" y="2238233"/>
                </a:cubicBezTo>
                <a:cubicBezTo>
                  <a:pt x="104633" y="2265528"/>
                  <a:pt x="99349" y="2294555"/>
                  <a:pt x="109182" y="2320119"/>
                </a:cubicBezTo>
                <a:cubicBezTo>
                  <a:pt x="112549" y="2328873"/>
                  <a:pt x="127099" y="2326943"/>
                  <a:pt x="136478" y="2326943"/>
                </a:cubicBezTo>
                <a:cubicBezTo>
                  <a:pt x="152562" y="2326943"/>
                  <a:pt x="168323" y="2322394"/>
                  <a:pt x="184245" y="2320119"/>
                </a:cubicBezTo>
                <a:cubicBezTo>
                  <a:pt x="193344" y="2313295"/>
                  <a:pt x="203499" y="2307690"/>
                  <a:pt x="211541" y="2299648"/>
                </a:cubicBezTo>
                <a:cubicBezTo>
                  <a:pt x="217340" y="2293849"/>
                  <a:pt x="221261" y="2286376"/>
                  <a:pt x="225188" y="2279176"/>
                </a:cubicBezTo>
                <a:cubicBezTo>
                  <a:pt x="263531" y="2208880"/>
                  <a:pt x="242788" y="2245893"/>
                  <a:pt x="266132" y="2183642"/>
                </a:cubicBezTo>
                <a:cubicBezTo>
                  <a:pt x="274734" y="2160703"/>
                  <a:pt x="285680" y="2138644"/>
                  <a:pt x="293427" y="2115403"/>
                </a:cubicBezTo>
                <a:cubicBezTo>
                  <a:pt x="297976" y="2101755"/>
                  <a:pt x="301122" y="2087556"/>
                  <a:pt x="307075" y="2074460"/>
                </a:cubicBezTo>
                <a:cubicBezTo>
                  <a:pt x="312564" y="2062385"/>
                  <a:pt x="320723" y="2051713"/>
                  <a:pt x="327547" y="2040340"/>
                </a:cubicBezTo>
                <a:cubicBezTo>
                  <a:pt x="362626" y="1900016"/>
                  <a:pt x="312884" y="2070646"/>
                  <a:pt x="375314" y="1937982"/>
                </a:cubicBezTo>
                <a:cubicBezTo>
                  <a:pt x="425442" y="1831459"/>
                  <a:pt x="364927" y="1900600"/>
                  <a:pt x="423081" y="1842448"/>
                </a:cubicBezTo>
                <a:cubicBezTo>
                  <a:pt x="427630" y="1833349"/>
                  <a:pt x="432598" y="1824448"/>
                  <a:pt x="436729" y="1815152"/>
                </a:cubicBezTo>
                <a:cubicBezTo>
                  <a:pt x="441704" y="1803959"/>
                  <a:pt x="444074" y="1791536"/>
                  <a:pt x="450376" y="1781033"/>
                </a:cubicBezTo>
                <a:cubicBezTo>
                  <a:pt x="471474" y="1745870"/>
                  <a:pt x="493613" y="1711177"/>
                  <a:pt x="518615" y="1678674"/>
                </a:cubicBezTo>
                <a:cubicBezTo>
                  <a:pt x="541361" y="1649104"/>
                  <a:pt x="557009" y="1612348"/>
                  <a:pt x="586854" y="1589964"/>
                </a:cubicBezTo>
                <a:cubicBezTo>
                  <a:pt x="595953" y="1583140"/>
                  <a:pt x="606542" y="1577946"/>
                  <a:pt x="614150" y="1569492"/>
                </a:cubicBezTo>
                <a:cubicBezTo>
                  <a:pt x="627240" y="1554948"/>
                  <a:pt x="636339" y="1537234"/>
                  <a:pt x="648269" y="1521725"/>
                </a:cubicBezTo>
                <a:cubicBezTo>
                  <a:pt x="659101" y="1507644"/>
                  <a:pt x="670585" y="1494060"/>
                  <a:pt x="682388" y="1480782"/>
                </a:cubicBezTo>
                <a:cubicBezTo>
                  <a:pt x="688799" y="1473569"/>
                  <a:pt x="696404" y="1467483"/>
                  <a:pt x="702860" y="1460310"/>
                </a:cubicBezTo>
                <a:cubicBezTo>
                  <a:pt x="716889" y="1444722"/>
                  <a:pt x="729579" y="1427952"/>
                  <a:pt x="743803" y="1412543"/>
                </a:cubicBezTo>
                <a:cubicBezTo>
                  <a:pt x="756895" y="1398361"/>
                  <a:pt x="772603" y="1386602"/>
                  <a:pt x="784747" y="1371600"/>
                </a:cubicBezTo>
                <a:cubicBezTo>
                  <a:pt x="811369" y="1338715"/>
                  <a:pt x="825961" y="1294628"/>
                  <a:pt x="859809" y="1269242"/>
                </a:cubicBezTo>
                <a:cubicBezTo>
                  <a:pt x="868908" y="1262418"/>
                  <a:pt x="879063" y="1256812"/>
                  <a:pt x="887105" y="1248770"/>
                </a:cubicBezTo>
                <a:cubicBezTo>
                  <a:pt x="895147" y="1240728"/>
                  <a:pt x="899797" y="1229771"/>
                  <a:pt x="907576" y="1221474"/>
                </a:cubicBezTo>
                <a:cubicBezTo>
                  <a:pt x="968089" y="1156927"/>
                  <a:pt x="1036550" y="1099495"/>
                  <a:pt x="1091821" y="1030406"/>
                </a:cubicBezTo>
                <a:cubicBezTo>
                  <a:pt x="1100920" y="1019033"/>
                  <a:pt x="1108818" y="1006585"/>
                  <a:pt x="1119117" y="996286"/>
                </a:cubicBezTo>
                <a:cubicBezTo>
                  <a:pt x="1127159" y="988244"/>
                  <a:pt x="1138028" y="983500"/>
                  <a:pt x="1146412" y="975815"/>
                </a:cubicBezTo>
                <a:cubicBezTo>
                  <a:pt x="1219867" y="908481"/>
                  <a:pt x="1172253" y="932724"/>
                  <a:pt x="1235123" y="907576"/>
                </a:cubicBezTo>
                <a:cubicBezTo>
                  <a:pt x="1270561" y="860323"/>
                  <a:pt x="1240787" y="894294"/>
                  <a:pt x="1303361" y="846161"/>
                </a:cubicBezTo>
                <a:cubicBezTo>
                  <a:pt x="1364195" y="799367"/>
                  <a:pt x="1328155" y="817637"/>
                  <a:pt x="1405720" y="771098"/>
                </a:cubicBezTo>
                <a:cubicBezTo>
                  <a:pt x="1440115" y="750461"/>
                  <a:pt x="1471753" y="742359"/>
                  <a:pt x="1508078" y="723331"/>
                </a:cubicBezTo>
                <a:cubicBezTo>
                  <a:pt x="1536070" y="708668"/>
                  <a:pt x="1560376" y="686659"/>
                  <a:pt x="1589964" y="675564"/>
                </a:cubicBezTo>
                <a:cubicBezTo>
                  <a:pt x="1662752" y="648268"/>
                  <a:pt x="1733027" y="612985"/>
                  <a:pt x="1808329" y="593677"/>
                </a:cubicBezTo>
                <a:cubicBezTo>
                  <a:pt x="1937429" y="560575"/>
                  <a:pt x="2066411" y="524319"/>
                  <a:pt x="2197290" y="498143"/>
                </a:cubicBezTo>
                <a:cubicBezTo>
                  <a:pt x="2276902" y="466298"/>
                  <a:pt x="2353205" y="424431"/>
                  <a:pt x="2436126" y="402609"/>
                </a:cubicBezTo>
                <a:cubicBezTo>
                  <a:pt x="2479344" y="391236"/>
                  <a:pt x="2523383" y="382621"/>
                  <a:pt x="2565779" y="368489"/>
                </a:cubicBezTo>
                <a:cubicBezTo>
                  <a:pt x="2652121" y="339708"/>
                  <a:pt x="2589863" y="344880"/>
                  <a:pt x="2647666" y="334370"/>
                </a:cubicBezTo>
                <a:cubicBezTo>
                  <a:pt x="2684379" y="327695"/>
                  <a:pt x="2735534" y="323219"/>
                  <a:pt x="2770496" y="320722"/>
                </a:cubicBezTo>
                <a:cubicBezTo>
                  <a:pt x="2809133" y="317962"/>
                  <a:pt x="2847833" y="316173"/>
                  <a:pt x="2886502" y="313898"/>
                </a:cubicBezTo>
                <a:lnTo>
                  <a:pt x="3227696" y="320722"/>
                </a:lnTo>
                <a:cubicBezTo>
                  <a:pt x="3248226" y="321442"/>
                  <a:pt x="3287611" y="329976"/>
                  <a:pt x="3309582" y="334370"/>
                </a:cubicBezTo>
                <a:cubicBezTo>
                  <a:pt x="3311857" y="354842"/>
                  <a:pt x="3307194" y="377362"/>
                  <a:pt x="3316406" y="395785"/>
                </a:cubicBezTo>
                <a:cubicBezTo>
                  <a:pt x="3320600" y="404174"/>
                  <a:pt x="3334719" y="399914"/>
                  <a:pt x="3343702" y="402609"/>
                </a:cubicBezTo>
                <a:cubicBezTo>
                  <a:pt x="3357481" y="406743"/>
                  <a:pt x="3370997" y="411708"/>
                  <a:pt x="3384645" y="416257"/>
                </a:cubicBezTo>
                <a:cubicBezTo>
                  <a:pt x="3450609" y="413982"/>
                  <a:pt x="3516806" y="415409"/>
                  <a:pt x="3582538" y="409433"/>
                </a:cubicBezTo>
                <a:cubicBezTo>
                  <a:pt x="3592669" y="408512"/>
                  <a:pt x="3600308" y="399357"/>
                  <a:pt x="3609833" y="395785"/>
                </a:cubicBezTo>
                <a:cubicBezTo>
                  <a:pt x="3618615" y="392492"/>
                  <a:pt x="3628146" y="391656"/>
                  <a:pt x="3637129" y="388961"/>
                </a:cubicBezTo>
                <a:cubicBezTo>
                  <a:pt x="3650908" y="384827"/>
                  <a:pt x="3663882" y="377678"/>
                  <a:pt x="3678072" y="375313"/>
                </a:cubicBezTo>
                <a:cubicBezTo>
                  <a:pt x="3802540" y="354568"/>
                  <a:pt x="3633799" y="384879"/>
                  <a:pt x="3759958" y="354842"/>
                </a:cubicBezTo>
                <a:cubicBezTo>
                  <a:pt x="3793807" y="346783"/>
                  <a:pt x="3828561" y="342809"/>
                  <a:pt x="3862317" y="334370"/>
                </a:cubicBezTo>
                <a:cubicBezTo>
                  <a:pt x="4002706" y="299272"/>
                  <a:pt x="3934362" y="312379"/>
                  <a:pt x="4067033" y="293427"/>
                </a:cubicBezTo>
                <a:cubicBezTo>
                  <a:pt x="4130723" y="295702"/>
                  <a:pt x="4194482" y="296509"/>
                  <a:pt x="4258102" y="300251"/>
                </a:cubicBezTo>
                <a:cubicBezTo>
                  <a:pt x="4289606" y="302104"/>
                  <a:pt x="4316588" y="312479"/>
                  <a:pt x="4346812" y="320722"/>
                </a:cubicBezTo>
                <a:cubicBezTo>
                  <a:pt x="4355860" y="323190"/>
                  <a:pt x="4364776" y="326613"/>
                  <a:pt x="4374108" y="327546"/>
                </a:cubicBezTo>
                <a:cubicBezTo>
                  <a:pt x="4410392" y="331174"/>
                  <a:pt x="4446896" y="332095"/>
                  <a:pt x="4483290" y="334370"/>
                </a:cubicBezTo>
                <a:cubicBezTo>
                  <a:pt x="4496938" y="341194"/>
                  <a:pt x="4510290" y="348645"/>
                  <a:pt x="4524233" y="354842"/>
                </a:cubicBezTo>
                <a:cubicBezTo>
                  <a:pt x="4530806" y="357763"/>
                  <a:pt x="4541136" y="355421"/>
                  <a:pt x="4544705" y="361666"/>
                </a:cubicBezTo>
                <a:cubicBezTo>
                  <a:pt x="4551570" y="373679"/>
                  <a:pt x="4549254" y="388961"/>
                  <a:pt x="4551529" y="402609"/>
                </a:cubicBezTo>
                <a:cubicBezTo>
                  <a:pt x="4546980" y="432179"/>
                  <a:pt x="4545137" y="462294"/>
                  <a:pt x="4537881" y="491319"/>
                </a:cubicBezTo>
                <a:cubicBezTo>
                  <a:pt x="4532247" y="513855"/>
                  <a:pt x="4506408" y="522079"/>
                  <a:pt x="4490114" y="532263"/>
                </a:cubicBezTo>
                <a:cubicBezTo>
                  <a:pt x="4483159" y="536610"/>
                  <a:pt x="4477180" y="542679"/>
                  <a:pt x="4469642" y="545910"/>
                </a:cubicBezTo>
                <a:cubicBezTo>
                  <a:pt x="4461022" y="549604"/>
                  <a:pt x="4451330" y="550039"/>
                  <a:pt x="4442347" y="552734"/>
                </a:cubicBezTo>
                <a:cubicBezTo>
                  <a:pt x="4428567" y="556868"/>
                  <a:pt x="4415051" y="561833"/>
                  <a:pt x="4401403" y="566382"/>
                </a:cubicBezTo>
                <a:cubicBezTo>
                  <a:pt x="4394579" y="568657"/>
                  <a:pt x="4388053" y="572189"/>
                  <a:pt x="4380932" y="573206"/>
                </a:cubicBezTo>
                <a:lnTo>
                  <a:pt x="4285397" y="586854"/>
                </a:lnTo>
                <a:cubicBezTo>
                  <a:pt x="4271749" y="593678"/>
                  <a:pt x="4258345" y="601011"/>
                  <a:pt x="4244454" y="607325"/>
                </a:cubicBezTo>
                <a:cubicBezTo>
                  <a:pt x="4233303" y="612394"/>
                  <a:pt x="4221435" y="615793"/>
                  <a:pt x="4210335" y="620973"/>
                </a:cubicBezTo>
                <a:cubicBezTo>
                  <a:pt x="4187290" y="631727"/>
                  <a:pt x="4164842" y="643719"/>
                  <a:pt x="4142096" y="655092"/>
                </a:cubicBezTo>
                <a:cubicBezTo>
                  <a:pt x="4128448" y="661916"/>
                  <a:pt x="4115825" y="671372"/>
                  <a:pt x="4101153" y="675564"/>
                </a:cubicBezTo>
                <a:cubicBezTo>
                  <a:pt x="4074662" y="683133"/>
                  <a:pt x="4038594" y="692690"/>
                  <a:pt x="4012442" y="702860"/>
                </a:cubicBezTo>
                <a:cubicBezTo>
                  <a:pt x="3984882" y="713578"/>
                  <a:pt x="3959551" y="731180"/>
                  <a:pt x="3930555" y="736979"/>
                </a:cubicBezTo>
                <a:cubicBezTo>
                  <a:pt x="3919182" y="739254"/>
                  <a:pt x="3907918" y="742163"/>
                  <a:pt x="3896436" y="743803"/>
                </a:cubicBezTo>
                <a:cubicBezTo>
                  <a:pt x="3721049" y="768859"/>
                  <a:pt x="3922659" y="736020"/>
                  <a:pt x="3794078" y="757451"/>
                </a:cubicBezTo>
                <a:cubicBezTo>
                  <a:pt x="3769817" y="769580"/>
                  <a:pt x="3753943" y="779125"/>
                  <a:pt x="3725839" y="784746"/>
                </a:cubicBezTo>
                <a:cubicBezTo>
                  <a:pt x="3705641" y="788786"/>
                  <a:pt x="3684896" y="789295"/>
                  <a:pt x="3664424" y="791570"/>
                </a:cubicBezTo>
                <a:cubicBezTo>
                  <a:pt x="3565182" y="824652"/>
                  <a:pt x="3663183" y="794181"/>
                  <a:pt x="3398293" y="805218"/>
                </a:cubicBezTo>
                <a:cubicBezTo>
                  <a:pt x="3339652" y="807661"/>
                  <a:pt x="3271235" y="817520"/>
                  <a:pt x="3214048" y="825689"/>
                </a:cubicBezTo>
                <a:cubicBezTo>
                  <a:pt x="3200351" y="827646"/>
                  <a:pt x="3186802" y="830556"/>
                  <a:pt x="3173105" y="832513"/>
                </a:cubicBezTo>
                <a:cubicBezTo>
                  <a:pt x="3154951" y="835107"/>
                  <a:pt x="3136639" y="836548"/>
                  <a:pt x="3118514" y="839337"/>
                </a:cubicBezTo>
                <a:cubicBezTo>
                  <a:pt x="3107050" y="841101"/>
                  <a:pt x="3095903" y="844722"/>
                  <a:pt x="3084394" y="846161"/>
                </a:cubicBezTo>
                <a:cubicBezTo>
                  <a:pt x="3059464" y="849277"/>
                  <a:pt x="3034245" y="849735"/>
                  <a:pt x="3009332" y="852985"/>
                </a:cubicBezTo>
                <a:cubicBezTo>
                  <a:pt x="2981892" y="856564"/>
                  <a:pt x="2954839" y="862720"/>
                  <a:pt x="2927445" y="866633"/>
                </a:cubicBezTo>
                <a:cubicBezTo>
                  <a:pt x="2907054" y="869546"/>
                  <a:pt x="2886502" y="871182"/>
                  <a:pt x="2866030" y="873457"/>
                </a:cubicBezTo>
                <a:cubicBezTo>
                  <a:pt x="2848716" y="883845"/>
                  <a:pt x="2824194" y="899744"/>
                  <a:pt x="2804615" y="907576"/>
                </a:cubicBezTo>
                <a:cubicBezTo>
                  <a:pt x="2791258" y="912919"/>
                  <a:pt x="2776768" y="915271"/>
                  <a:pt x="2763672" y="921224"/>
                </a:cubicBezTo>
                <a:cubicBezTo>
                  <a:pt x="2751598" y="926712"/>
                  <a:pt x="2741147" y="935254"/>
                  <a:pt x="2729553" y="941695"/>
                </a:cubicBezTo>
                <a:cubicBezTo>
                  <a:pt x="2720661" y="946635"/>
                  <a:pt x="2711518" y="951133"/>
                  <a:pt x="2702257" y="955343"/>
                </a:cubicBezTo>
                <a:cubicBezTo>
                  <a:pt x="2686487" y="962511"/>
                  <a:pt x="2669453" y="967086"/>
                  <a:pt x="2654490" y="975815"/>
                </a:cubicBezTo>
                <a:cubicBezTo>
                  <a:pt x="2641909" y="983154"/>
                  <a:pt x="2633397" y="996597"/>
                  <a:pt x="2620370" y="1003110"/>
                </a:cubicBezTo>
                <a:cubicBezTo>
                  <a:pt x="2609996" y="1008297"/>
                  <a:pt x="2597573" y="1007418"/>
                  <a:pt x="2586251" y="1009934"/>
                </a:cubicBezTo>
                <a:cubicBezTo>
                  <a:pt x="2577096" y="1011969"/>
                  <a:pt x="2568054" y="1014483"/>
                  <a:pt x="2558955" y="1016758"/>
                </a:cubicBezTo>
                <a:cubicBezTo>
                  <a:pt x="2442238" y="1075119"/>
                  <a:pt x="2628403" y="979999"/>
                  <a:pt x="2504364" y="1050877"/>
                </a:cubicBezTo>
                <a:cubicBezTo>
                  <a:pt x="2498119" y="1054446"/>
                  <a:pt x="2490544" y="1054962"/>
                  <a:pt x="2483893" y="1057701"/>
                </a:cubicBezTo>
                <a:cubicBezTo>
                  <a:pt x="2451856" y="1070893"/>
                  <a:pt x="2418067" y="1080820"/>
                  <a:pt x="2388358" y="1098645"/>
                </a:cubicBezTo>
                <a:cubicBezTo>
                  <a:pt x="2376985" y="1105469"/>
                  <a:pt x="2366313" y="1113628"/>
                  <a:pt x="2354239" y="1119116"/>
                </a:cubicBezTo>
                <a:cubicBezTo>
                  <a:pt x="2341143" y="1125069"/>
                  <a:pt x="2326392" y="1126811"/>
                  <a:pt x="2313296" y="1132764"/>
                </a:cubicBezTo>
                <a:cubicBezTo>
                  <a:pt x="2301221" y="1138253"/>
                  <a:pt x="2289787" y="1145278"/>
                  <a:pt x="2279176" y="1153236"/>
                </a:cubicBezTo>
                <a:cubicBezTo>
                  <a:pt x="2271456" y="1159026"/>
                  <a:pt x="2268309" y="1172762"/>
                  <a:pt x="2258705" y="1173707"/>
                </a:cubicBezTo>
                <a:cubicBezTo>
                  <a:pt x="2127235" y="1186638"/>
                  <a:pt x="1994848" y="1187355"/>
                  <a:pt x="1862920" y="1194179"/>
                </a:cubicBezTo>
                <a:cubicBezTo>
                  <a:pt x="1846998" y="1203277"/>
                  <a:pt x="1831360" y="1212894"/>
                  <a:pt x="1815153" y="1221474"/>
                </a:cubicBezTo>
                <a:cubicBezTo>
                  <a:pt x="1773638" y="1243453"/>
                  <a:pt x="1750758" y="1248040"/>
                  <a:pt x="1719618" y="1276066"/>
                </a:cubicBezTo>
                <a:cubicBezTo>
                  <a:pt x="1705272" y="1288977"/>
                  <a:pt x="1692323" y="1303361"/>
                  <a:pt x="1678675" y="1317009"/>
                </a:cubicBezTo>
                <a:cubicBezTo>
                  <a:pt x="1669576" y="1326107"/>
                  <a:pt x="1662085" y="1337166"/>
                  <a:pt x="1651379" y="1344304"/>
                </a:cubicBezTo>
                <a:cubicBezTo>
                  <a:pt x="1637731" y="1353403"/>
                  <a:pt x="1623558" y="1361759"/>
                  <a:pt x="1610436" y="1371600"/>
                </a:cubicBezTo>
                <a:cubicBezTo>
                  <a:pt x="1601338" y="1378424"/>
                  <a:pt x="1592785" y="1386043"/>
                  <a:pt x="1583141" y="1392071"/>
                </a:cubicBezTo>
                <a:cubicBezTo>
                  <a:pt x="1574515" y="1397462"/>
                  <a:pt x="1564677" y="1400672"/>
                  <a:pt x="1555845" y="1405719"/>
                </a:cubicBezTo>
                <a:cubicBezTo>
                  <a:pt x="1506637" y="1433838"/>
                  <a:pt x="1571287" y="1402893"/>
                  <a:pt x="1501254" y="1446663"/>
                </a:cubicBezTo>
                <a:cubicBezTo>
                  <a:pt x="1495154" y="1450475"/>
                  <a:pt x="1487606" y="1451212"/>
                  <a:pt x="1480782" y="1453486"/>
                </a:cubicBezTo>
                <a:cubicBezTo>
                  <a:pt x="1473958" y="1458035"/>
                  <a:pt x="1467480" y="1463151"/>
                  <a:pt x="1460311" y="1467134"/>
                </a:cubicBezTo>
                <a:cubicBezTo>
                  <a:pt x="1446972" y="1474544"/>
                  <a:pt x="1432240" y="1479414"/>
                  <a:pt x="1419367" y="1487606"/>
                </a:cubicBezTo>
                <a:cubicBezTo>
                  <a:pt x="1407079" y="1495425"/>
                  <a:pt x="1396209" y="1505310"/>
                  <a:pt x="1385248" y="1514901"/>
                </a:cubicBezTo>
                <a:cubicBezTo>
                  <a:pt x="1377985" y="1521256"/>
                  <a:pt x="1373212" y="1530686"/>
                  <a:pt x="1364776" y="1535373"/>
                </a:cubicBezTo>
                <a:cubicBezTo>
                  <a:pt x="1352200" y="1542360"/>
                  <a:pt x="1323833" y="1549021"/>
                  <a:pt x="1323833" y="1549021"/>
                </a:cubicBezTo>
                <a:cubicBezTo>
                  <a:pt x="1279303" y="1608392"/>
                  <a:pt x="1329592" y="1549819"/>
                  <a:pt x="1276066" y="1589964"/>
                </a:cubicBezTo>
                <a:cubicBezTo>
                  <a:pt x="1265772" y="1597685"/>
                  <a:pt x="1258818" y="1609222"/>
                  <a:pt x="1248770" y="1617260"/>
                </a:cubicBezTo>
                <a:cubicBezTo>
                  <a:pt x="1235962" y="1627506"/>
                  <a:pt x="1221475" y="1635457"/>
                  <a:pt x="1207827" y="1644555"/>
                </a:cubicBezTo>
                <a:cubicBezTo>
                  <a:pt x="1160790" y="1707270"/>
                  <a:pt x="1220937" y="1631444"/>
                  <a:pt x="1146412" y="1705970"/>
                </a:cubicBezTo>
                <a:cubicBezTo>
                  <a:pt x="1138370" y="1714012"/>
                  <a:pt x="1133983" y="1725224"/>
                  <a:pt x="1125941" y="1733266"/>
                </a:cubicBezTo>
                <a:cubicBezTo>
                  <a:pt x="1115642" y="1743565"/>
                  <a:pt x="1101564" y="1749735"/>
                  <a:pt x="1091821" y="1760561"/>
                </a:cubicBezTo>
                <a:cubicBezTo>
                  <a:pt x="1047329" y="1809996"/>
                  <a:pt x="1082979" y="1795716"/>
                  <a:pt x="1030406" y="1842448"/>
                </a:cubicBezTo>
                <a:cubicBezTo>
                  <a:pt x="1022803" y="1849206"/>
                  <a:pt x="1012556" y="1852317"/>
                  <a:pt x="1003111" y="1856095"/>
                </a:cubicBezTo>
                <a:cubicBezTo>
                  <a:pt x="979505" y="1865537"/>
                  <a:pt x="937959" y="1876660"/>
                  <a:pt x="914400" y="1883391"/>
                </a:cubicBezTo>
                <a:cubicBezTo>
                  <a:pt x="862536" y="1952544"/>
                  <a:pt x="926210" y="1879597"/>
                  <a:pt x="866633" y="1917510"/>
                </a:cubicBezTo>
                <a:cubicBezTo>
                  <a:pt x="828975" y="1941475"/>
                  <a:pt x="817266" y="1960454"/>
                  <a:pt x="791570" y="1992573"/>
                </a:cubicBezTo>
                <a:cubicBezTo>
                  <a:pt x="787021" y="2003946"/>
                  <a:pt x="785043" y="2016725"/>
                  <a:pt x="777923" y="2026692"/>
                </a:cubicBezTo>
                <a:cubicBezTo>
                  <a:pt x="773156" y="2033366"/>
                  <a:pt x="762372" y="2033779"/>
                  <a:pt x="757451" y="2040340"/>
                </a:cubicBezTo>
                <a:cubicBezTo>
                  <a:pt x="748296" y="2052547"/>
                  <a:pt x="743176" y="2067340"/>
                  <a:pt x="736979" y="2081283"/>
                </a:cubicBezTo>
                <a:cubicBezTo>
                  <a:pt x="734058" y="2087856"/>
                  <a:pt x="734145" y="2095770"/>
                  <a:pt x="730155" y="2101755"/>
                </a:cubicBezTo>
                <a:cubicBezTo>
                  <a:pt x="724802" y="2109785"/>
                  <a:pt x="716508" y="2115403"/>
                  <a:pt x="709684" y="2122227"/>
                </a:cubicBezTo>
                <a:cubicBezTo>
                  <a:pt x="688377" y="2186144"/>
                  <a:pt x="723283" y="2091604"/>
                  <a:pt x="682388" y="2163170"/>
                </a:cubicBezTo>
                <a:cubicBezTo>
                  <a:pt x="677735" y="2171313"/>
                  <a:pt x="679373" y="2181896"/>
                  <a:pt x="675564" y="2190466"/>
                </a:cubicBezTo>
                <a:cubicBezTo>
                  <a:pt x="670177" y="2202586"/>
                  <a:pt x="661444" y="2212941"/>
                  <a:pt x="655093" y="2224585"/>
                </a:cubicBezTo>
                <a:cubicBezTo>
                  <a:pt x="647786" y="2237980"/>
                  <a:pt x="640935" y="2251637"/>
                  <a:pt x="634621" y="2265528"/>
                </a:cubicBezTo>
                <a:cubicBezTo>
                  <a:pt x="629552" y="2276679"/>
                  <a:pt x="627768" y="2289456"/>
                  <a:pt x="620973" y="2299648"/>
                </a:cubicBezTo>
                <a:cubicBezTo>
                  <a:pt x="613836" y="2310354"/>
                  <a:pt x="602776" y="2317845"/>
                  <a:pt x="593678" y="2326943"/>
                </a:cubicBezTo>
                <a:cubicBezTo>
                  <a:pt x="584804" y="2358001"/>
                  <a:pt x="581807" y="2384108"/>
                  <a:pt x="559558" y="2408830"/>
                </a:cubicBezTo>
                <a:cubicBezTo>
                  <a:pt x="547674" y="2422035"/>
                  <a:pt x="532263" y="2431576"/>
                  <a:pt x="518615" y="2442949"/>
                </a:cubicBezTo>
                <a:cubicBezTo>
                  <a:pt x="516340" y="2454322"/>
                  <a:pt x="513698" y="2465628"/>
                  <a:pt x="511791" y="2477069"/>
                </a:cubicBezTo>
                <a:cubicBezTo>
                  <a:pt x="509147" y="2492934"/>
                  <a:pt x="510464" y="2509720"/>
                  <a:pt x="504967" y="2524836"/>
                </a:cubicBezTo>
                <a:cubicBezTo>
                  <a:pt x="501080" y="2535524"/>
                  <a:pt x="491320" y="2543033"/>
                  <a:pt x="484496" y="2552131"/>
                </a:cubicBezTo>
                <a:cubicBezTo>
                  <a:pt x="482221" y="2561230"/>
                  <a:pt x="483188" y="2571842"/>
                  <a:pt x="477672" y="2579427"/>
                </a:cubicBezTo>
                <a:cubicBezTo>
                  <a:pt x="464428" y="2597638"/>
                  <a:pt x="429905" y="2627194"/>
                  <a:pt x="429905" y="2627194"/>
                </a:cubicBezTo>
                <a:cubicBezTo>
                  <a:pt x="425356" y="2638567"/>
                  <a:pt x="420131" y="2649692"/>
                  <a:pt x="416257" y="2661313"/>
                </a:cubicBezTo>
                <a:cubicBezTo>
                  <a:pt x="407327" y="2688104"/>
                  <a:pt x="413236" y="2691472"/>
                  <a:pt x="395785" y="2715904"/>
                </a:cubicBezTo>
                <a:cubicBezTo>
                  <a:pt x="390176" y="2723757"/>
                  <a:pt x="382138" y="2729552"/>
                  <a:pt x="375314" y="2736376"/>
                </a:cubicBezTo>
                <a:cubicBezTo>
                  <a:pt x="373039" y="2743200"/>
                  <a:pt x="370235" y="2749870"/>
                  <a:pt x="368490" y="2756848"/>
                </a:cubicBezTo>
                <a:cubicBezTo>
                  <a:pt x="365677" y="2768100"/>
                  <a:pt x="365334" y="2779964"/>
                  <a:pt x="361666" y="2790967"/>
                </a:cubicBezTo>
                <a:cubicBezTo>
                  <a:pt x="358449" y="2800618"/>
                  <a:pt x="351590" y="2808738"/>
                  <a:pt x="348018" y="2818263"/>
                </a:cubicBezTo>
                <a:cubicBezTo>
                  <a:pt x="344725" y="2827044"/>
                  <a:pt x="346821" y="2838055"/>
                  <a:pt x="341194" y="2845558"/>
                </a:cubicBezTo>
                <a:cubicBezTo>
                  <a:pt x="332455" y="2857210"/>
                  <a:pt x="318448" y="2863755"/>
                  <a:pt x="307075" y="2872854"/>
                </a:cubicBezTo>
                <a:cubicBezTo>
                  <a:pt x="304714" y="2877576"/>
                  <a:pt x="287012" y="2915799"/>
                  <a:pt x="279779" y="2920621"/>
                </a:cubicBezTo>
                <a:cubicBezTo>
                  <a:pt x="271976" y="2925823"/>
                  <a:pt x="261582" y="2925170"/>
                  <a:pt x="252484" y="2927445"/>
                </a:cubicBezTo>
                <a:cubicBezTo>
                  <a:pt x="246574" y="2942220"/>
                  <a:pt x="234750" y="2974516"/>
                  <a:pt x="225188" y="2988860"/>
                </a:cubicBezTo>
                <a:cubicBezTo>
                  <a:pt x="217109" y="3000978"/>
                  <a:pt x="205386" y="3010490"/>
                  <a:pt x="197893" y="3022979"/>
                </a:cubicBezTo>
                <a:cubicBezTo>
                  <a:pt x="191772" y="3033180"/>
                  <a:pt x="182129" y="3063445"/>
                  <a:pt x="177421" y="3077570"/>
                </a:cubicBezTo>
                <a:cubicBezTo>
                  <a:pt x="175146" y="3102591"/>
                  <a:pt x="172326" y="3127568"/>
                  <a:pt x="170597" y="3152633"/>
                </a:cubicBezTo>
                <a:cubicBezTo>
                  <a:pt x="167776" y="3193542"/>
                  <a:pt x="169313" y="3234833"/>
                  <a:pt x="163773" y="3275463"/>
                </a:cubicBezTo>
                <a:cubicBezTo>
                  <a:pt x="162289" y="3286348"/>
                  <a:pt x="143005" y="3313439"/>
                  <a:pt x="136478" y="3323230"/>
                </a:cubicBezTo>
                <a:cubicBezTo>
                  <a:pt x="134203" y="3332328"/>
                  <a:pt x="124452" y="3342722"/>
                  <a:pt x="129654" y="3350525"/>
                </a:cubicBezTo>
                <a:cubicBezTo>
                  <a:pt x="147380" y="3377115"/>
                  <a:pt x="233043" y="3357876"/>
                  <a:pt x="238836" y="3357349"/>
                </a:cubicBezTo>
                <a:cubicBezTo>
                  <a:pt x="254758" y="3350525"/>
                  <a:pt x="269946" y="3341636"/>
                  <a:pt x="286603" y="3336877"/>
                </a:cubicBezTo>
                <a:cubicBezTo>
                  <a:pt x="302842" y="3332237"/>
                  <a:pt x="395340" y="3323957"/>
                  <a:pt x="402609" y="3323230"/>
                </a:cubicBezTo>
                <a:cubicBezTo>
                  <a:pt x="418531" y="3318681"/>
                  <a:pt x="435301" y="3316434"/>
                  <a:pt x="450376" y="3309582"/>
                </a:cubicBezTo>
                <a:cubicBezTo>
                  <a:pt x="460730" y="3304876"/>
                  <a:pt x="468077" y="3295216"/>
                  <a:pt x="477672" y="3289110"/>
                </a:cubicBezTo>
                <a:cubicBezTo>
                  <a:pt x="493144" y="3279265"/>
                  <a:pt x="510361" y="3272253"/>
                  <a:pt x="525439" y="3261815"/>
                </a:cubicBezTo>
                <a:cubicBezTo>
                  <a:pt x="585135" y="3220487"/>
                  <a:pt x="654081" y="3175900"/>
                  <a:pt x="702860" y="3118513"/>
                </a:cubicBezTo>
                <a:cubicBezTo>
                  <a:pt x="838396" y="2959060"/>
                  <a:pt x="716178" y="3088551"/>
                  <a:pt x="812042" y="2982036"/>
                </a:cubicBezTo>
                <a:cubicBezTo>
                  <a:pt x="818498" y="2974863"/>
                  <a:pt x="824622" y="2967118"/>
                  <a:pt x="832514" y="2961564"/>
                </a:cubicBezTo>
                <a:cubicBezTo>
                  <a:pt x="1158322" y="2732292"/>
                  <a:pt x="824556" y="2990692"/>
                  <a:pt x="1221475" y="2674961"/>
                </a:cubicBezTo>
                <a:cubicBezTo>
                  <a:pt x="1246775" y="2654836"/>
                  <a:pt x="1269639" y="2631479"/>
                  <a:pt x="1296538" y="2613546"/>
                </a:cubicBezTo>
                <a:cubicBezTo>
                  <a:pt x="1323833" y="2595349"/>
                  <a:pt x="1352964" y="2579642"/>
                  <a:pt x="1378424" y="2558955"/>
                </a:cubicBezTo>
                <a:cubicBezTo>
                  <a:pt x="1389728" y="2549771"/>
                  <a:pt x="1393074" y="2532062"/>
                  <a:pt x="1405720" y="2524836"/>
                </a:cubicBezTo>
                <a:cubicBezTo>
                  <a:pt x="1426339" y="2513054"/>
                  <a:pt x="1451544" y="2512209"/>
                  <a:pt x="1473958" y="2504364"/>
                </a:cubicBezTo>
                <a:cubicBezTo>
                  <a:pt x="1815508" y="2384821"/>
                  <a:pt x="2160556" y="2274562"/>
                  <a:pt x="2497541" y="2142698"/>
                </a:cubicBezTo>
                <a:cubicBezTo>
                  <a:pt x="2549857" y="2122226"/>
                  <a:pt x="2600547" y="2096975"/>
                  <a:pt x="2654490" y="2081283"/>
                </a:cubicBezTo>
                <a:cubicBezTo>
                  <a:pt x="2831017" y="2029930"/>
                  <a:pt x="2992338" y="2022062"/>
                  <a:pt x="3173105" y="1978925"/>
                </a:cubicBezTo>
                <a:cubicBezTo>
                  <a:pt x="3274615" y="1954701"/>
                  <a:pt x="3373338" y="1920007"/>
                  <a:pt x="3473355" y="1890215"/>
                </a:cubicBezTo>
                <a:cubicBezTo>
                  <a:pt x="3480249" y="1888162"/>
                  <a:pt x="3493827" y="1883391"/>
                  <a:pt x="3493827" y="1883391"/>
                </a:cubicBezTo>
                <a:cubicBezTo>
                  <a:pt x="3727855" y="1670639"/>
                  <a:pt x="3395307" y="1968885"/>
                  <a:pt x="3991970" y="1494430"/>
                </a:cubicBezTo>
                <a:cubicBezTo>
                  <a:pt x="4042389" y="1454338"/>
                  <a:pt x="4089723" y="1410325"/>
                  <a:pt x="4135272" y="1364776"/>
                </a:cubicBezTo>
                <a:cubicBezTo>
                  <a:pt x="4151356" y="1348692"/>
                  <a:pt x="4161811" y="1327790"/>
                  <a:pt x="4176215" y="1310185"/>
                </a:cubicBezTo>
                <a:cubicBezTo>
                  <a:pt x="4182326" y="1302716"/>
                  <a:pt x="4189863" y="1296537"/>
                  <a:pt x="4196687" y="1289713"/>
                </a:cubicBezTo>
                <a:cubicBezTo>
                  <a:pt x="4198962" y="1278340"/>
                  <a:pt x="4197757" y="1265664"/>
                  <a:pt x="4203511" y="1255594"/>
                </a:cubicBezTo>
                <a:cubicBezTo>
                  <a:pt x="4207580" y="1248473"/>
                  <a:pt x="4218699" y="1248219"/>
                  <a:pt x="4223982" y="1241946"/>
                </a:cubicBezTo>
                <a:cubicBezTo>
                  <a:pt x="4255338" y="1204711"/>
                  <a:pt x="4284984" y="1165964"/>
                  <a:pt x="4312693" y="1125940"/>
                </a:cubicBezTo>
                <a:cubicBezTo>
                  <a:pt x="4405260" y="992233"/>
                  <a:pt x="4313097" y="1113010"/>
                  <a:pt x="4360460" y="1037230"/>
                </a:cubicBezTo>
                <a:cubicBezTo>
                  <a:pt x="4366488" y="1027585"/>
                  <a:pt x="4374826" y="1019529"/>
                  <a:pt x="4380932" y="1009934"/>
                </a:cubicBezTo>
                <a:cubicBezTo>
                  <a:pt x="4394248" y="989009"/>
                  <a:pt x="4417837" y="940679"/>
                  <a:pt x="4435523" y="921224"/>
                </a:cubicBezTo>
                <a:cubicBezTo>
                  <a:pt x="4447473" y="908079"/>
                  <a:pt x="4463188" y="898907"/>
                  <a:pt x="4476466" y="887104"/>
                </a:cubicBezTo>
                <a:cubicBezTo>
                  <a:pt x="4515869" y="852079"/>
                  <a:pt x="4477749" y="879427"/>
                  <a:pt x="4517409" y="852985"/>
                </a:cubicBezTo>
                <a:cubicBezTo>
                  <a:pt x="4526508" y="839337"/>
                  <a:pt x="4537369" y="826713"/>
                  <a:pt x="4544705" y="812042"/>
                </a:cubicBezTo>
                <a:cubicBezTo>
                  <a:pt x="4548899" y="803653"/>
                  <a:pt x="4549061" y="793794"/>
                  <a:pt x="4551529" y="784746"/>
                </a:cubicBezTo>
                <a:cubicBezTo>
                  <a:pt x="4555886" y="768770"/>
                  <a:pt x="4560418" y="752840"/>
                  <a:pt x="4565176" y="736979"/>
                </a:cubicBezTo>
                <a:cubicBezTo>
                  <a:pt x="4574353" y="706387"/>
                  <a:pt x="4572709" y="722136"/>
                  <a:pt x="4578824" y="682388"/>
                </a:cubicBezTo>
                <a:cubicBezTo>
                  <a:pt x="4601135" y="537373"/>
                  <a:pt x="4568053" y="730486"/>
                  <a:pt x="4592472" y="559558"/>
                </a:cubicBezTo>
                <a:cubicBezTo>
                  <a:pt x="4597783" y="522380"/>
                  <a:pt x="4598829" y="543388"/>
                  <a:pt x="4606120" y="511791"/>
                </a:cubicBezTo>
                <a:cubicBezTo>
                  <a:pt x="4611336" y="489188"/>
                  <a:pt x="4615218" y="466298"/>
                  <a:pt x="4619767" y="443552"/>
                </a:cubicBezTo>
                <a:cubicBezTo>
                  <a:pt x="4617493" y="368489"/>
                  <a:pt x="4620606" y="293069"/>
                  <a:pt x="4612944" y="218364"/>
                </a:cubicBezTo>
                <a:cubicBezTo>
                  <a:pt x="4611387" y="203185"/>
                  <a:pt x="4598139" y="191588"/>
                  <a:pt x="4592472" y="177421"/>
                </a:cubicBezTo>
                <a:cubicBezTo>
                  <a:pt x="4573034" y="128827"/>
                  <a:pt x="4600848" y="170910"/>
                  <a:pt x="4572000" y="122830"/>
                </a:cubicBezTo>
                <a:cubicBezTo>
                  <a:pt x="4563561" y="108765"/>
                  <a:pt x="4553804" y="95534"/>
                  <a:pt x="4544705" y="81886"/>
                </a:cubicBezTo>
                <a:cubicBezTo>
                  <a:pt x="4540156" y="75062"/>
                  <a:pt x="4531057" y="69616"/>
                  <a:pt x="4531057" y="61415"/>
                </a:cubicBezTo>
                <a:lnTo>
                  <a:pt x="4524233" y="272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8FA4856F-6AC0-4BB5-B481-7676747FE144}"/>
              </a:ext>
            </a:extLst>
          </p:cNvPr>
          <p:cNvGrpSpPr/>
          <p:nvPr/>
        </p:nvGrpSpPr>
        <p:grpSpPr>
          <a:xfrm>
            <a:off x="7379983" y="3712905"/>
            <a:ext cx="1090962" cy="1961621"/>
            <a:chOff x="7379983" y="3712905"/>
            <a:chExt cx="1090962" cy="1961621"/>
          </a:xfrm>
        </p:grpSpPr>
        <p:grpSp>
          <p:nvGrpSpPr>
            <p:cNvPr id="74" name="Gruppieren 73">
              <a:extLst>
                <a:ext uri="{FF2B5EF4-FFF2-40B4-BE49-F238E27FC236}">
                  <a16:creationId xmlns:a16="http://schemas.microsoft.com/office/drawing/2014/main" id="{EB74F473-D056-43FF-AEE8-5A6BAEDCCCFF}"/>
                </a:ext>
              </a:extLst>
            </p:cNvPr>
            <p:cNvGrpSpPr/>
            <p:nvPr/>
          </p:nvGrpSpPr>
          <p:grpSpPr>
            <a:xfrm>
              <a:off x="8176222" y="5584526"/>
              <a:ext cx="294723" cy="90000"/>
              <a:chOff x="2132942" y="4402129"/>
              <a:chExt cx="294723" cy="90000"/>
            </a:xfrm>
          </p:grpSpPr>
          <p:cxnSp>
            <p:nvCxnSpPr>
              <p:cNvPr id="75" name="Gerader Verbinder 74">
                <a:extLst>
                  <a:ext uri="{FF2B5EF4-FFF2-40B4-BE49-F238E27FC236}">
                    <a16:creationId xmlns:a16="http://schemas.microsoft.com/office/drawing/2014/main" id="{942EB12F-8480-42BE-8CEF-5BD41B4599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2942" y="4445472"/>
                <a:ext cx="294723" cy="0"/>
              </a:xfrm>
              <a:prstGeom prst="line">
                <a:avLst/>
              </a:prstGeom>
              <a:ln w="41275">
                <a:solidFill>
                  <a:srgbClr val="FFE4E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Ellipse 75">
                <a:extLst>
                  <a:ext uri="{FF2B5EF4-FFF2-40B4-BE49-F238E27FC236}">
                    <a16:creationId xmlns:a16="http://schemas.microsoft.com/office/drawing/2014/main" id="{485241D6-7957-4D5F-884C-9F1D1990BE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44881" y="4402129"/>
                <a:ext cx="90000" cy="90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D832BF6A-D32C-45F3-9B77-7AC13EC94ECC}"/>
                </a:ext>
              </a:extLst>
            </p:cNvPr>
            <p:cNvGrpSpPr/>
            <p:nvPr/>
          </p:nvGrpSpPr>
          <p:grpSpPr>
            <a:xfrm>
              <a:off x="7379983" y="3712905"/>
              <a:ext cx="1090962" cy="1961621"/>
              <a:chOff x="7377879" y="3704790"/>
              <a:chExt cx="1090962" cy="1961621"/>
            </a:xfrm>
          </p:grpSpPr>
          <p:cxnSp>
            <p:nvCxnSpPr>
              <p:cNvPr id="90" name="Gerader Verbinder 89">
                <a:extLst>
                  <a:ext uri="{FF2B5EF4-FFF2-40B4-BE49-F238E27FC236}">
                    <a16:creationId xmlns:a16="http://schemas.microsoft.com/office/drawing/2014/main" id="{B82632A5-E5F8-4F84-8327-406DDE8B6E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90306" y="3816758"/>
                <a:ext cx="921958" cy="6290"/>
              </a:xfrm>
              <a:prstGeom prst="line">
                <a:avLst/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Gerader Verbinder 90">
                <a:extLst>
                  <a:ext uri="{FF2B5EF4-FFF2-40B4-BE49-F238E27FC236}">
                    <a16:creationId xmlns:a16="http://schemas.microsoft.com/office/drawing/2014/main" id="{E97A02A2-BB60-4ABC-B1D2-1C668D8EC7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31056" y="3816759"/>
                <a:ext cx="843" cy="1849652"/>
              </a:xfrm>
              <a:prstGeom prst="line">
                <a:avLst/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Gerader Verbinder 91">
                <a:extLst>
                  <a:ext uri="{FF2B5EF4-FFF2-40B4-BE49-F238E27FC236}">
                    <a16:creationId xmlns:a16="http://schemas.microsoft.com/office/drawing/2014/main" id="{FC824E34-3C70-4411-BD77-44E68718CC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88411" y="3704790"/>
                <a:ext cx="1079586" cy="4737"/>
              </a:xfrm>
              <a:prstGeom prst="line">
                <a:avLst/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Gerader Verbinder 92">
                <a:extLst>
                  <a:ext uri="{FF2B5EF4-FFF2-40B4-BE49-F238E27FC236}">
                    <a16:creationId xmlns:a16="http://schemas.microsoft.com/office/drawing/2014/main" id="{38399541-6761-4CDE-8817-C01572CD23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67997" y="3704790"/>
                <a:ext cx="844" cy="1889613"/>
              </a:xfrm>
              <a:prstGeom prst="line">
                <a:avLst/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Gerader Verbinder 93">
                <a:extLst>
                  <a:ext uri="{FF2B5EF4-FFF2-40B4-BE49-F238E27FC236}">
                    <a16:creationId xmlns:a16="http://schemas.microsoft.com/office/drawing/2014/main" id="{7B15CB1C-0CF2-465B-9168-EA62B90F50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77879" y="3959024"/>
                <a:ext cx="796239" cy="0"/>
              </a:xfrm>
              <a:prstGeom prst="line">
                <a:avLst/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Gerader Verbinder 94">
                <a:extLst>
                  <a:ext uri="{FF2B5EF4-FFF2-40B4-BE49-F238E27FC236}">
                    <a16:creationId xmlns:a16="http://schemas.microsoft.com/office/drawing/2014/main" id="{08178B39-BEE1-4A08-9255-CD518C53D3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74117" y="4004147"/>
                <a:ext cx="1" cy="1590256"/>
              </a:xfrm>
              <a:prstGeom prst="line">
                <a:avLst/>
              </a:prstGeom>
              <a:solidFill>
                <a:srgbClr val="FF0000"/>
              </a:solidFill>
              <a:ln w="22225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3" name="Rechteck 112">
            <a:extLst>
              <a:ext uri="{FF2B5EF4-FFF2-40B4-BE49-F238E27FC236}">
                <a16:creationId xmlns:a16="http://schemas.microsoft.com/office/drawing/2014/main" id="{9ED4D928-6286-41E6-92B5-2B2ACE76F007}"/>
              </a:ext>
            </a:extLst>
          </p:cNvPr>
          <p:cNvSpPr/>
          <p:nvPr/>
        </p:nvSpPr>
        <p:spPr>
          <a:xfrm>
            <a:off x="7248128" y="3645024"/>
            <a:ext cx="216024" cy="367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41F406B6-D78D-4D96-BE96-4E42245F9DF8}"/>
              </a:ext>
            </a:extLst>
          </p:cNvPr>
          <p:cNvSpPr/>
          <p:nvPr/>
        </p:nvSpPr>
        <p:spPr>
          <a:xfrm>
            <a:off x="7261686" y="4437112"/>
            <a:ext cx="118297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E129BBE1-69B8-483E-A524-153E786F6D49}"/>
              </a:ext>
            </a:extLst>
          </p:cNvPr>
          <p:cNvSpPr txBox="1"/>
          <p:nvPr/>
        </p:nvSpPr>
        <p:spPr>
          <a:xfrm>
            <a:off x="2783632" y="1121245"/>
            <a:ext cx="1584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Target-1</a:t>
            </a:r>
            <a:endParaRPr lang="de-DE" sz="1600" dirty="0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6BD3818E-016B-4908-8421-D116244C3EE1}"/>
              </a:ext>
            </a:extLst>
          </p:cNvPr>
          <p:cNvSpPr txBox="1"/>
          <p:nvPr/>
        </p:nvSpPr>
        <p:spPr>
          <a:xfrm>
            <a:off x="7752184" y="1121245"/>
            <a:ext cx="1584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Target-2</a:t>
            </a:r>
            <a:endParaRPr lang="de-DE" sz="1600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6F92067B-00B8-43E4-976A-BC7378B2C81C}"/>
              </a:ext>
            </a:extLst>
          </p:cNvPr>
          <p:cNvSpPr txBox="1"/>
          <p:nvPr/>
        </p:nvSpPr>
        <p:spPr>
          <a:xfrm>
            <a:off x="5313339" y="1121245"/>
            <a:ext cx="1584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Absorber</a:t>
            </a:r>
            <a:endParaRPr lang="de-DE" sz="1600" dirty="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EDDCCF20-CC2A-4F76-A8E9-392F1901B852}"/>
              </a:ext>
            </a:extLst>
          </p:cNvPr>
          <p:cNvSpPr txBox="1"/>
          <p:nvPr/>
        </p:nvSpPr>
        <p:spPr>
          <a:xfrm>
            <a:off x="8832304" y="4437112"/>
            <a:ext cx="28456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de-DE" sz="1600" b="1" dirty="0" err="1">
                <a:latin typeface="+mn-lt"/>
              </a:rPr>
              <a:t>Nuclear</a:t>
            </a:r>
            <a:r>
              <a:rPr lang="de-DE" sz="1600" b="1" dirty="0">
                <a:latin typeface="+mn-lt"/>
              </a:rPr>
              <a:t> </a:t>
            </a:r>
            <a:r>
              <a:rPr lang="de-DE" sz="1600" b="1" dirty="0" err="1">
                <a:latin typeface="+mn-lt"/>
              </a:rPr>
              <a:t>level</a:t>
            </a:r>
            <a:r>
              <a:rPr lang="de-DE" sz="1600" b="1" dirty="0">
                <a:latin typeface="+mn-lt"/>
              </a:rPr>
              <a:t> </a:t>
            </a:r>
            <a:r>
              <a:rPr lang="de-DE" sz="1600" b="1" dirty="0" err="1">
                <a:latin typeface="+mn-lt"/>
              </a:rPr>
              <a:t>density</a:t>
            </a:r>
            <a:endParaRPr lang="de-DE" sz="1600" b="1" dirty="0">
              <a:latin typeface="+mn-lt"/>
            </a:endParaRPr>
          </a:p>
        </p:txBody>
      </p:sp>
      <p:sp>
        <p:nvSpPr>
          <p:cNvPr id="56" name="Bogen 55">
            <a:extLst>
              <a:ext uri="{FF2B5EF4-FFF2-40B4-BE49-F238E27FC236}">
                <a16:creationId xmlns:a16="http://schemas.microsoft.com/office/drawing/2014/main" id="{37E0EA92-5F63-49B5-810D-16CBC0A79944}"/>
              </a:ext>
            </a:extLst>
          </p:cNvPr>
          <p:cNvSpPr/>
          <p:nvPr/>
        </p:nvSpPr>
        <p:spPr>
          <a:xfrm rot="8563635">
            <a:off x="7747781" y="3360913"/>
            <a:ext cx="5119583" cy="1236399"/>
          </a:xfrm>
          <a:prstGeom prst="arc">
            <a:avLst>
              <a:gd name="adj1" fmla="val 19084787"/>
              <a:gd name="adj2" fmla="val 21146155"/>
            </a:avLst>
          </a:prstGeom>
          <a:ln w="31750">
            <a:solidFill>
              <a:srgbClr val="0070C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feld 56">
                <a:extLst>
                  <a:ext uri="{FF2B5EF4-FFF2-40B4-BE49-F238E27FC236}">
                    <a16:creationId xmlns:a16="http://schemas.microsoft.com/office/drawing/2014/main" id="{9525C203-676F-4DB9-AE3C-773168F8BB4C}"/>
                  </a:ext>
                </a:extLst>
              </p:cNvPr>
              <p:cNvSpPr txBox="1"/>
              <p:nvPr/>
            </p:nvSpPr>
            <p:spPr>
              <a:xfrm>
                <a:off x="7235028" y="2453616"/>
                <a:ext cx="195731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1800" smtClean="0">
                        <a:latin typeface="Cambria Math" panose="02040503050406030204" pitchFamily="18" charset="0"/>
                      </a:rPr>
                      <m:t>∑</m:t>
                    </m:r>
                    <m:sSub>
                      <m:sSubPr>
                        <m:ctrlPr>
                          <a:rPr lang="de-DE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18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de-DE" sz="18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de-DE" sz="1800" dirty="0"/>
                  <a:t> = constant</a:t>
                </a:r>
              </a:p>
            </p:txBody>
          </p:sp>
        </mc:Choice>
        <mc:Fallback xmlns="">
          <p:sp>
            <p:nvSpPr>
              <p:cNvPr id="57" name="Textfeld 56">
                <a:extLst>
                  <a:ext uri="{FF2B5EF4-FFF2-40B4-BE49-F238E27FC236}">
                    <a16:creationId xmlns:a16="http://schemas.microsoft.com/office/drawing/2014/main" id="{9525C203-676F-4DB9-AE3C-773168F8BB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5028" y="2453616"/>
                <a:ext cx="1957316" cy="369332"/>
              </a:xfrm>
              <a:prstGeom prst="rect">
                <a:avLst/>
              </a:prstGeom>
              <a:blipFill>
                <a:blip r:embed="rId6"/>
                <a:stretch>
                  <a:fillRect l="-935"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39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  <p:bldP spid="113" grpId="0" animBg="1"/>
      <p:bldP spid="54" grpId="0"/>
      <p:bldP spid="56" grpId="0" animBg="1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702BB07A-F9BF-4795-A3A5-8A9A9D456D7D}"/>
              </a:ext>
            </a:extLst>
          </p:cNvPr>
          <p:cNvSpPr/>
          <p:nvPr/>
        </p:nvSpPr>
        <p:spPr>
          <a:xfrm>
            <a:off x="5499380" y="1534828"/>
            <a:ext cx="1222683" cy="336615"/>
          </a:xfrm>
          <a:prstGeom prst="rect">
            <a:avLst/>
          </a:prstGeom>
          <a:solidFill>
            <a:schemeClr val="tx1"/>
          </a:solidFill>
          <a:ln>
            <a:solidFill>
              <a:srgbClr val="A5A5E9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58F1CDC1-6F14-49F8-8AE2-7DC91028F4F8}"/>
              </a:ext>
            </a:extLst>
          </p:cNvPr>
          <p:cNvSpPr/>
          <p:nvPr/>
        </p:nvSpPr>
        <p:spPr>
          <a:xfrm>
            <a:off x="8544272" y="1517561"/>
            <a:ext cx="72008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9C0F741F-0497-4A2F-936E-10918BE5C2C4}"/>
              </a:ext>
            </a:extLst>
          </p:cNvPr>
          <p:cNvCxnSpPr>
            <a:cxnSpLocks/>
          </p:cNvCxnSpPr>
          <p:nvPr/>
        </p:nvCxnSpPr>
        <p:spPr bwMode="auto">
          <a:xfrm>
            <a:off x="2063552" y="1697581"/>
            <a:ext cx="6300000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gradFill flip="none" rotWithShape="1">
              <a:gsLst>
                <a:gs pos="0">
                  <a:schemeClr val="accent2"/>
                </a:gs>
                <a:gs pos="62000">
                  <a:schemeClr val="accent2"/>
                </a:gs>
                <a:gs pos="82000">
                  <a:srgbClr val="FF0000"/>
                </a:gs>
                <a:gs pos="100000">
                  <a:srgbClr val="FF0000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Rechteck 54">
            <a:extLst>
              <a:ext uri="{FF2B5EF4-FFF2-40B4-BE49-F238E27FC236}">
                <a16:creationId xmlns:a16="http://schemas.microsoft.com/office/drawing/2014/main" id="{1A891D00-D0DD-4F87-BFC9-48C416E54FA9}"/>
              </a:ext>
            </a:extLst>
          </p:cNvPr>
          <p:cNvSpPr/>
          <p:nvPr/>
        </p:nvSpPr>
        <p:spPr>
          <a:xfrm>
            <a:off x="3575720" y="1511403"/>
            <a:ext cx="72008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Grafik 65" descr="Ein Bild, das Im Haus, mehrere enthält.&#10;&#10;Automatisch generierte Beschreibung">
            <a:extLst>
              <a:ext uri="{FF2B5EF4-FFF2-40B4-BE49-F238E27FC236}">
                <a16:creationId xmlns:a16="http://schemas.microsoft.com/office/drawing/2014/main" id="{FA6083ED-5B7C-4FDA-AA51-1F5E73A7C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8247" y="2912900"/>
            <a:ext cx="3302951" cy="2857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145539AC-6AC1-40AF-88E5-34334588ECA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1" r="8652"/>
          <a:stretch/>
        </p:blipFill>
        <p:spPr>
          <a:xfrm rot="5400000">
            <a:off x="4724586" y="3103890"/>
            <a:ext cx="2858549" cy="24765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8" name="Grafik 77" descr="Ein Bild, das Im Haus, Waschbecken, mehrere, Fräsmaschine enthält.&#10;&#10;Automatisch generierte Beschreibung">
            <a:extLst>
              <a:ext uri="{FF2B5EF4-FFF2-40B4-BE49-F238E27FC236}">
                <a16:creationId xmlns:a16="http://schemas.microsoft.com/office/drawing/2014/main" id="{923D55F8-03B1-4022-B776-C780A6D319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793" y="2912900"/>
            <a:ext cx="3302951" cy="28640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Inhaltsplatzhalter 2">
            <a:extLst>
              <a:ext uri="{FF2B5EF4-FFF2-40B4-BE49-F238E27FC236}">
                <a16:creationId xmlns:a16="http://schemas.microsoft.com/office/drawing/2014/main" id="{2599ED2D-1EE0-4149-A886-52F7D44F20BD}"/>
              </a:ext>
            </a:extLst>
          </p:cNvPr>
          <p:cNvSpPr txBox="1">
            <a:spLocks/>
          </p:cNvSpPr>
          <p:nvPr/>
        </p:nvSpPr>
        <p:spPr bwMode="auto">
          <a:xfrm>
            <a:off x="336000" y="6119894"/>
            <a:ext cx="4539017" cy="32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9388" indent="-177800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Tahoma" pitchFamily="34" charset="0"/>
              </a:defRPr>
            </a:lvl2pPr>
            <a:lvl3pPr marL="538163" indent="-187325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+mn-lt"/>
                <a:cs typeface="Tahoma" pitchFamily="34" charset="0"/>
              </a:defRPr>
            </a:lvl3pPr>
            <a:lvl4pPr marL="717550" indent="-173038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4pPr>
            <a:lvl5pPr marL="908050" indent="-188913" algn="l" rtl="0" eaLnBrk="0" fontAlgn="base" hangingPunct="0">
              <a:lnSpc>
                <a:spcPct val="130000"/>
              </a:lnSpc>
              <a:spcBef>
                <a:spcPts val="200"/>
              </a:spcBef>
              <a:spcAft>
                <a:spcPts val="225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Tahoma" pitchFamily="34" charset="0"/>
              </a:defRPr>
            </a:lvl5pPr>
            <a:lvl6pPr marL="13652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18224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22796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273685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79070" indent="-179070"/>
            <a:r>
              <a:rPr lang="de-DE" sz="1000" kern="0" dirty="0">
                <a:solidFill>
                  <a:srgbClr val="0070C0"/>
                </a:solidFill>
                <a:cs typeface="Tahoma"/>
              </a:rPr>
              <a:t>D. </a:t>
            </a:r>
            <a:r>
              <a:rPr lang="de-DE" sz="1000" kern="0" dirty="0" err="1">
                <a:solidFill>
                  <a:srgbClr val="0070C0"/>
                </a:solidFill>
                <a:cs typeface="Tahoma"/>
              </a:rPr>
              <a:t>Savran</a:t>
            </a:r>
            <a:r>
              <a:rPr lang="de-DE" sz="1000" kern="0" dirty="0">
                <a:solidFill>
                  <a:srgbClr val="0070C0"/>
                </a:solidFill>
                <a:cs typeface="Tahoma"/>
              </a:rPr>
              <a:t> und J. Isaak, </a:t>
            </a:r>
            <a:r>
              <a:rPr lang="de-DE" sz="1000" kern="0" dirty="0" err="1">
                <a:solidFill>
                  <a:srgbClr val="0070C0"/>
                </a:solidFill>
                <a:cs typeface="Tahoma"/>
              </a:rPr>
              <a:t>Nucl</a:t>
            </a:r>
            <a:r>
              <a:rPr lang="de-DE" sz="1000" kern="0" dirty="0">
                <a:solidFill>
                  <a:srgbClr val="0070C0"/>
                </a:solidFill>
                <a:cs typeface="Tahoma"/>
              </a:rPr>
              <a:t>. </a:t>
            </a:r>
            <a:r>
              <a:rPr lang="de-DE" sz="1000" kern="0" dirty="0" err="1">
                <a:solidFill>
                  <a:srgbClr val="0070C0"/>
                </a:solidFill>
                <a:cs typeface="Tahoma"/>
              </a:rPr>
              <a:t>Instr</a:t>
            </a:r>
            <a:r>
              <a:rPr lang="de-DE" sz="1000" kern="0" dirty="0">
                <a:solidFill>
                  <a:srgbClr val="0070C0"/>
                </a:solidFill>
                <a:cs typeface="Tahoma"/>
              </a:rPr>
              <a:t>. Meth. Res. A899 (2018) 28-31.</a:t>
            </a:r>
            <a:endParaRPr lang="de-DE" sz="1000" dirty="0">
              <a:solidFill>
                <a:srgbClr val="0070C0"/>
              </a:solidFill>
            </a:endParaRPr>
          </a:p>
        </p:txBody>
      </p:sp>
      <p:sp>
        <p:nvSpPr>
          <p:cNvPr id="32" name="Titel 7">
            <a:extLst>
              <a:ext uri="{FF2B5EF4-FFF2-40B4-BE49-F238E27FC236}">
                <a16:creationId xmlns:a16="http://schemas.microsoft.com/office/drawing/2014/main" id="{A8904954-D5C9-401D-820D-5A9F1DF59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696000"/>
            <a:ext cx="9096000" cy="144000"/>
          </a:xfrm>
        </p:spPr>
        <p:txBody>
          <a:bodyPr/>
          <a:lstStyle/>
          <a:p>
            <a:r>
              <a:rPr lang="de-DE" sz="1400" dirty="0"/>
              <a:t>Experiment | </a:t>
            </a:r>
            <a:r>
              <a:rPr lang="de-DE" sz="1400" dirty="0" err="1"/>
              <a:t>measurement</a:t>
            </a:r>
            <a:r>
              <a:rPr lang="de-DE" sz="1400" dirty="0"/>
              <a:t> </a:t>
            </a:r>
            <a:r>
              <a:rPr lang="de-DE" sz="1400" dirty="0" err="1"/>
              <a:t>setup</a:t>
            </a:r>
            <a:endParaRPr lang="de-DE" sz="1400" dirty="0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407E04DA-D7D1-46FA-9E99-C8D045435B29}"/>
              </a:ext>
            </a:extLst>
          </p:cNvPr>
          <p:cNvCxnSpPr>
            <a:cxnSpLocks/>
          </p:cNvCxnSpPr>
          <p:nvPr/>
        </p:nvCxnSpPr>
        <p:spPr>
          <a:xfrm flipH="1">
            <a:off x="4922755" y="1877601"/>
            <a:ext cx="576625" cy="1054058"/>
          </a:xfrm>
          <a:prstGeom prst="line">
            <a:avLst/>
          </a:prstGeom>
          <a:ln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01DA79B6-7E71-4D1F-A6BB-DE38580C4FE2}"/>
              </a:ext>
            </a:extLst>
          </p:cNvPr>
          <p:cNvCxnSpPr>
            <a:cxnSpLocks/>
          </p:cNvCxnSpPr>
          <p:nvPr/>
        </p:nvCxnSpPr>
        <p:spPr>
          <a:xfrm>
            <a:off x="6722063" y="1877601"/>
            <a:ext cx="670081" cy="1054058"/>
          </a:xfrm>
          <a:prstGeom prst="line">
            <a:avLst/>
          </a:prstGeom>
          <a:ln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D4D361D6-6F2D-4D4D-9984-B2F99289D3E1}"/>
              </a:ext>
            </a:extLst>
          </p:cNvPr>
          <p:cNvCxnSpPr>
            <a:cxnSpLocks/>
          </p:cNvCxnSpPr>
          <p:nvPr/>
        </p:nvCxnSpPr>
        <p:spPr>
          <a:xfrm flipH="1">
            <a:off x="2114366" y="1943451"/>
            <a:ext cx="1296221" cy="864096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04A6D265-3ECD-4A81-914C-BE7D0017664A}"/>
              </a:ext>
            </a:extLst>
          </p:cNvPr>
          <p:cNvCxnSpPr>
            <a:cxnSpLocks/>
          </p:cNvCxnSpPr>
          <p:nvPr/>
        </p:nvCxnSpPr>
        <p:spPr>
          <a:xfrm>
            <a:off x="8792100" y="1963202"/>
            <a:ext cx="1296221" cy="864096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B68F7A54-CD40-4E97-9B5A-3392E9E58825}"/>
              </a:ext>
            </a:extLst>
          </p:cNvPr>
          <p:cNvSpPr txBox="1"/>
          <p:nvPr/>
        </p:nvSpPr>
        <p:spPr>
          <a:xfrm>
            <a:off x="2783632" y="1121245"/>
            <a:ext cx="1584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Target-1</a:t>
            </a:r>
            <a:endParaRPr lang="de-DE" sz="16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211DD21-808A-4AF5-9681-134384E3A07A}"/>
              </a:ext>
            </a:extLst>
          </p:cNvPr>
          <p:cNvSpPr txBox="1"/>
          <p:nvPr/>
        </p:nvSpPr>
        <p:spPr>
          <a:xfrm>
            <a:off x="7752184" y="1121245"/>
            <a:ext cx="1584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Target-2</a:t>
            </a:r>
            <a:endParaRPr lang="de-DE" sz="16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4E5C0AE-2787-4CD2-9BDA-6D2FF83D8293}"/>
              </a:ext>
            </a:extLst>
          </p:cNvPr>
          <p:cNvSpPr txBox="1"/>
          <p:nvPr/>
        </p:nvSpPr>
        <p:spPr>
          <a:xfrm>
            <a:off x="5313339" y="1121245"/>
            <a:ext cx="1584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latin typeface="Arial"/>
                <a:cs typeface="Arial"/>
              </a:rPr>
              <a:t>Absorber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24086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C4C79B3-6C6E-4644-A676-A494914A4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400" dirty="0" err="1"/>
              <a:t>experiment</a:t>
            </a:r>
            <a:r>
              <a:rPr lang="de-DE" sz="1400" dirty="0"/>
              <a:t> | </a:t>
            </a:r>
            <a:r>
              <a:rPr lang="de-DE" sz="1400" dirty="0" err="1"/>
              <a:t>spectra</a:t>
            </a:r>
            <a:r>
              <a:rPr lang="de-DE" sz="1400" dirty="0"/>
              <a:t>: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case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baseline="30000" dirty="0"/>
              <a:t>88</a:t>
            </a:r>
            <a:r>
              <a:rPr lang="de-DE" sz="1400" dirty="0"/>
              <a:t>Sr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334F82A-A0DA-46E6-8F79-1D917D641A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E648A0-3EE0-EB44-9250-0C1D3491ECFD}" type="datetime1">
              <a:rPr lang="de-DE" smtClean="0"/>
              <a:t>29.05.2024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F3DDF3-68FA-4C9A-BED5-8AB517D3D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C102AE-0422-49F2-AB6F-2D341D1EB39B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85D35D1-F610-4224-96B5-30548D839D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306" y="2332978"/>
            <a:ext cx="5903292" cy="361663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BF56A11-35DB-449B-AC13-E232D03B86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306" y="2332978"/>
            <a:ext cx="5903292" cy="361663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9F75BCC-AC6F-4131-9D08-EE5AB935BC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306" y="2332978"/>
            <a:ext cx="5903292" cy="361663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E604729D-5610-4F9E-908D-0C7660F068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306" y="2332978"/>
            <a:ext cx="5903292" cy="3616630"/>
          </a:xfrm>
          <a:prstGeom prst="rect">
            <a:avLst/>
          </a:prstGeom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F68B86F5-AC02-4537-8AC9-F152003F3CA5}"/>
              </a:ext>
            </a:extLst>
          </p:cNvPr>
          <p:cNvGrpSpPr/>
          <p:nvPr/>
        </p:nvGrpSpPr>
        <p:grpSpPr>
          <a:xfrm>
            <a:off x="114864" y="2264482"/>
            <a:ext cx="5903292" cy="3616630"/>
            <a:chOff x="114864" y="2264482"/>
            <a:chExt cx="5903292" cy="3616630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A8853238-A247-4F9A-9326-8D4D24A90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64" y="2264482"/>
              <a:ext cx="5903292" cy="3616630"/>
            </a:xfrm>
            <a:prstGeom prst="rect">
              <a:avLst/>
            </a:prstGeom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93AF800B-4FA9-4C80-928C-7299466877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76" t="5973" r="60988" b="88054"/>
            <a:stretch/>
          </p:blipFill>
          <p:spPr>
            <a:xfrm>
              <a:off x="3575720" y="2550615"/>
              <a:ext cx="1224136" cy="216024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0AC2D7B7-8934-472D-AC40-6ADAF978D68D}"/>
                  </a:ext>
                </a:extLst>
              </p:cNvPr>
              <p:cNvSpPr txBox="1"/>
              <p:nvPr/>
            </p:nvSpPr>
            <p:spPr>
              <a:xfrm>
                <a:off x="263352" y="1218238"/>
                <a:ext cx="655272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de-DE" sz="1600" dirty="0" err="1">
                    <a:latin typeface="+mn-lt"/>
                    <a:sym typeface="Wingdings" panose="05000000000000000000" pitchFamily="2" charset="2"/>
                  </a:rPr>
                  <a:t>linearly-polarized</a:t>
                </a:r>
                <a:r>
                  <a:rPr lang="de-DE" sz="1600" dirty="0">
                    <a:latin typeface="+mn-lt"/>
                    <a:sym typeface="Wingdings" panose="05000000000000000000" pitchFamily="2" charset="2"/>
                  </a:rPr>
                  <a:t> </a:t>
                </a:r>
                <a:r>
                  <a:rPr lang="de-DE" sz="1600" dirty="0" err="1">
                    <a:latin typeface="+mn-lt"/>
                    <a:sym typeface="Wingdings" panose="05000000000000000000" pitchFamily="2" charset="2"/>
                  </a:rPr>
                  <a:t>photon</a:t>
                </a:r>
                <a:r>
                  <a:rPr lang="de-DE" sz="1600" dirty="0">
                    <a:latin typeface="+mn-lt"/>
                    <a:sym typeface="Wingdings" panose="05000000000000000000" pitchFamily="2" charset="2"/>
                  </a:rPr>
                  <a:t> beam   </a:t>
                </a:r>
                <a:r>
                  <a:rPr lang="de-DE" sz="1600" dirty="0">
                    <a:latin typeface="+mn-lt"/>
                  </a:rPr>
                  <a:t>sensitive </a:t>
                </a:r>
                <a:r>
                  <a:rPr lang="de-DE" sz="1600" dirty="0" err="1">
                    <a:latin typeface="+mn-lt"/>
                  </a:rPr>
                  <a:t>to</a:t>
                </a:r>
                <a:r>
                  <a:rPr lang="de-DE" sz="1600" dirty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p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600" dirty="0">
                    <a:latin typeface="+mn-lt"/>
                  </a:rPr>
                  <a:t> states</a:t>
                </a: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0AC2D7B7-8934-472D-AC40-6ADAF978D6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1218238"/>
                <a:ext cx="6552728" cy="338554"/>
              </a:xfrm>
              <a:prstGeom prst="rect">
                <a:avLst/>
              </a:prstGeom>
              <a:blipFill>
                <a:blip r:embed="rId8"/>
                <a:stretch>
                  <a:fillRect l="-372" t="-5455" b="-2363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feld 16">
            <a:extLst>
              <a:ext uri="{FF2B5EF4-FFF2-40B4-BE49-F238E27FC236}">
                <a16:creationId xmlns:a16="http://schemas.microsoft.com/office/drawing/2014/main" id="{BEB8B082-43EE-49D1-AB8D-8C0228132184}"/>
              </a:ext>
            </a:extLst>
          </p:cNvPr>
          <p:cNvSpPr txBox="1"/>
          <p:nvPr/>
        </p:nvSpPr>
        <p:spPr>
          <a:xfrm>
            <a:off x="272877" y="2458572"/>
            <a:ext cx="2563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sz="1800" dirty="0" err="1">
                <a:latin typeface="+mn-lt"/>
              </a:rPr>
              <a:t>HPGe</a:t>
            </a:r>
            <a:endParaRPr lang="de-DE" sz="1800" dirty="0">
              <a:latin typeface="+mn-lt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1929E24-9232-46D0-96A1-D6334CC8D1C1}"/>
              </a:ext>
            </a:extLst>
          </p:cNvPr>
          <p:cNvSpPr txBox="1"/>
          <p:nvPr/>
        </p:nvSpPr>
        <p:spPr>
          <a:xfrm>
            <a:off x="6024200" y="2768117"/>
            <a:ext cx="2563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sz="1800" dirty="0" err="1">
                <a:latin typeface="+mn-lt"/>
              </a:rPr>
              <a:t>LaBr</a:t>
            </a:r>
            <a:endParaRPr lang="de-DE" sz="1800" dirty="0">
              <a:latin typeface="+mn-lt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684A5142-9D77-4BAF-A8E8-A48294D28350}"/>
              </a:ext>
            </a:extLst>
          </p:cNvPr>
          <p:cNvSpPr/>
          <p:nvPr/>
        </p:nvSpPr>
        <p:spPr>
          <a:xfrm>
            <a:off x="10978083" y="1844824"/>
            <a:ext cx="72008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299A1B8-DFDB-4E3F-98BB-0383E6621748}"/>
              </a:ext>
            </a:extLst>
          </p:cNvPr>
          <p:cNvSpPr/>
          <p:nvPr/>
        </p:nvSpPr>
        <p:spPr>
          <a:xfrm>
            <a:off x="7536160" y="1844824"/>
            <a:ext cx="72008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9E9392B5-99F0-400E-8DAC-57E9310B3DF6}"/>
              </a:ext>
            </a:extLst>
          </p:cNvPr>
          <p:cNvSpPr/>
          <p:nvPr/>
        </p:nvSpPr>
        <p:spPr>
          <a:xfrm>
            <a:off x="8545725" y="1858814"/>
            <a:ext cx="288000" cy="336615"/>
          </a:xfrm>
          <a:prstGeom prst="rect">
            <a:avLst/>
          </a:prstGeom>
          <a:solidFill>
            <a:schemeClr val="tx1"/>
          </a:solidFill>
          <a:ln>
            <a:solidFill>
              <a:srgbClr val="A5A5E9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3F779C31-329A-4228-9B33-10A42CFE5B2B}"/>
              </a:ext>
            </a:extLst>
          </p:cNvPr>
          <p:cNvSpPr/>
          <p:nvPr/>
        </p:nvSpPr>
        <p:spPr>
          <a:xfrm>
            <a:off x="8545725" y="1858814"/>
            <a:ext cx="648000" cy="336615"/>
          </a:xfrm>
          <a:prstGeom prst="rect">
            <a:avLst/>
          </a:prstGeom>
          <a:solidFill>
            <a:schemeClr val="tx1"/>
          </a:solidFill>
          <a:ln>
            <a:solidFill>
              <a:srgbClr val="A5A5E9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1D20271-760C-41F4-B76D-A6A469180F93}"/>
              </a:ext>
            </a:extLst>
          </p:cNvPr>
          <p:cNvSpPr/>
          <p:nvPr/>
        </p:nvSpPr>
        <p:spPr>
          <a:xfrm>
            <a:off x="8545725" y="1858814"/>
            <a:ext cx="1222683" cy="336615"/>
          </a:xfrm>
          <a:prstGeom prst="rect">
            <a:avLst/>
          </a:prstGeom>
          <a:solidFill>
            <a:schemeClr val="tx1"/>
          </a:solidFill>
          <a:ln>
            <a:solidFill>
              <a:srgbClr val="A5A5E9"/>
            </a:solidFill>
          </a:ln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E8D7CB01-2582-4A91-812F-4DE70DA116C9}"/>
              </a:ext>
            </a:extLst>
          </p:cNvPr>
          <p:cNvCxnSpPr>
            <a:cxnSpLocks/>
          </p:cNvCxnSpPr>
          <p:nvPr/>
        </p:nvCxnSpPr>
        <p:spPr bwMode="auto">
          <a:xfrm>
            <a:off x="7306131" y="2024844"/>
            <a:ext cx="3600000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gradFill flip="none" rotWithShape="1">
              <a:gsLst>
                <a:gs pos="0">
                  <a:schemeClr val="accent2"/>
                </a:gs>
                <a:gs pos="38000">
                  <a:schemeClr val="accent2"/>
                </a:gs>
                <a:gs pos="67000">
                  <a:srgbClr val="FF0000"/>
                </a:gs>
                <a:gs pos="100000">
                  <a:srgbClr val="FF0000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17541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TUDa Präsentationsvorlage">
  <a:themeElements>
    <a:clrScheme name="TU Darmstadt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90D21"/>
      </a:accent1>
      <a:accent2>
        <a:srgbClr val="004E8A"/>
      </a:accent2>
      <a:accent3>
        <a:srgbClr val="FFFFFF"/>
      </a:accent3>
      <a:accent4>
        <a:srgbClr val="000000"/>
      </a:accent4>
      <a:accent5>
        <a:srgbClr val="C8C8C8"/>
      </a:accent5>
      <a:accent6>
        <a:srgbClr val="004D99"/>
      </a:accent6>
      <a:hlink>
        <a:srgbClr val="004D99"/>
      </a:hlink>
      <a:folHlink>
        <a:srgbClr val="004D99"/>
      </a:folHlink>
    </a:clrScheme>
    <a:fontScheme name="TUDa_Master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UDa Präsentationsvorlage">
  <a:themeElements>
    <a:clrScheme name="TU Darmstadt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90D21"/>
      </a:accent1>
      <a:accent2>
        <a:srgbClr val="004E8A"/>
      </a:accent2>
      <a:accent3>
        <a:srgbClr val="FFFFFF"/>
      </a:accent3>
      <a:accent4>
        <a:srgbClr val="000000"/>
      </a:accent4>
      <a:accent5>
        <a:srgbClr val="C8C8C8"/>
      </a:accent5>
      <a:accent6>
        <a:srgbClr val="004D99"/>
      </a:accent6>
      <a:hlink>
        <a:srgbClr val="004D99"/>
      </a:hlink>
      <a:folHlink>
        <a:srgbClr val="004D99"/>
      </a:folHlink>
    </a:clrScheme>
    <a:fontScheme name="TUDa_Master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Präsentationsvorlage_BWL9</Template>
  <TotalTime>0</TotalTime>
  <Words>733</Words>
  <Application>Microsoft Office PowerPoint</Application>
  <PresentationFormat>Breitbild</PresentationFormat>
  <Paragraphs>165</Paragraphs>
  <Slides>14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22" baseType="lpstr">
      <vt:lpstr>Arial</vt:lpstr>
      <vt:lpstr>Arial Black</vt:lpstr>
      <vt:lpstr>Bitstream Charter</vt:lpstr>
      <vt:lpstr>Cambria Math</vt:lpstr>
      <vt:lpstr>Stafford</vt:lpstr>
      <vt:lpstr>Wingdings</vt:lpstr>
      <vt:lpstr>TUDa Präsentationsvorlage</vt:lpstr>
      <vt:lpstr>1_TUDa Präsentationsvorlage</vt:lpstr>
      <vt:lpstr>Recent developments in photonuclear reaction studies with  quasi-monochromatic photon beams  - a new approach to nuclear level densities -</vt:lpstr>
      <vt:lpstr>Motivation | nucleosynthesis</vt:lpstr>
      <vt:lpstr>Nuclear level densities &amp; photon strength functions</vt:lpstr>
      <vt:lpstr>Photonuclear reactions with lcb beams</vt:lpstr>
      <vt:lpstr>Experiment | photonuclear reactions with LCB beams</vt:lpstr>
      <vt:lpstr>Method | nuclear selfabsorption</vt:lpstr>
      <vt:lpstr>method | integral nuclear selfabsorption</vt:lpstr>
      <vt:lpstr>Experiment | measurement setup</vt:lpstr>
      <vt:lpstr>experiment | spectra: the case of 88Sr</vt:lpstr>
      <vt:lpstr>analysis | connect rsa with nld: the case of 88sr</vt:lpstr>
      <vt:lpstr>analysis | connect rsa with nld: the case of 88sr</vt:lpstr>
      <vt:lpstr>analysis | connect rsa with nld: the case of 88sr</vt:lpstr>
      <vt:lpstr>(preliminary) results | comparison to theory: the case of 88sr</vt:lpstr>
      <vt:lpstr>Thank you &amp; Collaboration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Moritz Lohse</dc:creator>
  <cp:lastModifiedBy>Johann Isaak</cp:lastModifiedBy>
  <cp:revision>521</cp:revision>
  <dcterms:created xsi:type="dcterms:W3CDTF">2009-12-23T09:42:49Z</dcterms:created>
  <dcterms:modified xsi:type="dcterms:W3CDTF">2024-05-29T07:18:16Z</dcterms:modified>
</cp:coreProperties>
</file>