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8" r:id="rId11"/>
    <p:sldId id="265" r:id="rId12"/>
    <p:sldId id="269" r:id="rId13"/>
    <p:sldId id="266" r:id="rId14"/>
    <p:sldId id="267" r:id="rId15"/>
    <p:sldId id="271" r:id="rId16"/>
    <p:sldId id="270" r:id="rId17"/>
    <p:sldId id="27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4717"/>
  </p:normalViewPr>
  <p:slideViewPr>
    <p:cSldViewPr snapToGrid="0">
      <p:cViewPr varScale="1">
        <p:scale>
          <a:sx n="110" d="100"/>
          <a:sy n="110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33DD4-B21B-4DFB-FB1B-4B8AA1FD2B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572168-9B8F-F238-3DF8-3D7230B0F1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75C2AA-08B3-0919-6D3F-B9E264B8E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8A89BB-DF7E-B021-5F22-CBC8554AD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AE682B-B117-7F95-D104-2B3AD99EC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57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3164A-8595-E525-D841-9AF2BFC38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479D7-922A-6F13-7F5A-FF842CC161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6C854-2E7E-B979-83C5-9548A9A9D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28CE31-ACC0-BB07-4DEA-4117E2305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F7E46-EC2D-4E46-F4AC-54B205650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4928F1-B698-5EDC-3CA0-BFC9EE40F5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56F32-A6C3-E409-FCC0-399B1B0772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DC4585-C4AA-F563-728A-C40CF7C61D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A82E1-EFFF-445A-D7DC-86A1159E9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B0AA38-ABFC-A2A5-D6E1-4641FC45A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77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05757-E9F5-E34E-CF41-17BDA37F8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027D9-6C45-AB94-9059-FD8C62F319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89AD9-D43A-6EB8-D3FF-95FB6F6D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6A706-CD2B-4C10-7378-1181B2363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C8C44-B478-F355-F09E-A06E6F49F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55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32DE90-F7D6-7B22-1197-8809BAD63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9632D-A168-E4D3-744B-D4BC3CEA3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D6B60-3F45-CD61-6166-51EA55C47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EEEA69-C841-5EDB-C586-524DE2CEB0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D1AE55-60E5-AFE4-47A1-FCDA1201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29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8AF18-BE5C-29F2-3FB8-5BF83838D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11D47F-A175-FD80-5015-2BEDEC8FB4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313EA0-B55E-A509-2363-F274D2B62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630FAB-A533-BD27-50AF-D0B772D29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B73F19-9CA4-D30E-5649-CA5D0D5EE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4BE32E-42D5-8F88-608B-173F83712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143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09818-01AE-4B91-F4E7-E9D71B606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0F16D9-2802-77BF-D40B-6E377D061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F3F34B-DB95-46EE-1149-971C61322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C316B5-CC68-8EF3-FEDF-FF2A96669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5BAD1F-60FA-7603-18D5-7D349D43F2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E9DEB3-B440-4E85-7D6A-4327FF1017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386158-7B1A-A58B-9B9F-4ECDA0830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3EB147-D880-198E-90BC-5CA083B02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620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7B466-2533-C707-E1E1-7310A3335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4F920D-E5F7-2613-7944-0D89C9025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74729F-F4B5-1167-6CEE-C70E0EE40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03C006-7A0A-F361-441F-791EC85A4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62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9CAA96A-6665-32E5-7472-A658116E9C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A891BB-8B02-712B-02FE-E2DD09FFD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A6B6E4-3BF8-ADCC-CA41-DFAEB2A65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80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F35AC-D152-4340-83C2-B49262A46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48533-4EE8-0051-6EF8-8106638322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72159F-F881-F3FA-7B9C-C7C1E73581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7FFB92-DF23-F707-6F51-FF31C8864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75F464-A1A5-5CC1-5109-2B2CCDB99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934DA3-28C9-924C-87C7-62DFC368D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43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2F690-8295-0ED9-04D1-CFD07DA70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BAA766A-C34B-A412-3B19-D60534EEAD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9BF2EA-47A6-D180-0D51-6E36899009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F0D6F2-399E-737D-4394-7A5464881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8388D0-F9D7-2B8B-20B0-6E27A10BE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50C043-2DBD-19DE-AA44-A7E852F1F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8207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28375BF-23D8-6AAC-5A75-E3D3479587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AFF8-8158-A6B9-D54C-864315F25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F9EBE7-C4DD-DD2B-D636-7B07A2F168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0E81F62-F579-7341-A8BC-B2AFC26FDEDF}" type="datetimeFigureOut">
              <a:rPr lang="en-US" smtClean="0"/>
              <a:t>5/2/24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3DED1-3728-1358-8B7A-C2EE1BB863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E295B-81F8-0C52-01C8-8FE223C49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90D2D8-890B-6840-AB15-D2B824DB7A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48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C2DF65-EF6D-70B8-1BBC-965DAE0B1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5024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DISTRIBUTION OF CONTINUUM LEVELS AS A FUNCTION OF J FOR DEFORMED NUCLEI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B81976-9C78-461C-65CD-EDEEE725C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1655762"/>
          </a:xfrm>
        </p:spPr>
        <p:txBody>
          <a:bodyPr/>
          <a:lstStyle/>
          <a:p>
            <a:r>
              <a:rPr lang="en-US" dirty="0"/>
              <a:t>S.M. Grimes</a:t>
            </a:r>
          </a:p>
          <a:p>
            <a:r>
              <a:rPr lang="en-US" dirty="0"/>
              <a:t>Ohio University</a:t>
            </a:r>
          </a:p>
        </p:txBody>
      </p:sp>
    </p:spTree>
    <p:extLst>
      <p:ext uri="{BB962C8B-B14F-4D97-AF65-F5344CB8AC3E}">
        <p14:creationId xmlns:p14="http://schemas.microsoft.com/office/powerpoint/2010/main" val="2353938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C21810-3A57-E6FC-8EF2-314B234BF3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214654"/>
                <a:ext cx="10515600" cy="1325563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baseline="30000" dirty="0"/>
                  <a:t>183</a:t>
                </a:r>
                <a:r>
                  <a:rPr lang="en-US" dirty="0"/>
                  <a:t>W(</a:t>
                </a:r>
                <a:r>
                  <a:rPr lang="en-US" dirty="0" err="1"/>
                  <a:t>n,n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)</a:t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𝐻𝐹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𝑠𝑝h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𝐻𝐹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𝐷𝑒𝑓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C21810-3A57-E6FC-8EF2-314B234BF3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214654"/>
                <a:ext cx="10515600" cy="1325563"/>
              </a:xfrm>
              <a:blipFill>
                <a:blip r:embed="rId2"/>
                <a:stretch>
                  <a:fillRect t="-33019" b="-10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49C65-AF88-E32C-44C2-D40C225D3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4C96F0C-C69F-F2A1-15E9-3FDFE90C29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9256210"/>
                  </p:ext>
                </p:extLst>
              </p:nvPr>
            </p:nvGraphicFramePr>
            <p:xfrm>
              <a:off x="1464841" y="1540217"/>
              <a:ext cx="8128000" cy="489045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3779919728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799728621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4154571419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28591313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43230843"/>
                        </a:ext>
                      </a:extLst>
                    </a:gridCol>
                  </a:tblGrid>
                  <a:tr h="407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J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 E = 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7074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6685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0.68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0.37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933906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1.14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0.64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2959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1.38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0.88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80189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54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38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09350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0.94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61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86215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9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1.77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1.83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1.13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67533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11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0.56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05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83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34382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skw"/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kumimoji="0" lang="en-US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</m:ctrlPr>
                                  </m:sSupP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kumimoji="0" lang="en-US" sz="1800" b="0" i="1" u="none" strike="noStrike" kern="1200" cap="none" spc="0" normalizeH="0" baseline="0" noProof="0" smtClean="0">
                                            <a:ln>
                                              <a:noFill/>
                                            </a:ln>
                                            <a:solidFill>
                                              <a:prstClr val="black"/>
                                            </a:solidFill>
                                            <a:effectLst/>
                                            <a:uLnTx/>
                                            <a:uFillTx/>
                                            <a:latin typeface="Cambria Math" panose="02040503050406030204" pitchFamily="18" charset="0"/>
                                            <a:ea typeface="+mn-ea"/>
                                            <a:cs typeface="+mn-cs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  <m:sup>
                                    <m:r>
                                      <a:rPr kumimoji="0" lang="en-US" sz="1800" b="0" i="0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prstClr val="black"/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ea typeface="+mn-ea"/>
                                        <a:cs typeface="+mn-cs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1.32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29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0.84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9906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0995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4C96F0C-C69F-F2A1-15E9-3FDFE90C29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69256210"/>
                  </p:ext>
                </p:extLst>
              </p:nvPr>
            </p:nvGraphicFramePr>
            <p:xfrm>
              <a:off x="1464841" y="1540217"/>
              <a:ext cx="8128000" cy="489045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3779919728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799728621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4154571419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28591313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43230843"/>
                        </a:ext>
                      </a:extLst>
                    </a:gridCol>
                  </a:tblGrid>
                  <a:tr h="407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J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0.6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 E = 14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7074526"/>
                      </a:ext>
                    </a:extLst>
                  </a:tr>
                  <a:tr h="4506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113889" r="-400781" b="-980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113889" r="-300781" b="-980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113889" r="-198450" b="-980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113889" r="-100000" b="-980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113889" b="-98055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2668504"/>
                      </a:ext>
                    </a:extLst>
                  </a:tr>
                  <a:tr h="4506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220000" r="-400781" b="-9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220000" r="-300781" b="-9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220000" r="-198450" b="-9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220000" r="-100000" b="-9085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220000" b="-90857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93390625"/>
                      </a:ext>
                    </a:extLst>
                  </a:tr>
                  <a:tr h="4554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11111" r="-400781" b="-7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311111" r="-300781" b="-7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311111" r="-198450" b="-7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311111" r="-100000" b="-7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311111" b="-78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2959014"/>
                      </a:ext>
                    </a:extLst>
                  </a:tr>
                  <a:tr h="4506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411111" r="-400781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411111" r="-300781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411111" r="-198450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411111" r="-100000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411111" b="-68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8018994"/>
                      </a:ext>
                    </a:extLst>
                  </a:tr>
                  <a:tr h="4524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511111" r="-400781" b="-5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511111" r="-300781" b="-5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511111" r="-198450" b="-5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511111" r="-100000" b="-5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511111" b="-58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0935093"/>
                      </a:ext>
                    </a:extLst>
                  </a:tr>
                  <a:tr h="45548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628571" r="-400781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628571" r="-300781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628571" r="-198450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628571" r="-100000" b="-5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628571" b="-5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8621562"/>
                      </a:ext>
                    </a:extLst>
                  </a:tr>
                  <a:tr h="4506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708333" r="-400781" b="-386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708333" r="-300781" b="-386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708333" r="-198450" b="-386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708333" r="-100000" b="-386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708333" b="-38611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6753393"/>
                      </a:ext>
                    </a:extLst>
                  </a:tr>
                  <a:tr h="49352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746154" r="-400781" b="-256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746154" r="-300781" b="-256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746154" r="-198450" b="-256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746154" r="-100000" b="-2564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746154" b="-2564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3438282"/>
                      </a:ext>
                    </a:extLst>
                  </a:tr>
                  <a:tr h="45243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916667" r="-400781" b="-1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916667" r="-300781" b="-1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916667" r="-198450" b="-1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916667" r="-100000" b="-17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916667" b="-17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9906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0995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4885996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93B9791-AAE6-F49C-45C6-6AE532B8E73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57177" y="18255"/>
                <a:ext cx="10515600" cy="1325563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𝑟𝑏</m:t>
                              </m:r>
                            </m:sub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93B9791-AAE6-F49C-45C6-6AE532B8E7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57177" y="18255"/>
                <a:ext cx="10515600" cy="1325563"/>
              </a:xfrm>
              <a:blipFill>
                <a:blip r:embed="rId2"/>
                <a:stretch>
                  <a:fillRect t="-64762" b="-10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1E57EBCC-3F01-D9F8-3332-4EAF917FB4B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4633670"/>
                  </p:ext>
                </p:extLst>
              </p:nvPr>
            </p:nvGraphicFramePr>
            <p:xfrm>
              <a:off x="838200" y="1343818"/>
              <a:ext cx="10515600" cy="483895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22947076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54806198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9359607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193712608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8089020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𝛔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b="1" i="0" smtClean="0">
                                        <a:latin typeface="Cambria Math" panose="02040503050406030204" pitchFamily="18" charset="0"/>
                                      </a:rPr>
                                      <m:t>𝐛</m:t>
                                    </m:r>
                                  </m:sub>
                                  <m:sup>
                                    <m:r>
                                      <a:rPr lang="en-US" b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&lt;Ref 1 – Ref 4&gt;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9727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1.72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40817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3.85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0.92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85233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6.19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1.05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0.96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54383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40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8.65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1.42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1.32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24519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50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11.32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1.34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96807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60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13.89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0.85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0.68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0.75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0260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70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16.62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1.09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0.81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39057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19.42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1.3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1.12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0286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90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22.28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0.89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1.04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7354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100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25.20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1.15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0.94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0.88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3106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110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28.16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1.18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1.10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55459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31.2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1.23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1.25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20658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1E57EBCC-3F01-D9F8-3332-4EAF917FB4B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614633670"/>
                  </p:ext>
                </p:extLst>
              </p:nvPr>
            </p:nvGraphicFramePr>
            <p:xfrm>
              <a:off x="838200" y="1343818"/>
              <a:ext cx="10515600" cy="483895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22947076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54806198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9359607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193712608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808902032"/>
                        </a:ext>
                      </a:extLst>
                    </a:gridCol>
                  </a:tblGrid>
                  <a:tr h="3888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6452" r="-301818" b="-1135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&lt;Ref 1 – Ref 4&gt;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9727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13793" r="-399398" b="-1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13793" r="-301818" b="-1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13793" r="-200000" b="-1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40817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213793" r="-399398" b="-10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213793" r="-301818" b="-10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213793" r="-200000" b="-10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213793" r="-101212" b="-10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85233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303333" r="-399398" b="-8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303333" r="-301818" b="-8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303333" r="-200000" b="-8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303333" r="-101212" b="-8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303333" r="-602" b="-88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4383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417241" r="-399398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417241" r="-301818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417241" r="-200000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417241" r="-101212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417241" r="-602" b="-8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24519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517241" r="-399398" b="-7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517241" r="-301818" b="-7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517241" r="-200000" b="-7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517241" r="-101212" b="-7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517241" r="-602" b="-7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96807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617241" r="-399398" b="-6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617241" r="-301818" b="-6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617241" r="-200000" b="-6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617241" r="-101212" b="-6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617241" r="-602" b="-6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0260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693333" r="-399398" b="-4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693333" r="-301818" b="-4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693333" r="-200000" b="-4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693333" r="-101212" b="-4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693333" r="-602" b="-49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39057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820690" r="-399398" b="-4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820690" r="-301818" b="-4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820690" r="-200000" b="-4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820690" r="-101212" b="-4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820690" r="-602" b="-4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70286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920690" r="-399398" b="-3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920690" r="-301818" b="-3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920690" r="-200000" b="-3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920690" r="-101212" b="-3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920690" r="-602" b="-3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7354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020690" r="-399398" b="-2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020690" r="-301818" b="-2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020690" r="-200000" b="-2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1020690" r="-101212" b="-2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1020690" r="-602" b="-2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883106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083333" r="-39939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083333" r="-301818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083333" r="-20000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1083333" r="-101212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1083333" r="-602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5459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224138" r="-399398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224138" r="-301818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224138" r="-200000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1224138" r="-101212" b="-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1224138" r="-602" b="-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20658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88729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93B9791-AAE6-F49C-45C6-6AE532B8E73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57177" y="18255"/>
                <a:ext cx="10515600" cy="13255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𝑟𝑏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dirty="0"/>
                  <a:t>   continued …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93B9791-AAE6-F49C-45C6-6AE532B8E7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57177" y="18255"/>
                <a:ext cx="10515600" cy="1325563"/>
              </a:xfrm>
              <a:blipFill>
                <a:blip r:embed="rId2"/>
                <a:stretch>
                  <a:fillRect l="-2895" t="-64762" b="-1038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1E57EBCC-3F01-D9F8-3332-4EAF917FB4B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65656593"/>
                  </p:ext>
                </p:extLst>
              </p:nvPr>
            </p:nvGraphicFramePr>
            <p:xfrm>
              <a:off x="838200" y="1343818"/>
              <a:ext cx="10515600" cy="520979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22947076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54806198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9359607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193712608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80890203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𝛔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𝐫</m:t>
                                    </m:r>
                                    <m:r>
                                      <a:rPr lang="en-US" b="1" i="0" smtClean="0">
                                        <a:latin typeface="Cambria Math" panose="02040503050406030204" pitchFamily="18" charset="0"/>
                                      </a:rPr>
                                      <m:t>𝐛</m:t>
                                    </m:r>
                                  </m:sub>
                                  <m:sup>
                                    <m:r>
                                      <a:rPr lang="en-US" b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&lt;Ref 1 – Ref 4&gt;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9727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130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4.2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0.69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79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440817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140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7.3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1.02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0.77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0.87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85233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150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40.4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91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0.95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88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54383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160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43.6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224519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170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46.8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48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96807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180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50.0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1.31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1.15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1.4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0260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190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53.3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0.92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.78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39057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200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56.6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0.86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0.64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0.74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0286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210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59.9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0.95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71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0.88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7354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220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63.2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22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3106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230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66.6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1.18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55459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240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70.0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08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06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12065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250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73.9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04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0.95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US" sz="1800" b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1.</m:t>
                                </m:r>
                                <m:r>
                                  <a:rPr kumimoji="0" lang="en-US" sz="1800" b="0" i="0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oMath>
                            </m:oMathPara>
                          </a14:m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37983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1E57EBCC-3F01-D9F8-3332-4EAF917FB4B2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265656593"/>
                  </p:ext>
                </p:extLst>
              </p:nvPr>
            </p:nvGraphicFramePr>
            <p:xfrm>
              <a:off x="838200" y="1343818"/>
              <a:ext cx="10515600" cy="5209794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2103120">
                      <a:extLst>
                        <a:ext uri="{9D8B030D-6E8A-4147-A177-3AD203B41FA5}">
                          <a16:colId xmlns:a16="http://schemas.microsoft.com/office/drawing/2014/main" val="2229470765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254806198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493596072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3193712608"/>
                        </a:ext>
                      </a:extLst>
                    </a:gridCol>
                    <a:gridCol w="2103120">
                      <a:extLst>
                        <a:ext uri="{9D8B030D-6E8A-4147-A177-3AD203B41FA5}">
                          <a16:colId xmlns:a16="http://schemas.microsoft.com/office/drawing/2014/main" val="808902032"/>
                        </a:ext>
                      </a:extLst>
                    </a:gridCol>
                  </a:tblGrid>
                  <a:tr h="38887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A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6452" r="-301818" b="-12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Ref 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&lt;Ref 1 – Ref 4&gt;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897277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13793" r="-399398" b="-12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13793" r="-301818" b="-12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13793" r="-200000" b="-12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113793" r="-101212" b="-12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113793" r="-602" b="-12137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4408177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213793" r="-399398" b="-1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213793" r="-301818" b="-1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213793" r="-200000" b="-1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213793" r="-101212" b="-11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213793" r="-602" b="-111379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852336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303333" r="-399398" b="-9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303333" r="-301818" b="-9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303333" r="-200000" b="-9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303333" r="-101212" b="-9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303333" r="-602" b="-97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4383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417241" r="-399398" b="-9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417241" r="-301818" b="-9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417241" r="-200000" b="-9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417241" r="-101212" b="-9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417241" r="-602" b="-9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2245196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517241" r="-399398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517241" r="-301818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517241" r="-200000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517241" r="-101212" b="-8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517241" r="-602" b="-8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9680718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596667" r="-399398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596667" r="-301818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596667" r="-200000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596667" r="-101212" b="-68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596667" r="-602" b="-68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02608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720690" r="-399398" b="-6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720690" r="-301818" b="-6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720690" r="-200000" b="-6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720690" r="-101212" b="-6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720690" r="-602" b="-6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39057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820690" r="-399398" b="-5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820690" r="-301818" b="-5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820690" r="-200000" b="-5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820690" r="-101212" b="-5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820690" r="-602" b="-5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7028640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890000" r="-399398" b="-3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890000" r="-301818" b="-3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890000" r="-200000" b="-3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890000" r="-101212" b="-3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890000" r="-602" b="-39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073545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024138" r="-399398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024138" r="-301818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024138" r="-200000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883106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124138" r="-399398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124138" r="-301818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124138" r="-200000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ptos" panose="02110004020202020204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255459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183333" r="-399398" b="-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183333" r="-301818" b="-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183333" r="-200000" b="-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1183333" r="-101212" b="-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1183333" r="-602" b="-9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1206582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602" t="-1327586" r="-3993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1212" t="-1327586" r="-30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1327586" r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1818" t="-1327586" r="-1012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99398" t="-1327586" r="-60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379830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40620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31877-064B-7C5E-9078-A4C1612F1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47B51-D150-A8BB-B841-225A683A30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Ref 1 – S.M Grimes, A.V </a:t>
            </a:r>
            <a:r>
              <a:rPr lang="en-US" dirty="0" err="1"/>
              <a:t>Voinov</a:t>
            </a:r>
            <a:r>
              <a:rPr lang="en-US" dirty="0"/>
              <a:t> and T.N. Massey, P.R.C 94 014308 </a:t>
            </a:r>
          </a:p>
          <a:p>
            <a:pPr marL="0" indent="0">
              <a:buNone/>
            </a:pPr>
            <a:r>
              <a:rPr lang="en-US" dirty="0"/>
              <a:t>                    (2019)</a:t>
            </a:r>
          </a:p>
          <a:p>
            <a:r>
              <a:rPr lang="en-US" dirty="0"/>
              <a:t>Ref 2 – M. </a:t>
            </a:r>
            <a:r>
              <a:rPr lang="en-US" dirty="0" err="1"/>
              <a:t>Gholani</a:t>
            </a:r>
            <a:r>
              <a:rPr lang="en-US" dirty="0"/>
              <a:t>, M. </a:t>
            </a:r>
            <a:r>
              <a:rPr lang="en-US" dirty="0" err="1"/>
              <a:t>Kildir</a:t>
            </a:r>
            <a:r>
              <a:rPr lang="en-US" dirty="0"/>
              <a:t>, A.N </a:t>
            </a:r>
            <a:r>
              <a:rPr lang="en-US" dirty="0" err="1"/>
              <a:t>Behkami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                   Phys Rev C 75     044308(2007)</a:t>
            </a:r>
          </a:p>
          <a:p>
            <a:r>
              <a:rPr lang="en-US" dirty="0"/>
              <a:t>Ref 3 - A.N </a:t>
            </a:r>
            <a:r>
              <a:rPr lang="en-US" dirty="0" err="1"/>
              <a:t>Behkami</a:t>
            </a:r>
            <a:r>
              <a:rPr lang="en-US" dirty="0"/>
              <a:t>, Z. </a:t>
            </a:r>
            <a:r>
              <a:rPr lang="en-US" dirty="0" err="1"/>
              <a:t>Kargar</a:t>
            </a:r>
            <a:r>
              <a:rPr lang="en-US" dirty="0"/>
              <a:t>, M. </a:t>
            </a:r>
            <a:r>
              <a:rPr lang="en-US" dirty="0" err="1"/>
              <a:t>Nastradali</a:t>
            </a:r>
            <a:r>
              <a:rPr lang="en-US" dirty="0"/>
              <a:t>, </a:t>
            </a:r>
          </a:p>
          <a:p>
            <a:pPr marL="0" indent="0">
              <a:buNone/>
            </a:pPr>
            <a:r>
              <a:rPr lang="en-US" dirty="0"/>
              <a:t>                   Phys Rev C 66 064307 (2002)</a:t>
            </a:r>
          </a:p>
          <a:p>
            <a:r>
              <a:rPr lang="en-US" dirty="0"/>
              <a:t>Ref 4 – J.R Huizenga, A.N </a:t>
            </a:r>
            <a:r>
              <a:rPr lang="en-US" dirty="0" err="1"/>
              <a:t>Behkami</a:t>
            </a:r>
            <a:r>
              <a:rPr lang="en-US" dirty="0"/>
              <a:t>, J.S. </a:t>
            </a:r>
            <a:r>
              <a:rPr lang="en-US" dirty="0" err="1"/>
              <a:t>Sventek</a:t>
            </a:r>
            <a:r>
              <a:rPr lang="en-US" dirty="0"/>
              <a:t>, R.W. </a:t>
            </a:r>
            <a:r>
              <a:rPr lang="en-US" dirty="0" err="1"/>
              <a:t>Atcher</a:t>
            </a:r>
            <a:r>
              <a:rPr lang="en-US" dirty="0"/>
              <a:t>, </a:t>
            </a:r>
            <a:r>
              <a:rPr lang="en-US" dirty="0" err="1"/>
              <a:t>Nuc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                  Phys A223, 577 (1974)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085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4597F1-265C-4E0D-9DE1-084B21D808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0470"/>
                <a:ext cx="10515600" cy="6707529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 algn="ctr">
                  <a:buNone/>
                </a:pPr>
                <a:r>
                  <a:rPr lang="en-US" dirty="0"/>
                  <a:t> S. </a:t>
                </a:r>
                <a:r>
                  <a:rPr lang="en-US" dirty="0" err="1"/>
                  <a:t>Sudar</a:t>
                </a:r>
                <a:r>
                  <a:rPr lang="en-US" dirty="0"/>
                  <a:t> and S.M Qaim, N.P A 979, 113 (2018)</a:t>
                </a:r>
              </a:p>
              <a:p>
                <a:pPr marL="0" indent="0" algn="ctr">
                  <a:buNone/>
                </a:pPr>
                <a:r>
                  <a:rPr lang="en-US" dirty="0"/>
                  <a:t>Isomeric Ratios For 61 Nuclei </a:t>
                </a: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44 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≤200</m:t>
                      </m:r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Deduce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𝑟𝑏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Find ratios between 0.8 and 1.1 for A &lt; 100</a:t>
                </a:r>
              </a:p>
              <a:p>
                <a:pPr marL="0" indent="0" algn="ctr">
                  <a:buNone/>
                </a:pPr>
                <a:r>
                  <a:rPr lang="en-US" dirty="0"/>
                  <a:t>Find ratio about 0.5 for A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150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M. Bormann, E. </a:t>
                </a:r>
                <a:r>
                  <a:rPr lang="en-US" dirty="0" err="1"/>
                  <a:t>Maguiera</a:t>
                </a:r>
                <a:r>
                  <a:rPr lang="en-US" dirty="0"/>
                  <a:t>, H.H </a:t>
                </a:r>
                <a:r>
                  <a:rPr lang="en-US" dirty="0" err="1"/>
                  <a:t>Bissem</a:t>
                </a:r>
                <a:r>
                  <a:rPr lang="en-US" dirty="0"/>
                  <a:t>, R. </a:t>
                </a:r>
                <a:r>
                  <a:rPr lang="en-US" dirty="0" err="1"/>
                  <a:t>Warnemuende</a:t>
                </a: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N.P A157. 48 (1970)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> values for 39 Nuclei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44 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≤207</m:t>
                    </m:r>
                  </m:oMath>
                </a14:m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From (n, 2n) Isomers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0.7 – 1.0 below A =80</a:t>
                </a:r>
              </a:p>
              <a:p>
                <a:pPr marL="0" indent="0" algn="ctr">
                  <a:buNone/>
                </a:pPr>
                <a:r>
                  <a:rPr lang="en-US" dirty="0"/>
                  <a:t>0.4 – 0.6  for A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150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NO DATA IN COMMON</a:t>
                </a:r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94597F1-265C-4E0D-9DE1-084B21D8081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0470"/>
                <a:ext cx="10515600" cy="6707529"/>
              </a:xfrm>
              <a:blipFill>
                <a:blip r:embed="rId2"/>
                <a:stretch>
                  <a:fillRect t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3200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729530-9573-D372-5D73-2BB42DC5A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3539"/>
            <a:ext cx="10515600" cy="5783424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/>
              <a:t>Bormann Analysis</a:t>
            </a:r>
          </a:p>
          <a:p>
            <a:pPr marL="0" indent="0" algn="ctr">
              <a:buNone/>
            </a:pPr>
            <a:r>
              <a:rPr lang="en-US" dirty="0"/>
              <a:t>Only Compound</a:t>
            </a:r>
          </a:p>
          <a:p>
            <a:pPr marL="0" indent="0" algn="ctr">
              <a:buNone/>
            </a:pPr>
            <a:r>
              <a:rPr lang="en-US" dirty="0"/>
              <a:t>Only E1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dirty="0" err="1"/>
              <a:t>Sudar</a:t>
            </a:r>
            <a:r>
              <a:rPr lang="en-US" b="1" dirty="0"/>
              <a:t> Analysis</a:t>
            </a:r>
          </a:p>
          <a:p>
            <a:pPr marL="0" indent="0" algn="ctr">
              <a:buNone/>
            </a:pPr>
            <a:r>
              <a:rPr lang="en-US" dirty="0"/>
              <a:t>Used </a:t>
            </a:r>
            <a:r>
              <a:rPr lang="en-US" dirty="0" err="1"/>
              <a:t>Talys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Includes Non Compound</a:t>
            </a:r>
          </a:p>
          <a:p>
            <a:pPr marL="0" indent="0" algn="ctr">
              <a:buNone/>
            </a:pPr>
            <a:r>
              <a:rPr lang="en-US" dirty="0"/>
              <a:t>Includes Gammas</a:t>
            </a:r>
          </a:p>
          <a:p>
            <a:pPr marL="0" indent="0" algn="ctr">
              <a:buNone/>
            </a:pPr>
            <a:r>
              <a:rPr lang="en-US" dirty="0"/>
              <a:t>Beyond E1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However, both analyses used spherical Hauser-</a:t>
            </a:r>
            <a:r>
              <a:rPr lang="en-US" dirty="0" err="1"/>
              <a:t>Feshbach</a:t>
            </a:r>
            <a:r>
              <a:rPr lang="en-US" dirty="0"/>
              <a:t> Codes</a:t>
            </a:r>
          </a:p>
        </p:txBody>
      </p:sp>
    </p:spTree>
    <p:extLst>
      <p:ext uri="{BB962C8B-B14F-4D97-AF65-F5344CB8AC3E}">
        <p14:creationId xmlns:p14="http://schemas.microsoft.com/office/powerpoint/2010/main" val="3780997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D9830E-4754-922F-51BA-7F0C655D365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65813"/>
                <a:ext cx="10515600" cy="4811150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dirty="0"/>
                  <a:t>Nearly all Isomers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𝑢𝑝𝑝𝑒𝑟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Use of Deformed HF on Sample of 5 Cases from each paper changed the calculated ratios by a factor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2.5.</m:t>
                    </m:r>
                  </m:oMath>
                </a14:m>
                <a:endParaRPr lang="en-US" b="0" dirty="0"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US" dirty="0"/>
                  <a:t>This moves the ratio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𝑟𝑏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dirty="0"/>
                  <a:t> from 0.5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0.85 for A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/>
                  <a:t> 150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ED9830E-4754-922F-51BA-7F0C655D36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65813"/>
                <a:ext cx="10515600" cy="4811150"/>
              </a:xfrm>
              <a:blipFill>
                <a:blip r:embed="rId2"/>
                <a:stretch>
                  <a:fillRect t="-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D061E0F-DD32-D01F-AA87-FBF39431188B}"/>
              </a:ext>
            </a:extLst>
          </p:cNvPr>
          <p:cNvSpPr txBox="1"/>
          <p:nvPr/>
        </p:nvSpPr>
        <p:spPr>
          <a:xfrm>
            <a:off x="4400308" y="296316"/>
            <a:ext cx="33913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4350193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8A4CB-69F1-9E6C-9171-3D291F47B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4E1A77-6A3B-CB9A-6ACF-D13E855D6AF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088020"/>
                <a:ext cx="10515600" cy="5671595"/>
              </a:xfrm>
            </p:spPr>
            <p:txBody>
              <a:bodyPr/>
              <a:lstStyle/>
              <a:p>
                <a:pPr algn="ctr">
                  <a:buFont typeface="Wingdings" pitchFamily="2" charset="2"/>
                  <a:buChar char="v"/>
                </a:pPr>
                <a:endParaRPr lang="en-US" dirty="0"/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Low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r>
                  <a:rPr lang="en-US" dirty="0"/>
                  <a:t> levels go up in deformed HF</a:t>
                </a:r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High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levels go down in deformed HF</a:t>
                </a:r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Change in the level density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sup>
                    </m:sSubSup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𝑠𝑝h</m:t>
                        </m:r>
                      </m:sub>
                    </m:sSub>
                  </m:oMath>
                </a14:m>
                <a:r>
                  <a:rPr lang="en-US" dirty="0"/>
                  <a:t>  to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+2)(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+1)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𝑠𝑝h</m:t>
                        </m:r>
                      </m:sub>
                    </m:sSub>
                  </m:oMath>
                </a14:m>
                <a:endParaRPr lang="en-US" dirty="0"/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Causes higher resolved level cross section at higher energy</a:t>
                </a:r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Same number of added levels</a:t>
                </a:r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More are moved to large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𝑱</m:t>
                    </m:r>
                  </m:oMath>
                </a14:m>
                <a:endParaRPr lang="en-US" b="1" dirty="0"/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Cross section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=2,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=2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lang="en-US" dirty="0"/>
              </a:p>
              <a:p>
                <a:pPr algn="ctr">
                  <a:buFont typeface="Wingdings" pitchFamily="2" charset="2"/>
                  <a:buChar char="v"/>
                </a:pPr>
                <a:r>
                  <a:rPr lang="en-US" dirty="0"/>
                  <a:t>Isomeric measurements of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𝑟𝑏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dirty="0"/>
                  <a:t> appear more reasonable with deformed HF than with spherical HF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D4E1A77-6A3B-CB9A-6ACF-D13E855D6AF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088020"/>
                <a:ext cx="10515600" cy="5671595"/>
              </a:xfrm>
              <a:blipFill>
                <a:blip r:embed="rId2"/>
                <a:stretch>
                  <a:fillRect l="-241" r="-965" b="-20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61787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867C9F-E8BE-3763-0270-BB767B4329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935680"/>
                <a:ext cx="10515600" cy="5922320"/>
              </a:xfrm>
            </p:spPr>
            <p:txBody>
              <a:bodyPr/>
              <a:lstStyle/>
              <a:p>
                <a:pPr marL="0" indent="0" algn="ctr">
                  <a:buNone/>
                </a:pPr>
                <a:r>
                  <a:rPr lang="en-US" dirty="0"/>
                  <a:t>Usually use Bethe form (1936) to give J distribution</a:t>
                </a:r>
              </a:p>
              <a:p>
                <a:pPr marL="0" indent="0" algn="ctr">
                  <a:buNone/>
                </a:pPr>
                <a:r>
                  <a:rPr lang="en-US" dirty="0"/>
                  <a:t>Bethe assumes spherical symmetry!</a:t>
                </a:r>
              </a:p>
              <a:p>
                <a:pPr marL="0" indent="0" algn="ctr">
                  <a:buNone/>
                </a:pPr>
                <a:r>
                  <a:rPr lang="en-US" dirty="0"/>
                  <a:t>Is this form correct for deformed nuclei?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Conventional Hauser-</a:t>
                </a:r>
                <a:r>
                  <a:rPr lang="en-US" dirty="0" err="1"/>
                  <a:t>Feshbach</a:t>
                </a:r>
                <a:r>
                  <a:rPr lang="en-US" dirty="0"/>
                  <a:t> assumes levels are                                  2j+1 degenerate</a:t>
                </a:r>
              </a:p>
              <a:p>
                <a:pPr marL="0" indent="0" algn="ctr">
                  <a:buNone/>
                </a:pPr>
                <a:r>
                  <a:rPr lang="en-US" dirty="0"/>
                  <a:t>Deformed levels are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dirty="0"/>
                  <a:t> degenerate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r>
                  <a:rPr lang="en-US" dirty="0" err="1"/>
                  <a:t>Sprin</a:t>
                </a:r>
                <a:r>
                  <a:rPr lang="en-US" dirty="0"/>
                  <a:t> </a:t>
                </a:r>
                <a:r>
                  <a:rPr lang="en-US" dirty="0" err="1"/>
                  <a:t>Cuttoff</a:t>
                </a:r>
                <a:r>
                  <a:rPr lang="en-US" dirty="0"/>
                  <a:t> parameter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begChr m:val="⟨"/>
                        <m:endChr m:val="⟩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d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 algn="ctr">
                  <a:buNone/>
                </a:pPr>
                <a:r>
                  <a:rPr lang="en-US" dirty="0"/>
                  <a:t>Is Spherical model correct?</a:t>
                </a:r>
              </a:p>
              <a:p>
                <a:pPr marL="0" indent="0" algn="ctr">
                  <a:buNone/>
                </a:pPr>
                <a:r>
                  <a:rPr lang="en-US" dirty="0"/>
                  <a:t>Is Microscopic model correct?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867C9F-E8BE-3763-0270-BB767B4329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935680"/>
                <a:ext cx="10515600" cy="5922320"/>
              </a:xfrm>
              <a:blipFill>
                <a:blip r:embed="rId2"/>
                <a:stretch>
                  <a:fillRect t="-1713" r="-12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971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9FA6BC-0C4D-2D1B-C043-1FB251EC14F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6154" y="251467"/>
                <a:ext cx="11384665" cy="62998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b="1" dirty="0"/>
                  <a:t>For a spherical nucleus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𝐽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+ </m:t>
                                  </m:r>
                                  <m:f>
                                    <m:fPr>
                                      <m:type m:val="skw"/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         Thus,     </a:t>
                </a:r>
              </a:p>
              <a:p>
                <a:pPr marL="0" indent="0" algn="ct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               Assume,</a:t>
                </a:r>
              </a:p>
              <a:p>
                <a:pPr marL="0" indent="0">
                  <a:buNone/>
                </a:pPr>
                <a:r>
                  <a:rPr lang="en-US" dirty="0"/>
                  <a:t>  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 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Even A: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             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den>
                            </m:f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Odd A: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</m:t>
                    </m:r>
                  </m:oMath>
                </a14:m>
                <a:endParaRPr lang="en-US" b="1" i="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− </m:t>
                              </m:r>
                              <m:f>
                                <m:fPr>
                                  <m:type m:val="skw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 </m:t>
                              </m:r>
                              <m:f>
                                <m:fPr>
                                  <m:type m:val="skw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{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}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𝑢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E9FA6BC-0C4D-2D1B-C043-1FB251EC14F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6154" y="251467"/>
                <a:ext cx="11384665" cy="6299804"/>
              </a:xfrm>
              <a:blipFill>
                <a:blip r:embed="rId2"/>
                <a:stretch>
                  <a:fillRect l="-1115" t="-11066" b="-15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7493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1B6E4-8FCC-D96E-C9EF-2832699DC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9698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Axial Deformation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AC594F-E96A-73A1-4C04-D4FF143E4E9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35261"/>
                <a:ext cx="10515600" cy="4741702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en-US" dirty="0"/>
                  <a:t>   Spherical                                     Deformed                                    Factor</a:t>
                </a:r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/>
                  <a:t>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                                    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b="0" dirty="0"/>
                  <a:t>                       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=±1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 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1,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b="0" dirty="0"/>
                  <a:t>                                           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=±1</m:t>
                    </m:r>
                  </m:oMath>
                </a14:m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                           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 3</m:t>
                    </m:r>
                  </m:oMath>
                </a14:m>
                <a:endParaRPr lang="en-US" b="0" dirty="0"/>
              </a:p>
              <a:p>
                <a:pPr marL="0" indent="0">
                  <a:buNone/>
                </a:pP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=±2</m:t>
                    </m:r>
                  </m:oMath>
                </a14:m>
                <a:r>
                  <a:rPr lang="en-US" b="0" dirty="0"/>
                  <a:t> </a:t>
                </a:r>
                <a:r>
                  <a:rPr lang="en-US" dirty="0"/>
                  <a:t>                                  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Multiplier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+1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6AC594F-E96A-73A1-4C04-D4FF143E4E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35261"/>
                <a:ext cx="10515600" cy="4741702"/>
              </a:xfrm>
              <a:blipFill>
                <a:blip r:embed="rId2"/>
                <a:stretch>
                  <a:fillRect l="-1206" t="-2933" b="-18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4592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050079-62DA-AE74-3680-AC3EF785917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243068"/>
                <a:ext cx="10515600" cy="5933895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en-US" dirty="0"/>
                  <a:t>Spherical                                        Deformed                                        Factor</a:t>
                </a:r>
              </a:p>
              <a:p>
                <a:pPr marL="0" indent="0" algn="ctr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1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2                            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                                          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=±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b="0" i="1" dirty="0">
                    <a:latin typeface="Cambria Math" panose="02040503050406030204" pitchFamily="18" charset="0"/>
                  </a:rPr>
                  <a:t>      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2                            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ea typeface="Cambria Math" panose="02040503050406030204" pitchFamily="18" charset="0"/>
                  </a:rPr>
                  <a:t>                           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2 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   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                               3</m:t>
                    </m:r>
                  </m:oMath>
                </a14:m>
                <a:r>
                  <a:rPr lang="en-US" dirty="0"/>
                  <a:t>     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                                                          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=±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US" dirty="0"/>
                  <a:t>                                             </a:t>
                </a:r>
              </a:p>
              <a:p>
                <a:pPr marL="0" indent="0">
                  <a:buNone/>
                </a:pPr>
                <a:r>
                  <a:rPr lang="en-US" dirty="0"/>
                  <a:t>Multiplier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en-US" b="0" dirty="0"/>
              </a:p>
              <a:p>
                <a:pPr marL="0" indent="0" algn="ctr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5050079-62DA-AE74-3680-AC3EF785917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243068"/>
                <a:ext cx="10515600" cy="5933895"/>
              </a:xfrm>
              <a:blipFill>
                <a:blip r:embed="rId2"/>
                <a:stretch>
                  <a:fillRect l="-1086" t="-2137" b="-145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3922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804B75-5A82-14C7-3497-E177DF034F4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38896"/>
                <a:ext cx="10515600" cy="6038067"/>
              </a:xfrm>
            </p:spPr>
            <p:txBody>
              <a:bodyPr>
                <a:normAutofit fontScale="85000" lnSpcReduction="20000"/>
              </a:bodyPr>
              <a:lstStyle/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 Also   build bands   </a:t>
                </a:r>
              </a:p>
              <a:p>
                <a:pPr marL="0" indent="0" algn="ctr">
                  <a:buNone/>
                </a:pPr>
                <a:r>
                  <a:rPr lang="en-US" dirty="0"/>
                  <a:t>No multipliers for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 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=0,  </m:t>
                    </m:r>
                    <m:f>
                      <m:fPr>
                        <m:type m:val="skw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Total multiplication integer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+2)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𝑙𝑒𝑣𝑒𝑙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𝑑𝑒𝑛𝑠𝑖𝑡𝑦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Half integer J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type m:val="skw"/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2 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𝑙𝑒𝑣𝑒𝑙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𝑑𝑒𝑛𝑠𝑖𝑡𝑦</m:t>
                      </m:r>
                    </m:oMath>
                  </m:oMathPara>
                </a14:m>
                <a:endParaRPr lang="en-US" b="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Summed over J</a:t>
                </a:r>
              </a:p>
              <a:p>
                <a:pPr marL="0" indent="0">
                  <a:buNone/>
                </a:pPr>
                <a:r>
                  <a:rPr lang="en-US" dirty="0"/>
                  <a:t>Factor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C804B75-5A82-14C7-3497-E177DF034F4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38896"/>
                <a:ext cx="10515600" cy="6038067"/>
              </a:xfrm>
              <a:blipFill>
                <a:blip r:embed="rId2"/>
                <a:stretch>
                  <a:fillRect l="-965" b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0443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FAAE3D-0105-850F-1EC5-BD98B0BF42E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0"/>
                <a:ext cx="10515600" cy="6858000"/>
              </a:xfrm>
            </p:spPr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endParaRPr lang="en-US" b="1" dirty="0"/>
              </a:p>
              <a:p>
                <a:pPr marL="0" indent="0" algn="ctr">
                  <a:buNone/>
                </a:pPr>
                <a:r>
                  <a:rPr lang="en-US" b="1" dirty="0"/>
                  <a:t>Level Densities (Spherical)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Even – even Target:</a:t>
                </a:r>
              </a:p>
              <a:p>
                <a:pPr marL="0" indent="0" algn="ctr">
                  <a:buNone/>
                </a:pPr>
                <a:r>
                  <a:rPr lang="en-US" dirty="0"/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Otherwise :</a:t>
                </a:r>
              </a:p>
              <a:p>
                <a:pPr marL="0" indent="0" algn="ctr">
                  <a:buNone/>
                </a:pP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Deformed 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 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0" indent="0" algn="ctr">
                  <a:buNone/>
                </a:pPr>
                <a:endParaRPr lang="en-US" dirty="0"/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𝑢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𝐽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skw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2 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f>
                              <m:fPr>
                                <m:type m:val="skw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2 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FAAE3D-0105-850F-1EC5-BD98B0BF42E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0"/>
                <a:ext cx="10515600" cy="6858000"/>
              </a:xfrm>
              <a:blipFill>
                <a:blip r:embed="rId2"/>
                <a:stretch>
                  <a:fillRect l="-1086"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0045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BF24F-249F-5EE8-180F-84C73748F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to HF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A22B2D-7422-D398-1DFD-B2B40300F1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514350" indent="-514350">
                  <a:buAutoNum type="arabicPeriod"/>
                </a:pPr>
                <a:r>
                  <a:rPr lang="en-US" dirty="0"/>
                  <a:t>Sum over  channels over J, K,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</m:oMath>
                </a14:m>
                <a:r>
                  <a:rPr lang="en-US" dirty="0"/>
                  <a:t> instead of J,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marL="514350" indent="-514350">
                  <a:buAutoNum type="arabicPeriod"/>
                </a:pPr>
                <a:r>
                  <a:rPr lang="en-US" dirty="0"/>
                  <a:t>Sum over entrance channel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instead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dirty="0"/>
              </a:p>
              <a:p>
                <a:pPr marL="514350" indent="-514350">
                  <a:buAutoNum type="arabicPeriod"/>
                </a:pPr>
                <a:r>
                  <a:rPr lang="en-US" dirty="0"/>
                  <a:t>Sum over exit channels over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instead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/>
              </a:p>
              <a:p>
                <a:pPr marL="514350" indent="-514350">
                  <a:buAutoNum type="arabicPeriod"/>
                </a:pPr>
                <a:r>
                  <a:rPr lang="en-US" dirty="0"/>
                  <a:t>Level densities are tabulated over J, K,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dirty="0"/>
                  <a:t> instead of J,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Π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</m:oMath>
                </a14:m>
                <a:endParaRPr lang="en-US" dirty="0"/>
              </a:p>
              <a:p>
                <a:pPr marL="514350" indent="-514350">
                  <a:buAutoNum type="arabicPeriod"/>
                </a:pPr>
                <a:r>
                  <a:rPr lang="en-US" dirty="0"/>
                  <a:t>Each T is replaced by (</a:t>
                </a:r>
                <a:r>
                  <a:rPr lang="en-US" dirty="0" err="1"/>
                  <a:t>Clebsch</a:t>
                </a:r>
                <a:r>
                  <a:rPr lang="en-US" dirty="0"/>
                  <a:t>-Gordan)</a:t>
                </a:r>
                <a:r>
                  <a:rPr lang="en-US" baseline="30000" dirty="0"/>
                  <a:t>2</a:t>
                </a:r>
                <a:r>
                  <a:rPr lang="en-US" dirty="0"/>
                  <a:t> 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3A22B2D-7422-D398-1DFD-B2B40300F1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06" t="-232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39484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C21810-3A57-E6FC-8EF2-314B234BF30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214654"/>
                <a:ext cx="10515600" cy="1325563"/>
              </a:xfrm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en-US" baseline="30000" dirty="0"/>
                  <a:t>168</a:t>
                </a:r>
                <a:r>
                  <a:rPr lang="en-US" dirty="0"/>
                  <a:t>Er(</a:t>
                </a:r>
                <a:r>
                  <a:rPr lang="en-US" dirty="0" err="1"/>
                  <a:t>n,n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)</a:t>
                </a:r>
                <a:br>
                  <a:rPr lang="en-US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type m:val="li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𝐻𝐹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𝑠𝑝h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𝐻𝐹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𝐷𝑒𝑓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baseline="30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AC21810-3A57-E6FC-8EF2-314B234BF3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214654"/>
                <a:ext cx="10515600" cy="1325563"/>
              </a:xfrm>
              <a:blipFill>
                <a:blip r:embed="rId2"/>
                <a:stretch>
                  <a:fillRect t="-33019" b="-105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49C65-AF88-E32C-44C2-D40C225D39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   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4C96F0C-C69F-F2A1-15E9-3FDFE90C29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8009717"/>
                  </p:ext>
                </p:extLst>
              </p:nvPr>
            </p:nvGraphicFramePr>
            <p:xfrm>
              <a:off x="1464841" y="1540217"/>
              <a:ext cx="8128000" cy="44868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3779919728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799728621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4154571419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28591313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43230843"/>
                        </a:ext>
                      </a:extLst>
                    </a:gridCol>
                  </a:tblGrid>
                  <a:tr h="407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J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 E = 1 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7074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0.53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0.33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6685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2.34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1.38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1.11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72959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3.33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2.59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1.91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980189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3.69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3.17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2.65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309350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0.75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0.52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86215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0.96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0.71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267533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3.7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3.08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434382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1.18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19906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1.06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1.09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55099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0.88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0.76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9280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sup>
                                    <m:r>
                                      <a:rPr lang="en-US" b="0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1.06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smtClean="0">
                                    <a:latin typeface="Cambria Math" panose="02040503050406030204" pitchFamily="18" charset="0"/>
                                  </a:rPr>
                                  <m:t>0.9</m:t>
                                </m:r>
                              </m:oMath>
                            </m:oMathPara>
                          </a14:m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9475587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4C96F0C-C69F-F2A1-15E9-3FDFE90C299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8009717"/>
                  </p:ext>
                </p:extLst>
              </p:nvPr>
            </p:nvGraphicFramePr>
            <p:xfrm>
              <a:off x="1464841" y="1540217"/>
              <a:ext cx="8128000" cy="4486840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625600">
                      <a:extLst>
                        <a:ext uri="{9D8B030D-6E8A-4147-A177-3AD203B41FA5}">
                          <a16:colId xmlns:a16="http://schemas.microsoft.com/office/drawing/2014/main" val="3779919728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3799728621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4154571419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28591313"/>
                        </a:ext>
                      </a:extLst>
                    </a:gridCol>
                    <a:gridCol w="1625600">
                      <a:extLst>
                        <a:ext uri="{9D8B030D-6E8A-4147-A177-3AD203B41FA5}">
                          <a16:colId xmlns:a16="http://schemas.microsoft.com/office/drawing/2014/main" val="1643230843"/>
                        </a:ext>
                      </a:extLst>
                    </a:gridCol>
                  </a:tblGrid>
                  <a:tr h="4076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J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E = 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="1" dirty="0"/>
                            <a:t> E = 1 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7707452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117241" r="-400781" b="-10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117241" r="-300781" b="-10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117241" r="-198450" b="-10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117241" r="-100000" b="-10103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117241" b="-10103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626685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210000" r="-400781" b="-8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210000" r="-300781" b="-8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210000" r="-198450" b="-8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210000" r="-100000" b="-87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210000" b="-87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7295901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320690" r="-400781" b="-8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320690" r="-300781" b="-8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320690" r="-198450" b="-8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320690" r="-100000" b="-8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320690" b="-8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980189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420690" r="-400781" b="-7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420690" r="-300781" b="-7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8450" t="-420690" r="-198450" b="-7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420690" r="-100000" b="-7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420690" b="-7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309350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520690" r="-400781" b="-6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520690" r="-300781" b="-6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520690" r="-100000" b="-6068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520690" b="-60689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8486215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600000" r="-400781" b="-4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600000" r="-300781" b="-4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600000" r="-100000" b="-4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600000" b="-48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267533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724138" r="-400781" b="-4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724138" r="-300781" b="-4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724138" r="-100000" b="-4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724138" b="-4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34382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824138" r="-400781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824138" r="-300781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824138" r="-100000" b="-3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824138" b="-3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199067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924138" r="-400781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924138" r="-300781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924138" r="-100000" b="-20344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924138" b="-20344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50995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990000" r="-400781" b="-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990000" r="-300781" b="-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990000" r="-100000" b="-9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990000" b="-9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92800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t="-1127586" r="-4007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000" t="-1127586" r="-3007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781" t="-1127586" r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781" t="-11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9475587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94085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1105</Words>
  <Application>Microsoft Macintosh PowerPoint</Application>
  <PresentationFormat>Widescreen</PresentationFormat>
  <Paragraphs>376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Aptos</vt:lpstr>
      <vt:lpstr>Aptos Display</vt:lpstr>
      <vt:lpstr>Arial</vt:lpstr>
      <vt:lpstr>Cambria Math</vt:lpstr>
      <vt:lpstr>Wingdings</vt:lpstr>
      <vt:lpstr>Office Theme</vt:lpstr>
      <vt:lpstr>DISTRIBUTION OF CONTINUUM LEVELS AS A FUNCTION OF J FOR DEFORMED NUCLEI</vt:lpstr>
      <vt:lpstr>PowerPoint Presentation</vt:lpstr>
      <vt:lpstr>PowerPoint Presentation</vt:lpstr>
      <vt:lpstr>Axial Deformation</vt:lpstr>
      <vt:lpstr>PowerPoint Presentation</vt:lpstr>
      <vt:lpstr>PowerPoint Presentation</vt:lpstr>
      <vt:lpstr>PowerPoint Presentation</vt:lpstr>
      <vt:lpstr>Changes to HF</vt:lpstr>
      <vt:lpstr>168Er(n,n′) σ_(HF sph)∕σ_(HF Def) </vt:lpstr>
      <vt:lpstr>183W(n,n′) σ_(HF sph)∕σ_(HF Def) </vt:lpstr>
      <vt:lpstr>σ^2∕σ_rb^2 </vt:lpstr>
      <vt:lpstr>σ^2∕σ_rb^2    continued …</vt:lpstr>
      <vt:lpstr>References</vt:lpstr>
      <vt:lpstr>PowerPoint Presentation</vt:lpstr>
      <vt:lpstr>PowerPoint Presentation</vt:lpstr>
      <vt:lpstr>PowerPoint Presentation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DISTRIBUTION OF CONTINUUM LEVELS AS A FUNCTION OF J FOR DEFORMED NUCLEI</dc:title>
  <dc:creator>Singh, Nisha</dc:creator>
  <cp:lastModifiedBy>Singh, Nisha</cp:lastModifiedBy>
  <cp:revision>3</cp:revision>
  <cp:lastPrinted>2024-04-29T20:40:21Z</cp:lastPrinted>
  <dcterms:created xsi:type="dcterms:W3CDTF">2024-04-29T18:09:30Z</dcterms:created>
  <dcterms:modified xsi:type="dcterms:W3CDTF">2024-05-02T18:14:05Z</dcterms:modified>
</cp:coreProperties>
</file>