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8" r:id="rId1"/>
  </p:sldMasterIdLst>
  <p:sldIdLst>
    <p:sldId id="256" r:id="rId2"/>
    <p:sldId id="261" r:id="rId3"/>
    <p:sldId id="268" r:id="rId4"/>
    <p:sldId id="258" r:id="rId5"/>
    <p:sldId id="259" r:id="rId6"/>
    <p:sldId id="267" r:id="rId7"/>
    <p:sldId id="26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B436D89-CE3D-4E04-076A-36CBA65F5A91}" v="400" dt="2024-05-28T20:30:00.9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3B052-A59B-4AE3-A89A-E7748630C1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DA9EC4-FEA9-41D2-BE8D-F709F01D37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E155CF-52F5-4879-B7F3-D05812AC4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D053AC-61ED-4C2F-90BF-D4A916545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8B2ED7-A198-4613-B8C9-EE02BAE24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396868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B47DD-81F8-4128-9E50-04A9F2D3D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6564D1-2B83-4C0F-ACBA-E91472C50A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FA1D7D-D2EC-4ADB-9C65-191DEC82D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4CB571-86F9-474A-826A-75CC21C88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384F5F-50E6-4BB9-B848-EE2302C02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313658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E3F08DF-1C0D-4F53-A3AB-95D7B55FA0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761999"/>
            <a:ext cx="2628900" cy="54149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0D3BBD-C494-4E94-B189-319802A93E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761999"/>
            <a:ext cx="7734300" cy="5414963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3C0BD9-4BED-43D3-852F-B74B949A2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7811DC-C725-4462-B622-DB96A8987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C42D06-438F-4150-9238-E2FAEE5E2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508071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98991-AEF1-4F19-AAB8-436EAD58C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25B44F-E7DA-40C6-8B44-71EAB6BDFC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Wingdings" panose="05000000000000000000" pitchFamily="2" charset="2"/>
              <a:buChar char="§"/>
              <a:defRPr/>
            </a:lvl1pPr>
            <a:lvl2pPr marL="685800" indent="-228600">
              <a:buFont typeface="Wingdings" panose="05000000000000000000" pitchFamily="2" charset="2"/>
              <a:buChar char="§"/>
              <a:defRPr/>
            </a:lvl2pPr>
            <a:lvl3pPr>
              <a:buFont typeface="Wingdings" panose="05000000000000000000" pitchFamily="2" charset="2"/>
              <a:buChar char="§"/>
              <a:defRPr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F71817-A045-48C0-975B-CBEF88E95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1C39F0-32D4-407C-8BCA-97F2D9E50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CF4459-37B2-4F87-B508-DB04D4332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227143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BBD03-9D57-48E9-8B43-688B72997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3F376C-8A2F-4BE5-9669-4A6DA21B77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654893-212E-4450-8F7A-27256B31F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0E881A-3958-44A9-9EDB-D86F4E414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EDBC4F-D9B8-4BFA-BE4F-D4B9B739D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909218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C8777-C460-4649-8822-CA943386D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DF69E6-1094-437B-AA7E-0E21B7136C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57399"/>
            <a:ext cx="5181600" cy="411956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0BC963-4591-4BE3-AE63-4999A13C50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057399"/>
            <a:ext cx="5181600" cy="4119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04D5BB-DB84-4266-9B4F-E65CCFE5B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1A99B5-D493-4AB1-AF24-6660540D5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E178D0-5F1E-43FA-B447-53501EDD1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63626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C85CC-8D2B-4219-A2A4-1625A02DF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68338"/>
            <a:ext cx="10515600" cy="108426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6143C8-1CF7-440E-99A3-0527314598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828800"/>
            <a:ext cx="5157787" cy="82391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EFF5CA-4662-4430-80C7-99CD7D66C9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743199"/>
            <a:ext cx="5157787" cy="344646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6CB5B7-DC23-41CE-872B-E25BD64F84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828800"/>
            <a:ext cx="5183188" cy="82391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F7633C-C24D-4947-979C-132B3AC405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743199"/>
            <a:ext cx="5183188" cy="34464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8A46E1-3934-4807-900F-CA7A4D8D6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C9C6EA-1549-4601-8226-E5C43469C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658246-003D-4024-9F4B-BA3BD3FBF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157112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2DD4C-BFBC-4087-B94C-4DD0690E8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B9D434-8228-4C7F-B520-14121EBC9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7B89BD-A70A-48D2-A3D9-DB2C0DB12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ACF4EF-5A2A-4A47-81DF-80CB51306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037844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8B9F00-8450-475B-B155-993BAF212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0FDDA3-8E6F-42F7-BFBE-7FA9C647C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C8E678-81B8-4356-9624-A0B999536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139012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10DAA-DDE3-4C9C-8171-385A3DAC8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85800"/>
            <a:ext cx="3932237" cy="13716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F73DB2-BD72-4F5E-9CA2-197343A090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685801"/>
            <a:ext cx="6172200" cy="5175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F01536-2B0A-42A2-827E-2EB2C324A5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209800"/>
            <a:ext cx="3932237" cy="3659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22CD09-61EF-4733-831C-5B133DAE1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109FCF-96E4-4EBF-AAFB-5E9AD22A6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E381A6-E580-49A4-989C-EF4A54F83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840792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CFA6E-F719-4613-8815-591471E72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85800"/>
            <a:ext cx="3932237" cy="13716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4384F3-CDE0-4329-B76D-45AAC94B04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685801"/>
            <a:ext cx="6172200" cy="5175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9D7EB-40DA-460F-A48A-3E6D5E5612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209800"/>
            <a:ext cx="3932237" cy="3659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56944C-E229-457E-868E-C48FF47DA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7115FE-359F-46EA-A3C8-0D18544E3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165D17-3010-4FF5-9071-5CCD3E699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210841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ame 7">
            <a:extLst>
              <a:ext uri="{FF2B5EF4-FFF2-40B4-BE49-F238E27FC236}">
                <a16:creationId xmlns:a16="http://schemas.microsoft.com/office/drawing/2014/main" id="{DD7EAFE6-2BB9-41FB-9CF4-588CFC708774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frame">
            <a:avLst>
              <a:gd name="adj1" fmla="val 7164"/>
            </a:avLst>
          </a:prstGeom>
          <a:gradFill flip="none" rotWithShape="1">
            <a:gsLst>
              <a:gs pos="0">
                <a:schemeClr val="accent2">
                  <a:alpha val="4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447F1F-BFA8-4A56-894B-40120132E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58FB99-0FA3-49F4-99A1-61919F942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178657"/>
            <a:ext cx="10515600" cy="3998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DCCAE5-4EB0-4174-BD15-4943899B0A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4293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spc="150" baseline="0">
                <a:solidFill>
                  <a:srgbClr val="FFFFFF"/>
                </a:solidFill>
              </a:defRPr>
            </a:lvl1pPr>
          </a:lstStyle>
          <a:p>
            <a:fld id="{AA70F276-1833-4A75-9C1D-A56E2295A68D}" type="datetimeFigureOut">
              <a:rPr lang="en-US" smtClean="0"/>
              <a:pPr/>
              <a:t>5/28/2024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A4189E-43B2-4CEE-B13E-61A1FBBBD2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293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150" baseline="0">
                <a:solidFill>
                  <a:srgbClr val="FFFFFF"/>
                </a:solidFill>
              </a:defRPr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0530F-0BC8-46EF-A765-DD58B53675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4293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all" spc="150" baseline="0">
                <a:solidFill>
                  <a:srgbClr val="FFFFFF"/>
                </a:solidFill>
              </a:defRPr>
            </a:lvl1pPr>
          </a:lstStyle>
          <a:p>
            <a:fld id="{28844951-7827-47D4-8276-7DDE1FA7D8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80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27" r:id="rId5"/>
    <p:sldLayoutId id="2147483832" r:id="rId6"/>
    <p:sldLayoutId id="2147483828" r:id="rId7"/>
    <p:sldLayoutId id="2147483829" r:id="rId8"/>
    <p:sldLayoutId id="2147483830" r:id="rId9"/>
    <p:sldLayoutId id="2147483831" r:id="rId10"/>
    <p:sldLayoutId id="2147483833" r:id="rId11"/>
  </p:sldLayoutIdLst>
  <p:hf hdr="0" ftr="0" dt="0"/>
  <p:txStyles>
    <p:titleStyle>
      <a:lvl1pPr marL="0" algn="l" defTabSz="914400" rtl="0" eaLnBrk="1" latinLnBrk="0" hangingPunct="1">
        <a:lnSpc>
          <a:spcPct val="90000"/>
        </a:lnSpc>
        <a:spcBef>
          <a:spcPct val="0"/>
        </a:spcBef>
        <a:buNone/>
        <a:defRPr lang="en-US" sz="5200" kern="1200" dirty="0">
          <a:gradFill flip="none" rotWithShape="1">
            <a:gsLst>
              <a:gs pos="0">
                <a:schemeClr val="accent5"/>
              </a:gs>
              <a:gs pos="100000">
                <a:schemeClr val="accent1">
                  <a:alpha val="70000"/>
                </a:schemeClr>
              </a:gs>
            </a:gsLst>
            <a:lin ang="0" scaled="1"/>
            <a:tileRect/>
          </a:gradFill>
          <a:latin typeface="+mj-lt"/>
          <a:ea typeface="+mn-ea"/>
          <a:cs typeface="Angsana New" panose="02020603050405020304" pitchFamily="18" charset="-34"/>
        </a:defRPr>
      </a:lvl1pPr>
    </p:titleStyle>
    <p:bodyStyle>
      <a:lvl1pPr marL="457200" indent="-228600" algn="l" defTabSz="914400" rtl="0" eaLnBrk="1" latinLnBrk="0" hangingPunct="1">
        <a:lnSpc>
          <a:spcPct val="110000"/>
        </a:lnSpc>
        <a:spcBef>
          <a:spcPts val="1000"/>
        </a:spcBef>
        <a:buClr>
          <a:schemeClr val="tx2">
            <a:lumMod val="10000"/>
            <a:lumOff val="90000"/>
          </a:schemeClr>
        </a:buClr>
        <a:buSzPct val="80000"/>
        <a:buFont typeface="Wingdings" panose="05000000000000000000" pitchFamily="2" charset="2"/>
        <a:buChar char="§"/>
        <a:defRPr sz="2800" kern="1200">
          <a:solidFill>
            <a:schemeClr val="tx2">
              <a:alpha val="70000"/>
            </a:schemeClr>
          </a:solidFill>
          <a:latin typeface="+mn-lt"/>
          <a:ea typeface="+mn-ea"/>
          <a:cs typeface="+mn-cs"/>
        </a:defRPr>
      </a:lvl1pPr>
      <a:lvl2pPr marL="8001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tx2">
            <a:lumMod val="10000"/>
            <a:lumOff val="90000"/>
          </a:schemeClr>
        </a:buClr>
        <a:buSzPct val="80000"/>
        <a:buFont typeface="Wingdings" panose="05000000000000000000" pitchFamily="2" charset="2"/>
        <a:buChar char="§"/>
        <a:defRPr sz="2400" kern="1200">
          <a:solidFill>
            <a:schemeClr val="tx2">
              <a:alpha val="70000"/>
            </a:schemeClr>
          </a:solidFill>
          <a:latin typeface="+mn-lt"/>
          <a:ea typeface="+mn-ea"/>
          <a:cs typeface="+mn-cs"/>
        </a:defRPr>
      </a:lvl2pPr>
      <a:lvl3pPr marL="12573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tx2">
            <a:lumMod val="10000"/>
            <a:lumOff val="90000"/>
          </a:schemeClr>
        </a:buClr>
        <a:buSzPct val="80000"/>
        <a:buFont typeface="Wingdings" panose="05000000000000000000" pitchFamily="2" charset="2"/>
        <a:buChar char="§"/>
        <a:defRPr sz="2000" kern="1200">
          <a:solidFill>
            <a:schemeClr val="tx2">
              <a:alpha val="70000"/>
            </a:schemeClr>
          </a:solidFill>
          <a:latin typeface="+mn-lt"/>
          <a:ea typeface="+mn-ea"/>
          <a:cs typeface="+mn-cs"/>
        </a:defRPr>
      </a:lvl3pPr>
      <a:lvl4pPr marL="165735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tx2">
            <a:lumMod val="10000"/>
            <a:lumOff val="90000"/>
          </a:schemeClr>
        </a:buClr>
        <a:buSzPct val="80000"/>
        <a:buFont typeface="Wingdings" panose="05000000000000000000" pitchFamily="2" charset="2"/>
        <a:buChar char="§"/>
        <a:defRPr sz="1800" kern="1200">
          <a:solidFill>
            <a:schemeClr val="tx2">
              <a:alpha val="70000"/>
            </a:schemeClr>
          </a:solidFill>
          <a:latin typeface="+mn-lt"/>
          <a:ea typeface="+mn-ea"/>
          <a:cs typeface="+mn-cs"/>
        </a:defRPr>
      </a:lvl4pPr>
      <a:lvl5pPr marL="211455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tx2">
            <a:lumMod val="10000"/>
            <a:lumOff val="90000"/>
          </a:schemeClr>
        </a:buClr>
        <a:buSzPct val="80000"/>
        <a:buFont typeface="Wingdings" panose="05000000000000000000" pitchFamily="2" charset="2"/>
        <a:buChar char="§"/>
        <a:defRPr sz="1800" kern="1200">
          <a:solidFill>
            <a:schemeClr val="tx2">
              <a:alpha val="7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8C37C960-91F5-4F61-B2CD-8A03792072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5C31099-1BBD-40CE-BC60-FCE5074194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alpha val="60000"/>
                </a:schemeClr>
              </a:gs>
              <a:gs pos="100000">
                <a:schemeClr val="accent1">
                  <a:alpha val="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2BCBDFC-4ADF-4297-B113-3B3F524F28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63"/>
            <a:ext cx="12188952" cy="6858000"/>
          </a:xfrm>
          <a:prstGeom prst="rect">
            <a:avLst/>
          </a:prstGeom>
          <a:solidFill>
            <a:schemeClr val="bg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CD1FC1EF-ABB9-4B80-9582-E47C76BD06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2743200" y="0"/>
            <a:ext cx="6857999" cy="6857998"/>
          </a:xfrm>
          <a:prstGeom prst="ellipse">
            <a:avLst/>
          </a:prstGeom>
          <a:gradFill>
            <a:gsLst>
              <a:gs pos="0">
                <a:schemeClr val="accent1">
                  <a:lumMod val="20000"/>
                  <a:lumOff val="80000"/>
                  <a:alpha val="4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2700000" scaled="1"/>
          </a:gradFill>
          <a:ln>
            <a:noFill/>
          </a:ln>
          <a:effectLst>
            <a:softEdge rad="520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1088ED32-3423-429F-96E6-C5BF1A957D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73990" y="1194074"/>
            <a:ext cx="5589934" cy="5737916"/>
          </a:xfrm>
          <a:prstGeom prst="ellipse">
            <a:avLst/>
          </a:pr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5">
                  <a:alpha val="20000"/>
                </a:schemeClr>
              </a:gs>
            </a:gsLst>
            <a:lin ang="2700000" scaled="1"/>
          </a:gradFill>
          <a:ln>
            <a:noFill/>
          </a:ln>
          <a:effectLst>
            <a:softEdge rad="952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C7C788C1-07E3-4AC3-B8E7-37A0856A0D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6439622" y="194269"/>
            <a:ext cx="5760743" cy="5737917"/>
          </a:xfrm>
          <a:prstGeom prst="ellipse">
            <a:avLst/>
          </a:prstGeom>
          <a:gradFill>
            <a:gsLst>
              <a:gs pos="0">
                <a:schemeClr val="accent1">
                  <a:alpha val="20000"/>
                </a:schemeClr>
              </a:gs>
              <a:gs pos="100000">
                <a:schemeClr val="accent5">
                  <a:alpha val="40000"/>
                </a:schemeClr>
              </a:gs>
            </a:gsLst>
            <a:lin ang="2700000" scaled="1"/>
          </a:gradFill>
          <a:ln>
            <a:noFill/>
          </a:ln>
          <a:effectLst>
            <a:softEdge rad="10033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id="{B27B74D6-9C97-E7EE-DE38-49696DAE64F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l="5527" r="5603" b="6"/>
          <a:stretch/>
        </p:blipFill>
        <p:spPr>
          <a:xfrm>
            <a:off x="20" y="10"/>
            <a:ext cx="12188932" cy="6857326"/>
          </a:xfrm>
          <a:prstGeom prst="rect">
            <a:avLst/>
          </a:prstGeom>
        </p:spPr>
      </p:pic>
      <p:sp>
        <p:nvSpPr>
          <p:cNvPr id="85" name="Frame 84">
            <a:extLst>
              <a:ext uri="{FF2B5EF4-FFF2-40B4-BE49-F238E27FC236}">
                <a16:creationId xmlns:a16="http://schemas.microsoft.com/office/drawing/2014/main" id="{BBB1F149-105F-4CE9-A59E-12133DCF58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664"/>
            <a:ext cx="12188952" cy="6858664"/>
          </a:xfrm>
          <a:prstGeom prst="frame">
            <a:avLst>
              <a:gd name="adj1" fmla="val 716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9967" y="465611"/>
            <a:ext cx="11262962" cy="2726266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Sabon Next LT"/>
                <a:cs typeface="Sabon Next LT"/>
              </a:rPr>
              <a:t>A large-scale shell model calculation study of </a:t>
            </a:r>
            <a:r>
              <a:rPr lang="en-US" baseline="30000" dirty="0">
                <a:solidFill>
                  <a:schemeClr val="accent2">
                    <a:lumMod val="50000"/>
                  </a:schemeClr>
                </a:solidFill>
                <a:latin typeface="Sabon Next LT"/>
                <a:cs typeface="Sabon Next LT"/>
              </a:rPr>
              <a:t>116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Sabon Next LT"/>
                <a:cs typeface="Sabon Next LT"/>
              </a:rPr>
              <a:t>Sn and </a:t>
            </a:r>
            <a:r>
              <a:rPr lang="en-US" baseline="30000" dirty="0">
                <a:solidFill>
                  <a:schemeClr val="accent2">
                    <a:lumMod val="50000"/>
                  </a:schemeClr>
                </a:solidFill>
                <a:latin typeface="Sabon Next LT"/>
                <a:cs typeface="Sabon Next LT"/>
              </a:rPr>
              <a:t>120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Sabon Next LT"/>
                <a:cs typeface="Sabon Next LT"/>
              </a:rPr>
              <a:t>Sn </a:t>
            </a:r>
            <a:endParaRPr lang="en-US">
              <a:solidFill>
                <a:schemeClr val="accent2">
                  <a:lumMod val="50000"/>
                </a:schemeClr>
              </a:solidFill>
              <a:cs typeface="Sabon Next 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BF7493-B896-084F-5103-C0AFD1C9C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1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CDD22E-3E2F-51F4-B401-75ED016F6585}"/>
              </a:ext>
            </a:extLst>
          </p:cNvPr>
          <p:cNvSpPr txBox="1"/>
          <p:nvPr/>
        </p:nvSpPr>
        <p:spPr>
          <a:xfrm>
            <a:off x="4263576" y="3432494"/>
            <a:ext cx="2867065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dirty="0">
                <a:solidFill>
                  <a:schemeClr val="accent2">
                    <a:lumMod val="50000"/>
                  </a:schemeClr>
                </a:solidFill>
              </a:rPr>
              <a:t>Jenny Finsrud</a:t>
            </a:r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423C6A-6A65-097B-232C-1D85B5CDAE28}"/>
              </a:ext>
            </a:extLst>
          </p:cNvPr>
          <p:cNvSpPr txBox="1"/>
          <p:nvPr/>
        </p:nvSpPr>
        <p:spPr>
          <a:xfrm>
            <a:off x="2060641" y="4068597"/>
            <a:ext cx="736299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  <a:ea typeface="+mn-lt"/>
                <a:cs typeface="+mn-lt"/>
              </a:rPr>
              <a:t>9th Workshop on Nuclear Level Density and Gamma Strength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" name="Picture 7" descr="https://www.uio.no/om/designmanual/profilelementer/logo/formell-logo/03_uio_full_logo_no_pos.png">
            <a:extLst>
              <a:ext uri="{FF2B5EF4-FFF2-40B4-BE49-F238E27FC236}">
                <a16:creationId xmlns:a16="http://schemas.microsoft.com/office/drawing/2014/main" id="{ADC8EF0E-E508-C9C8-8473-E194989535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6149" y="4247452"/>
            <a:ext cx="4013869" cy="2068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5A906-E6FB-7534-85C4-115AEF270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  <a:cs typeface="Angsana New"/>
              </a:rPr>
              <a:t>Motivation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918A76-45B1-E735-7E8B-CD862EFBBA17}"/>
              </a:ext>
            </a:extLst>
          </p:cNvPr>
          <p:cNvSpPr txBox="1"/>
          <p:nvPr/>
        </p:nvSpPr>
        <p:spPr>
          <a:xfrm>
            <a:off x="986287" y="2012991"/>
            <a:ext cx="6905285" cy="29631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150000"/>
              </a:lnSpc>
              <a:buFont typeface="Arial,Sans-Serif"/>
              <a:buChar char="•"/>
            </a:pP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Avenir Next LT Pro"/>
                <a:cs typeface="Arial"/>
              </a:rPr>
              <a:t>Study the low-energy enhancement</a:t>
            </a:r>
            <a:endParaRPr lang="en-US" sz="2800">
              <a:solidFill>
                <a:schemeClr val="accent2">
                  <a:lumMod val="50000"/>
                </a:schemeClr>
              </a:solidFill>
              <a:latin typeface="Avenir Next LT Pro"/>
            </a:endParaRPr>
          </a:p>
          <a:p>
            <a:pPr marL="285750" indent="-285750">
              <a:lnSpc>
                <a:spcPct val="150000"/>
              </a:lnSpc>
              <a:buFont typeface="Arial,Sans-Serif"/>
              <a:buChar char="•"/>
            </a:pP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Avenir Next LT Pro"/>
                <a:cs typeface="Arial"/>
              </a:rPr>
              <a:t>M1 contribution</a:t>
            </a:r>
          </a:p>
          <a:p>
            <a:pPr marL="285750" indent="-285750">
              <a:lnSpc>
                <a:spcPct val="150000"/>
              </a:lnSpc>
              <a:buFont typeface="Arial,Sans-Serif"/>
              <a:buChar char="•"/>
            </a:pP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Avenir Next LT Pro"/>
                <a:cs typeface="Arial"/>
              </a:rPr>
              <a:t>Impact astrophysical neutron-capture reaction rates</a:t>
            </a:r>
          </a:p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C2ABDC1-2913-6D63-1706-5678247FD9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1818" y="965200"/>
            <a:ext cx="3474096" cy="442806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873E445-79D8-9D53-FE42-D67002D5C954}"/>
              </a:ext>
            </a:extLst>
          </p:cNvPr>
          <p:cNvSpPr txBox="1"/>
          <p:nvPr/>
        </p:nvSpPr>
        <p:spPr>
          <a:xfrm>
            <a:off x="7824675" y="5387440"/>
            <a:ext cx="34798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900" dirty="0">
                <a:ea typeface="+mn-lt"/>
                <a:cs typeface="+mn-lt"/>
              </a:rPr>
              <a:t>Figure from: B. A. Brown and A. C. Larsen, Phys. Rev. Lett. 113, 252502 (2014)</a:t>
            </a:r>
            <a:endParaRPr lang="en-US" sz="9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F194B8-6748-7AD9-0B99-C9C1F09C68F2}"/>
              </a:ext>
            </a:extLst>
          </p:cNvPr>
          <p:cNvSpPr txBox="1"/>
          <p:nvPr/>
        </p:nvSpPr>
        <p:spPr>
          <a:xfrm>
            <a:off x="9102054" y="6487486"/>
            <a:ext cx="2600587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chemeClr val="accent2">
                    <a:lumMod val="50000"/>
                  </a:schemeClr>
                </a:solidFill>
              </a:rPr>
              <a:t>Jenny Finsrud  </a:t>
            </a:r>
            <a:r>
              <a:rPr lang="en-US" sz="1000" dirty="0">
                <a:solidFill>
                  <a:schemeClr val="accent2">
                    <a:lumMod val="50000"/>
                  </a:schemeClr>
                </a:solidFill>
                <a:ea typeface="+mn-lt"/>
                <a:cs typeface="+mn-lt"/>
              </a:rPr>
              <a:t>   ︳Oslo Workshop 2024</a:t>
            </a:r>
            <a:endParaRPr lang="en-US" sz="1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" name="Picture 7" descr="https://www.uio.no/om/designmanual/profilelementer/logo/formell-logo/03_uio_full_logo_no_pos.png">
            <a:extLst>
              <a:ext uri="{FF2B5EF4-FFF2-40B4-BE49-F238E27FC236}">
                <a16:creationId xmlns:a16="http://schemas.microsoft.com/office/drawing/2014/main" id="{EBE5F814-A848-FE33-E1D3-FFB84EDD2C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303" y="5983817"/>
            <a:ext cx="2447925" cy="125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322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917B9-4AF4-B0D8-06E0-381DAC691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448" y="471312"/>
            <a:ext cx="10515600" cy="1325563"/>
          </a:xfrm>
        </p:spPr>
        <p:txBody>
          <a:bodyPr>
            <a:normAutofit/>
          </a:bodyPr>
          <a:lstStyle/>
          <a:p>
            <a:r>
              <a:rPr lang="en-US" sz="4400">
                <a:solidFill>
                  <a:schemeClr val="accent2">
                    <a:lumMod val="50000"/>
                  </a:schemeClr>
                </a:solidFill>
                <a:cs typeface="Angsana New"/>
              </a:rPr>
              <a:t>Shell model calculations</a:t>
            </a:r>
            <a:endParaRPr lang="en-US" sz="440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Content Placeholder 3" descr="A diagram of chemical elements&#10;&#10;Description automatically generated">
            <a:extLst>
              <a:ext uri="{FF2B5EF4-FFF2-40B4-BE49-F238E27FC236}">
                <a16:creationId xmlns:a16="http://schemas.microsoft.com/office/drawing/2014/main" id="{1248AEDC-DDC9-5367-76C0-FC0342A920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06122" y="536523"/>
            <a:ext cx="4358902" cy="5845959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24C7AD6-B9C2-56FC-F737-9D49964A9767}"/>
              </a:ext>
            </a:extLst>
          </p:cNvPr>
          <p:cNvSpPr txBox="1"/>
          <p:nvPr/>
        </p:nvSpPr>
        <p:spPr>
          <a:xfrm>
            <a:off x="907253" y="1713062"/>
            <a:ext cx="3791434" cy="129208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venir Next LT Pro"/>
                <a:cs typeface="Times New Roman"/>
              </a:rPr>
              <a:t>Effective interaction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venir Next LT Pro"/>
                <a:cs typeface="Times New Roman"/>
              </a:rPr>
              <a:t>Effective g-factors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venir Next LT Pro"/>
                <a:cs typeface="Times New Roman"/>
              </a:rPr>
              <a:t>Effective charges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D83BD12-55E2-F22C-9A1F-33FDF33CBD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5339" y="3274193"/>
            <a:ext cx="4360334" cy="292006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B8B5AB7-3DD0-A729-5F93-6EAD74F3D248}"/>
              </a:ext>
            </a:extLst>
          </p:cNvPr>
          <p:cNvSpPr txBox="1"/>
          <p:nvPr/>
        </p:nvSpPr>
        <p:spPr>
          <a:xfrm>
            <a:off x="9102054" y="6487486"/>
            <a:ext cx="2600587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chemeClr val="accent2">
                    <a:lumMod val="50000"/>
                  </a:schemeClr>
                </a:solidFill>
              </a:rPr>
              <a:t>Jenny Finsrud  </a:t>
            </a:r>
            <a:r>
              <a:rPr lang="en-US" sz="1000" dirty="0">
                <a:solidFill>
                  <a:schemeClr val="accent2">
                    <a:lumMod val="50000"/>
                  </a:schemeClr>
                </a:solidFill>
                <a:ea typeface="+mn-lt"/>
                <a:cs typeface="+mn-lt"/>
              </a:rPr>
              <a:t>   ︳Oslo Workshop 2024</a:t>
            </a:r>
            <a:endParaRPr lang="en-US" sz="1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9" name="Picture 8" descr="https://www.uio.no/om/designmanual/profilelementer/logo/formell-logo/03_uio_full_logo_no_pos.png">
            <a:extLst>
              <a:ext uri="{FF2B5EF4-FFF2-40B4-BE49-F238E27FC236}">
                <a16:creationId xmlns:a16="http://schemas.microsoft.com/office/drawing/2014/main" id="{1C547A7B-A16A-1B3B-534F-86024ED221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304" y="5983817"/>
            <a:ext cx="2447925" cy="125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305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7D0D7-9097-5C5B-F805-3EC6146C0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8133" y="460904"/>
            <a:ext cx="10515600" cy="1325563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chemeClr val="accent2">
                    <a:lumMod val="50000"/>
                  </a:schemeClr>
                </a:solidFill>
                <a:cs typeface="Angsana New"/>
              </a:rPr>
              <a:t>Nuclear Level Density (NLD)</a:t>
            </a:r>
            <a:endParaRPr lang="en-US" sz="4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Picture 3" descr="A graph of a graph&#10;&#10;Description automatically generated">
            <a:extLst>
              <a:ext uri="{FF2B5EF4-FFF2-40B4-BE49-F238E27FC236}">
                <a16:creationId xmlns:a16="http://schemas.microsoft.com/office/drawing/2014/main" id="{A29C4C74-1495-66A4-356B-A09B4D209A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533" y="1718733"/>
            <a:ext cx="5486400" cy="4114800"/>
          </a:xfrm>
          <a:prstGeom prst="rect">
            <a:avLst/>
          </a:prstGeom>
        </p:spPr>
      </p:pic>
      <p:pic>
        <p:nvPicPr>
          <p:cNvPr id="5" name="Picture 4" descr="A graph of a graph&#10;&#10;Description automatically generated">
            <a:extLst>
              <a:ext uri="{FF2B5EF4-FFF2-40B4-BE49-F238E27FC236}">
                <a16:creationId xmlns:a16="http://schemas.microsoft.com/office/drawing/2014/main" id="{5FD8414F-8099-0870-55B0-193908AF45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1" y="1718733"/>
            <a:ext cx="5486400" cy="41148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C6A4F0B-48F5-830E-FBFE-3CAE174BFDF5}"/>
              </a:ext>
            </a:extLst>
          </p:cNvPr>
          <p:cNvSpPr txBox="1"/>
          <p:nvPr/>
        </p:nvSpPr>
        <p:spPr>
          <a:xfrm>
            <a:off x="1225646" y="5956493"/>
            <a:ext cx="4702650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chemeClr val="accent2">
                    <a:lumMod val="50000"/>
                  </a:schemeClr>
                </a:solidFill>
              </a:rPr>
              <a:t>Experimental data </a:t>
            </a:r>
            <a:r>
              <a:rPr lang="en-US" sz="1000" baseline="30000" dirty="0">
                <a:solidFill>
                  <a:schemeClr val="accent2">
                    <a:lumMod val="50000"/>
                  </a:schemeClr>
                </a:solidFill>
              </a:rPr>
              <a:t>116</a:t>
            </a:r>
            <a:r>
              <a:rPr lang="en-US" sz="1000" dirty="0">
                <a:solidFill>
                  <a:schemeClr val="accent2">
                    <a:lumMod val="50000"/>
                  </a:schemeClr>
                </a:solidFill>
              </a:rPr>
              <a:t>Sn: </a:t>
            </a:r>
            <a:r>
              <a:rPr lang="en-US" sz="1000" dirty="0">
                <a:solidFill>
                  <a:schemeClr val="accent2">
                    <a:lumMod val="50000"/>
                  </a:schemeClr>
                </a:solidFill>
                <a:ea typeface="+mn-lt"/>
                <a:cs typeface="+mn-lt"/>
              </a:rPr>
              <a:t>M. Markova et al., Phys. Rev. C 109, 054311 (2024)</a:t>
            </a:r>
            <a:r>
              <a:rPr lang="en-US" sz="1000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669C9D-3851-1EA2-4F9A-14395B445BE5}"/>
              </a:ext>
            </a:extLst>
          </p:cNvPr>
          <p:cNvSpPr txBox="1"/>
          <p:nvPr/>
        </p:nvSpPr>
        <p:spPr>
          <a:xfrm>
            <a:off x="6853261" y="5956493"/>
            <a:ext cx="4611769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chemeClr val="accent2">
                    <a:lumMod val="50000"/>
                  </a:schemeClr>
                </a:solidFill>
              </a:rPr>
              <a:t>Experimental data </a:t>
            </a:r>
            <a:r>
              <a:rPr lang="en-US" sz="1000" baseline="30000" dirty="0">
                <a:solidFill>
                  <a:schemeClr val="accent2">
                    <a:lumMod val="50000"/>
                  </a:schemeClr>
                </a:solidFill>
              </a:rPr>
              <a:t>120</a:t>
            </a:r>
            <a:r>
              <a:rPr lang="en-US" sz="1000" dirty="0">
                <a:solidFill>
                  <a:schemeClr val="accent2">
                    <a:lumMod val="50000"/>
                  </a:schemeClr>
                </a:solidFill>
              </a:rPr>
              <a:t>Sn: </a:t>
            </a:r>
            <a:r>
              <a:rPr lang="en-US" sz="1000" dirty="0">
                <a:solidFill>
                  <a:schemeClr val="accent2">
                    <a:lumMod val="50000"/>
                  </a:schemeClr>
                </a:solidFill>
                <a:ea typeface="+mn-lt"/>
                <a:cs typeface="+mn-lt"/>
              </a:rPr>
              <a:t>M. Markova et al., Phys. Rev. C 106, 034322 (2022)</a:t>
            </a:r>
            <a:r>
              <a:rPr lang="en-US" sz="1000" dirty="0">
                <a:solidFill>
                  <a:schemeClr val="accent2">
                    <a:lumMod val="50000"/>
                  </a:schemeClr>
                </a:solidFill>
              </a:rPr>
              <a:t> 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5CBB34-B1FC-E400-D521-FE470BC39DB5}"/>
              </a:ext>
            </a:extLst>
          </p:cNvPr>
          <p:cNvSpPr txBox="1"/>
          <p:nvPr/>
        </p:nvSpPr>
        <p:spPr>
          <a:xfrm>
            <a:off x="9102054" y="6487486"/>
            <a:ext cx="2600587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chemeClr val="accent2">
                    <a:lumMod val="50000"/>
                  </a:schemeClr>
                </a:solidFill>
              </a:rPr>
              <a:t>Jenny Finsrud  </a:t>
            </a:r>
            <a:r>
              <a:rPr lang="en-US" sz="1000" dirty="0">
                <a:solidFill>
                  <a:schemeClr val="accent2">
                    <a:lumMod val="50000"/>
                  </a:schemeClr>
                </a:solidFill>
                <a:ea typeface="+mn-lt"/>
                <a:cs typeface="+mn-lt"/>
              </a:rPr>
              <a:t>   ︳Oslo Workshop 2024</a:t>
            </a:r>
            <a:endParaRPr lang="en-US" sz="1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2" name="Picture 11" descr="https://www.uio.no/om/designmanual/profilelementer/logo/formell-logo/03_uio_full_logo_no_pos.png">
            <a:extLst>
              <a:ext uri="{FF2B5EF4-FFF2-40B4-BE49-F238E27FC236}">
                <a16:creationId xmlns:a16="http://schemas.microsoft.com/office/drawing/2014/main" id="{12883534-AED0-8E82-1DB1-DB347FAA69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304" y="5983817"/>
            <a:ext cx="2447925" cy="125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7600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196DD-43DC-27C7-932F-28839E217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80146"/>
            <a:ext cx="10515600" cy="1325563"/>
          </a:xfrm>
        </p:spPr>
        <p:txBody>
          <a:bodyPr>
            <a:normAutofit/>
          </a:bodyPr>
          <a:lstStyle/>
          <a:p>
            <a:r>
              <a:rPr lang="en-US" sz="4400">
                <a:solidFill>
                  <a:schemeClr val="accent2">
                    <a:lumMod val="50000"/>
                  </a:schemeClr>
                </a:solidFill>
                <a:ea typeface="+mj-lt"/>
                <a:cs typeface="+mj-lt"/>
              </a:rPr>
              <a:t>γ-ray strength function (γSF)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DB218D-CC3C-B01D-8068-0E1A3439B4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472" y="1808019"/>
            <a:ext cx="5486400" cy="41148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ED0B20D-02F4-2D0C-DDBF-EA940A628A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1333" y="1811866"/>
            <a:ext cx="5486400" cy="41148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648B106-F31E-6AB5-110E-3B759EEFAFA4}"/>
              </a:ext>
            </a:extLst>
          </p:cNvPr>
          <p:cNvSpPr txBox="1"/>
          <p:nvPr/>
        </p:nvSpPr>
        <p:spPr>
          <a:xfrm>
            <a:off x="1309536" y="5984456"/>
            <a:ext cx="4702650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chemeClr val="accent2">
                    <a:lumMod val="50000"/>
                  </a:schemeClr>
                </a:solidFill>
              </a:rPr>
              <a:t>Experimental data </a:t>
            </a:r>
            <a:r>
              <a:rPr lang="en-US" sz="1000" baseline="30000" dirty="0">
                <a:solidFill>
                  <a:schemeClr val="accent2">
                    <a:lumMod val="50000"/>
                  </a:schemeClr>
                </a:solidFill>
              </a:rPr>
              <a:t>116</a:t>
            </a:r>
            <a:r>
              <a:rPr lang="en-US" sz="1000" dirty="0">
                <a:solidFill>
                  <a:schemeClr val="accent2">
                    <a:lumMod val="50000"/>
                  </a:schemeClr>
                </a:solidFill>
              </a:rPr>
              <a:t>Sn: </a:t>
            </a:r>
            <a:r>
              <a:rPr lang="en-US" sz="1000" dirty="0">
                <a:solidFill>
                  <a:schemeClr val="accent2">
                    <a:lumMod val="50000"/>
                  </a:schemeClr>
                </a:solidFill>
                <a:ea typeface="+mn-lt"/>
                <a:cs typeface="+mn-lt"/>
              </a:rPr>
              <a:t>M. Markova et al., Phys. Rev. C 109, 054311 (2024)</a:t>
            </a:r>
            <a:r>
              <a:rPr lang="en-US" sz="1000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97C814-07D7-53A9-5339-C46AB9C48900}"/>
              </a:ext>
            </a:extLst>
          </p:cNvPr>
          <p:cNvSpPr txBox="1"/>
          <p:nvPr/>
        </p:nvSpPr>
        <p:spPr>
          <a:xfrm>
            <a:off x="6797334" y="5984456"/>
            <a:ext cx="4611769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chemeClr val="accent2">
                    <a:lumMod val="50000"/>
                  </a:schemeClr>
                </a:solidFill>
              </a:rPr>
              <a:t>Experimental data </a:t>
            </a:r>
            <a:r>
              <a:rPr lang="en-US" sz="1000" baseline="30000" dirty="0">
                <a:solidFill>
                  <a:schemeClr val="accent2">
                    <a:lumMod val="50000"/>
                  </a:schemeClr>
                </a:solidFill>
              </a:rPr>
              <a:t>120</a:t>
            </a:r>
            <a:r>
              <a:rPr lang="en-US" sz="1000" dirty="0">
                <a:solidFill>
                  <a:schemeClr val="accent2">
                    <a:lumMod val="50000"/>
                  </a:schemeClr>
                </a:solidFill>
              </a:rPr>
              <a:t>Sn: </a:t>
            </a:r>
            <a:r>
              <a:rPr lang="en-US" sz="1000" dirty="0">
                <a:solidFill>
                  <a:schemeClr val="accent2">
                    <a:lumMod val="50000"/>
                  </a:schemeClr>
                </a:solidFill>
                <a:ea typeface="+mn-lt"/>
                <a:cs typeface="+mn-lt"/>
              </a:rPr>
              <a:t>M. Markova et al., Phys. Rev. C 106, 034322 (2022)</a:t>
            </a:r>
            <a:r>
              <a:rPr lang="en-US" sz="1000" dirty="0">
                <a:solidFill>
                  <a:schemeClr val="accent2">
                    <a:lumMod val="50000"/>
                  </a:schemeClr>
                </a:solidFill>
              </a:rPr>
              <a:t>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DDA265D-352B-3A41-4E5D-AD164E9BBE65}"/>
              </a:ext>
            </a:extLst>
          </p:cNvPr>
          <p:cNvSpPr txBox="1"/>
          <p:nvPr/>
        </p:nvSpPr>
        <p:spPr>
          <a:xfrm>
            <a:off x="9102054" y="6487486"/>
            <a:ext cx="2600587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chemeClr val="accent2">
                    <a:lumMod val="50000"/>
                  </a:schemeClr>
                </a:solidFill>
              </a:rPr>
              <a:t>Jenny Finsrud  </a:t>
            </a:r>
            <a:r>
              <a:rPr lang="en-US" sz="1000" dirty="0">
                <a:solidFill>
                  <a:schemeClr val="accent2">
                    <a:lumMod val="50000"/>
                  </a:schemeClr>
                </a:solidFill>
                <a:ea typeface="+mn-lt"/>
                <a:cs typeface="+mn-lt"/>
              </a:rPr>
              <a:t>   ︳Oslo Workshop 2024</a:t>
            </a:r>
            <a:endParaRPr lang="en-US" sz="1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" name="Picture 9" descr="https://www.uio.no/om/designmanual/profilelementer/logo/formell-logo/03_uio_full_logo_no_pos.png">
            <a:extLst>
              <a:ext uri="{FF2B5EF4-FFF2-40B4-BE49-F238E27FC236}">
                <a16:creationId xmlns:a16="http://schemas.microsoft.com/office/drawing/2014/main" id="{8FBE23C4-D4CD-5C0F-599A-4B8AA390FB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304" y="5983817"/>
            <a:ext cx="2447925" cy="125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8395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9357F-EAB5-0BDD-89A5-6AF897108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6266"/>
            <a:ext cx="10515600" cy="1325563"/>
          </a:xfrm>
        </p:spPr>
        <p:txBody>
          <a:bodyPr>
            <a:normAutofit/>
          </a:bodyPr>
          <a:lstStyle/>
          <a:p>
            <a:r>
              <a:rPr lang="en-US" sz="4400">
                <a:solidFill>
                  <a:schemeClr val="accent2">
                    <a:lumMod val="50000"/>
                  </a:schemeClr>
                </a:solidFill>
                <a:cs typeface="Angsana New"/>
              </a:rPr>
              <a:t>Spin distribution</a:t>
            </a:r>
            <a:endParaRPr lang="en-US" sz="440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197EB4E-F4F3-741B-9CF5-CDC958A43A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6067" y="507999"/>
            <a:ext cx="3877733" cy="5842000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28242567-C12D-D5D1-83E8-FB1022DBBB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1900276"/>
            <a:ext cx="4766733" cy="3581400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CD66215-E569-6B3F-888C-022E363281FC}"/>
              </a:ext>
            </a:extLst>
          </p:cNvPr>
          <p:cNvSpPr txBox="1"/>
          <p:nvPr/>
        </p:nvSpPr>
        <p:spPr>
          <a:xfrm>
            <a:off x="9102054" y="6487486"/>
            <a:ext cx="2600587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chemeClr val="accent2">
                    <a:lumMod val="50000"/>
                  </a:schemeClr>
                </a:solidFill>
              </a:rPr>
              <a:t>Jenny Finsrud  </a:t>
            </a:r>
            <a:r>
              <a:rPr lang="en-US" sz="1000" dirty="0">
                <a:solidFill>
                  <a:schemeClr val="accent2">
                    <a:lumMod val="50000"/>
                  </a:schemeClr>
                </a:solidFill>
                <a:ea typeface="+mn-lt"/>
                <a:cs typeface="+mn-lt"/>
              </a:rPr>
              <a:t>   ︳Oslo Workshop 2024</a:t>
            </a:r>
            <a:endParaRPr lang="en-US" sz="1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9" name="Picture 8" descr="https://www.uio.no/om/designmanual/profilelementer/logo/formell-logo/03_uio_full_logo_no_pos.png">
            <a:extLst>
              <a:ext uri="{FF2B5EF4-FFF2-40B4-BE49-F238E27FC236}">
                <a16:creationId xmlns:a16="http://schemas.microsoft.com/office/drawing/2014/main" id="{F610BB8C-1650-40AD-EE8C-1070809675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303" y="5983817"/>
            <a:ext cx="2447925" cy="125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666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96481-CB57-869B-8B3E-8D9BFC2BB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0482" y="1970782"/>
            <a:ext cx="4530564" cy="2565544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  <a:cs typeface="Angsana New"/>
              </a:rPr>
              <a:t>Thank you!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DF59CB-95BD-48FF-42F2-415ED3FFE508}"/>
              </a:ext>
            </a:extLst>
          </p:cNvPr>
          <p:cNvSpPr txBox="1"/>
          <p:nvPr/>
        </p:nvSpPr>
        <p:spPr>
          <a:xfrm>
            <a:off x="9102054" y="6487486"/>
            <a:ext cx="2600587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chemeClr val="accent2">
                    <a:lumMod val="50000"/>
                  </a:schemeClr>
                </a:solidFill>
              </a:rPr>
              <a:t>Jenny Finsrud  </a:t>
            </a:r>
            <a:r>
              <a:rPr lang="en-US" sz="1000" dirty="0">
                <a:solidFill>
                  <a:schemeClr val="accent2">
                    <a:lumMod val="50000"/>
                  </a:schemeClr>
                </a:solidFill>
                <a:ea typeface="+mn-lt"/>
                <a:cs typeface="+mn-lt"/>
              </a:rPr>
              <a:t>   ︳Oslo Workshop 2024</a:t>
            </a:r>
            <a:endParaRPr lang="en-US" sz="1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Picture 5" descr="https://www.uio.no/om/designmanual/profilelementer/logo/formell-logo/03_uio_full_logo_no_pos.png">
            <a:extLst>
              <a:ext uri="{FF2B5EF4-FFF2-40B4-BE49-F238E27FC236}">
                <a16:creationId xmlns:a16="http://schemas.microsoft.com/office/drawing/2014/main" id="{E82D65FC-CAE6-78F3-2886-BC5AE79FCD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304" y="5983817"/>
            <a:ext cx="2447925" cy="125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23094"/>
      </p:ext>
    </p:extLst>
  </p:cSld>
  <p:clrMapOvr>
    <a:masterClrMapping/>
  </p:clrMapOvr>
</p:sld>
</file>

<file path=ppt/theme/theme1.xml><?xml version="1.0" encoding="utf-8"?>
<a:theme xmlns:a="http://schemas.openxmlformats.org/drawingml/2006/main" name="LuminousVTI">
  <a:themeElements>
    <a:clrScheme name="AnalogousFromLightSeed_2SEEDS">
      <a:dk1>
        <a:srgbClr val="000000"/>
      </a:dk1>
      <a:lt1>
        <a:srgbClr val="FFFFFF"/>
      </a:lt1>
      <a:dk2>
        <a:srgbClr val="22363C"/>
      </a:dk2>
      <a:lt2>
        <a:srgbClr val="E2E6E8"/>
      </a:lt2>
      <a:accent1>
        <a:srgbClr val="BF8E7A"/>
      </a:accent1>
      <a:accent2>
        <a:srgbClr val="CA9299"/>
      </a:accent2>
      <a:accent3>
        <a:srgbClr val="B1A27D"/>
      </a:accent3>
      <a:accent4>
        <a:srgbClr val="70AEA2"/>
      </a:accent4>
      <a:accent5>
        <a:srgbClr val="73ABBB"/>
      </a:accent5>
      <a:accent6>
        <a:srgbClr val="7A93BF"/>
      </a:accent6>
      <a:hlink>
        <a:srgbClr val="5E899C"/>
      </a:hlink>
      <a:folHlink>
        <a:srgbClr val="7F7F7F"/>
      </a:folHlink>
    </a:clrScheme>
    <a:fontScheme name="Custom 51">
      <a:majorFont>
        <a:latin typeface="Sabon Next LT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uminousVTI" id="{3EBF12FF-FD44-415B-AB75-5B4F7E5C3AC4}" vid="{521B7FAE-6A8D-4468-B79A-0706294A0D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LuminousVTI</vt:lpstr>
      <vt:lpstr>A large-scale shell model calculation study of 116Sn and 120Sn </vt:lpstr>
      <vt:lpstr>Motivation</vt:lpstr>
      <vt:lpstr>Shell model calculations</vt:lpstr>
      <vt:lpstr>Nuclear Level Density (NLD)</vt:lpstr>
      <vt:lpstr>γ-ray strength function (γSF)</vt:lpstr>
      <vt:lpstr>Spin distribution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825</cp:revision>
  <dcterms:created xsi:type="dcterms:W3CDTF">2024-02-13T06:57:33Z</dcterms:created>
  <dcterms:modified xsi:type="dcterms:W3CDTF">2024-05-28T20:30:22Z</dcterms:modified>
</cp:coreProperties>
</file>