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mkv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4" r:id="rId7"/>
    <p:sldId id="265" r:id="rId8"/>
    <p:sldId id="262" r:id="rId9"/>
    <p:sldId id="263" r:id="rId10"/>
  </p:sldIdLst>
  <p:sldSz cx="12192000" cy="6858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Roboto" panose="020B0604020202020204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iXzC1Mel1DxxSJGKlLKMBoqvvp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60"/>
  </p:normalViewPr>
  <p:slideViewPr>
    <p:cSldViewPr snapToGrid="0">
      <p:cViewPr varScale="1">
        <p:scale>
          <a:sx n="62" d="100"/>
          <a:sy n="62" d="100"/>
        </p:scale>
        <p:origin x="64" y="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deca3fa208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deca3fa208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g2deca3fa208_0_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deca3fa208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2deca3fa208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g2deca3fa208_0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deca3fa208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deca3fa208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g2deca3fa208_0_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deca3fa208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deca3fa208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g2deca3fa208_0_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deca3fa208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deca3fa208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g2deca3fa208_0_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 rot="5400000">
            <a:off x="3833019" y="-1623218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>
            <a:spLocks noGrp="1"/>
          </p:cNvSpPr>
          <p:nvPr>
            <p:ph type="title"/>
          </p:nvPr>
        </p:nvSpPr>
        <p:spPr>
          <a:xfrm rot="5400000">
            <a:off x="7285038" y="1828802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body" idx="1"/>
          </p:nvPr>
        </p:nvSpPr>
        <p:spPr>
          <a:xfrm rot="5400000">
            <a:off x="1697038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body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>
            <a:spLocks noGrp="1"/>
          </p:cNvSpPr>
          <p:nvPr>
            <p:ph type="pic" idx="2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2"/>
          <p:cNvSpPr txBox="1">
            <a:spLocks noGrp="1"/>
          </p:cNvSpPr>
          <p:nvPr>
            <p:ph type="body" idx="1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kv"/><Relationship Id="rId1" Type="http://schemas.microsoft.com/office/2007/relationships/media" Target="../media/media1.mkv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kv"/><Relationship Id="rId1" Type="http://schemas.microsoft.com/office/2007/relationships/media" Target="../media/media2.mkv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kv"/><Relationship Id="rId1" Type="http://schemas.microsoft.com/office/2007/relationships/media" Target="../media/media3.mkv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kv"/><Relationship Id="rId1" Type="http://schemas.microsoft.com/office/2007/relationships/media" Target="../media/media4.mkv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kv"/><Relationship Id="rId1" Type="http://schemas.microsoft.com/office/2007/relationships/media" Target="../media/media5.mkv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" descr="A group of white circles with black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 txBox="1"/>
          <p:nvPr/>
        </p:nvSpPr>
        <p:spPr>
          <a:xfrm>
            <a:off x="2514806" y="424096"/>
            <a:ext cx="8856984" cy="792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538CD5"/>
              </a:buClr>
              <a:buSzPts val="2400"/>
              <a:buFont typeface="Arial"/>
              <a:buNone/>
            </a:pPr>
            <a:r>
              <a:rPr lang="en-US" sz="2450" b="1" dirty="0">
                <a:solidFill>
                  <a:srgbClr val="CB6D04"/>
                </a:solidFill>
                <a:highlight>
                  <a:srgbClr val="FFFFFF"/>
                </a:highlight>
              </a:rPr>
              <a:t>Development of a Photon Strength Function Database Interface</a:t>
            </a:r>
            <a:endParaRPr sz="3200" b="1" i="0" u="none" strike="noStrike" cap="none" dirty="0">
              <a:solidFill>
                <a:srgbClr val="538CD5"/>
              </a:solidFill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1631504" y="4581128"/>
            <a:ext cx="8856984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</a:rPr>
              <a:t>S. Jongile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274350" y="5435600"/>
            <a:ext cx="111048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chemeClr val="dk1"/>
                </a:solidFill>
                <a:highlight>
                  <a:srgbClr val="9FC5E8"/>
                </a:highlight>
                <a:latin typeface="Roboto"/>
                <a:ea typeface="Roboto"/>
                <a:cs typeface="Roboto"/>
                <a:sym typeface="Roboto"/>
              </a:rPr>
              <a:t>This work is based on research supported in part by the National Research Foundation of South Africa (Grant Number: 118846). We also acknowledge the financial support from the International Atomic Energy Agency</a:t>
            </a:r>
            <a:endParaRPr sz="3200">
              <a:solidFill>
                <a:schemeClr val="dk1"/>
              </a:solidFill>
              <a:highlight>
                <a:srgbClr val="9FC5E8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D62F93-9521-41F5-A2E8-995187A357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" y="331585"/>
            <a:ext cx="2240486" cy="194528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b="1">
                <a:latin typeface="Arial"/>
                <a:ea typeface="Arial"/>
                <a:cs typeface="Arial"/>
                <a:sym typeface="Arial"/>
              </a:rPr>
              <a:t>Overview and Motivation</a:t>
            </a:r>
            <a:endParaRPr sz="5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"/>
          <p:cNvSpPr txBox="1">
            <a:spLocks noGrp="1"/>
          </p:cNvSpPr>
          <p:nvPr>
            <p:ph type="body" idx="1"/>
          </p:nvPr>
        </p:nvSpPr>
        <p:spPr>
          <a:xfrm>
            <a:off x="609600" y="970706"/>
            <a:ext cx="6370320" cy="515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b="1" u="sng" dirty="0">
                <a:solidFill>
                  <a:srgbClr val="FF0000"/>
                </a:solidFill>
                <a:latin typeface="Arial" panose="020B0604020202020204" pitchFamily="34" charset="0"/>
              </a:rPr>
              <a:t>Motivation</a:t>
            </a:r>
            <a:endParaRPr lang="en-US" sz="1400" dirty="0"/>
          </a:p>
          <a:p>
            <a:pPr fontAlgn="base">
              <a:spcBef>
                <a:spcPts val="32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</a:rPr>
              <a:t>Data Growth: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There has been a rapid increase in reaction gamma ray data measured to determine photon strength function</a:t>
            </a:r>
          </a:p>
          <a:p>
            <a:pPr marL="114300" indent="0" fontAlgn="base">
              <a:spcBef>
                <a:spcPts val="32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     over the past two decades.</a:t>
            </a:r>
            <a:endParaRPr lang="en-US" sz="1400" dirty="0"/>
          </a:p>
          <a:p>
            <a:pPr fontAlgn="base">
              <a:spcBef>
                <a:spcPts val="32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</a:rPr>
              <a:t>Varying Results: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Different experimental techniques have led to varying results, causing uncertainty. To address this, there has been a coordinated effort to compile recommended photon strengths and model calculations hosted at the IAEA, </a:t>
            </a:r>
            <a:r>
              <a:rPr lang="en-US" sz="1400" b="1" u="sng" dirty="0">
                <a:solidFill>
                  <a:srgbClr val="000000"/>
                </a:solidFill>
                <a:latin typeface="Arial" panose="020B0604020202020204" pitchFamily="34" charset="0"/>
              </a:rPr>
              <a:t>available at URL:www-nds.iaea.org/PSFdatabase.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Previously,  relied on a static webpage that only allowed for file downloads, which limited the ways in which they could interact with and utilize the data.</a:t>
            </a:r>
          </a:p>
          <a:p>
            <a:pPr marL="0" indent="0">
              <a:buNone/>
            </a:pPr>
            <a:br>
              <a:rPr lang="en-US" sz="1400" dirty="0"/>
            </a:br>
            <a:r>
              <a:rPr lang="en-US" sz="1400" b="1" u="sng" dirty="0">
                <a:solidFill>
                  <a:srgbClr val="FF0000"/>
                </a:solidFill>
                <a:latin typeface="Arial" panose="020B0604020202020204" pitchFamily="34" charset="0"/>
              </a:rPr>
              <a:t>Solution</a:t>
            </a:r>
            <a:endParaRPr lang="en-US" sz="1400" dirty="0"/>
          </a:p>
          <a:p>
            <a:pPr marL="114300" indent="0" fontAlgn="base">
              <a:spcBef>
                <a:spcPts val="320"/>
              </a:spcBef>
              <a:buNone/>
            </a:pPr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</a:rPr>
              <a:t>New Application: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  A new interface stands as a robust web application explicitly crafted for the extraction, management, and presentation of PSF data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currently available</a:t>
            </a:r>
            <a:endParaRPr lang="en-US" sz="1400" dirty="0"/>
          </a:p>
          <a:p>
            <a:pPr marL="114300" indent="0">
              <a:buNone/>
            </a:pPr>
            <a:br>
              <a:rPr lang="en-US" sz="1100" dirty="0"/>
            </a:b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"/>
          <p:cNvSpPr txBox="1"/>
          <p:nvPr/>
        </p:nvSpPr>
        <p:spPr>
          <a:xfrm>
            <a:off x="9032251" y="5189691"/>
            <a:ext cx="2372700" cy="261570"/>
          </a:xfrm>
          <a:prstGeom prst="rect">
            <a:avLst/>
          </a:prstGeom>
          <a:solidFill>
            <a:srgbClr val="538CD5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>
                <a:solidFill>
                  <a:schemeClr val="lt1"/>
                </a:solidFill>
              </a:rPr>
              <a:t>Previous Static Webpage</a:t>
            </a:r>
            <a:endParaRPr dirty="0"/>
          </a:p>
        </p:txBody>
      </p:sp>
      <p:pic>
        <p:nvPicPr>
          <p:cNvPr id="101" name="Google Shape;101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37121" y="970706"/>
            <a:ext cx="4553686" cy="3914885"/>
          </a:xfrm>
          <a:prstGeom prst="rect">
            <a:avLst/>
          </a:prstGeom>
          <a:solidFill>
            <a:srgbClr val="ECECEC"/>
          </a:solidFill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deca3fa208_0_15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g2deca3fa208_0_15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HomePage">
            <a:hlinkClick r:id="" action="ppaction://media"/>
            <a:extLst>
              <a:ext uri="{FF2B5EF4-FFF2-40B4-BE49-F238E27FC236}">
                <a16:creationId xmlns:a16="http://schemas.microsoft.com/office/drawing/2014/main" id="{5ABA2A2F-2CE6-4BA4-9FD8-90A15B4EBED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>
                  <p14:fade in="3000" out="3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0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deca3fa208_0_22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g2deca3fa208_0_22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Search">
            <a:hlinkClick r:id="" action="ppaction://media"/>
            <a:extLst>
              <a:ext uri="{FF2B5EF4-FFF2-40B4-BE49-F238E27FC236}">
                <a16:creationId xmlns:a16="http://schemas.microsoft.com/office/drawing/2014/main" id="{04312014-3E2D-4187-A371-9647D8CF6C3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>
                  <p14:fade in="3000" out="3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16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deca3fa208_0_29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2deca3fa208_0_29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lot">
            <a:hlinkClick r:id="" action="ppaction://media"/>
            <a:extLst>
              <a:ext uri="{FF2B5EF4-FFF2-40B4-BE49-F238E27FC236}">
                <a16:creationId xmlns:a16="http://schemas.microsoft.com/office/drawing/2014/main" id="{26279601-C88A-4261-A6BE-3F097453D35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>
                  <p14:fade in="3000" out="3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7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2A8D2-8016-41B1-9343-38D68CB6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67B61D-DAB9-4295-86A6-5D3C652F1B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5" name="Table">
            <a:hlinkClick r:id="" action="ppaction://media"/>
            <a:extLst>
              <a:ext uri="{FF2B5EF4-FFF2-40B4-BE49-F238E27FC236}">
                <a16:creationId xmlns:a16="http://schemas.microsoft.com/office/drawing/2014/main" id="{A10F09A2-AC6F-49F2-8D26-9DF0F0CE794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>
                  <p14:fade in="3000" out="30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387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1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783CC-6223-45B9-BD1A-B49C9165A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7D1F1C-848F-4233-93A5-7429F687AE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5" name="Versions">
            <a:hlinkClick r:id="" action="ppaction://media"/>
            <a:extLst>
              <a:ext uri="{FF2B5EF4-FFF2-40B4-BE49-F238E27FC236}">
                <a16:creationId xmlns:a16="http://schemas.microsoft.com/office/drawing/2014/main" id="{BBA3F58D-7589-4442-A900-8695836CBEA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>
                  <p14:fade in="3000" out="30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574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8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deca3fa208_0_39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dirty="0"/>
              <a:t>Summary and Future Work</a:t>
            </a:r>
            <a:endParaRPr sz="3100" dirty="0"/>
          </a:p>
        </p:txBody>
      </p:sp>
      <p:sp>
        <p:nvSpPr>
          <p:cNvPr id="140" name="Google Shape;140;g2deca3fa208_0_39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>
              <a:buFont typeface="Wingdings" panose="05000000000000000000" pitchFamily="2" charset="2"/>
              <a:buChar char="Ø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In summary, our new web application significantly enhances the functionality and user experience of the Photon Strength Function database, making it a valuable tool for physicists.</a:t>
            </a:r>
          </a:p>
          <a:p>
            <a:pPr marL="0" lvl="0" indent="0">
              <a:buNone/>
            </a:pPr>
            <a:endParaRPr lang="en-US" sz="2000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Wingdings" panose="05000000000000000000" pitchFamily="2" charset="2"/>
              <a:buChar char="Ø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The application will go live in beta testing phase</a:t>
            </a:r>
          </a:p>
          <a:p>
            <a:pPr marL="0" lvl="0" indent="0">
              <a:buNone/>
            </a:pPr>
            <a:endParaRPr lang="en-US" sz="2000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Font typeface="Wingdings" panose="05000000000000000000" pitchFamily="2" charset="2"/>
              <a:buChar char="Ø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Future phases of the project will encompass theoretical data as well in addition to other enhancements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deca3fa208_0_47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Thank you!</a:t>
            </a:r>
            <a:endParaRPr dirty="0"/>
          </a:p>
        </p:txBody>
      </p:sp>
      <p:sp>
        <p:nvSpPr>
          <p:cNvPr id="147" name="Google Shape;147;g2deca3fa208_0_47"/>
          <p:cNvSpPr txBox="1">
            <a:spLocks noGrp="1"/>
          </p:cNvSpPr>
          <p:nvPr>
            <p:ph type="body" idx="1"/>
          </p:nvPr>
        </p:nvSpPr>
        <p:spPr>
          <a:xfrm>
            <a:off x="1400710" y="2217145"/>
            <a:ext cx="9941960" cy="367813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fontScale="40000" lnSpcReduction="20000"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b="1" u="sng" dirty="0"/>
              <a:t>Collaborators:</a:t>
            </a:r>
            <a:endParaRPr b="1" u="sng"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P. </a:t>
            </a:r>
            <a:r>
              <a:rPr lang="en-US" dirty="0" err="1"/>
              <a:t>Dimitriou</a:t>
            </a:r>
            <a:r>
              <a:rPr lang="en-US" dirty="0"/>
              <a:t> , L. Marian, A Koning</a:t>
            </a: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International Atomic Energy Agency, </a:t>
            </a:r>
            <a:r>
              <a:rPr lang="en-US" dirty="0" err="1"/>
              <a:t>Wagramerstrasse</a:t>
            </a:r>
            <a:r>
              <a:rPr lang="en-US" dirty="0"/>
              <a:t> 5, A-1400 Vienna, Austria</a:t>
            </a: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M. </a:t>
            </a:r>
            <a:r>
              <a:rPr lang="en-US" dirty="0" err="1"/>
              <a:t>Wiedeking</a:t>
            </a: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34375"/>
              <a:buFont typeface="Arial"/>
              <a:buNone/>
            </a:pPr>
            <a:r>
              <a:rPr lang="en-US" dirty="0"/>
              <a:t>Lawrence Berkeley National Laboratory</a:t>
            </a: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34375"/>
              <a:buFont typeface="Arial"/>
              <a:buNone/>
            </a:pPr>
            <a:r>
              <a:rPr lang="en-US" dirty="0"/>
              <a:t>Berkeley, CA, USA</a:t>
            </a: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S. </a:t>
            </a:r>
            <a:r>
              <a:rPr lang="en-US" dirty="0" err="1"/>
              <a:t>Goriely</a:t>
            </a: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34375"/>
              <a:buFont typeface="Arial"/>
              <a:buNone/>
            </a:pPr>
            <a:r>
              <a:rPr lang="en-US" dirty="0" err="1"/>
              <a:t>Institut</a:t>
            </a:r>
            <a:r>
              <a:rPr lang="en-US" dirty="0"/>
              <a:t> </a:t>
            </a:r>
            <a:r>
              <a:rPr lang="en-US" dirty="0" err="1"/>
              <a:t>d’Astronomie</a:t>
            </a:r>
            <a:r>
              <a:rPr lang="en-US" dirty="0"/>
              <a:t> et </a:t>
            </a:r>
            <a:r>
              <a:rPr lang="en-US" dirty="0" err="1"/>
              <a:t>d’Astrophysique</a:t>
            </a:r>
            <a:r>
              <a:rPr lang="en-US" dirty="0"/>
              <a:t>, </a:t>
            </a:r>
            <a:r>
              <a:rPr lang="en-US" dirty="0" err="1"/>
              <a:t>Université</a:t>
            </a:r>
            <a:r>
              <a:rPr lang="en-US" dirty="0"/>
              <a:t> Libre de </a:t>
            </a:r>
            <a:r>
              <a:rPr lang="en-US" dirty="0" err="1"/>
              <a:t>Bruxelles</a:t>
            </a:r>
            <a:r>
              <a:rPr lang="en-US" dirty="0"/>
              <a:t>, Campus de la </a:t>
            </a:r>
            <a:r>
              <a:rPr lang="en-US" dirty="0" err="1"/>
              <a:t>Plaine</a:t>
            </a:r>
            <a:r>
              <a:rPr lang="en-US" dirty="0"/>
              <a:t>, CP 226, 1050 Brussels,</a:t>
            </a: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34375"/>
              <a:buFont typeface="Arial"/>
              <a:buNone/>
            </a:pPr>
            <a:r>
              <a:rPr lang="en-US" dirty="0"/>
              <a:t>Belgium</a:t>
            </a: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J. </a:t>
            </a:r>
            <a:r>
              <a:rPr lang="en-US" dirty="0" err="1"/>
              <a:t>Kopecky</a:t>
            </a: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JUKO Research, </a:t>
            </a:r>
            <a:r>
              <a:rPr lang="en-US" dirty="0" err="1"/>
              <a:t>Kalmanstraat</a:t>
            </a:r>
            <a:r>
              <a:rPr lang="en-US" dirty="0"/>
              <a:t> 4, Alkmaar 1817, The Netherlands</a:t>
            </a: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M. </a:t>
            </a:r>
            <a:r>
              <a:rPr lang="en-US" dirty="0" err="1"/>
              <a:t>Krticka</a:t>
            </a: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Charles University, V </a:t>
            </a:r>
            <a:r>
              <a:rPr lang="en-US" dirty="0" err="1"/>
              <a:t>Holešovičkách</a:t>
            </a:r>
            <a:r>
              <a:rPr lang="en-US" dirty="0"/>
              <a:t> 2, 18000 Prague, Czech Republic</a:t>
            </a:r>
            <a:endParaRPr dirty="0"/>
          </a:p>
        </p:txBody>
      </p:sp>
      <p:sp>
        <p:nvSpPr>
          <p:cNvPr id="4" name="Google Shape;91;p1">
            <a:extLst>
              <a:ext uri="{FF2B5EF4-FFF2-40B4-BE49-F238E27FC236}">
                <a16:creationId xmlns:a16="http://schemas.microsoft.com/office/drawing/2014/main" id="{8449138B-0E7D-455E-8621-D51E3EDE4C0D}"/>
              </a:ext>
            </a:extLst>
          </p:cNvPr>
          <p:cNvSpPr txBox="1"/>
          <p:nvPr/>
        </p:nvSpPr>
        <p:spPr>
          <a:xfrm>
            <a:off x="323488" y="1578591"/>
            <a:ext cx="111048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dirty="0">
                <a:solidFill>
                  <a:schemeClr val="dk1"/>
                </a:solidFill>
                <a:highlight>
                  <a:srgbClr val="9FC5E8"/>
                </a:highlight>
                <a:latin typeface="Roboto"/>
                <a:ea typeface="Roboto"/>
                <a:cs typeface="Roboto"/>
                <a:sym typeface="Roboto"/>
              </a:rPr>
              <a:t>This work is based on research supported in part by the National Research Foundation of South Africa (Grant Number: 118846). We also acknowledge the financial support from the International Atomic Energy Agency</a:t>
            </a:r>
            <a:endParaRPr sz="3200" dirty="0">
              <a:solidFill>
                <a:schemeClr val="dk1"/>
              </a:solidFill>
              <a:highlight>
                <a:srgbClr val="9FC5E8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1042F0-AECB-4C1F-AF89-C91C955C8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9410" y="155425"/>
            <a:ext cx="1688002" cy="14655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386</Words>
  <Application>Microsoft Office PowerPoint</Application>
  <PresentationFormat>Widescreen</PresentationFormat>
  <Paragraphs>44</Paragraphs>
  <Slides>9</Slides>
  <Notes>7</Notes>
  <HiddenSlides>0</HiddenSlides>
  <MMClips>5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Roboto</vt:lpstr>
      <vt:lpstr>Wingdings</vt:lpstr>
      <vt:lpstr>Office Theme</vt:lpstr>
      <vt:lpstr>PowerPoint Presentation</vt:lpstr>
      <vt:lpstr>Overview and Motivation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and Future Work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Author X</dc:creator>
  <cp:lastModifiedBy>Sandile Jongile</cp:lastModifiedBy>
  <cp:revision>6</cp:revision>
  <dcterms:created xsi:type="dcterms:W3CDTF">2024-04-24T07:13:43Z</dcterms:created>
  <dcterms:modified xsi:type="dcterms:W3CDTF">2024-05-27T07:08:17Z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0x0101000F7D4E628E7CD448B5ACC0AA99C5134A</vt:lpwstr>
  </property>
</Properties>
</file>