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4" r:id="rId4"/>
  </p:sldMasterIdLst>
  <p:notesMasterIdLst>
    <p:notesMasterId r:id="rId26"/>
  </p:notesMasterIdLst>
  <p:handoutMasterIdLst>
    <p:handoutMasterId r:id="rId27"/>
  </p:handoutMasterIdLst>
  <p:sldIdLst>
    <p:sldId id="560" r:id="rId5"/>
    <p:sldId id="571" r:id="rId6"/>
    <p:sldId id="561" r:id="rId7"/>
    <p:sldId id="546" r:id="rId8"/>
    <p:sldId id="548" r:id="rId9"/>
    <p:sldId id="562" r:id="rId10"/>
    <p:sldId id="563" r:id="rId11"/>
    <p:sldId id="565" r:id="rId12"/>
    <p:sldId id="566" r:id="rId13"/>
    <p:sldId id="547" r:id="rId14"/>
    <p:sldId id="514" r:id="rId15"/>
    <p:sldId id="499" r:id="rId16"/>
    <p:sldId id="526" r:id="rId17"/>
    <p:sldId id="554" r:id="rId18"/>
    <p:sldId id="556" r:id="rId19"/>
    <p:sldId id="567" r:id="rId20"/>
    <p:sldId id="568" r:id="rId21"/>
    <p:sldId id="569" r:id="rId22"/>
    <p:sldId id="570" r:id="rId23"/>
    <p:sldId id="539" r:id="rId24"/>
    <p:sldId id="511" r:id="rId25"/>
  </p:sldIdLst>
  <p:sldSz cx="9144000" cy="5143500" type="screen16x9"/>
  <p:notesSz cx="6997700" cy="9271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1pPr>
    <a:lvl2pPr marL="423868" indent="-22309" algn="l" rtl="0" fontAlgn="base">
      <a:spcBef>
        <a:spcPct val="0"/>
      </a:spcBef>
      <a:spcAft>
        <a:spcPct val="0"/>
      </a:spcAft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2pPr>
    <a:lvl3pPr marL="847735" indent="-44618" algn="l" rtl="0" fontAlgn="base">
      <a:spcBef>
        <a:spcPct val="0"/>
      </a:spcBef>
      <a:spcAft>
        <a:spcPct val="0"/>
      </a:spcAft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3pPr>
    <a:lvl4pPr marL="1272997" indent="-68321" algn="l" rtl="0" fontAlgn="base">
      <a:spcBef>
        <a:spcPct val="0"/>
      </a:spcBef>
      <a:spcAft>
        <a:spcPct val="0"/>
      </a:spcAft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4pPr>
    <a:lvl5pPr marL="1696865" indent="-90630" algn="l" rtl="0" fontAlgn="base">
      <a:spcBef>
        <a:spcPct val="0"/>
      </a:spcBef>
      <a:spcAft>
        <a:spcPct val="0"/>
      </a:spcAft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5pPr>
    <a:lvl6pPr marL="2007794" algn="l" defTabSz="803118" rtl="0" eaLnBrk="1" latinLnBrk="0" hangingPunct="1"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6pPr>
    <a:lvl7pPr marL="2409353" algn="l" defTabSz="803118" rtl="0" eaLnBrk="1" latinLnBrk="0" hangingPunct="1"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7pPr>
    <a:lvl8pPr marL="2810911" algn="l" defTabSz="803118" rtl="0" eaLnBrk="1" latinLnBrk="0" hangingPunct="1"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8pPr>
    <a:lvl9pPr marL="3212470" algn="l" defTabSz="803118" rtl="0" eaLnBrk="1" latinLnBrk="0" hangingPunct="1">
      <a:defRPr sz="2635" kern="1200">
        <a:solidFill>
          <a:srgbClr val="B81414"/>
        </a:solidFill>
        <a:latin typeface="Helvetica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72" userDrawn="1">
          <p15:clr>
            <a:srgbClr val="A4A3A4"/>
          </p15:clr>
        </p15:guide>
        <p15:guide id="2" pos="26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80FF"/>
    <a:srgbClr val="064308"/>
    <a:srgbClr val="242444"/>
    <a:srgbClr val="FD6666"/>
    <a:srgbClr val="666598"/>
    <a:srgbClr val="AED8AD"/>
    <a:srgbClr val="559D4E"/>
    <a:srgbClr val="FF39F3"/>
    <a:srgbClr val="000000"/>
    <a:srgbClr val="4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73" autoAdjust="0"/>
    <p:restoredTop sz="95376" autoAdjust="0"/>
  </p:normalViewPr>
  <p:slideViewPr>
    <p:cSldViewPr>
      <p:cViewPr>
        <p:scale>
          <a:sx n="121" d="100"/>
          <a:sy n="121" d="100"/>
        </p:scale>
        <p:origin x="960" y="312"/>
      </p:cViewPr>
      <p:guideLst>
        <p:guide orient="horz" pos="72"/>
        <p:guide pos="26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40" y="-90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727450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chemeClr val="tx1"/>
                </a:solidFill>
                <a:latin typeface="Helvetica" pitchFamily="-111" charset="0"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Thomas Glasmacher - glasmach@msu.edu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1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0000"/>
              </a:lnSpc>
              <a:defRPr sz="1200">
                <a:solidFill>
                  <a:schemeClr val="tx1"/>
                </a:solidFill>
                <a:latin typeface="Helvetica" pitchFamily="-111" charset="0"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26 Feb 2009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56050" cy="461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chemeClr val="tx1"/>
                </a:solidFill>
                <a:latin typeface="Helvetica" pitchFamily="-111" charset="0"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Facility for Rare Isotope Beams Briefing for </a:t>
            </a:r>
            <a:br>
              <a:rPr lang="en-US"/>
            </a:br>
            <a:r>
              <a:rPr lang="en-US"/>
              <a:t>VP Finance &amp; Operations Direct Report Staff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90000"/>
              </a:lnSpc>
              <a:defRPr sz="1200">
                <a:solidFill>
                  <a:schemeClr val="tx1"/>
                </a:solidFill>
                <a:latin typeface="Helvetica" pitchFamily="-111" charset="0"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B7016C78-ECB3-43F2-8986-1B494CF39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0325" y="388938"/>
            <a:ext cx="6878638" cy="38703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142" kern="1200">
        <a:solidFill>
          <a:schemeClr val="tx1"/>
        </a:solidFill>
        <a:latin typeface="Helvetica" pitchFamily="34" charset="0"/>
        <a:ea typeface="ヒラギノ角ゴ Pro W3" pitchFamily="-111" charset="-128"/>
        <a:cs typeface="ヒラギノ角ゴ Pro W3" pitchFamily="-111" charset="-128"/>
      </a:defRPr>
    </a:lvl1pPr>
    <a:lvl2pPr marL="423868" indent="-22309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142" kern="1200">
        <a:solidFill>
          <a:schemeClr val="tx1"/>
        </a:solidFill>
        <a:latin typeface="Helvetica" pitchFamily="34" charset="0"/>
        <a:ea typeface="ヒラギノ角ゴ Pro W3" pitchFamily="-111" charset="-128"/>
        <a:cs typeface="ヒラギノ角ゴ Pro W3"/>
      </a:defRPr>
    </a:lvl2pPr>
    <a:lvl3pPr marL="847735" indent="-44618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142" kern="1200">
        <a:solidFill>
          <a:schemeClr val="tx1"/>
        </a:solidFill>
        <a:latin typeface="Helvetica" pitchFamily="34" charset="0"/>
        <a:ea typeface="ヒラギノ角ゴ Pro W3" pitchFamily="-111" charset="-128"/>
        <a:cs typeface="ヒラギノ角ゴ Pro W3"/>
      </a:defRPr>
    </a:lvl3pPr>
    <a:lvl4pPr marL="1272997" indent="-68321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142" kern="1200">
        <a:solidFill>
          <a:schemeClr val="tx1"/>
        </a:solidFill>
        <a:latin typeface="Helvetica" pitchFamily="34" charset="0"/>
        <a:ea typeface="ヒラギノ角ゴ Pro W3" pitchFamily="-111" charset="-128"/>
        <a:cs typeface="ヒラギノ角ゴ Pro W3"/>
      </a:defRPr>
    </a:lvl4pPr>
    <a:lvl5pPr marL="1696865" indent="-9063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142" kern="1200">
        <a:solidFill>
          <a:schemeClr val="tx1"/>
        </a:solidFill>
        <a:latin typeface="Helvetica" pitchFamily="34" charset="0"/>
        <a:ea typeface="ヒラギノ角ゴ Pro W3" pitchFamily="-111" charset="-128"/>
        <a:cs typeface="ヒラギノ角ゴ Pro W3"/>
      </a:defRPr>
    </a:lvl5pPr>
    <a:lvl6pPr marL="2122439" algn="l" defTabSz="848975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6pPr>
    <a:lvl7pPr marL="2546927" algn="l" defTabSz="848975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7pPr>
    <a:lvl8pPr marL="2971414" algn="l" defTabSz="848975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8pPr>
    <a:lvl9pPr marL="3395902" algn="l" defTabSz="848975" rtl="0" eaLnBrk="1" latinLnBrk="0" hangingPunct="1">
      <a:defRPr sz="114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8" y="928688"/>
            <a:ext cx="7489976" cy="3370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4835" tIns="32417" rIns="64835" bIns="32417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95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3053954"/>
            <a:ext cx="6096000" cy="857250"/>
          </a:xfrm>
        </p:spPr>
        <p:txBody>
          <a:bodyPr/>
          <a:lstStyle>
            <a:lvl1pPr marL="0" indent="0" algn="ctr">
              <a:buNone/>
              <a:defRPr/>
            </a:lvl1pPr>
            <a:lvl2pPr marL="324208" indent="0" algn="ctr">
              <a:buNone/>
              <a:defRPr/>
            </a:lvl2pPr>
            <a:lvl3pPr marL="648413" indent="0" algn="ctr">
              <a:buNone/>
              <a:defRPr/>
            </a:lvl3pPr>
            <a:lvl4pPr marL="972620" indent="0" algn="ctr">
              <a:buNone/>
              <a:defRPr/>
            </a:lvl4pPr>
            <a:lvl5pPr marL="1296828" indent="0" algn="ctr">
              <a:buNone/>
              <a:defRPr/>
            </a:lvl5pPr>
            <a:lvl6pPr marL="1621034" indent="0" algn="ctr">
              <a:buNone/>
              <a:defRPr/>
            </a:lvl6pPr>
            <a:lvl7pPr marL="1945241" indent="0" algn="ctr">
              <a:buNone/>
              <a:defRPr/>
            </a:lvl7pPr>
            <a:lvl8pPr marL="2269447" indent="0" algn="ctr">
              <a:buNone/>
              <a:defRPr/>
            </a:lvl8pPr>
            <a:lvl9pPr marL="259365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42" y="2360463"/>
            <a:ext cx="9001124" cy="3689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311434"/>
            <a:ext cx="2743200" cy="1574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76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25" y="409944"/>
            <a:ext cx="1200150" cy="15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7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8" y="928688"/>
            <a:ext cx="7489976" cy="3370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4835" tIns="32417" rIns="64835" bIns="32417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95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3053954"/>
            <a:ext cx="6096000" cy="857250"/>
          </a:xfrm>
        </p:spPr>
        <p:txBody>
          <a:bodyPr/>
          <a:lstStyle>
            <a:lvl1pPr marL="0" indent="0" algn="ctr">
              <a:buNone/>
              <a:defRPr/>
            </a:lvl1pPr>
            <a:lvl2pPr marL="324208" indent="0" algn="ctr">
              <a:buNone/>
              <a:defRPr/>
            </a:lvl2pPr>
            <a:lvl3pPr marL="648413" indent="0" algn="ctr">
              <a:buNone/>
              <a:defRPr/>
            </a:lvl3pPr>
            <a:lvl4pPr marL="972620" indent="0" algn="ctr">
              <a:buNone/>
              <a:defRPr/>
            </a:lvl4pPr>
            <a:lvl5pPr marL="1296828" indent="0" algn="ctr">
              <a:buNone/>
              <a:defRPr/>
            </a:lvl5pPr>
            <a:lvl6pPr marL="1621034" indent="0" algn="ctr">
              <a:buNone/>
              <a:defRPr/>
            </a:lvl6pPr>
            <a:lvl7pPr marL="1945241" indent="0" algn="ctr">
              <a:buNone/>
              <a:defRPr/>
            </a:lvl7pPr>
            <a:lvl8pPr marL="2269447" indent="0" algn="ctr">
              <a:buNone/>
              <a:defRPr/>
            </a:lvl8pPr>
            <a:lvl9pPr marL="2593654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42" y="2360463"/>
            <a:ext cx="9001124" cy="3689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311434"/>
            <a:ext cx="2743200" cy="1574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76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28" y="3925058"/>
            <a:ext cx="762000" cy="97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0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2059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76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990081"/>
            <a:ext cx="7864929" cy="3444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976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2256984"/>
            <a:ext cx="9144000" cy="373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976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17003"/>
            <a:ext cx="8991600" cy="481227"/>
          </a:xfrm>
        </p:spPr>
        <p:txBody>
          <a:bodyPr/>
          <a:lstStyle>
            <a:lvl1pPr>
              <a:defRPr sz="3200" b="0">
                <a:latin typeface="Imprint MT Shadow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566140" y="4780932"/>
            <a:ext cx="411479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National Science Foundation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4547589"/>
            <a:ext cx="466069" cy="54864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544A8DA-88F0-3451-4130-417D3352D0A7}"/>
              </a:ext>
            </a:extLst>
          </p:cNvPr>
          <p:cNvSpPr txBox="1">
            <a:spLocks/>
          </p:cNvSpPr>
          <p:nvPr userDrawn="1"/>
        </p:nvSpPr>
        <p:spPr>
          <a:xfrm>
            <a:off x="6132890" y="4767338"/>
            <a:ext cx="3087310" cy="273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sz="1100" dirty="0"/>
              <a:t>Artemis Spyrou – Oslo2024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D33C5687-6AB8-AB81-8A28-E4C34B71895C}"/>
              </a:ext>
            </a:extLst>
          </p:cNvPr>
          <p:cNvSpPr txBox="1">
            <a:spLocks/>
          </p:cNvSpPr>
          <p:nvPr userDrawn="1"/>
        </p:nvSpPr>
        <p:spPr>
          <a:xfrm>
            <a:off x="8531981" y="4767338"/>
            <a:ext cx="459619" cy="273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z="1100" smtClean="0"/>
              <a:pPr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85922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2059" y="4547589"/>
            <a:ext cx="9156059" cy="61722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76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9" y="990081"/>
            <a:ext cx="7864929" cy="3444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 eaLnBrk="0" hangingPunct="0">
              <a:lnSpc>
                <a:spcPct val="90000"/>
              </a:lnSpc>
              <a:defRPr/>
            </a:pPr>
            <a:endParaRPr lang="en-US" sz="1976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2256984"/>
            <a:ext cx="9144000" cy="3732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8531" tIns="34265" rIns="68531" bIns="34265">
            <a:spAutoFit/>
          </a:bodyPr>
          <a:lstStyle/>
          <a:p>
            <a:pPr defTabSz="342780">
              <a:defRPr/>
            </a:pPr>
            <a:endParaRPr lang="en-US" sz="1976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00325"/>
            <a:ext cx="8990922" cy="3703095"/>
          </a:xfrm>
        </p:spPr>
        <p:txBody>
          <a:bodyPr/>
          <a:lstStyle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200" y="217003"/>
            <a:ext cx="8991600" cy="481227"/>
          </a:xfrm>
        </p:spPr>
        <p:txBody>
          <a:bodyPr/>
          <a:lstStyle>
            <a:lvl1pPr>
              <a:defRPr sz="3200" b="0">
                <a:latin typeface="Imprint MT Shadow" pitchFamily="8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A. Spyrou, May 2024 FRIB S&amp;T Review – A19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566140" y="4780932"/>
            <a:ext cx="4114799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75"/>
              </a:lnSpc>
            </a:pPr>
            <a:r>
              <a:rPr lang="en-US" sz="10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975"/>
              </a:lnSpc>
            </a:pPr>
            <a:r>
              <a:rPr lang="en-US" sz="10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National Science Foundation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1" y="4547589"/>
            <a:ext cx="466069" cy="54864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544A8DA-88F0-3451-4130-417D3352D0A7}"/>
              </a:ext>
            </a:extLst>
          </p:cNvPr>
          <p:cNvSpPr txBox="1">
            <a:spLocks/>
          </p:cNvSpPr>
          <p:nvPr userDrawn="1"/>
        </p:nvSpPr>
        <p:spPr>
          <a:xfrm>
            <a:off x="6132890" y="4767338"/>
            <a:ext cx="3087310" cy="273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sz="1100" dirty="0"/>
              <a:t>Artemis Spyrou – Oslo2024</a:t>
            </a:r>
          </a:p>
        </p:txBody>
      </p:sp>
      <p:sp>
        <p:nvSpPr>
          <p:cNvPr id="12" name="Slide Number Placeholder 9">
            <a:extLst>
              <a:ext uri="{FF2B5EF4-FFF2-40B4-BE49-F238E27FC236}">
                <a16:creationId xmlns:a16="http://schemas.microsoft.com/office/drawing/2014/main" id="{D33C5687-6AB8-AB81-8A28-E4C34B71895C}"/>
              </a:ext>
            </a:extLst>
          </p:cNvPr>
          <p:cNvSpPr txBox="1">
            <a:spLocks/>
          </p:cNvSpPr>
          <p:nvPr userDrawn="1"/>
        </p:nvSpPr>
        <p:spPr>
          <a:xfrm>
            <a:off x="8531981" y="4767338"/>
            <a:ext cx="459619" cy="273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z="1100" smtClean="0"/>
              <a:pPr/>
              <a:t>‹#›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2067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6" y="990081"/>
            <a:ext cx="7864929" cy="3266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80" rIns="67959" bIns="33980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 sz="1853" dirty="0">
              <a:latin typeface="Helvetica" pitchFamily="-111" charset="0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9"/>
            <a:ext cx="9144000" cy="35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80" rIns="67959" bIns="33980">
            <a:spAutoFit/>
          </a:bodyPr>
          <a:lstStyle/>
          <a:p>
            <a:pPr>
              <a:defRPr/>
            </a:pPr>
            <a:endParaRPr lang="en-US" sz="1853" dirty="0">
              <a:latin typeface="Arial" charset="0"/>
              <a:cs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30" y="164307"/>
            <a:ext cx="8273143" cy="37158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0286" y="753667"/>
            <a:ext cx="8563428" cy="3817218"/>
          </a:xfrm>
        </p:spPr>
        <p:txBody>
          <a:bodyPr/>
          <a:lstStyle>
            <a:lvl1pPr marL="127256" indent="-127256">
              <a:buFont typeface="Arial" panose="020B0604020202020204" pitchFamily="34" charset="0"/>
              <a:buChar char="•"/>
              <a:defRPr sz="1688">
                <a:solidFill>
                  <a:srgbClr val="064308"/>
                </a:solidFill>
                <a:latin typeface="+mn-lt"/>
              </a:defRPr>
            </a:lvl1pPr>
            <a:lvl2pPr marL="339350" indent="-127256">
              <a:buFont typeface="Arial" panose="020B0604020202020204" pitchFamily="34" charset="0"/>
              <a:buChar char="•"/>
              <a:defRPr sz="1265">
                <a:solidFill>
                  <a:srgbClr val="064308"/>
                </a:solidFill>
                <a:latin typeface="+mn-lt"/>
              </a:defRPr>
            </a:lvl2pPr>
            <a:lvl3pPr marL="551444" indent="-127256">
              <a:buFont typeface="Arial" panose="020B0604020202020204" pitchFamily="34" charset="0"/>
              <a:buChar char="•"/>
              <a:defRPr sz="1265">
                <a:solidFill>
                  <a:srgbClr val="064308"/>
                </a:solidFill>
                <a:latin typeface="+mn-lt"/>
              </a:defRPr>
            </a:lvl3pPr>
            <a:lvl4pPr marL="934329" indent="-169675">
              <a:buFont typeface="Arial" panose="020B0604020202020204" pitchFamily="34" charset="0"/>
              <a:buChar char="•"/>
              <a:defRPr sz="1125">
                <a:solidFill>
                  <a:srgbClr val="064308"/>
                </a:solidFill>
                <a:latin typeface="+mn-lt"/>
              </a:defRPr>
            </a:lvl4pPr>
            <a:lvl5pPr marL="1312748" indent="-111628">
              <a:buFont typeface="Arial" panose="020B0604020202020204" pitchFamily="34" charset="0"/>
              <a:buChar char="•"/>
              <a:defRPr sz="1125">
                <a:solidFill>
                  <a:srgbClr val="064308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974968" y="4767338"/>
            <a:ext cx="3087310" cy="273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r>
              <a:rPr lang="en-US" dirty="0"/>
              <a:t>Artemis Spyrou – Oslo2024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055430" y="4767338"/>
            <a:ext cx="459619" cy="2734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44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1pPr>
            <a:lvl2pPr marL="339350" indent="-1786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2pPr>
            <a:lvl3pPr marL="678700" indent="-35721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3pPr>
            <a:lvl4pPr marL="1019166" indent="-54698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4pPr>
            <a:lvl5pPr marL="1358516" indent="-72559" algn="l" rtl="0" fontAlgn="base">
              <a:spcBef>
                <a:spcPct val="0"/>
              </a:spcBef>
              <a:spcAft>
                <a:spcPct val="0"/>
              </a:spcAft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5pPr>
            <a:lvl6pPr marL="1607447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6pPr>
            <a:lvl7pPr marL="192893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7pPr>
            <a:lvl8pPr marL="2250426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8pPr>
            <a:lvl9pPr marL="2571915" algn="l" defTabSz="642979" rtl="0" eaLnBrk="1" latinLnBrk="0" hangingPunct="1">
              <a:defRPr sz="2110" kern="1200">
                <a:solidFill>
                  <a:srgbClr val="B81414"/>
                </a:solidFill>
                <a:latin typeface="Helvetica" pitchFamily="34" charset="0"/>
                <a:ea typeface="ヒラギノ角ゴ Pro W3" pitchFamily="-111" charset="-128"/>
                <a:cs typeface="+mn-cs"/>
              </a:defRPr>
            </a:lvl9pPr>
          </a:lstStyle>
          <a:p>
            <a:fld id="{C096B4DE-0D32-4AAB-8754-316C674937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49FB4B-5DB0-9E75-0D42-73829AE752E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17" y="4401578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0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9144000" cy="514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6" y="990081"/>
            <a:ext cx="7864929" cy="3266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80" rIns="67959" bIns="33980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 sz="1853" dirty="0">
              <a:latin typeface="Helvetica" pitchFamily="-111" charset="0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9"/>
            <a:ext cx="9144000" cy="35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80" rIns="67959" bIns="33980">
            <a:spAutoFit/>
          </a:bodyPr>
          <a:lstStyle/>
          <a:p>
            <a:pPr>
              <a:defRPr/>
            </a:pPr>
            <a:endParaRPr lang="en-US" sz="1853" dirty="0"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3620"/>
            <a:ext cx="7772400" cy="37158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57550"/>
            <a:ext cx="6400800" cy="914400"/>
          </a:xfrm>
        </p:spPr>
        <p:txBody>
          <a:bodyPr/>
          <a:lstStyle>
            <a:lvl1pPr marL="0" indent="0" algn="ctr">
              <a:buNone/>
              <a:defRPr/>
            </a:lvl1pPr>
            <a:lvl2pPr marL="339816" indent="0" algn="ctr">
              <a:buNone/>
              <a:defRPr/>
            </a:lvl2pPr>
            <a:lvl3pPr marL="679632" indent="0" algn="ctr">
              <a:buNone/>
              <a:defRPr/>
            </a:lvl3pPr>
            <a:lvl4pPr marL="1019447" indent="0" algn="ctr">
              <a:buNone/>
              <a:defRPr/>
            </a:lvl4pPr>
            <a:lvl5pPr marL="1359265" indent="0" algn="ctr">
              <a:buNone/>
              <a:defRPr/>
            </a:lvl5pPr>
            <a:lvl6pPr marL="1699081" indent="0" algn="ctr">
              <a:buNone/>
              <a:defRPr/>
            </a:lvl6pPr>
            <a:lvl7pPr marL="2038897" indent="0" algn="ctr">
              <a:buNone/>
              <a:defRPr/>
            </a:lvl7pPr>
            <a:lvl8pPr marL="2378713" indent="0" algn="ctr">
              <a:buNone/>
              <a:defRPr/>
            </a:lvl8pPr>
            <a:lvl9pPr marL="2718528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074" name="Picture 2" descr="https://frib.msu.edu/_files/images/users_user-resources_frib-logo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44" y="375047"/>
            <a:ext cx="1609957" cy="151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35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6073" y="56927"/>
            <a:ext cx="6331857" cy="3715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108" y="800324"/>
            <a:ext cx="8227786" cy="377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3" r:id="rId2"/>
    <p:sldLayoutId id="2147483792" r:id="rId3"/>
    <p:sldLayoutId id="2147483794" r:id="rId4"/>
    <p:sldLayoutId id="2147483790" r:id="rId5"/>
    <p:sldLayoutId id="2147483789" r:id="rId6"/>
  </p:sldLayoutIdLst>
  <p:hf sldNum="0" hdr="0" ftr="0"/>
  <p:txStyles>
    <p:titleStyle>
      <a:lvl1pPr algn="ctr" defTabSz="60056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056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056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056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056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39846" algn="ctr" defTabSz="600631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79693" algn="ctr" defTabSz="600631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19539" algn="ctr" defTabSz="600631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59385" algn="ctr" defTabSz="600631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27256" indent="-127256" algn="l" defTabSz="60056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477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39350" indent="-127256" algn="l" defTabSz="600560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sz="1195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51444" indent="-127256" algn="l" defTabSz="600560" rtl="0" eaLnBrk="0" fontAlgn="base" hangingPunct="0">
        <a:lnSpc>
          <a:spcPct val="90000"/>
        </a:lnSpc>
        <a:spcBef>
          <a:spcPct val="15000"/>
        </a:spcBef>
        <a:spcAft>
          <a:spcPct val="0"/>
        </a:spcAft>
        <a:buSzPct val="100000"/>
        <a:buChar char="»"/>
        <a:defRPr sz="1195"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934329" indent="-169675" algn="l" defTabSz="60056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5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4pPr>
      <a:lvl5pPr marL="1312748" indent="-111628" algn="l" defTabSz="60056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5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5pPr>
      <a:lvl6pPr marL="1653211" indent="-112102" algn="l" defTabSz="600631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5">
          <a:solidFill>
            <a:schemeClr val="tx1"/>
          </a:solidFill>
          <a:latin typeface="Helvetica" charset="0"/>
          <a:ea typeface="+mn-ea"/>
          <a:cs typeface="+mn-cs"/>
        </a:defRPr>
      </a:lvl6pPr>
      <a:lvl7pPr marL="1993058" indent="-112102" algn="l" defTabSz="600631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5">
          <a:solidFill>
            <a:schemeClr val="tx1"/>
          </a:solidFill>
          <a:latin typeface="Helvetica" charset="0"/>
          <a:ea typeface="+mn-ea"/>
          <a:cs typeface="+mn-cs"/>
        </a:defRPr>
      </a:lvl7pPr>
      <a:lvl8pPr marL="2332904" indent="-112102" algn="l" defTabSz="600631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5">
          <a:solidFill>
            <a:schemeClr val="tx1"/>
          </a:solidFill>
          <a:latin typeface="Helvetica" charset="0"/>
          <a:ea typeface="+mn-ea"/>
          <a:cs typeface="+mn-cs"/>
        </a:defRPr>
      </a:lvl8pPr>
      <a:lvl9pPr marL="2672751" indent="-112102" algn="l" defTabSz="600631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5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1pPr>
      <a:lvl2pPr marL="339846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79693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3pPr>
      <a:lvl4pPr marL="1019539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4pPr>
      <a:lvl5pPr marL="1359385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5pPr>
      <a:lvl6pPr marL="1699232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6pPr>
      <a:lvl7pPr marL="2039079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7pPr>
      <a:lvl8pPr marL="2378925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8pPr>
      <a:lvl9pPr marL="2718771" algn="l" defTabSz="679693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7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2359EA-E851-7BDB-C3FC-E2A560CE483E}"/>
              </a:ext>
            </a:extLst>
          </p:cNvPr>
          <p:cNvSpPr/>
          <p:nvPr/>
        </p:nvSpPr>
        <p:spPr>
          <a:xfrm>
            <a:off x="152400" y="285750"/>
            <a:ext cx="9144000" cy="184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797" i="1" dirty="0">
                <a:solidFill>
                  <a:srgbClr val="064308"/>
                </a:solidFill>
                <a:latin typeface="Imprint MT Shadow"/>
                <a:cs typeface="Imprint MT Shadow"/>
              </a:rPr>
              <a:t>Nucleosynthesis around </a:t>
            </a:r>
            <a:r>
              <a:rPr lang="en-US" sz="3797" i="1" baseline="30000" dirty="0">
                <a:solidFill>
                  <a:srgbClr val="064308"/>
                </a:solidFill>
                <a:latin typeface="Imprint MT Shadow"/>
                <a:cs typeface="Imprint MT Shadow"/>
              </a:rPr>
              <a:t>60</a:t>
            </a:r>
            <a:r>
              <a:rPr lang="en-US" sz="3797" i="1" dirty="0">
                <a:solidFill>
                  <a:srgbClr val="064308"/>
                </a:solidFill>
                <a:latin typeface="Imprint MT Shadow"/>
                <a:cs typeface="Imprint MT Shadow"/>
              </a:rPr>
              <a:t>Fe </a:t>
            </a:r>
          </a:p>
          <a:p>
            <a:pPr algn="ctr"/>
            <a:r>
              <a:rPr lang="en-US" sz="3797" i="1" dirty="0">
                <a:solidFill>
                  <a:srgbClr val="064308"/>
                </a:solidFill>
                <a:latin typeface="Imprint MT Shadow"/>
                <a:cs typeface="Imprint MT Shadow"/>
              </a:rPr>
              <a:t>via indirect neutron-capture </a:t>
            </a:r>
          </a:p>
          <a:p>
            <a:pPr algn="ctr"/>
            <a:r>
              <a:rPr lang="en-US" sz="3797" i="1" dirty="0">
                <a:solidFill>
                  <a:srgbClr val="064308"/>
                </a:solidFill>
                <a:latin typeface="Imprint MT Shadow"/>
                <a:cs typeface="Imprint MT Shadow"/>
              </a:rPr>
              <a:t>reaction studies</a:t>
            </a:r>
            <a:endParaRPr lang="en-US" sz="3516" dirty="0">
              <a:solidFill>
                <a:srgbClr val="064308"/>
              </a:solidFill>
              <a:latin typeface="Imprint MT Shadow"/>
              <a:cs typeface="Imprint MT Shadow"/>
            </a:endParaRPr>
          </a:p>
        </p:txBody>
      </p:sp>
      <p:sp>
        <p:nvSpPr>
          <p:cNvPr id="7" name="Rectangle 38">
            <a:extLst>
              <a:ext uri="{FF2B5EF4-FFF2-40B4-BE49-F238E27FC236}">
                <a16:creationId xmlns:a16="http://schemas.microsoft.com/office/drawing/2014/main" id="{DACD21FF-B9F1-5136-4F27-EB84060E2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2335113"/>
            <a:ext cx="3203526" cy="473273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64294" tIns="32147" rIns="0" bIns="32147" numCol="1" anchor="t" anchorCtr="0" compatLnSpc="1">
            <a:prstTxWarp prst="textNoShape">
              <a:avLst/>
            </a:prstTxWarp>
          </a:bodyPr>
          <a:lstStyle/>
          <a:p>
            <a:pPr algn="ctr" defTabSz="642979">
              <a:buSzPct val="171000"/>
              <a:defRPr/>
            </a:pPr>
            <a:r>
              <a:rPr lang="en-US" sz="2500" kern="0" dirty="0">
                <a:solidFill>
                  <a:srgbClr val="FF0000"/>
                </a:solidFill>
                <a:latin typeface="Imprint MT Shadow" charset="0"/>
                <a:ea typeface="Imprint MT Shadow" charset="0"/>
                <a:cs typeface="Imprint MT Shadow" charset="0"/>
                <a:sym typeface="Imprint MT Shadow" charset="0"/>
              </a:rPr>
              <a:t>Artemis Spyrou</a:t>
            </a:r>
            <a:endParaRPr lang="en-US" sz="2500" i="1" kern="0" dirty="0">
              <a:solidFill>
                <a:srgbClr val="FF0000"/>
              </a:solidFill>
              <a:latin typeface="Imprint MT Shadow" charset="0"/>
              <a:ea typeface="ヒラギノ明朝 ProN W3" charset="-128"/>
              <a:cs typeface="ヒラギノ明朝 ProN W3" charset="-128"/>
              <a:sym typeface="Imprint MT Shadow" charset="0"/>
            </a:endParaRPr>
          </a:p>
        </p:txBody>
      </p:sp>
      <p:pic>
        <p:nvPicPr>
          <p:cNvPr id="8" name="Picture 7" descr="MSU_logo.eps">
            <a:extLst>
              <a:ext uri="{FF2B5EF4-FFF2-40B4-BE49-F238E27FC236}">
                <a16:creationId xmlns:a16="http://schemas.microsoft.com/office/drawing/2014/main" id="{582F0F34-D486-DA4D-E5D8-27B559786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838" y="2968632"/>
            <a:ext cx="3325476" cy="11084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B908D3-CC00-EA56-315D-7794958CF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3867150"/>
            <a:ext cx="1139387" cy="1146252"/>
          </a:xfrm>
          <a:prstGeom prst="ellipse">
            <a:avLst/>
          </a:prstGeom>
        </p:spPr>
      </p:pic>
      <p:pic>
        <p:nvPicPr>
          <p:cNvPr id="10" name="Picture 39">
            <a:extLst>
              <a:ext uri="{FF2B5EF4-FFF2-40B4-BE49-F238E27FC236}">
                <a16:creationId xmlns:a16="http://schemas.microsoft.com/office/drawing/2014/main" id="{F9AEA3A5-788E-1D9E-338B-161C990C75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5224" t="4325" r="5310" b="4583"/>
          <a:stretch/>
        </p:blipFill>
        <p:spPr bwMode="auto">
          <a:xfrm>
            <a:off x="1219200" y="3957095"/>
            <a:ext cx="718465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scene3d>
            <a:camera prst="perspectiveRight" fov="2700000">
              <a:rot lat="0" lon="204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860419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4811CB-67F6-9052-6F10-04C14EFC0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3452" y="787400"/>
            <a:ext cx="3657600" cy="3568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measurements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77514" y="4582087"/>
            <a:ext cx="2000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Uberseder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et al. PRL (2014)</a:t>
            </a:r>
          </a:p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Larsen, et al, PRL (2013)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242" y="855643"/>
            <a:ext cx="44797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Direct measurement of 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 reaction is challenging (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 T</a:t>
            </a:r>
            <a:r>
              <a:rPr lang="en-US" sz="1800" baseline="-25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1/2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= 44 days) </a:t>
            </a:r>
            <a:endParaRPr lang="en-US" sz="18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Two indirect measurements done previously: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Coulomb dissociation measurement at GSI (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Uberseder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et al, PRL 2014)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Surrogate ratio method (Yan et al,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ApJ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2021)</a:t>
            </a:r>
          </a:p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No constraints for the </a:t>
            </a:r>
            <a:r>
              <a:rPr lang="el-GR" sz="1800" dirty="0">
                <a:solidFill>
                  <a:srgbClr val="000000"/>
                </a:solidFill>
                <a:latin typeface="Calibri"/>
                <a:cs typeface="Calibri"/>
              </a:rPr>
              <a:t>γ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SF at low energies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BFC1919-341E-04DD-4033-BCBB75C8AC62}"/>
              </a:ext>
            </a:extLst>
          </p:cNvPr>
          <p:cNvSpPr/>
          <p:nvPr/>
        </p:nvSpPr>
        <p:spPr>
          <a:xfrm>
            <a:off x="5867400" y="127635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7B35F9-B6BF-E935-B667-AFF4CF9F5B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800" y="768350"/>
            <a:ext cx="3645722" cy="35687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4686575-FB43-B90F-E3FA-38BF63B7A74F}"/>
              </a:ext>
            </a:extLst>
          </p:cNvPr>
          <p:cNvSpPr/>
          <p:nvPr/>
        </p:nvSpPr>
        <p:spPr>
          <a:xfrm>
            <a:off x="6934200" y="1123950"/>
            <a:ext cx="1752600" cy="2819400"/>
          </a:xfrm>
          <a:prstGeom prst="rect">
            <a:avLst/>
          </a:prstGeom>
          <a:solidFill>
            <a:schemeClr val="accent2">
              <a:lumMod val="40000"/>
              <a:lumOff val="60000"/>
              <a:alpha val="4302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36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13" dirty="0">
                <a:latin typeface="Times"/>
                <a:cs typeface="Times"/>
              </a:rPr>
              <a:t>β</a:t>
            </a:r>
            <a:r>
              <a:rPr lang="en-US" sz="2813" dirty="0"/>
              <a:t>-Oslo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919068" y="3473052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919068" y="3151584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919068" y="2883693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919068" y="2722959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919068" y="2615802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919068" y="2508646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19068" y="2401490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919068" y="2347912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19068" y="2294334"/>
            <a:ext cx="155376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3471370" y="2187177"/>
            <a:ext cx="1206595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4114838" y="1892498"/>
            <a:ext cx="375605" cy="5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302918" y="1704974"/>
            <a:ext cx="589360" cy="11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77092" y="1369546"/>
            <a:ext cx="615874" cy="3628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758" dirty="0">
                <a:solidFill>
                  <a:srgbClr val="FF0000"/>
                </a:solidFill>
                <a:latin typeface="Times"/>
                <a:cs typeface="Times"/>
              </a:rPr>
              <a:t>(</a:t>
            </a:r>
            <a:r>
              <a:rPr lang="en-US" sz="1758" dirty="0" err="1">
                <a:solidFill>
                  <a:srgbClr val="FF0000"/>
                </a:solidFill>
                <a:latin typeface="Times"/>
                <a:cs typeface="Times"/>
              </a:rPr>
              <a:t>n</a:t>
            </a:r>
            <a:r>
              <a:rPr lang="en-US" sz="1758" dirty="0">
                <a:solidFill>
                  <a:srgbClr val="FF0000"/>
                </a:solidFill>
                <a:latin typeface="Times"/>
                <a:cs typeface="Times"/>
              </a:rPr>
              <a:t>,</a:t>
            </a:r>
            <a:r>
              <a:rPr lang="el-GR" sz="1758" dirty="0">
                <a:solidFill>
                  <a:srgbClr val="FF0000"/>
                </a:solidFill>
                <a:latin typeface="Times"/>
                <a:cs typeface="Times"/>
              </a:rPr>
              <a:t>γ</a:t>
            </a:r>
            <a:r>
              <a:rPr lang="en-US" sz="1758" dirty="0">
                <a:solidFill>
                  <a:srgbClr val="FF0000"/>
                </a:solidFill>
                <a:latin typeface="Times"/>
                <a:cs typeface="Times"/>
              </a:rPr>
              <a:t>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6103404" y="1917038"/>
            <a:ext cx="1216143" cy="433544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V="1">
            <a:off x="6499622" y="1525738"/>
            <a:ext cx="428625" cy="375047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6256781" y="1752095"/>
            <a:ext cx="897822" cy="445110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6161083" y="1848507"/>
            <a:ext cx="1089932" cy="455919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6028174" y="1973110"/>
            <a:ext cx="1347445" cy="464226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5882000" y="2096908"/>
            <a:ext cx="1623179" cy="480840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5736630" y="2254738"/>
            <a:ext cx="1926379" cy="468381"/>
          </a:xfrm>
          <a:prstGeom prst="straightConnector1">
            <a:avLst/>
          </a:prstGeom>
          <a:ln w="25400" cap="flat" cmpd="sng" algn="ctr">
            <a:solidFill>
              <a:srgbClr val="7A00FF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53200" y="1276350"/>
            <a:ext cx="338554" cy="33041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547" dirty="0">
                <a:solidFill>
                  <a:srgbClr val="7A00FF"/>
                </a:solidFill>
                <a:latin typeface="Times"/>
                <a:cs typeface="Times"/>
              </a:rPr>
              <a:t>β</a:t>
            </a:r>
            <a:r>
              <a:rPr lang="el-GR" sz="1547" baseline="30000" dirty="0">
                <a:solidFill>
                  <a:srgbClr val="7A00FF"/>
                </a:solidFill>
                <a:latin typeface="Times"/>
                <a:cs typeface="Times"/>
              </a:rPr>
              <a:t>-</a:t>
            </a:r>
            <a:endParaRPr lang="en-US" sz="1547" baseline="30000" dirty="0">
              <a:solidFill>
                <a:srgbClr val="7A00FF"/>
              </a:solidFill>
              <a:latin typeface="Times"/>
              <a:cs typeface="Times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549198" y="1704974"/>
            <a:ext cx="664549" cy="482203"/>
            <a:chOff x="2941064" y="2895600"/>
            <a:chExt cx="945136" cy="685800"/>
          </a:xfrm>
        </p:grpSpPr>
        <p:cxnSp>
          <p:nvCxnSpPr>
            <p:cNvPr id="43" name="Straight Arrow Connector 42"/>
            <p:cNvCxnSpPr/>
            <p:nvPr/>
          </p:nvCxnSpPr>
          <p:spPr>
            <a:xfrm rot="10800000" flipV="1">
              <a:off x="2971800" y="3048000"/>
              <a:ext cx="914400" cy="53340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0800000" flipV="1">
              <a:off x="2971800" y="2895600"/>
              <a:ext cx="914400" cy="68580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10800000" flipV="1">
              <a:off x="2971800" y="3276600"/>
              <a:ext cx="914400" cy="30480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 rot="19418303">
              <a:off x="2941064" y="2914762"/>
              <a:ext cx="654765" cy="469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547" dirty="0">
                  <a:solidFill>
                    <a:srgbClr val="008000"/>
                  </a:solidFill>
                  <a:latin typeface="Times"/>
                  <a:cs typeface="Times"/>
                </a:rPr>
                <a:t>β</a:t>
              </a:r>
              <a:r>
                <a:rPr lang="en-US" sz="1547" dirty="0">
                  <a:solidFill>
                    <a:srgbClr val="008000"/>
                  </a:solidFill>
                  <a:latin typeface="Times"/>
                  <a:cs typeface="Times"/>
                </a:rPr>
                <a:t>-</a:t>
              </a:r>
              <a:r>
                <a:rPr lang="en-US" sz="1547" dirty="0" err="1">
                  <a:solidFill>
                    <a:srgbClr val="008000"/>
                  </a:solidFill>
                  <a:latin typeface="Times"/>
                  <a:cs typeface="Times"/>
                </a:rPr>
                <a:t>n</a:t>
              </a:r>
              <a:endParaRPr lang="en-US" sz="1547" baseline="30000" dirty="0">
                <a:solidFill>
                  <a:srgbClr val="008000"/>
                </a:solidFill>
                <a:latin typeface="Times"/>
                <a:cs typeface="Times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631779" y="2222254"/>
            <a:ext cx="845103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47" dirty="0">
                <a:solidFill>
                  <a:srgbClr val="000000"/>
                </a:solidFill>
                <a:latin typeface="Times"/>
                <a:cs typeface="Times"/>
              </a:rPr>
              <a:t>(A-1, Z)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428059" y="3454552"/>
            <a:ext cx="679994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47" dirty="0">
                <a:solidFill>
                  <a:srgbClr val="000000"/>
                </a:solidFill>
                <a:latin typeface="Times"/>
                <a:cs typeface="Times"/>
              </a:rPr>
              <a:t>(A, Z)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186046" y="1524420"/>
            <a:ext cx="845103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47" dirty="0">
                <a:solidFill>
                  <a:srgbClr val="000000"/>
                </a:solidFill>
                <a:latin typeface="Times"/>
                <a:cs typeface="Times"/>
              </a:rPr>
              <a:t>(A, Z-1)</a:t>
            </a:r>
          </a:p>
        </p:txBody>
      </p:sp>
      <p:sp>
        <p:nvSpPr>
          <p:cNvPr id="54" name="Freeform 53"/>
          <p:cNvSpPr/>
          <p:nvPr/>
        </p:nvSpPr>
        <p:spPr>
          <a:xfrm>
            <a:off x="6446044" y="1506190"/>
            <a:ext cx="474559" cy="823221"/>
          </a:xfrm>
          <a:custGeom>
            <a:avLst/>
            <a:gdLst>
              <a:gd name="connsiteX0" fmla="*/ 620266 w 620266"/>
              <a:gd name="connsiteY0" fmla="*/ 0 h 1063223"/>
              <a:gd name="connsiteX1" fmla="*/ 29536 w 620266"/>
              <a:gd name="connsiteY1" fmla="*/ 162436 h 1063223"/>
              <a:gd name="connsiteX2" fmla="*/ 0 w 620266"/>
              <a:gd name="connsiteY2" fmla="*/ 1063223 h 1063223"/>
              <a:gd name="connsiteX3" fmla="*/ 620266 w 620266"/>
              <a:gd name="connsiteY3" fmla="*/ 0 h 106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266" h="1063223">
                <a:moveTo>
                  <a:pt x="620266" y="0"/>
                </a:moveTo>
                <a:lnTo>
                  <a:pt x="29536" y="162436"/>
                </a:lnTo>
                <a:lnTo>
                  <a:pt x="0" y="1063223"/>
                </a:lnTo>
                <a:lnTo>
                  <a:pt x="620266" y="0"/>
                </a:lnTo>
                <a:close/>
              </a:path>
            </a:pathLst>
          </a:custGeom>
          <a:gradFill>
            <a:gsLst>
              <a:gs pos="0">
                <a:srgbClr val="7A00FF"/>
              </a:gs>
              <a:gs pos="100000">
                <a:srgbClr val="40008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3"/>
          </a:p>
        </p:txBody>
      </p:sp>
      <p:sp>
        <p:nvSpPr>
          <p:cNvPr id="12" name="Rectangle 11"/>
          <p:cNvSpPr/>
          <p:nvPr/>
        </p:nvSpPr>
        <p:spPr>
          <a:xfrm>
            <a:off x="4919360" y="1311426"/>
            <a:ext cx="1555909" cy="961799"/>
          </a:xfrm>
          <a:prstGeom prst="rect">
            <a:avLst/>
          </a:prstGeom>
          <a:gradFill>
            <a:gsLst>
              <a:gs pos="0">
                <a:srgbClr val="0000FF"/>
              </a:gs>
              <a:gs pos="100000">
                <a:schemeClr val="tx2">
                  <a:lumMod val="50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3"/>
          </a:p>
        </p:txBody>
      </p:sp>
      <p:grpSp>
        <p:nvGrpSpPr>
          <p:cNvPr id="28" name="Group 27"/>
          <p:cNvGrpSpPr/>
          <p:nvPr/>
        </p:nvGrpSpPr>
        <p:grpSpPr>
          <a:xfrm>
            <a:off x="4677966" y="1866266"/>
            <a:ext cx="1661480" cy="1607344"/>
            <a:chOff x="3124200" y="3124994"/>
            <a:chExt cx="2362994" cy="2286000"/>
          </a:xfrm>
        </p:grpSpPr>
        <p:grpSp>
          <p:nvGrpSpPr>
            <p:cNvPr id="29" name="Group 82"/>
            <p:cNvGrpSpPr/>
            <p:nvPr/>
          </p:nvGrpSpPr>
          <p:grpSpPr>
            <a:xfrm>
              <a:off x="3657600" y="3124994"/>
              <a:ext cx="1829594" cy="2286000"/>
              <a:chOff x="3657600" y="3124994"/>
              <a:chExt cx="1829594" cy="228600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 rot="5400000">
                <a:off x="3657600" y="3505200"/>
                <a:ext cx="7620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rot="5400000">
                <a:off x="3886994" y="3809206"/>
                <a:ext cx="7620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rot="5400000">
                <a:off x="3886200" y="3810000"/>
                <a:ext cx="10668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rot="5400000">
                <a:off x="4190206" y="4571206"/>
                <a:ext cx="7620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rot="5400000">
                <a:off x="3924300" y="4076700"/>
                <a:ext cx="17526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5400000">
                <a:off x="3886200" y="4267200"/>
                <a:ext cx="22860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>
                <a:off x="4495800" y="4724400"/>
                <a:ext cx="13716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5105400" y="5181600"/>
                <a:ext cx="4572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rot="5400000">
                <a:off x="4610100" y="4533900"/>
                <a:ext cx="1752600" cy="1588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rot="5400000">
                <a:off x="3429794" y="4267200"/>
                <a:ext cx="456406" cy="794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rot="5400000">
                <a:off x="3658394" y="4114006"/>
                <a:ext cx="456406" cy="794"/>
              </a:xfrm>
              <a:prstGeom prst="straightConnector1">
                <a:avLst/>
              </a:prstGeom>
              <a:ln w="25400" cap="flat" cmpd="sng" algn="ctr">
                <a:solidFill>
                  <a:schemeClr val="accent1"/>
                </a:solidFill>
                <a:prstDash val="dot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3124200" y="4114799"/>
              <a:ext cx="403985" cy="469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547" dirty="0">
                  <a:solidFill>
                    <a:schemeClr val="accent1"/>
                  </a:solidFill>
                  <a:latin typeface="Times"/>
                  <a:cs typeface="Times"/>
                </a:rPr>
                <a:t>γ</a:t>
              </a:r>
              <a:endParaRPr lang="en-US" sz="1547" baseline="30000" dirty="0">
                <a:solidFill>
                  <a:schemeClr val="accent1"/>
                </a:solidFill>
                <a:latin typeface="Times"/>
                <a:cs typeface="Times"/>
              </a:endParaRPr>
            </a:p>
          </p:txBody>
        </p:sp>
      </p:grp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6907480" y="1525738"/>
            <a:ext cx="1137705" cy="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37818" y="874791"/>
            <a:ext cx="3806537" cy="337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Populate the compound nucleus via </a:t>
            </a:r>
            <a:r>
              <a:rPr lang="el-GR" sz="1800" dirty="0">
                <a:solidFill>
                  <a:srgbClr val="000000"/>
                </a:solidFill>
                <a:latin typeface="Calibri"/>
                <a:cs typeface="Calibri"/>
              </a:rPr>
              <a:t>β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-decay (large Q-value far from stability)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Spin selectivity – correct for it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Extract level density and </a:t>
            </a:r>
            <a:r>
              <a:rPr lang="el-GR" sz="1800" dirty="0">
                <a:solidFill>
                  <a:srgbClr val="000000"/>
                </a:solidFill>
                <a:latin typeface="Calibri"/>
                <a:cs typeface="Calibri"/>
              </a:rPr>
              <a:t>γ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-ray strength function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1800" dirty="0">
                <a:solidFill>
                  <a:srgbClr val="FF0000"/>
                </a:solidFill>
                <a:latin typeface="Calibri"/>
                <a:cs typeface="Calibri"/>
              </a:rPr>
              <a:t>Advantage: Can reach (n,</a:t>
            </a:r>
            <a:r>
              <a:rPr lang="el-GR" sz="1800" dirty="0">
                <a:solidFill>
                  <a:srgbClr val="FF0000"/>
                </a:solidFill>
                <a:latin typeface="Calibri"/>
                <a:cs typeface="Calibri"/>
              </a:rPr>
              <a:t>γ</a:t>
            </a:r>
            <a:r>
              <a:rPr lang="en-US" sz="1800" dirty="0">
                <a:solidFill>
                  <a:srgbClr val="FF0000"/>
                </a:solidFill>
                <a:latin typeface="Calibri"/>
                <a:cs typeface="Calibri"/>
              </a:rPr>
              <a:t>) reactions with beam intensity  down to 1 </a:t>
            </a:r>
            <a:r>
              <a:rPr lang="en-US" sz="1800" dirty="0" err="1">
                <a:solidFill>
                  <a:srgbClr val="FF0000"/>
                </a:solidFill>
                <a:latin typeface="Calibri"/>
                <a:cs typeface="Calibri"/>
              </a:rPr>
              <a:t>pps</a:t>
            </a:r>
            <a:r>
              <a:rPr lang="en-US" sz="1800" dirty="0">
                <a:solidFill>
                  <a:srgbClr val="FF0000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931591" y="4264997"/>
            <a:ext cx="3832622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Spyrou,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Liddick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Larsen,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Guttormsen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et al, PRL2014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4125"/>
            <a:ext cx="408816" cy="411279"/>
          </a:xfrm>
          <a:prstGeom prst="ellipse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7249716" y="2222254"/>
            <a:ext cx="1727453" cy="1051347"/>
            <a:chOff x="1066800" y="1289026"/>
            <a:chExt cx="2456821" cy="1495248"/>
          </a:xfrm>
        </p:grpSpPr>
        <p:sp>
          <p:nvSpPr>
            <p:cNvPr id="55" name="Rectangle 54"/>
            <p:cNvSpPr/>
            <p:nvPr/>
          </p:nvSpPr>
          <p:spPr>
            <a:xfrm>
              <a:off x="1882986" y="1295400"/>
              <a:ext cx="685800" cy="6857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53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120987" y="1289026"/>
              <a:ext cx="685800" cy="6857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53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677159" y="2098475"/>
              <a:ext cx="685800" cy="6857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53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1409700" y="1874560"/>
              <a:ext cx="762000" cy="637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1066800" y="1336358"/>
              <a:ext cx="818914" cy="531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28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59</a:t>
              </a:r>
              <a:r>
                <a:rPr lang="en-US" sz="1828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Fe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823833" y="1336358"/>
              <a:ext cx="818914" cy="531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28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60</a:t>
              </a:r>
              <a:r>
                <a:rPr lang="en-US" sz="1828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Fe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574757" y="2195152"/>
              <a:ext cx="948864" cy="531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28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60</a:t>
              </a:r>
              <a:r>
                <a:rPr lang="en-US" sz="1828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Mn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467010" y="1852253"/>
              <a:ext cx="885029" cy="531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28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(n,</a:t>
              </a:r>
              <a:r>
                <a:rPr lang="el-GR" sz="1828" dirty="0" err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γ</a:t>
              </a:r>
              <a:r>
                <a:rPr lang="en-US" sz="1828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574759" y="1584158"/>
              <a:ext cx="504297" cy="531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828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β</a:t>
              </a:r>
              <a:r>
                <a:rPr lang="en-US" sz="1828" baseline="300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H="1" flipV="1">
              <a:off x="2330116" y="1788084"/>
              <a:ext cx="471639" cy="482404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7429819" y="3240238"/>
            <a:ext cx="1196161" cy="308867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407" i="1" dirty="0">
                <a:solidFill>
                  <a:srgbClr val="00B0F0"/>
                </a:solidFill>
                <a:latin typeface="Times New Roman"/>
                <a:cs typeface="Times New Roman"/>
              </a:rPr>
              <a:t>Q</a:t>
            </a:r>
            <a:r>
              <a:rPr lang="el-GR" sz="1407" i="1" baseline="-25000" dirty="0">
                <a:solidFill>
                  <a:srgbClr val="00B0F0"/>
                </a:solidFill>
                <a:latin typeface="Times New Roman"/>
                <a:cs typeface="Times New Roman"/>
              </a:rPr>
              <a:t>β</a:t>
            </a:r>
            <a:r>
              <a:rPr lang="el-GR" sz="1407" i="1" dirty="0">
                <a:solidFill>
                  <a:srgbClr val="00B0F0"/>
                </a:solidFill>
                <a:latin typeface="Times New Roman"/>
                <a:cs typeface="Times New Roman"/>
              </a:rPr>
              <a:t> = </a:t>
            </a:r>
            <a:r>
              <a:rPr lang="en-US" sz="1407" i="1" dirty="0">
                <a:solidFill>
                  <a:srgbClr val="00B0F0"/>
                </a:solidFill>
                <a:latin typeface="Times New Roman"/>
                <a:cs typeface="Times New Roman"/>
              </a:rPr>
              <a:t>8.4 MeV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918407" y="1885950"/>
            <a:ext cx="1157689" cy="308867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407" i="1" dirty="0" err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lang="en-US" sz="1407" i="1" baseline="-25000" dirty="0" err="1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  <a:r>
              <a:rPr lang="el-GR" sz="1407" i="1" dirty="0">
                <a:solidFill>
                  <a:srgbClr val="000000"/>
                </a:solidFill>
                <a:latin typeface="Times New Roman"/>
                <a:cs typeface="Times New Roman"/>
              </a:rPr>
              <a:t> = </a:t>
            </a:r>
            <a:r>
              <a:rPr lang="en-US" sz="1407" i="1" dirty="0">
                <a:solidFill>
                  <a:srgbClr val="000000"/>
                </a:solidFill>
                <a:latin typeface="Times New Roman"/>
                <a:cs typeface="Times New Roman"/>
              </a:rPr>
              <a:t>8.8 MeV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73844" y="805268"/>
            <a:ext cx="6750844" cy="3748873"/>
            <a:chOff x="0" y="991735"/>
            <a:chExt cx="9601200" cy="533173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91735"/>
              <a:ext cx="9601200" cy="533173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5486400" y="2133600"/>
              <a:ext cx="609600" cy="220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53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72" dirty="0"/>
              <a:t>National Superconducting Cyclotron Lab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13164" y="829948"/>
            <a:ext cx="2106086" cy="28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21089"/>
            <a:r>
              <a:rPr lang="en-US" sz="1265" dirty="0">
                <a:solidFill>
                  <a:prstClr val="black"/>
                </a:solidFill>
                <a:latin typeface="Arial" pitchFamily="34" charset="0"/>
              </a:rPr>
              <a:t>ReAccelerator Facility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95560" y="1763173"/>
            <a:ext cx="894797" cy="220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21089">
              <a:lnSpc>
                <a:spcPts val="985"/>
              </a:lnSpc>
            </a:pPr>
            <a:r>
              <a:rPr lang="en-US" sz="985" dirty="0">
                <a:solidFill>
                  <a:prstClr val="black"/>
                </a:solidFill>
                <a:latin typeface="Arial" pitchFamily="34" charset="0"/>
              </a:rPr>
              <a:t>Gas Stopper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969762" y="1978077"/>
            <a:ext cx="78485" cy="27085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5" name="Straight Connector 24"/>
          <p:cNvCxnSpPr/>
          <p:nvPr/>
        </p:nvCxnSpPr>
        <p:spPr>
          <a:xfrm flipH="1">
            <a:off x="198728" y="3261995"/>
            <a:ext cx="84614" cy="22194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3" name="TextBox 52"/>
          <p:cNvSpPr txBox="1"/>
          <p:nvPr/>
        </p:nvSpPr>
        <p:spPr>
          <a:xfrm>
            <a:off x="4279248" y="3532913"/>
            <a:ext cx="184731" cy="211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21089">
              <a:lnSpc>
                <a:spcPts val="985"/>
              </a:lnSpc>
            </a:pPr>
            <a:endParaRPr lang="en-US" sz="773" dirty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447799" y="1189918"/>
            <a:ext cx="918624" cy="239296"/>
            <a:chOff x="2448559" y="1692327"/>
            <a:chExt cx="1306487" cy="340332"/>
          </a:xfrm>
        </p:grpSpPr>
        <p:sp>
          <p:nvSpPr>
            <p:cNvPr id="62" name="TextBox 61"/>
            <p:cNvSpPr txBox="1"/>
            <p:nvPr/>
          </p:nvSpPr>
          <p:spPr>
            <a:xfrm>
              <a:off x="2448559" y="1692327"/>
              <a:ext cx="724252" cy="340332"/>
            </a:xfrm>
            <a:prstGeom prst="rect">
              <a:avLst/>
            </a:prstGeom>
            <a:ln w="38100" cap="flat" cmpd="dbl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321089">
                <a:lnSpc>
                  <a:spcPts val="985"/>
                </a:lnSpc>
              </a:pPr>
              <a:r>
                <a:rPr lang="en-US" sz="1500" b="1" u="sng" dirty="0" err="1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SuN</a:t>
              </a:r>
              <a:r>
                <a:rPr lang="en-US" sz="15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3112625" y="1840296"/>
              <a:ext cx="642421" cy="9826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38" name="Rectangle 37"/>
          <p:cNvSpPr/>
          <p:nvPr/>
        </p:nvSpPr>
        <p:spPr>
          <a:xfrm>
            <a:off x="2755448" y="3768609"/>
            <a:ext cx="3560817" cy="6332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3"/>
          </a:p>
        </p:txBody>
      </p:sp>
      <p:sp>
        <p:nvSpPr>
          <p:cNvPr id="39" name="TextBox 38"/>
          <p:cNvSpPr txBox="1"/>
          <p:nvPr/>
        </p:nvSpPr>
        <p:spPr>
          <a:xfrm>
            <a:off x="2309160" y="1218519"/>
            <a:ext cx="1382110" cy="220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21089">
              <a:lnSpc>
                <a:spcPts val="985"/>
              </a:lnSpc>
            </a:pPr>
            <a:r>
              <a:rPr lang="en-US" sz="985" dirty="0">
                <a:solidFill>
                  <a:prstClr val="black"/>
                </a:solidFill>
                <a:latin typeface="Arial" pitchFamily="34" charset="0"/>
              </a:rPr>
              <a:t>“Stopped beam area”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3280222" y="1429214"/>
            <a:ext cx="78485" cy="27085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20" name="Picture 19" descr="MSU_logo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578" y="3548036"/>
            <a:ext cx="1928312" cy="6427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46832"/>
            <a:ext cx="408816" cy="411279"/>
          </a:xfrm>
          <a:prstGeom prst="ellipse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586A6A-EDE8-E468-E5FB-769B2192B4A2}"/>
              </a:ext>
            </a:extLst>
          </p:cNvPr>
          <p:cNvSpPr txBox="1"/>
          <p:nvPr/>
        </p:nvSpPr>
        <p:spPr>
          <a:xfrm>
            <a:off x="5568757" y="1685657"/>
            <a:ext cx="393753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1117" indent="-241117">
              <a:buFont typeface="Arial"/>
              <a:buChar char="•"/>
            </a:pP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Mn beam: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59(1)%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g.s.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41(1)% isomer 4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117" indent="-241117">
              <a:buFont typeface="Arial"/>
              <a:buChar char="•"/>
            </a:pP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Identification based on:</a:t>
            </a:r>
            <a:endParaRPr lang="en-US" sz="1800" baseline="3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80467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Known </a:t>
            </a:r>
            <a:r>
              <a:rPr lang="el-GR" sz="1800" dirty="0">
                <a:solidFill>
                  <a:srgbClr val="000000"/>
                </a:solidFill>
                <a:latin typeface="Calibri"/>
                <a:cs typeface="Calibri"/>
              </a:rPr>
              <a:t>γ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-ray intensities</a:t>
            </a:r>
          </a:p>
          <a:p>
            <a:pPr marL="580467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Beta-feeding intensity</a:t>
            </a:r>
          </a:p>
          <a:p>
            <a:pPr marL="580467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Half-lives (0.28 s 1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, 1.77s 4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pPr marL="664985" lvl="1" indent="-241117">
              <a:buFont typeface="Arial"/>
              <a:buChar char="•"/>
            </a:pPr>
            <a:endParaRPr lang="en-US" sz="18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0850" y="917037"/>
            <a:ext cx="2569771" cy="34263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17003"/>
            <a:ext cx="8991600" cy="428841"/>
          </a:xfrm>
        </p:spPr>
        <p:txBody>
          <a:bodyPr/>
          <a:lstStyle/>
          <a:p>
            <a:r>
              <a:rPr lang="en-US" sz="2813" dirty="0" err="1"/>
              <a:t>SuN</a:t>
            </a:r>
            <a:r>
              <a:rPr lang="en-US" sz="2813" dirty="0"/>
              <a:t> detector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4294967295"/>
          </p:nvPr>
        </p:nvSpPr>
        <p:spPr>
          <a:xfrm>
            <a:off x="0" y="800100"/>
            <a:ext cx="6470850" cy="198935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Large size - high efficiency </a:t>
            </a:r>
            <a:r>
              <a:rPr lang="el-G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-calorimeter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Summing of all </a:t>
            </a:r>
            <a:r>
              <a:rPr lang="el-G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-rays gives the excitation energy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Segmented detector: information about individual </a:t>
            </a:r>
            <a:r>
              <a:rPr lang="el-G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-rays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detector + Si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0029" y="3623287"/>
            <a:ext cx="854721" cy="287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65" baseline="30000">
                <a:solidFill>
                  <a:schemeClr val="tx1"/>
                </a:solidFill>
                <a:latin typeface="+mj-lt"/>
              </a:rPr>
              <a:t>                      </a:t>
            </a:r>
            <a:endParaRPr lang="en-US" sz="1265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09455" y="1890617"/>
            <a:ext cx="2411015" cy="1391535"/>
          </a:xfrm>
          <a:prstGeom prst="rect">
            <a:avLst/>
          </a:prstGeom>
          <a:solidFill>
            <a:srgbClr val="FFFFFF"/>
          </a:solidFill>
          <a:ln w="38100" cap="flat" cmpd="dbl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sz="1407" dirty="0">
                <a:latin typeface="Calibri"/>
                <a:cs typeface="Calibri"/>
              </a:rPr>
              <a:t>16x16 inch </a:t>
            </a: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sz="1407" dirty="0">
                <a:latin typeface="Calibri"/>
                <a:cs typeface="Calibri"/>
              </a:rPr>
              <a:t>45 mm borehole</a:t>
            </a: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sz="1407" dirty="0">
                <a:latin typeface="Calibri"/>
                <a:cs typeface="Calibri"/>
              </a:rPr>
              <a:t>2 pieces</a:t>
            </a: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sz="1407" dirty="0">
                <a:latin typeface="Calibri"/>
                <a:cs typeface="Calibri"/>
              </a:rPr>
              <a:t>8 segments</a:t>
            </a: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sz="1407" dirty="0">
                <a:latin typeface="Calibri"/>
                <a:cs typeface="Calibri"/>
              </a:rPr>
              <a:t>24 </a:t>
            </a:r>
            <a:r>
              <a:rPr lang="en-US" sz="1407" dirty="0" err="1">
                <a:latin typeface="Calibri"/>
                <a:cs typeface="Calibri"/>
              </a:rPr>
              <a:t>PMTs</a:t>
            </a:r>
            <a:endParaRPr lang="en-US" sz="1407" dirty="0">
              <a:latin typeface="Calibri"/>
              <a:cs typeface="Calibri"/>
            </a:endParaRPr>
          </a:p>
          <a:p>
            <a:pPr>
              <a:buClr>
                <a:srgbClr val="0000FF"/>
              </a:buClr>
              <a:buFont typeface="Wingdings" charset="2"/>
              <a:buChar char="ü"/>
            </a:pPr>
            <a:r>
              <a:rPr lang="en-US" sz="1407" dirty="0">
                <a:latin typeface="Calibri"/>
                <a:cs typeface="Calibri"/>
              </a:rPr>
              <a:t> Efficiency &gt; 85% for 1 </a:t>
            </a:r>
            <a:r>
              <a:rPr lang="en-US" sz="1407" dirty="0" err="1">
                <a:latin typeface="Calibri"/>
                <a:cs typeface="Calibri"/>
              </a:rPr>
              <a:t>MeV</a:t>
            </a:r>
            <a:endParaRPr lang="en-US" sz="1407" dirty="0">
              <a:latin typeface="Calibri"/>
              <a:cs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3024" y="2057319"/>
            <a:ext cx="2617632" cy="2359876"/>
            <a:chOff x="-522454" y="3048000"/>
            <a:chExt cx="3722854" cy="3356268"/>
          </a:xfrm>
        </p:grpSpPr>
        <p:grpSp>
          <p:nvGrpSpPr>
            <p:cNvPr id="15" name="Group 24"/>
            <p:cNvGrpSpPr>
              <a:grpSpLocks noChangeAspect="1"/>
            </p:cNvGrpSpPr>
            <p:nvPr/>
          </p:nvGrpSpPr>
          <p:grpSpPr bwMode="auto">
            <a:xfrm>
              <a:off x="457200" y="3048000"/>
              <a:ext cx="2743200" cy="3356268"/>
              <a:chOff x="264458" y="1289376"/>
              <a:chExt cx="3693007" cy="4589366"/>
            </a:xfrm>
          </p:grpSpPr>
          <p:pic>
            <p:nvPicPr>
              <p:cNvPr id="16" name="Picture 2" descr="VS-1081-1-1.pdf"/>
              <p:cNvPicPr>
                <a:picLocks noChangeAspect="1"/>
              </p:cNvPicPr>
              <p:nvPr/>
            </p:nvPicPr>
            <p:blipFill>
              <a:blip r:embed="rId3"/>
              <a:srcRect l="16045" t="4102" r="31033" b="2821"/>
              <a:stretch>
                <a:fillRect/>
              </a:stretch>
            </p:blipFill>
            <p:spPr bwMode="auto">
              <a:xfrm>
                <a:off x="264458" y="1289376"/>
                <a:ext cx="3693007" cy="4589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7" name="Straight Arrow Connector 16"/>
              <p:cNvCxnSpPr/>
              <p:nvPr/>
            </p:nvCxnSpPr>
            <p:spPr>
              <a:xfrm flipV="1">
                <a:off x="1631474" y="2141846"/>
                <a:ext cx="1643276" cy="931842"/>
              </a:xfrm>
              <a:prstGeom prst="straightConnector1">
                <a:avLst/>
              </a:prstGeom>
              <a:ln w="15875" cap="flat" cmpd="sng" algn="ctr">
                <a:solidFill>
                  <a:srgbClr val="0000FF"/>
                </a:solidFill>
                <a:prstDash val="sysDash"/>
                <a:round/>
                <a:headEnd type="stealth" w="med" len="med"/>
                <a:tailEnd type="stealth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 rot="19806692">
                <a:off x="2098588" y="2420298"/>
                <a:ext cx="630380" cy="38993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703" dirty="0">
                    <a:solidFill>
                      <a:schemeClr val="tx1"/>
                    </a:solidFill>
                    <a:latin typeface="Cambria"/>
                    <a:cs typeface="Cambria"/>
                  </a:rPr>
                  <a:t>16’’</a:t>
                </a:r>
              </a:p>
            </p:txBody>
          </p:sp>
          <p:grpSp>
            <p:nvGrpSpPr>
              <p:cNvPr id="20" name="Group 31"/>
              <p:cNvGrpSpPr>
                <a:grpSpLocks/>
              </p:cNvGrpSpPr>
              <p:nvPr/>
            </p:nvGrpSpPr>
            <p:grpSpPr bwMode="auto">
              <a:xfrm rot="3154523">
                <a:off x="1025781" y="3427347"/>
                <a:ext cx="503270" cy="540433"/>
                <a:chOff x="6709536" y="2874407"/>
                <a:chExt cx="503270" cy="540433"/>
              </a:xfrm>
            </p:grpSpPr>
            <p:cxnSp>
              <p:nvCxnSpPr>
                <p:cNvPr id="27" name="Straight Arrow Connector 26"/>
                <p:cNvCxnSpPr/>
                <p:nvPr/>
              </p:nvCxnSpPr>
              <p:spPr>
                <a:xfrm rot="16200000" flipV="1">
                  <a:off x="7031821" y="3233855"/>
                  <a:ext cx="182586" cy="179384"/>
                </a:xfrm>
                <a:prstGeom prst="straightConnector1">
                  <a:avLst/>
                </a:prstGeom>
                <a:ln w="15875" cap="flat" cmpd="sng" algn="ctr">
                  <a:solidFill>
                    <a:srgbClr val="0000FF"/>
                  </a:solidFill>
                  <a:prstDash val="sysDot"/>
                  <a:round/>
                  <a:headEnd type="none" w="med" len="med"/>
                  <a:tailEnd type="stealth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rot="16200000" flipH="1">
                  <a:off x="6707934" y="2876009"/>
                  <a:ext cx="182587" cy="179383"/>
                </a:xfrm>
                <a:prstGeom prst="straightConnector1">
                  <a:avLst/>
                </a:prstGeom>
                <a:ln w="15875" cap="flat" cmpd="sng" algn="ctr">
                  <a:solidFill>
                    <a:srgbClr val="0000FF"/>
                  </a:solidFill>
                  <a:prstDash val="sysDot"/>
                  <a:round/>
                  <a:headEnd type="none" w="med" len="med"/>
                  <a:tailEnd type="stealth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469625" y="4102669"/>
                <a:ext cx="848302" cy="600293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703" dirty="0">
                    <a:solidFill>
                      <a:schemeClr val="tx1"/>
                    </a:solidFill>
                    <a:latin typeface="Cambria"/>
                    <a:cs typeface="Cambria"/>
                  </a:rPr>
                  <a:t>45 mm</a:t>
                </a: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rot="16200000" flipH="1">
                <a:off x="377322" y="3588015"/>
                <a:ext cx="1801774" cy="166710"/>
              </a:xfrm>
              <a:prstGeom prst="straightConnector1">
                <a:avLst/>
              </a:prstGeom>
              <a:ln w="15875" cap="flat" cmpd="sng" algn="ctr">
                <a:solidFill>
                  <a:srgbClr val="0000FF"/>
                </a:solidFill>
                <a:prstDash val="sysDash"/>
                <a:round/>
                <a:headEnd type="stealth" w="med" len="med"/>
                <a:tailEnd type="stealth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713547" y="2910349"/>
                <a:ext cx="630380" cy="389930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703" dirty="0">
                    <a:solidFill>
                      <a:schemeClr val="tx1"/>
                    </a:solidFill>
                    <a:latin typeface="Cambria"/>
                    <a:cs typeface="Cambria"/>
                  </a:rPr>
                  <a:t>16’’</a:t>
                </a:r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>
            <a:xfrm rot="20659445" flipV="1">
              <a:off x="-522454" y="5088638"/>
              <a:ext cx="1811393" cy="3303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 rot="20050483">
              <a:off x="55511" y="4861788"/>
              <a:ext cx="734561" cy="3775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25" dirty="0">
                  <a:solidFill>
                    <a:srgbClr val="FF0000"/>
                  </a:solidFill>
                  <a:latin typeface="Calibri"/>
                  <a:cs typeface="Calibri"/>
                </a:rPr>
                <a:t>beam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859372" y="4504551"/>
            <a:ext cx="3064685" cy="276999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Simon., et al.,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. Instr. Meth A (2013)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337" y="128673"/>
            <a:ext cx="408816" cy="411279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798250" y="3460742"/>
            <a:ext cx="1071563" cy="98509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222549-8817-2D64-94CE-042356458F56}"/>
              </a:ext>
            </a:extLst>
          </p:cNvPr>
          <p:cNvSpPr txBox="1"/>
          <p:nvPr/>
        </p:nvSpPr>
        <p:spPr>
          <a:xfrm>
            <a:off x="3816328" y="3856156"/>
            <a:ext cx="1418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surface barrier</a:t>
            </a:r>
          </a:p>
        </p:txBody>
      </p:sp>
    </p:spTree>
    <p:extLst>
      <p:ext uri="{BB962C8B-B14F-4D97-AF65-F5344CB8AC3E}">
        <p14:creationId xmlns:p14="http://schemas.microsoft.com/office/powerpoint/2010/main" val="204596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Oslo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414"/>
          <a:stretch/>
        </p:blipFill>
        <p:spPr>
          <a:xfrm>
            <a:off x="228600" y="1504950"/>
            <a:ext cx="6193141" cy="19966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547" t="4534" b="5805"/>
          <a:stretch/>
        </p:blipFill>
        <p:spPr>
          <a:xfrm>
            <a:off x="6248400" y="1504950"/>
            <a:ext cx="2915245" cy="189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893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AAD5F8-9BB8-507F-3562-0CAC092FDB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1"/>
          <a:stretch/>
        </p:blipFill>
        <p:spPr>
          <a:xfrm>
            <a:off x="609600" y="1009650"/>
            <a:ext cx="3276600" cy="34523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614914-274B-60E5-69B1-39E1F472D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4400" y="758497"/>
            <a:ext cx="3645722" cy="3568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BDA9F7-F54F-98FF-2277-FF3CBC3974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803217"/>
            <a:ext cx="3759200" cy="36195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0E289D5-EE20-18BE-DF2E-8BF77A015EDE}"/>
              </a:ext>
            </a:extLst>
          </p:cNvPr>
          <p:cNvSpPr txBox="1"/>
          <p:nvPr/>
        </p:nvSpPr>
        <p:spPr>
          <a:xfrm>
            <a:off x="1371600" y="786983"/>
            <a:ext cx="2204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Nuclear Level Density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04CE85-1E97-D168-DFFE-1CF1453F0D71}"/>
              </a:ext>
            </a:extLst>
          </p:cNvPr>
          <p:cNvSpPr txBox="1"/>
          <p:nvPr/>
        </p:nvSpPr>
        <p:spPr>
          <a:xfrm>
            <a:off x="5486400" y="742950"/>
            <a:ext cx="237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γ-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ray Strength Function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3FD730-06BA-52A2-A6CF-D4A23B145A63}"/>
              </a:ext>
            </a:extLst>
          </p:cNvPr>
          <p:cNvSpPr txBox="1"/>
          <p:nvPr/>
        </p:nvSpPr>
        <p:spPr>
          <a:xfrm>
            <a:off x="1828800" y="1594306"/>
            <a:ext cx="7697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Goriely</a:t>
            </a: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2008</a:t>
            </a:r>
          </a:p>
        </p:txBody>
      </p:sp>
    </p:spTree>
    <p:extLst>
      <p:ext uri="{BB962C8B-B14F-4D97-AF65-F5344CB8AC3E}">
        <p14:creationId xmlns:p14="http://schemas.microsoft.com/office/powerpoint/2010/main" val="2428949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30DFF-6096-1E39-71BF-52A2E73F3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</a:t>
            </a:r>
            <a:r>
              <a:rPr lang="en-US" baseline="30000" dirty="0"/>
              <a:t> 59</a:t>
            </a:r>
            <a:r>
              <a:rPr lang="en-US" dirty="0"/>
              <a:t>Fe(n,</a:t>
            </a:r>
            <a:r>
              <a:rPr lang="el-GR" dirty="0"/>
              <a:t>γ</a:t>
            </a:r>
            <a:r>
              <a:rPr lang="en-US" dirty="0"/>
              <a:t>)</a:t>
            </a:r>
            <a:r>
              <a:rPr lang="en-US" baseline="30000" dirty="0"/>
              <a:t>60</a:t>
            </a:r>
            <a:r>
              <a:rPr lang="en-US" dirty="0"/>
              <a:t>Fe and </a:t>
            </a:r>
            <a:r>
              <a:rPr lang="en-US" baseline="30000" dirty="0"/>
              <a:t>60</a:t>
            </a:r>
            <a:r>
              <a:rPr lang="en-US" dirty="0"/>
              <a:t>Fe production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F64EFE-F032-F024-BBF9-B7C1E6616E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42" t="6828" b="2022"/>
          <a:stretch/>
        </p:blipFill>
        <p:spPr>
          <a:xfrm rot="5400000">
            <a:off x="327502" y="948848"/>
            <a:ext cx="3247684" cy="35978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ECA3D4-010B-750A-A99D-B3B79E56A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23949"/>
            <a:ext cx="3996811" cy="3131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E0AF1B-B080-68EF-6500-0486A6C77234}"/>
              </a:ext>
            </a:extLst>
          </p:cNvPr>
          <p:cNvSpPr txBox="1"/>
          <p:nvPr/>
        </p:nvSpPr>
        <p:spPr>
          <a:xfrm>
            <a:off x="5105400" y="4255282"/>
            <a:ext cx="3630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Stellar evolution  calculations using MESA by Carl Fields</a:t>
            </a:r>
          </a:p>
        </p:txBody>
      </p:sp>
    </p:spTree>
    <p:extLst>
      <p:ext uri="{BB962C8B-B14F-4D97-AF65-F5344CB8AC3E}">
        <p14:creationId xmlns:p14="http://schemas.microsoft.com/office/powerpoint/2010/main" val="4065773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DF337-39C8-BBC3-396A-B85BFC53E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this mean?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360B36-1AF2-762F-FF19-DA9635D95801}"/>
              </a:ext>
            </a:extLst>
          </p:cNvPr>
          <p:cNvSpPr txBox="1"/>
          <p:nvPr/>
        </p:nvSpPr>
        <p:spPr>
          <a:xfrm>
            <a:off x="2755232" y="962170"/>
            <a:ext cx="151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139548-2221-31E4-23EF-68258DE39806}"/>
              </a:ext>
            </a:extLst>
          </p:cNvPr>
          <p:cNvSpPr txBox="1"/>
          <p:nvPr/>
        </p:nvSpPr>
        <p:spPr>
          <a:xfrm>
            <a:off x="2822184" y="149461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1E16B2-84DF-C658-060A-54D918AC70AE}"/>
              </a:ext>
            </a:extLst>
          </p:cNvPr>
          <p:cNvSpPr txBox="1"/>
          <p:nvPr/>
        </p:nvSpPr>
        <p:spPr>
          <a:xfrm>
            <a:off x="2781665" y="2866737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F8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x0.1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CCC442-728D-8383-BB61-BB858B004D58}"/>
              </a:ext>
            </a:extLst>
          </p:cNvPr>
          <p:cNvSpPr txBox="1"/>
          <p:nvPr/>
        </p:nvSpPr>
        <p:spPr>
          <a:xfrm>
            <a:off x="2781665" y="2137695"/>
            <a:ext cx="84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1EF178-EA0C-F2CB-4541-C306FC295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92" y="990600"/>
            <a:ext cx="2527300" cy="3162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5C7E63-C9EF-5FFF-CE75-08B98CD6AB66}"/>
              </a:ext>
            </a:extLst>
          </p:cNvPr>
          <p:cNvSpPr txBox="1"/>
          <p:nvPr/>
        </p:nvSpPr>
        <p:spPr>
          <a:xfrm>
            <a:off x="2718149" y="2552329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Wang 2007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8335F08-0BA8-7859-986C-6FE2993C953B}"/>
                  </a:ext>
                </a:extLst>
              </p:cNvPr>
              <p:cNvSpPr txBox="1"/>
              <p:nvPr/>
            </p:nvSpPr>
            <p:spPr>
              <a:xfrm>
                <a:off x="4025790" y="1028096"/>
                <a:ext cx="4934563" cy="2957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New results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factor of 2 higher cross section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Higher production of </a:t>
                </a:r>
                <a:r>
                  <a:rPr lang="en-US" sz="1800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</a:t>
                </a: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Fe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Higher </a:t>
                </a:r>
                <a:r>
                  <a:rPr lang="en-US" sz="1800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</a:t>
                </a: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Fe/</a:t>
                </a:r>
                <a:r>
                  <a:rPr lang="en-US" sz="1800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26</a:t>
                </a: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 ratio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Puzzle not solved… made worse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But… now we know that the solution does not come from nuclear physics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Where could it come from?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8335F08-0BA8-7859-986C-6FE2993C95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790" y="1028096"/>
                <a:ext cx="4934563" cy="2957861"/>
              </a:xfrm>
              <a:prstGeom prst="rect">
                <a:avLst/>
              </a:prstGeom>
              <a:blipFill>
                <a:blip r:embed="rId3"/>
                <a:stretch>
                  <a:fillRect l="-769" b="-25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FD42BE23-6D0D-53EA-6FD1-32CEBC9642F8}"/>
              </a:ext>
            </a:extLst>
          </p:cNvPr>
          <p:cNvSpPr txBox="1"/>
          <p:nvPr/>
        </p:nvSpPr>
        <p:spPr>
          <a:xfrm>
            <a:off x="3886200" y="4649498"/>
            <a:ext cx="1842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Jones, et al. MNRAS 2019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2A28AD-E958-5BD9-E43C-D5F99B40F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00" y="1178153"/>
            <a:ext cx="3937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43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B1ADE-7D64-F937-E2FC-5EF1F128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Speculation #1: Explodability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E5C077-1532-1B4C-7798-279027255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71550"/>
            <a:ext cx="3485111" cy="3276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5B5AD-01D7-39FF-927B-213D64E6B539}"/>
              </a:ext>
            </a:extLst>
          </p:cNvPr>
          <p:cNvSpPr txBox="1"/>
          <p:nvPr/>
        </p:nvSpPr>
        <p:spPr>
          <a:xfrm>
            <a:off x="3886200" y="4649498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Diehl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et al. 2021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9E5ADB-7CCF-C7F7-06D6-D3A2CB95A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105150"/>
            <a:ext cx="3769946" cy="1295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7C69F6-B7B8-74C8-44A8-6A2281BE148D}"/>
              </a:ext>
            </a:extLst>
          </p:cNvPr>
          <p:cNvSpPr txBox="1"/>
          <p:nvPr/>
        </p:nvSpPr>
        <p:spPr>
          <a:xfrm>
            <a:off x="3505200" y="899061"/>
            <a:ext cx="5486400" cy="1849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Limongi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Chieffi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2018: No SN above 25 solar masses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Fe/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ratio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Connected to neutron star/black hole mass distributions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8D2871-662E-5861-60E1-27AB0D90F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5019" y="2343150"/>
            <a:ext cx="2006600" cy="76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DD3F3D-E013-1A79-E94C-7262671166F4}"/>
              </a:ext>
            </a:extLst>
          </p:cNvPr>
          <p:cNvSpPr txBox="1"/>
          <p:nvPr/>
        </p:nvSpPr>
        <p:spPr>
          <a:xfrm>
            <a:off x="170554" y="4278669"/>
            <a:ext cx="66376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Pleintinger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M. M. M., 2020, PhD thesis, </a:t>
            </a:r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Technische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Universität </a:t>
            </a:r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München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019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B1ADE-7D64-F937-E2FC-5EF1F128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Speculation #2: Rotation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B5B5AD-01D7-39FF-927B-213D64E6B539}"/>
              </a:ext>
            </a:extLst>
          </p:cNvPr>
          <p:cNvSpPr txBox="1"/>
          <p:nvPr/>
        </p:nvSpPr>
        <p:spPr>
          <a:xfrm>
            <a:off x="3886200" y="4649498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Diehl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et al. 2021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7C69F6-B7B8-74C8-44A8-6A2281BE148D}"/>
              </a:ext>
            </a:extLst>
          </p:cNvPr>
          <p:cNvSpPr txBox="1"/>
          <p:nvPr/>
        </p:nvSpPr>
        <p:spPr>
          <a:xfrm>
            <a:off x="129923" y="1809750"/>
            <a:ext cx="5486400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Stellar rotation produces a lot more 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Reason: more neutrons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Rotation seems to increase the 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Fe/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ratio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287D0A-E5D6-69FB-1A6E-F5F8FF93C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953" y="915077"/>
            <a:ext cx="3501266" cy="33133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9EC456-8414-F38E-08E3-0965C671B049}"/>
              </a:ext>
            </a:extLst>
          </p:cNvPr>
          <p:cNvSpPr txBox="1"/>
          <p:nvPr/>
        </p:nvSpPr>
        <p:spPr>
          <a:xfrm>
            <a:off x="170554" y="4278669"/>
            <a:ext cx="66376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Pleintinger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M. M. M., 2020, PhD thesis, </a:t>
            </a:r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Technische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Universität </a:t>
            </a:r>
            <a:r>
              <a:rPr lang="en-US" sz="1200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München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94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5CCB5B-1CC4-4454-46CB-37E601ABF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years of </a:t>
            </a:r>
            <a:r>
              <a:rPr lang="el-GR" dirty="0"/>
              <a:t>β</a:t>
            </a:r>
            <a:r>
              <a:rPr lang="en-US" dirty="0"/>
              <a:t>-Oslo method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6D4A3E-C8D3-6B0D-01F1-A1ED1F635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00150"/>
            <a:ext cx="4572000" cy="29857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9BB119-B298-2A4A-91AB-35837057F512}"/>
              </a:ext>
            </a:extLst>
          </p:cNvPr>
          <p:cNvSpPr txBox="1"/>
          <p:nvPr/>
        </p:nvSpPr>
        <p:spPr>
          <a:xfrm>
            <a:off x="533400" y="1352550"/>
            <a:ext cx="244329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East Lansing – 2014</a:t>
            </a:r>
          </a:p>
          <a:p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Guttormsen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Ann-</a:t>
            </a:r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Cecilie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Larsen</a:t>
            </a:r>
          </a:p>
          <a:p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Sean </a:t>
            </a:r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Liddick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Artemis Spyrou</a:t>
            </a:r>
          </a:p>
        </p:txBody>
      </p:sp>
    </p:spTree>
    <p:extLst>
      <p:ext uri="{BB962C8B-B14F-4D97-AF65-F5344CB8AC3E}">
        <p14:creationId xmlns:p14="http://schemas.microsoft.com/office/powerpoint/2010/main" val="1751991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13" dirty="0"/>
              <a:t>Summary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228600" y="857251"/>
            <a:ext cx="8839200" cy="2946797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975" indent="-180975" algn="l" defTabSz="854075" rtl="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100000"/>
              <a:buChar char="•"/>
              <a:defRPr sz="21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482600" indent="-180975" algn="l" defTabSz="854075" rtl="0" eaLnBrk="0" fontAlgn="base" hangingPunct="0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SzPct val="100000"/>
              <a:buChar char="–"/>
              <a:defRPr sz="17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784225" indent="-180975" algn="l" defTabSz="854075" rtl="0" eaLnBrk="0" fontAlgn="base" hangingPunct="0">
              <a:lnSpc>
                <a:spcPct val="90000"/>
              </a:lnSpc>
              <a:spcBef>
                <a:spcPct val="15000"/>
              </a:spcBef>
              <a:spcAft>
                <a:spcPct val="0"/>
              </a:spcAft>
              <a:buSzPct val="100000"/>
              <a:buChar char="»"/>
              <a:defRPr sz="17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1328738" indent="-241300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4pPr>
            <a:lvl5pPr marL="1866900" indent="-158750" algn="l" defTabSz="854075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ヒラギノ角ゴ Pro W3" pitchFamily="-111" charset="-128"/>
                <a:cs typeface="ヒラギノ角ゴ Pro W3"/>
              </a:defRPr>
            </a:lvl5pPr>
            <a:lvl6pPr marL="2351083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834390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317696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801002" indent="-159424" algn="l" defTabSz="854177" rtl="0" eaLnBrk="0" fontAlgn="base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4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 and 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detections can help us understand massive star evolution, explosion and nucleosynthesis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Fe/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ratio sensitive probe – models overestimate it</a:t>
            </a:r>
            <a:endParaRPr lang="en-US" sz="1800" kern="0" dirty="0">
              <a:solidFill>
                <a:schemeClr val="tx1"/>
              </a:solidFill>
              <a:latin typeface="Calibri"/>
              <a:cs typeface="Calibri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 affects the production of 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  <a:r>
              <a:rPr lang="en-US" sz="1800" kern="0" dirty="0">
                <a:solidFill>
                  <a:schemeClr val="tx1"/>
                </a:solidFill>
                <a:latin typeface="Calibri"/>
                <a:cs typeface="Calibri"/>
              </a:rPr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kern="0" dirty="0">
                <a:solidFill>
                  <a:schemeClr val="tx1"/>
                </a:solidFill>
                <a:latin typeface="Calibri"/>
                <a:cs typeface="Calibri"/>
              </a:rPr>
              <a:t>New measurement shows a higher reaction cross section, hence more 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Fe/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ratio discrepancy even worse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800" kern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Pointing to stellar properties as a solution to the puzzle - Explodability? Rotation? Other?</a:t>
            </a:r>
            <a:endParaRPr lang="en-US" sz="1800" kern="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3684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orful light in space&#10;&#10;Description automatically generated with medium confidence">
            <a:extLst>
              <a:ext uri="{FF2B5EF4-FFF2-40B4-BE49-F238E27FC236}">
                <a16:creationId xmlns:a16="http://schemas.microsoft.com/office/drawing/2014/main" id="{1099E933-04A9-4A46-C5F5-A2FCB85CA4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6" b="16120"/>
          <a:stretch/>
        </p:blipFill>
        <p:spPr>
          <a:xfrm>
            <a:off x="-114023" y="0"/>
            <a:ext cx="9391177" cy="5238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61" y="4366090"/>
            <a:ext cx="659011" cy="6429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7976" y="4498609"/>
            <a:ext cx="1335166" cy="4845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93" y="172658"/>
            <a:ext cx="8991600" cy="428841"/>
          </a:xfrm>
        </p:spPr>
        <p:txBody>
          <a:bodyPr/>
          <a:lstStyle/>
          <a:p>
            <a:r>
              <a:rPr lang="en-US" sz="2813" dirty="0">
                <a:solidFill>
                  <a:schemeClr val="bg1"/>
                </a:solidFill>
              </a:rPr>
              <a:t>Collaboration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4294967295"/>
          </p:nvPr>
        </p:nvSpPr>
        <p:spPr>
          <a:xfrm>
            <a:off x="358026" y="1171629"/>
            <a:ext cx="1453239" cy="207645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B. Crider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S.N. Liddick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K. Childers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A.C. </a:t>
            </a:r>
            <a:r>
              <a:rPr lang="en-US" sz="1407" dirty="0" err="1">
                <a:solidFill>
                  <a:schemeClr val="bg1"/>
                </a:solidFill>
                <a:latin typeface="Calibri"/>
                <a:cs typeface="Calibri"/>
              </a:rPr>
              <a:t>Dombos</a:t>
            </a:r>
            <a:endParaRPr lang="en-US" sz="1407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K. </a:t>
            </a:r>
            <a:r>
              <a:rPr lang="en-US" sz="1407" dirty="0" err="1">
                <a:solidFill>
                  <a:schemeClr val="bg1"/>
                </a:solidFill>
                <a:latin typeface="Calibri"/>
                <a:cs typeface="Calibri"/>
              </a:rPr>
              <a:t>Hermansenn</a:t>
            </a:r>
            <a:endParaRPr lang="en-US" sz="1407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 R. Lewis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S. Lyons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F. </a:t>
            </a:r>
            <a:r>
              <a:rPr lang="en-US" sz="1407" dirty="0" err="1">
                <a:solidFill>
                  <a:schemeClr val="bg1"/>
                </a:solidFill>
                <a:latin typeface="Calibri"/>
                <a:cs typeface="Calibri"/>
              </a:rPr>
              <a:t>Naqvi</a:t>
            </a:r>
            <a:endParaRPr lang="en-US" sz="1407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A. Palmisano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D. Richman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H. Schatz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M.K. Smith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7" dirty="0">
                <a:solidFill>
                  <a:schemeClr val="bg1"/>
                </a:solidFill>
                <a:latin typeface="Calibri"/>
                <a:cs typeface="Calibri"/>
              </a:rPr>
              <a:t>C. </a:t>
            </a:r>
            <a:r>
              <a:rPr lang="en-US" sz="1407" dirty="0" err="1">
                <a:solidFill>
                  <a:schemeClr val="bg1"/>
                </a:solidFill>
                <a:latin typeface="Calibri"/>
                <a:cs typeface="Calibri"/>
              </a:rPr>
              <a:t>Sumithrarachchi</a:t>
            </a:r>
            <a:endParaRPr lang="en-US" sz="1407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7884122" y="1062743"/>
            <a:ext cx="1393032" cy="68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A.C. Larsen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Guttormsen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J. </a:t>
            </a:r>
            <a:r>
              <a:rPr lang="en-US" sz="140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Midtboe</a:t>
            </a:r>
            <a:endParaRPr lang="en-US" sz="1400" kern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1531031" y="4633981"/>
            <a:ext cx="1553127" cy="37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21489" lvl="1" indent="0">
              <a:spcBef>
                <a:spcPts val="0"/>
              </a:spcBef>
              <a:buNone/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G. </a:t>
            </a:r>
            <a:r>
              <a:rPr lang="en-US" sz="1407" kern="0" dirty="0" err="1">
                <a:solidFill>
                  <a:schemeClr val="bg1"/>
                </a:solidFill>
                <a:latin typeface="Calibri"/>
                <a:cs typeface="Calibri"/>
              </a:rPr>
              <a:t>Perdikakis</a:t>
            </a:r>
            <a:endParaRPr lang="en-US" sz="1407" kern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1184" y="650857"/>
            <a:ext cx="642938" cy="6533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8495" y="3435133"/>
            <a:ext cx="1060276" cy="51931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323142" y="4584737"/>
            <a:ext cx="825867" cy="308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A. Sweet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737380" y="3211666"/>
            <a:ext cx="1007007" cy="11750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A. Couture </a:t>
            </a:r>
          </a:p>
          <a:p>
            <a:pPr>
              <a:spcBef>
                <a:spcPts val="0"/>
              </a:spcBef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C. Fields</a:t>
            </a:r>
          </a:p>
          <a:p>
            <a:pPr>
              <a:spcBef>
                <a:spcPts val="0"/>
              </a:spcBef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P. </a:t>
            </a:r>
            <a:r>
              <a:rPr lang="en-US" sz="1407" kern="0" dirty="0" err="1">
                <a:solidFill>
                  <a:schemeClr val="bg1"/>
                </a:solidFill>
                <a:latin typeface="Calibri"/>
                <a:cs typeface="Calibri"/>
              </a:rPr>
              <a:t>Gastis</a:t>
            </a:r>
            <a:endParaRPr lang="en-US" sz="1407" kern="0" dirty="0">
              <a:solidFill>
                <a:schemeClr val="bg1"/>
              </a:solidFill>
              <a:latin typeface="Calibri"/>
              <a:cs typeface="Calibri"/>
            </a:endParaRPr>
          </a:p>
          <a:p>
            <a:pPr>
              <a:spcBef>
                <a:spcPts val="0"/>
              </a:spcBef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S. Mosby</a:t>
            </a:r>
          </a:p>
          <a:p>
            <a:pPr>
              <a:spcBef>
                <a:spcPts val="0"/>
              </a:spcBef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C. Prokop</a:t>
            </a:r>
          </a:p>
        </p:txBody>
      </p:sp>
      <p:pic>
        <p:nvPicPr>
          <p:cNvPr id="24" name="Picture 23" descr="MSU_logo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561125"/>
            <a:ext cx="1714500" cy="5714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7598568" y="2757420"/>
            <a:ext cx="1393032" cy="34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D. </a:t>
            </a:r>
            <a:r>
              <a:rPr lang="en-US" sz="1407" kern="0" dirty="0" err="1">
                <a:solidFill>
                  <a:schemeClr val="bg1"/>
                </a:solidFill>
                <a:latin typeface="Calibri"/>
                <a:cs typeface="Calibri"/>
              </a:rPr>
              <a:t>Muecher</a:t>
            </a:r>
            <a:endParaRPr lang="en-US" sz="1407" kern="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A6F6CE2-4CDE-3496-DF69-635A5997591F}"/>
              </a:ext>
            </a:extLst>
          </p:cNvPr>
          <p:cNvSpPr txBox="1">
            <a:spLocks/>
          </p:cNvSpPr>
          <p:nvPr/>
        </p:nvSpPr>
        <p:spPr bwMode="auto">
          <a:xfrm>
            <a:off x="3124200" y="4939903"/>
            <a:ext cx="1553127" cy="37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4294" tIns="32147" rIns="64294" bIns="32147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21489" lvl="1" indent="0">
              <a:spcBef>
                <a:spcPts val="0"/>
              </a:spcBef>
              <a:buNone/>
            </a:pPr>
            <a:r>
              <a:rPr lang="en-US" sz="1407" kern="0" dirty="0">
                <a:solidFill>
                  <a:schemeClr val="bg1"/>
                </a:solidFill>
                <a:latin typeface="Calibri"/>
                <a:cs typeface="Calibri"/>
              </a:rPr>
              <a:t>P. DeYoung</a:t>
            </a:r>
          </a:p>
        </p:txBody>
      </p:sp>
      <p:pic>
        <p:nvPicPr>
          <p:cNvPr id="69634" name="Picture 2" descr="Hope College - YouTube">
            <a:extLst>
              <a:ext uri="{FF2B5EF4-FFF2-40B4-BE49-F238E27FC236}">
                <a16:creationId xmlns:a16="http://schemas.microsoft.com/office/drawing/2014/main" id="{176BD265-321C-00C7-E863-200B572F1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918" y="4303953"/>
            <a:ext cx="586592" cy="58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6" name="Picture 4" descr="University of Cologne Logo PNG vector in SVG, PDF, AI, CDR format">
            <a:extLst>
              <a:ext uri="{FF2B5EF4-FFF2-40B4-BE49-F238E27FC236}">
                <a16:creationId xmlns:a16="http://schemas.microsoft.com/office/drawing/2014/main" id="{A95922DE-9BE5-44B5-91A4-EE37D19FC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6" t="24473" r="11890" b="26197"/>
          <a:stretch/>
        </p:blipFill>
        <p:spPr bwMode="auto">
          <a:xfrm>
            <a:off x="7416256" y="2168774"/>
            <a:ext cx="1205628" cy="58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CB5C2-D868-E17F-3DF4-423A9F806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17003"/>
            <a:ext cx="8991600" cy="481227"/>
          </a:xfrm>
        </p:spPr>
        <p:txBody>
          <a:bodyPr/>
          <a:lstStyle/>
          <a:p>
            <a:r>
              <a:rPr lang="en-US" dirty="0"/>
              <a:t>Nucleosynthesis in Massive Stars</a:t>
            </a:r>
          </a:p>
        </p:txBody>
      </p:sp>
      <p:pic>
        <p:nvPicPr>
          <p:cNvPr id="55302" name="Picture 6">
            <a:extLst>
              <a:ext uri="{FF2B5EF4-FFF2-40B4-BE49-F238E27FC236}">
                <a16:creationId xmlns:a16="http://schemas.microsoft.com/office/drawing/2014/main" id="{243D9DC1-328C-0941-370C-FB6112426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0031" y="1908313"/>
            <a:ext cx="4105031" cy="247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618680-4A88-931E-145C-D00870C75197}"/>
              </a:ext>
            </a:extLst>
          </p:cNvPr>
          <p:cNvSpPr txBox="1"/>
          <p:nvPr/>
        </p:nvSpPr>
        <p:spPr>
          <a:xfrm>
            <a:off x="-19039" y="707984"/>
            <a:ext cx="594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Massive stars are a major source of chemical elements through explosions and stellar winds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Long lived radioisotopes provide unique signatures of active nucleosynthesis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FD2C31-93A0-F770-FEBE-EFDF4D2986F8}"/>
              </a:ext>
            </a:extLst>
          </p:cNvPr>
          <p:cNvSpPr txBox="1"/>
          <p:nvPr/>
        </p:nvSpPr>
        <p:spPr>
          <a:xfrm>
            <a:off x="-19039" y="4324350"/>
            <a:ext cx="2814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Diehl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et al., New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Astronomy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Reviews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2008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EEA836-0FA1-E448-E43C-0CA8DCE295AC}"/>
              </a:ext>
            </a:extLst>
          </p:cNvPr>
          <p:cNvSpPr txBox="1"/>
          <p:nvPr/>
        </p:nvSpPr>
        <p:spPr>
          <a:xfrm>
            <a:off x="3438759" y="4062740"/>
            <a:ext cx="1487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NASA’s COMPTEL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(1991-2000)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E6D4B2-BCD8-9455-62FE-9D1B84C57A58}"/>
              </a:ext>
            </a:extLst>
          </p:cNvPr>
          <p:cNvSpPr txBox="1"/>
          <p:nvPr/>
        </p:nvSpPr>
        <p:spPr>
          <a:xfrm>
            <a:off x="297750" y="2080910"/>
            <a:ext cx="203193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aseline="30000" dirty="0">
                <a:solidFill>
                  <a:srgbClr val="000000"/>
                </a:solidFill>
                <a:latin typeface="Calibri"/>
                <a:cs typeface="Calibri"/>
              </a:rPr>
              <a:t>26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Al: T</a:t>
            </a:r>
            <a:r>
              <a:rPr lang="en-US" sz="2000" baseline="-25000" dirty="0">
                <a:solidFill>
                  <a:srgbClr val="000000"/>
                </a:solidFill>
                <a:latin typeface="Calibri"/>
                <a:cs typeface="Calibri"/>
              </a:rPr>
              <a:t>1/2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= 0.7 My </a:t>
            </a:r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634E65-C897-CFFE-434F-433E86E415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31"/>
          <a:stretch/>
        </p:blipFill>
        <p:spPr>
          <a:xfrm>
            <a:off x="5923398" y="773300"/>
            <a:ext cx="3144402" cy="220966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FDC9A0E-5AFA-5C2E-C3E1-205A9A0AEFBB}"/>
              </a:ext>
            </a:extLst>
          </p:cNvPr>
          <p:cNvGrpSpPr/>
          <p:nvPr/>
        </p:nvGrpSpPr>
        <p:grpSpPr>
          <a:xfrm>
            <a:off x="5309942" y="2666318"/>
            <a:ext cx="2767258" cy="1939417"/>
            <a:chOff x="32306" y="1066800"/>
            <a:chExt cx="3935656" cy="275828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7A860EF-7CE2-804F-1298-9226866DBAE3}"/>
                </a:ext>
              </a:extLst>
            </p:cNvPr>
            <p:cNvGrpSpPr/>
            <p:nvPr/>
          </p:nvGrpSpPr>
          <p:grpSpPr>
            <a:xfrm>
              <a:off x="32306" y="1066800"/>
              <a:ext cx="3935656" cy="2288365"/>
              <a:chOff x="533400" y="2057400"/>
              <a:chExt cx="3935656" cy="2288365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12DBA75-23CD-B963-BA6E-DC49B2FD18A0}"/>
                  </a:ext>
                </a:extLst>
              </p:cNvPr>
              <p:cNvCxnSpPr/>
              <p:nvPr/>
            </p:nvCxnSpPr>
            <p:spPr>
              <a:xfrm>
                <a:off x="1600200" y="2667000"/>
                <a:ext cx="8382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2502D5D-B31F-2734-3C92-EB5FBD5F9B6F}"/>
                  </a:ext>
                </a:extLst>
              </p:cNvPr>
              <p:cNvCxnSpPr/>
              <p:nvPr/>
            </p:nvCxnSpPr>
            <p:spPr>
              <a:xfrm>
                <a:off x="533400" y="2057400"/>
                <a:ext cx="8382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26A7A13-3BFA-12AB-66C4-1F70DD13361F}"/>
                  </a:ext>
                </a:extLst>
              </p:cNvPr>
              <p:cNvCxnSpPr/>
              <p:nvPr/>
            </p:nvCxnSpPr>
            <p:spPr>
              <a:xfrm>
                <a:off x="2667000" y="4345765"/>
                <a:ext cx="8382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7D70FF8-E2D4-A1E4-1356-0CE97B7B0AA0}"/>
                  </a:ext>
                </a:extLst>
              </p:cNvPr>
              <p:cNvCxnSpPr/>
              <p:nvPr/>
            </p:nvCxnSpPr>
            <p:spPr>
              <a:xfrm>
                <a:off x="2667000" y="3625124"/>
                <a:ext cx="8382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2A56438B-F7A9-0311-AE33-72AF378FA4B0}"/>
                  </a:ext>
                </a:extLst>
              </p:cNvPr>
              <p:cNvCxnSpPr/>
              <p:nvPr/>
            </p:nvCxnSpPr>
            <p:spPr>
              <a:xfrm>
                <a:off x="2667000" y="2971800"/>
                <a:ext cx="8382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C833602-8A26-8360-E0BA-DAAB047F9389}"/>
                  </a:ext>
                </a:extLst>
              </p:cNvPr>
              <p:cNvSpPr txBox="1"/>
              <p:nvPr/>
            </p:nvSpPr>
            <p:spPr>
              <a:xfrm>
                <a:off x="650071" y="2057400"/>
                <a:ext cx="721337" cy="4699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47" baseline="30000" dirty="0">
                    <a:solidFill>
                      <a:srgbClr val="000000"/>
                    </a:solidFill>
                    <a:latin typeface="Calibri"/>
                    <a:cs typeface="Calibri"/>
                  </a:rPr>
                  <a:t>60</a:t>
                </a:r>
                <a:r>
                  <a:rPr lang="en-US" sz="1547" dirty="0">
                    <a:solidFill>
                      <a:srgbClr val="000000"/>
                    </a:solidFill>
                    <a:latin typeface="Calibri"/>
                    <a:cs typeface="Calibri"/>
                  </a:rPr>
                  <a:t>Fe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88FE3AF-7158-D9C1-31EC-0BFF7E833ACA}"/>
                  </a:ext>
                </a:extLst>
              </p:cNvPr>
              <p:cNvCxnSpPr/>
              <p:nvPr/>
            </p:nvCxnSpPr>
            <p:spPr>
              <a:xfrm>
                <a:off x="1600200" y="2362200"/>
                <a:ext cx="83820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A8824474-9A92-C35A-CEB1-C940F08C395E}"/>
                  </a:ext>
                </a:extLst>
              </p:cNvPr>
              <p:cNvCxnSpPr/>
              <p:nvPr/>
            </p:nvCxnSpPr>
            <p:spPr>
              <a:xfrm>
                <a:off x="1371600" y="2057400"/>
                <a:ext cx="228600" cy="304800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prstDash val="sysDash"/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6ABA260-5635-7EC4-FE52-B16988A0ED66}"/>
                  </a:ext>
                </a:extLst>
              </p:cNvPr>
              <p:cNvCxnSpPr/>
              <p:nvPr/>
            </p:nvCxnSpPr>
            <p:spPr>
              <a:xfrm>
                <a:off x="2438400" y="2667000"/>
                <a:ext cx="228600" cy="304800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prstDash val="sysDash"/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52F595D3-96F9-A1BA-DA42-64C6A81FDB1B}"/>
                  </a:ext>
                </a:extLst>
              </p:cNvPr>
              <p:cNvCxnSpPr/>
              <p:nvPr/>
            </p:nvCxnSpPr>
            <p:spPr>
              <a:xfrm>
                <a:off x="1981200" y="2362200"/>
                <a:ext cx="0" cy="304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ash"/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EB500BB-A7E2-5A7F-46F3-79A849CD28F2}"/>
                  </a:ext>
                </a:extLst>
              </p:cNvPr>
              <p:cNvSpPr txBox="1"/>
              <p:nvPr/>
            </p:nvSpPr>
            <p:spPr>
              <a:xfrm>
                <a:off x="1953830" y="2301077"/>
                <a:ext cx="987621" cy="377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25" dirty="0">
                    <a:solidFill>
                      <a:srgbClr val="FF0000"/>
                    </a:solidFill>
                    <a:latin typeface="Calibri"/>
                    <a:cs typeface="Calibri"/>
                  </a:rPr>
                  <a:t>58.6 </a:t>
                </a:r>
                <a:r>
                  <a:rPr lang="en-US" sz="1125" dirty="0" err="1">
                    <a:solidFill>
                      <a:srgbClr val="FF0000"/>
                    </a:solidFill>
                    <a:latin typeface="Calibri"/>
                    <a:cs typeface="Calibri"/>
                  </a:rPr>
                  <a:t>keV</a:t>
                </a:r>
                <a:endParaRPr lang="en-US" sz="1125" dirty="0">
                  <a:solidFill>
                    <a:srgbClr val="FF0000"/>
                  </a:solidFill>
                  <a:latin typeface="Calibri"/>
                  <a:cs typeface="Calibri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FC589610-D00C-2C1E-AFC2-31E88F96FA4A}"/>
                  </a:ext>
                </a:extLst>
              </p:cNvPr>
              <p:cNvCxnSpPr/>
              <p:nvPr/>
            </p:nvCxnSpPr>
            <p:spPr>
              <a:xfrm flipH="1">
                <a:off x="3048000" y="2966326"/>
                <a:ext cx="1236" cy="69127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ash"/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D68C4FC-7845-55A6-941B-2FD9A0333134}"/>
                  </a:ext>
                </a:extLst>
              </p:cNvPr>
              <p:cNvSpPr txBox="1"/>
              <p:nvPr/>
            </p:nvSpPr>
            <p:spPr>
              <a:xfrm>
                <a:off x="3048000" y="3200401"/>
                <a:ext cx="1040057" cy="377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25" dirty="0">
                    <a:solidFill>
                      <a:srgbClr val="FF0000"/>
                    </a:solidFill>
                    <a:latin typeface="Calibri"/>
                    <a:cs typeface="Calibri"/>
                  </a:rPr>
                  <a:t>1173 </a:t>
                </a:r>
                <a:r>
                  <a:rPr lang="en-US" sz="1125" dirty="0" err="1">
                    <a:solidFill>
                      <a:srgbClr val="FF0000"/>
                    </a:solidFill>
                    <a:latin typeface="Calibri"/>
                    <a:cs typeface="Calibri"/>
                  </a:rPr>
                  <a:t>keV</a:t>
                </a:r>
                <a:endParaRPr lang="en-US" sz="1125" dirty="0">
                  <a:solidFill>
                    <a:srgbClr val="FF0000"/>
                  </a:solidFill>
                  <a:latin typeface="Calibri"/>
                  <a:cs typeface="Calibri"/>
                </a:endParaRP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36233513-4B7F-2CC0-169F-1D98D5A6360E}"/>
                  </a:ext>
                </a:extLst>
              </p:cNvPr>
              <p:cNvCxnSpPr/>
              <p:nvPr/>
            </p:nvCxnSpPr>
            <p:spPr>
              <a:xfrm>
                <a:off x="3124200" y="3657600"/>
                <a:ext cx="0" cy="6858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ash"/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A70EADD-BEB0-C26E-1F06-0A00DEFA5061}"/>
                  </a:ext>
                </a:extLst>
              </p:cNvPr>
              <p:cNvSpPr txBox="1"/>
              <p:nvPr/>
            </p:nvSpPr>
            <p:spPr>
              <a:xfrm>
                <a:off x="3147870" y="3809999"/>
                <a:ext cx="1040057" cy="377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25" dirty="0">
                    <a:solidFill>
                      <a:srgbClr val="FF0000"/>
                    </a:solidFill>
                    <a:latin typeface="Calibri"/>
                    <a:cs typeface="Calibri"/>
                  </a:rPr>
                  <a:t>1332 </a:t>
                </a:r>
                <a:r>
                  <a:rPr lang="en-US" sz="1125" dirty="0" err="1">
                    <a:solidFill>
                      <a:srgbClr val="FF0000"/>
                    </a:solidFill>
                    <a:latin typeface="Calibri"/>
                    <a:cs typeface="Calibri"/>
                  </a:rPr>
                  <a:t>keV</a:t>
                </a:r>
                <a:endParaRPr lang="en-US" sz="1125" dirty="0">
                  <a:solidFill>
                    <a:srgbClr val="FF0000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A01E2DA-4A56-67BB-068E-E24C730863FB}"/>
                  </a:ext>
                </a:extLst>
              </p:cNvPr>
              <p:cNvSpPr txBox="1"/>
              <p:nvPr/>
            </p:nvSpPr>
            <p:spPr>
              <a:xfrm>
                <a:off x="3428999" y="2769661"/>
                <a:ext cx="1040057" cy="377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25" dirty="0">
                    <a:solidFill>
                      <a:schemeClr val="tx1"/>
                    </a:solidFill>
                    <a:latin typeface="Calibri"/>
                    <a:cs typeface="Calibri"/>
                  </a:rPr>
                  <a:t>2505 </a:t>
                </a:r>
                <a:r>
                  <a:rPr lang="en-US" sz="1125" dirty="0" err="1">
                    <a:solidFill>
                      <a:schemeClr val="tx1"/>
                    </a:solidFill>
                    <a:latin typeface="Calibri"/>
                    <a:cs typeface="Calibri"/>
                  </a:rPr>
                  <a:t>keV</a:t>
                </a:r>
                <a:endParaRPr lang="en-US" sz="1125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B1A331-1535-E31E-49AD-1B8626DB2E7F}"/>
                </a:ext>
              </a:extLst>
            </p:cNvPr>
            <p:cNvSpPr txBox="1"/>
            <p:nvPr/>
          </p:nvSpPr>
          <p:spPr>
            <a:xfrm>
              <a:off x="1143000" y="1676400"/>
              <a:ext cx="752799" cy="469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47" baseline="30000" dirty="0">
                  <a:solidFill>
                    <a:srgbClr val="000000"/>
                  </a:solidFill>
                  <a:latin typeface="Calibri"/>
                  <a:cs typeface="Calibri"/>
                </a:rPr>
                <a:t>60</a:t>
              </a:r>
              <a:r>
                <a:rPr lang="en-US" sz="1547" dirty="0">
                  <a:solidFill>
                    <a:srgbClr val="000000"/>
                  </a:solidFill>
                  <a:latin typeface="Calibri"/>
                  <a:cs typeface="Calibri"/>
                </a:rPr>
                <a:t>Co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13A8567-BB73-27F2-EF0D-961B4650C3C6}"/>
                </a:ext>
              </a:extLst>
            </p:cNvPr>
            <p:cNvSpPr txBox="1"/>
            <p:nvPr/>
          </p:nvSpPr>
          <p:spPr>
            <a:xfrm>
              <a:off x="2286001" y="3355165"/>
              <a:ext cx="700363" cy="469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47" baseline="30000" dirty="0">
                  <a:solidFill>
                    <a:srgbClr val="000000"/>
                  </a:solidFill>
                  <a:latin typeface="Calibri"/>
                  <a:cs typeface="Calibri"/>
                </a:rPr>
                <a:t>60</a:t>
              </a:r>
              <a:r>
                <a:rPr lang="en-US" sz="1547" dirty="0">
                  <a:solidFill>
                    <a:srgbClr val="000000"/>
                  </a:solidFill>
                  <a:latin typeface="Calibri"/>
                  <a:cs typeface="Calibri"/>
                </a:rPr>
                <a:t>Ni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C1C0671-9042-146B-D31D-7ADD4CDEA8B9}"/>
              </a:ext>
            </a:extLst>
          </p:cNvPr>
          <p:cNvSpPr txBox="1"/>
          <p:nvPr/>
        </p:nvSpPr>
        <p:spPr>
          <a:xfrm>
            <a:off x="8077200" y="842758"/>
            <a:ext cx="910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F02B1F-E00A-4A8C-A4FB-3F380876E8C7}"/>
              </a:ext>
            </a:extLst>
          </p:cNvPr>
          <p:cNvSpPr txBox="1"/>
          <p:nvPr/>
        </p:nvSpPr>
        <p:spPr>
          <a:xfrm>
            <a:off x="5597452" y="804820"/>
            <a:ext cx="2031931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aseline="30000" dirty="0">
                <a:solidFill>
                  <a:srgbClr val="000000"/>
                </a:solidFill>
                <a:latin typeface="Calibri"/>
                <a:cs typeface="Calibri"/>
              </a:rPr>
              <a:t>60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Fe: T</a:t>
            </a:r>
            <a:r>
              <a:rPr lang="en-US" sz="2000" baseline="-25000" dirty="0">
                <a:solidFill>
                  <a:srgbClr val="000000"/>
                </a:solidFill>
                <a:latin typeface="Calibri"/>
                <a:cs typeface="Calibri"/>
              </a:rPr>
              <a:t>1/2</a:t>
            </a:r>
            <a:r>
              <a:rPr lang="en-US" sz="2000" dirty="0">
                <a:solidFill>
                  <a:srgbClr val="000000"/>
                </a:solidFill>
                <a:latin typeface="Calibri"/>
                <a:cs typeface="Calibri"/>
              </a:rPr>
              <a:t>= 2.6 My </a:t>
            </a:r>
            <a:endParaRPr lang="en-US" sz="2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3EAA7F7-F50C-E2D1-35AF-9CDD3A299538}"/>
              </a:ext>
            </a:extLst>
          </p:cNvPr>
          <p:cNvSpPr txBox="1"/>
          <p:nvPr/>
        </p:nvSpPr>
        <p:spPr>
          <a:xfrm>
            <a:off x="7215643" y="2462742"/>
            <a:ext cx="18762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/>
                <a:cs typeface="Calibri"/>
              </a:rPr>
              <a:t>Diffuse observations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6072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09323"/>
            <a:ext cx="8991600" cy="481227"/>
          </a:xfrm>
        </p:spPr>
        <p:txBody>
          <a:bodyPr/>
          <a:lstStyle/>
          <a:p>
            <a:r>
              <a:rPr lang="en-US" baseline="30000" dirty="0"/>
              <a:t>60</a:t>
            </a:r>
            <a:r>
              <a:rPr lang="en-US" dirty="0"/>
              <a:t>Fe within the solar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820" y="2301078"/>
            <a:ext cx="3013260" cy="20923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8541" y="4342281"/>
            <a:ext cx="1824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Ludwig, et al. PNAS 2016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5400" y="1864988"/>
            <a:ext cx="883639" cy="108938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6201" y="750094"/>
            <a:ext cx="3962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60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Fe found in ocean sediments, polar ice,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magnetofossils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, the moon, and cosmic rays.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317B9E-A954-A42A-CFC4-897E2E581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947" y="590550"/>
            <a:ext cx="2893695" cy="2000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62800" y="2495550"/>
            <a:ext cx="1882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Wallner, et al., Nature 2016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A9F9BF-F407-554A-1B60-7BED080CF5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037" y="2276986"/>
            <a:ext cx="2420848" cy="2099168"/>
          </a:xfrm>
          <a:prstGeom prst="rect">
            <a:avLst/>
          </a:prstGeom>
        </p:spPr>
      </p:pic>
      <p:pic>
        <p:nvPicPr>
          <p:cNvPr id="57346" name="Picture 2">
            <a:extLst>
              <a:ext uri="{FF2B5EF4-FFF2-40B4-BE49-F238E27FC236}">
                <a16:creationId xmlns:a16="http://schemas.microsoft.com/office/drawing/2014/main" id="{2C431543-729B-DA87-2E67-225A20EFE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5132" y="1635888"/>
            <a:ext cx="1210424" cy="108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CFFD99-61D2-0408-FE90-6E9D40A79268}"/>
              </a:ext>
            </a:extLst>
          </p:cNvPr>
          <p:cNvSpPr txBox="1"/>
          <p:nvPr/>
        </p:nvSpPr>
        <p:spPr>
          <a:xfrm>
            <a:off x="418727" y="4312491"/>
            <a:ext cx="1754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Fimiani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et al. PRL 2016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5830E4-7EBC-94D9-9912-B2E1B274CC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0" y="2724150"/>
            <a:ext cx="2212666" cy="20002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2D4CF02-0CF5-D773-4D1C-7DA24134F71D}"/>
              </a:ext>
            </a:extLst>
          </p:cNvPr>
          <p:cNvSpPr txBox="1"/>
          <p:nvPr/>
        </p:nvSpPr>
        <p:spPr>
          <a:xfrm>
            <a:off x="5800973" y="4537637"/>
            <a:ext cx="18181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Binns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et al., Science 2016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57348" name="Picture 4" descr="ACE - NASA Science">
            <a:extLst>
              <a:ext uri="{FF2B5EF4-FFF2-40B4-BE49-F238E27FC236}">
                <a16:creationId xmlns:a16="http://schemas.microsoft.com/office/drawing/2014/main" id="{740ABE1B-363B-EB0B-8A60-CF5C26CA40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9" t="13088" r="15000" b="18201"/>
          <a:stretch/>
        </p:blipFill>
        <p:spPr bwMode="auto">
          <a:xfrm>
            <a:off x="7696200" y="3072027"/>
            <a:ext cx="1138140" cy="110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2" name="Picture 8" descr="Formation of Fe-Mn crusts within a continental margin environment">
            <a:extLst>
              <a:ext uri="{FF2B5EF4-FFF2-40B4-BE49-F238E27FC236}">
                <a16:creationId xmlns:a16="http://schemas.microsoft.com/office/drawing/2014/main" id="{C1B10588-0711-4490-B159-B0E25AADE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279" y="607247"/>
            <a:ext cx="2152650" cy="87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7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60</a:t>
            </a:r>
            <a:r>
              <a:rPr lang="en-US" dirty="0"/>
              <a:t>Fe/</a:t>
            </a:r>
            <a:r>
              <a:rPr lang="en-US" baseline="30000" dirty="0"/>
              <a:t>26</a:t>
            </a:r>
            <a:r>
              <a:rPr lang="en-US" dirty="0"/>
              <a:t>Al ratio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742950"/>
            <a:ext cx="5029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60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Fe/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26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Al ratio for: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probing nucleosynthesis in massive stars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Stellar mixing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Stellar winds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Rotation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Explodability 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Neutron star and black hole mass distributions</a:t>
            </a:r>
          </a:p>
          <a:p>
            <a:pPr marL="664985" lvl="1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Solar system origins (possible pollution by nearby SN).</a:t>
            </a:r>
          </a:p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Both isotopes produced in inner layers of the massive star + 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26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Al in outer layers.</a:t>
            </a:r>
          </a:p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ource distance, location and number cancel out</a:t>
            </a:r>
            <a:endParaRPr lang="en-US" sz="1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8" name="Picture 6" descr="Smithsonian Insider – Remains of exploded star indicate supernova turned it  inside out | Smithsonian Insider">
            <a:extLst>
              <a:ext uri="{FF2B5EF4-FFF2-40B4-BE49-F238E27FC236}">
                <a16:creationId xmlns:a16="http://schemas.microsoft.com/office/drawing/2014/main" id="{DCC3769D-F7BB-288E-71E9-FD8A4581B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718" y="824210"/>
            <a:ext cx="3867082" cy="362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302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aseline="30000" dirty="0"/>
              <a:t>60</a:t>
            </a:r>
            <a:r>
              <a:rPr lang="en-US" dirty="0"/>
              <a:t>Fe/</a:t>
            </a:r>
            <a:r>
              <a:rPr lang="en-US" baseline="30000" dirty="0"/>
              <a:t>26</a:t>
            </a:r>
            <a:r>
              <a:rPr lang="en-US" dirty="0"/>
              <a:t>Al puzzle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" y="742950"/>
                <a:ext cx="5029200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41117" indent="-241117">
                  <a:buFont typeface="Arial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With more than 15 years of INTEGRAL/SPI observations:</a:t>
                </a:r>
              </a:p>
              <a:p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</a:t>
                </a: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Fe/</a:t>
                </a:r>
                <a:r>
                  <a:rPr lang="en-US" sz="1800" baseline="300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26</a:t>
                </a: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Al flux ratio ratio= </a:t>
                </a:r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0.184 </a:t>
                </a:r>
                <a14:m>
                  <m:oMath xmlns:m="http://schemas.openxmlformats.org/officeDocument/2006/math">
                    <m:r>
                      <a:rPr lang="en-US" sz="1800" i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±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18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0.042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Theoretical predictions: consistently higher by factor of 3-10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8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Discrepancy attributed to uncertain nuclear physics. 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742950"/>
                <a:ext cx="5029200" cy="2862322"/>
              </a:xfrm>
              <a:prstGeom prst="rect">
                <a:avLst/>
              </a:prstGeom>
              <a:blipFill>
                <a:blip r:embed="rId2"/>
                <a:stretch>
                  <a:fillRect l="-758" t="-885" b="-2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5545B1E-DA77-4E01-93E0-9830F0948B57}"/>
              </a:ext>
            </a:extLst>
          </p:cNvPr>
          <p:cNvSpPr txBox="1"/>
          <p:nvPr/>
        </p:nvSpPr>
        <p:spPr>
          <a:xfrm>
            <a:off x="2667000" y="1581150"/>
            <a:ext cx="1576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Wang, et al.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ApJ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2020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7D5E85-0BF4-544F-30A6-9FB1DDEC541F}"/>
              </a:ext>
            </a:extLst>
          </p:cNvPr>
          <p:cNvSpPr txBox="1"/>
          <p:nvPr/>
        </p:nvSpPr>
        <p:spPr>
          <a:xfrm>
            <a:off x="1676400" y="2116190"/>
            <a:ext cx="2190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Woosley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-Heger,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Phys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. Rep. 2007</a:t>
            </a:r>
          </a:p>
          <a:p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Limongi-Chieffi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ApJ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2006</a:t>
            </a:r>
          </a:p>
          <a:p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Diehl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et al. 2021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7337E0-C918-F722-A11B-802D4FFB6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777977"/>
            <a:ext cx="3069297" cy="23046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79E9D9-9731-D9C7-D9D2-12A916CCD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1" y="3082642"/>
            <a:ext cx="3020306" cy="15947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73FD0E-B699-42F0-E059-C804FCB24BE7}"/>
              </a:ext>
            </a:extLst>
          </p:cNvPr>
          <p:cNvSpPr txBox="1"/>
          <p:nvPr/>
        </p:nvSpPr>
        <p:spPr>
          <a:xfrm>
            <a:off x="7543800" y="3144850"/>
            <a:ext cx="1576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Wang, et al. </a:t>
            </a:r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ApJ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2020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20A115-1334-684F-A286-B9C7B601BC67}"/>
              </a:ext>
            </a:extLst>
          </p:cNvPr>
          <p:cNvSpPr txBox="1"/>
          <p:nvPr/>
        </p:nvSpPr>
        <p:spPr>
          <a:xfrm>
            <a:off x="3733800" y="4248758"/>
            <a:ext cx="21090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15 years of INTEGRAL/SPI </a:t>
            </a:r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5F9CCF-C8F2-928C-475A-54C51A3BF1D4}"/>
              </a:ext>
            </a:extLst>
          </p:cNvPr>
          <p:cNvSpPr txBox="1"/>
          <p:nvPr/>
        </p:nvSpPr>
        <p:spPr>
          <a:xfrm>
            <a:off x="6919474" y="1051944"/>
            <a:ext cx="21090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              </a:t>
            </a:r>
            <a:r>
              <a:rPr lang="en-US" sz="14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198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3" y="198193"/>
            <a:ext cx="8991600" cy="381328"/>
          </a:xfrm>
        </p:spPr>
        <p:txBody>
          <a:bodyPr/>
          <a:lstStyle/>
          <a:p>
            <a:r>
              <a:rPr lang="en-US" sz="2462" dirty="0"/>
              <a:t>Reaction paths around </a:t>
            </a:r>
            <a:r>
              <a:rPr lang="en-US" sz="2462" baseline="30000" dirty="0"/>
              <a:t>60</a:t>
            </a:r>
            <a:r>
              <a:rPr lang="en-US" sz="2462" dirty="0"/>
              <a:t>Fe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E53F64-4E0A-B620-A8D6-CB155B7F5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4" y="1225308"/>
            <a:ext cx="4320816" cy="18153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5AD2D6-CDB8-43A1-2566-C198F529FAF2}"/>
              </a:ext>
            </a:extLst>
          </p:cNvPr>
          <p:cNvSpPr txBox="1"/>
          <p:nvPr/>
        </p:nvSpPr>
        <p:spPr>
          <a:xfrm>
            <a:off x="1160416" y="2967075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C/Ne Shell burning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54FC64-4CB9-036B-D5D8-83259CD69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639" y="1266597"/>
            <a:ext cx="4439161" cy="18196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ED798F4-61CC-ED61-9BC7-F0C0BB9865EF}"/>
              </a:ext>
            </a:extLst>
          </p:cNvPr>
          <p:cNvSpPr txBox="1"/>
          <p:nvPr/>
        </p:nvSpPr>
        <p:spPr>
          <a:xfrm>
            <a:off x="5496565" y="3040618"/>
            <a:ext cx="286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C/Ne explosive Shell burning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6202D8-1484-FD03-23D2-313A31D31388}"/>
              </a:ext>
            </a:extLst>
          </p:cNvPr>
          <p:cNvSpPr txBox="1"/>
          <p:nvPr/>
        </p:nvSpPr>
        <p:spPr>
          <a:xfrm>
            <a:off x="5578449" y="3806326"/>
            <a:ext cx="34893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Neutron Sources: </a:t>
            </a:r>
          </a:p>
          <a:p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Ne(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,n)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Mg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C(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C,n)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1A8F21B-F3CF-A74E-BD67-7E664BE3121D}"/>
              </a:ext>
            </a:extLst>
          </p:cNvPr>
          <p:cNvCxnSpPr/>
          <p:nvPr/>
        </p:nvCxnSpPr>
        <p:spPr>
          <a:xfrm>
            <a:off x="381000" y="3714750"/>
            <a:ext cx="381000" cy="0"/>
          </a:xfrm>
          <a:prstGeom prst="line">
            <a:avLst/>
          </a:prstGeom>
          <a:ln w="28575"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BCA14-6E72-AD81-1F3F-AF1427CBBF54}"/>
              </a:ext>
            </a:extLst>
          </p:cNvPr>
          <p:cNvCxnSpPr/>
          <p:nvPr/>
        </p:nvCxnSpPr>
        <p:spPr>
          <a:xfrm>
            <a:off x="381000" y="4125396"/>
            <a:ext cx="38100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36CCBE2-514D-9F0D-745E-A8FB58B30DB4}"/>
              </a:ext>
            </a:extLst>
          </p:cNvPr>
          <p:cNvSpPr txBox="1"/>
          <p:nvPr/>
        </p:nvSpPr>
        <p:spPr>
          <a:xfrm>
            <a:off x="790074" y="3501739"/>
            <a:ext cx="920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decay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BD5488-541C-9686-3D15-3E8479808EF5}"/>
              </a:ext>
            </a:extLst>
          </p:cNvPr>
          <p:cNvSpPr txBox="1"/>
          <p:nvPr/>
        </p:nvSpPr>
        <p:spPr>
          <a:xfrm>
            <a:off x="790074" y="3918192"/>
            <a:ext cx="1074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reaction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D6E72B6-3C88-E890-88FB-63E4CE3FFD34}"/>
              </a:ext>
            </a:extLst>
          </p:cNvPr>
          <p:cNvGrpSpPr/>
          <p:nvPr/>
        </p:nvGrpSpPr>
        <p:grpSpPr>
          <a:xfrm>
            <a:off x="1535291" y="2341911"/>
            <a:ext cx="6098673" cy="698707"/>
            <a:chOff x="1535291" y="2341911"/>
            <a:chExt cx="6098673" cy="698707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401206B-666B-DD10-3DA3-A47CA2E4E2AF}"/>
                </a:ext>
              </a:extLst>
            </p:cNvPr>
            <p:cNvSpPr/>
            <p:nvPr/>
          </p:nvSpPr>
          <p:spPr>
            <a:xfrm>
              <a:off x="1535291" y="2341911"/>
              <a:ext cx="1571491" cy="646426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F565AD8-95CC-61E6-C7FA-849250E12321}"/>
                </a:ext>
              </a:extLst>
            </p:cNvPr>
            <p:cNvSpPr/>
            <p:nvPr/>
          </p:nvSpPr>
          <p:spPr>
            <a:xfrm>
              <a:off x="6062473" y="2394192"/>
              <a:ext cx="1571491" cy="646426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23829E5-3ACA-7372-E0A2-B5818ACF3AB4}"/>
              </a:ext>
            </a:extLst>
          </p:cNvPr>
          <p:cNvSpPr txBox="1"/>
          <p:nvPr/>
        </p:nvSpPr>
        <p:spPr>
          <a:xfrm>
            <a:off x="3657600" y="4701394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 err="1">
                <a:solidFill>
                  <a:srgbClr val="000000"/>
                </a:solidFill>
                <a:latin typeface="Times New Roman"/>
                <a:cs typeface="Times New Roman"/>
              </a:rPr>
              <a:t>Diehl</a:t>
            </a:r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, et al. 2021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556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FC3C6-B0C1-FA3D-40C8-A8597AD7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of </a:t>
            </a:r>
            <a:r>
              <a:rPr lang="en-US" baseline="30000" dirty="0"/>
              <a:t>60</a:t>
            </a:r>
            <a:r>
              <a:rPr lang="en-US" dirty="0"/>
              <a:t>Fe to </a:t>
            </a:r>
            <a:r>
              <a:rPr lang="en-US" baseline="30000" dirty="0"/>
              <a:t>59</a:t>
            </a:r>
            <a:r>
              <a:rPr lang="en-US" dirty="0"/>
              <a:t>Fe(n,</a:t>
            </a:r>
            <a:r>
              <a:rPr lang="el-GR" dirty="0"/>
              <a:t>γ</a:t>
            </a:r>
            <a:r>
              <a:rPr lang="en-US" dirty="0"/>
              <a:t>)</a:t>
            </a:r>
            <a:r>
              <a:rPr lang="en-US" baseline="30000" dirty="0"/>
              <a:t>60</a:t>
            </a:r>
            <a:r>
              <a:rPr lang="en-US" dirty="0"/>
              <a:t>Fe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7B4421-3054-BBEE-9BE2-FCB4E4CB713E}"/>
              </a:ext>
            </a:extLst>
          </p:cNvPr>
          <p:cNvGrpSpPr/>
          <p:nvPr/>
        </p:nvGrpSpPr>
        <p:grpSpPr>
          <a:xfrm>
            <a:off x="228600" y="1003300"/>
            <a:ext cx="2876550" cy="3136900"/>
            <a:chOff x="2984500" y="1003300"/>
            <a:chExt cx="2876550" cy="31369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C30CB41-BD41-4B3B-3B48-05DB371B5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2950" y="1003300"/>
              <a:ext cx="2578100" cy="313690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767153E-A14E-227B-62B3-95E93C4E8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84500" y="1962150"/>
              <a:ext cx="368300" cy="86360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85FAC4B-0A60-2D9D-DD3B-731B5D277E6C}"/>
              </a:ext>
            </a:extLst>
          </p:cNvPr>
          <p:cNvSpPr txBox="1"/>
          <p:nvPr/>
        </p:nvSpPr>
        <p:spPr>
          <a:xfrm>
            <a:off x="2973878" y="1328145"/>
            <a:ext cx="151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155D68-3941-3C87-AB0B-EA7C9C2CBEB1}"/>
              </a:ext>
            </a:extLst>
          </p:cNvPr>
          <p:cNvSpPr txBox="1"/>
          <p:nvPr/>
        </p:nvSpPr>
        <p:spPr>
          <a:xfrm>
            <a:off x="3133224" y="2236836"/>
            <a:ext cx="84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D7DC5E-36C5-D23A-1B4B-09821D9D752C}"/>
              </a:ext>
            </a:extLst>
          </p:cNvPr>
          <p:cNvSpPr txBox="1"/>
          <p:nvPr/>
        </p:nvSpPr>
        <p:spPr>
          <a:xfrm>
            <a:off x="3149935" y="168462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F8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19DBA2-1DD2-A4FF-570E-45D49510E330}"/>
              </a:ext>
            </a:extLst>
          </p:cNvPr>
          <p:cNvSpPr txBox="1"/>
          <p:nvPr/>
        </p:nvSpPr>
        <p:spPr>
          <a:xfrm>
            <a:off x="3133224" y="286025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x0.1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147679-3E47-B78C-D6E6-4A488FAD043E}"/>
              </a:ext>
            </a:extLst>
          </p:cNvPr>
          <p:cNvSpPr txBox="1"/>
          <p:nvPr/>
        </p:nvSpPr>
        <p:spPr>
          <a:xfrm>
            <a:off x="32061" y="4141537"/>
            <a:ext cx="404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results for 15 and 25 solar masses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253330-E248-0AF3-6E50-455C6625E8CA}"/>
              </a:ext>
            </a:extLst>
          </p:cNvPr>
          <p:cNvSpPr txBox="1"/>
          <p:nvPr/>
        </p:nvSpPr>
        <p:spPr>
          <a:xfrm>
            <a:off x="3886200" y="4649498"/>
            <a:ext cx="1842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Jones, et al. MNRAS 2019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3BD095-EDF3-2739-FB11-D73EC485C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5976" y="1133488"/>
            <a:ext cx="2540000" cy="3200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DDC0F2-FA9A-2724-9785-28E3C53268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554" y="1868439"/>
            <a:ext cx="317500" cy="1257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D1672BC-A5C7-C123-606B-12F25128CEAB}"/>
              </a:ext>
            </a:extLst>
          </p:cNvPr>
          <p:cNvSpPr txBox="1"/>
          <p:nvPr/>
        </p:nvSpPr>
        <p:spPr>
          <a:xfrm>
            <a:off x="7885814" y="1133488"/>
            <a:ext cx="151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E4C9C2-E595-BF7B-6C4C-DB91B9A587EA}"/>
              </a:ext>
            </a:extLst>
          </p:cNvPr>
          <p:cNvSpPr txBox="1"/>
          <p:nvPr/>
        </p:nvSpPr>
        <p:spPr>
          <a:xfrm>
            <a:off x="8033164" y="167634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x10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6D9AED-4ED2-894F-78F6-300A3A705CCA}"/>
              </a:ext>
            </a:extLst>
          </p:cNvPr>
          <p:cNvSpPr txBox="1"/>
          <p:nvPr/>
        </p:nvSpPr>
        <p:spPr>
          <a:xfrm>
            <a:off x="7992645" y="304846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F8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x0.1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CF645-E73C-DA12-FB34-1416D765CCA9}"/>
              </a:ext>
            </a:extLst>
          </p:cNvPr>
          <p:cNvSpPr txBox="1"/>
          <p:nvPr/>
        </p:nvSpPr>
        <p:spPr>
          <a:xfrm>
            <a:off x="7888938" y="2319054"/>
            <a:ext cx="84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</a:t>
            </a:r>
          </a:p>
        </p:txBody>
      </p:sp>
    </p:spTree>
    <p:extLst>
      <p:ext uri="{BB962C8B-B14F-4D97-AF65-F5344CB8AC3E}">
        <p14:creationId xmlns:p14="http://schemas.microsoft.com/office/powerpoint/2010/main" val="418801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FC3C6-B0C1-FA3D-40C8-A8597AD7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of </a:t>
            </a:r>
            <a:r>
              <a:rPr lang="en-US" baseline="30000" dirty="0"/>
              <a:t>60</a:t>
            </a:r>
            <a:r>
              <a:rPr lang="en-US" dirty="0"/>
              <a:t>Fe/</a:t>
            </a:r>
            <a:r>
              <a:rPr lang="en-US" baseline="30000" dirty="0"/>
              <a:t>26</a:t>
            </a:r>
            <a:r>
              <a:rPr lang="en-US" dirty="0"/>
              <a:t>Al to </a:t>
            </a:r>
            <a:r>
              <a:rPr lang="en-US" baseline="30000" dirty="0"/>
              <a:t>59</a:t>
            </a:r>
            <a:r>
              <a:rPr lang="en-US" dirty="0"/>
              <a:t>Fe(n,</a:t>
            </a:r>
            <a:r>
              <a:rPr lang="el-GR" dirty="0"/>
              <a:t>γ</a:t>
            </a:r>
            <a:r>
              <a:rPr lang="en-US" dirty="0"/>
              <a:t>)</a:t>
            </a:r>
            <a:r>
              <a:rPr lang="en-US" baseline="30000" dirty="0"/>
              <a:t>60</a:t>
            </a:r>
            <a:r>
              <a:rPr lang="en-US" dirty="0"/>
              <a:t>Fe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147679-3E47-B78C-D6E6-4A488FAD043E}"/>
              </a:ext>
            </a:extLst>
          </p:cNvPr>
          <p:cNvSpPr txBox="1"/>
          <p:nvPr/>
        </p:nvSpPr>
        <p:spPr>
          <a:xfrm>
            <a:off x="32061" y="4141537"/>
            <a:ext cx="404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results for 15 and 25 solar masses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253330-E248-0AF3-6E50-455C6625E8CA}"/>
              </a:ext>
            </a:extLst>
          </p:cNvPr>
          <p:cNvSpPr txBox="1"/>
          <p:nvPr/>
        </p:nvSpPr>
        <p:spPr>
          <a:xfrm>
            <a:off x="3886200" y="4649498"/>
            <a:ext cx="1842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i="1" dirty="0">
                <a:solidFill>
                  <a:srgbClr val="000000"/>
                </a:solidFill>
                <a:latin typeface="Times New Roman"/>
                <a:cs typeface="Times New Roman"/>
              </a:rPr>
              <a:t> Jones, et al. MNRAS 2019</a:t>
            </a:r>
            <a:endParaRPr lang="en-US" sz="12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672BC-A5C7-C123-606B-12F25128CEAB}"/>
              </a:ext>
            </a:extLst>
          </p:cNvPr>
          <p:cNvSpPr txBox="1"/>
          <p:nvPr/>
        </p:nvSpPr>
        <p:spPr>
          <a:xfrm>
            <a:off x="2923107" y="812178"/>
            <a:ext cx="151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E4C9C2-E595-BF7B-6C4C-DB91B9A587EA}"/>
              </a:ext>
            </a:extLst>
          </p:cNvPr>
          <p:cNvSpPr txBox="1"/>
          <p:nvPr/>
        </p:nvSpPr>
        <p:spPr>
          <a:xfrm>
            <a:off x="2963626" y="134462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x10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6D9AED-4ED2-894F-78F6-300A3A705CCA}"/>
              </a:ext>
            </a:extLst>
          </p:cNvPr>
          <p:cNvSpPr txBox="1"/>
          <p:nvPr/>
        </p:nvSpPr>
        <p:spPr>
          <a:xfrm>
            <a:off x="2923107" y="2716745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F8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x0.1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CF645-E73C-DA12-FB34-1416D765CCA9}"/>
              </a:ext>
            </a:extLst>
          </p:cNvPr>
          <p:cNvSpPr txBox="1"/>
          <p:nvPr/>
        </p:nvSpPr>
        <p:spPr>
          <a:xfrm>
            <a:off x="2923107" y="1987703"/>
            <a:ext cx="84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B36418-1D51-6563-1DD3-C470C8DFE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334" y="840608"/>
            <a:ext cx="2527300" cy="3162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AD7DBA-CF3A-8DA1-E2A2-2DF0666FA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8" y="1178153"/>
            <a:ext cx="393700" cy="24003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D8EC100-F4BB-5E9A-326D-7A547BBC6D69}"/>
              </a:ext>
            </a:extLst>
          </p:cNvPr>
          <p:cNvSpPr txBox="1"/>
          <p:nvPr/>
        </p:nvSpPr>
        <p:spPr>
          <a:xfrm>
            <a:off x="2859591" y="2402337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Wang 2007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2397BE-4BDB-4D23-AF14-9B6CB0ADBFC0}"/>
              </a:ext>
            </a:extLst>
          </p:cNvPr>
          <p:cNvSpPr txBox="1"/>
          <p:nvPr/>
        </p:nvSpPr>
        <p:spPr>
          <a:xfrm>
            <a:off x="4114800" y="1364733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1117" indent="-241117">
              <a:buFont typeface="Arial"/>
              <a:buChar char="•"/>
            </a:pP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Fe/</a:t>
            </a:r>
            <a:r>
              <a:rPr lang="en-US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 flux ratio ratio: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almost linear dependence with the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Fe(n,</a:t>
            </a:r>
            <a:r>
              <a:rPr lang="el-GR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8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 reaction rate.</a:t>
            </a:r>
          </a:p>
          <a:p>
            <a:pPr marL="241117" indent="-241117">
              <a:buFont typeface="Arial"/>
              <a:buChar char="•"/>
            </a:pPr>
            <a:endParaRPr lang="en-US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117" indent="-241117">
              <a:buFont typeface="Arial"/>
              <a:buChar char="•"/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Models with lower reaction rate or very high explosion energy can match the observed value. 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9097485"/>
      </p:ext>
    </p:extLst>
  </p:cSld>
  <p:clrMapOvr>
    <a:masterClrMapping/>
  </p:clrMapOvr>
</p:sld>
</file>

<file path=ppt/theme/theme1.xml><?xml version="1.0" encoding="utf-8"?>
<a:theme xmlns:a="http://schemas.openxmlformats.org/drawingml/2006/main" name="10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headEnd type="none"/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E9A41C97AA4240A809E54C96C8C657" ma:contentTypeVersion="0" ma:contentTypeDescription="Create a new document." ma:contentTypeScope="" ma:versionID="7368578e693ffb2d784f86fdb9aba6d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FFB72-7312-4AB8-BA51-02DAE641B5F5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BDD7563-2609-4D5A-A892-A27232C5F2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BE8FE59-01DD-4B8A-B858-47D0AA5B52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84903</TotalTime>
  <Pages>23</Pages>
  <Words>1138</Words>
  <Application>Microsoft Macintosh PowerPoint</Application>
  <PresentationFormat>On-screen Show (16:9)</PresentationFormat>
  <Paragraphs>216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Cambria</vt:lpstr>
      <vt:lpstr>Cambria Math</vt:lpstr>
      <vt:lpstr>Helvetica</vt:lpstr>
      <vt:lpstr>Imprint MT Shadow</vt:lpstr>
      <vt:lpstr>Times</vt:lpstr>
      <vt:lpstr>Times New Roman</vt:lpstr>
      <vt:lpstr>Wingdings</vt:lpstr>
      <vt:lpstr>10_CKG FRIB no-line h</vt:lpstr>
      <vt:lpstr>PowerPoint Presentation</vt:lpstr>
      <vt:lpstr>10 years of β-Oslo method</vt:lpstr>
      <vt:lpstr>Nucleosynthesis in Massive Stars</vt:lpstr>
      <vt:lpstr>60Fe within the solar system</vt:lpstr>
      <vt:lpstr>60Fe/26Al ratio</vt:lpstr>
      <vt:lpstr>The 60Fe/26Al puzzle</vt:lpstr>
      <vt:lpstr>Reaction paths around 60Fe</vt:lpstr>
      <vt:lpstr>Sensitivity of 60Fe to 59Fe(n,γ)60Fe</vt:lpstr>
      <vt:lpstr>Sensitivity of 60Fe/26Al to 59Fe(n,γ)60Fe</vt:lpstr>
      <vt:lpstr>Previous measurements</vt:lpstr>
      <vt:lpstr>β-Oslo</vt:lpstr>
      <vt:lpstr>National Superconducting Cyclotron Lab</vt:lpstr>
      <vt:lpstr>SuN detector</vt:lpstr>
      <vt:lpstr>Oslo analysis</vt:lpstr>
      <vt:lpstr>Results</vt:lpstr>
      <vt:lpstr>Impact on 59Fe(n,γ)60Fe and 60Fe production </vt:lpstr>
      <vt:lpstr>What does this mean?</vt:lpstr>
      <vt:lpstr>Speculation #1: Explodability</vt:lpstr>
      <vt:lpstr>Speculation #2: Rotation</vt:lpstr>
      <vt:lpstr>Summary</vt:lpstr>
      <vt:lpstr>Collaboration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Brief</dc:title>
  <dc:subject/>
  <dc:creator>Thomas Glasmacher</dc:creator>
  <cp:keywords/>
  <dc:description/>
  <cp:lastModifiedBy>Artemis Spyrou</cp:lastModifiedBy>
  <cp:revision>1286</cp:revision>
  <cp:lastPrinted>2017-05-07T17:56:26Z</cp:lastPrinted>
  <dcterms:created xsi:type="dcterms:W3CDTF">2015-05-15T19:42:10Z</dcterms:created>
  <dcterms:modified xsi:type="dcterms:W3CDTF">2024-05-28T08:02:34Z</dcterms:modified>
</cp:coreProperties>
</file>